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6.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3"/>
    <p:sldMasterId id="2147485331" r:id="rId4"/>
    <p:sldMasterId id="2147485606" r:id="rId5"/>
    <p:sldMasterId id="2147498299" r:id="rId6"/>
    <p:sldMasterId id="2147498377" r:id="rId7"/>
    <p:sldMasterId id="2147499942" r:id="rId8"/>
    <p:sldMasterId id="2147500147" r:id="rId9"/>
  </p:sldMasterIdLst>
  <p:notesMasterIdLst>
    <p:notesMasterId r:id="rId76"/>
  </p:notesMasterIdLst>
  <p:handoutMasterIdLst>
    <p:handoutMasterId r:id="rId77"/>
  </p:handoutMasterIdLst>
  <p:sldIdLst>
    <p:sldId id="655" r:id="rId10"/>
    <p:sldId id="539" r:id="rId11"/>
    <p:sldId id="636" r:id="rId12"/>
    <p:sldId id="849" r:id="rId13"/>
    <p:sldId id="934" r:id="rId14"/>
    <p:sldId id="637" r:id="rId15"/>
    <p:sldId id="885" r:id="rId16"/>
    <p:sldId id="887" r:id="rId17"/>
    <p:sldId id="888" r:id="rId18"/>
    <p:sldId id="886" r:id="rId19"/>
    <p:sldId id="889" r:id="rId20"/>
    <p:sldId id="522" r:id="rId21"/>
    <p:sldId id="643" r:id="rId22"/>
    <p:sldId id="656" r:id="rId23"/>
    <p:sldId id="692" r:id="rId24"/>
    <p:sldId id="930" r:id="rId25"/>
    <p:sldId id="931" r:id="rId26"/>
    <p:sldId id="932" r:id="rId27"/>
    <p:sldId id="933" r:id="rId28"/>
    <p:sldId id="719" r:id="rId29"/>
    <p:sldId id="925" r:id="rId30"/>
    <p:sldId id="924" r:id="rId31"/>
    <p:sldId id="926" r:id="rId32"/>
    <p:sldId id="927" r:id="rId33"/>
    <p:sldId id="795" r:id="rId34"/>
    <p:sldId id="890" r:id="rId35"/>
    <p:sldId id="807" r:id="rId36"/>
    <p:sldId id="383" r:id="rId37"/>
    <p:sldId id="870" r:id="rId38"/>
    <p:sldId id="385" r:id="rId39"/>
    <p:sldId id="386" r:id="rId40"/>
    <p:sldId id="704" r:id="rId41"/>
    <p:sldId id="484" r:id="rId42"/>
    <p:sldId id="387" r:id="rId43"/>
    <p:sldId id="893" r:id="rId44"/>
    <p:sldId id="777" r:id="rId45"/>
    <p:sldId id="786" r:id="rId46"/>
    <p:sldId id="753" r:id="rId47"/>
    <p:sldId id="814" r:id="rId48"/>
    <p:sldId id="816" r:id="rId49"/>
    <p:sldId id="815" r:id="rId50"/>
    <p:sldId id="698" r:id="rId51"/>
    <p:sldId id="900" r:id="rId52"/>
    <p:sldId id="727" r:id="rId53"/>
    <p:sldId id="769" r:id="rId54"/>
    <p:sldId id="806" r:id="rId55"/>
    <p:sldId id="811" r:id="rId56"/>
    <p:sldId id="805" r:id="rId57"/>
    <p:sldId id="489" r:id="rId58"/>
    <p:sldId id="772" r:id="rId59"/>
    <p:sldId id="773" r:id="rId60"/>
    <p:sldId id="774" r:id="rId61"/>
    <p:sldId id="770" r:id="rId62"/>
    <p:sldId id="764" r:id="rId63"/>
    <p:sldId id="414" r:id="rId64"/>
    <p:sldId id="817" r:id="rId65"/>
    <p:sldId id="833" r:id="rId66"/>
    <p:sldId id="603" r:id="rId67"/>
    <p:sldId id="894" r:id="rId68"/>
    <p:sldId id="733" r:id="rId69"/>
    <p:sldId id="418" r:id="rId70"/>
    <p:sldId id="837" r:id="rId71"/>
    <p:sldId id="895" r:id="rId72"/>
    <p:sldId id="735" r:id="rId73"/>
    <p:sldId id="915" r:id="rId74"/>
    <p:sldId id="847" r:id="rId75"/>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62AA"/>
    <a:srgbClr val="7F0081"/>
    <a:srgbClr val="800080"/>
    <a:srgbClr val="E8C9FF"/>
    <a:srgbClr val="2FBB89"/>
    <a:srgbClr val="29A377"/>
    <a:srgbClr val="33CC96"/>
    <a:srgbClr val="33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23" autoAdjust="0"/>
    <p:restoredTop sz="89855" autoAdjust="0"/>
  </p:normalViewPr>
  <p:slideViewPr>
    <p:cSldViewPr snapToGrid="0">
      <p:cViewPr varScale="1">
        <p:scale>
          <a:sx n="99" d="100"/>
          <a:sy n="99" d="100"/>
        </p:scale>
        <p:origin x="2136" y="90"/>
      </p:cViewPr>
      <p:guideLst>
        <p:guide orient="horz" pos="2160"/>
        <p:guide pos="2880"/>
      </p:guideLst>
    </p:cSldViewPr>
  </p:slideViewPr>
  <p:outlineViewPr>
    <p:cViewPr>
      <p:scale>
        <a:sx n="33" d="100"/>
        <a:sy n="33" d="100"/>
      </p:scale>
      <p:origin x="0" y="2988"/>
    </p:cViewPr>
  </p:outlineViewPr>
  <p:notesTextViewPr>
    <p:cViewPr>
      <p:scale>
        <a:sx n="100" d="100"/>
        <a:sy n="100" d="100"/>
      </p:scale>
      <p:origin x="0" y="0"/>
    </p:cViewPr>
  </p:notesTextViewPr>
  <p:sorterViewPr>
    <p:cViewPr varScale="1">
      <p:scale>
        <a:sx n="1" d="1"/>
        <a:sy n="1" d="1"/>
      </p:scale>
      <p:origin x="0" y="-5976"/>
    </p:cViewPr>
  </p:sorterViewPr>
  <p:notesViewPr>
    <p:cSldViewPr snapToGrid="0">
      <p:cViewPr varScale="1">
        <p:scale>
          <a:sx n="55" d="100"/>
          <a:sy n="55" d="100"/>
        </p:scale>
        <p:origin x="-2646"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viewProps" Target="viewProps.xml"/><Relationship Id="rId5" Type="http://schemas.openxmlformats.org/officeDocument/2006/relationships/slideMaster" Target="slideMasters/slideMaster3.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handoutMaster" Target="handoutMasters/handoutMaster1.xml"/><Relationship Id="rId8" Type="http://schemas.openxmlformats.org/officeDocument/2006/relationships/slideMaster" Target="slideMasters/slideMaster6.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notesMaster" Target="notesMasters/notesMaster1.xml"/><Relationship Id="rId7" Type="http://schemas.openxmlformats.org/officeDocument/2006/relationships/slideMaster" Target="slideMasters/slideMaster5.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1427" tIns="45714" rIns="91427" bIns="45714" numCol="1" anchor="t" anchorCtr="0" compatLnSpc="1">
            <a:prstTxWarp prst="textNoShape">
              <a:avLst/>
            </a:prstTxWarp>
          </a:bodyPr>
          <a:lstStyle>
            <a:lvl1pPr eaLnBrk="1" hangingPunct="1">
              <a:defRPr sz="1200">
                <a:latin typeface="Arial" pitchFamily="34" charset="0"/>
                <a:ea typeface="ＭＳ Ｐゴシック" pitchFamily="34" charset="-128"/>
                <a:cs typeface="+mn-cs"/>
              </a:defRPr>
            </a:lvl1pPr>
          </a:lstStyle>
          <a:p>
            <a:pPr>
              <a:defRPr/>
            </a:pPr>
            <a:endParaRPr lang="en-US"/>
          </a:p>
        </p:txBody>
      </p:sp>
      <p:sp>
        <p:nvSpPr>
          <p:cNvPr id="201731"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p:spPr>
        <p:txBody>
          <a:bodyPr vert="horz" wrap="square" lIns="91427" tIns="45714" rIns="91427" bIns="45714" numCol="1" anchor="t" anchorCtr="0" compatLnSpc="1">
            <a:prstTxWarp prst="textNoShape">
              <a:avLst/>
            </a:prstTxWarp>
          </a:bodyPr>
          <a:lstStyle>
            <a:lvl1pPr algn="r" eaLnBrk="1" hangingPunct="1">
              <a:defRPr sz="1200"/>
            </a:lvl1pPr>
          </a:lstStyle>
          <a:p>
            <a:pPr>
              <a:defRPr/>
            </a:pPr>
            <a:fld id="{99BA1710-1676-4F58-9DFB-E749CC101E44}" type="datetime1">
              <a:rPr lang="en-US"/>
              <a:pPr>
                <a:defRPr/>
              </a:pPr>
              <a:t>4/22/2025</a:t>
            </a:fld>
            <a:endParaRPr lang="en-US"/>
          </a:p>
        </p:txBody>
      </p:sp>
      <p:sp>
        <p:nvSpPr>
          <p:cNvPr id="201732"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eaLnBrk="1" hangingPunct="1">
              <a:defRPr sz="1200">
                <a:latin typeface="Arial" pitchFamily="34" charset="0"/>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3"/>
          </p:nvPr>
        </p:nvSpPr>
        <p:spPr bwMode="auto">
          <a:xfrm>
            <a:off x="4143375" y="9120188"/>
            <a:ext cx="3170238" cy="479425"/>
          </a:xfrm>
          <a:prstGeom prst="rect">
            <a:avLst/>
          </a:prstGeom>
          <a:noFill/>
          <a:ln w="9525">
            <a:noFill/>
            <a:miter lim="800000"/>
            <a:headEnd/>
            <a:tailEnd/>
          </a:ln>
        </p:spPr>
        <p:txBody>
          <a:bodyPr vert="horz" wrap="square" lIns="95655" tIns="47828" rIns="95655" bIns="47828" numCol="1" anchor="b" anchorCtr="0" compatLnSpc="1">
            <a:prstTxWarp prst="textNoShape">
              <a:avLst/>
            </a:prstTxWarp>
          </a:bodyPr>
          <a:lstStyle>
            <a:lvl1pPr algn="r" defTabSz="957263" eaLnBrk="1" hangingPunct="1">
              <a:defRPr sz="1300"/>
            </a:lvl1pPr>
          </a:lstStyle>
          <a:p>
            <a:fld id="{35FB750C-9539-412E-8A5F-45B350B63FAF}" type="slidenum">
              <a:rPr lang="en-US" altLang="en-US"/>
              <a:pPr/>
              <a:t>‹#›</a:t>
            </a:fld>
            <a:endParaRPr lang="en-US" altLang="en-US"/>
          </a:p>
        </p:txBody>
      </p:sp>
    </p:spTree>
    <p:extLst>
      <p:ext uri="{BB962C8B-B14F-4D97-AF65-F5344CB8AC3E}">
        <p14:creationId xmlns:p14="http://schemas.microsoft.com/office/powerpoint/2010/main" val="39652854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48" tIns="48325" rIns="96648" bIns="48325" numCol="1" anchor="t" anchorCtr="0" compatLnSpc="1">
            <a:prstTxWarp prst="textNoShape">
              <a:avLst/>
            </a:prstTxWarp>
          </a:bodyPr>
          <a:lstStyle>
            <a:lvl1pPr defTabSz="966788" eaLnBrk="1" hangingPunct="1">
              <a:defRPr sz="1300">
                <a:latin typeface="Arial" pitchFamily="34" charset="0"/>
                <a:ea typeface="ＭＳ Ｐゴシック" pitchFamily="34" charset="-128"/>
                <a:cs typeface="+mn-cs"/>
              </a:defRPr>
            </a:lvl1pPr>
          </a:lstStyle>
          <a:p>
            <a:pPr>
              <a:defRPr/>
            </a:pPr>
            <a:endParaRPr lang="en-US"/>
          </a:p>
        </p:txBody>
      </p:sp>
      <p:sp>
        <p:nvSpPr>
          <p:cNvPr id="5123" name="Rectangle 3"/>
          <p:cNvSpPr>
            <a:spLocks noGrp="1" noChangeArrowheads="1"/>
          </p:cNvSpPr>
          <p:nvPr>
            <p:ph type="dt" idx="1"/>
          </p:nvPr>
        </p:nvSpPr>
        <p:spPr bwMode="auto">
          <a:xfrm>
            <a:off x="4143375" y="0"/>
            <a:ext cx="3170238" cy="479425"/>
          </a:xfrm>
          <a:prstGeom prst="rect">
            <a:avLst/>
          </a:prstGeom>
          <a:noFill/>
          <a:ln w="9525">
            <a:noFill/>
            <a:miter lim="800000"/>
            <a:headEnd/>
            <a:tailEnd/>
          </a:ln>
        </p:spPr>
        <p:txBody>
          <a:bodyPr vert="horz" wrap="square" lIns="96648" tIns="48325" rIns="96648" bIns="48325" numCol="1" anchor="t" anchorCtr="0" compatLnSpc="1">
            <a:prstTxWarp prst="textNoShape">
              <a:avLst/>
            </a:prstTxWarp>
          </a:bodyPr>
          <a:lstStyle>
            <a:lvl1pPr algn="r" defTabSz="966788" eaLnBrk="1" hangingPunct="1">
              <a:defRPr sz="1300"/>
            </a:lvl1pPr>
          </a:lstStyle>
          <a:p>
            <a:pPr>
              <a:defRPr/>
            </a:pPr>
            <a:fld id="{DD2BFE62-AF26-46FE-A464-D1D69FD37EFC}" type="datetime1">
              <a:rPr lang="en-US"/>
              <a:pPr>
                <a:defRPr/>
              </a:pPr>
              <a:t>4/22/2025</a:t>
            </a:fld>
            <a:endParaRPr lang="en-US"/>
          </a:p>
        </p:txBody>
      </p:sp>
      <p:sp>
        <p:nvSpPr>
          <p:cNvPr id="12698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6648" tIns="48325" rIns="96648" bIns="4832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p:spPr>
        <p:txBody>
          <a:bodyPr vert="horz" wrap="square" lIns="96648" tIns="48325" rIns="96648" bIns="48325" numCol="1" anchor="b" anchorCtr="0" compatLnSpc="1">
            <a:prstTxWarp prst="textNoShape">
              <a:avLst/>
            </a:prstTxWarp>
          </a:bodyPr>
          <a:lstStyle>
            <a:lvl1pPr defTabSz="966788" eaLnBrk="1" hangingPunct="1">
              <a:defRPr sz="1300">
                <a:latin typeface="Arial" pitchFamily="34" charset="0"/>
                <a:ea typeface="ＭＳ Ｐゴシック" pitchFamily="34" charset="-128"/>
                <a:cs typeface="+mn-cs"/>
              </a:defRPr>
            </a:lvl1pPr>
          </a:lstStyle>
          <a:p>
            <a:pPr>
              <a:defRPr/>
            </a:pPr>
            <a:endParaRPr lang="en-US"/>
          </a:p>
        </p:txBody>
      </p:sp>
      <p:sp>
        <p:nvSpPr>
          <p:cNvPr id="5127"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6648" tIns="48325" rIns="96648" bIns="48325" numCol="1" anchor="b" anchorCtr="0" compatLnSpc="1">
            <a:prstTxWarp prst="textNoShape">
              <a:avLst/>
            </a:prstTxWarp>
          </a:bodyPr>
          <a:lstStyle>
            <a:lvl1pPr algn="r" defTabSz="966788" eaLnBrk="1" hangingPunct="1">
              <a:defRPr sz="1300"/>
            </a:lvl1pPr>
          </a:lstStyle>
          <a:p>
            <a:fld id="{41ECD577-D59D-47F6-863C-7465D2BB9CA1}" type="slidenum">
              <a:rPr lang="en-US" altLang="en-US"/>
              <a:pPr/>
              <a:t>‹#›</a:t>
            </a:fld>
            <a:endParaRPr lang="en-US" altLang="en-US"/>
          </a:p>
        </p:txBody>
      </p:sp>
    </p:spTree>
    <p:extLst>
      <p:ext uri="{BB962C8B-B14F-4D97-AF65-F5344CB8AC3E}">
        <p14:creationId xmlns:p14="http://schemas.microsoft.com/office/powerpoint/2010/main" val="51103883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0" tIns="48319" rIns="96640" bIns="48319" anchor="b"/>
          <a:lstStyle>
            <a:lvl1pPr defTabSz="966788">
              <a:spcBef>
                <a:spcPct val="30000"/>
              </a:spcBef>
              <a:defRPr sz="1200">
                <a:solidFill>
                  <a:schemeClr val="tx1"/>
                </a:solidFill>
                <a:latin typeface="Arial" pitchFamily="34" charset="0"/>
                <a:ea typeface="ＭＳ Ｐゴシック" pitchFamily="34" charset="-128"/>
              </a:defRPr>
            </a:lvl1pPr>
            <a:lvl2pPr marL="742950" indent="-285750" defTabSz="966788">
              <a:spcBef>
                <a:spcPct val="30000"/>
              </a:spcBef>
              <a:defRPr sz="1200">
                <a:solidFill>
                  <a:schemeClr val="tx1"/>
                </a:solidFill>
                <a:latin typeface="Arial" pitchFamily="34" charset="0"/>
                <a:ea typeface="ＭＳ Ｐゴシック" pitchFamily="34" charset="-128"/>
              </a:defRPr>
            </a:lvl2pPr>
            <a:lvl3pPr marL="1143000" indent="-228600" defTabSz="966788">
              <a:spcBef>
                <a:spcPct val="30000"/>
              </a:spcBef>
              <a:defRPr sz="1200">
                <a:solidFill>
                  <a:schemeClr val="tx1"/>
                </a:solidFill>
                <a:latin typeface="Arial" pitchFamily="34" charset="0"/>
                <a:ea typeface="ＭＳ Ｐゴシック" pitchFamily="34" charset="-128"/>
              </a:defRPr>
            </a:lvl3pPr>
            <a:lvl4pPr marL="1600200" indent="-228600" defTabSz="966788">
              <a:spcBef>
                <a:spcPct val="30000"/>
              </a:spcBef>
              <a:defRPr sz="1200">
                <a:solidFill>
                  <a:schemeClr val="tx1"/>
                </a:solidFill>
                <a:latin typeface="Arial" pitchFamily="34" charset="0"/>
                <a:ea typeface="ＭＳ Ｐゴシック" pitchFamily="34" charset="-128"/>
              </a:defRPr>
            </a:lvl4pPr>
            <a:lvl5pPr marL="2057400" indent="-228600" defTabSz="966788">
              <a:spcBef>
                <a:spcPct val="30000"/>
              </a:spcBef>
              <a:defRPr sz="1200">
                <a:solidFill>
                  <a:schemeClr val="tx1"/>
                </a:solidFill>
                <a:latin typeface="Arial" pitchFamily="34" charset="0"/>
                <a:ea typeface="ＭＳ Ｐゴシック" pitchFamily="34" charset="-128"/>
              </a:defRPr>
            </a:lvl5pPr>
            <a:lvl6pPr marL="25146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r" eaLnBrk="1" hangingPunct="1">
              <a:spcBef>
                <a:spcPct val="0"/>
              </a:spcBef>
            </a:pPr>
            <a:fld id="{4C722500-1BFB-4317-A4AC-EC3B34C70B86}" type="slidenum">
              <a:rPr lang="en-US" altLang="en-US" sz="1300"/>
              <a:pPr algn="r" eaLnBrk="1" hangingPunct="1">
                <a:spcBef>
                  <a:spcPct val="0"/>
                </a:spcBef>
              </a:pPr>
              <a:t>1</a:t>
            </a:fld>
            <a:endParaRPr lang="en-US" altLang="en-US" sz="1300"/>
          </a:p>
        </p:txBody>
      </p:sp>
      <p:sp>
        <p:nvSpPr>
          <p:cNvPr id="130051" name="Slide Image Placeholder 1"/>
          <p:cNvSpPr>
            <a:spLocks noGrp="1" noRot="1" noChangeAspect="1" noTextEdit="1"/>
          </p:cNvSpPr>
          <p:nvPr>
            <p:ph type="sldImg"/>
          </p:nvPr>
        </p:nvSpPr>
        <p:spPr>
          <a:ln/>
        </p:spPr>
      </p:sp>
      <p:sp>
        <p:nvSpPr>
          <p:cNvPr id="13005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0" tIns="48319" rIns="96640" bIns="48319"/>
          <a:lstStyle/>
          <a:p>
            <a:endParaRPr lang="en-US" altLang="en-US" dirty="0">
              <a:latin typeface="Arial" pitchFamily="34" charset="0"/>
              <a:ea typeface="ＭＳ Ｐゴシック" pitchFamily="34" charset="-128"/>
            </a:endParaRPr>
          </a:p>
        </p:txBody>
      </p:sp>
      <p:sp>
        <p:nvSpPr>
          <p:cNvPr id="130053"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0" tIns="48319" rIns="96640" bIns="48319" anchor="b"/>
          <a:lstStyle>
            <a:lvl1pPr defTabSz="966788">
              <a:spcBef>
                <a:spcPct val="30000"/>
              </a:spcBef>
              <a:defRPr sz="1200">
                <a:solidFill>
                  <a:schemeClr val="tx1"/>
                </a:solidFill>
                <a:latin typeface="Arial" pitchFamily="34" charset="0"/>
                <a:ea typeface="ＭＳ Ｐゴシック" pitchFamily="34" charset="-128"/>
              </a:defRPr>
            </a:lvl1pPr>
            <a:lvl2pPr marL="742950" indent="-285750" defTabSz="966788">
              <a:spcBef>
                <a:spcPct val="30000"/>
              </a:spcBef>
              <a:defRPr sz="1200">
                <a:solidFill>
                  <a:schemeClr val="tx1"/>
                </a:solidFill>
                <a:latin typeface="Arial" pitchFamily="34" charset="0"/>
                <a:ea typeface="ＭＳ Ｐゴシック" pitchFamily="34" charset="-128"/>
              </a:defRPr>
            </a:lvl2pPr>
            <a:lvl3pPr marL="1143000" indent="-228600" defTabSz="966788">
              <a:spcBef>
                <a:spcPct val="30000"/>
              </a:spcBef>
              <a:defRPr sz="1200">
                <a:solidFill>
                  <a:schemeClr val="tx1"/>
                </a:solidFill>
                <a:latin typeface="Arial" pitchFamily="34" charset="0"/>
                <a:ea typeface="ＭＳ Ｐゴシック" pitchFamily="34" charset="-128"/>
              </a:defRPr>
            </a:lvl3pPr>
            <a:lvl4pPr marL="1600200" indent="-228600" defTabSz="966788">
              <a:spcBef>
                <a:spcPct val="30000"/>
              </a:spcBef>
              <a:defRPr sz="1200">
                <a:solidFill>
                  <a:schemeClr val="tx1"/>
                </a:solidFill>
                <a:latin typeface="Arial" pitchFamily="34" charset="0"/>
                <a:ea typeface="ＭＳ Ｐゴシック" pitchFamily="34" charset="-128"/>
              </a:defRPr>
            </a:lvl4pPr>
            <a:lvl5pPr marL="2057400" indent="-228600" defTabSz="966788">
              <a:spcBef>
                <a:spcPct val="30000"/>
              </a:spcBef>
              <a:defRPr sz="1200">
                <a:solidFill>
                  <a:schemeClr val="tx1"/>
                </a:solidFill>
                <a:latin typeface="Arial" pitchFamily="34" charset="0"/>
                <a:ea typeface="ＭＳ Ｐゴシック" pitchFamily="34" charset="-128"/>
              </a:defRPr>
            </a:lvl5pPr>
            <a:lvl6pPr marL="25146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r" eaLnBrk="1" hangingPunct="1">
              <a:spcBef>
                <a:spcPct val="0"/>
              </a:spcBef>
            </a:pPr>
            <a:fld id="{4F7DCD3D-1692-4427-99DA-1B721E04C9A7}" type="slidenum">
              <a:rPr lang="en-US" altLang="en-US" sz="1300"/>
              <a:pPr algn="r" eaLnBrk="1" hangingPunct="1">
                <a:spcBef>
                  <a:spcPct val="0"/>
                </a:spcBef>
              </a:pPr>
              <a:t>1</a:t>
            </a:fld>
            <a:endParaRPr lang="en-US" altLang="en-US"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itchFamily="34" charset="0"/>
                <a:ea typeface="ＭＳ Ｐゴシック" pitchFamily="34" charset="-128"/>
              </a:defRPr>
            </a:lvl1pPr>
            <a:lvl2pPr marL="742950" indent="-285750" defTabSz="966788">
              <a:spcBef>
                <a:spcPct val="30000"/>
              </a:spcBef>
              <a:defRPr sz="1200">
                <a:solidFill>
                  <a:schemeClr val="tx1"/>
                </a:solidFill>
                <a:latin typeface="Arial" pitchFamily="34" charset="0"/>
                <a:ea typeface="ＭＳ Ｐゴシック" pitchFamily="34" charset="-128"/>
              </a:defRPr>
            </a:lvl2pPr>
            <a:lvl3pPr marL="1143000" indent="-228600" defTabSz="966788">
              <a:spcBef>
                <a:spcPct val="30000"/>
              </a:spcBef>
              <a:defRPr sz="1200">
                <a:solidFill>
                  <a:schemeClr val="tx1"/>
                </a:solidFill>
                <a:latin typeface="Arial" pitchFamily="34" charset="0"/>
                <a:ea typeface="ＭＳ Ｐゴシック" pitchFamily="34" charset="-128"/>
              </a:defRPr>
            </a:lvl3pPr>
            <a:lvl4pPr marL="1600200" indent="-228600" defTabSz="966788">
              <a:spcBef>
                <a:spcPct val="30000"/>
              </a:spcBef>
              <a:defRPr sz="1200">
                <a:solidFill>
                  <a:schemeClr val="tx1"/>
                </a:solidFill>
                <a:latin typeface="Arial" pitchFamily="34" charset="0"/>
                <a:ea typeface="ＭＳ Ｐゴシック" pitchFamily="34" charset="-128"/>
              </a:defRPr>
            </a:lvl4pPr>
            <a:lvl5pPr marL="2057400" indent="-228600" defTabSz="966788">
              <a:spcBef>
                <a:spcPct val="30000"/>
              </a:spcBef>
              <a:defRPr sz="1200">
                <a:solidFill>
                  <a:schemeClr val="tx1"/>
                </a:solidFill>
                <a:latin typeface="Arial" pitchFamily="34" charset="0"/>
                <a:ea typeface="ＭＳ Ｐゴシック" pitchFamily="34" charset="-128"/>
              </a:defRPr>
            </a:lvl5pPr>
            <a:lvl6pPr marL="25146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3B8D7640-115A-42A3-8977-F2FC9FC0221E}" type="slidenum">
              <a:rPr lang="en-US" altLang="en-US" sz="1300">
                <a:solidFill>
                  <a:srgbClr val="000000"/>
                </a:solidFill>
              </a:rPr>
              <a:pPr>
                <a:spcBef>
                  <a:spcPct val="0"/>
                </a:spcBef>
              </a:pPr>
              <a:t>39</a:t>
            </a:fld>
            <a:endParaRPr lang="en-US" altLang="en-US" sz="1300">
              <a:solidFill>
                <a:srgbClr val="000000"/>
              </a:solidFill>
            </a:endParaRPr>
          </a:p>
        </p:txBody>
      </p:sp>
      <p:sp>
        <p:nvSpPr>
          <p:cNvPr id="190467"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9" tIns="48321" rIns="96639" bIns="48321" anchor="b"/>
          <a:lstStyle>
            <a:lvl1pPr>
              <a:spcBef>
                <a:spcPct val="30000"/>
              </a:spcBef>
              <a:defRPr sz="1200">
                <a:solidFill>
                  <a:schemeClr val="tx1"/>
                </a:solidFill>
                <a:latin typeface="Arial" pitchFamily="34" charset="0"/>
                <a:ea typeface="ＭＳ Ｐゴシック" pitchFamily="34" charset="-128"/>
              </a:defRPr>
            </a:lvl1pPr>
            <a:lvl2pPr marL="742950" indent="-285750">
              <a:spcBef>
                <a:spcPct val="30000"/>
              </a:spcBef>
              <a:defRPr sz="1200">
                <a:solidFill>
                  <a:schemeClr val="tx1"/>
                </a:solidFill>
                <a:latin typeface="Arial" pitchFamily="34" charset="0"/>
                <a:ea typeface="ＭＳ Ｐゴシック" pitchFamily="34" charset="-128"/>
              </a:defRPr>
            </a:lvl2pPr>
            <a:lvl3pPr marL="1143000" indent="-228600">
              <a:spcBef>
                <a:spcPct val="30000"/>
              </a:spcBef>
              <a:defRPr sz="1200">
                <a:solidFill>
                  <a:schemeClr val="tx1"/>
                </a:solidFill>
                <a:latin typeface="Arial" pitchFamily="34" charset="0"/>
                <a:ea typeface="ＭＳ Ｐゴシック" pitchFamily="34" charset="-128"/>
              </a:defRPr>
            </a:lvl3pPr>
            <a:lvl4pPr marL="1600200" indent="-228600">
              <a:spcBef>
                <a:spcPct val="30000"/>
              </a:spcBef>
              <a:defRPr sz="1200">
                <a:solidFill>
                  <a:schemeClr val="tx1"/>
                </a:solidFill>
                <a:latin typeface="Arial" pitchFamily="34" charset="0"/>
                <a:ea typeface="ＭＳ Ｐゴシック" pitchFamily="34" charset="-128"/>
              </a:defRPr>
            </a:lvl4pPr>
            <a:lvl5pPr marL="2057400" indent="-22860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r" eaLnBrk="1" hangingPunct="1">
              <a:spcBef>
                <a:spcPct val="0"/>
              </a:spcBef>
            </a:pPr>
            <a:fld id="{1F0174F6-ADCF-40C3-B979-373B6D59E7FB}" type="slidenum">
              <a:rPr lang="en-US" altLang="en-US" sz="1300">
                <a:solidFill>
                  <a:srgbClr val="000000"/>
                </a:solidFill>
                <a:cs typeface="Arial" pitchFamily="34" charset="0"/>
              </a:rPr>
              <a:pPr algn="r" eaLnBrk="1" hangingPunct="1">
                <a:spcBef>
                  <a:spcPct val="0"/>
                </a:spcBef>
              </a:pPr>
              <a:t>39</a:t>
            </a:fld>
            <a:endParaRPr lang="en-US" altLang="en-US" sz="1300">
              <a:solidFill>
                <a:srgbClr val="000000"/>
              </a:solidFill>
              <a:cs typeface="Arial" pitchFamily="34" charset="0"/>
            </a:endParaRPr>
          </a:p>
        </p:txBody>
      </p:sp>
      <p:sp>
        <p:nvSpPr>
          <p:cNvPr id="190468"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9" tIns="48321" rIns="96639" bIns="48321" anchor="b"/>
          <a:lstStyle>
            <a:lvl1pPr>
              <a:spcBef>
                <a:spcPct val="30000"/>
              </a:spcBef>
              <a:defRPr sz="1200">
                <a:solidFill>
                  <a:schemeClr val="tx1"/>
                </a:solidFill>
                <a:latin typeface="Arial" pitchFamily="34" charset="0"/>
                <a:ea typeface="ＭＳ Ｐゴシック" pitchFamily="34" charset="-128"/>
              </a:defRPr>
            </a:lvl1pPr>
            <a:lvl2pPr marL="742950" indent="-285750">
              <a:spcBef>
                <a:spcPct val="30000"/>
              </a:spcBef>
              <a:defRPr sz="1200">
                <a:solidFill>
                  <a:schemeClr val="tx1"/>
                </a:solidFill>
                <a:latin typeface="Arial" pitchFamily="34" charset="0"/>
                <a:ea typeface="ＭＳ Ｐゴシック" pitchFamily="34" charset="-128"/>
              </a:defRPr>
            </a:lvl2pPr>
            <a:lvl3pPr marL="1143000" indent="-228600">
              <a:spcBef>
                <a:spcPct val="30000"/>
              </a:spcBef>
              <a:defRPr sz="1200">
                <a:solidFill>
                  <a:schemeClr val="tx1"/>
                </a:solidFill>
                <a:latin typeface="Arial" pitchFamily="34" charset="0"/>
                <a:ea typeface="ＭＳ Ｐゴシック" pitchFamily="34" charset="-128"/>
              </a:defRPr>
            </a:lvl3pPr>
            <a:lvl4pPr marL="1600200" indent="-228600">
              <a:spcBef>
                <a:spcPct val="30000"/>
              </a:spcBef>
              <a:defRPr sz="1200">
                <a:solidFill>
                  <a:schemeClr val="tx1"/>
                </a:solidFill>
                <a:latin typeface="Arial" pitchFamily="34" charset="0"/>
                <a:ea typeface="ＭＳ Ｐゴシック" pitchFamily="34" charset="-128"/>
              </a:defRPr>
            </a:lvl4pPr>
            <a:lvl5pPr marL="2057400" indent="-22860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r" eaLnBrk="1" hangingPunct="1">
              <a:spcBef>
                <a:spcPct val="0"/>
              </a:spcBef>
            </a:pPr>
            <a:fld id="{BA289078-51AE-4ABA-B788-D684AF2DBEB9}" type="slidenum">
              <a:rPr lang="en-US" altLang="en-US" sz="1300">
                <a:solidFill>
                  <a:srgbClr val="000000"/>
                </a:solidFill>
                <a:cs typeface="Arial" pitchFamily="34" charset="0"/>
              </a:rPr>
              <a:pPr algn="r" eaLnBrk="1" hangingPunct="1">
                <a:spcBef>
                  <a:spcPct val="0"/>
                </a:spcBef>
              </a:pPr>
              <a:t>39</a:t>
            </a:fld>
            <a:endParaRPr lang="en-US" altLang="en-US" sz="1300">
              <a:solidFill>
                <a:srgbClr val="000000"/>
              </a:solidFill>
              <a:cs typeface="Arial" pitchFamily="34" charset="0"/>
            </a:endParaRPr>
          </a:p>
        </p:txBody>
      </p:sp>
      <p:sp>
        <p:nvSpPr>
          <p:cNvPr id="190469" name="Rectangle 2"/>
          <p:cNvSpPr>
            <a:spLocks noGrp="1" noRot="1" noChangeAspect="1" noChangeArrowheads="1" noTextEdit="1"/>
          </p:cNvSpPr>
          <p:nvPr>
            <p:ph type="sldImg"/>
          </p:nvPr>
        </p:nvSpPr>
        <p:spPr>
          <a:xfrm>
            <a:off x="1258888" y="720725"/>
            <a:ext cx="4800600" cy="3600450"/>
          </a:xfrm>
          <a:ln/>
        </p:spPr>
      </p:sp>
      <p:sp>
        <p:nvSpPr>
          <p:cNvPr id="1904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9" tIns="48321" rIns="96639" bIns="48321"/>
          <a:lstStyle/>
          <a:p>
            <a:endParaRPr lang="en-US" altLang="en-US">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5" rIns="96648" bIns="48325" anchor="b"/>
          <a:lstStyle>
            <a:lvl1pPr defTabSz="966788">
              <a:spcBef>
                <a:spcPct val="30000"/>
              </a:spcBef>
              <a:defRPr sz="1200">
                <a:solidFill>
                  <a:schemeClr val="tx1"/>
                </a:solidFill>
                <a:latin typeface="Arial" pitchFamily="34" charset="0"/>
                <a:ea typeface="ＭＳ Ｐゴシック" pitchFamily="34" charset="-128"/>
              </a:defRPr>
            </a:lvl1pPr>
            <a:lvl2pPr marL="742950" indent="-285750" defTabSz="966788">
              <a:spcBef>
                <a:spcPct val="30000"/>
              </a:spcBef>
              <a:defRPr sz="1200">
                <a:solidFill>
                  <a:schemeClr val="tx1"/>
                </a:solidFill>
                <a:latin typeface="Arial" pitchFamily="34" charset="0"/>
                <a:ea typeface="ＭＳ Ｐゴシック" pitchFamily="34" charset="-128"/>
              </a:defRPr>
            </a:lvl2pPr>
            <a:lvl3pPr marL="1143000" indent="-228600" defTabSz="966788">
              <a:spcBef>
                <a:spcPct val="30000"/>
              </a:spcBef>
              <a:defRPr sz="1200">
                <a:solidFill>
                  <a:schemeClr val="tx1"/>
                </a:solidFill>
                <a:latin typeface="Arial" pitchFamily="34" charset="0"/>
                <a:ea typeface="ＭＳ Ｐゴシック" pitchFamily="34" charset="-128"/>
              </a:defRPr>
            </a:lvl3pPr>
            <a:lvl4pPr marL="1600200" indent="-228600" defTabSz="966788">
              <a:spcBef>
                <a:spcPct val="30000"/>
              </a:spcBef>
              <a:defRPr sz="1200">
                <a:solidFill>
                  <a:schemeClr val="tx1"/>
                </a:solidFill>
                <a:latin typeface="Arial" pitchFamily="34" charset="0"/>
                <a:ea typeface="ＭＳ Ｐゴシック" pitchFamily="34" charset="-128"/>
              </a:defRPr>
            </a:lvl4pPr>
            <a:lvl5pPr marL="2057400" indent="-228600" defTabSz="966788">
              <a:spcBef>
                <a:spcPct val="30000"/>
              </a:spcBef>
              <a:defRPr sz="1200">
                <a:solidFill>
                  <a:schemeClr val="tx1"/>
                </a:solidFill>
                <a:latin typeface="Arial" pitchFamily="34" charset="0"/>
                <a:ea typeface="ＭＳ Ｐゴシック" pitchFamily="34" charset="-128"/>
              </a:defRPr>
            </a:lvl5pPr>
            <a:lvl6pPr marL="25146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r" eaLnBrk="1" hangingPunct="1">
              <a:spcBef>
                <a:spcPct val="0"/>
              </a:spcBef>
            </a:pPr>
            <a:fld id="{B1D6B791-6AAD-4C86-A094-BBFA2D93860C}" type="slidenum">
              <a:rPr lang="en-US" altLang="en-US" sz="1300">
                <a:solidFill>
                  <a:srgbClr val="000000"/>
                </a:solidFill>
              </a:rPr>
              <a:pPr algn="r" eaLnBrk="1" hangingPunct="1">
                <a:spcBef>
                  <a:spcPct val="0"/>
                </a:spcBef>
              </a:pPr>
              <a:t>41</a:t>
            </a:fld>
            <a:endParaRPr lang="en-US" altLang="en-US" sz="1300">
              <a:solidFill>
                <a:srgbClr val="000000"/>
              </a:solidFill>
            </a:endParaRPr>
          </a:p>
        </p:txBody>
      </p:sp>
      <p:sp>
        <p:nvSpPr>
          <p:cNvPr id="193539"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5" rIns="96648" bIns="48325" anchor="b"/>
          <a:lstStyle>
            <a:lvl1pPr defTabSz="966788">
              <a:spcBef>
                <a:spcPct val="30000"/>
              </a:spcBef>
              <a:defRPr sz="1200">
                <a:solidFill>
                  <a:schemeClr val="tx1"/>
                </a:solidFill>
                <a:latin typeface="Arial" pitchFamily="34" charset="0"/>
                <a:ea typeface="ＭＳ Ｐゴシック" pitchFamily="34" charset="-128"/>
              </a:defRPr>
            </a:lvl1pPr>
            <a:lvl2pPr marL="742950" indent="-285750" defTabSz="966788">
              <a:spcBef>
                <a:spcPct val="30000"/>
              </a:spcBef>
              <a:defRPr sz="1200">
                <a:solidFill>
                  <a:schemeClr val="tx1"/>
                </a:solidFill>
                <a:latin typeface="Arial" pitchFamily="34" charset="0"/>
                <a:ea typeface="ＭＳ Ｐゴシック" pitchFamily="34" charset="-128"/>
              </a:defRPr>
            </a:lvl2pPr>
            <a:lvl3pPr marL="1143000" indent="-228600" defTabSz="966788">
              <a:spcBef>
                <a:spcPct val="30000"/>
              </a:spcBef>
              <a:defRPr sz="1200">
                <a:solidFill>
                  <a:schemeClr val="tx1"/>
                </a:solidFill>
                <a:latin typeface="Arial" pitchFamily="34" charset="0"/>
                <a:ea typeface="ＭＳ Ｐゴシック" pitchFamily="34" charset="-128"/>
              </a:defRPr>
            </a:lvl3pPr>
            <a:lvl4pPr marL="1600200" indent="-228600" defTabSz="966788">
              <a:spcBef>
                <a:spcPct val="30000"/>
              </a:spcBef>
              <a:defRPr sz="1200">
                <a:solidFill>
                  <a:schemeClr val="tx1"/>
                </a:solidFill>
                <a:latin typeface="Arial" pitchFamily="34" charset="0"/>
                <a:ea typeface="ＭＳ Ｐゴシック" pitchFamily="34" charset="-128"/>
              </a:defRPr>
            </a:lvl4pPr>
            <a:lvl5pPr marL="2057400" indent="-228600" defTabSz="966788">
              <a:spcBef>
                <a:spcPct val="30000"/>
              </a:spcBef>
              <a:defRPr sz="1200">
                <a:solidFill>
                  <a:schemeClr val="tx1"/>
                </a:solidFill>
                <a:latin typeface="Arial" pitchFamily="34" charset="0"/>
                <a:ea typeface="ＭＳ Ｐゴシック" pitchFamily="34" charset="-128"/>
              </a:defRPr>
            </a:lvl5pPr>
            <a:lvl6pPr marL="25146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r" eaLnBrk="1" hangingPunct="1">
              <a:spcBef>
                <a:spcPct val="0"/>
              </a:spcBef>
            </a:pPr>
            <a:fld id="{A705220C-3B64-4D98-BC77-B7A612908DA0}" type="slidenum">
              <a:rPr lang="en-US" altLang="en-US" sz="1300">
                <a:solidFill>
                  <a:srgbClr val="000000"/>
                </a:solidFill>
                <a:cs typeface="Arial" pitchFamily="34" charset="0"/>
              </a:rPr>
              <a:pPr algn="r" eaLnBrk="1" hangingPunct="1">
                <a:spcBef>
                  <a:spcPct val="0"/>
                </a:spcBef>
              </a:pPr>
              <a:t>41</a:t>
            </a:fld>
            <a:endParaRPr lang="en-US" altLang="en-US" sz="1300">
              <a:solidFill>
                <a:srgbClr val="000000"/>
              </a:solidFill>
              <a:cs typeface="Arial" pitchFamily="34" charset="0"/>
            </a:endParaRPr>
          </a:p>
        </p:txBody>
      </p:sp>
      <p:sp>
        <p:nvSpPr>
          <p:cNvPr id="193540" name="Rectangle 2"/>
          <p:cNvSpPr>
            <a:spLocks noGrp="1" noRot="1" noChangeAspect="1" noChangeArrowheads="1" noTextEdit="1"/>
          </p:cNvSpPr>
          <p:nvPr>
            <p:ph type="sldImg"/>
          </p:nvPr>
        </p:nvSpPr>
        <p:spPr>
          <a:ln/>
        </p:spPr>
      </p:sp>
      <p:sp>
        <p:nvSpPr>
          <p:cNvPr id="1935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5" rIns="96648" bIns="48325" anchor="b"/>
          <a:lstStyle>
            <a:lvl1pPr defTabSz="966788">
              <a:spcBef>
                <a:spcPct val="30000"/>
              </a:spcBef>
              <a:defRPr sz="1200">
                <a:solidFill>
                  <a:schemeClr val="tx1"/>
                </a:solidFill>
                <a:latin typeface="Arial" pitchFamily="34" charset="0"/>
                <a:ea typeface="ＭＳ Ｐゴシック" pitchFamily="34" charset="-128"/>
              </a:defRPr>
            </a:lvl1pPr>
            <a:lvl2pPr marL="742950" indent="-285750" defTabSz="966788">
              <a:spcBef>
                <a:spcPct val="30000"/>
              </a:spcBef>
              <a:defRPr sz="1200">
                <a:solidFill>
                  <a:schemeClr val="tx1"/>
                </a:solidFill>
                <a:latin typeface="Arial" pitchFamily="34" charset="0"/>
                <a:ea typeface="ＭＳ Ｐゴシック" pitchFamily="34" charset="-128"/>
              </a:defRPr>
            </a:lvl2pPr>
            <a:lvl3pPr marL="1143000" indent="-228600" defTabSz="966788">
              <a:spcBef>
                <a:spcPct val="30000"/>
              </a:spcBef>
              <a:defRPr sz="1200">
                <a:solidFill>
                  <a:schemeClr val="tx1"/>
                </a:solidFill>
                <a:latin typeface="Arial" pitchFamily="34" charset="0"/>
                <a:ea typeface="ＭＳ Ｐゴシック" pitchFamily="34" charset="-128"/>
              </a:defRPr>
            </a:lvl3pPr>
            <a:lvl4pPr marL="1600200" indent="-228600" defTabSz="966788">
              <a:spcBef>
                <a:spcPct val="30000"/>
              </a:spcBef>
              <a:defRPr sz="1200">
                <a:solidFill>
                  <a:schemeClr val="tx1"/>
                </a:solidFill>
                <a:latin typeface="Arial" pitchFamily="34" charset="0"/>
                <a:ea typeface="ＭＳ Ｐゴシック" pitchFamily="34" charset="-128"/>
              </a:defRPr>
            </a:lvl4pPr>
            <a:lvl5pPr marL="2057400" indent="-228600" defTabSz="966788">
              <a:spcBef>
                <a:spcPct val="30000"/>
              </a:spcBef>
              <a:defRPr sz="1200">
                <a:solidFill>
                  <a:schemeClr val="tx1"/>
                </a:solidFill>
                <a:latin typeface="Arial" pitchFamily="34" charset="0"/>
                <a:ea typeface="ＭＳ Ｐゴシック" pitchFamily="34" charset="-128"/>
              </a:defRPr>
            </a:lvl5pPr>
            <a:lvl6pPr marL="25146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r" eaLnBrk="1" hangingPunct="1">
              <a:spcBef>
                <a:spcPct val="0"/>
              </a:spcBef>
            </a:pPr>
            <a:fld id="{826C455F-E9CF-4C52-9E75-ED7C34F778C9}" type="slidenum">
              <a:rPr lang="en-US" altLang="en-US" sz="1300">
                <a:solidFill>
                  <a:srgbClr val="000000"/>
                </a:solidFill>
              </a:rPr>
              <a:pPr algn="r" eaLnBrk="1" hangingPunct="1">
                <a:spcBef>
                  <a:spcPct val="0"/>
                </a:spcBef>
              </a:pPr>
              <a:t>42</a:t>
            </a:fld>
            <a:endParaRPr lang="en-US" altLang="en-US" sz="1300">
              <a:solidFill>
                <a:srgbClr val="000000"/>
              </a:solidFill>
            </a:endParaRPr>
          </a:p>
        </p:txBody>
      </p:sp>
      <p:sp>
        <p:nvSpPr>
          <p:cNvPr id="195587"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5" rIns="96648" bIns="48325" anchor="b"/>
          <a:lstStyle>
            <a:lvl1pPr defTabSz="966788">
              <a:spcBef>
                <a:spcPct val="30000"/>
              </a:spcBef>
              <a:defRPr sz="1200">
                <a:solidFill>
                  <a:schemeClr val="tx1"/>
                </a:solidFill>
                <a:latin typeface="Arial" pitchFamily="34" charset="0"/>
                <a:ea typeface="ＭＳ Ｐゴシック" pitchFamily="34" charset="-128"/>
              </a:defRPr>
            </a:lvl1pPr>
            <a:lvl2pPr marL="742950" indent="-285750" defTabSz="966788">
              <a:spcBef>
                <a:spcPct val="30000"/>
              </a:spcBef>
              <a:defRPr sz="1200">
                <a:solidFill>
                  <a:schemeClr val="tx1"/>
                </a:solidFill>
                <a:latin typeface="Arial" pitchFamily="34" charset="0"/>
                <a:ea typeface="ＭＳ Ｐゴシック" pitchFamily="34" charset="-128"/>
              </a:defRPr>
            </a:lvl2pPr>
            <a:lvl3pPr marL="1143000" indent="-228600" defTabSz="966788">
              <a:spcBef>
                <a:spcPct val="30000"/>
              </a:spcBef>
              <a:defRPr sz="1200">
                <a:solidFill>
                  <a:schemeClr val="tx1"/>
                </a:solidFill>
                <a:latin typeface="Arial" pitchFamily="34" charset="0"/>
                <a:ea typeface="ＭＳ Ｐゴシック" pitchFamily="34" charset="-128"/>
              </a:defRPr>
            </a:lvl3pPr>
            <a:lvl4pPr marL="1600200" indent="-228600" defTabSz="966788">
              <a:spcBef>
                <a:spcPct val="30000"/>
              </a:spcBef>
              <a:defRPr sz="1200">
                <a:solidFill>
                  <a:schemeClr val="tx1"/>
                </a:solidFill>
                <a:latin typeface="Arial" pitchFamily="34" charset="0"/>
                <a:ea typeface="ＭＳ Ｐゴシック" pitchFamily="34" charset="-128"/>
              </a:defRPr>
            </a:lvl4pPr>
            <a:lvl5pPr marL="2057400" indent="-228600" defTabSz="966788">
              <a:spcBef>
                <a:spcPct val="30000"/>
              </a:spcBef>
              <a:defRPr sz="1200">
                <a:solidFill>
                  <a:schemeClr val="tx1"/>
                </a:solidFill>
                <a:latin typeface="Arial" pitchFamily="34" charset="0"/>
                <a:ea typeface="ＭＳ Ｐゴシック" pitchFamily="34" charset="-128"/>
              </a:defRPr>
            </a:lvl5pPr>
            <a:lvl6pPr marL="25146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r" eaLnBrk="1" hangingPunct="1">
              <a:spcBef>
                <a:spcPct val="0"/>
              </a:spcBef>
            </a:pPr>
            <a:fld id="{8E7F4004-BE1E-4229-B4FF-A8F518CC0A32}" type="slidenum">
              <a:rPr lang="en-US" altLang="en-US" sz="1300">
                <a:solidFill>
                  <a:srgbClr val="000000"/>
                </a:solidFill>
                <a:cs typeface="Arial" pitchFamily="34" charset="0"/>
              </a:rPr>
              <a:pPr algn="r" eaLnBrk="1" hangingPunct="1">
                <a:spcBef>
                  <a:spcPct val="0"/>
                </a:spcBef>
              </a:pPr>
              <a:t>42</a:t>
            </a:fld>
            <a:endParaRPr lang="en-US" altLang="en-US" sz="1300">
              <a:solidFill>
                <a:srgbClr val="000000"/>
              </a:solidFill>
              <a:cs typeface="Arial" pitchFamily="34" charset="0"/>
            </a:endParaRPr>
          </a:p>
        </p:txBody>
      </p:sp>
      <p:sp>
        <p:nvSpPr>
          <p:cNvPr id="195588" name="Rectangle 2"/>
          <p:cNvSpPr>
            <a:spLocks noGrp="1" noRot="1" noChangeAspect="1" noChangeArrowheads="1" noTextEdit="1"/>
          </p:cNvSpPr>
          <p:nvPr>
            <p:ph type="sldImg"/>
          </p:nvPr>
        </p:nvSpPr>
        <p:spPr>
          <a:ln/>
        </p:spPr>
      </p:sp>
      <p:sp>
        <p:nvSpPr>
          <p:cNvPr id="1955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lnSpc>
                <a:spcPct val="95000"/>
              </a:lnSpc>
              <a:spcBef>
                <a:spcPct val="0"/>
              </a:spcBef>
              <a:spcAft>
                <a:spcPts val="1200"/>
              </a:spcAft>
              <a:buClr>
                <a:srgbClr val="7F0081"/>
              </a:buClr>
            </a:pPr>
            <a:r>
              <a:rPr lang="en-US" altLang="en-US">
                <a:solidFill>
                  <a:srgbClr val="000000"/>
                </a:solidFill>
                <a:latin typeface="Arial" pitchFamily="34" charset="0"/>
                <a:ea typeface="ＭＳ Ｐゴシック" pitchFamily="34" charset="-128"/>
              </a:rPr>
              <a:t>Access to objective, consistent, and complete information, free of commercial influences (WHO)</a:t>
            </a:r>
          </a:p>
          <a:p>
            <a:endParaRPr lang="en-US" altLang="en-US">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hape 535"/>
          <p:cNvSpPr>
            <a:spLocks noGrp="1" noRot="1" noChangeAspect="1"/>
          </p:cNvSpPr>
          <p:nvPr>
            <p:ph type="sldImg"/>
          </p:nvPr>
        </p:nvSpPr>
        <p:spPr>
          <a:prstGeom prst="rect">
            <a:avLst/>
          </a:prstGeom>
        </p:spPr>
        <p:txBody>
          <a:bodyPr lIns="96661" tIns="48331" rIns="96661" bIns="48331"/>
          <a:lstStyle/>
          <a:p>
            <a:endParaRPr/>
          </a:p>
        </p:txBody>
      </p:sp>
      <p:sp>
        <p:nvSpPr>
          <p:cNvPr id="536" name="Shape 536"/>
          <p:cNvSpPr>
            <a:spLocks noGrp="1"/>
          </p:cNvSpPr>
          <p:nvPr>
            <p:ph type="body" sz="quarter" idx="1"/>
          </p:nvPr>
        </p:nvSpPr>
        <p:spPr>
          <a:prstGeom prst="rect">
            <a:avLst/>
          </a:prstGeom>
        </p:spPr>
        <p:txBody>
          <a:bodyPr/>
          <a:lstStyle>
            <a:lvl1pPr>
              <a:defRPr>
                <a:latin typeface="Times New Roman"/>
                <a:ea typeface="Times New Roman"/>
                <a:cs typeface="Times New Roman"/>
                <a:sym typeface="Times New Roman"/>
              </a:defRPr>
            </a:lvl1pPr>
          </a:lstStyle>
          <a:p>
            <a:r>
              <a:t>Educate families not only on the breastfeeding benefits, but also on the risks of not breastfeeding and the hazards of infant formula.      </a:t>
            </a:r>
          </a:p>
        </p:txBody>
      </p:sp>
    </p:spTree>
    <p:extLst>
      <p:ext uri="{BB962C8B-B14F-4D97-AF65-F5344CB8AC3E}">
        <p14:creationId xmlns:p14="http://schemas.microsoft.com/office/powerpoint/2010/main" val="1574869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Shape 561"/>
          <p:cNvSpPr>
            <a:spLocks noGrp="1" noRot="1" noChangeAspect="1"/>
          </p:cNvSpPr>
          <p:nvPr>
            <p:ph type="sldImg"/>
          </p:nvPr>
        </p:nvSpPr>
        <p:spPr>
          <a:prstGeom prst="rect">
            <a:avLst/>
          </a:prstGeom>
        </p:spPr>
        <p:txBody>
          <a:bodyPr lIns="96661" tIns="48331" rIns="96661" bIns="48331"/>
          <a:lstStyle/>
          <a:p>
            <a:endParaRPr/>
          </a:p>
        </p:txBody>
      </p:sp>
      <p:sp>
        <p:nvSpPr>
          <p:cNvPr id="562" name="Shape 562"/>
          <p:cNvSpPr>
            <a:spLocks noGrp="1"/>
          </p:cNvSpPr>
          <p:nvPr>
            <p:ph type="body" sz="quarter" idx="1"/>
          </p:nvPr>
        </p:nvSpPr>
        <p:spPr>
          <a:prstGeom prst="rect">
            <a:avLst/>
          </a:prstGeom>
        </p:spPr>
        <p:txBody>
          <a:bodyPr/>
          <a:lstStyle/>
          <a:p>
            <a:pPr>
              <a:defRPr>
                <a:latin typeface="Times New Roman"/>
                <a:ea typeface="Times New Roman"/>
                <a:cs typeface="Times New Roman"/>
                <a:sym typeface="Times New Roman"/>
              </a:defRPr>
            </a:pPr>
            <a:r>
              <a:rPr dirty="0"/>
              <a:t>There are health advantages for women who breastfeed also. </a:t>
            </a:r>
          </a:p>
          <a:p>
            <a:pPr>
              <a:defRPr>
                <a:latin typeface="Times New Roman"/>
                <a:ea typeface="Times New Roman"/>
                <a:cs typeface="Times New Roman"/>
                <a:sym typeface="Times New Roman"/>
              </a:defRPr>
            </a:pPr>
            <a:endParaRPr dirty="0"/>
          </a:p>
          <a:p>
            <a:pPr>
              <a:defRPr>
                <a:latin typeface="Times New Roman"/>
                <a:ea typeface="Times New Roman"/>
                <a:cs typeface="Times New Roman"/>
                <a:sym typeface="Times New Roman"/>
              </a:defRPr>
            </a:pPr>
            <a:r>
              <a:rPr dirty="0"/>
              <a:t>Decreased postpartum bleeding and more rapid uterine involution</a:t>
            </a:r>
          </a:p>
          <a:p>
            <a:pPr>
              <a:defRPr>
                <a:latin typeface="Times New Roman"/>
                <a:ea typeface="Times New Roman"/>
                <a:cs typeface="Times New Roman"/>
                <a:sym typeface="Times New Roman"/>
              </a:defRPr>
            </a:pPr>
            <a:r>
              <a:rPr dirty="0"/>
              <a:t>Less menstrual blood loss during early postpartum months</a:t>
            </a:r>
          </a:p>
          <a:p>
            <a:pPr>
              <a:defRPr>
                <a:latin typeface="Times New Roman"/>
                <a:ea typeface="Times New Roman"/>
                <a:cs typeface="Times New Roman"/>
                <a:sym typeface="Times New Roman"/>
              </a:defRPr>
            </a:pPr>
            <a:r>
              <a:rPr dirty="0"/>
              <a:t>Earlier return to pre-pregnant weight</a:t>
            </a:r>
          </a:p>
          <a:p>
            <a:pPr>
              <a:defRPr>
                <a:latin typeface="Times New Roman"/>
                <a:ea typeface="Times New Roman"/>
                <a:cs typeface="Times New Roman"/>
                <a:sym typeface="Times New Roman"/>
              </a:defRPr>
            </a:pPr>
            <a:r>
              <a:rPr dirty="0"/>
              <a:t>Delayed resumption of ovulation, leading to increased child spacing</a:t>
            </a:r>
          </a:p>
        </p:txBody>
      </p:sp>
    </p:spTree>
    <p:extLst>
      <p:ext uri="{BB962C8B-B14F-4D97-AF65-F5344CB8AC3E}">
        <p14:creationId xmlns:p14="http://schemas.microsoft.com/office/powerpoint/2010/main" val="1658333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Shape 570"/>
          <p:cNvSpPr>
            <a:spLocks noGrp="1" noRot="1" noChangeAspect="1"/>
          </p:cNvSpPr>
          <p:nvPr>
            <p:ph type="sldImg"/>
          </p:nvPr>
        </p:nvSpPr>
        <p:spPr>
          <a:prstGeom prst="rect">
            <a:avLst/>
          </a:prstGeom>
        </p:spPr>
        <p:txBody>
          <a:bodyPr lIns="96661" tIns="48331" rIns="96661" bIns="48331"/>
          <a:lstStyle/>
          <a:p>
            <a:endParaRPr/>
          </a:p>
        </p:txBody>
      </p:sp>
      <p:sp>
        <p:nvSpPr>
          <p:cNvPr id="571" name="Shape 571"/>
          <p:cNvSpPr>
            <a:spLocks noGrp="1"/>
          </p:cNvSpPr>
          <p:nvPr>
            <p:ph type="body" sz="quarter" idx="1"/>
          </p:nvPr>
        </p:nvSpPr>
        <p:spPr>
          <a:prstGeom prst="rect">
            <a:avLst/>
          </a:prstGeom>
        </p:spPr>
        <p:txBody>
          <a:bodyPr/>
          <a:lstStyle/>
          <a:p>
            <a:pPr>
              <a:defRPr>
                <a:latin typeface="Times New Roman"/>
                <a:ea typeface="Times New Roman"/>
                <a:cs typeface="Times New Roman"/>
                <a:sym typeface="Times New Roman"/>
              </a:defRPr>
            </a:pPr>
            <a:r>
              <a:rPr dirty="0"/>
              <a:t>Formula feeding is associated with higher rates of illness, including both acute childhood diseases and long term chronic adult diseases. </a:t>
            </a:r>
          </a:p>
          <a:p>
            <a:pPr>
              <a:defRPr>
                <a:latin typeface="Times New Roman"/>
                <a:ea typeface="Times New Roman"/>
                <a:cs typeface="Times New Roman"/>
                <a:sym typeface="Times New Roman"/>
              </a:defRPr>
            </a:pPr>
            <a:endParaRPr dirty="0"/>
          </a:p>
          <a:p>
            <a:pPr lvl="1">
              <a:defRPr sz="2400">
                <a:latin typeface="Arial"/>
                <a:ea typeface="Arial"/>
                <a:cs typeface="Arial"/>
                <a:sym typeface="Arial"/>
              </a:defRPr>
            </a:pPr>
            <a:r>
              <a:rPr dirty="0"/>
              <a:t>Higher morbidity &amp; mortality associated with formula feeding related to its non-species specific composition </a:t>
            </a:r>
          </a:p>
        </p:txBody>
      </p:sp>
    </p:spTree>
    <p:extLst>
      <p:ext uri="{BB962C8B-B14F-4D97-AF65-F5344CB8AC3E}">
        <p14:creationId xmlns:p14="http://schemas.microsoft.com/office/powerpoint/2010/main" val="3076459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577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Shape 604"/>
          <p:cNvSpPr>
            <a:spLocks noGrp="1" noRot="1" noChangeAspect="1"/>
          </p:cNvSpPr>
          <p:nvPr>
            <p:ph type="sldImg"/>
          </p:nvPr>
        </p:nvSpPr>
        <p:spPr>
          <a:prstGeom prst="rect">
            <a:avLst/>
          </a:prstGeom>
        </p:spPr>
        <p:txBody>
          <a:bodyPr lIns="96661" tIns="48331" rIns="96661" bIns="48331"/>
          <a:lstStyle/>
          <a:p>
            <a:endParaRPr/>
          </a:p>
        </p:txBody>
      </p:sp>
      <p:sp>
        <p:nvSpPr>
          <p:cNvPr id="605" name="Shape 605"/>
          <p:cNvSpPr>
            <a:spLocks noGrp="1"/>
          </p:cNvSpPr>
          <p:nvPr>
            <p:ph type="body" sz="quarter" idx="1"/>
          </p:nvPr>
        </p:nvSpPr>
        <p:spPr>
          <a:prstGeom prst="rect">
            <a:avLst/>
          </a:prstGeom>
        </p:spPr>
        <p:txBody>
          <a:bodyPr/>
          <a:lstStyle/>
          <a:p>
            <a:pPr>
              <a:defRPr>
                <a:latin typeface="Times New Roman"/>
                <a:ea typeface="Times New Roman"/>
                <a:cs typeface="Times New Roman"/>
                <a:sym typeface="Times New Roman"/>
              </a:defRPr>
            </a:pPr>
            <a:r>
              <a:t>There are health advantages for women who breastfeed also. </a:t>
            </a:r>
          </a:p>
          <a:p>
            <a:pPr>
              <a:defRPr>
                <a:latin typeface="Times New Roman"/>
                <a:ea typeface="Times New Roman"/>
                <a:cs typeface="Times New Roman"/>
                <a:sym typeface="Times New Roman"/>
              </a:defRPr>
            </a:pPr>
            <a:endParaRPr/>
          </a:p>
          <a:p>
            <a:pPr>
              <a:defRPr>
                <a:latin typeface="Times New Roman"/>
                <a:ea typeface="Times New Roman"/>
                <a:cs typeface="Times New Roman"/>
                <a:sym typeface="Times New Roman"/>
              </a:defRPr>
            </a:pPr>
            <a:r>
              <a:t>Decreased postpartum bleeding and more rapid uterine involution</a:t>
            </a:r>
          </a:p>
          <a:p>
            <a:pPr>
              <a:defRPr>
                <a:latin typeface="Times New Roman"/>
                <a:ea typeface="Times New Roman"/>
                <a:cs typeface="Times New Roman"/>
                <a:sym typeface="Times New Roman"/>
              </a:defRPr>
            </a:pPr>
            <a:r>
              <a:t>Less menstrual blood loss during early postpartum months</a:t>
            </a:r>
          </a:p>
          <a:p>
            <a:pPr>
              <a:defRPr b="1">
                <a:latin typeface="Arial"/>
                <a:ea typeface="Arial"/>
                <a:cs typeface="Arial"/>
                <a:sym typeface="Arial"/>
              </a:defRPr>
            </a:pPr>
            <a:r>
              <a:t>Burns 600cal/day.  </a:t>
            </a:r>
            <a:r>
              <a:rPr b="0">
                <a:latin typeface="Times New Roman"/>
                <a:ea typeface="Times New Roman"/>
                <a:cs typeface="Times New Roman"/>
                <a:sym typeface="Times New Roman"/>
              </a:rPr>
              <a:t>Earlier return to pre-pregnant weight, </a:t>
            </a:r>
          </a:p>
          <a:p>
            <a:pPr>
              <a:defRPr b="1">
                <a:latin typeface="Times New Roman"/>
                <a:ea typeface="Times New Roman"/>
                <a:cs typeface="Times New Roman"/>
                <a:sym typeface="Times New Roman"/>
              </a:defRPr>
            </a:pPr>
            <a:r>
              <a:t>Delayed resumption of ovulation</a:t>
            </a:r>
            <a:r>
              <a:rPr b="0"/>
              <a:t>, leading to increased child spacing</a:t>
            </a:r>
          </a:p>
          <a:p>
            <a:pPr>
              <a:defRPr>
                <a:latin typeface="Arial"/>
                <a:ea typeface="Arial"/>
                <a:cs typeface="Arial"/>
                <a:sym typeface="Arial"/>
              </a:defRPr>
            </a:pPr>
            <a:r>
              <a:t>Improved bone remineralization postpartum reducing hip fractures in the postmenopausal period</a:t>
            </a:r>
          </a:p>
        </p:txBody>
      </p:sp>
    </p:spTree>
    <p:extLst>
      <p:ext uri="{BB962C8B-B14F-4D97-AF65-F5344CB8AC3E}">
        <p14:creationId xmlns:p14="http://schemas.microsoft.com/office/powerpoint/2010/main" val="3546485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a typeface="ＭＳ Ｐゴシック" pitchFamily="34" charset="-128"/>
            </a:endParaRPr>
          </a:p>
        </p:txBody>
      </p:sp>
      <p:sp>
        <p:nvSpPr>
          <p:cNvPr id="146436"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5" rIns="96648" bIns="48325" anchor="b"/>
          <a:lstStyle>
            <a:lvl1pPr defTabSz="966788">
              <a:spcBef>
                <a:spcPct val="30000"/>
              </a:spcBef>
              <a:defRPr sz="1200">
                <a:solidFill>
                  <a:schemeClr val="tx1"/>
                </a:solidFill>
                <a:latin typeface="Arial" pitchFamily="34" charset="0"/>
                <a:ea typeface="ＭＳ Ｐゴシック" pitchFamily="34" charset="-128"/>
              </a:defRPr>
            </a:lvl1pPr>
            <a:lvl2pPr marL="742950" indent="-285750" defTabSz="966788">
              <a:spcBef>
                <a:spcPct val="30000"/>
              </a:spcBef>
              <a:defRPr sz="1200">
                <a:solidFill>
                  <a:schemeClr val="tx1"/>
                </a:solidFill>
                <a:latin typeface="Arial" pitchFamily="34" charset="0"/>
                <a:ea typeface="ＭＳ Ｐゴシック" pitchFamily="34" charset="-128"/>
              </a:defRPr>
            </a:lvl2pPr>
            <a:lvl3pPr marL="1143000" indent="-228600" defTabSz="966788">
              <a:spcBef>
                <a:spcPct val="30000"/>
              </a:spcBef>
              <a:defRPr sz="1200">
                <a:solidFill>
                  <a:schemeClr val="tx1"/>
                </a:solidFill>
                <a:latin typeface="Arial" pitchFamily="34" charset="0"/>
                <a:ea typeface="ＭＳ Ｐゴシック" pitchFamily="34" charset="-128"/>
              </a:defRPr>
            </a:lvl3pPr>
            <a:lvl4pPr marL="1600200" indent="-228600" defTabSz="966788">
              <a:spcBef>
                <a:spcPct val="30000"/>
              </a:spcBef>
              <a:defRPr sz="1200">
                <a:solidFill>
                  <a:schemeClr val="tx1"/>
                </a:solidFill>
                <a:latin typeface="Arial" pitchFamily="34" charset="0"/>
                <a:ea typeface="ＭＳ Ｐゴシック" pitchFamily="34" charset="-128"/>
              </a:defRPr>
            </a:lvl4pPr>
            <a:lvl5pPr marL="2057400" indent="-228600" defTabSz="966788">
              <a:spcBef>
                <a:spcPct val="30000"/>
              </a:spcBef>
              <a:defRPr sz="1200">
                <a:solidFill>
                  <a:schemeClr val="tx1"/>
                </a:solidFill>
                <a:latin typeface="Arial" pitchFamily="34" charset="0"/>
                <a:ea typeface="ＭＳ Ｐゴシック" pitchFamily="34" charset="-128"/>
              </a:defRPr>
            </a:lvl5pPr>
            <a:lvl6pPr marL="25146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66788"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r" eaLnBrk="1" hangingPunct="1">
              <a:spcBef>
                <a:spcPct val="0"/>
              </a:spcBef>
            </a:pPr>
            <a:fld id="{74AA97D8-FB68-4591-8621-B2C68BF99B51}" type="slidenum">
              <a:rPr lang="en-US" altLang="en-US" sz="1300"/>
              <a:pPr algn="r" eaLnBrk="1" hangingPunct="1">
                <a:spcBef>
                  <a:spcPct val="0"/>
                </a:spcBef>
              </a:pPr>
              <a:t>13</a:t>
            </a:fld>
            <a:endParaRPr lang="en-US" alt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w="9525"/>
        </p:spPr>
        <p:txBody>
          <a:bodyPr/>
          <a:lstStyle/>
          <a:p>
            <a:r>
              <a:rPr lang="en-US" dirty="0">
                <a:latin typeface="Times New Roman" pitchFamily="18" charset="0"/>
              </a:rPr>
              <a:t>Discussions on breastfeeding</a:t>
            </a:r>
            <a:r>
              <a:rPr lang="en-US" baseline="0" dirty="0">
                <a:latin typeface="Times New Roman" pitchFamily="18" charset="0"/>
              </a:rPr>
              <a:t> should be initiated with all expectant women regardless of their feeding plans.  </a:t>
            </a:r>
            <a:endParaRPr lang="en-US" dirty="0">
              <a:latin typeface="Times New Roman" pitchFamily="18" charset="0"/>
            </a:endParaRPr>
          </a:p>
          <a:p>
            <a:endParaRPr lang="en-US" dirty="0">
              <a:latin typeface="Times New Roman" pitchFamily="18" charset="0"/>
            </a:endParaRPr>
          </a:p>
          <a:p>
            <a:r>
              <a:rPr lang="en-US" dirty="0">
                <a:latin typeface="Times New Roman" pitchFamily="18" charset="0"/>
              </a:rPr>
              <a:t>A three step counseling process (Best Start, 1995) can be helpful.</a:t>
            </a:r>
          </a:p>
          <a:p>
            <a:r>
              <a:rPr lang="en-US" dirty="0">
                <a:latin typeface="Times New Roman" pitchFamily="18" charset="0"/>
              </a:rPr>
              <a:t>Ask open-ended questions to elicit client’s perceptions of breastfeeding.</a:t>
            </a:r>
          </a:p>
          <a:p>
            <a:r>
              <a:rPr lang="en-US" dirty="0">
                <a:latin typeface="Times New Roman" pitchFamily="18" charset="0"/>
              </a:rPr>
              <a:t>Acknowledge a woman’s concerns and reassure her that these feelings are normal and surmountable.</a:t>
            </a:r>
          </a:p>
          <a:p>
            <a:r>
              <a:rPr lang="en-US" dirty="0">
                <a:latin typeface="Times New Roman" pitchFamily="18" charset="0"/>
              </a:rPr>
              <a:t>Educate with carefully targeted messages that address her specific concerns (Taveras et al 2004).</a:t>
            </a:r>
          </a:p>
          <a:p>
            <a:r>
              <a:rPr lang="en-US" dirty="0">
                <a:latin typeface="Times New Roman" pitchFamily="18" charset="0"/>
              </a:rPr>
              <a:t>For mothers, </a:t>
            </a:r>
            <a:r>
              <a:rPr lang="en-US" i="1" dirty="0">
                <a:latin typeface="Times New Roman" pitchFamily="18" charset="0"/>
              </a:rPr>
              <a:t>knowledge </a:t>
            </a:r>
            <a:r>
              <a:rPr lang="en-US" dirty="0">
                <a:latin typeface="Times New Roman" pitchFamily="18" charset="0"/>
              </a:rPr>
              <a:t>about breastfeeding advantages and management does not seem to be as effective as </a:t>
            </a:r>
            <a:r>
              <a:rPr lang="en-US" i="1" dirty="0">
                <a:latin typeface="Times New Roman" pitchFamily="18" charset="0"/>
              </a:rPr>
              <a:t>exploring beliefs</a:t>
            </a:r>
            <a:r>
              <a:rPr lang="en-US" dirty="0">
                <a:latin typeface="Times New Roman" pitchFamily="18" charset="0"/>
              </a:rPr>
              <a:t>. (Hill, 1987.)</a:t>
            </a:r>
          </a:p>
          <a:p>
            <a:r>
              <a:rPr lang="en-US" dirty="0">
                <a:latin typeface="Times New Roman" pitchFamily="18" charset="0"/>
              </a:rPr>
              <a:t>Opportunities to </a:t>
            </a:r>
            <a:r>
              <a:rPr lang="en-US" i="1" dirty="0">
                <a:latin typeface="Times New Roman" pitchFamily="18" charset="0"/>
              </a:rPr>
              <a:t>explore experiences and beliefs</a:t>
            </a:r>
            <a:r>
              <a:rPr lang="en-US" dirty="0">
                <a:latin typeface="Times New Roman" pitchFamily="18" charset="0"/>
              </a:rPr>
              <a:t> about breastfeeding and receive targeted information about perceived barriers seems most effective. (Gabriel, et al., 1986)</a:t>
            </a:r>
            <a:endParaRPr lang="en-US" i="1" dirty="0">
              <a:latin typeface="Times New Roman" pitchFamily="18" charset="0"/>
            </a:endParaRPr>
          </a:p>
        </p:txBody>
      </p:sp>
      <p:pic>
        <p:nvPicPr>
          <p:cNvPr id="5122" name="Picture 2"/>
          <p:cNvPicPr>
            <a:picLocks noChangeAspect="1" noChangeArrowheads="1"/>
          </p:cNvPicPr>
          <p:nvPr/>
        </p:nvPicPr>
        <p:blipFill>
          <a:blip r:embed="rId3"/>
          <a:srcRect/>
          <a:stretch>
            <a:fillRect/>
          </a:stretch>
        </p:blipFill>
        <p:spPr bwMode="auto">
          <a:xfrm>
            <a:off x="2763520" y="7017692"/>
            <a:ext cx="3413760" cy="2583508"/>
          </a:xfrm>
          <a:prstGeom prst="rect">
            <a:avLst/>
          </a:prstGeom>
          <a:noFill/>
          <a:ln w="9525">
            <a:noFill/>
            <a:miter lim="800000"/>
            <a:headEnd/>
            <a:tailEnd/>
          </a:ln>
        </p:spPr>
      </p:pic>
    </p:spTree>
    <p:extLst>
      <p:ext uri="{BB962C8B-B14F-4D97-AF65-F5344CB8AC3E}">
        <p14:creationId xmlns:p14="http://schemas.microsoft.com/office/powerpoint/2010/main" val="493193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654F515-9029-42F9-96EF-7F567E5B5D9C}"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3FF9CA24-808A-4A0E-87C4-143092BC3514}" type="slidenum">
              <a:rPr lang="en-US" altLang="en-US"/>
              <a:pPr/>
              <a:t>‹#›</a:t>
            </a:fld>
            <a:endParaRPr lang="en-US" altLang="en-US"/>
          </a:p>
        </p:txBody>
      </p:sp>
    </p:spTree>
    <p:extLst>
      <p:ext uri="{BB962C8B-B14F-4D97-AF65-F5344CB8AC3E}">
        <p14:creationId xmlns:p14="http://schemas.microsoft.com/office/powerpoint/2010/main" val="164040792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FBE5B8C-BB76-4536-BA4A-0E5E63C930E1}"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00C90CE2-2C29-4780-AFE0-25FC78490985}" type="slidenum">
              <a:rPr lang="en-US" altLang="en-US"/>
              <a:pPr/>
              <a:t>‹#›</a:t>
            </a:fld>
            <a:endParaRPr lang="en-US" altLang="en-US"/>
          </a:p>
        </p:txBody>
      </p:sp>
    </p:spTree>
    <p:extLst>
      <p:ext uri="{BB962C8B-B14F-4D97-AF65-F5344CB8AC3E}">
        <p14:creationId xmlns:p14="http://schemas.microsoft.com/office/powerpoint/2010/main" val="33366303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1_Vertical Title and Text">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sp>
        <p:nvSpPr>
          <p:cNvPr id="201" name="Shape 201"/>
          <p:cNvSpPr>
            <a:spLocks noGrp="1"/>
          </p:cNvSpPr>
          <p:nvPr>
            <p:ph type="title"/>
          </p:nvPr>
        </p:nvSpPr>
        <p:spPr>
          <a:xfrm>
            <a:off x="6629400" y="274638"/>
            <a:ext cx="2057400" cy="5851526"/>
          </a:xfrm>
          <a:prstGeom prst="rect">
            <a:avLst/>
          </a:prstGeom>
        </p:spPr>
        <p:txBody>
          <a:bodyPr/>
          <a:lstStyle>
            <a:lvl1pPr>
              <a:defRPr>
                <a:latin typeface="+mj-lt"/>
                <a:ea typeface="+mj-ea"/>
                <a:cs typeface="+mj-cs"/>
                <a:sym typeface="Calibri"/>
              </a:defRPr>
            </a:lvl1pPr>
          </a:lstStyle>
          <a:p>
            <a:r>
              <a:t>Title Text</a:t>
            </a:r>
          </a:p>
        </p:txBody>
      </p:sp>
      <p:sp>
        <p:nvSpPr>
          <p:cNvPr id="202" name="Shape 202"/>
          <p:cNvSpPr>
            <a:spLocks noGrp="1"/>
          </p:cNvSpPr>
          <p:nvPr>
            <p:ph type="body" idx="1"/>
          </p:nvPr>
        </p:nvSpPr>
        <p:spPr>
          <a:xfrm>
            <a:off x="457200" y="274638"/>
            <a:ext cx="6019800" cy="5851526"/>
          </a:xfrm>
          <a:prstGeom prst="rect">
            <a:avLst/>
          </a:prstGeom>
        </p:spPr>
        <p:txBody>
          <a:bodyPr/>
          <a:lstStyle>
            <a:lvl1pPr>
              <a:defRPr>
                <a:latin typeface="+mj-lt"/>
                <a:ea typeface="+mj-ea"/>
                <a:cs typeface="+mj-cs"/>
                <a:sym typeface="Calibri"/>
              </a:defRPr>
            </a:lvl1pPr>
            <a:lvl2pPr>
              <a:defRPr>
                <a:latin typeface="+mj-lt"/>
                <a:ea typeface="+mj-ea"/>
                <a:cs typeface="+mj-cs"/>
                <a:sym typeface="Calibri"/>
              </a:defRPr>
            </a:lvl2pPr>
            <a:lvl3pPr>
              <a:defRPr>
                <a:latin typeface="+mj-lt"/>
                <a:ea typeface="+mj-ea"/>
                <a:cs typeface="+mj-cs"/>
                <a:sym typeface="Calibri"/>
              </a:defRPr>
            </a:lvl3pPr>
            <a:lvl4pPr>
              <a:defRPr>
                <a:latin typeface="+mj-lt"/>
                <a:ea typeface="+mj-ea"/>
                <a:cs typeface="+mj-cs"/>
                <a:sym typeface="Calibri"/>
              </a:defRPr>
            </a:lvl4pPr>
            <a:lvl5pPr>
              <a:defRPr>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3" name="Shape 203"/>
          <p:cNvSpPr>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69705827"/>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3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210"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11" name="Shape 211"/>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212" name="Shape 21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62997182"/>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sp>
        <p:nvSpPr>
          <p:cNvPr id="219" name="Shape 219"/>
          <p:cNvSpPr>
            <a:spLocks noGrp="1"/>
          </p:cNvSpPr>
          <p:nvPr>
            <p:ph type="title"/>
          </p:nvPr>
        </p:nvSpPr>
        <p:spPr>
          <a:xfrm>
            <a:off x="442912" y="103187"/>
            <a:ext cx="8243888" cy="1314451"/>
          </a:xfrm>
          <a:prstGeom prst="rect">
            <a:avLst/>
          </a:prstGeom>
        </p:spPr>
        <p:txBody>
          <a:bodyPr/>
          <a:lstStyle>
            <a:lvl1pPr>
              <a:defRPr>
                <a:latin typeface="+mj-lt"/>
                <a:ea typeface="+mj-ea"/>
                <a:cs typeface="+mj-cs"/>
                <a:sym typeface="Calibri"/>
              </a:defRPr>
            </a:lvl1pPr>
          </a:lstStyle>
          <a:p>
            <a:r>
              <a:t>Title Text</a:t>
            </a:r>
          </a:p>
        </p:txBody>
      </p:sp>
      <p:sp>
        <p:nvSpPr>
          <p:cNvPr id="220" name="Shape 220"/>
          <p:cNvSpPr>
            <a:spLocks noGrp="1"/>
          </p:cNvSpPr>
          <p:nvPr>
            <p:ph type="body" sz="half" idx="1"/>
          </p:nvPr>
        </p:nvSpPr>
        <p:spPr>
          <a:xfrm>
            <a:off x="457200" y="1600200"/>
            <a:ext cx="4038600" cy="4456113"/>
          </a:xfrm>
          <a:prstGeom prst="rect">
            <a:avLst/>
          </a:prstGeom>
        </p:spPr>
        <p:txBody>
          <a:bodyPr/>
          <a:lstStyle>
            <a:lvl1pPr>
              <a:defRPr>
                <a:latin typeface="+mj-lt"/>
                <a:ea typeface="+mj-ea"/>
                <a:cs typeface="+mj-cs"/>
                <a:sym typeface="Calibri"/>
              </a:defRPr>
            </a:lvl1pPr>
            <a:lvl2pPr>
              <a:defRPr>
                <a:latin typeface="+mj-lt"/>
                <a:ea typeface="+mj-ea"/>
                <a:cs typeface="+mj-cs"/>
                <a:sym typeface="Calibri"/>
              </a:defRPr>
            </a:lvl2pPr>
            <a:lvl3pPr>
              <a:defRPr>
                <a:latin typeface="+mj-lt"/>
                <a:ea typeface="+mj-ea"/>
                <a:cs typeface="+mj-cs"/>
                <a:sym typeface="Calibri"/>
              </a:defRPr>
            </a:lvl3pPr>
            <a:lvl4pPr>
              <a:defRPr>
                <a:latin typeface="+mj-lt"/>
                <a:ea typeface="+mj-ea"/>
                <a:cs typeface="+mj-cs"/>
                <a:sym typeface="Calibri"/>
              </a:defRPr>
            </a:lvl4pPr>
            <a:lvl5pPr>
              <a:defRPr>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21" name="Shape 221"/>
          <p:cNvSpPr>
            <a:spLocks noGrp="1"/>
          </p:cNvSpPr>
          <p:nvPr>
            <p:ph type="sldNum" sz="quarter" idx="2"/>
          </p:nvPr>
        </p:nvSpPr>
        <p:spPr>
          <a:xfrm>
            <a:off x="8422818" y="6337617"/>
            <a:ext cx="263983" cy="269241"/>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866715729"/>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228"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29" name="Shape 229"/>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230" name="Shape 23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57891667"/>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5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237"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38" name="Shape 238"/>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239" name="Shape 23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21341679"/>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6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246"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47" name="Shape 247"/>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248" name="Shape 24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03938080"/>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7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255"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56" name="Shape 256"/>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257" name="Shape 25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92813813"/>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8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264"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65" name="Shape 265"/>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266" name="Shape 26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16890594"/>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9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273"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74" name="Shape 274"/>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275" name="Shape 27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88032304"/>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10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282"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83" name="Shape 283"/>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284" name="Shape 28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0501601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12138C3-F279-4EBC-B48C-BCEA7CF88540}"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FC2D8CDB-D9FF-4EE9-885B-220B098AE485}" type="slidenum">
              <a:rPr lang="en-US" altLang="en-US"/>
              <a:pPr/>
              <a:t>‹#›</a:t>
            </a:fld>
            <a:endParaRPr lang="en-US" altLang="en-US"/>
          </a:p>
        </p:txBody>
      </p:sp>
    </p:spTree>
    <p:extLst>
      <p:ext uri="{BB962C8B-B14F-4D97-AF65-F5344CB8AC3E}">
        <p14:creationId xmlns:p14="http://schemas.microsoft.com/office/powerpoint/2010/main" val="41222666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11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291"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92" name="Shape 292"/>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293" name="Shape 29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68304699"/>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12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300"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01" name="Shape 301"/>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302" name="Shape 30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57837230"/>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13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309"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10" name="Shape 310"/>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311" name="Shape 31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36191558"/>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14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318"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19" name="Shape 319"/>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320" name="Shape 32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17644232"/>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15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327"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28" name="Shape 328"/>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329" name="Shape 32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99767412"/>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16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336"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37" name="Shape 337"/>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338" name="Shape 33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72384818"/>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sp>
        <p:nvSpPr>
          <p:cNvPr id="345" name="Shape 345"/>
          <p:cNvSpPr>
            <a:spLocks noGrp="1"/>
          </p:cNvSpPr>
          <p:nvPr>
            <p:ph type="title"/>
          </p:nvPr>
        </p:nvSpPr>
        <p:spPr>
          <a:prstGeom prst="rect">
            <a:avLst/>
          </a:prstGeom>
        </p:spPr>
        <p:txBody>
          <a:bodyPr/>
          <a:lstStyle>
            <a:lvl1pPr>
              <a:defRPr>
                <a:latin typeface="+mj-lt"/>
                <a:ea typeface="+mj-ea"/>
                <a:cs typeface="+mj-cs"/>
                <a:sym typeface="Calibri"/>
              </a:defRPr>
            </a:lvl1pPr>
          </a:lstStyle>
          <a:p>
            <a:r>
              <a:t>Title Text</a:t>
            </a:r>
          </a:p>
        </p:txBody>
      </p:sp>
      <p:sp>
        <p:nvSpPr>
          <p:cNvPr id="346" name="Shape 346"/>
          <p:cNvSpPr>
            <a:spLocks noGrp="1"/>
          </p:cNvSpPr>
          <p:nvPr>
            <p:ph type="body" sz="half" idx="1"/>
          </p:nvPr>
        </p:nvSpPr>
        <p:spPr>
          <a:xfrm>
            <a:off x="457200" y="1600200"/>
            <a:ext cx="4038600" cy="4495800"/>
          </a:xfrm>
          <a:prstGeom prst="rect">
            <a:avLst/>
          </a:prstGeom>
        </p:spPr>
        <p:txBody>
          <a:bodyPr/>
          <a:lstStyle>
            <a:lvl1pPr>
              <a:defRPr>
                <a:latin typeface="+mj-lt"/>
                <a:ea typeface="+mj-ea"/>
                <a:cs typeface="+mj-cs"/>
                <a:sym typeface="Calibri"/>
              </a:defRPr>
            </a:lvl1pPr>
            <a:lvl2pPr>
              <a:defRPr>
                <a:latin typeface="+mj-lt"/>
                <a:ea typeface="+mj-ea"/>
                <a:cs typeface="+mj-cs"/>
                <a:sym typeface="Calibri"/>
              </a:defRPr>
            </a:lvl2pPr>
            <a:lvl3pPr>
              <a:defRPr>
                <a:latin typeface="+mj-lt"/>
                <a:ea typeface="+mj-ea"/>
                <a:cs typeface="+mj-cs"/>
                <a:sym typeface="Calibri"/>
              </a:defRPr>
            </a:lvl3pPr>
            <a:lvl4pPr>
              <a:defRPr>
                <a:latin typeface="+mj-lt"/>
                <a:ea typeface="+mj-ea"/>
                <a:cs typeface="+mj-cs"/>
                <a:sym typeface="Calibri"/>
              </a:defRPr>
            </a:lvl4pPr>
            <a:lvl5pPr>
              <a:defRPr>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47" name="Shape 347"/>
          <p:cNvSpPr>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85188498"/>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17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363"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64" name="Shape 364"/>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365" name="Shape 36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83386090"/>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18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372"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73" name="Shape 373"/>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374" name="Shape 37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54413520"/>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sp>
        <p:nvSpPr>
          <p:cNvPr id="65" name="Shape 65"/>
          <p:cNvSpPr/>
          <p:nvPr/>
        </p:nvSpPr>
        <p:spPr>
          <a:xfrm>
            <a:off x="228600" y="6352401"/>
            <a:ext cx="7620000" cy="26425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defRPr sz="1200"/>
            </a:lvl1pPr>
          </a:lstStyle>
          <a:p>
            <a:pPr eaLnBrk="1" fontAlgn="auto">
              <a:spcBef>
                <a:spcPts val="0"/>
              </a:spcBef>
              <a:spcAft>
                <a:spcPts val="0"/>
              </a:spcAft>
            </a:pPr>
            <a:r>
              <a:rPr kern="0">
                <a:solidFill>
                  <a:srgbClr val="000000"/>
                </a:solidFill>
                <a:latin typeface="Arial"/>
                <a:cs typeface="Arial"/>
                <a:sym typeface="Arial"/>
              </a:rPr>
              <a:t>.</a:t>
            </a:r>
          </a:p>
        </p:txBody>
      </p:sp>
      <p:sp>
        <p:nvSpPr>
          <p:cNvPr id="66" name="Shape 6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1990836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dirty="0"/>
          </a:p>
        </p:txBody>
      </p:sp>
      <p:sp>
        <p:nvSpPr>
          <p:cNvPr id="5" name="Date Placeholder 3"/>
          <p:cNvSpPr>
            <a:spLocks noGrp="1"/>
          </p:cNvSpPr>
          <p:nvPr>
            <p:ph type="dt" sz="half" idx="10"/>
          </p:nvPr>
        </p:nvSpPr>
        <p:spPr/>
        <p:txBody>
          <a:bodyPr/>
          <a:lstStyle>
            <a:lvl1pPr>
              <a:defRPr/>
            </a:lvl1pPr>
          </a:lstStyle>
          <a:p>
            <a:pPr>
              <a:defRPr/>
            </a:pPr>
            <a:fld id="{1280F4CA-EE71-477D-99E2-108B7D50E93D}" type="datetime1">
              <a:rPr lang="en-US" smtClean="0"/>
              <a:t>4/22/2025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2018</a:t>
            </a:r>
          </a:p>
        </p:txBody>
      </p:sp>
      <p:sp>
        <p:nvSpPr>
          <p:cNvPr id="7" name="Slide Number Placeholder 5"/>
          <p:cNvSpPr>
            <a:spLocks noGrp="1"/>
          </p:cNvSpPr>
          <p:nvPr>
            <p:ph type="sldNum" sz="quarter" idx="12"/>
          </p:nvPr>
        </p:nvSpPr>
        <p:spPr/>
        <p:txBody>
          <a:bodyPr/>
          <a:lstStyle>
            <a:lvl1pPr>
              <a:defRPr/>
            </a:lvl1pPr>
          </a:lstStyle>
          <a:p>
            <a:fld id="{5A81D9AE-BAFC-4BEC-AB9B-44200E960556}" type="slidenum">
              <a:rPr lang="en-US" altLang="en-US"/>
              <a:pPr/>
              <a:t>‹#›</a:t>
            </a:fld>
            <a:endParaRPr lang="en-US" altLang="en-US"/>
          </a:p>
        </p:txBody>
      </p:sp>
    </p:spTree>
    <p:extLst>
      <p:ext uri="{BB962C8B-B14F-4D97-AF65-F5344CB8AC3E}">
        <p14:creationId xmlns:p14="http://schemas.microsoft.com/office/powerpoint/2010/main" val="394999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12" name="Shape 12"/>
          <p:cNvSpPr>
            <a:spLocks noGrp="1"/>
          </p:cNvSpPr>
          <p:nvPr>
            <p:ph type="title"/>
          </p:nvPr>
        </p:nvSpPr>
        <p:spPr>
          <a:xfrm>
            <a:off x="685800" y="2130425"/>
            <a:ext cx="7772400" cy="1470025"/>
          </a:xfrm>
          <a:prstGeom prst="rect">
            <a:avLst/>
          </a:prstGeom>
        </p:spPr>
        <p:txBody>
          <a:bodyPr/>
          <a:lstStyle/>
          <a:p>
            <a:r>
              <a:t>Title Text</a:t>
            </a:r>
          </a:p>
        </p:txBody>
      </p:sp>
      <p:sp>
        <p:nvSpPr>
          <p:cNvPr id="13" name="Shape 13"/>
          <p:cNvSpPr>
            <a:spLocks noGrp="1"/>
          </p:cNvSpPr>
          <p:nvPr>
            <p:ph type="body" sz="quarter" idx="1"/>
          </p:nvPr>
        </p:nvSpPr>
        <p:spPr>
          <a:xfrm>
            <a:off x="1371600" y="3886200"/>
            <a:ext cx="6400800" cy="1752600"/>
          </a:xfrm>
          <a:prstGeom prst="rect">
            <a:avLst/>
          </a:prstGeom>
        </p:spPr>
        <p:txBody>
          <a:bodyPr/>
          <a:lstStyle>
            <a:lvl1pPr marL="0" indent="0" algn="ctr">
              <a:buSzTx/>
              <a:buFontTx/>
              <a:buNone/>
            </a:lvl1pPr>
            <a:lvl2pPr marL="0" indent="457200" algn="ctr">
              <a:buSzTx/>
              <a:buFontTx/>
              <a:buNone/>
            </a:lvl2pPr>
            <a:lvl3pPr marL="0" indent="914400" algn="ctr">
              <a:buSzTx/>
              <a:buFontTx/>
              <a:buNone/>
            </a:lvl3pPr>
            <a:lvl4pPr marL="0" indent="1371600" algn="ctr">
              <a:buSzTx/>
              <a:buFontTx/>
              <a:buNone/>
            </a:lvl4pPr>
            <a:lvl5pPr marL="0" indent="1828800" algn="ctr">
              <a:buSzTx/>
              <a:buFontTx/>
              <a:buNone/>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812618230"/>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r>
              <a:t>Title Text</a:t>
            </a:r>
          </a:p>
        </p:txBody>
      </p:sp>
      <p:sp>
        <p:nvSpPr>
          <p:cNvPr id="22" name="Shape 2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656795311"/>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30" name="Shape 30"/>
          <p:cNvSpPr>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31" name="Shape 31"/>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lvl1pPr>
            <a:lvl2pPr marL="0" indent="457200">
              <a:spcBef>
                <a:spcPts val="400"/>
              </a:spcBef>
              <a:buSzTx/>
              <a:buFontTx/>
              <a:buNone/>
              <a:defRPr sz="2000"/>
            </a:lvl2pPr>
            <a:lvl3pPr marL="0" indent="914400">
              <a:spcBef>
                <a:spcPts val="400"/>
              </a:spcBef>
              <a:buSzTx/>
              <a:buFontTx/>
              <a:buNone/>
              <a:defRPr sz="2000"/>
            </a:lvl3pPr>
            <a:lvl4pPr marL="0" indent="1371600">
              <a:spcBef>
                <a:spcPts val="400"/>
              </a:spcBef>
              <a:buSzTx/>
              <a:buFontTx/>
              <a:buNone/>
              <a:defRPr sz="2000"/>
            </a:lvl4pPr>
            <a:lvl5pPr marL="0" indent="1828800">
              <a:spcBef>
                <a:spcPts val="400"/>
              </a:spcBef>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4199065172"/>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r>
              <a:t>Title Text</a:t>
            </a:r>
          </a:p>
        </p:txBody>
      </p:sp>
      <p:sp>
        <p:nvSpPr>
          <p:cNvPr id="40" name="Shape 40"/>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097532705"/>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0" name="Shape 50"/>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1" name="Shape 51"/>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975709725"/>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53_Title Only">
    <p:spTree>
      <p:nvGrpSpPr>
        <p:cNvPr id="1" name=""/>
        <p:cNvGrpSpPr/>
        <p:nvPr/>
      </p:nvGrpSpPr>
      <p:grpSpPr>
        <a:xfrm>
          <a:off x="0" y="0"/>
          <a:ext cx="0" cy="0"/>
          <a:chOff x="0" y="0"/>
          <a:chExt cx="0" cy="0"/>
        </a:xfrm>
      </p:grpSpPr>
      <p:sp>
        <p:nvSpPr>
          <p:cNvPr id="58" name="Shape 58"/>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316145834"/>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65" name="Shape 65"/>
          <p:cNvSpPr/>
          <p:nvPr/>
        </p:nvSpPr>
        <p:spPr>
          <a:xfrm>
            <a:off x="228600" y="6352401"/>
            <a:ext cx="7620000" cy="26425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defRPr sz="1200"/>
            </a:lvl1pPr>
          </a:lstStyle>
          <a:p>
            <a:pPr eaLnBrk="1" fontAlgn="auto">
              <a:spcBef>
                <a:spcPts val="0"/>
              </a:spcBef>
              <a:spcAft>
                <a:spcPts val="0"/>
              </a:spcAft>
            </a:pPr>
            <a:r>
              <a:rPr kern="0">
                <a:solidFill>
                  <a:srgbClr val="000000"/>
                </a:solidFill>
                <a:latin typeface="Arial"/>
                <a:cs typeface="Arial"/>
                <a:sym typeface="Arial"/>
              </a:rPr>
              <a:t>.</a:t>
            </a:r>
          </a:p>
        </p:txBody>
      </p:sp>
      <p:sp>
        <p:nvSpPr>
          <p:cNvPr id="66" name="Shape 66"/>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4223400096"/>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73" name="Shape 73"/>
          <p:cNvSpPr>
            <a:spLocks noGrp="1"/>
          </p:cNvSpPr>
          <p:nvPr>
            <p:ph type="title"/>
          </p:nvPr>
        </p:nvSpPr>
        <p:spPr>
          <a:xfrm>
            <a:off x="457200" y="273050"/>
            <a:ext cx="3008314" cy="1162050"/>
          </a:xfrm>
          <a:prstGeom prst="rect">
            <a:avLst/>
          </a:prstGeom>
        </p:spPr>
        <p:txBody>
          <a:bodyPr anchor="b"/>
          <a:lstStyle>
            <a:lvl1pPr algn="l">
              <a:defRPr sz="2000"/>
            </a:lvl1pPr>
          </a:lstStyle>
          <a:p>
            <a:r>
              <a:t>Title Text</a:t>
            </a:r>
          </a:p>
        </p:txBody>
      </p:sp>
      <p:sp>
        <p:nvSpPr>
          <p:cNvPr id="74" name="Shape 74"/>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 name="Shape 75"/>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6" name="Shape 76"/>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753326516"/>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83" name="Shape 83"/>
          <p:cNvSpPr>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84" name="Shape 84"/>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5" name="Shape 85"/>
          <p:cNvSpPr>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6" name="Shape 86"/>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224296725"/>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5_Title and Vertical Text">
    <p:spTree>
      <p:nvGrpSpPr>
        <p:cNvPr id="1" name=""/>
        <p:cNvGrpSpPr/>
        <p:nvPr/>
      </p:nvGrpSpPr>
      <p:grpSpPr>
        <a:xfrm>
          <a:off x="0" y="0"/>
          <a:ext cx="0" cy="0"/>
          <a:chOff x="0" y="0"/>
          <a:chExt cx="0" cy="0"/>
        </a:xfrm>
      </p:grpSpPr>
      <p:sp>
        <p:nvSpPr>
          <p:cNvPr id="93" name="Shape 93"/>
          <p:cNvSpPr>
            <a:spLocks noGrp="1"/>
          </p:cNvSpPr>
          <p:nvPr>
            <p:ph type="title"/>
          </p:nvPr>
        </p:nvSpPr>
        <p:spPr>
          <a:prstGeom prst="rect">
            <a:avLst/>
          </a:prstGeom>
        </p:spPr>
        <p:txBody>
          <a:bodyPr/>
          <a:lstStyle/>
          <a:p>
            <a:r>
              <a:t>Title Text</a:t>
            </a:r>
          </a:p>
        </p:txBody>
      </p:sp>
      <p:sp>
        <p:nvSpPr>
          <p:cNvPr id="94" name="Shape 9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 name="Shape 95"/>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81838550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D042869-ECD0-4E9A-BA91-853751321EE8}" type="datetime1">
              <a:rPr lang="en-US" smtClean="0"/>
              <a:t>4/22/2025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2018</a:t>
            </a:r>
          </a:p>
        </p:txBody>
      </p:sp>
      <p:sp>
        <p:nvSpPr>
          <p:cNvPr id="7" name="Slide Number Placeholder 5"/>
          <p:cNvSpPr>
            <a:spLocks noGrp="1"/>
          </p:cNvSpPr>
          <p:nvPr>
            <p:ph type="sldNum" sz="quarter" idx="12"/>
          </p:nvPr>
        </p:nvSpPr>
        <p:spPr/>
        <p:txBody>
          <a:bodyPr/>
          <a:lstStyle>
            <a:lvl1pPr>
              <a:defRPr/>
            </a:lvl1pPr>
          </a:lstStyle>
          <a:p>
            <a:fld id="{CDF2893D-7681-4902-9CC2-5F7E66677D5C}" type="slidenum">
              <a:rPr lang="en-US" altLang="en-US"/>
              <a:pPr/>
              <a:t>‹#›</a:t>
            </a:fld>
            <a:endParaRPr lang="en-US" altLang="en-US"/>
          </a:p>
        </p:txBody>
      </p:sp>
    </p:spTree>
    <p:extLst>
      <p:ext uri="{BB962C8B-B14F-4D97-AF65-F5344CB8AC3E}">
        <p14:creationId xmlns:p14="http://schemas.microsoft.com/office/powerpoint/2010/main" val="25613794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5_Vertical Title and Text">
    <p:spTree>
      <p:nvGrpSpPr>
        <p:cNvPr id="1" name=""/>
        <p:cNvGrpSpPr/>
        <p:nvPr/>
      </p:nvGrpSpPr>
      <p:grpSpPr>
        <a:xfrm>
          <a:off x="0" y="0"/>
          <a:ext cx="0" cy="0"/>
          <a:chOff x="0" y="0"/>
          <a:chExt cx="0" cy="0"/>
        </a:xfrm>
      </p:grpSpPr>
      <p:sp>
        <p:nvSpPr>
          <p:cNvPr id="102" name="Shape 102"/>
          <p:cNvSpPr>
            <a:spLocks noGrp="1"/>
          </p:cNvSpPr>
          <p:nvPr>
            <p:ph type="title"/>
          </p:nvPr>
        </p:nvSpPr>
        <p:spPr>
          <a:xfrm>
            <a:off x="6629400" y="274638"/>
            <a:ext cx="2057400" cy="5851526"/>
          </a:xfrm>
          <a:prstGeom prst="rect">
            <a:avLst/>
          </a:prstGeom>
        </p:spPr>
        <p:txBody>
          <a:bodyPr/>
          <a:lstStyle/>
          <a:p>
            <a:r>
              <a:t>Title Text</a:t>
            </a:r>
          </a:p>
        </p:txBody>
      </p:sp>
      <p:sp>
        <p:nvSpPr>
          <p:cNvPr id="103" name="Shape 103"/>
          <p:cNvSpPr>
            <a:spLocks noGrp="1"/>
          </p:cNvSpPr>
          <p:nvPr>
            <p:ph type="body" idx="1"/>
          </p:nvPr>
        </p:nvSpPr>
        <p:spPr>
          <a:xfrm>
            <a:off x="4572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32002657"/>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51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210"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11" name="Shape 211"/>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212" name="Shape 212"/>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668722503"/>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50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228"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29" name="Shape 229"/>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230" name="Shape 230"/>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300491425"/>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49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237"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38" name="Shape 238"/>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239" name="Shape 239"/>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732467190"/>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48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246"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47" name="Shape 247"/>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248" name="Shape 248"/>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3987417151"/>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47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255"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56" name="Shape 256"/>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257" name="Shape 257"/>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316135662"/>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46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264"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65" name="Shape 265"/>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266" name="Shape 266"/>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4223953399"/>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45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273"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74" name="Shape 274"/>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275" name="Shape 275"/>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3973671494"/>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44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282"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83" name="Shape 283"/>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284" name="Shape 284"/>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272648080"/>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43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291"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92" name="Shape 292"/>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293" name="Shape 293"/>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63992263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F0D3B60-E9F2-4F7E-9E1E-98CBF655DCF6}" type="datetime1">
              <a:rPr lang="en-US" smtClean="0"/>
              <a:t>4/22/2025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2018</a:t>
            </a:r>
          </a:p>
        </p:txBody>
      </p:sp>
      <p:sp>
        <p:nvSpPr>
          <p:cNvPr id="7" name="Slide Number Placeholder 5"/>
          <p:cNvSpPr>
            <a:spLocks noGrp="1"/>
          </p:cNvSpPr>
          <p:nvPr>
            <p:ph type="sldNum" sz="quarter" idx="12"/>
          </p:nvPr>
        </p:nvSpPr>
        <p:spPr/>
        <p:txBody>
          <a:bodyPr/>
          <a:lstStyle>
            <a:lvl1pPr>
              <a:defRPr/>
            </a:lvl1pPr>
          </a:lstStyle>
          <a:p>
            <a:fld id="{66C27B2D-98F9-476E-AF33-76E56C6CF5B9}" type="slidenum">
              <a:rPr lang="en-US" altLang="en-US"/>
              <a:pPr/>
              <a:t>‹#›</a:t>
            </a:fld>
            <a:endParaRPr lang="en-US" altLang="en-US"/>
          </a:p>
        </p:txBody>
      </p:sp>
    </p:spTree>
    <p:extLst>
      <p:ext uri="{BB962C8B-B14F-4D97-AF65-F5344CB8AC3E}">
        <p14:creationId xmlns:p14="http://schemas.microsoft.com/office/powerpoint/2010/main" val="418288389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42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300"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01" name="Shape 301"/>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302" name="Shape 302"/>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506494810"/>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41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309"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10" name="Shape 310"/>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311" name="Shape 311"/>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3041139965"/>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40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318"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19" name="Shape 319"/>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320" name="Shape 320"/>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590247472"/>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39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327"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28" name="Shape 328"/>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329" name="Shape 329"/>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967751136"/>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38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336"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37" name="Shape 337"/>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338" name="Shape 338"/>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366396106"/>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37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363"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64" name="Shape 364"/>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365" name="Shape 365"/>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647941094"/>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36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pic>
        <p:nvPicPr>
          <p:cNvPr id="372" name="image2.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73" name="Shape 373"/>
          <p:cNvSpPr>
            <a:spLocks noGrp="1"/>
          </p:cNvSpPr>
          <p:nvPr>
            <p:ph type="title"/>
          </p:nvPr>
        </p:nvSpPr>
        <p:spPr>
          <a:xfrm>
            <a:off x="685800" y="4267200"/>
            <a:ext cx="7772400" cy="1470025"/>
          </a:xfrm>
          <a:prstGeom prst="rect">
            <a:avLst/>
          </a:prstGeom>
        </p:spPr>
        <p:txBody>
          <a:bodyPr/>
          <a:lstStyle>
            <a:lvl1pPr>
              <a:defRPr>
                <a:latin typeface="+mj-lt"/>
                <a:ea typeface="+mj-ea"/>
                <a:cs typeface="+mj-cs"/>
                <a:sym typeface="Calibri"/>
              </a:defRPr>
            </a:lvl1pPr>
          </a:lstStyle>
          <a:p>
            <a:r>
              <a:t>Title Text</a:t>
            </a:r>
          </a:p>
        </p:txBody>
      </p:sp>
      <p:sp>
        <p:nvSpPr>
          <p:cNvPr id="374" name="Shape 374"/>
          <p:cNvSpPr>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646275915"/>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32926200"/>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89820405"/>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2429522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288902EE-4A59-4778-AAB6-D44F6585A2CB}" type="datetime1">
              <a:rPr lang="en-US" smtClean="0"/>
              <a:t>4/22/2025</a:t>
            </a:fld>
            <a:endParaRPr lang="en-US"/>
          </a:p>
        </p:txBody>
      </p:sp>
      <p:sp>
        <p:nvSpPr>
          <p:cNvPr id="7" name="Footer Placeholder 4"/>
          <p:cNvSpPr>
            <a:spLocks noGrp="1"/>
          </p:cNvSpPr>
          <p:nvPr>
            <p:ph type="ftr" sz="quarter" idx="11"/>
          </p:nvPr>
        </p:nvSpPr>
        <p:spPr/>
        <p:txBody>
          <a:bodyPr/>
          <a:lstStyle>
            <a:lvl1pPr>
              <a:defRPr/>
            </a:lvl1pPr>
          </a:lstStyle>
          <a:p>
            <a:pPr>
              <a:defRPr/>
            </a:pPr>
            <a:r>
              <a:rPr lang="en-US"/>
              <a:t>2018</a:t>
            </a:r>
          </a:p>
        </p:txBody>
      </p:sp>
      <p:sp>
        <p:nvSpPr>
          <p:cNvPr id="8" name="Slide Number Placeholder 5"/>
          <p:cNvSpPr>
            <a:spLocks noGrp="1"/>
          </p:cNvSpPr>
          <p:nvPr>
            <p:ph type="sldNum" sz="quarter" idx="12"/>
          </p:nvPr>
        </p:nvSpPr>
        <p:spPr/>
        <p:txBody>
          <a:bodyPr/>
          <a:lstStyle>
            <a:lvl1pPr>
              <a:defRPr/>
            </a:lvl1pPr>
          </a:lstStyle>
          <a:p>
            <a:fld id="{686170CC-CFF1-4B0B-8A07-8308A1FEC0F9}" type="slidenum">
              <a:rPr lang="en-US" altLang="en-US"/>
              <a:pPr/>
              <a:t>‹#›</a:t>
            </a:fld>
            <a:endParaRPr lang="en-US" altLang="en-US"/>
          </a:p>
        </p:txBody>
      </p:sp>
    </p:spTree>
    <p:extLst>
      <p:ext uri="{BB962C8B-B14F-4D97-AF65-F5344CB8AC3E}">
        <p14:creationId xmlns:p14="http://schemas.microsoft.com/office/powerpoint/2010/main" val="7142287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5312389"/>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79285763"/>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70140563"/>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88335613"/>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36851229"/>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Shape 84"/>
          <p:cNvSpPr>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5870984"/>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4590585"/>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6"/>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50888526"/>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pic>
        <p:nvPicPr>
          <p:cNvPr id="110"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11" name="Shape 111"/>
          <p:cNvSpPr>
            <a:spLocks noGrp="1"/>
          </p:cNvSpPr>
          <p:nvPr>
            <p:ph type="title"/>
          </p:nvPr>
        </p:nvSpPr>
        <p:spPr>
          <a:xfrm>
            <a:off x="685800" y="4267200"/>
            <a:ext cx="7772400" cy="1470025"/>
          </a:xfrm>
          <a:prstGeom prst="rect">
            <a:avLst/>
          </a:prstGeom>
        </p:spPr>
        <p:txBody>
          <a:bodyPr/>
          <a:lstStyle/>
          <a:p>
            <a:r>
              <a:t>Title Text</a:t>
            </a:r>
          </a:p>
        </p:txBody>
      </p:sp>
      <p:sp>
        <p:nvSpPr>
          <p:cNvPr id="112" name="Shape 112"/>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77440347"/>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Title, Text, and 2 Content">
    <p:spTree>
      <p:nvGrpSpPr>
        <p:cNvPr id="1" name=""/>
        <p:cNvGrpSpPr/>
        <p:nvPr/>
      </p:nvGrpSpPr>
      <p:grpSpPr>
        <a:xfrm>
          <a:off x="0" y="0"/>
          <a:ext cx="0" cy="0"/>
          <a:chOff x="0" y="0"/>
          <a:chExt cx="0" cy="0"/>
        </a:xfrm>
      </p:grpSpPr>
      <p:sp>
        <p:nvSpPr>
          <p:cNvPr id="119" name="Shape 119"/>
          <p:cNvSpPr>
            <a:spLocks noGrp="1"/>
          </p:cNvSpPr>
          <p:nvPr>
            <p:ph type="title"/>
          </p:nvPr>
        </p:nvSpPr>
        <p:spPr>
          <a:xfrm>
            <a:off x="442912" y="103187"/>
            <a:ext cx="8243888" cy="1314451"/>
          </a:xfrm>
          <a:prstGeom prst="rect">
            <a:avLst/>
          </a:prstGeom>
        </p:spPr>
        <p:txBody>
          <a:bodyPr/>
          <a:lstStyle/>
          <a:p>
            <a:r>
              <a:t>Title Text</a:t>
            </a:r>
          </a:p>
        </p:txBody>
      </p:sp>
      <p:sp>
        <p:nvSpPr>
          <p:cNvPr id="120" name="Shape 120"/>
          <p:cNvSpPr>
            <a:spLocks noGrp="1"/>
          </p:cNvSpPr>
          <p:nvPr>
            <p:ph type="body" sz="half" idx="1"/>
          </p:nvPr>
        </p:nvSpPr>
        <p:spPr>
          <a:xfrm>
            <a:off x="457200" y="1600200"/>
            <a:ext cx="4038600" cy="4456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818" y="6337617"/>
            <a:ext cx="263983" cy="26924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938212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3EC7E476-5278-494E-8FBA-623D49827EAB}" type="datetime1">
              <a:rPr lang="en-US" smtClean="0"/>
              <a:t>4/22/2025</a:t>
            </a:fld>
            <a:endParaRPr lang="en-US"/>
          </a:p>
        </p:txBody>
      </p:sp>
      <p:sp>
        <p:nvSpPr>
          <p:cNvPr id="7" name="Footer Placeholder 4"/>
          <p:cNvSpPr>
            <a:spLocks noGrp="1"/>
          </p:cNvSpPr>
          <p:nvPr>
            <p:ph type="ftr" sz="quarter" idx="11"/>
          </p:nvPr>
        </p:nvSpPr>
        <p:spPr/>
        <p:txBody>
          <a:bodyPr/>
          <a:lstStyle>
            <a:lvl1pPr>
              <a:defRPr/>
            </a:lvl1pPr>
          </a:lstStyle>
          <a:p>
            <a:pPr>
              <a:defRPr/>
            </a:pPr>
            <a:r>
              <a:rPr lang="en-US"/>
              <a:t>2018</a:t>
            </a:r>
          </a:p>
        </p:txBody>
      </p:sp>
      <p:sp>
        <p:nvSpPr>
          <p:cNvPr id="8" name="Slide Number Placeholder 5"/>
          <p:cNvSpPr>
            <a:spLocks noGrp="1"/>
          </p:cNvSpPr>
          <p:nvPr>
            <p:ph type="sldNum" sz="quarter" idx="12"/>
          </p:nvPr>
        </p:nvSpPr>
        <p:spPr/>
        <p:txBody>
          <a:bodyPr/>
          <a:lstStyle>
            <a:lvl1pPr>
              <a:defRPr/>
            </a:lvl1pPr>
          </a:lstStyle>
          <a:p>
            <a:fld id="{F880BA4B-7A4C-47BE-8FD8-FC7701803E81}" type="slidenum">
              <a:rPr lang="en-US" altLang="en-US"/>
              <a:pPr/>
              <a:t>‹#›</a:t>
            </a:fld>
            <a:endParaRPr lang="en-US" altLang="en-US"/>
          </a:p>
        </p:txBody>
      </p:sp>
    </p:spTree>
    <p:extLst>
      <p:ext uri="{BB962C8B-B14F-4D97-AF65-F5344CB8AC3E}">
        <p14:creationId xmlns:p14="http://schemas.microsoft.com/office/powerpoint/2010/main" val="15515172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pic>
        <p:nvPicPr>
          <p:cNvPr id="128"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29" name="Shape 129"/>
          <p:cNvSpPr>
            <a:spLocks noGrp="1"/>
          </p:cNvSpPr>
          <p:nvPr>
            <p:ph type="title"/>
          </p:nvPr>
        </p:nvSpPr>
        <p:spPr>
          <a:xfrm>
            <a:off x="685800" y="4267200"/>
            <a:ext cx="7772400" cy="1470025"/>
          </a:xfrm>
          <a:prstGeom prst="rect">
            <a:avLst/>
          </a:prstGeom>
        </p:spPr>
        <p:txBody>
          <a:bodyPr/>
          <a:lstStyle/>
          <a:p>
            <a:r>
              <a:t>Title Text</a:t>
            </a:r>
          </a:p>
        </p:txBody>
      </p:sp>
      <p:sp>
        <p:nvSpPr>
          <p:cNvPr id="130" name="Shape 130"/>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5862718"/>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pic>
        <p:nvPicPr>
          <p:cNvPr id="137"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38" name="Shape 138"/>
          <p:cNvSpPr>
            <a:spLocks noGrp="1"/>
          </p:cNvSpPr>
          <p:nvPr>
            <p:ph type="title"/>
          </p:nvPr>
        </p:nvSpPr>
        <p:spPr>
          <a:xfrm>
            <a:off x="685800" y="4267200"/>
            <a:ext cx="7772400" cy="1470025"/>
          </a:xfrm>
          <a:prstGeom prst="rect">
            <a:avLst/>
          </a:prstGeom>
        </p:spPr>
        <p:txBody>
          <a:bodyPr/>
          <a:lstStyle/>
          <a:p>
            <a:r>
              <a:t>Title Text</a:t>
            </a:r>
          </a:p>
        </p:txBody>
      </p:sp>
      <p:sp>
        <p:nvSpPr>
          <p:cNvPr id="139" name="Shape 139"/>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24550698"/>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pic>
        <p:nvPicPr>
          <p:cNvPr id="146"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47" name="Shape 147"/>
          <p:cNvSpPr>
            <a:spLocks noGrp="1"/>
          </p:cNvSpPr>
          <p:nvPr>
            <p:ph type="title"/>
          </p:nvPr>
        </p:nvSpPr>
        <p:spPr>
          <a:xfrm>
            <a:off x="685800" y="4267200"/>
            <a:ext cx="7772400" cy="1470025"/>
          </a:xfrm>
          <a:prstGeom prst="rect">
            <a:avLst/>
          </a:prstGeom>
        </p:spPr>
        <p:txBody>
          <a:bodyPr/>
          <a:lstStyle/>
          <a:p>
            <a:r>
              <a:t>Title Text</a:t>
            </a:r>
          </a:p>
        </p:txBody>
      </p:sp>
      <p:sp>
        <p:nvSpPr>
          <p:cNvPr id="148" name="Shape 148"/>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38002400"/>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7_Title Only">
    <p:spTree>
      <p:nvGrpSpPr>
        <p:cNvPr id="1" name=""/>
        <p:cNvGrpSpPr/>
        <p:nvPr/>
      </p:nvGrpSpPr>
      <p:grpSpPr>
        <a:xfrm>
          <a:off x="0" y="0"/>
          <a:ext cx="0" cy="0"/>
          <a:chOff x="0" y="0"/>
          <a:chExt cx="0" cy="0"/>
        </a:xfrm>
      </p:grpSpPr>
      <p:pic>
        <p:nvPicPr>
          <p:cNvPr id="155"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56" name="Shape 156"/>
          <p:cNvSpPr>
            <a:spLocks noGrp="1"/>
          </p:cNvSpPr>
          <p:nvPr>
            <p:ph type="title"/>
          </p:nvPr>
        </p:nvSpPr>
        <p:spPr>
          <a:xfrm>
            <a:off x="685800" y="4267200"/>
            <a:ext cx="7772400" cy="1470025"/>
          </a:xfrm>
          <a:prstGeom prst="rect">
            <a:avLst/>
          </a:prstGeom>
        </p:spPr>
        <p:txBody>
          <a:bodyPr/>
          <a:lstStyle/>
          <a:p>
            <a:r>
              <a:t>Title Text</a:t>
            </a:r>
          </a:p>
        </p:txBody>
      </p:sp>
      <p:sp>
        <p:nvSpPr>
          <p:cNvPr id="157" name="Shape 157"/>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02624881"/>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8_Title Only">
    <p:spTree>
      <p:nvGrpSpPr>
        <p:cNvPr id="1" name=""/>
        <p:cNvGrpSpPr/>
        <p:nvPr/>
      </p:nvGrpSpPr>
      <p:grpSpPr>
        <a:xfrm>
          <a:off x="0" y="0"/>
          <a:ext cx="0" cy="0"/>
          <a:chOff x="0" y="0"/>
          <a:chExt cx="0" cy="0"/>
        </a:xfrm>
      </p:grpSpPr>
      <p:pic>
        <p:nvPicPr>
          <p:cNvPr id="164"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65" name="Shape 165"/>
          <p:cNvSpPr>
            <a:spLocks noGrp="1"/>
          </p:cNvSpPr>
          <p:nvPr>
            <p:ph type="title"/>
          </p:nvPr>
        </p:nvSpPr>
        <p:spPr>
          <a:xfrm>
            <a:off x="685800" y="4267200"/>
            <a:ext cx="7772400" cy="1470025"/>
          </a:xfrm>
          <a:prstGeom prst="rect">
            <a:avLst/>
          </a:prstGeom>
        </p:spPr>
        <p:txBody>
          <a:bodyPr/>
          <a:lstStyle/>
          <a:p>
            <a:r>
              <a:t>Title Text</a:t>
            </a:r>
          </a:p>
        </p:txBody>
      </p:sp>
      <p:sp>
        <p:nvSpPr>
          <p:cNvPr id="166" name="Shape 166"/>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30261237"/>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pic>
        <p:nvPicPr>
          <p:cNvPr id="173"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74" name="Shape 174"/>
          <p:cNvSpPr>
            <a:spLocks noGrp="1"/>
          </p:cNvSpPr>
          <p:nvPr>
            <p:ph type="title"/>
          </p:nvPr>
        </p:nvSpPr>
        <p:spPr>
          <a:xfrm>
            <a:off x="685800" y="4267200"/>
            <a:ext cx="7772400" cy="1470025"/>
          </a:xfrm>
          <a:prstGeom prst="rect">
            <a:avLst/>
          </a:prstGeom>
        </p:spPr>
        <p:txBody>
          <a:bodyPr/>
          <a:lstStyle/>
          <a:p>
            <a:r>
              <a:t>Title Text</a:t>
            </a:r>
          </a:p>
        </p:txBody>
      </p:sp>
      <p:sp>
        <p:nvSpPr>
          <p:cNvPr id="175" name="Shape 175"/>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9140241"/>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10_Title Only">
    <p:spTree>
      <p:nvGrpSpPr>
        <p:cNvPr id="1" name=""/>
        <p:cNvGrpSpPr/>
        <p:nvPr/>
      </p:nvGrpSpPr>
      <p:grpSpPr>
        <a:xfrm>
          <a:off x="0" y="0"/>
          <a:ext cx="0" cy="0"/>
          <a:chOff x="0" y="0"/>
          <a:chExt cx="0" cy="0"/>
        </a:xfrm>
      </p:grpSpPr>
      <p:pic>
        <p:nvPicPr>
          <p:cNvPr id="182"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83" name="Shape 183"/>
          <p:cNvSpPr>
            <a:spLocks noGrp="1"/>
          </p:cNvSpPr>
          <p:nvPr>
            <p:ph type="title"/>
          </p:nvPr>
        </p:nvSpPr>
        <p:spPr>
          <a:xfrm>
            <a:off x="685800" y="4267200"/>
            <a:ext cx="7772400" cy="1470025"/>
          </a:xfrm>
          <a:prstGeom prst="rect">
            <a:avLst/>
          </a:prstGeom>
        </p:spPr>
        <p:txBody>
          <a:bodyPr/>
          <a:lstStyle/>
          <a:p>
            <a:r>
              <a:t>Title Text</a:t>
            </a:r>
          </a:p>
        </p:txBody>
      </p:sp>
      <p:sp>
        <p:nvSpPr>
          <p:cNvPr id="184" name="Shape 184"/>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70633196"/>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11_Title Only">
    <p:spTree>
      <p:nvGrpSpPr>
        <p:cNvPr id="1" name=""/>
        <p:cNvGrpSpPr/>
        <p:nvPr/>
      </p:nvGrpSpPr>
      <p:grpSpPr>
        <a:xfrm>
          <a:off x="0" y="0"/>
          <a:ext cx="0" cy="0"/>
          <a:chOff x="0" y="0"/>
          <a:chExt cx="0" cy="0"/>
        </a:xfrm>
      </p:grpSpPr>
      <p:pic>
        <p:nvPicPr>
          <p:cNvPr id="191"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92" name="Shape 192"/>
          <p:cNvSpPr>
            <a:spLocks noGrp="1"/>
          </p:cNvSpPr>
          <p:nvPr>
            <p:ph type="title"/>
          </p:nvPr>
        </p:nvSpPr>
        <p:spPr>
          <a:xfrm>
            <a:off x="685800" y="4267200"/>
            <a:ext cx="7772400" cy="1470025"/>
          </a:xfrm>
          <a:prstGeom prst="rect">
            <a:avLst/>
          </a:prstGeom>
        </p:spPr>
        <p:txBody>
          <a:bodyPr/>
          <a:lstStyle/>
          <a:p>
            <a:r>
              <a:t>Title Text</a:t>
            </a:r>
          </a:p>
        </p:txBody>
      </p:sp>
      <p:sp>
        <p:nvSpPr>
          <p:cNvPr id="193" name="Shape 193"/>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41142049"/>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pic>
        <p:nvPicPr>
          <p:cNvPr id="200"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1" name="Shape 201"/>
          <p:cNvSpPr>
            <a:spLocks noGrp="1"/>
          </p:cNvSpPr>
          <p:nvPr>
            <p:ph type="title"/>
          </p:nvPr>
        </p:nvSpPr>
        <p:spPr>
          <a:xfrm>
            <a:off x="685800" y="4267200"/>
            <a:ext cx="7772400" cy="1470025"/>
          </a:xfrm>
          <a:prstGeom prst="rect">
            <a:avLst/>
          </a:prstGeom>
        </p:spPr>
        <p:txBody>
          <a:bodyPr/>
          <a:lstStyle/>
          <a:p>
            <a:r>
              <a:t>Title Text</a:t>
            </a:r>
          </a:p>
        </p:txBody>
      </p:sp>
      <p:sp>
        <p:nvSpPr>
          <p:cNvPr id="202" name="Shape 202"/>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46129656"/>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13_Title Only">
    <p:spTree>
      <p:nvGrpSpPr>
        <p:cNvPr id="1" name=""/>
        <p:cNvGrpSpPr/>
        <p:nvPr/>
      </p:nvGrpSpPr>
      <p:grpSpPr>
        <a:xfrm>
          <a:off x="0" y="0"/>
          <a:ext cx="0" cy="0"/>
          <a:chOff x="0" y="0"/>
          <a:chExt cx="0" cy="0"/>
        </a:xfrm>
      </p:grpSpPr>
      <p:pic>
        <p:nvPicPr>
          <p:cNvPr id="209"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10" name="Shape 210"/>
          <p:cNvSpPr>
            <a:spLocks noGrp="1"/>
          </p:cNvSpPr>
          <p:nvPr>
            <p:ph type="title"/>
          </p:nvPr>
        </p:nvSpPr>
        <p:spPr>
          <a:xfrm>
            <a:off x="685800" y="4267200"/>
            <a:ext cx="7772400" cy="1470025"/>
          </a:xfrm>
          <a:prstGeom prst="rect">
            <a:avLst/>
          </a:prstGeom>
        </p:spPr>
        <p:txBody>
          <a:bodyPr/>
          <a:lstStyle/>
          <a:p>
            <a:r>
              <a:t>Title Text</a:t>
            </a:r>
          </a:p>
        </p:txBody>
      </p:sp>
      <p:sp>
        <p:nvSpPr>
          <p:cNvPr id="211" name="Shape 211"/>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2059914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fld id="{E49387DA-94D8-4BCA-9E62-E47FBB64EFFF}"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590ED7A3-F5C9-471C-A3E9-C09D6FA42BF1}" type="slidenum">
              <a:rPr lang="en-US" altLang="en-US"/>
              <a:pPr/>
              <a:t>‹#›</a:t>
            </a:fld>
            <a:endParaRPr lang="en-US" altLang="en-US"/>
          </a:p>
        </p:txBody>
      </p:sp>
    </p:spTree>
    <p:extLst>
      <p:ext uri="{BB962C8B-B14F-4D97-AF65-F5344CB8AC3E}">
        <p14:creationId xmlns:p14="http://schemas.microsoft.com/office/powerpoint/2010/main" val="292608607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14_Title Only">
    <p:spTree>
      <p:nvGrpSpPr>
        <p:cNvPr id="1" name=""/>
        <p:cNvGrpSpPr/>
        <p:nvPr/>
      </p:nvGrpSpPr>
      <p:grpSpPr>
        <a:xfrm>
          <a:off x="0" y="0"/>
          <a:ext cx="0" cy="0"/>
          <a:chOff x="0" y="0"/>
          <a:chExt cx="0" cy="0"/>
        </a:xfrm>
      </p:grpSpPr>
      <p:pic>
        <p:nvPicPr>
          <p:cNvPr id="218"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19" name="Shape 219"/>
          <p:cNvSpPr>
            <a:spLocks noGrp="1"/>
          </p:cNvSpPr>
          <p:nvPr>
            <p:ph type="title"/>
          </p:nvPr>
        </p:nvSpPr>
        <p:spPr>
          <a:xfrm>
            <a:off x="685800" y="4267200"/>
            <a:ext cx="7772400" cy="1470025"/>
          </a:xfrm>
          <a:prstGeom prst="rect">
            <a:avLst/>
          </a:prstGeom>
        </p:spPr>
        <p:txBody>
          <a:bodyPr/>
          <a:lstStyle/>
          <a:p>
            <a:r>
              <a:t>Title Text</a:t>
            </a:r>
          </a:p>
        </p:txBody>
      </p:sp>
      <p:sp>
        <p:nvSpPr>
          <p:cNvPr id="220" name="Shape 220"/>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9531284"/>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pic>
        <p:nvPicPr>
          <p:cNvPr id="227"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28" name="Shape 228"/>
          <p:cNvSpPr>
            <a:spLocks noGrp="1"/>
          </p:cNvSpPr>
          <p:nvPr>
            <p:ph type="title"/>
          </p:nvPr>
        </p:nvSpPr>
        <p:spPr>
          <a:xfrm>
            <a:off x="685800" y="4267200"/>
            <a:ext cx="7772400" cy="1470025"/>
          </a:xfrm>
          <a:prstGeom prst="rect">
            <a:avLst/>
          </a:prstGeom>
        </p:spPr>
        <p:txBody>
          <a:bodyPr/>
          <a:lstStyle/>
          <a:p>
            <a:r>
              <a:t>Title Text</a:t>
            </a:r>
          </a:p>
        </p:txBody>
      </p:sp>
      <p:sp>
        <p:nvSpPr>
          <p:cNvPr id="229" name="Shape 229"/>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57681941"/>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16_Title Only">
    <p:spTree>
      <p:nvGrpSpPr>
        <p:cNvPr id="1" name=""/>
        <p:cNvGrpSpPr/>
        <p:nvPr/>
      </p:nvGrpSpPr>
      <p:grpSpPr>
        <a:xfrm>
          <a:off x="0" y="0"/>
          <a:ext cx="0" cy="0"/>
          <a:chOff x="0" y="0"/>
          <a:chExt cx="0" cy="0"/>
        </a:xfrm>
      </p:grpSpPr>
      <p:pic>
        <p:nvPicPr>
          <p:cNvPr id="236"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37" name="Shape 237"/>
          <p:cNvSpPr>
            <a:spLocks noGrp="1"/>
          </p:cNvSpPr>
          <p:nvPr>
            <p:ph type="title"/>
          </p:nvPr>
        </p:nvSpPr>
        <p:spPr>
          <a:xfrm>
            <a:off x="685800" y="4267200"/>
            <a:ext cx="7772400" cy="1470025"/>
          </a:xfrm>
          <a:prstGeom prst="rect">
            <a:avLst/>
          </a:prstGeom>
        </p:spPr>
        <p:txBody>
          <a:bodyPr/>
          <a:lstStyle/>
          <a:p>
            <a:r>
              <a:t>Title Text</a:t>
            </a:r>
          </a:p>
        </p:txBody>
      </p:sp>
      <p:sp>
        <p:nvSpPr>
          <p:cNvPr id="238" name="Shape 238"/>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97789706"/>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pic>
        <p:nvPicPr>
          <p:cNvPr id="245"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46" name="Shape 246"/>
          <p:cNvSpPr>
            <a:spLocks noGrp="1"/>
          </p:cNvSpPr>
          <p:nvPr>
            <p:ph type="title"/>
          </p:nvPr>
        </p:nvSpPr>
        <p:spPr>
          <a:xfrm>
            <a:off x="685800" y="4267200"/>
            <a:ext cx="7772400" cy="1470025"/>
          </a:xfrm>
          <a:prstGeom prst="rect">
            <a:avLst/>
          </a:prstGeom>
        </p:spPr>
        <p:txBody>
          <a:bodyPr/>
          <a:lstStyle/>
          <a:p>
            <a:r>
              <a:t>Title Text</a:t>
            </a:r>
          </a:p>
        </p:txBody>
      </p:sp>
      <p:sp>
        <p:nvSpPr>
          <p:cNvPr id="247" name="Shape 247"/>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54319508"/>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17_Title Only">
    <p:spTree>
      <p:nvGrpSpPr>
        <p:cNvPr id="1" name=""/>
        <p:cNvGrpSpPr/>
        <p:nvPr/>
      </p:nvGrpSpPr>
      <p:grpSpPr>
        <a:xfrm>
          <a:off x="0" y="0"/>
          <a:ext cx="0" cy="0"/>
          <a:chOff x="0" y="0"/>
          <a:chExt cx="0" cy="0"/>
        </a:xfrm>
      </p:grpSpPr>
      <p:pic>
        <p:nvPicPr>
          <p:cNvPr id="254"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55" name="Shape 255"/>
          <p:cNvSpPr>
            <a:spLocks noGrp="1"/>
          </p:cNvSpPr>
          <p:nvPr>
            <p:ph type="title"/>
          </p:nvPr>
        </p:nvSpPr>
        <p:spPr>
          <a:xfrm>
            <a:off x="685800" y="4267200"/>
            <a:ext cx="7772400" cy="1470025"/>
          </a:xfrm>
          <a:prstGeom prst="rect">
            <a:avLst/>
          </a:prstGeom>
        </p:spPr>
        <p:txBody>
          <a:bodyPr/>
          <a:lstStyle/>
          <a:p>
            <a:r>
              <a:t>Title Text</a:t>
            </a:r>
          </a:p>
        </p:txBody>
      </p:sp>
      <p:sp>
        <p:nvSpPr>
          <p:cNvPr id="256" name="Shape 256"/>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5626307"/>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18_Title Only">
    <p:spTree>
      <p:nvGrpSpPr>
        <p:cNvPr id="1" name=""/>
        <p:cNvGrpSpPr/>
        <p:nvPr/>
      </p:nvGrpSpPr>
      <p:grpSpPr>
        <a:xfrm>
          <a:off x="0" y="0"/>
          <a:ext cx="0" cy="0"/>
          <a:chOff x="0" y="0"/>
          <a:chExt cx="0" cy="0"/>
        </a:xfrm>
      </p:grpSpPr>
      <p:pic>
        <p:nvPicPr>
          <p:cNvPr id="263"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64" name="Shape 264"/>
          <p:cNvSpPr>
            <a:spLocks noGrp="1"/>
          </p:cNvSpPr>
          <p:nvPr>
            <p:ph type="title"/>
          </p:nvPr>
        </p:nvSpPr>
        <p:spPr>
          <a:xfrm>
            <a:off x="685800" y="4267200"/>
            <a:ext cx="7772400" cy="1470025"/>
          </a:xfrm>
          <a:prstGeom prst="rect">
            <a:avLst/>
          </a:prstGeom>
        </p:spPr>
        <p:txBody>
          <a:bodyPr/>
          <a:lstStyle/>
          <a:p>
            <a:r>
              <a:t>Title Text</a:t>
            </a:r>
          </a:p>
        </p:txBody>
      </p:sp>
      <p:sp>
        <p:nvSpPr>
          <p:cNvPr id="265" name="Shape 265"/>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12620165"/>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19_Title Only">
    <p:spTree>
      <p:nvGrpSpPr>
        <p:cNvPr id="1" name=""/>
        <p:cNvGrpSpPr/>
        <p:nvPr/>
      </p:nvGrpSpPr>
      <p:grpSpPr>
        <a:xfrm>
          <a:off x="0" y="0"/>
          <a:ext cx="0" cy="0"/>
          <a:chOff x="0" y="0"/>
          <a:chExt cx="0" cy="0"/>
        </a:xfrm>
      </p:grpSpPr>
      <p:pic>
        <p:nvPicPr>
          <p:cNvPr id="272"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73" name="Shape 273"/>
          <p:cNvSpPr>
            <a:spLocks noGrp="1"/>
          </p:cNvSpPr>
          <p:nvPr>
            <p:ph type="title"/>
          </p:nvPr>
        </p:nvSpPr>
        <p:spPr>
          <a:xfrm>
            <a:off x="685800" y="4267200"/>
            <a:ext cx="7772400" cy="1470025"/>
          </a:xfrm>
          <a:prstGeom prst="rect">
            <a:avLst/>
          </a:prstGeom>
        </p:spPr>
        <p:txBody>
          <a:bodyPr/>
          <a:lstStyle/>
          <a:p>
            <a:r>
              <a:t>Title Text</a:t>
            </a:r>
          </a:p>
        </p:txBody>
      </p:sp>
      <p:sp>
        <p:nvSpPr>
          <p:cNvPr id="274" name="Shape 274"/>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35134531"/>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20_Title Only">
    <p:spTree>
      <p:nvGrpSpPr>
        <p:cNvPr id="1" name=""/>
        <p:cNvGrpSpPr/>
        <p:nvPr/>
      </p:nvGrpSpPr>
      <p:grpSpPr>
        <a:xfrm>
          <a:off x="0" y="0"/>
          <a:ext cx="0" cy="0"/>
          <a:chOff x="0" y="0"/>
          <a:chExt cx="0" cy="0"/>
        </a:xfrm>
      </p:grpSpPr>
      <p:pic>
        <p:nvPicPr>
          <p:cNvPr id="281"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82" name="Shape 282"/>
          <p:cNvSpPr>
            <a:spLocks noGrp="1"/>
          </p:cNvSpPr>
          <p:nvPr>
            <p:ph type="title"/>
          </p:nvPr>
        </p:nvSpPr>
        <p:spPr>
          <a:xfrm>
            <a:off x="685800" y="4267200"/>
            <a:ext cx="7772400" cy="1470025"/>
          </a:xfrm>
          <a:prstGeom prst="rect">
            <a:avLst/>
          </a:prstGeom>
        </p:spPr>
        <p:txBody>
          <a:bodyPr/>
          <a:lstStyle/>
          <a:p>
            <a:r>
              <a:t>Title Text</a:t>
            </a:r>
          </a:p>
        </p:txBody>
      </p:sp>
      <p:sp>
        <p:nvSpPr>
          <p:cNvPr id="283" name="Shape 283"/>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8801238"/>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21_Title Only">
    <p:spTree>
      <p:nvGrpSpPr>
        <p:cNvPr id="1" name=""/>
        <p:cNvGrpSpPr/>
        <p:nvPr/>
      </p:nvGrpSpPr>
      <p:grpSpPr>
        <a:xfrm>
          <a:off x="0" y="0"/>
          <a:ext cx="0" cy="0"/>
          <a:chOff x="0" y="0"/>
          <a:chExt cx="0" cy="0"/>
        </a:xfrm>
      </p:grpSpPr>
      <p:pic>
        <p:nvPicPr>
          <p:cNvPr id="290"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91" name="Shape 291"/>
          <p:cNvSpPr>
            <a:spLocks noGrp="1"/>
          </p:cNvSpPr>
          <p:nvPr>
            <p:ph type="title"/>
          </p:nvPr>
        </p:nvSpPr>
        <p:spPr>
          <a:xfrm>
            <a:off x="685800" y="4267200"/>
            <a:ext cx="7772400" cy="1470025"/>
          </a:xfrm>
          <a:prstGeom prst="rect">
            <a:avLst/>
          </a:prstGeom>
        </p:spPr>
        <p:txBody>
          <a:bodyPr/>
          <a:lstStyle/>
          <a:p>
            <a:r>
              <a:t>Title Text</a:t>
            </a:r>
          </a:p>
        </p:txBody>
      </p:sp>
      <p:sp>
        <p:nvSpPr>
          <p:cNvPr id="292" name="Shape 292"/>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85471844"/>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22_Title Only">
    <p:spTree>
      <p:nvGrpSpPr>
        <p:cNvPr id="1" name=""/>
        <p:cNvGrpSpPr/>
        <p:nvPr/>
      </p:nvGrpSpPr>
      <p:grpSpPr>
        <a:xfrm>
          <a:off x="0" y="0"/>
          <a:ext cx="0" cy="0"/>
          <a:chOff x="0" y="0"/>
          <a:chExt cx="0" cy="0"/>
        </a:xfrm>
      </p:grpSpPr>
      <p:pic>
        <p:nvPicPr>
          <p:cNvPr id="299"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00" name="Shape 300"/>
          <p:cNvSpPr>
            <a:spLocks noGrp="1"/>
          </p:cNvSpPr>
          <p:nvPr>
            <p:ph type="title"/>
          </p:nvPr>
        </p:nvSpPr>
        <p:spPr>
          <a:xfrm>
            <a:off x="685800" y="4267200"/>
            <a:ext cx="7772400" cy="1470025"/>
          </a:xfrm>
          <a:prstGeom prst="rect">
            <a:avLst/>
          </a:prstGeom>
        </p:spPr>
        <p:txBody>
          <a:bodyPr/>
          <a:lstStyle/>
          <a:p>
            <a:r>
              <a:t>Title Text</a:t>
            </a:r>
          </a:p>
        </p:txBody>
      </p:sp>
      <p:sp>
        <p:nvSpPr>
          <p:cNvPr id="301" name="Shape 301"/>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9777657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fld id="{A20ECD6A-61D2-48A1-BE8E-1DDC0622C400}"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D7D0473C-5AAB-4D1B-AE68-4BD69D301990}" type="slidenum">
              <a:rPr lang="en-US" altLang="en-US"/>
              <a:pPr/>
              <a:t>‹#›</a:t>
            </a:fld>
            <a:endParaRPr lang="en-US" altLang="en-US"/>
          </a:p>
        </p:txBody>
      </p:sp>
    </p:spTree>
    <p:extLst>
      <p:ext uri="{BB962C8B-B14F-4D97-AF65-F5344CB8AC3E}">
        <p14:creationId xmlns:p14="http://schemas.microsoft.com/office/powerpoint/2010/main" val="70529821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23_Title Only">
    <p:spTree>
      <p:nvGrpSpPr>
        <p:cNvPr id="1" name=""/>
        <p:cNvGrpSpPr/>
        <p:nvPr/>
      </p:nvGrpSpPr>
      <p:grpSpPr>
        <a:xfrm>
          <a:off x="0" y="0"/>
          <a:ext cx="0" cy="0"/>
          <a:chOff x="0" y="0"/>
          <a:chExt cx="0" cy="0"/>
        </a:xfrm>
      </p:grpSpPr>
      <p:pic>
        <p:nvPicPr>
          <p:cNvPr id="308"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09" name="Shape 309"/>
          <p:cNvSpPr>
            <a:spLocks noGrp="1"/>
          </p:cNvSpPr>
          <p:nvPr>
            <p:ph type="title"/>
          </p:nvPr>
        </p:nvSpPr>
        <p:spPr>
          <a:xfrm>
            <a:off x="685800" y="4267200"/>
            <a:ext cx="7772400" cy="1470025"/>
          </a:xfrm>
          <a:prstGeom prst="rect">
            <a:avLst/>
          </a:prstGeom>
        </p:spPr>
        <p:txBody>
          <a:bodyPr/>
          <a:lstStyle/>
          <a:p>
            <a:r>
              <a:t>Title Text</a:t>
            </a:r>
          </a:p>
        </p:txBody>
      </p:sp>
      <p:sp>
        <p:nvSpPr>
          <p:cNvPr id="310" name="Shape 310"/>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1636554"/>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24_Title Only">
    <p:spTree>
      <p:nvGrpSpPr>
        <p:cNvPr id="1" name=""/>
        <p:cNvGrpSpPr/>
        <p:nvPr/>
      </p:nvGrpSpPr>
      <p:grpSpPr>
        <a:xfrm>
          <a:off x="0" y="0"/>
          <a:ext cx="0" cy="0"/>
          <a:chOff x="0" y="0"/>
          <a:chExt cx="0" cy="0"/>
        </a:xfrm>
      </p:grpSpPr>
      <p:pic>
        <p:nvPicPr>
          <p:cNvPr id="317"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18" name="Shape 318"/>
          <p:cNvSpPr>
            <a:spLocks noGrp="1"/>
          </p:cNvSpPr>
          <p:nvPr>
            <p:ph type="title"/>
          </p:nvPr>
        </p:nvSpPr>
        <p:spPr>
          <a:xfrm>
            <a:off x="685800" y="4267200"/>
            <a:ext cx="7772400" cy="1470025"/>
          </a:xfrm>
          <a:prstGeom prst="rect">
            <a:avLst/>
          </a:prstGeom>
        </p:spPr>
        <p:txBody>
          <a:bodyPr/>
          <a:lstStyle/>
          <a:p>
            <a:r>
              <a:t>Title Text</a:t>
            </a:r>
          </a:p>
        </p:txBody>
      </p:sp>
      <p:sp>
        <p:nvSpPr>
          <p:cNvPr id="319" name="Shape 319"/>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49073376"/>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25_Title Only">
    <p:spTree>
      <p:nvGrpSpPr>
        <p:cNvPr id="1" name=""/>
        <p:cNvGrpSpPr/>
        <p:nvPr/>
      </p:nvGrpSpPr>
      <p:grpSpPr>
        <a:xfrm>
          <a:off x="0" y="0"/>
          <a:ext cx="0" cy="0"/>
          <a:chOff x="0" y="0"/>
          <a:chExt cx="0" cy="0"/>
        </a:xfrm>
      </p:grpSpPr>
      <p:pic>
        <p:nvPicPr>
          <p:cNvPr id="326"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27" name="Shape 327"/>
          <p:cNvSpPr>
            <a:spLocks noGrp="1"/>
          </p:cNvSpPr>
          <p:nvPr>
            <p:ph type="title"/>
          </p:nvPr>
        </p:nvSpPr>
        <p:spPr>
          <a:xfrm>
            <a:off x="685800" y="4267200"/>
            <a:ext cx="7772400" cy="1470025"/>
          </a:xfrm>
          <a:prstGeom prst="rect">
            <a:avLst/>
          </a:prstGeom>
        </p:spPr>
        <p:txBody>
          <a:bodyPr/>
          <a:lstStyle/>
          <a:p>
            <a:r>
              <a:t>Title Text</a:t>
            </a:r>
          </a:p>
        </p:txBody>
      </p:sp>
      <p:sp>
        <p:nvSpPr>
          <p:cNvPr id="328" name="Shape 328"/>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25642010"/>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26_Title Only">
    <p:spTree>
      <p:nvGrpSpPr>
        <p:cNvPr id="1" name=""/>
        <p:cNvGrpSpPr/>
        <p:nvPr/>
      </p:nvGrpSpPr>
      <p:grpSpPr>
        <a:xfrm>
          <a:off x="0" y="0"/>
          <a:ext cx="0" cy="0"/>
          <a:chOff x="0" y="0"/>
          <a:chExt cx="0" cy="0"/>
        </a:xfrm>
      </p:grpSpPr>
      <p:pic>
        <p:nvPicPr>
          <p:cNvPr id="335"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36" name="Shape 336"/>
          <p:cNvSpPr>
            <a:spLocks noGrp="1"/>
          </p:cNvSpPr>
          <p:nvPr>
            <p:ph type="title"/>
          </p:nvPr>
        </p:nvSpPr>
        <p:spPr>
          <a:xfrm>
            <a:off x="685800" y="4267200"/>
            <a:ext cx="7772400" cy="1470025"/>
          </a:xfrm>
          <a:prstGeom prst="rect">
            <a:avLst/>
          </a:prstGeom>
        </p:spPr>
        <p:txBody>
          <a:bodyPr/>
          <a:lstStyle/>
          <a:p>
            <a:r>
              <a:t>Title Text</a:t>
            </a:r>
          </a:p>
        </p:txBody>
      </p:sp>
      <p:sp>
        <p:nvSpPr>
          <p:cNvPr id="337" name="Shape 337"/>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84838269"/>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27_Title Only">
    <p:spTree>
      <p:nvGrpSpPr>
        <p:cNvPr id="1" name=""/>
        <p:cNvGrpSpPr/>
        <p:nvPr/>
      </p:nvGrpSpPr>
      <p:grpSpPr>
        <a:xfrm>
          <a:off x="0" y="0"/>
          <a:ext cx="0" cy="0"/>
          <a:chOff x="0" y="0"/>
          <a:chExt cx="0" cy="0"/>
        </a:xfrm>
      </p:grpSpPr>
      <p:pic>
        <p:nvPicPr>
          <p:cNvPr id="344"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45" name="Shape 345"/>
          <p:cNvSpPr>
            <a:spLocks noGrp="1"/>
          </p:cNvSpPr>
          <p:nvPr>
            <p:ph type="title"/>
          </p:nvPr>
        </p:nvSpPr>
        <p:spPr>
          <a:xfrm>
            <a:off x="685800" y="4267200"/>
            <a:ext cx="7772400" cy="1470025"/>
          </a:xfrm>
          <a:prstGeom prst="rect">
            <a:avLst/>
          </a:prstGeom>
        </p:spPr>
        <p:txBody>
          <a:bodyPr/>
          <a:lstStyle/>
          <a:p>
            <a:r>
              <a:t>Title Text</a:t>
            </a:r>
          </a:p>
        </p:txBody>
      </p:sp>
      <p:sp>
        <p:nvSpPr>
          <p:cNvPr id="346" name="Shape 346"/>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54067947"/>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28_Title Only">
    <p:spTree>
      <p:nvGrpSpPr>
        <p:cNvPr id="1" name=""/>
        <p:cNvGrpSpPr/>
        <p:nvPr/>
      </p:nvGrpSpPr>
      <p:grpSpPr>
        <a:xfrm>
          <a:off x="0" y="0"/>
          <a:ext cx="0" cy="0"/>
          <a:chOff x="0" y="0"/>
          <a:chExt cx="0" cy="0"/>
        </a:xfrm>
      </p:grpSpPr>
      <p:pic>
        <p:nvPicPr>
          <p:cNvPr id="353"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54" name="Shape 354"/>
          <p:cNvSpPr>
            <a:spLocks noGrp="1"/>
          </p:cNvSpPr>
          <p:nvPr>
            <p:ph type="title"/>
          </p:nvPr>
        </p:nvSpPr>
        <p:spPr>
          <a:xfrm>
            <a:off x="685800" y="4267200"/>
            <a:ext cx="7772400" cy="1470025"/>
          </a:xfrm>
          <a:prstGeom prst="rect">
            <a:avLst/>
          </a:prstGeom>
        </p:spPr>
        <p:txBody>
          <a:bodyPr/>
          <a:lstStyle/>
          <a:p>
            <a:r>
              <a:t>Title Text</a:t>
            </a:r>
          </a:p>
        </p:txBody>
      </p:sp>
      <p:sp>
        <p:nvSpPr>
          <p:cNvPr id="355" name="Shape 355"/>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68265472"/>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29_Title Only">
    <p:spTree>
      <p:nvGrpSpPr>
        <p:cNvPr id="1" name=""/>
        <p:cNvGrpSpPr/>
        <p:nvPr/>
      </p:nvGrpSpPr>
      <p:grpSpPr>
        <a:xfrm>
          <a:off x="0" y="0"/>
          <a:ext cx="0" cy="0"/>
          <a:chOff x="0" y="0"/>
          <a:chExt cx="0" cy="0"/>
        </a:xfrm>
      </p:grpSpPr>
      <p:pic>
        <p:nvPicPr>
          <p:cNvPr id="362"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63" name="Shape 363"/>
          <p:cNvSpPr>
            <a:spLocks noGrp="1"/>
          </p:cNvSpPr>
          <p:nvPr>
            <p:ph type="title"/>
          </p:nvPr>
        </p:nvSpPr>
        <p:spPr>
          <a:xfrm>
            <a:off x="685800" y="4267200"/>
            <a:ext cx="7772400" cy="1470025"/>
          </a:xfrm>
          <a:prstGeom prst="rect">
            <a:avLst/>
          </a:prstGeom>
        </p:spPr>
        <p:txBody>
          <a:bodyPr/>
          <a:lstStyle/>
          <a:p>
            <a:r>
              <a:t>Title Text</a:t>
            </a:r>
          </a:p>
        </p:txBody>
      </p:sp>
      <p:sp>
        <p:nvSpPr>
          <p:cNvPr id="364" name="Shape 364"/>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53562922"/>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30_Title Only">
    <p:spTree>
      <p:nvGrpSpPr>
        <p:cNvPr id="1" name=""/>
        <p:cNvGrpSpPr/>
        <p:nvPr/>
      </p:nvGrpSpPr>
      <p:grpSpPr>
        <a:xfrm>
          <a:off x="0" y="0"/>
          <a:ext cx="0" cy="0"/>
          <a:chOff x="0" y="0"/>
          <a:chExt cx="0" cy="0"/>
        </a:xfrm>
      </p:grpSpPr>
      <p:pic>
        <p:nvPicPr>
          <p:cNvPr id="371"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72" name="Shape 372"/>
          <p:cNvSpPr>
            <a:spLocks noGrp="1"/>
          </p:cNvSpPr>
          <p:nvPr>
            <p:ph type="title"/>
          </p:nvPr>
        </p:nvSpPr>
        <p:spPr>
          <a:xfrm>
            <a:off x="685800" y="4267200"/>
            <a:ext cx="7772400" cy="1470025"/>
          </a:xfrm>
          <a:prstGeom prst="rect">
            <a:avLst/>
          </a:prstGeom>
        </p:spPr>
        <p:txBody>
          <a:bodyPr/>
          <a:lstStyle/>
          <a:p>
            <a:r>
              <a:t>Title Text</a:t>
            </a:r>
          </a:p>
        </p:txBody>
      </p:sp>
      <p:sp>
        <p:nvSpPr>
          <p:cNvPr id="373" name="Shape 373"/>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1740985"/>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31_Title Only">
    <p:spTree>
      <p:nvGrpSpPr>
        <p:cNvPr id="1" name=""/>
        <p:cNvGrpSpPr/>
        <p:nvPr/>
      </p:nvGrpSpPr>
      <p:grpSpPr>
        <a:xfrm>
          <a:off x="0" y="0"/>
          <a:ext cx="0" cy="0"/>
          <a:chOff x="0" y="0"/>
          <a:chExt cx="0" cy="0"/>
        </a:xfrm>
      </p:grpSpPr>
      <p:pic>
        <p:nvPicPr>
          <p:cNvPr id="380" name="image1.jp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81" name="Shape 381"/>
          <p:cNvSpPr>
            <a:spLocks noGrp="1"/>
          </p:cNvSpPr>
          <p:nvPr>
            <p:ph type="title"/>
          </p:nvPr>
        </p:nvSpPr>
        <p:spPr>
          <a:xfrm>
            <a:off x="685800" y="4267200"/>
            <a:ext cx="7772400" cy="1470025"/>
          </a:xfrm>
          <a:prstGeom prst="rect">
            <a:avLst/>
          </a:prstGeom>
        </p:spPr>
        <p:txBody>
          <a:bodyPr/>
          <a:lstStyle/>
          <a:p>
            <a:r>
              <a:t>Title Text</a:t>
            </a:r>
          </a:p>
        </p:txBody>
      </p:sp>
      <p:sp>
        <p:nvSpPr>
          <p:cNvPr id="382" name="Shape 382"/>
          <p:cNvSpPr>
            <a:spLocks noGrp="1"/>
          </p:cNvSpPr>
          <p:nvPr>
            <p:ph type="sldNum" sz="quarter" idx="2"/>
          </p:nvPr>
        </p:nvSpPr>
        <p:spPr>
          <a:xfrm>
            <a:off x="4419600" y="617220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1124412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9581C85-16EC-4CA0-A258-AAA7BE1735FF}"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EED5613E-F1A8-4EEA-BE4A-07A146C3687C}" type="slidenum">
              <a:rPr lang="en-US" altLang="en-US"/>
              <a:pPr/>
              <a:t>‹#›</a:t>
            </a:fld>
            <a:endParaRPr lang="en-US" altLang="en-US"/>
          </a:p>
        </p:txBody>
      </p:sp>
    </p:spTree>
    <p:extLst>
      <p:ext uri="{BB962C8B-B14F-4D97-AF65-F5344CB8AC3E}">
        <p14:creationId xmlns:p14="http://schemas.microsoft.com/office/powerpoint/2010/main" val="21321377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89C4936-88E3-44CB-BB83-3D3B57A1ADD0}"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01C65263-43DC-4886-89D1-D3F4C921FD5D}" type="slidenum">
              <a:rPr lang="en-US" altLang="en-US"/>
              <a:pPr/>
              <a:t>‹#›</a:t>
            </a:fld>
            <a:endParaRPr lang="en-US" altLang="en-US"/>
          </a:p>
        </p:txBody>
      </p:sp>
    </p:spTree>
    <p:extLst>
      <p:ext uri="{BB962C8B-B14F-4D97-AF65-F5344CB8AC3E}">
        <p14:creationId xmlns:p14="http://schemas.microsoft.com/office/powerpoint/2010/main" val="2692529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3FA6517-4CCF-4849-A395-711343DD008C}"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455A778B-72A3-4609-B41E-6ED84C7148A9}" type="slidenum">
              <a:rPr lang="en-US" altLang="en-US"/>
              <a:pPr/>
              <a:t>‹#›</a:t>
            </a:fld>
            <a:endParaRPr lang="en-US" altLang="en-US"/>
          </a:p>
        </p:txBody>
      </p:sp>
    </p:spTree>
    <p:extLst>
      <p:ext uri="{BB962C8B-B14F-4D97-AF65-F5344CB8AC3E}">
        <p14:creationId xmlns:p14="http://schemas.microsoft.com/office/powerpoint/2010/main" val="3730110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27A308F-DB50-491E-B049-A570213FD361}"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38C55C33-2A58-4E04-80ED-71BBB3BA4D31}" type="slidenum">
              <a:rPr lang="en-US" altLang="en-US"/>
              <a:pPr/>
              <a:t>‹#›</a:t>
            </a:fld>
            <a:endParaRPr lang="en-US" altLang="en-US"/>
          </a:p>
        </p:txBody>
      </p:sp>
    </p:spTree>
    <p:extLst>
      <p:ext uri="{BB962C8B-B14F-4D97-AF65-F5344CB8AC3E}">
        <p14:creationId xmlns:p14="http://schemas.microsoft.com/office/powerpoint/2010/main" val="3591062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B0A1572-8FAE-4999-8A68-8CBC99849D68}" type="datetime1">
              <a:rPr lang="en-US" smtClean="0"/>
              <a:t>4/22/2025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2018</a:t>
            </a:r>
          </a:p>
        </p:txBody>
      </p:sp>
      <p:sp>
        <p:nvSpPr>
          <p:cNvPr id="7" name="Slide Number Placeholder 5"/>
          <p:cNvSpPr>
            <a:spLocks noGrp="1"/>
          </p:cNvSpPr>
          <p:nvPr>
            <p:ph type="sldNum" sz="quarter" idx="12"/>
          </p:nvPr>
        </p:nvSpPr>
        <p:spPr/>
        <p:txBody>
          <a:bodyPr/>
          <a:lstStyle>
            <a:lvl1pPr>
              <a:defRPr/>
            </a:lvl1pPr>
          </a:lstStyle>
          <a:p>
            <a:fld id="{5544E920-179E-4353-83AC-658F2E4C2299}" type="slidenum">
              <a:rPr lang="en-US" altLang="en-US"/>
              <a:pPr/>
              <a:t>‹#›</a:t>
            </a:fld>
            <a:endParaRPr lang="en-US" altLang="en-US"/>
          </a:p>
        </p:txBody>
      </p:sp>
    </p:spTree>
    <p:extLst>
      <p:ext uri="{BB962C8B-B14F-4D97-AF65-F5344CB8AC3E}">
        <p14:creationId xmlns:p14="http://schemas.microsoft.com/office/powerpoint/2010/main" val="2431169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77AAC86-9D1A-476F-BA01-5755294A0299}" type="datetime1">
              <a:rPr lang="en-US" smtClean="0"/>
              <a:t>4/22/2025</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2018</a:t>
            </a:r>
          </a:p>
        </p:txBody>
      </p:sp>
      <p:sp>
        <p:nvSpPr>
          <p:cNvPr id="9" name="Slide Number Placeholder 5"/>
          <p:cNvSpPr>
            <a:spLocks noGrp="1"/>
          </p:cNvSpPr>
          <p:nvPr>
            <p:ph type="sldNum" sz="quarter" idx="12"/>
          </p:nvPr>
        </p:nvSpPr>
        <p:spPr/>
        <p:txBody>
          <a:bodyPr/>
          <a:lstStyle>
            <a:lvl1pPr>
              <a:defRPr/>
            </a:lvl1pPr>
          </a:lstStyle>
          <a:p>
            <a:fld id="{7ACF646F-C408-4951-8DBE-BD28050DB547}" type="slidenum">
              <a:rPr lang="en-US" altLang="en-US"/>
              <a:pPr/>
              <a:t>‹#›</a:t>
            </a:fld>
            <a:endParaRPr lang="en-US" altLang="en-US"/>
          </a:p>
        </p:txBody>
      </p:sp>
    </p:spTree>
    <p:extLst>
      <p:ext uri="{BB962C8B-B14F-4D97-AF65-F5344CB8AC3E}">
        <p14:creationId xmlns:p14="http://schemas.microsoft.com/office/powerpoint/2010/main" val="24777275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84C7F46-487A-4EA6-A9FE-B7C990AE89E4}" type="datetime1">
              <a:rPr lang="en-US" smtClean="0"/>
              <a:t>4/22/2025</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2018</a:t>
            </a:r>
          </a:p>
        </p:txBody>
      </p:sp>
      <p:sp>
        <p:nvSpPr>
          <p:cNvPr id="5" name="Slide Number Placeholder 5"/>
          <p:cNvSpPr>
            <a:spLocks noGrp="1"/>
          </p:cNvSpPr>
          <p:nvPr>
            <p:ph type="sldNum" sz="quarter" idx="12"/>
          </p:nvPr>
        </p:nvSpPr>
        <p:spPr/>
        <p:txBody>
          <a:bodyPr/>
          <a:lstStyle>
            <a:lvl1pPr>
              <a:defRPr/>
            </a:lvl1pPr>
          </a:lstStyle>
          <a:p>
            <a:fld id="{5CB3FC3D-40DE-4C1D-8A44-E64EB7790BC9}" type="slidenum">
              <a:rPr lang="en-US" altLang="en-US"/>
              <a:pPr/>
              <a:t>‹#›</a:t>
            </a:fld>
            <a:endParaRPr lang="en-US" altLang="en-US"/>
          </a:p>
        </p:txBody>
      </p:sp>
    </p:spTree>
    <p:extLst>
      <p:ext uri="{BB962C8B-B14F-4D97-AF65-F5344CB8AC3E}">
        <p14:creationId xmlns:p14="http://schemas.microsoft.com/office/powerpoint/2010/main" val="3729694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71E136D-2C55-46CD-A0B8-C5F8555E257D}" type="datetime1">
              <a:rPr lang="en-US" smtClean="0"/>
              <a:t>4/22/2025</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2018</a:t>
            </a:r>
          </a:p>
        </p:txBody>
      </p:sp>
      <p:sp>
        <p:nvSpPr>
          <p:cNvPr id="4" name="Slide Number Placeholder 5"/>
          <p:cNvSpPr>
            <a:spLocks noGrp="1"/>
          </p:cNvSpPr>
          <p:nvPr>
            <p:ph type="sldNum" sz="quarter" idx="12"/>
          </p:nvPr>
        </p:nvSpPr>
        <p:spPr/>
        <p:txBody>
          <a:bodyPr/>
          <a:lstStyle>
            <a:lvl1pPr>
              <a:defRPr/>
            </a:lvl1pPr>
          </a:lstStyle>
          <a:p>
            <a:fld id="{BE0A202F-2254-45B3-9640-631E42C5E013}" type="slidenum">
              <a:rPr lang="en-US" altLang="en-US"/>
              <a:pPr/>
              <a:t>‹#›</a:t>
            </a:fld>
            <a:endParaRPr lang="en-US" altLang="en-US"/>
          </a:p>
        </p:txBody>
      </p:sp>
    </p:spTree>
    <p:extLst>
      <p:ext uri="{BB962C8B-B14F-4D97-AF65-F5344CB8AC3E}">
        <p14:creationId xmlns:p14="http://schemas.microsoft.com/office/powerpoint/2010/main" val="1932174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FDFC425-7054-4EAF-94A1-603D98989E04}" type="datetime1">
              <a:rPr lang="en-US" smtClean="0"/>
              <a:t>4/22/2025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2018</a:t>
            </a:r>
          </a:p>
        </p:txBody>
      </p:sp>
      <p:sp>
        <p:nvSpPr>
          <p:cNvPr id="7" name="Slide Number Placeholder 5"/>
          <p:cNvSpPr>
            <a:spLocks noGrp="1"/>
          </p:cNvSpPr>
          <p:nvPr>
            <p:ph type="sldNum" sz="quarter" idx="12"/>
          </p:nvPr>
        </p:nvSpPr>
        <p:spPr/>
        <p:txBody>
          <a:bodyPr/>
          <a:lstStyle>
            <a:lvl1pPr>
              <a:defRPr/>
            </a:lvl1pPr>
          </a:lstStyle>
          <a:p>
            <a:fld id="{F3014A6C-2B3A-431C-B2F9-5E11F420F9AE}" type="slidenum">
              <a:rPr lang="en-US" altLang="en-US"/>
              <a:pPr/>
              <a:t>‹#›</a:t>
            </a:fld>
            <a:endParaRPr lang="en-US" altLang="en-US"/>
          </a:p>
        </p:txBody>
      </p:sp>
    </p:spTree>
    <p:extLst>
      <p:ext uri="{BB962C8B-B14F-4D97-AF65-F5344CB8AC3E}">
        <p14:creationId xmlns:p14="http://schemas.microsoft.com/office/powerpoint/2010/main" val="1020041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D6F51C7-A05A-4DAE-84DA-2577C3F0D587}" type="datetime1">
              <a:rPr lang="en-US" smtClean="0"/>
              <a:t>4/22/2025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2018</a:t>
            </a:r>
          </a:p>
        </p:txBody>
      </p:sp>
      <p:sp>
        <p:nvSpPr>
          <p:cNvPr id="7" name="Slide Number Placeholder 5"/>
          <p:cNvSpPr>
            <a:spLocks noGrp="1"/>
          </p:cNvSpPr>
          <p:nvPr>
            <p:ph type="sldNum" sz="quarter" idx="12"/>
          </p:nvPr>
        </p:nvSpPr>
        <p:spPr/>
        <p:txBody>
          <a:bodyPr/>
          <a:lstStyle>
            <a:lvl1pPr>
              <a:defRPr/>
            </a:lvl1pPr>
          </a:lstStyle>
          <a:p>
            <a:fld id="{99004ECA-43C3-4CF4-9D61-1FD926ECF955}" type="slidenum">
              <a:rPr lang="en-US" altLang="en-US"/>
              <a:pPr/>
              <a:t>‹#›</a:t>
            </a:fld>
            <a:endParaRPr lang="en-US" altLang="en-US"/>
          </a:p>
        </p:txBody>
      </p:sp>
    </p:spTree>
    <p:extLst>
      <p:ext uri="{BB962C8B-B14F-4D97-AF65-F5344CB8AC3E}">
        <p14:creationId xmlns:p14="http://schemas.microsoft.com/office/powerpoint/2010/main" val="2592302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F0EAE8C-BEA6-4D85-A9C8-2A4230643997}"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EBAC2004-CCC3-4697-A890-AEF99763CB64}" type="slidenum">
              <a:rPr lang="en-US" altLang="en-US"/>
              <a:pPr/>
              <a:t>‹#›</a:t>
            </a:fld>
            <a:endParaRPr lang="en-US" altLang="en-US"/>
          </a:p>
        </p:txBody>
      </p:sp>
    </p:spTree>
    <p:extLst>
      <p:ext uri="{BB962C8B-B14F-4D97-AF65-F5344CB8AC3E}">
        <p14:creationId xmlns:p14="http://schemas.microsoft.com/office/powerpoint/2010/main" val="3806433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DD8381A-05F6-49C0-AD56-1F567E623DBC}"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087F63C4-FD2A-4D08-94FD-14EBA5AF8B78}" type="slidenum">
              <a:rPr lang="en-US" altLang="en-US"/>
              <a:pPr/>
              <a:t>‹#›</a:t>
            </a:fld>
            <a:endParaRPr lang="en-US" altLang="en-US"/>
          </a:p>
        </p:txBody>
      </p:sp>
    </p:spTree>
    <p:extLst>
      <p:ext uri="{BB962C8B-B14F-4D97-AF65-F5344CB8AC3E}">
        <p14:creationId xmlns:p14="http://schemas.microsoft.com/office/powerpoint/2010/main" val="15753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31F1F47-DAE6-45ED-9D27-D861DD9CE643}"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0C791B91-203E-4562-A263-5AEB7C891602}" type="slidenum">
              <a:rPr lang="en-US" altLang="en-US"/>
              <a:pPr/>
              <a:t>‹#›</a:t>
            </a:fld>
            <a:endParaRPr lang="en-US" altLang="en-US"/>
          </a:p>
        </p:txBody>
      </p:sp>
    </p:spTree>
    <p:extLst>
      <p:ext uri="{BB962C8B-B14F-4D97-AF65-F5344CB8AC3E}">
        <p14:creationId xmlns:p14="http://schemas.microsoft.com/office/powerpoint/2010/main" val="35212823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dirty="0"/>
          </a:p>
        </p:txBody>
      </p:sp>
      <p:sp>
        <p:nvSpPr>
          <p:cNvPr id="5" name="Date Placeholder 3"/>
          <p:cNvSpPr>
            <a:spLocks noGrp="1"/>
          </p:cNvSpPr>
          <p:nvPr>
            <p:ph type="dt" sz="half" idx="10"/>
          </p:nvPr>
        </p:nvSpPr>
        <p:spPr/>
        <p:txBody>
          <a:bodyPr/>
          <a:lstStyle>
            <a:lvl1pPr>
              <a:defRPr/>
            </a:lvl1pPr>
          </a:lstStyle>
          <a:p>
            <a:pPr>
              <a:defRPr/>
            </a:pPr>
            <a:fld id="{3D528495-1F14-4C2C-A24A-A35195A8A623}" type="datetime1">
              <a:rPr lang="en-US" smtClean="0"/>
              <a:t>4/22/2025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2018</a:t>
            </a:r>
          </a:p>
        </p:txBody>
      </p:sp>
      <p:sp>
        <p:nvSpPr>
          <p:cNvPr id="7" name="Slide Number Placeholder 5"/>
          <p:cNvSpPr>
            <a:spLocks noGrp="1"/>
          </p:cNvSpPr>
          <p:nvPr>
            <p:ph type="sldNum" sz="quarter" idx="12"/>
          </p:nvPr>
        </p:nvSpPr>
        <p:spPr/>
        <p:txBody>
          <a:bodyPr/>
          <a:lstStyle>
            <a:lvl1pPr>
              <a:defRPr/>
            </a:lvl1pPr>
          </a:lstStyle>
          <a:p>
            <a:fld id="{450B86B7-7C74-48F2-89B8-AB063D940D4B}" type="slidenum">
              <a:rPr lang="en-US" altLang="en-US"/>
              <a:pPr/>
              <a:t>‹#›</a:t>
            </a:fld>
            <a:endParaRPr lang="en-US" altLang="en-US"/>
          </a:p>
        </p:txBody>
      </p:sp>
    </p:spTree>
    <p:extLst>
      <p:ext uri="{BB962C8B-B14F-4D97-AF65-F5344CB8AC3E}">
        <p14:creationId xmlns:p14="http://schemas.microsoft.com/office/powerpoint/2010/main" val="11685208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10FA07-F949-4056-9E3F-A84E7AB29D02}" type="datetime1">
              <a:rPr lang="en-US" smtClean="0"/>
              <a:t>4/22/2025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2018</a:t>
            </a:r>
          </a:p>
        </p:txBody>
      </p:sp>
      <p:sp>
        <p:nvSpPr>
          <p:cNvPr id="7" name="Slide Number Placeholder 5"/>
          <p:cNvSpPr>
            <a:spLocks noGrp="1"/>
          </p:cNvSpPr>
          <p:nvPr>
            <p:ph type="sldNum" sz="quarter" idx="12"/>
          </p:nvPr>
        </p:nvSpPr>
        <p:spPr/>
        <p:txBody>
          <a:bodyPr/>
          <a:lstStyle>
            <a:lvl1pPr>
              <a:defRPr/>
            </a:lvl1pPr>
          </a:lstStyle>
          <a:p>
            <a:fld id="{2078CFB2-9717-4849-9F87-B79854534EC1}" type="slidenum">
              <a:rPr lang="en-US" altLang="en-US"/>
              <a:pPr/>
              <a:t>‹#›</a:t>
            </a:fld>
            <a:endParaRPr lang="en-US" altLang="en-US"/>
          </a:p>
        </p:txBody>
      </p:sp>
    </p:spTree>
    <p:extLst>
      <p:ext uri="{BB962C8B-B14F-4D97-AF65-F5344CB8AC3E}">
        <p14:creationId xmlns:p14="http://schemas.microsoft.com/office/powerpoint/2010/main" val="21608374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728E3D9-0411-4CDA-A891-EB6AB7A58CD8}" type="datetime1">
              <a:rPr lang="en-US" smtClean="0"/>
              <a:t>4/22/2025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2018</a:t>
            </a:r>
          </a:p>
        </p:txBody>
      </p:sp>
      <p:sp>
        <p:nvSpPr>
          <p:cNvPr id="7" name="Slide Number Placeholder 5"/>
          <p:cNvSpPr>
            <a:spLocks noGrp="1"/>
          </p:cNvSpPr>
          <p:nvPr>
            <p:ph type="sldNum" sz="quarter" idx="12"/>
          </p:nvPr>
        </p:nvSpPr>
        <p:spPr/>
        <p:txBody>
          <a:bodyPr/>
          <a:lstStyle>
            <a:lvl1pPr>
              <a:defRPr/>
            </a:lvl1pPr>
          </a:lstStyle>
          <a:p>
            <a:fld id="{58502A17-EE2C-46F1-98A4-3249CEC06A7C}" type="slidenum">
              <a:rPr lang="en-US" altLang="en-US"/>
              <a:pPr/>
              <a:t>‹#›</a:t>
            </a:fld>
            <a:endParaRPr lang="en-US" altLang="en-US"/>
          </a:p>
        </p:txBody>
      </p:sp>
    </p:spTree>
    <p:extLst>
      <p:ext uri="{BB962C8B-B14F-4D97-AF65-F5344CB8AC3E}">
        <p14:creationId xmlns:p14="http://schemas.microsoft.com/office/powerpoint/2010/main" val="2709873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6033C6B7-8A0A-4ECB-A5F7-481D2BDAA5E8}" type="datetime1">
              <a:rPr lang="en-US" smtClean="0"/>
              <a:t>4/22/2025</a:t>
            </a:fld>
            <a:endParaRPr lang="en-US"/>
          </a:p>
        </p:txBody>
      </p:sp>
      <p:sp>
        <p:nvSpPr>
          <p:cNvPr id="7" name="Footer Placeholder 4"/>
          <p:cNvSpPr>
            <a:spLocks noGrp="1"/>
          </p:cNvSpPr>
          <p:nvPr>
            <p:ph type="ftr" sz="quarter" idx="11"/>
          </p:nvPr>
        </p:nvSpPr>
        <p:spPr/>
        <p:txBody>
          <a:bodyPr/>
          <a:lstStyle>
            <a:lvl1pPr>
              <a:defRPr/>
            </a:lvl1pPr>
          </a:lstStyle>
          <a:p>
            <a:pPr>
              <a:defRPr/>
            </a:pPr>
            <a:r>
              <a:rPr lang="en-US"/>
              <a:t>2018</a:t>
            </a:r>
          </a:p>
        </p:txBody>
      </p:sp>
      <p:sp>
        <p:nvSpPr>
          <p:cNvPr id="8" name="Slide Number Placeholder 5"/>
          <p:cNvSpPr>
            <a:spLocks noGrp="1"/>
          </p:cNvSpPr>
          <p:nvPr>
            <p:ph type="sldNum" sz="quarter" idx="12"/>
          </p:nvPr>
        </p:nvSpPr>
        <p:spPr/>
        <p:txBody>
          <a:bodyPr/>
          <a:lstStyle>
            <a:lvl1pPr>
              <a:defRPr/>
            </a:lvl1pPr>
          </a:lstStyle>
          <a:p>
            <a:fld id="{BA2A4373-7942-4D57-9F39-D7BB43350684}" type="slidenum">
              <a:rPr lang="en-US" altLang="en-US"/>
              <a:pPr/>
              <a:t>‹#›</a:t>
            </a:fld>
            <a:endParaRPr lang="en-US" altLang="en-US"/>
          </a:p>
        </p:txBody>
      </p:sp>
    </p:spTree>
    <p:extLst>
      <p:ext uri="{BB962C8B-B14F-4D97-AF65-F5344CB8AC3E}">
        <p14:creationId xmlns:p14="http://schemas.microsoft.com/office/powerpoint/2010/main" val="3068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483835E9-8C0A-419D-B2F3-32EA5CD9D33C}" type="datetime1">
              <a:rPr lang="en-US" smtClean="0"/>
              <a:t>4/22/2025</a:t>
            </a:fld>
            <a:endParaRPr lang="en-US"/>
          </a:p>
        </p:txBody>
      </p:sp>
      <p:sp>
        <p:nvSpPr>
          <p:cNvPr id="7" name="Footer Placeholder 4"/>
          <p:cNvSpPr>
            <a:spLocks noGrp="1"/>
          </p:cNvSpPr>
          <p:nvPr>
            <p:ph type="ftr" sz="quarter" idx="11"/>
          </p:nvPr>
        </p:nvSpPr>
        <p:spPr/>
        <p:txBody>
          <a:bodyPr/>
          <a:lstStyle>
            <a:lvl1pPr>
              <a:defRPr/>
            </a:lvl1pPr>
          </a:lstStyle>
          <a:p>
            <a:pPr>
              <a:defRPr/>
            </a:pPr>
            <a:r>
              <a:rPr lang="en-US"/>
              <a:t>2018</a:t>
            </a:r>
          </a:p>
        </p:txBody>
      </p:sp>
      <p:sp>
        <p:nvSpPr>
          <p:cNvPr id="8" name="Slide Number Placeholder 5"/>
          <p:cNvSpPr>
            <a:spLocks noGrp="1"/>
          </p:cNvSpPr>
          <p:nvPr>
            <p:ph type="sldNum" sz="quarter" idx="12"/>
          </p:nvPr>
        </p:nvSpPr>
        <p:spPr/>
        <p:txBody>
          <a:bodyPr/>
          <a:lstStyle>
            <a:lvl1pPr>
              <a:defRPr/>
            </a:lvl1pPr>
          </a:lstStyle>
          <a:p>
            <a:fld id="{FA88EEAE-6105-4CC1-9414-4CB78A027EA7}" type="slidenum">
              <a:rPr lang="en-US" altLang="en-US"/>
              <a:pPr/>
              <a:t>‹#›</a:t>
            </a:fld>
            <a:endParaRPr lang="en-US" altLang="en-US"/>
          </a:p>
        </p:txBody>
      </p:sp>
    </p:spTree>
    <p:extLst>
      <p:ext uri="{BB962C8B-B14F-4D97-AF65-F5344CB8AC3E}">
        <p14:creationId xmlns:p14="http://schemas.microsoft.com/office/powerpoint/2010/main" val="9019250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fld id="{B8D86331-95DC-4C58-B1E4-471C1AD25C1C}"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68222784-BB62-4026-AA91-2EDB6F1868BE}" type="slidenum">
              <a:rPr lang="en-US" altLang="en-US"/>
              <a:pPr/>
              <a:t>‹#›</a:t>
            </a:fld>
            <a:endParaRPr lang="en-US" altLang="en-US"/>
          </a:p>
        </p:txBody>
      </p:sp>
    </p:spTree>
    <p:extLst>
      <p:ext uri="{BB962C8B-B14F-4D97-AF65-F5344CB8AC3E}">
        <p14:creationId xmlns:p14="http://schemas.microsoft.com/office/powerpoint/2010/main" val="862861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fld id="{68ECFC9D-EFD3-4EF0-952A-B27EBB54C0CB}"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C1C7C910-4116-4994-8019-237CDF36100F}" type="slidenum">
              <a:rPr lang="en-US" altLang="en-US"/>
              <a:pPr/>
              <a:t>‹#›</a:t>
            </a:fld>
            <a:endParaRPr lang="en-US" altLang="en-US"/>
          </a:p>
        </p:txBody>
      </p:sp>
    </p:spTree>
    <p:extLst>
      <p:ext uri="{BB962C8B-B14F-4D97-AF65-F5344CB8AC3E}">
        <p14:creationId xmlns:p14="http://schemas.microsoft.com/office/powerpoint/2010/main" val="35985700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84FD71A-0521-49E9-93AC-56F6133A7CBA}"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FE20DCCE-B3DD-47B1-A655-E8BE29065B22}" type="slidenum">
              <a:rPr lang="en-US" altLang="en-US"/>
              <a:pPr/>
              <a:t>‹#›</a:t>
            </a:fld>
            <a:endParaRPr lang="en-US" altLang="en-US"/>
          </a:p>
        </p:txBody>
      </p:sp>
    </p:spTree>
    <p:extLst>
      <p:ext uri="{BB962C8B-B14F-4D97-AF65-F5344CB8AC3E}">
        <p14:creationId xmlns:p14="http://schemas.microsoft.com/office/powerpoint/2010/main" val="15784669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7710D79-0F92-45F2-BB3E-1304D6674F05}"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6C90E6E2-D1A2-49D1-9621-5EF72E830360}" type="slidenum">
              <a:rPr lang="en-US" altLang="en-US"/>
              <a:pPr/>
              <a:t>‹#›</a:t>
            </a:fld>
            <a:endParaRPr lang="en-US" altLang="en-US"/>
          </a:p>
        </p:txBody>
      </p:sp>
    </p:spTree>
    <p:extLst>
      <p:ext uri="{BB962C8B-B14F-4D97-AF65-F5344CB8AC3E}">
        <p14:creationId xmlns:p14="http://schemas.microsoft.com/office/powerpoint/2010/main" val="27278015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4F668D2-7B37-4519-9AE8-2AA348DC9F68}"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F42FDA5F-E3CD-4F0B-8EFA-1236B0537805}" type="slidenum">
              <a:rPr lang="en-US" altLang="en-US"/>
              <a:pPr/>
              <a:t>‹#›</a:t>
            </a:fld>
            <a:endParaRPr lang="en-US" altLang="en-US"/>
          </a:p>
        </p:txBody>
      </p:sp>
    </p:spTree>
    <p:extLst>
      <p:ext uri="{BB962C8B-B14F-4D97-AF65-F5344CB8AC3E}">
        <p14:creationId xmlns:p14="http://schemas.microsoft.com/office/powerpoint/2010/main" val="847692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D4EF29B-444B-4C8A-A313-B992883E90E4}" type="datetime1">
              <a:rPr lang="en-US" smtClean="0"/>
              <a:t>4/22/2025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2018</a:t>
            </a:r>
          </a:p>
        </p:txBody>
      </p:sp>
      <p:sp>
        <p:nvSpPr>
          <p:cNvPr id="7" name="Slide Number Placeholder 5"/>
          <p:cNvSpPr>
            <a:spLocks noGrp="1"/>
          </p:cNvSpPr>
          <p:nvPr>
            <p:ph type="sldNum" sz="quarter" idx="12"/>
          </p:nvPr>
        </p:nvSpPr>
        <p:spPr/>
        <p:txBody>
          <a:bodyPr/>
          <a:lstStyle>
            <a:lvl1pPr>
              <a:defRPr/>
            </a:lvl1pPr>
          </a:lstStyle>
          <a:p>
            <a:fld id="{3097BB03-1BCA-4B9F-8427-8A8AD194B3CC}" type="slidenum">
              <a:rPr lang="en-US" altLang="en-US"/>
              <a:pPr/>
              <a:t>‹#›</a:t>
            </a:fld>
            <a:endParaRPr lang="en-US" altLang="en-US"/>
          </a:p>
        </p:txBody>
      </p:sp>
    </p:spTree>
    <p:extLst>
      <p:ext uri="{BB962C8B-B14F-4D97-AF65-F5344CB8AC3E}">
        <p14:creationId xmlns:p14="http://schemas.microsoft.com/office/powerpoint/2010/main" val="5568135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E1A262B-1F00-4753-8014-3C23ABD0A799}" type="datetime1">
              <a:rPr lang="en-US" smtClean="0"/>
              <a:t>4/22/2025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2018</a:t>
            </a:r>
          </a:p>
        </p:txBody>
      </p:sp>
      <p:sp>
        <p:nvSpPr>
          <p:cNvPr id="7" name="Slide Number Placeholder 5"/>
          <p:cNvSpPr>
            <a:spLocks noGrp="1"/>
          </p:cNvSpPr>
          <p:nvPr>
            <p:ph type="sldNum" sz="quarter" idx="12"/>
          </p:nvPr>
        </p:nvSpPr>
        <p:spPr/>
        <p:txBody>
          <a:bodyPr/>
          <a:lstStyle>
            <a:lvl1pPr>
              <a:defRPr/>
            </a:lvl1pPr>
          </a:lstStyle>
          <a:p>
            <a:fld id="{403117A0-4D41-4F8E-B2B9-0136DCDE685F}" type="slidenum">
              <a:rPr lang="en-US" altLang="en-US"/>
              <a:pPr/>
              <a:t>‹#›</a:t>
            </a:fld>
            <a:endParaRPr lang="en-US" altLang="en-US"/>
          </a:p>
        </p:txBody>
      </p:sp>
    </p:spTree>
    <p:extLst>
      <p:ext uri="{BB962C8B-B14F-4D97-AF65-F5344CB8AC3E}">
        <p14:creationId xmlns:p14="http://schemas.microsoft.com/office/powerpoint/2010/main" val="10175129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B0775F4-BD39-4820-AA77-A39107F70389}" type="datetime1">
              <a:rPr lang="en-US" smtClean="0"/>
              <a:t>4/22/2025</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2018</a:t>
            </a:r>
          </a:p>
        </p:txBody>
      </p:sp>
      <p:sp>
        <p:nvSpPr>
          <p:cNvPr id="9" name="Slide Number Placeholder 5"/>
          <p:cNvSpPr>
            <a:spLocks noGrp="1"/>
          </p:cNvSpPr>
          <p:nvPr>
            <p:ph type="sldNum" sz="quarter" idx="12"/>
          </p:nvPr>
        </p:nvSpPr>
        <p:spPr/>
        <p:txBody>
          <a:bodyPr/>
          <a:lstStyle>
            <a:lvl1pPr>
              <a:defRPr/>
            </a:lvl1pPr>
          </a:lstStyle>
          <a:p>
            <a:fld id="{261C1BAB-E567-4B9C-8FFC-56C5AD19A80B}" type="slidenum">
              <a:rPr lang="en-US" altLang="en-US"/>
              <a:pPr/>
              <a:t>‹#›</a:t>
            </a:fld>
            <a:endParaRPr lang="en-US" altLang="en-US"/>
          </a:p>
        </p:txBody>
      </p:sp>
    </p:spTree>
    <p:extLst>
      <p:ext uri="{BB962C8B-B14F-4D97-AF65-F5344CB8AC3E}">
        <p14:creationId xmlns:p14="http://schemas.microsoft.com/office/powerpoint/2010/main" val="931271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4132153-44CF-4EFD-8762-C315DAE9139D}" type="datetime1">
              <a:rPr lang="en-US" smtClean="0"/>
              <a:t>4/22/2025</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2018</a:t>
            </a:r>
          </a:p>
        </p:txBody>
      </p:sp>
      <p:sp>
        <p:nvSpPr>
          <p:cNvPr id="5" name="Slide Number Placeholder 5"/>
          <p:cNvSpPr>
            <a:spLocks noGrp="1"/>
          </p:cNvSpPr>
          <p:nvPr>
            <p:ph type="sldNum" sz="quarter" idx="12"/>
          </p:nvPr>
        </p:nvSpPr>
        <p:spPr/>
        <p:txBody>
          <a:bodyPr/>
          <a:lstStyle>
            <a:lvl1pPr>
              <a:defRPr/>
            </a:lvl1pPr>
          </a:lstStyle>
          <a:p>
            <a:fld id="{DB9299FE-3755-4814-8966-63F746132320}" type="slidenum">
              <a:rPr lang="en-US" altLang="en-US"/>
              <a:pPr/>
              <a:t>‹#›</a:t>
            </a:fld>
            <a:endParaRPr lang="en-US" altLang="en-US"/>
          </a:p>
        </p:txBody>
      </p:sp>
    </p:spTree>
    <p:extLst>
      <p:ext uri="{BB962C8B-B14F-4D97-AF65-F5344CB8AC3E}">
        <p14:creationId xmlns:p14="http://schemas.microsoft.com/office/powerpoint/2010/main" val="1758123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CFC4F66-489F-4E3A-A526-3FBE5D100400}" type="datetime1">
              <a:rPr lang="en-US" smtClean="0"/>
              <a:t>4/22/2025</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2018</a:t>
            </a:r>
          </a:p>
        </p:txBody>
      </p:sp>
      <p:sp>
        <p:nvSpPr>
          <p:cNvPr id="4" name="Slide Number Placeholder 5"/>
          <p:cNvSpPr>
            <a:spLocks noGrp="1"/>
          </p:cNvSpPr>
          <p:nvPr>
            <p:ph type="sldNum" sz="quarter" idx="12"/>
          </p:nvPr>
        </p:nvSpPr>
        <p:spPr/>
        <p:txBody>
          <a:bodyPr/>
          <a:lstStyle>
            <a:lvl1pPr>
              <a:defRPr/>
            </a:lvl1pPr>
          </a:lstStyle>
          <a:p>
            <a:fld id="{99745DDF-002C-4AA4-9B60-A31571808A60}" type="slidenum">
              <a:rPr lang="en-US" altLang="en-US"/>
              <a:pPr/>
              <a:t>‹#›</a:t>
            </a:fld>
            <a:endParaRPr lang="en-US" altLang="en-US"/>
          </a:p>
        </p:txBody>
      </p:sp>
    </p:spTree>
    <p:extLst>
      <p:ext uri="{BB962C8B-B14F-4D97-AF65-F5344CB8AC3E}">
        <p14:creationId xmlns:p14="http://schemas.microsoft.com/office/powerpoint/2010/main" val="5673846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7DE9768-6D0A-47C4-8D6D-1541E54492EB}" type="datetime1">
              <a:rPr lang="en-US" smtClean="0"/>
              <a:t>4/22/2025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2018</a:t>
            </a:r>
          </a:p>
        </p:txBody>
      </p:sp>
      <p:sp>
        <p:nvSpPr>
          <p:cNvPr id="7" name="Slide Number Placeholder 5"/>
          <p:cNvSpPr>
            <a:spLocks noGrp="1"/>
          </p:cNvSpPr>
          <p:nvPr>
            <p:ph type="sldNum" sz="quarter" idx="12"/>
          </p:nvPr>
        </p:nvSpPr>
        <p:spPr/>
        <p:txBody>
          <a:bodyPr/>
          <a:lstStyle>
            <a:lvl1pPr>
              <a:defRPr/>
            </a:lvl1pPr>
          </a:lstStyle>
          <a:p>
            <a:fld id="{23AF0DD7-0116-4BB9-B731-82E26C126FB8}" type="slidenum">
              <a:rPr lang="en-US" altLang="en-US"/>
              <a:pPr/>
              <a:t>‹#›</a:t>
            </a:fld>
            <a:endParaRPr lang="en-US" altLang="en-US"/>
          </a:p>
        </p:txBody>
      </p:sp>
    </p:spTree>
    <p:extLst>
      <p:ext uri="{BB962C8B-B14F-4D97-AF65-F5344CB8AC3E}">
        <p14:creationId xmlns:p14="http://schemas.microsoft.com/office/powerpoint/2010/main" val="1103637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25DCE2F-F6CB-4385-B126-48CFEBF8B9DD}" type="datetime1">
              <a:rPr lang="en-US" smtClean="0"/>
              <a:t>4/22/2025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2018</a:t>
            </a:r>
          </a:p>
        </p:txBody>
      </p:sp>
      <p:sp>
        <p:nvSpPr>
          <p:cNvPr id="7" name="Slide Number Placeholder 5"/>
          <p:cNvSpPr>
            <a:spLocks noGrp="1"/>
          </p:cNvSpPr>
          <p:nvPr>
            <p:ph type="sldNum" sz="quarter" idx="12"/>
          </p:nvPr>
        </p:nvSpPr>
        <p:spPr/>
        <p:txBody>
          <a:bodyPr/>
          <a:lstStyle>
            <a:lvl1pPr>
              <a:defRPr/>
            </a:lvl1pPr>
          </a:lstStyle>
          <a:p>
            <a:fld id="{0D1AF81F-AC1E-4D7C-B3A7-8DF33DC13E30}" type="slidenum">
              <a:rPr lang="en-US" altLang="en-US"/>
              <a:pPr/>
              <a:t>‹#›</a:t>
            </a:fld>
            <a:endParaRPr lang="en-US" altLang="en-US"/>
          </a:p>
        </p:txBody>
      </p:sp>
    </p:spTree>
    <p:extLst>
      <p:ext uri="{BB962C8B-B14F-4D97-AF65-F5344CB8AC3E}">
        <p14:creationId xmlns:p14="http://schemas.microsoft.com/office/powerpoint/2010/main" val="42064406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3B7946F-C882-4358-BE7B-8CD4F097439C}"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40A809C1-E49B-478B-982E-6D0519DDFB18}" type="slidenum">
              <a:rPr lang="en-US" altLang="en-US"/>
              <a:pPr/>
              <a:t>‹#›</a:t>
            </a:fld>
            <a:endParaRPr lang="en-US" altLang="en-US"/>
          </a:p>
        </p:txBody>
      </p:sp>
    </p:spTree>
    <p:extLst>
      <p:ext uri="{BB962C8B-B14F-4D97-AF65-F5344CB8AC3E}">
        <p14:creationId xmlns:p14="http://schemas.microsoft.com/office/powerpoint/2010/main" val="5254430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DDEAD56-7593-4833-BF54-FBABDCF43A38}"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C474F76D-D7A8-4B3C-B5AE-9ACFFB799C67}" type="slidenum">
              <a:rPr lang="en-US" altLang="en-US"/>
              <a:pPr/>
              <a:t>‹#›</a:t>
            </a:fld>
            <a:endParaRPr lang="en-US" altLang="en-US"/>
          </a:p>
        </p:txBody>
      </p:sp>
    </p:spTree>
    <p:extLst>
      <p:ext uri="{BB962C8B-B14F-4D97-AF65-F5344CB8AC3E}">
        <p14:creationId xmlns:p14="http://schemas.microsoft.com/office/powerpoint/2010/main" val="27154849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dirty="0"/>
          </a:p>
        </p:txBody>
      </p:sp>
      <p:sp>
        <p:nvSpPr>
          <p:cNvPr id="5" name="Date Placeholder 3"/>
          <p:cNvSpPr>
            <a:spLocks noGrp="1"/>
          </p:cNvSpPr>
          <p:nvPr>
            <p:ph type="dt" sz="half" idx="10"/>
          </p:nvPr>
        </p:nvSpPr>
        <p:spPr/>
        <p:txBody>
          <a:bodyPr/>
          <a:lstStyle>
            <a:lvl1pPr>
              <a:defRPr/>
            </a:lvl1pPr>
          </a:lstStyle>
          <a:p>
            <a:pPr>
              <a:defRPr/>
            </a:pPr>
            <a:fld id="{E9E5C19D-3A6F-4CF2-A7AB-B8DB61DE3D02}" type="datetime1">
              <a:rPr lang="en-US" smtClean="0"/>
              <a:t>4/22/2025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2018</a:t>
            </a:r>
          </a:p>
        </p:txBody>
      </p:sp>
      <p:sp>
        <p:nvSpPr>
          <p:cNvPr id="7" name="Slide Number Placeholder 5"/>
          <p:cNvSpPr>
            <a:spLocks noGrp="1"/>
          </p:cNvSpPr>
          <p:nvPr>
            <p:ph type="sldNum" sz="quarter" idx="12"/>
          </p:nvPr>
        </p:nvSpPr>
        <p:spPr/>
        <p:txBody>
          <a:bodyPr/>
          <a:lstStyle>
            <a:lvl1pPr>
              <a:defRPr/>
            </a:lvl1pPr>
          </a:lstStyle>
          <a:p>
            <a:fld id="{FFCF9259-5BC2-44EC-99E0-621ACC164B77}" type="slidenum">
              <a:rPr lang="en-US" altLang="en-US"/>
              <a:pPr/>
              <a:t>‹#›</a:t>
            </a:fld>
            <a:endParaRPr lang="en-US" altLang="en-US"/>
          </a:p>
        </p:txBody>
      </p:sp>
    </p:spTree>
    <p:extLst>
      <p:ext uri="{BB962C8B-B14F-4D97-AF65-F5344CB8AC3E}">
        <p14:creationId xmlns:p14="http://schemas.microsoft.com/office/powerpoint/2010/main" val="17009469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FF33737-8BF1-4BEA-B29A-4EEA13A6E19B}" type="datetime1">
              <a:rPr lang="en-US" smtClean="0"/>
              <a:t>4/22/2025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2018</a:t>
            </a:r>
          </a:p>
        </p:txBody>
      </p:sp>
      <p:sp>
        <p:nvSpPr>
          <p:cNvPr id="7" name="Slide Number Placeholder 5"/>
          <p:cNvSpPr>
            <a:spLocks noGrp="1"/>
          </p:cNvSpPr>
          <p:nvPr>
            <p:ph type="sldNum" sz="quarter" idx="12"/>
          </p:nvPr>
        </p:nvSpPr>
        <p:spPr/>
        <p:txBody>
          <a:bodyPr/>
          <a:lstStyle>
            <a:lvl1pPr>
              <a:defRPr/>
            </a:lvl1pPr>
          </a:lstStyle>
          <a:p>
            <a:fld id="{C6C45168-F141-4D75-A46A-6AA2C28C36A5}" type="slidenum">
              <a:rPr lang="en-US" altLang="en-US"/>
              <a:pPr/>
              <a:t>‹#›</a:t>
            </a:fld>
            <a:endParaRPr lang="en-US" altLang="en-US"/>
          </a:p>
        </p:txBody>
      </p:sp>
    </p:spTree>
    <p:extLst>
      <p:ext uri="{BB962C8B-B14F-4D97-AF65-F5344CB8AC3E}">
        <p14:creationId xmlns:p14="http://schemas.microsoft.com/office/powerpoint/2010/main" val="1323382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E54D0A-6641-4F2D-8726-7705815D7047}" type="datetime1">
              <a:rPr lang="en-US" smtClean="0"/>
              <a:t>4/22/2025</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2018</a:t>
            </a:r>
          </a:p>
        </p:txBody>
      </p:sp>
      <p:sp>
        <p:nvSpPr>
          <p:cNvPr id="9" name="Slide Number Placeholder 5"/>
          <p:cNvSpPr>
            <a:spLocks noGrp="1"/>
          </p:cNvSpPr>
          <p:nvPr>
            <p:ph type="sldNum" sz="quarter" idx="12"/>
          </p:nvPr>
        </p:nvSpPr>
        <p:spPr/>
        <p:txBody>
          <a:bodyPr/>
          <a:lstStyle>
            <a:lvl1pPr>
              <a:defRPr/>
            </a:lvl1pPr>
          </a:lstStyle>
          <a:p>
            <a:fld id="{5A650946-F91C-43B6-A2E4-9D99B95C751F}" type="slidenum">
              <a:rPr lang="en-US" altLang="en-US"/>
              <a:pPr/>
              <a:t>‹#›</a:t>
            </a:fld>
            <a:endParaRPr lang="en-US" altLang="en-US"/>
          </a:p>
        </p:txBody>
      </p:sp>
    </p:spTree>
    <p:extLst>
      <p:ext uri="{BB962C8B-B14F-4D97-AF65-F5344CB8AC3E}">
        <p14:creationId xmlns:p14="http://schemas.microsoft.com/office/powerpoint/2010/main" val="7326686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60D591D-1AB4-4DC2-8C21-B2B3926FE40F}" type="datetime1">
              <a:rPr lang="en-US" smtClean="0"/>
              <a:t>4/22/2025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2018</a:t>
            </a:r>
          </a:p>
        </p:txBody>
      </p:sp>
      <p:sp>
        <p:nvSpPr>
          <p:cNvPr id="7" name="Slide Number Placeholder 5"/>
          <p:cNvSpPr>
            <a:spLocks noGrp="1"/>
          </p:cNvSpPr>
          <p:nvPr>
            <p:ph type="sldNum" sz="quarter" idx="12"/>
          </p:nvPr>
        </p:nvSpPr>
        <p:spPr/>
        <p:txBody>
          <a:bodyPr/>
          <a:lstStyle>
            <a:lvl1pPr>
              <a:defRPr/>
            </a:lvl1pPr>
          </a:lstStyle>
          <a:p>
            <a:fld id="{86FEF065-475B-4EC2-A1C7-05A4849CF04D}" type="slidenum">
              <a:rPr lang="en-US" altLang="en-US"/>
              <a:pPr/>
              <a:t>‹#›</a:t>
            </a:fld>
            <a:endParaRPr lang="en-US" altLang="en-US"/>
          </a:p>
        </p:txBody>
      </p:sp>
    </p:spTree>
    <p:extLst>
      <p:ext uri="{BB962C8B-B14F-4D97-AF65-F5344CB8AC3E}">
        <p14:creationId xmlns:p14="http://schemas.microsoft.com/office/powerpoint/2010/main" val="20157912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A809D696-0FBA-4C1F-8F4C-163207C4493A}" type="datetime1">
              <a:rPr lang="en-US" smtClean="0"/>
              <a:t>4/22/2025</a:t>
            </a:fld>
            <a:endParaRPr lang="en-US"/>
          </a:p>
        </p:txBody>
      </p:sp>
      <p:sp>
        <p:nvSpPr>
          <p:cNvPr id="7" name="Footer Placeholder 4"/>
          <p:cNvSpPr>
            <a:spLocks noGrp="1"/>
          </p:cNvSpPr>
          <p:nvPr>
            <p:ph type="ftr" sz="quarter" idx="11"/>
          </p:nvPr>
        </p:nvSpPr>
        <p:spPr/>
        <p:txBody>
          <a:bodyPr/>
          <a:lstStyle>
            <a:lvl1pPr>
              <a:defRPr/>
            </a:lvl1pPr>
          </a:lstStyle>
          <a:p>
            <a:pPr>
              <a:defRPr/>
            </a:pPr>
            <a:r>
              <a:rPr lang="en-US"/>
              <a:t>2018</a:t>
            </a:r>
          </a:p>
        </p:txBody>
      </p:sp>
      <p:sp>
        <p:nvSpPr>
          <p:cNvPr id="8" name="Slide Number Placeholder 5"/>
          <p:cNvSpPr>
            <a:spLocks noGrp="1"/>
          </p:cNvSpPr>
          <p:nvPr>
            <p:ph type="sldNum" sz="quarter" idx="12"/>
          </p:nvPr>
        </p:nvSpPr>
        <p:spPr/>
        <p:txBody>
          <a:bodyPr/>
          <a:lstStyle>
            <a:lvl1pPr>
              <a:defRPr/>
            </a:lvl1pPr>
          </a:lstStyle>
          <a:p>
            <a:fld id="{4D0E7CFE-E35D-458D-81DD-D17084E7872C}" type="slidenum">
              <a:rPr lang="en-US" altLang="en-US"/>
              <a:pPr/>
              <a:t>‹#›</a:t>
            </a:fld>
            <a:endParaRPr lang="en-US" altLang="en-US"/>
          </a:p>
        </p:txBody>
      </p:sp>
    </p:spTree>
    <p:extLst>
      <p:ext uri="{BB962C8B-B14F-4D97-AF65-F5344CB8AC3E}">
        <p14:creationId xmlns:p14="http://schemas.microsoft.com/office/powerpoint/2010/main" val="2215148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B1465B24-D5BB-4A6A-A8CC-BA06AC7E7422}" type="datetime1">
              <a:rPr lang="en-US" smtClean="0"/>
              <a:t>4/22/2025</a:t>
            </a:fld>
            <a:endParaRPr lang="en-US"/>
          </a:p>
        </p:txBody>
      </p:sp>
      <p:sp>
        <p:nvSpPr>
          <p:cNvPr id="7" name="Footer Placeholder 4"/>
          <p:cNvSpPr>
            <a:spLocks noGrp="1"/>
          </p:cNvSpPr>
          <p:nvPr>
            <p:ph type="ftr" sz="quarter" idx="11"/>
          </p:nvPr>
        </p:nvSpPr>
        <p:spPr/>
        <p:txBody>
          <a:bodyPr/>
          <a:lstStyle>
            <a:lvl1pPr>
              <a:defRPr/>
            </a:lvl1pPr>
          </a:lstStyle>
          <a:p>
            <a:pPr>
              <a:defRPr/>
            </a:pPr>
            <a:r>
              <a:rPr lang="en-US"/>
              <a:t>2018</a:t>
            </a:r>
          </a:p>
        </p:txBody>
      </p:sp>
      <p:sp>
        <p:nvSpPr>
          <p:cNvPr id="8" name="Slide Number Placeholder 5"/>
          <p:cNvSpPr>
            <a:spLocks noGrp="1"/>
          </p:cNvSpPr>
          <p:nvPr>
            <p:ph type="sldNum" sz="quarter" idx="12"/>
          </p:nvPr>
        </p:nvSpPr>
        <p:spPr/>
        <p:txBody>
          <a:bodyPr/>
          <a:lstStyle>
            <a:lvl1pPr>
              <a:defRPr/>
            </a:lvl1pPr>
          </a:lstStyle>
          <a:p>
            <a:fld id="{28825C5E-B446-4985-B20D-6A2754CACF43}" type="slidenum">
              <a:rPr lang="en-US" altLang="en-US"/>
              <a:pPr/>
              <a:t>‹#›</a:t>
            </a:fld>
            <a:endParaRPr lang="en-US" altLang="en-US"/>
          </a:p>
        </p:txBody>
      </p:sp>
    </p:spTree>
    <p:extLst>
      <p:ext uri="{BB962C8B-B14F-4D97-AF65-F5344CB8AC3E}">
        <p14:creationId xmlns:p14="http://schemas.microsoft.com/office/powerpoint/2010/main" val="28898410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fld id="{3C66B77F-7788-4540-A851-F3F5BE3ECDD2}"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69D75E1C-999B-4386-AC98-277CCBFF58E4}" type="slidenum">
              <a:rPr lang="en-US" altLang="en-US"/>
              <a:pPr/>
              <a:t>‹#›</a:t>
            </a:fld>
            <a:endParaRPr lang="en-US" altLang="en-US"/>
          </a:p>
        </p:txBody>
      </p:sp>
    </p:spTree>
    <p:extLst>
      <p:ext uri="{BB962C8B-B14F-4D97-AF65-F5344CB8AC3E}">
        <p14:creationId xmlns:p14="http://schemas.microsoft.com/office/powerpoint/2010/main" val="653263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fld id="{7A5E0BF7-7E50-4088-B3B6-E6596BDC73DC}"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8EB6432F-5DD0-449D-BFD5-DF7FDA49B84B}" type="slidenum">
              <a:rPr lang="en-US" altLang="en-US"/>
              <a:pPr/>
              <a:t>‹#›</a:t>
            </a:fld>
            <a:endParaRPr lang="en-US" altLang="en-US"/>
          </a:p>
        </p:txBody>
      </p:sp>
    </p:spTree>
    <p:extLst>
      <p:ext uri="{BB962C8B-B14F-4D97-AF65-F5344CB8AC3E}">
        <p14:creationId xmlns:p14="http://schemas.microsoft.com/office/powerpoint/2010/main" val="28672920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14B18E9-1076-4607-A66C-694A66785950}"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5AE63DFA-10C2-4E2F-BADF-7A2FBC4D2208}" type="slidenum">
              <a:rPr lang="en-US" altLang="en-US"/>
              <a:pPr/>
              <a:t>‹#›</a:t>
            </a:fld>
            <a:endParaRPr lang="en-US" altLang="en-US"/>
          </a:p>
        </p:txBody>
      </p:sp>
    </p:spTree>
    <p:extLst>
      <p:ext uri="{BB962C8B-B14F-4D97-AF65-F5344CB8AC3E}">
        <p14:creationId xmlns:p14="http://schemas.microsoft.com/office/powerpoint/2010/main" val="28825036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7FB0BB-C91E-4D60-A77D-035A722F0D3C}"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1E05C202-C401-498D-8429-80542FBCD9BC}" type="slidenum">
              <a:rPr lang="en-US" altLang="en-US"/>
              <a:pPr/>
              <a:t>‹#›</a:t>
            </a:fld>
            <a:endParaRPr lang="en-US" altLang="en-US"/>
          </a:p>
        </p:txBody>
      </p:sp>
    </p:spTree>
    <p:extLst>
      <p:ext uri="{BB962C8B-B14F-4D97-AF65-F5344CB8AC3E}">
        <p14:creationId xmlns:p14="http://schemas.microsoft.com/office/powerpoint/2010/main" val="30160277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683EBC3-6FE8-4C1B-902C-7C33F0934D6F}"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70639ED0-3BF8-4448-A2B3-7A814E9F26F8}" type="slidenum">
              <a:rPr lang="en-US" altLang="en-US"/>
              <a:pPr/>
              <a:t>‹#›</a:t>
            </a:fld>
            <a:endParaRPr lang="en-US" altLang="en-US"/>
          </a:p>
        </p:txBody>
      </p:sp>
    </p:spTree>
    <p:extLst>
      <p:ext uri="{BB962C8B-B14F-4D97-AF65-F5344CB8AC3E}">
        <p14:creationId xmlns:p14="http://schemas.microsoft.com/office/powerpoint/2010/main" val="11560633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252EBF1-0393-4C3B-94E1-E65AAC82DB79}" type="datetime1">
              <a:rPr lang="en-US" smtClean="0"/>
              <a:t>4/22/2025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2018</a:t>
            </a:r>
          </a:p>
        </p:txBody>
      </p:sp>
      <p:sp>
        <p:nvSpPr>
          <p:cNvPr id="7" name="Slide Number Placeholder 5"/>
          <p:cNvSpPr>
            <a:spLocks noGrp="1"/>
          </p:cNvSpPr>
          <p:nvPr>
            <p:ph type="sldNum" sz="quarter" idx="12"/>
          </p:nvPr>
        </p:nvSpPr>
        <p:spPr/>
        <p:txBody>
          <a:bodyPr/>
          <a:lstStyle>
            <a:lvl1pPr>
              <a:defRPr/>
            </a:lvl1pPr>
          </a:lstStyle>
          <a:p>
            <a:fld id="{F0C7DB1B-925B-4CF3-8697-8384D2C04167}" type="slidenum">
              <a:rPr lang="en-US" altLang="en-US"/>
              <a:pPr/>
              <a:t>‹#›</a:t>
            </a:fld>
            <a:endParaRPr lang="en-US" altLang="en-US"/>
          </a:p>
        </p:txBody>
      </p:sp>
    </p:spTree>
    <p:extLst>
      <p:ext uri="{BB962C8B-B14F-4D97-AF65-F5344CB8AC3E}">
        <p14:creationId xmlns:p14="http://schemas.microsoft.com/office/powerpoint/2010/main" val="21756259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9806C22-F8FC-417A-A3D6-9C10BE21CB3E}" type="datetime1">
              <a:rPr lang="en-US" smtClean="0"/>
              <a:t>4/22/2025</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2018</a:t>
            </a:r>
          </a:p>
        </p:txBody>
      </p:sp>
      <p:sp>
        <p:nvSpPr>
          <p:cNvPr id="9" name="Slide Number Placeholder 5"/>
          <p:cNvSpPr>
            <a:spLocks noGrp="1"/>
          </p:cNvSpPr>
          <p:nvPr>
            <p:ph type="sldNum" sz="quarter" idx="12"/>
          </p:nvPr>
        </p:nvSpPr>
        <p:spPr/>
        <p:txBody>
          <a:bodyPr/>
          <a:lstStyle>
            <a:lvl1pPr>
              <a:defRPr/>
            </a:lvl1pPr>
          </a:lstStyle>
          <a:p>
            <a:fld id="{275813F3-81B0-4673-88CA-E13AE2FB64F9}" type="slidenum">
              <a:rPr lang="en-US" altLang="en-US"/>
              <a:pPr/>
              <a:t>‹#›</a:t>
            </a:fld>
            <a:endParaRPr lang="en-US" altLang="en-US"/>
          </a:p>
        </p:txBody>
      </p:sp>
    </p:spTree>
    <p:extLst>
      <p:ext uri="{BB962C8B-B14F-4D97-AF65-F5344CB8AC3E}">
        <p14:creationId xmlns:p14="http://schemas.microsoft.com/office/powerpoint/2010/main" val="1218663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F750ED7-D7B4-4057-88A9-F5F2483E5E22}" type="datetime1">
              <a:rPr lang="en-US" smtClean="0"/>
              <a:t>4/22/2025</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2018</a:t>
            </a:r>
          </a:p>
        </p:txBody>
      </p:sp>
      <p:sp>
        <p:nvSpPr>
          <p:cNvPr id="5" name="Slide Number Placeholder 5"/>
          <p:cNvSpPr>
            <a:spLocks noGrp="1"/>
          </p:cNvSpPr>
          <p:nvPr>
            <p:ph type="sldNum" sz="quarter" idx="12"/>
          </p:nvPr>
        </p:nvSpPr>
        <p:spPr/>
        <p:txBody>
          <a:bodyPr/>
          <a:lstStyle>
            <a:lvl1pPr>
              <a:defRPr/>
            </a:lvl1pPr>
          </a:lstStyle>
          <a:p>
            <a:fld id="{0DCB22C7-C08B-4C48-9B4B-C7BBC4CFC7CE}" type="slidenum">
              <a:rPr lang="en-US" altLang="en-US"/>
              <a:pPr/>
              <a:t>‹#›</a:t>
            </a:fld>
            <a:endParaRPr lang="en-US" altLang="en-US"/>
          </a:p>
        </p:txBody>
      </p:sp>
    </p:spTree>
    <p:extLst>
      <p:ext uri="{BB962C8B-B14F-4D97-AF65-F5344CB8AC3E}">
        <p14:creationId xmlns:p14="http://schemas.microsoft.com/office/powerpoint/2010/main" val="14334147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9515E01-7D68-46D5-AA69-FC3CFE8288F5}" type="datetime1">
              <a:rPr lang="en-US" smtClean="0"/>
              <a:t>4/22/2025</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2018</a:t>
            </a:r>
          </a:p>
        </p:txBody>
      </p:sp>
      <p:sp>
        <p:nvSpPr>
          <p:cNvPr id="5" name="Slide Number Placeholder 5"/>
          <p:cNvSpPr>
            <a:spLocks noGrp="1"/>
          </p:cNvSpPr>
          <p:nvPr>
            <p:ph type="sldNum" sz="quarter" idx="12"/>
          </p:nvPr>
        </p:nvSpPr>
        <p:spPr/>
        <p:txBody>
          <a:bodyPr/>
          <a:lstStyle>
            <a:lvl1pPr>
              <a:defRPr/>
            </a:lvl1pPr>
          </a:lstStyle>
          <a:p>
            <a:fld id="{12C90DF6-3D89-4A83-A1F9-366527CE4AE1}" type="slidenum">
              <a:rPr lang="en-US" altLang="en-US"/>
              <a:pPr/>
              <a:t>‹#›</a:t>
            </a:fld>
            <a:endParaRPr lang="en-US" altLang="en-US"/>
          </a:p>
        </p:txBody>
      </p:sp>
    </p:spTree>
    <p:extLst>
      <p:ext uri="{BB962C8B-B14F-4D97-AF65-F5344CB8AC3E}">
        <p14:creationId xmlns:p14="http://schemas.microsoft.com/office/powerpoint/2010/main" val="37505833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705977A-61BC-4B49-BE7D-A1408A7B40B8}" type="datetime1">
              <a:rPr lang="en-US" smtClean="0"/>
              <a:t>4/22/2025</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2018</a:t>
            </a:r>
          </a:p>
        </p:txBody>
      </p:sp>
      <p:sp>
        <p:nvSpPr>
          <p:cNvPr id="4" name="Slide Number Placeholder 5"/>
          <p:cNvSpPr>
            <a:spLocks noGrp="1"/>
          </p:cNvSpPr>
          <p:nvPr>
            <p:ph type="sldNum" sz="quarter" idx="12"/>
          </p:nvPr>
        </p:nvSpPr>
        <p:spPr/>
        <p:txBody>
          <a:bodyPr/>
          <a:lstStyle>
            <a:lvl1pPr>
              <a:defRPr/>
            </a:lvl1pPr>
          </a:lstStyle>
          <a:p>
            <a:fld id="{ACD6ECE6-8E65-4CC3-AE80-415DA29876E8}" type="slidenum">
              <a:rPr lang="en-US" altLang="en-US"/>
              <a:pPr/>
              <a:t>‹#›</a:t>
            </a:fld>
            <a:endParaRPr lang="en-US" altLang="en-US"/>
          </a:p>
        </p:txBody>
      </p:sp>
    </p:spTree>
    <p:extLst>
      <p:ext uri="{BB962C8B-B14F-4D97-AF65-F5344CB8AC3E}">
        <p14:creationId xmlns:p14="http://schemas.microsoft.com/office/powerpoint/2010/main" val="40889911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57D5B90-A7F1-4A08-AAF8-BE6E1937FDBA}" type="datetime1">
              <a:rPr lang="en-US" smtClean="0"/>
              <a:t>4/22/2025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2018</a:t>
            </a:r>
          </a:p>
        </p:txBody>
      </p:sp>
      <p:sp>
        <p:nvSpPr>
          <p:cNvPr id="7" name="Slide Number Placeholder 5"/>
          <p:cNvSpPr>
            <a:spLocks noGrp="1"/>
          </p:cNvSpPr>
          <p:nvPr>
            <p:ph type="sldNum" sz="quarter" idx="12"/>
          </p:nvPr>
        </p:nvSpPr>
        <p:spPr/>
        <p:txBody>
          <a:bodyPr/>
          <a:lstStyle>
            <a:lvl1pPr>
              <a:defRPr/>
            </a:lvl1pPr>
          </a:lstStyle>
          <a:p>
            <a:fld id="{4E737F13-7703-4A2F-A6BD-0DEA8463F535}" type="slidenum">
              <a:rPr lang="en-US" altLang="en-US"/>
              <a:pPr/>
              <a:t>‹#›</a:t>
            </a:fld>
            <a:endParaRPr lang="en-US" altLang="en-US"/>
          </a:p>
        </p:txBody>
      </p:sp>
    </p:spTree>
    <p:extLst>
      <p:ext uri="{BB962C8B-B14F-4D97-AF65-F5344CB8AC3E}">
        <p14:creationId xmlns:p14="http://schemas.microsoft.com/office/powerpoint/2010/main" val="42470530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D2D81B5-C64D-4DF5-806F-F3FC8B4541C4}" type="datetime1">
              <a:rPr lang="en-US" smtClean="0"/>
              <a:t>4/22/2025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2018</a:t>
            </a:r>
          </a:p>
        </p:txBody>
      </p:sp>
      <p:sp>
        <p:nvSpPr>
          <p:cNvPr id="7" name="Slide Number Placeholder 5"/>
          <p:cNvSpPr>
            <a:spLocks noGrp="1"/>
          </p:cNvSpPr>
          <p:nvPr>
            <p:ph type="sldNum" sz="quarter" idx="12"/>
          </p:nvPr>
        </p:nvSpPr>
        <p:spPr/>
        <p:txBody>
          <a:bodyPr/>
          <a:lstStyle>
            <a:lvl1pPr>
              <a:defRPr/>
            </a:lvl1pPr>
          </a:lstStyle>
          <a:p>
            <a:fld id="{68E14BA6-6348-404A-97C4-9CC235C4CB8A}" type="slidenum">
              <a:rPr lang="en-US" altLang="en-US"/>
              <a:pPr/>
              <a:t>‹#›</a:t>
            </a:fld>
            <a:endParaRPr lang="en-US" altLang="en-US"/>
          </a:p>
        </p:txBody>
      </p:sp>
    </p:spTree>
    <p:extLst>
      <p:ext uri="{BB962C8B-B14F-4D97-AF65-F5344CB8AC3E}">
        <p14:creationId xmlns:p14="http://schemas.microsoft.com/office/powerpoint/2010/main" val="41508041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C14EA8B-9FBE-4AC0-8715-FF1AE6B22F82}"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45743B41-2640-4EC4-B7C9-F3574B2A3E3B}" type="slidenum">
              <a:rPr lang="en-US" altLang="en-US"/>
              <a:pPr/>
              <a:t>‹#›</a:t>
            </a:fld>
            <a:endParaRPr lang="en-US" altLang="en-US"/>
          </a:p>
        </p:txBody>
      </p:sp>
    </p:spTree>
    <p:extLst>
      <p:ext uri="{BB962C8B-B14F-4D97-AF65-F5344CB8AC3E}">
        <p14:creationId xmlns:p14="http://schemas.microsoft.com/office/powerpoint/2010/main" val="15241273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A1C2C3-C113-47F6-B750-3581E0AAC166}" type="datetime1">
              <a:rPr lang="en-US" smtClean="0"/>
              <a:t>4/22/2025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2018</a:t>
            </a:r>
          </a:p>
        </p:txBody>
      </p:sp>
      <p:sp>
        <p:nvSpPr>
          <p:cNvPr id="6" name="Slide Number Placeholder 5"/>
          <p:cNvSpPr>
            <a:spLocks noGrp="1"/>
          </p:cNvSpPr>
          <p:nvPr>
            <p:ph type="sldNum" sz="quarter" idx="12"/>
          </p:nvPr>
        </p:nvSpPr>
        <p:spPr/>
        <p:txBody>
          <a:bodyPr/>
          <a:lstStyle>
            <a:lvl1pPr>
              <a:defRPr/>
            </a:lvl1pPr>
          </a:lstStyle>
          <a:p>
            <a:fld id="{C9419189-9D90-4DC3-8E67-2389640BB81F}" type="slidenum">
              <a:rPr lang="en-US" altLang="en-US"/>
              <a:pPr/>
              <a:t>‹#›</a:t>
            </a:fld>
            <a:endParaRPr lang="en-US" altLang="en-US"/>
          </a:p>
        </p:txBody>
      </p:sp>
    </p:spTree>
    <p:extLst>
      <p:ext uri="{BB962C8B-B14F-4D97-AF65-F5344CB8AC3E}">
        <p14:creationId xmlns:p14="http://schemas.microsoft.com/office/powerpoint/2010/main" val="36838025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fld id="{DA7F46C3-F3FF-4C43-A86D-C1B038D4E186}" type="datetime1">
              <a:rPr lang="en-US" smtClean="0"/>
              <a:t>4/22/2025</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r>
              <a:rPr lang="en-US"/>
              <a:t>2018</a:t>
            </a:r>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2A8625DA-5009-47DB-8134-BB1D84B362A9}" type="slidenum">
              <a:rPr lang="en-US" altLang="en-US"/>
              <a:pPr/>
              <a:t>‹#›</a:t>
            </a:fld>
            <a:endParaRPr lang="en-US" altLang="en-US"/>
          </a:p>
        </p:txBody>
      </p:sp>
    </p:spTree>
    <p:extLst>
      <p:ext uri="{BB962C8B-B14F-4D97-AF65-F5344CB8AC3E}">
        <p14:creationId xmlns:p14="http://schemas.microsoft.com/office/powerpoint/2010/main" val="31292082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fld id="{6E8E67C7-A5F1-42A2-8F7C-38E5CAF3F2D9}" type="datetime1">
              <a:rPr lang="en-US" smtClean="0"/>
              <a:t>4/22/2025</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r>
              <a:rPr lang="en-US"/>
              <a:t>2018</a:t>
            </a:r>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D7092B4B-1757-4CA7-AAB8-69AFA480FC34}" type="slidenum">
              <a:rPr lang="en-US" altLang="en-US"/>
              <a:pPr/>
              <a:t>‹#›</a:t>
            </a:fld>
            <a:endParaRPr lang="en-US" altLang="en-US"/>
          </a:p>
        </p:txBody>
      </p:sp>
    </p:spTree>
    <p:extLst>
      <p:ext uri="{BB962C8B-B14F-4D97-AF65-F5344CB8AC3E}">
        <p14:creationId xmlns:p14="http://schemas.microsoft.com/office/powerpoint/2010/main" val="24481133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fld id="{EA99BB15-17B4-401E-B8D0-9FA8BA0E9600}" type="datetime1">
              <a:rPr lang="en-US" smtClean="0"/>
              <a:t>4/22/2025</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r>
              <a:rPr lang="en-US"/>
              <a:t>2018</a:t>
            </a:r>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26A8D4A8-7B3C-45A9-A158-E57768A60169}" type="slidenum">
              <a:rPr lang="en-US" altLang="en-US"/>
              <a:pPr/>
              <a:t>‹#›</a:t>
            </a:fld>
            <a:endParaRPr lang="en-US" altLang="en-US"/>
          </a:p>
        </p:txBody>
      </p:sp>
    </p:spTree>
    <p:extLst>
      <p:ext uri="{BB962C8B-B14F-4D97-AF65-F5344CB8AC3E}">
        <p14:creationId xmlns:p14="http://schemas.microsoft.com/office/powerpoint/2010/main" val="41104028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fld id="{C742607F-CC28-4511-8C49-B054CBEE01C6}" type="datetime1">
              <a:rPr lang="en-US" smtClean="0"/>
              <a:t>4/22/2025</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r>
              <a:rPr lang="en-US"/>
              <a:t>2018</a:t>
            </a:r>
          </a:p>
        </p:txBody>
      </p:sp>
      <p:sp>
        <p:nvSpPr>
          <p:cNvPr id="7" name="Slide Number Placeholder 6"/>
          <p:cNvSpPr>
            <a:spLocks noGrp="1"/>
          </p:cNvSpPr>
          <p:nvPr>
            <p:ph type="sldNum" sz="quarter" idx="12"/>
          </p:nvPr>
        </p:nvSpPr>
        <p:spPr/>
        <p:txBody>
          <a:bodyPr/>
          <a:lstStyle>
            <a:lvl1pPr defTabSz="914400">
              <a:defRPr>
                <a:latin typeface="Arial" pitchFamily="34" charset="0"/>
              </a:defRPr>
            </a:lvl1pPr>
          </a:lstStyle>
          <a:p>
            <a:fld id="{609E50B7-DAFF-4D87-871A-1D7894896383}" type="slidenum">
              <a:rPr lang="en-US" altLang="en-US"/>
              <a:pPr/>
              <a:t>‹#›</a:t>
            </a:fld>
            <a:endParaRPr lang="en-US" altLang="en-US"/>
          </a:p>
        </p:txBody>
      </p:sp>
    </p:spTree>
    <p:extLst>
      <p:ext uri="{BB962C8B-B14F-4D97-AF65-F5344CB8AC3E}">
        <p14:creationId xmlns:p14="http://schemas.microsoft.com/office/powerpoint/2010/main" val="3682584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4819CB-4F39-4DF8-A5D0-F9FFC8D441F7}" type="datetime1">
              <a:rPr lang="en-US" smtClean="0"/>
              <a:t>4/22/2025</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2018</a:t>
            </a:r>
          </a:p>
        </p:txBody>
      </p:sp>
      <p:sp>
        <p:nvSpPr>
          <p:cNvPr id="4" name="Slide Number Placeholder 5"/>
          <p:cNvSpPr>
            <a:spLocks noGrp="1"/>
          </p:cNvSpPr>
          <p:nvPr>
            <p:ph type="sldNum" sz="quarter" idx="12"/>
          </p:nvPr>
        </p:nvSpPr>
        <p:spPr/>
        <p:txBody>
          <a:bodyPr/>
          <a:lstStyle>
            <a:lvl1pPr>
              <a:defRPr/>
            </a:lvl1pPr>
          </a:lstStyle>
          <a:p>
            <a:fld id="{26B503CC-12D6-4201-A0EA-278040CD42AD}" type="slidenum">
              <a:rPr lang="en-US" altLang="en-US"/>
              <a:pPr/>
              <a:t>‹#›</a:t>
            </a:fld>
            <a:endParaRPr lang="en-US" altLang="en-US"/>
          </a:p>
        </p:txBody>
      </p:sp>
    </p:spTree>
    <p:extLst>
      <p:ext uri="{BB962C8B-B14F-4D97-AF65-F5344CB8AC3E}">
        <p14:creationId xmlns:p14="http://schemas.microsoft.com/office/powerpoint/2010/main" val="308617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fld id="{F8FF46D8-7234-4303-AAEE-278FF381E575}" type="datetime1">
              <a:rPr lang="en-US" smtClean="0"/>
              <a:t>4/22/2025</a:t>
            </a:fld>
            <a:endParaRPr lang="en-US" dirty="0"/>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r>
              <a:rPr lang="en-US"/>
              <a:t>2018</a:t>
            </a:r>
          </a:p>
        </p:txBody>
      </p:sp>
      <p:sp>
        <p:nvSpPr>
          <p:cNvPr id="9" name="Slide Number Placeholder 8"/>
          <p:cNvSpPr>
            <a:spLocks noGrp="1"/>
          </p:cNvSpPr>
          <p:nvPr>
            <p:ph type="sldNum" sz="quarter" idx="12"/>
          </p:nvPr>
        </p:nvSpPr>
        <p:spPr/>
        <p:txBody>
          <a:bodyPr/>
          <a:lstStyle>
            <a:lvl1pPr defTabSz="914400">
              <a:defRPr>
                <a:latin typeface="Arial" pitchFamily="34" charset="0"/>
              </a:defRPr>
            </a:lvl1pPr>
          </a:lstStyle>
          <a:p>
            <a:fld id="{F5ADA3AF-ABA2-47A1-BCD2-1E7ACD08BB69}" type="slidenum">
              <a:rPr lang="en-US" altLang="en-US"/>
              <a:pPr/>
              <a:t>‹#›</a:t>
            </a:fld>
            <a:endParaRPr lang="en-US" altLang="en-US"/>
          </a:p>
        </p:txBody>
      </p:sp>
    </p:spTree>
    <p:extLst>
      <p:ext uri="{BB962C8B-B14F-4D97-AF65-F5344CB8AC3E}">
        <p14:creationId xmlns:p14="http://schemas.microsoft.com/office/powerpoint/2010/main" val="27204447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fld id="{604568CF-F3FE-44E1-BD12-65675C25942B}" type="datetime1">
              <a:rPr lang="en-US" smtClean="0"/>
              <a:t>4/22/2025</a:t>
            </a:fld>
            <a:endParaRPr lang="en-US" dirty="0"/>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r>
              <a:rPr lang="en-US"/>
              <a:t>2018</a:t>
            </a:r>
          </a:p>
        </p:txBody>
      </p:sp>
      <p:sp>
        <p:nvSpPr>
          <p:cNvPr id="5" name="Slide Number Placeholder 4"/>
          <p:cNvSpPr>
            <a:spLocks noGrp="1"/>
          </p:cNvSpPr>
          <p:nvPr>
            <p:ph type="sldNum" sz="quarter" idx="12"/>
          </p:nvPr>
        </p:nvSpPr>
        <p:spPr/>
        <p:txBody>
          <a:bodyPr/>
          <a:lstStyle>
            <a:lvl1pPr defTabSz="914400">
              <a:defRPr>
                <a:latin typeface="Arial" pitchFamily="34" charset="0"/>
              </a:defRPr>
            </a:lvl1pPr>
          </a:lstStyle>
          <a:p>
            <a:fld id="{2923B675-CCB5-48DF-9871-C5796A421819}" type="slidenum">
              <a:rPr lang="en-US" altLang="en-US"/>
              <a:pPr/>
              <a:t>‹#›</a:t>
            </a:fld>
            <a:endParaRPr lang="en-US" altLang="en-US"/>
          </a:p>
        </p:txBody>
      </p:sp>
    </p:spTree>
    <p:extLst>
      <p:ext uri="{BB962C8B-B14F-4D97-AF65-F5344CB8AC3E}">
        <p14:creationId xmlns:p14="http://schemas.microsoft.com/office/powerpoint/2010/main" val="1361105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fld id="{CB87105E-FA5C-417E-AEFB-A4024C67B0A5}" type="datetime1">
              <a:rPr lang="en-US" smtClean="0"/>
              <a:t>4/22/2025</a:t>
            </a:fld>
            <a:endParaRPr lang="en-US" dirty="0"/>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r>
              <a:rPr lang="en-US"/>
              <a:t>2018</a:t>
            </a:r>
          </a:p>
        </p:txBody>
      </p:sp>
      <p:sp>
        <p:nvSpPr>
          <p:cNvPr id="4" name="Slide Number Placeholder 3"/>
          <p:cNvSpPr>
            <a:spLocks noGrp="1"/>
          </p:cNvSpPr>
          <p:nvPr>
            <p:ph type="sldNum" sz="quarter" idx="12"/>
          </p:nvPr>
        </p:nvSpPr>
        <p:spPr/>
        <p:txBody>
          <a:bodyPr/>
          <a:lstStyle>
            <a:lvl1pPr defTabSz="914400">
              <a:defRPr>
                <a:latin typeface="Arial" pitchFamily="34" charset="0"/>
              </a:defRPr>
            </a:lvl1pPr>
          </a:lstStyle>
          <a:p>
            <a:fld id="{3A822AA9-482C-4E1A-9ECA-7F32A2B3C5E5}" type="slidenum">
              <a:rPr lang="en-US" altLang="en-US"/>
              <a:pPr/>
              <a:t>‹#›</a:t>
            </a:fld>
            <a:endParaRPr lang="en-US" altLang="en-US"/>
          </a:p>
        </p:txBody>
      </p:sp>
    </p:spTree>
    <p:extLst>
      <p:ext uri="{BB962C8B-B14F-4D97-AF65-F5344CB8AC3E}">
        <p14:creationId xmlns:p14="http://schemas.microsoft.com/office/powerpoint/2010/main" val="287135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fld id="{5893BEFA-568D-46AE-8F38-36892270F18C}" type="datetime1">
              <a:rPr lang="en-US" smtClean="0"/>
              <a:t>4/22/2025</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r>
              <a:rPr lang="en-US"/>
              <a:t>2018</a:t>
            </a:r>
          </a:p>
        </p:txBody>
      </p:sp>
      <p:sp>
        <p:nvSpPr>
          <p:cNvPr id="7" name="Slide Number Placeholder 6"/>
          <p:cNvSpPr>
            <a:spLocks noGrp="1"/>
          </p:cNvSpPr>
          <p:nvPr>
            <p:ph type="sldNum" sz="quarter" idx="12"/>
          </p:nvPr>
        </p:nvSpPr>
        <p:spPr/>
        <p:txBody>
          <a:bodyPr/>
          <a:lstStyle>
            <a:lvl1pPr defTabSz="914400">
              <a:defRPr>
                <a:latin typeface="Arial" pitchFamily="34" charset="0"/>
              </a:defRPr>
            </a:lvl1pPr>
          </a:lstStyle>
          <a:p>
            <a:fld id="{98CAE108-12AD-471F-9CD6-AC49E92AE086}" type="slidenum">
              <a:rPr lang="en-US" altLang="en-US"/>
              <a:pPr/>
              <a:t>‹#›</a:t>
            </a:fld>
            <a:endParaRPr lang="en-US" altLang="en-US"/>
          </a:p>
        </p:txBody>
      </p:sp>
    </p:spTree>
    <p:extLst>
      <p:ext uri="{BB962C8B-B14F-4D97-AF65-F5344CB8AC3E}">
        <p14:creationId xmlns:p14="http://schemas.microsoft.com/office/powerpoint/2010/main" val="39844912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fld id="{98C8F131-F604-44A9-9FDB-BB11618F93E3}" type="datetime1">
              <a:rPr lang="en-US" smtClean="0"/>
              <a:t>4/22/2025</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r>
              <a:rPr lang="en-US"/>
              <a:t>2018</a:t>
            </a:r>
          </a:p>
        </p:txBody>
      </p:sp>
      <p:sp>
        <p:nvSpPr>
          <p:cNvPr id="7" name="Slide Number Placeholder 6"/>
          <p:cNvSpPr>
            <a:spLocks noGrp="1"/>
          </p:cNvSpPr>
          <p:nvPr>
            <p:ph type="sldNum" sz="quarter" idx="12"/>
          </p:nvPr>
        </p:nvSpPr>
        <p:spPr/>
        <p:txBody>
          <a:bodyPr/>
          <a:lstStyle>
            <a:lvl1pPr defTabSz="914400">
              <a:defRPr>
                <a:latin typeface="Arial" pitchFamily="34" charset="0"/>
              </a:defRPr>
            </a:lvl1pPr>
          </a:lstStyle>
          <a:p>
            <a:fld id="{7990396D-BE32-4F32-B699-4CFAF18FC4D4}" type="slidenum">
              <a:rPr lang="en-US" altLang="en-US"/>
              <a:pPr/>
              <a:t>‹#›</a:t>
            </a:fld>
            <a:endParaRPr lang="en-US" altLang="en-US"/>
          </a:p>
        </p:txBody>
      </p:sp>
    </p:spTree>
    <p:extLst>
      <p:ext uri="{BB962C8B-B14F-4D97-AF65-F5344CB8AC3E}">
        <p14:creationId xmlns:p14="http://schemas.microsoft.com/office/powerpoint/2010/main" val="21567916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fld id="{6CB7255F-34EE-4B2D-8EBC-5795667733D8}" type="datetime1">
              <a:rPr lang="en-US" smtClean="0"/>
              <a:t>4/22/2025</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r>
              <a:rPr lang="en-US"/>
              <a:t>2018</a:t>
            </a:r>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3B10ADB0-6FD6-4816-9F44-842E3085769B}" type="slidenum">
              <a:rPr lang="en-US" altLang="en-US"/>
              <a:pPr/>
              <a:t>‹#›</a:t>
            </a:fld>
            <a:endParaRPr lang="en-US" altLang="en-US"/>
          </a:p>
        </p:txBody>
      </p:sp>
    </p:spTree>
    <p:extLst>
      <p:ext uri="{BB962C8B-B14F-4D97-AF65-F5344CB8AC3E}">
        <p14:creationId xmlns:p14="http://schemas.microsoft.com/office/powerpoint/2010/main" val="13176584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fld id="{7118B8FA-BD95-4E54-97C3-F63CF3FC731F}" type="datetime1">
              <a:rPr lang="en-US" smtClean="0"/>
              <a:t>4/22/2025</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r>
              <a:rPr lang="en-US"/>
              <a:t>2018</a:t>
            </a:r>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34E5CC64-CCB1-4AA5-A4DA-8BD0060AAE94}" type="slidenum">
              <a:rPr lang="en-US" altLang="en-US"/>
              <a:pPr/>
              <a:t>‹#›</a:t>
            </a:fld>
            <a:endParaRPr lang="en-US" altLang="en-US"/>
          </a:p>
        </p:txBody>
      </p:sp>
    </p:spTree>
    <p:extLst>
      <p:ext uri="{BB962C8B-B14F-4D97-AF65-F5344CB8AC3E}">
        <p14:creationId xmlns:p14="http://schemas.microsoft.com/office/powerpoint/2010/main" val="19254782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685800" y="4267200"/>
            <a:ext cx="7772400" cy="1470025"/>
          </a:xfrm>
        </p:spPr>
        <p:txBody>
          <a:bodyPr/>
          <a:lstStyle/>
          <a:p>
            <a:r>
              <a:rPr lang="en-US" dirty="0"/>
              <a:t>Click to edit Master title style</a:t>
            </a:r>
          </a:p>
        </p:txBody>
      </p:sp>
    </p:spTree>
    <p:extLst>
      <p:ext uri="{BB962C8B-B14F-4D97-AF65-F5344CB8AC3E}">
        <p14:creationId xmlns:p14="http://schemas.microsoft.com/office/powerpoint/2010/main" val="30063027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42913" y="103188"/>
            <a:ext cx="8243887" cy="131445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03663"/>
            <a:ext cx="40386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3638"/>
            <a:ext cx="2133600" cy="457200"/>
          </a:xfrm>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fld id="{43A756DC-79D8-4C82-9A5A-C7F5F7F1A948}" type="datetime1">
              <a:rPr lang="en-US" smtClean="0"/>
              <a:t>4/22/2025</a:t>
            </a:fld>
            <a:endParaRPr lang="en-US" dirty="0"/>
          </a:p>
        </p:txBody>
      </p:sp>
      <p:sp>
        <p:nvSpPr>
          <p:cNvPr id="7" name="Footer Placeholder 6"/>
          <p:cNvSpPr>
            <a:spLocks noGrp="1"/>
          </p:cNvSpPr>
          <p:nvPr>
            <p:ph type="ftr" sz="quarter" idx="11"/>
          </p:nvPr>
        </p:nvSpPr>
        <p:spPr>
          <a:xfrm>
            <a:off x="3124200" y="6248400"/>
            <a:ext cx="2895600" cy="457200"/>
          </a:xfrm>
        </p:spPr>
        <p:txBody>
          <a:bodyPr/>
          <a:lstStyle>
            <a:lvl1pPr defTabSz="914400" fontAlgn="base">
              <a:spcBef>
                <a:spcPct val="0"/>
              </a:spcBef>
              <a:spcAft>
                <a:spcPct val="0"/>
              </a:spcAft>
              <a:defRPr>
                <a:latin typeface="Arial" panose="020B0604020202020204" pitchFamily="34" charset="0"/>
                <a:ea typeface="ＭＳ Ｐゴシック" panose="020B0600070205080204" pitchFamily="34" charset="-128"/>
              </a:defRPr>
            </a:lvl1pPr>
          </a:lstStyle>
          <a:p>
            <a:pPr>
              <a:defRPr/>
            </a:pPr>
            <a:r>
              <a:rPr lang="en-US"/>
              <a:t>2018</a:t>
            </a:r>
          </a:p>
        </p:txBody>
      </p:sp>
      <p:sp>
        <p:nvSpPr>
          <p:cNvPr id="8" name="Slide Number Placeholder 7"/>
          <p:cNvSpPr>
            <a:spLocks noGrp="1"/>
          </p:cNvSpPr>
          <p:nvPr>
            <p:ph type="sldNum" sz="quarter" idx="12"/>
          </p:nvPr>
        </p:nvSpPr>
        <p:spPr>
          <a:xfrm>
            <a:off x="6553200" y="6243638"/>
            <a:ext cx="2133600" cy="457200"/>
          </a:xfrm>
        </p:spPr>
        <p:txBody>
          <a:bodyPr/>
          <a:lstStyle>
            <a:lvl1pPr defTabSz="914400">
              <a:defRPr>
                <a:latin typeface="Arial" pitchFamily="34" charset="0"/>
              </a:defRPr>
            </a:lvl1pPr>
          </a:lstStyle>
          <a:p>
            <a:fld id="{AFC0C42A-B0BD-4089-BC0C-E44A5F8E83D7}" type="slidenum">
              <a:rPr lang="en-US" altLang="en-US"/>
              <a:pPr/>
              <a:t>‹#›</a:t>
            </a:fld>
            <a:endParaRPr lang="en-US" altLang="en-US"/>
          </a:p>
        </p:txBody>
      </p:sp>
    </p:spTree>
    <p:extLst>
      <p:ext uri="{BB962C8B-B14F-4D97-AF65-F5344CB8AC3E}">
        <p14:creationId xmlns:p14="http://schemas.microsoft.com/office/powerpoint/2010/main" val="19138018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Shape 12"/>
          <p:cNvSpPr>
            <a:spLocks noGrp="1"/>
          </p:cNvSpPr>
          <p:nvPr>
            <p:ph type="title"/>
          </p:nvPr>
        </p:nvSpPr>
        <p:spPr>
          <a:xfrm>
            <a:off x="685800" y="2130425"/>
            <a:ext cx="7772400" cy="1470025"/>
          </a:xfrm>
          <a:prstGeom prst="rect">
            <a:avLst/>
          </a:prstGeom>
        </p:spPr>
        <p:txBody>
          <a:bodyPr/>
          <a:lstStyle/>
          <a:p>
            <a:r>
              <a:t>Title Text</a:t>
            </a:r>
          </a:p>
        </p:txBody>
      </p:sp>
      <p:sp>
        <p:nvSpPr>
          <p:cNvPr id="13" name="Shape 13"/>
          <p:cNvSpPr>
            <a:spLocks noGrp="1"/>
          </p:cNvSpPr>
          <p:nvPr>
            <p:ph type="body" sz="quarter" idx="1"/>
          </p:nvPr>
        </p:nvSpPr>
        <p:spPr>
          <a:xfrm>
            <a:off x="1371600" y="3886200"/>
            <a:ext cx="6400800" cy="1752600"/>
          </a:xfrm>
          <a:prstGeom prst="rect">
            <a:avLst/>
          </a:prstGeom>
        </p:spPr>
        <p:txBody>
          <a:bodyPr/>
          <a:lstStyle>
            <a:lvl1pPr marL="0" indent="0" algn="ctr">
              <a:buSzTx/>
              <a:buFontTx/>
              <a:buNone/>
            </a:lvl1pPr>
            <a:lvl2pPr marL="0" indent="457200" algn="ctr">
              <a:buSzTx/>
              <a:buFontTx/>
              <a:buNone/>
            </a:lvl2pPr>
            <a:lvl3pPr marL="0" indent="914400" algn="ctr">
              <a:buSzTx/>
              <a:buFontTx/>
              <a:buNone/>
            </a:lvl3pPr>
            <a:lvl4pPr marL="0" indent="1371600" algn="ctr">
              <a:buSzTx/>
              <a:buFontTx/>
              <a:buNone/>
            </a:lvl4pPr>
            <a:lvl5pPr marL="0" indent="1828800" algn="ctr">
              <a:buSzTx/>
              <a:buFontTx/>
              <a:buNone/>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0322832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484A2E9-3666-4E68-BDC5-EB14C235EFEB}" type="datetime1">
              <a:rPr lang="en-US" smtClean="0"/>
              <a:t>4/22/2025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2018</a:t>
            </a:r>
          </a:p>
        </p:txBody>
      </p:sp>
      <p:sp>
        <p:nvSpPr>
          <p:cNvPr id="7" name="Slide Number Placeholder 5"/>
          <p:cNvSpPr>
            <a:spLocks noGrp="1"/>
          </p:cNvSpPr>
          <p:nvPr>
            <p:ph type="sldNum" sz="quarter" idx="12"/>
          </p:nvPr>
        </p:nvSpPr>
        <p:spPr/>
        <p:txBody>
          <a:bodyPr/>
          <a:lstStyle>
            <a:lvl1pPr>
              <a:defRPr/>
            </a:lvl1pPr>
          </a:lstStyle>
          <a:p>
            <a:fld id="{63AFE244-1207-4BED-B77C-3BA56EB26393}" type="slidenum">
              <a:rPr lang="en-US" altLang="en-US"/>
              <a:pPr/>
              <a:t>‹#›</a:t>
            </a:fld>
            <a:endParaRPr lang="en-US" altLang="en-US"/>
          </a:p>
        </p:txBody>
      </p:sp>
    </p:spTree>
    <p:extLst>
      <p:ext uri="{BB962C8B-B14F-4D97-AF65-F5344CB8AC3E}">
        <p14:creationId xmlns:p14="http://schemas.microsoft.com/office/powerpoint/2010/main" val="42321548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r>
              <a:t>Title Text</a:t>
            </a:r>
          </a:p>
        </p:txBody>
      </p:sp>
      <p:sp>
        <p:nvSpPr>
          <p:cNvPr id="22" name="Shape 2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49012026"/>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0" name="Shape 30"/>
          <p:cNvSpPr>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31" name="Shape 31"/>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lvl1pPr>
            <a:lvl2pPr marL="0" indent="457200">
              <a:spcBef>
                <a:spcPts val="400"/>
              </a:spcBef>
              <a:buSzTx/>
              <a:buFontTx/>
              <a:buNone/>
              <a:defRPr sz="2000"/>
            </a:lvl2pPr>
            <a:lvl3pPr marL="0" indent="914400">
              <a:spcBef>
                <a:spcPts val="400"/>
              </a:spcBef>
              <a:buSzTx/>
              <a:buFontTx/>
              <a:buNone/>
              <a:defRPr sz="2000"/>
            </a:lvl3pPr>
            <a:lvl4pPr marL="0" indent="1371600">
              <a:spcBef>
                <a:spcPts val="400"/>
              </a:spcBef>
              <a:buSzTx/>
              <a:buFontTx/>
              <a:buNone/>
              <a:defRPr sz="2000"/>
            </a:lvl4pPr>
            <a:lvl5pPr marL="0" indent="1828800">
              <a:spcBef>
                <a:spcPts val="400"/>
              </a:spcBef>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92508926"/>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r>
              <a:t>Title Text</a:t>
            </a:r>
          </a:p>
        </p:txBody>
      </p:sp>
      <p:sp>
        <p:nvSpPr>
          <p:cNvPr id="40" name="Shape 40"/>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19015839"/>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0" name="Shape 50"/>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1" name="Shape 5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45797570"/>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49702506"/>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p:nvPr/>
        </p:nvSpPr>
        <p:spPr>
          <a:xfrm>
            <a:off x="228600" y="6352401"/>
            <a:ext cx="7620000" cy="26425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defRPr sz="1200"/>
            </a:lvl1pPr>
          </a:lstStyle>
          <a:p>
            <a:pPr eaLnBrk="1" fontAlgn="auto">
              <a:spcBef>
                <a:spcPts val="0"/>
              </a:spcBef>
              <a:spcAft>
                <a:spcPts val="0"/>
              </a:spcAft>
            </a:pPr>
            <a:r>
              <a:rPr kern="0">
                <a:solidFill>
                  <a:srgbClr val="000000"/>
                </a:solidFill>
                <a:latin typeface="Arial"/>
                <a:cs typeface="Arial"/>
                <a:sym typeface="Arial"/>
              </a:rPr>
              <a:t>.</a:t>
            </a:r>
          </a:p>
        </p:txBody>
      </p:sp>
      <p:sp>
        <p:nvSpPr>
          <p:cNvPr id="66" name="Shape 6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59423150"/>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3" name="Shape 73"/>
          <p:cNvSpPr>
            <a:spLocks noGrp="1"/>
          </p:cNvSpPr>
          <p:nvPr>
            <p:ph type="title"/>
          </p:nvPr>
        </p:nvSpPr>
        <p:spPr>
          <a:xfrm>
            <a:off x="457200" y="273050"/>
            <a:ext cx="3008314" cy="1162050"/>
          </a:xfrm>
          <a:prstGeom prst="rect">
            <a:avLst/>
          </a:prstGeom>
        </p:spPr>
        <p:txBody>
          <a:bodyPr anchor="b"/>
          <a:lstStyle>
            <a:lvl1pPr algn="l">
              <a:defRPr sz="2000"/>
            </a:lvl1pPr>
          </a:lstStyle>
          <a:p>
            <a:r>
              <a:t>Title Text</a:t>
            </a:r>
          </a:p>
        </p:txBody>
      </p:sp>
      <p:sp>
        <p:nvSpPr>
          <p:cNvPr id="74" name="Shape 74"/>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 name="Shape 75"/>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6" name="Shape 7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09356512"/>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3" name="Shape 83"/>
          <p:cNvSpPr>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84" name="Shape 84"/>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5" name="Shape 85"/>
          <p:cNvSpPr>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6" name="Shape 8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9715804"/>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3" name="Shape 93"/>
          <p:cNvSpPr>
            <a:spLocks noGrp="1"/>
          </p:cNvSpPr>
          <p:nvPr>
            <p:ph type="title"/>
          </p:nvPr>
        </p:nvSpPr>
        <p:spPr>
          <a:prstGeom prst="rect">
            <a:avLst/>
          </a:prstGeom>
        </p:spPr>
        <p:txBody>
          <a:bodyPr/>
          <a:lstStyle/>
          <a:p>
            <a:r>
              <a:t>Title Text</a:t>
            </a:r>
          </a:p>
        </p:txBody>
      </p:sp>
      <p:sp>
        <p:nvSpPr>
          <p:cNvPr id="94" name="Shape 9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 name="Shape 9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5980143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2" name="Shape 102"/>
          <p:cNvSpPr>
            <a:spLocks noGrp="1"/>
          </p:cNvSpPr>
          <p:nvPr>
            <p:ph type="title"/>
          </p:nvPr>
        </p:nvSpPr>
        <p:spPr>
          <a:xfrm>
            <a:off x="6629400" y="274638"/>
            <a:ext cx="2057400" cy="5851526"/>
          </a:xfrm>
          <a:prstGeom prst="rect">
            <a:avLst/>
          </a:prstGeom>
        </p:spPr>
        <p:txBody>
          <a:bodyPr/>
          <a:lstStyle/>
          <a:p>
            <a:r>
              <a:t>Title Text</a:t>
            </a:r>
          </a:p>
        </p:txBody>
      </p:sp>
      <p:sp>
        <p:nvSpPr>
          <p:cNvPr id="103" name="Shape 103"/>
          <p:cNvSpPr>
            <a:spLocks noGrp="1"/>
          </p:cNvSpPr>
          <p:nvPr>
            <p:ph type="body" idx="1"/>
          </p:nvPr>
        </p:nvSpPr>
        <p:spPr>
          <a:xfrm>
            <a:off x="4572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5413960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E9713C-797C-42CD-AC45-19D1DC5CA240}" type="datetime1">
              <a:rPr lang="en-US" smtClean="0"/>
              <a:t>4/22/2025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2018</a:t>
            </a:r>
          </a:p>
        </p:txBody>
      </p:sp>
      <p:sp>
        <p:nvSpPr>
          <p:cNvPr id="7" name="Slide Number Placeholder 5"/>
          <p:cNvSpPr>
            <a:spLocks noGrp="1"/>
          </p:cNvSpPr>
          <p:nvPr>
            <p:ph type="sldNum" sz="quarter" idx="12"/>
          </p:nvPr>
        </p:nvSpPr>
        <p:spPr/>
        <p:txBody>
          <a:bodyPr/>
          <a:lstStyle>
            <a:lvl1pPr>
              <a:defRPr/>
            </a:lvl1pPr>
          </a:lstStyle>
          <a:p>
            <a:fld id="{D476032E-D37C-4EA2-9F67-FD17206EA46C}" type="slidenum">
              <a:rPr lang="en-US" altLang="en-US"/>
              <a:pPr/>
              <a:t>‹#›</a:t>
            </a:fld>
            <a:endParaRPr lang="en-US" altLang="en-US"/>
          </a:p>
        </p:txBody>
      </p:sp>
    </p:spTree>
    <p:extLst>
      <p:ext uri="{BB962C8B-B14F-4D97-AF65-F5344CB8AC3E}">
        <p14:creationId xmlns:p14="http://schemas.microsoft.com/office/powerpoint/2010/main" val="33060202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1_Title Slide">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sp>
        <p:nvSpPr>
          <p:cNvPr id="111" name="Shape 111"/>
          <p:cNvSpPr>
            <a:spLocks noGrp="1"/>
          </p:cNvSpPr>
          <p:nvPr>
            <p:ph type="title"/>
          </p:nvPr>
        </p:nvSpPr>
        <p:spPr>
          <a:xfrm>
            <a:off x="685800" y="2130425"/>
            <a:ext cx="7772400" cy="1470025"/>
          </a:xfrm>
          <a:prstGeom prst="rect">
            <a:avLst/>
          </a:prstGeom>
        </p:spPr>
        <p:txBody>
          <a:bodyPr/>
          <a:lstStyle>
            <a:lvl1pPr>
              <a:defRPr>
                <a:latin typeface="+mj-lt"/>
                <a:ea typeface="+mj-ea"/>
                <a:cs typeface="+mj-cs"/>
                <a:sym typeface="Calibri"/>
              </a:defRPr>
            </a:lvl1pPr>
          </a:lstStyle>
          <a:p>
            <a:r>
              <a:t>Title Text</a:t>
            </a:r>
          </a:p>
        </p:txBody>
      </p:sp>
      <p:sp>
        <p:nvSpPr>
          <p:cNvPr id="112" name="Shape 1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latin typeface="+mj-lt"/>
                <a:ea typeface="+mj-ea"/>
                <a:cs typeface="+mj-cs"/>
                <a:sym typeface="Calibri"/>
              </a:defRPr>
            </a:lvl1pPr>
            <a:lvl2pPr marL="0" indent="457200" algn="ctr">
              <a:buSzTx/>
              <a:buFontTx/>
              <a:buNone/>
              <a:defRPr>
                <a:solidFill>
                  <a:srgbClr val="888888"/>
                </a:solidFill>
                <a:latin typeface="+mj-lt"/>
                <a:ea typeface="+mj-ea"/>
                <a:cs typeface="+mj-cs"/>
                <a:sym typeface="Calibri"/>
              </a:defRPr>
            </a:lvl2pPr>
            <a:lvl3pPr marL="0" indent="914400" algn="ctr">
              <a:buSzTx/>
              <a:buFontTx/>
              <a:buNone/>
              <a:defRPr>
                <a:solidFill>
                  <a:srgbClr val="888888"/>
                </a:solidFill>
                <a:latin typeface="+mj-lt"/>
                <a:ea typeface="+mj-ea"/>
                <a:cs typeface="+mj-cs"/>
                <a:sym typeface="Calibri"/>
              </a:defRPr>
            </a:lvl3pPr>
            <a:lvl4pPr marL="0" indent="1371600" algn="ctr">
              <a:buSzTx/>
              <a:buFontTx/>
              <a:buNone/>
              <a:defRPr>
                <a:solidFill>
                  <a:srgbClr val="888888"/>
                </a:solidFill>
                <a:latin typeface="+mj-lt"/>
                <a:ea typeface="+mj-ea"/>
                <a:cs typeface="+mj-cs"/>
                <a:sym typeface="Calibri"/>
              </a:defRPr>
            </a:lvl4pPr>
            <a:lvl5pPr marL="0" indent="1828800" algn="ctr">
              <a:buSzTx/>
              <a:buFontTx/>
              <a:buNone/>
              <a:defRPr>
                <a:solidFill>
                  <a:srgbClr val="888888"/>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3" name="Shape 113"/>
          <p:cNvSpPr>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719187593"/>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1_Title and Content">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sp>
        <p:nvSpPr>
          <p:cNvPr id="120" name="Shape 120"/>
          <p:cNvSpPr>
            <a:spLocks noGrp="1"/>
          </p:cNvSpPr>
          <p:nvPr>
            <p:ph type="title"/>
          </p:nvPr>
        </p:nvSpPr>
        <p:spPr>
          <a:prstGeom prst="rect">
            <a:avLst/>
          </a:prstGeom>
        </p:spPr>
        <p:txBody>
          <a:bodyPr/>
          <a:lstStyle>
            <a:lvl1pPr>
              <a:defRPr>
                <a:latin typeface="+mj-lt"/>
                <a:ea typeface="+mj-ea"/>
                <a:cs typeface="+mj-cs"/>
                <a:sym typeface="Calibri"/>
              </a:defRPr>
            </a:lvl1pPr>
          </a:lstStyle>
          <a:p>
            <a:r>
              <a:t>Title Text</a:t>
            </a:r>
          </a:p>
        </p:txBody>
      </p:sp>
      <p:sp>
        <p:nvSpPr>
          <p:cNvPr id="121" name="Shape 121"/>
          <p:cNvSpPr>
            <a:spLocks noGrp="1"/>
          </p:cNvSpPr>
          <p:nvPr>
            <p:ph type="body" idx="1"/>
          </p:nvPr>
        </p:nvSpPr>
        <p:spPr>
          <a:prstGeom prst="rect">
            <a:avLst/>
          </a:prstGeom>
        </p:spPr>
        <p:txBody>
          <a:bodyPr/>
          <a:lstStyle>
            <a:lvl1pPr>
              <a:defRPr>
                <a:latin typeface="+mj-lt"/>
                <a:ea typeface="+mj-ea"/>
                <a:cs typeface="+mj-cs"/>
                <a:sym typeface="Calibri"/>
              </a:defRPr>
            </a:lvl1pPr>
            <a:lvl2pPr>
              <a:defRPr>
                <a:latin typeface="+mj-lt"/>
                <a:ea typeface="+mj-ea"/>
                <a:cs typeface="+mj-cs"/>
                <a:sym typeface="Calibri"/>
              </a:defRPr>
            </a:lvl2pPr>
            <a:lvl3pPr>
              <a:defRPr>
                <a:latin typeface="+mj-lt"/>
                <a:ea typeface="+mj-ea"/>
                <a:cs typeface="+mj-cs"/>
                <a:sym typeface="Calibri"/>
              </a:defRPr>
            </a:lvl3pPr>
            <a:lvl4pPr>
              <a:defRPr>
                <a:latin typeface="+mj-lt"/>
                <a:ea typeface="+mj-ea"/>
                <a:cs typeface="+mj-cs"/>
                <a:sym typeface="Calibri"/>
              </a:defRPr>
            </a:lvl4pPr>
            <a:lvl5pPr>
              <a:defRPr>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2" name="Shape 122"/>
          <p:cNvSpPr>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32851878"/>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1_Section Header">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sp>
        <p:nvSpPr>
          <p:cNvPr id="129" name="Shape 129"/>
          <p:cNvSpPr>
            <a:spLocks noGrp="1"/>
          </p:cNvSpPr>
          <p:nvPr>
            <p:ph type="title"/>
          </p:nvPr>
        </p:nvSpPr>
        <p:spPr>
          <a:xfrm>
            <a:off x="722312" y="4406900"/>
            <a:ext cx="7772401" cy="1362075"/>
          </a:xfrm>
          <a:prstGeom prst="rect">
            <a:avLst/>
          </a:prstGeom>
        </p:spPr>
        <p:txBody>
          <a:bodyPr anchor="t"/>
          <a:lstStyle>
            <a:lvl1pPr algn="l">
              <a:defRPr sz="4000" b="1" cap="all">
                <a:latin typeface="+mj-lt"/>
                <a:ea typeface="+mj-ea"/>
                <a:cs typeface="+mj-cs"/>
                <a:sym typeface="Calibri"/>
              </a:defRPr>
            </a:lvl1pPr>
          </a:lstStyle>
          <a:p>
            <a:r>
              <a:t>Title Text</a:t>
            </a:r>
          </a:p>
        </p:txBody>
      </p:sp>
      <p:sp>
        <p:nvSpPr>
          <p:cNvPr id="130" name="Shape 130"/>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latin typeface="+mj-lt"/>
                <a:ea typeface="+mj-ea"/>
                <a:cs typeface="+mj-cs"/>
                <a:sym typeface="Calibri"/>
              </a:defRPr>
            </a:lvl1pPr>
            <a:lvl2pPr marL="0" indent="457200">
              <a:spcBef>
                <a:spcPts val="400"/>
              </a:spcBef>
              <a:buSzTx/>
              <a:buFontTx/>
              <a:buNone/>
              <a:defRPr sz="2000">
                <a:solidFill>
                  <a:srgbClr val="888888"/>
                </a:solidFill>
                <a:latin typeface="+mj-lt"/>
                <a:ea typeface="+mj-ea"/>
                <a:cs typeface="+mj-cs"/>
                <a:sym typeface="Calibri"/>
              </a:defRPr>
            </a:lvl2pPr>
            <a:lvl3pPr marL="0" indent="914400">
              <a:spcBef>
                <a:spcPts val="400"/>
              </a:spcBef>
              <a:buSzTx/>
              <a:buFontTx/>
              <a:buNone/>
              <a:defRPr sz="2000">
                <a:solidFill>
                  <a:srgbClr val="888888"/>
                </a:solidFill>
                <a:latin typeface="+mj-lt"/>
                <a:ea typeface="+mj-ea"/>
                <a:cs typeface="+mj-cs"/>
                <a:sym typeface="Calibri"/>
              </a:defRPr>
            </a:lvl3pPr>
            <a:lvl4pPr marL="0" indent="1371600">
              <a:spcBef>
                <a:spcPts val="400"/>
              </a:spcBef>
              <a:buSzTx/>
              <a:buFontTx/>
              <a:buNone/>
              <a:defRPr sz="2000">
                <a:solidFill>
                  <a:srgbClr val="888888"/>
                </a:solidFill>
                <a:latin typeface="+mj-lt"/>
                <a:ea typeface="+mj-ea"/>
                <a:cs typeface="+mj-cs"/>
                <a:sym typeface="Calibri"/>
              </a:defRPr>
            </a:lvl4pPr>
            <a:lvl5pPr marL="0" indent="1828800">
              <a:spcBef>
                <a:spcPts val="400"/>
              </a:spcBef>
              <a:buSzTx/>
              <a:buFontTx/>
              <a:buNone/>
              <a:defRPr sz="2000">
                <a:solidFill>
                  <a:srgbClr val="888888"/>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 name="Shape 131"/>
          <p:cNvSpPr>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736870296"/>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1_Two Content">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sp>
        <p:nvSpPr>
          <p:cNvPr id="138" name="Shape 138"/>
          <p:cNvSpPr>
            <a:spLocks noGrp="1"/>
          </p:cNvSpPr>
          <p:nvPr>
            <p:ph type="title"/>
          </p:nvPr>
        </p:nvSpPr>
        <p:spPr>
          <a:prstGeom prst="rect">
            <a:avLst/>
          </a:prstGeom>
        </p:spPr>
        <p:txBody>
          <a:bodyPr/>
          <a:lstStyle>
            <a:lvl1pPr>
              <a:defRPr>
                <a:latin typeface="+mj-lt"/>
                <a:ea typeface="+mj-ea"/>
                <a:cs typeface="+mj-cs"/>
                <a:sym typeface="Calibri"/>
              </a:defRPr>
            </a:lvl1pPr>
          </a:lstStyle>
          <a:p>
            <a:r>
              <a:t>Title Text</a:t>
            </a:r>
          </a:p>
        </p:txBody>
      </p:sp>
      <p:sp>
        <p:nvSpPr>
          <p:cNvPr id="139" name="Shape 139"/>
          <p:cNvSpPr>
            <a:spLocks noGrp="1"/>
          </p:cNvSpPr>
          <p:nvPr>
            <p:ph type="body" sz="half" idx="1"/>
          </p:nvPr>
        </p:nvSpPr>
        <p:spPr>
          <a:xfrm>
            <a:off x="457200" y="1600200"/>
            <a:ext cx="4038600" cy="4525963"/>
          </a:xfrm>
          <a:prstGeom prst="rect">
            <a:avLst/>
          </a:prstGeom>
        </p:spPr>
        <p:txBody>
          <a:bodyPr/>
          <a:lstStyle>
            <a:lvl1pPr>
              <a:spcBef>
                <a:spcPts val="600"/>
              </a:spcBef>
              <a:defRPr sz="2800">
                <a:latin typeface="+mj-lt"/>
                <a:ea typeface="+mj-ea"/>
                <a:cs typeface="+mj-cs"/>
                <a:sym typeface="Calibri"/>
              </a:defRPr>
            </a:lvl1pPr>
            <a:lvl2pPr marL="790575" indent="-333375">
              <a:spcBef>
                <a:spcPts val="600"/>
              </a:spcBef>
              <a:defRPr sz="2800">
                <a:latin typeface="+mj-lt"/>
                <a:ea typeface="+mj-ea"/>
                <a:cs typeface="+mj-cs"/>
                <a:sym typeface="Calibri"/>
              </a:defRPr>
            </a:lvl2pPr>
            <a:lvl3pPr marL="1234439" indent="-320039">
              <a:spcBef>
                <a:spcPts val="600"/>
              </a:spcBef>
              <a:defRPr sz="2800">
                <a:latin typeface="+mj-lt"/>
                <a:ea typeface="+mj-ea"/>
                <a:cs typeface="+mj-cs"/>
                <a:sym typeface="Calibri"/>
              </a:defRPr>
            </a:lvl3pPr>
            <a:lvl4pPr marL="1727200" indent="-355600">
              <a:spcBef>
                <a:spcPts val="600"/>
              </a:spcBef>
              <a:defRPr sz="2800">
                <a:latin typeface="+mj-lt"/>
                <a:ea typeface="+mj-ea"/>
                <a:cs typeface="+mj-cs"/>
                <a:sym typeface="Calibri"/>
              </a:defRPr>
            </a:lvl4pPr>
            <a:lvl5pPr marL="2184400" indent="-355600">
              <a:spcBef>
                <a:spcPts val="600"/>
              </a:spcBef>
              <a:defRPr sz="28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0" name="Shape 140"/>
          <p:cNvSpPr>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2232749"/>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1_Comparison">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sp>
        <p:nvSpPr>
          <p:cNvPr id="147" name="Shape 147"/>
          <p:cNvSpPr>
            <a:spLocks noGrp="1"/>
          </p:cNvSpPr>
          <p:nvPr>
            <p:ph type="title"/>
          </p:nvPr>
        </p:nvSpPr>
        <p:spPr>
          <a:prstGeom prst="rect">
            <a:avLst/>
          </a:prstGeom>
        </p:spPr>
        <p:txBody>
          <a:bodyPr/>
          <a:lstStyle>
            <a:lvl1pPr>
              <a:defRPr>
                <a:latin typeface="+mj-lt"/>
                <a:ea typeface="+mj-ea"/>
                <a:cs typeface="+mj-cs"/>
                <a:sym typeface="Calibri"/>
              </a:defRPr>
            </a:lvl1pPr>
          </a:lstStyle>
          <a:p>
            <a:r>
              <a:t>Title Text</a:t>
            </a:r>
          </a:p>
        </p:txBody>
      </p:sp>
      <p:sp>
        <p:nvSpPr>
          <p:cNvPr id="148" name="Shape 1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atin typeface="+mj-lt"/>
                <a:ea typeface="+mj-ea"/>
                <a:cs typeface="+mj-cs"/>
                <a:sym typeface="Calibri"/>
              </a:defRPr>
            </a:lvl1pPr>
            <a:lvl2pPr marL="0" indent="457200">
              <a:spcBef>
                <a:spcPts val="500"/>
              </a:spcBef>
              <a:buSzTx/>
              <a:buFontTx/>
              <a:buNone/>
              <a:defRPr sz="2400" b="1">
                <a:latin typeface="+mj-lt"/>
                <a:ea typeface="+mj-ea"/>
                <a:cs typeface="+mj-cs"/>
                <a:sym typeface="Calibri"/>
              </a:defRPr>
            </a:lvl2pPr>
            <a:lvl3pPr marL="0" indent="914400">
              <a:spcBef>
                <a:spcPts val="500"/>
              </a:spcBef>
              <a:buSzTx/>
              <a:buFontTx/>
              <a:buNone/>
              <a:defRPr sz="2400" b="1">
                <a:latin typeface="+mj-lt"/>
                <a:ea typeface="+mj-ea"/>
                <a:cs typeface="+mj-cs"/>
                <a:sym typeface="Calibri"/>
              </a:defRPr>
            </a:lvl3pPr>
            <a:lvl4pPr marL="0" indent="1371600">
              <a:spcBef>
                <a:spcPts val="500"/>
              </a:spcBef>
              <a:buSzTx/>
              <a:buFontTx/>
              <a:buNone/>
              <a:defRPr sz="2400" b="1">
                <a:latin typeface="+mj-lt"/>
                <a:ea typeface="+mj-ea"/>
                <a:cs typeface="+mj-cs"/>
                <a:sym typeface="Calibri"/>
              </a:defRPr>
            </a:lvl4pPr>
            <a:lvl5pPr marL="0" indent="1828800">
              <a:spcBef>
                <a:spcPts val="500"/>
              </a:spcBef>
              <a:buSzTx/>
              <a:buFontTx/>
              <a:buNone/>
              <a:defRPr sz="2400" b="1">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9" name="Shape 149"/>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latin typeface="+mj-lt"/>
                <a:ea typeface="+mj-ea"/>
                <a:cs typeface="+mj-cs"/>
                <a:sym typeface="Calibri"/>
              </a:defRPr>
            </a:pPr>
            <a:endParaRPr/>
          </a:p>
        </p:txBody>
      </p:sp>
      <p:sp>
        <p:nvSpPr>
          <p:cNvPr id="150" name="Shape 150"/>
          <p:cNvSpPr>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28374883"/>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1_Title Only">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sp>
        <p:nvSpPr>
          <p:cNvPr id="157" name="Shape 157"/>
          <p:cNvSpPr>
            <a:spLocks noGrp="1"/>
          </p:cNvSpPr>
          <p:nvPr>
            <p:ph type="title"/>
          </p:nvPr>
        </p:nvSpPr>
        <p:spPr>
          <a:prstGeom prst="rect">
            <a:avLst/>
          </a:prstGeom>
        </p:spPr>
        <p:txBody>
          <a:bodyPr/>
          <a:lstStyle>
            <a:lvl1pPr>
              <a:defRPr>
                <a:latin typeface="+mj-lt"/>
                <a:ea typeface="+mj-ea"/>
                <a:cs typeface="+mj-cs"/>
                <a:sym typeface="Calibri"/>
              </a:defRPr>
            </a:lvl1pPr>
          </a:lstStyle>
          <a:p>
            <a:r>
              <a:t>Title Text</a:t>
            </a:r>
          </a:p>
        </p:txBody>
      </p:sp>
      <p:sp>
        <p:nvSpPr>
          <p:cNvPr id="158" name="Shape 158"/>
          <p:cNvSpPr>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88022057"/>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1_Blank">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sp>
        <p:nvSpPr>
          <p:cNvPr id="165" name="Shape 165"/>
          <p:cNvSpPr>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7009224"/>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sp>
        <p:nvSpPr>
          <p:cNvPr id="172" name="Shape 172"/>
          <p:cNvSpPr>
            <a:spLocks noGrp="1"/>
          </p:cNvSpPr>
          <p:nvPr>
            <p:ph type="title"/>
          </p:nvPr>
        </p:nvSpPr>
        <p:spPr>
          <a:xfrm>
            <a:off x="457200" y="273050"/>
            <a:ext cx="3008314" cy="1162050"/>
          </a:xfrm>
          <a:prstGeom prst="rect">
            <a:avLst/>
          </a:prstGeom>
        </p:spPr>
        <p:txBody>
          <a:bodyPr anchor="b"/>
          <a:lstStyle>
            <a:lvl1pPr algn="l">
              <a:defRPr sz="2000" b="1">
                <a:latin typeface="+mj-lt"/>
                <a:ea typeface="+mj-ea"/>
                <a:cs typeface="+mj-cs"/>
                <a:sym typeface="Calibri"/>
              </a:defRPr>
            </a:lvl1pPr>
          </a:lstStyle>
          <a:p>
            <a:r>
              <a:t>Title Text</a:t>
            </a:r>
          </a:p>
        </p:txBody>
      </p:sp>
      <p:sp>
        <p:nvSpPr>
          <p:cNvPr id="173" name="Shape 173"/>
          <p:cNvSpPr>
            <a:spLocks noGrp="1"/>
          </p:cNvSpPr>
          <p:nvPr>
            <p:ph type="body" idx="1"/>
          </p:nvPr>
        </p:nvSpPr>
        <p:spPr>
          <a:xfrm>
            <a:off x="3575050" y="273050"/>
            <a:ext cx="5111750" cy="5853113"/>
          </a:xfrm>
          <a:prstGeom prst="rect">
            <a:avLst/>
          </a:prstGeom>
        </p:spPr>
        <p:txBody>
          <a:bodyPr/>
          <a:lstStyle>
            <a:lvl1pPr>
              <a:defRPr>
                <a:latin typeface="+mj-lt"/>
                <a:ea typeface="+mj-ea"/>
                <a:cs typeface="+mj-cs"/>
                <a:sym typeface="Calibri"/>
              </a:defRPr>
            </a:lvl1pPr>
            <a:lvl2pPr>
              <a:defRPr>
                <a:latin typeface="+mj-lt"/>
                <a:ea typeface="+mj-ea"/>
                <a:cs typeface="+mj-cs"/>
                <a:sym typeface="Calibri"/>
              </a:defRPr>
            </a:lvl2pPr>
            <a:lvl3pPr>
              <a:defRPr>
                <a:latin typeface="+mj-lt"/>
                <a:ea typeface="+mj-ea"/>
                <a:cs typeface="+mj-cs"/>
                <a:sym typeface="Calibri"/>
              </a:defRPr>
            </a:lvl3pPr>
            <a:lvl4pPr>
              <a:defRPr>
                <a:latin typeface="+mj-lt"/>
                <a:ea typeface="+mj-ea"/>
                <a:cs typeface="+mj-cs"/>
                <a:sym typeface="Calibri"/>
              </a:defRPr>
            </a:lvl4pPr>
            <a:lvl5pPr>
              <a:defRPr>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4" name="Shape 174"/>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latin typeface="+mj-lt"/>
                <a:ea typeface="+mj-ea"/>
                <a:cs typeface="+mj-cs"/>
                <a:sym typeface="Calibri"/>
              </a:defRPr>
            </a:pPr>
            <a:endParaRPr/>
          </a:p>
        </p:txBody>
      </p:sp>
      <p:sp>
        <p:nvSpPr>
          <p:cNvPr id="175" name="Shape 175"/>
          <p:cNvSpPr>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72489737"/>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sp>
        <p:nvSpPr>
          <p:cNvPr id="182" name="Shape 182"/>
          <p:cNvSpPr>
            <a:spLocks noGrp="1"/>
          </p:cNvSpPr>
          <p:nvPr>
            <p:ph type="title"/>
          </p:nvPr>
        </p:nvSpPr>
        <p:spPr>
          <a:xfrm>
            <a:off x="1792288" y="4800600"/>
            <a:ext cx="5486401" cy="566738"/>
          </a:xfrm>
          <a:prstGeom prst="rect">
            <a:avLst/>
          </a:prstGeom>
        </p:spPr>
        <p:txBody>
          <a:bodyPr anchor="b"/>
          <a:lstStyle>
            <a:lvl1pPr algn="l">
              <a:defRPr sz="2000" b="1">
                <a:latin typeface="+mj-lt"/>
                <a:ea typeface="+mj-ea"/>
                <a:cs typeface="+mj-cs"/>
                <a:sym typeface="Calibri"/>
              </a:defRPr>
            </a:lvl1pPr>
          </a:lstStyle>
          <a:p>
            <a:r>
              <a:t>Title Text</a:t>
            </a:r>
          </a:p>
        </p:txBody>
      </p:sp>
      <p:sp>
        <p:nvSpPr>
          <p:cNvPr id="183" name="Shape 183"/>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84" name="Shape 184"/>
          <p:cNvSpPr>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atin typeface="+mj-lt"/>
                <a:ea typeface="+mj-ea"/>
                <a:cs typeface="+mj-cs"/>
                <a:sym typeface="Calibri"/>
              </a:defRPr>
            </a:lvl1pPr>
            <a:lvl2pPr marL="0" indent="457200">
              <a:spcBef>
                <a:spcPts val="300"/>
              </a:spcBef>
              <a:buSzTx/>
              <a:buFontTx/>
              <a:buNone/>
              <a:defRPr sz="1400">
                <a:latin typeface="+mj-lt"/>
                <a:ea typeface="+mj-ea"/>
                <a:cs typeface="+mj-cs"/>
                <a:sym typeface="Calibri"/>
              </a:defRPr>
            </a:lvl2pPr>
            <a:lvl3pPr marL="0" indent="914400">
              <a:spcBef>
                <a:spcPts val="300"/>
              </a:spcBef>
              <a:buSzTx/>
              <a:buFontTx/>
              <a:buNone/>
              <a:defRPr sz="1400">
                <a:latin typeface="+mj-lt"/>
                <a:ea typeface="+mj-ea"/>
                <a:cs typeface="+mj-cs"/>
                <a:sym typeface="Calibri"/>
              </a:defRPr>
            </a:lvl3pPr>
            <a:lvl4pPr marL="0" indent="1371600">
              <a:spcBef>
                <a:spcPts val="300"/>
              </a:spcBef>
              <a:buSzTx/>
              <a:buFontTx/>
              <a:buNone/>
              <a:defRPr sz="1400">
                <a:latin typeface="+mj-lt"/>
                <a:ea typeface="+mj-ea"/>
                <a:cs typeface="+mj-cs"/>
                <a:sym typeface="Calibri"/>
              </a:defRPr>
            </a:lvl4pPr>
            <a:lvl5pPr marL="0" indent="1828800">
              <a:spcBef>
                <a:spcPts val="300"/>
              </a:spcBef>
              <a:buSzTx/>
              <a:buFontTx/>
              <a:buNone/>
              <a:defRPr sz="14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5" name="Shape 185"/>
          <p:cNvSpPr>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27565340"/>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1_Title and Vertical Text">
    <p:bg>
      <p:bgPr>
        <a:gradFill flip="none" rotWithShape="1">
          <a:gsLst>
            <a:gs pos="0">
              <a:srgbClr val="B0C6E1"/>
            </a:gs>
            <a:gs pos="15000">
              <a:srgbClr val="D5E1EF"/>
            </a:gs>
            <a:gs pos="32000">
              <a:schemeClr val="accent3">
                <a:lumOff val="44000"/>
              </a:schemeClr>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sp>
        <p:nvSpPr>
          <p:cNvPr id="192" name="Shape 192"/>
          <p:cNvSpPr>
            <a:spLocks noGrp="1"/>
          </p:cNvSpPr>
          <p:nvPr>
            <p:ph type="title"/>
          </p:nvPr>
        </p:nvSpPr>
        <p:spPr>
          <a:prstGeom prst="rect">
            <a:avLst/>
          </a:prstGeom>
        </p:spPr>
        <p:txBody>
          <a:bodyPr/>
          <a:lstStyle>
            <a:lvl1pPr>
              <a:defRPr>
                <a:latin typeface="+mj-lt"/>
                <a:ea typeface="+mj-ea"/>
                <a:cs typeface="+mj-cs"/>
                <a:sym typeface="Calibri"/>
              </a:defRPr>
            </a:lvl1pPr>
          </a:lstStyle>
          <a:p>
            <a:r>
              <a:t>Title Text</a:t>
            </a:r>
          </a:p>
        </p:txBody>
      </p:sp>
      <p:sp>
        <p:nvSpPr>
          <p:cNvPr id="193" name="Shape 193"/>
          <p:cNvSpPr>
            <a:spLocks noGrp="1"/>
          </p:cNvSpPr>
          <p:nvPr>
            <p:ph type="body" idx="1"/>
          </p:nvPr>
        </p:nvSpPr>
        <p:spPr>
          <a:prstGeom prst="rect">
            <a:avLst/>
          </a:prstGeom>
        </p:spPr>
        <p:txBody>
          <a:bodyPr/>
          <a:lstStyle>
            <a:lvl1pPr>
              <a:defRPr>
                <a:latin typeface="+mj-lt"/>
                <a:ea typeface="+mj-ea"/>
                <a:cs typeface="+mj-cs"/>
                <a:sym typeface="Calibri"/>
              </a:defRPr>
            </a:lvl1pPr>
            <a:lvl2pPr>
              <a:defRPr>
                <a:latin typeface="+mj-lt"/>
                <a:ea typeface="+mj-ea"/>
                <a:cs typeface="+mj-cs"/>
                <a:sym typeface="Calibri"/>
              </a:defRPr>
            </a:lvl2pPr>
            <a:lvl3pPr>
              <a:defRPr>
                <a:latin typeface="+mj-lt"/>
                <a:ea typeface="+mj-ea"/>
                <a:cs typeface="+mj-cs"/>
                <a:sym typeface="Calibri"/>
              </a:defRPr>
            </a:lvl3pPr>
            <a:lvl4pPr>
              <a:defRPr>
                <a:latin typeface="+mj-lt"/>
                <a:ea typeface="+mj-ea"/>
                <a:cs typeface="+mj-cs"/>
                <a:sym typeface="Calibri"/>
              </a:defRPr>
            </a:lvl4pPr>
            <a:lvl5pPr>
              <a:defRPr>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4" name="Shape 194"/>
          <p:cNvSpPr>
            <a:spLocks noGrp="1"/>
          </p:cNvSpPr>
          <p:nvPr>
            <p:ph type="sldNum" sz="quarter" idx="2"/>
          </p:nvPr>
        </p:nvSpPr>
        <p:spPr>
          <a:xfrm>
            <a:off x="8422818" y="6404292"/>
            <a:ext cx="263983" cy="269241"/>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06669020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jpe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image" Target="../media/image1.jpe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jpe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04.xml"/><Relationship Id="rId21" Type="http://schemas.openxmlformats.org/officeDocument/2006/relationships/slideLayout" Target="../slideLayouts/slideLayout99.xml"/><Relationship Id="rId42" Type="http://schemas.openxmlformats.org/officeDocument/2006/relationships/slideLayout" Target="../slideLayouts/slideLayout120.xml"/><Relationship Id="rId47" Type="http://schemas.openxmlformats.org/officeDocument/2006/relationships/slideLayout" Target="../slideLayouts/slideLayout125.xml"/><Relationship Id="rId63" Type="http://schemas.openxmlformats.org/officeDocument/2006/relationships/slideLayout" Target="../slideLayouts/slideLayout141.xml"/><Relationship Id="rId68" Type="http://schemas.openxmlformats.org/officeDocument/2006/relationships/slideLayout" Target="../slideLayouts/slideLayout146.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9" Type="http://schemas.openxmlformats.org/officeDocument/2006/relationships/slideLayout" Target="../slideLayouts/slideLayout107.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40" Type="http://schemas.openxmlformats.org/officeDocument/2006/relationships/slideLayout" Target="../slideLayouts/slideLayout118.xml"/><Relationship Id="rId45" Type="http://schemas.openxmlformats.org/officeDocument/2006/relationships/slideLayout" Target="../slideLayouts/slideLayout123.xml"/><Relationship Id="rId53" Type="http://schemas.openxmlformats.org/officeDocument/2006/relationships/slideLayout" Target="../slideLayouts/slideLayout131.xml"/><Relationship Id="rId58" Type="http://schemas.openxmlformats.org/officeDocument/2006/relationships/slideLayout" Target="../slideLayouts/slideLayout136.xml"/><Relationship Id="rId66" Type="http://schemas.openxmlformats.org/officeDocument/2006/relationships/slideLayout" Target="../slideLayouts/slideLayout144.xml"/><Relationship Id="rId5" Type="http://schemas.openxmlformats.org/officeDocument/2006/relationships/slideLayout" Target="../slideLayouts/slideLayout83.xml"/><Relationship Id="rId61" Type="http://schemas.openxmlformats.org/officeDocument/2006/relationships/slideLayout" Target="../slideLayouts/slideLayout139.xml"/><Relationship Id="rId19" Type="http://schemas.openxmlformats.org/officeDocument/2006/relationships/slideLayout" Target="../slideLayouts/slideLayout9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43" Type="http://schemas.openxmlformats.org/officeDocument/2006/relationships/slideLayout" Target="../slideLayouts/slideLayout121.xml"/><Relationship Id="rId48" Type="http://schemas.openxmlformats.org/officeDocument/2006/relationships/slideLayout" Target="../slideLayouts/slideLayout126.xml"/><Relationship Id="rId56" Type="http://schemas.openxmlformats.org/officeDocument/2006/relationships/slideLayout" Target="../slideLayouts/slideLayout134.xml"/><Relationship Id="rId64" Type="http://schemas.openxmlformats.org/officeDocument/2006/relationships/slideLayout" Target="../slideLayouts/slideLayout142.xml"/><Relationship Id="rId69" Type="http://schemas.openxmlformats.org/officeDocument/2006/relationships/theme" Target="../theme/theme6.xml"/><Relationship Id="rId8" Type="http://schemas.openxmlformats.org/officeDocument/2006/relationships/slideLayout" Target="../slideLayouts/slideLayout86.xml"/><Relationship Id="rId51" Type="http://schemas.openxmlformats.org/officeDocument/2006/relationships/slideLayout" Target="../slideLayouts/slideLayout129.xml"/><Relationship Id="rId3" Type="http://schemas.openxmlformats.org/officeDocument/2006/relationships/slideLayout" Target="../slideLayouts/slideLayout81.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 Id="rId46" Type="http://schemas.openxmlformats.org/officeDocument/2006/relationships/slideLayout" Target="../slideLayouts/slideLayout124.xml"/><Relationship Id="rId59" Type="http://schemas.openxmlformats.org/officeDocument/2006/relationships/slideLayout" Target="../slideLayouts/slideLayout137.xml"/><Relationship Id="rId67" Type="http://schemas.openxmlformats.org/officeDocument/2006/relationships/slideLayout" Target="../slideLayouts/slideLayout145.xml"/><Relationship Id="rId20" Type="http://schemas.openxmlformats.org/officeDocument/2006/relationships/slideLayout" Target="../slideLayouts/slideLayout98.xml"/><Relationship Id="rId41" Type="http://schemas.openxmlformats.org/officeDocument/2006/relationships/slideLayout" Target="../slideLayouts/slideLayout119.xml"/><Relationship Id="rId54" Type="http://schemas.openxmlformats.org/officeDocument/2006/relationships/slideLayout" Target="../slideLayouts/slideLayout132.xml"/><Relationship Id="rId62" Type="http://schemas.openxmlformats.org/officeDocument/2006/relationships/slideLayout" Target="../slideLayouts/slideLayout140.xml"/><Relationship Id="rId70" Type="http://schemas.openxmlformats.org/officeDocument/2006/relationships/image" Target="../media/image3.jpeg"/><Relationship Id="rId1" Type="http://schemas.openxmlformats.org/officeDocument/2006/relationships/slideLayout" Target="../slideLayouts/slideLayout79.xml"/><Relationship Id="rId6" Type="http://schemas.openxmlformats.org/officeDocument/2006/relationships/slideLayout" Target="../slideLayouts/slideLayout84.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49" Type="http://schemas.openxmlformats.org/officeDocument/2006/relationships/slideLayout" Target="../slideLayouts/slideLayout127.xml"/><Relationship Id="rId57" Type="http://schemas.openxmlformats.org/officeDocument/2006/relationships/slideLayout" Target="../slideLayouts/slideLayout135.xml"/><Relationship Id="rId10" Type="http://schemas.openxmlformats.org/officeDocument/2006/relationships/slideLayout" Target="../slideLayouts/slideLayout88.xml"/><Relationship Id="rId31" Type="http://schemas.openxmlformats.org/officeDocument/2006/relationships/slideLayout" Target="../slideLayouts/slideLayout109.xml"/><Relationship Id="rId44" Type="http://schemas.openxmlformats.org/officeDocument/2006/relationships/slideLayout" Target="../slideLayouts/slideLayout122.xml"/><Relationship Id="rId52" Type="http://schemas.openxmlformats.org/officeDocument/2006/relationships/slideLayout" Target="../slideLayouts/slideLayout130.xml"/><Relationship Id="rId60" Type="http://schemas.openxmlformats.org/officeDocument/2006/relationships/slideLayout" Target="../slideLayouts/slideLayout138.xml"/><Relationship Id="rId65" Type="http://schemas.openxmlformats.org/officeDocument/2006/relationships/slideLayout" Target="../slideLayouts/slideLayout143.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9" Type="http://schemas.openxmlformats.org/officeDocument/2006/relationships/slideLayout" Target="../slideLayouts/slideLayout117.xml"/><Relationship Id="rId34" Type="http://schemas.openxmlformats.org/officeDocument/2006/relationships/slideLayout" Target="../slideLayouts/slideLayout112.xml"/><Relationship Id="rId50" Type="http://schemas.openxmlformats.org/officeDocument/2006/relationships/slideLayout" Target="../slideLayouts/slideLayout128.xml"/><Relationship Id="rId55" Type="http://schemas.openxmlformats.org/officeDocument/2006/relationships/slideLayout" Target="../slideLayouts/slideLayout13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slideLayout" Target="../slideLayouts/slideLayout172.xml"/><Relationship Id="rId39" Type="http://schemas.openxmlformats.org/officeDocument/2006/relationships/slideLayout" Target="../slideLayouts/slideLayout185.xml"/><Relationship Id="rId21" Type="http://schemas.openxmlformats.org/officeDocument/2006/relationships/slideLayout" Target="../slideLayouts/slideLayout167.xml"/><Relationship Id="rId34" Type="http://schemas.openxmlformats.org/officeDocument/2006/relationships/slideLayout" Target="../slideLayouts/slideLayout180.xml"/><Relationship Id="rId42" Type="http://schemas.openxmlformats.org/officeDocument/2006/relationships/slideLayout" Target="../slideLayouts/slideLayout188.xml"/><Relationship Id="rId7" Type="http://schemas.openxmlformats.org/officeDocument/2006/relationships/slideLayout" Target="../slideLayouts/slideLayout15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29" Type="http://schemas.openxmlformats.org/officeDocument/2006/relationships/slideLayout" Target="../slideLayouts/slideLayout175.xml"/><Relationship Id="rId41" Type="http://schemas.openxmlformats.org/officeDocument/2006/relationships/slideLayout" Target="../slideLayouts/slideLayout187.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32" Type="http://schemas.openxmlformats.org/officeDocument/2006/relationships/slideLayout" Target="../slideLayouts/slideLayout178.xml"/><Relationship Id="rId37" Type="http://schemas.openxmlformats.org/officeDocument/2006/relationships/slideLayout" Target="../slideLayouts/slideLayout183.xml"/><Relationship Id="rId40" Type="http://schemas.openxmlformats.org/officeDocument/2006/relationships/slideLayout" Target="../slideLayouts/slideLayout186.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slideLayout" Target="../slideLayouts/slideLayout174.xml"/><Relationship Id="rId36" Type="http://schemas.openxmlformats.org/officeDocument/2006/relationships/slideLayout" Target="../slideLayouts/slideLayout182.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31" Type="http://schemas.openxmlformats.org/officeDocument/2006/relationships/slideLayout" Target="../slideLayouts/slideLayout177.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slideLayout" Target="../slideLayouts/slideLayout173.xml"/><Relationship Id="rId30" Type="http://schemas.openxmlformats.org/officeDocument/2006/relationships/slideLayout" Target="../slideLayouts/slideLayout176.xml"/><Relationship Id="rId35" Type="http://schemas.openxmlformats.org/officeDocument/2006/relationships/slideLayout" Target="../slideLayouts/slideLayout181.xml"/><Relationship Id="rId43" Type="http://schemas.openxmlformats.org/officeDocument/2006/relationships/theme" Target="../theme/theme7.xml"/><Relationship Id="rId8" Type="http://schemas.openxmlformats.org/officeDocument/2006/relationships/slideLayout" Target="../slideLayouts/slideLayout154.xml"/><Relationship Id="rId3" Type="http://schemas.openxmlformats.org/officeDocument/2006/relationships/slideLayout" Target="../slideLayouts/slideLayout149.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33" Type="http://schemas.openxmlformats.org/officeDocument/2006/relationships/slideLayout" Target="../slideLayouts/slideLayout179.xml"/><Relationship Id="rId38" Type="http://schemas.openxmlformats.org/officeDocument/2006/relationships/slideLayout" Target="../slideLayouts/slideLayout1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ea typeface="ＭＳ Ｐゴシック" pitchFamily="34" charset="-128"/>
                <a:cs typeface="+mn-cs"/>
              </a:defRPr>
            </a:lvl1pPr>
          </a:lstStyle>
          <a:p>
            <a:pPr>
              <a:defRPr/>
            </a:pPr>
            <a:fld id="{EE306BC2-3B52-4024-9B73-558E49899ACF}" type="datetime1">
              <a:rPr lang="en-US" smtClean="0"/>
              <a:t>4/22/2025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ea typeface="ＭＳ Ｐゴシック" pitchFamily="34" charset="-128"/>
                <a:cs typeface="+mn-cs"/>
              </a:defRPr>
            </a:lvl1pPr>
          </a:lstStyle>
          <a:p>
            <a:pPr>
              <a:defRPr/>
            </a:pPr>
            <a:r>
              <a:rPr lang="en-US"/>
              <a:t>2018</a:t>
            </a:r>
          </a:p>
        </p:txBody>
      </p:sp>
      <p:pic>
        <p:nvPicPr>
          <p:cNvPr id="1030" name="Picture 6" descr="BEST PPT Bkgrd.jp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6789738"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558ED5"/>
                </a:solidFill>
                <a:latin typeface="Calibri" pitchFamily="34" charset="0"/>
              </a:defRPr>
            </a:lvl1pPr>
          </a:lstStyle>
          <a:p>
            <a:fld id="{2ABF1145-3AAF-44D7-A550-87CA97DABE3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9689" r:id="rId1"/>
    <p:sldLayoutId id="2147499562" r:id="rId2"/>
    <p:sldLayoutId id="2147499563" r:id="rId3"/>
    <p:sldLayoutId id="2147499564" r:id="rId4"/>
    <p:sldLayoutId id="2147499565" r:id="rId5"/>
    <p:sldLayoutId id="2147499566" r:id="rId6"/>
    <p:sldLayoutId id="2147499567" r:id="rId7"/>
    <p:sldLayoutId id="2147499568" r:id="rId8"/>
    <p:sldLayoutId id="2147499569" r:id="rId9"/>
    <p:sldLayoutId id="2147499570" r:id="rId10"/>
    <p:sldLayoutId id="2147499571" r:id="rId11"/>
    <p:sldLayoutId id="2147499572" r:id="rId12"/>
    <p:sldLayoutId id="2147499573" r:id="rId13"/>
    <p:sldLayoutId id="2147499574" r:id="rId14"/>
    <p:sldLayoutId id="2147499575" r:id="rId15"/>
    <p:sldLayoutId id="2147499576" r:id="rId16"/>
    <p:sldLayoutId id="2147499577" r:id="rId17"/>
    <p:sldLayoutId id="2147499578" r:id="rId18"/>
  </p:sldLayoutIdLst>
  <p:hf hdr="0" dt="0"/>
  <p:txStyles>
    <p:titleStyle>
      <a:lvl1pPr algn="ctr" defTabSz="457200" rtl="0" eaLnBrk="0" fontAlgn="base" hangingPunct="0">
        <a:spcBef>
          <a:spcPct val="0"/>
        </a:spcBef>
        <a:spcAft>
          <a:spcPct val="0"/>
        </a:spcAft>
        <a:defRPr sz="4400">
          <a:solidFill>
            <a:schemeClr val="tx1"/>
          </a:solidFill>
          <a:latin typeface="+mj-lt"/>
          <a:ea typeface="+mj-ea"/>
          <a:cs typeface="ＭＳ Ｐゴシック" pitchFamily="-106"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itchFamily="-65" charset="-128"/>
          <a:cs typeface="ＭＳ Ｐゴシック" pitchFamily="-106"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itchFamily="-65" charset="-128"/>
          <a:cs typeface="ＭＳ Ｐゴシック" pitchFamily="-106"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itchFamily="-65" charset="-128"/>
          <a:cs typeface="ＭＳ Ｐゴシック" pitchFamily="-106"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itchFamily="-65" charset="-128"/>
          <a:cs typeface="ＭＳ Ｐゴシック" pitchFamily="-106"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a:solidFill>
            <a:schemeClr val="tx1"/>
          </a:solidFill>
          <a:latin typeface="+mn-lt"/>
          <a:ea typeface="+mn-ea"/>
          <a:cs typeface="ＭＳ Ｐゴシック" pitchFamily="-106" charset="-128"/>
        </a:defRPr>
      </a:lvl1pPr>
      <a:lvl2pPr marL="742950" indent="-285750" algn="l" defTabSz="457200"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a:defRPr/>
            </a:pPr>
            <a:fld id="{D226950D-9DE3-4831-9597-557C2784694D}" type="datetime1">
              <a:rPr lang="en-US" smtClean="0"/>
              <a:t>4/22/2025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ea typeface="ＭＳ Ｐゴシック" pitchFamily="34" charset="-128"/>
                <a:cs typeface="+mn-cs"/>
              </a:defRPr>
            </a:lvl1pPr>
          </a:lstStyle>
          <a:p>
            <a:pPr>
              <a:defRPr/>
            </a:pPr>
            <a:r>
              <a:rPr lang="en-US"/>
              <a:t>2018</a:t>
            </a:r>
          </a:p>
        </p:txBody>
      </p:sp>
      <p:pic>
        <p:nvPicPr>
          <p:cNvPr id="3078" name="Picture 6" descr="BEST PPT Bkgrd.jp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6789738"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558ED5"/>
                </a:solidFill>
                <a:latin typeface="Calibri" pitchFamily="34" charset="0"/>
              </a:defRPr>
            </a:lvl1pPr>
          </a:lstStyle>
          <a:p>
            <a:fld id="{78FD8BAF-7A35-4273-89A6-25CCE2A7683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9701" r:id="rId1"/>
    <p:sldLayoutId id="2147499579" r:id="rId2"/>
    <p:sldLayoutId id="2147499580" r:id="rId3"/>
    <p:sldLayoutId id="2147499581" r:id="rId4"/>
    <p:sldLayoutId id="2147499582" r:id="rId5"/>
    <p:sldLayoutId id="2147499583" r:id="rId6"/>
    <p:sldLayoutId id="2147499584" r:id="rId7"/>
    <p:sldLayoutId id="2147499585" r:id="rId8"/>
    <p:sldLayoutId id="2147499586" r:id="rId9"/>
    <p:sldLayoutId id="2147499587" r:id="rId10"/>
    <p:sldLayoutId id="2147499588" r:id="rId11"/>
    <p:sldLayoutId id="2147499589" r:id="rId12"/>
    <p:sldLayoutId id="2147499590" r:id="rId13"/>
    <p:sldLayoutId id="2147499591" r:id="rId14"/>
    <p:sldLayoutId id="2147499592" r:id="rId15"/>
    <p:sldLayoutId id="2147499593" r:id="rId16"/>
    <p:sldLayoutId id="2147499594" r:id="rId17"/>
    <p:sldLayoutId id="2147499595" r:id="rId18"/>
  </p:sldLayoutIdLst>
  <p:hf hdr="0" dt="0"/>
  <p:txStyles>
    <p:titleStyle>
      <a:lvl1pPr algn="ctr" defTabSz="457200" rtl="0" eaLnBrk="0" fontAlgn="base" hangingPunct="0">
        <a:spcBef>
          <a:spcPct val="0"/>
        </a:spcBef>
        <a:spcAft>
          <a:spcPct val="0"/>
        </a:spcAft>
        <a:defRPr sz="4400">
          <a:solidFill>
            <a:schemeClr val="tx1"/>
          </a:solidFill>
          <a:latin typeface="+mj-lt"/>
          <a:ea typeface="+mj-ea"/>
          <a:cs typeface="ＭＳ Ｐゴシック" pitchFamily="-106"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itchFamily="-65" charset="-128"/>
          <a:cs typeface="ＭＳ Ｐゴシック" pitchFamily="-106"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itchFamily="-65" charset="-128"/>
          <a:cs typeface="ＭＳ Ｐゴシック" pitchFamily="-106"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itchFamily="-65" charset="-128"/>
          <a:cs typeface="ＭＳ Ｐゴシック" pitchFamily="-106"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itchFamily="-65" charset="-128"/>
          <a:cs typeface="ＭＳ Ｐゴシック" pitchFamily="-106"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a:solidFill>
            <a:schemeClr val="tx1"/>
          </a:solidFill>
          <a:latin typeface="+mn-lt"/>
          <a:ea typeface="+mn-ea"/>
          <a:cs typeface="ＭＳ Ｐゴシック" pitchFamily="-106" charset="-128"/>
        </a:defRPr>
      </a:lvl1pPr>
      <a:lvl2pPr marL="742950" indent="-285750" algn="l" defTabSz="457200"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a:defRPr/>
            </a:pPr>
            <a:fld id="{31DBBD83-9190-4C3E-ADC3-78148B64F788}" type="datetime1">
              <a:rPr lang="en-US" smtClean="0"/>
              <a:t>4/22/2025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ea typeface="ＭＳ Ｐゴシック" pitchFamily="34" charset="-128"/>
                <a:cs typeface="+mn-cs"/>
              </a:defRPr>
            </a:lvl1pPr>
          </a:lstStyle>
          <a:p>
            <a:pPr>
              <a:defRPr/>
            </a:pPr>
            <a:r>
              <a:rPr lang="en-US"/>
              <a:t>2018</a:t>
            </a:r>
          </a:p>
        </p:txBody>
      </p:sp>
      <p:pic>
        <p:nvPicPr>
          <p:cNvPr id="4102" name="Picture 6" descr="BEST PPT Bkgrd.jp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6789738"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558ED5"/>
                </a:solidFill>
                <a:latin typeface="Calibri" pitchFamily="34" charset="0"/>
              </a:defRPr>
            </a:lvl1pPr>
          </a:lstStyle>
          <a:p>
            <a:fld id="{777CF711-E222-4959-91B2-1CE9C791C27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9702" r:id="rId1"/>
    <p:sldLayoutId id="2147499596" r:id="rId2"/>
    <p:sldLayoutId id="2147499597" r:id="rId3"/>
    <p:sldLayoutId id="2147499598" r:id="rId4"/>
    <p:sldLayoutId id="2147499599" r:id="rId5"/>
    <p:sldLayoutId id="2147499600" r:id="rId6"/>
    <p:sldLayoutId id="2147499601" r:id="rId7"/>
    <p:sldLayoutId id="2147499602" r:id="rId8"/>
    <p:sldLayoutId id="2147499603" r:id="rId9"/>
    <p:sldLayoutId id="2147499604" r:id="rId10"/>
    <p:sldLayoutId id="2147499605" r:id="rId11"/>
    <p:sldLayoutId id="2147499606" r:id="rId12"/>
    <p:sldLayoutId id="2147499607" r:id="rId13"/>
    <p:sldLayoutId id="2147499608" r:id="rId14"/>
    <p:sldLayoutId id="2147499609" r:id="rId15"/>
    <p:sldLayoutId id="2147499610" r:id="rId16"/>
    <p:sldLayoutId id="2147499611" r:id="rId17"/>
    <p:sldLayoutId id="2147499612" r:id="rId18"/>
  </p:sldLayoutIdLst>
  <p:hf hdr="0" dt="0"/>
  <p:txStyles>
    <p:titleStyle>
      <a:lvl1pPr algn="ctr" defTabSz="457200" rtl="0" eaLnBrk="0" fontAlgn="base" hangingPunct="0">
        <a:spcBef>
          <a:spcPct val="0"/>
        </a:spcBef>
        <a:spcAft>
          <a:spcPct val="0"/>
        </a:spcAft>
        <a:defRPr sz="4400">
          <a:solidFill>
            <a:schemeClr val="tx1"/>
          </a:solidFill>
          <a:latin typeface="+mj-lt"/>
          <a:ea typeface="+mj-ea"/>
          <a:cs typeface="ＭＳ Ｐゴシック" pitchFamily="-106"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itchFamily="-65" charset="-128"/>
          <a:cs typeface="ＭＳ Ｐゴシック" pitchFamily="-106"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itchFamily="-65" charset="-128"/>
          <a:cs typeface="ＭＳ Ｐゴシック" pitchFamily="-106"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itchFamily="-65" charset="-128"/>
          <a:cs typeface="ＭＳ Ｐゴシック" pitchFamily="-106"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itchFamily="-65" charset="-128"/>
          <a:cs typeface="ＭＳ Ｐゴシック" pitchFamily="-106"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a:solidFill>
            <a:schemeClr val="tx1"/>
          </a:solidFill>
          <a:latin typeface="+mn-lt"/>
          <a:ea typeface="+mn-ea"/>
          <a:cs typeface="ＭＳ Ｐゴシック" pitchFamily="-106" charset="-128"/>
        </a:defRPr>
      </a:lvl1pPr>
      <a:lvl2pPr marL="742950" indent="-285750" algn="l" defTabSz="457200"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a:defRPr/>
            </a:pPr>
            <a:fld id="{72377621-A059-459F-8770-C6382CF2DFCA}" type="datetime1">
              <a:rPr lang="en-US" smtClean="0"/>
              <a:t>4/22/2025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pPr>
              <a:defRPr/>
            </a:pPr>
            <a:r>
              <a:rPr lang="en-US"/>
              <a:t>2018</a:t>
            </a:r>
          </a:p>
        </p:txBody>
      </p:sp>
      <p:pic>
        <p:nvPicPr>
          <p:cNvPr id="9222" name="Picture 6" descr="BEST PPT Bkgrd.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6789738"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558ED5"/>
                </a:solidFill>
                <a:latin typeface="Calibri" pitchFamily="34" charset="0"/>
              </a:defRPr>
            </a:lvl1pPr>
          </a:lstStyle>
          <a:p>
            <a:fld id="{EDEF908D-6AA2-43D5-8519-CCF261B2E38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9669" r:id="rId1"/>
    <p:sldLayoutId id="2147499670" r:id="rId2"/>
    <p:sldLayoutId id="2147499671" r:id="rId3"/>
    <p:sldLayoutId id="2147499672" r:id="rId4"/>
    <p:sldLayoutId id="2147499673" r:id="rId5"/>
    <p:sldLayoutId id="2147499674" r:id="rId6"/>
    <p:sldLayoutId id="2147499675" r:id="rId7"/>
    <p:sldLayoutId id="2147499676" r:id="rId8"/>
    <p:sldLayoutId id="2147499677" r:id="rId9"/>
    <p:sldLayoutId id="2147499678" r:id="rId10"/>
    <p:sldLayoutId id="2147499679" r:id="rId11"/>
  </p:sldLayoutIdLst>
  <p:hf hdr="0" dt="0"/>
  <p:txStyles>
    <p:title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2pPr>
      <a:lvl3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3pPr>
      <a:lvl4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4pPr>
      <a:lvl5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5pPr>
      <a:lvl6pPr marL="457200"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6pPr>
      <a:lvl7pPr marL="914400"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7pPr>
      <a:lvl8pPr marL="1371600"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8pPr>
      <a:lvl9pPr marL="1828800"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defTabSz="457200" rtl="0" eaLnBrk="0" fontAlgn="base" hangingPunct="0">
        <a:spcBef>
          <a:spcPct val="20000"/>
        </a:spcBef>
        <a:spcAft>
          <a:spcPct val="0"/>
        </a:spcAft>
        <a:buFont typeface="Arial" pitchFamily="-106" charset="0"/>
        <a:buChar char="»"/>
        <a:defRPr sz="2000">
          <a:solidFill>
            <a:schemeClr val="tx1"/>
          </a:solidFill>
          <a:latin typeface="+mn-lt"/>
          <a:ea typeface="+mn-ea"/>
        </a:defRPr>
      </a:lvl6pPr>
      <a:lvl7pPr marL="2971800" indent="-228600" algn="l" defTabSz="457200" rtl="0" eaLnBrk="0" fontAlgn="base" hangingPunct="0">
        <a:spcBef>
          <a:spcPct val="20000"/>
        </a:spcBef>
        <a:spcAft>
          <a:spcPct val="0"/>
        </a:spcAft>
        <a:buFont typeface="Arial" pitchFamily="-106" charset="0"/>
        <a:buChar char="»"/>
        <a:defRPr sz="2000">
          <a:solidFill>
            <a:schemeClr val="tx1"/>
          </a:solidFill>
          <a:latin typeface="+mn-lt"/>
          <a:ea typeface="+mn-ea"/>
        </a:defRPr>
      </a:lvl7pPr>
      <a:lvl8pPr marL="3429000" indent="-228600" algn="l" defTabSz="457200" rtl="0" eaLnBrk="0" fontAlgn="base" hangingPunct="0">
        <a:spcBef>
          <a:spcPct val="20000"/>
        </a:spcBef>
        <a:spcAft>
          <a:spcPct val="0"/>
        </a:spcAft>
        <a:buFont typeface="Arial" pitchFamily="-106" charset="0"/>
        <a:buChar char="»"/>
        <a:defRPr sz="2000">
          <a:solidFill>
            <a:schemeClr val="tx1"/>
          </a:solidFill>
          <a:latin typeface="+mn-lt"/>
          <a:ea typeface="+mn-ea"/>
        </a:defRPr>
      </a:lvl8pPr>
      <a:lvl9pPr marL="3886200" indent="-228600" algn="l" defTabSz="457200" rtl="0" eaLnBrk="0" fontAlgn="base" hangingPunct="0">
        <a:spcBef>
          <a:spcPct val="20000"/>
        </a:spcBef>
        <a:spcAft>
          <a:spcPct val="0"/>
        </a:spcAft>
        <a:buFont typeface="Arial" pitchFamily="-106"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B0C6E1"/>
            </a:gs>
            <a:gs pos="14999">
              <a:srgbClr val="D5E1EF"/>
            </a:gs>
            <a:gs pos="32001">
              <a:srgbClr val="FFFFFF"/>
            </a:gs>
            <a:gs pos="69000">
              <a:srgbClr val="F6F9FC"/>
            </a:gs>
            <a:gs pos="87000">
              <a:srgbClr val="CAD9EB"/>
            </a:gs>
            <a:gs pos="100000">
              <a:srgbClr val="B3C8E2"/>
            </a:gs>
          </a:gsLst>
          <a:lin ang="2700000" scaled="1"/>
        </a:gra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ＭＳ Ｐゴシック" charset="-128"/>
              </a:defRPr>
            </a:lvl1pPr>
          </a:lstStyle>
          <a:p>
            <a:pPr>
              <a:defRPr/>
            </a:pPr>
            <a:fld id="{250FAEDE-C431-49EA-9262-61E7CCFCD414}" type="datetime1">
              <a:rPr lang="en-US" smtClean="0"/>
              <a:t>4/22/2025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ＭＳ Ｐゴシック" charset="-128"/>
              </a:defRPr>
            </a:lvl1pPr>
          </a:lstStyle>
          <a:p>
            <a:pPr>
              <a:defRPr/>
            </a:pPr>
            <a:r>
              <a:rPr lang="en-US"/>
              <a:t>2018</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pitchFamily="34" charset="0"/>
              </a:defRPr>
            </a:lvl1pPr>
          </a:lstStyle>
          <a:p>
            <a:fld id="{67103B85-65AB-4251-B86D-F583060CB41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9758" r:id="rId1"/>
    <p:sldLayoutId id="2147499759" r:id="rId2"/>
    <p:sldLayoutId id="2147499760" r:id="rId3"/>
    <p:sldLayoutId id="2147499761" r:id="rId4"/>
    <p:sldLayoutId id="2147499762" r:id="rId5"/>
    <p:sldLayoutId id="2147499763" r:id="rId6"/>
    <p:sldLayoutId id="2147499764" r:id="rId7"/>
    <p:sldLayoutId id="2147499765" r:id="rId8"/>
    <p:sldLayoutId id="2147499766" r:id="rId9"/>
    <p:sldLayoutId id="2147499767" r:id="rId10"/>
    <p:sldLayoutId id="2147499768" r:id="rId11"/>
    <p:sldLayoutId id="2147499769" r:id="rId12"/>
    <p:sldLayoutId id="2147499770" r:id="rId13"/>
  </p:sldLayoutIdLst>
  <p:hf hd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2" name="image1.jpeg" descr="BEST PPT BKGD (no logo).jpg"/>
          <p:cNvPicPr>
            <a:picLocks noChangeAspect="1"/>
          </p:cNvPicPr>
          <p:nvPr/>
        </p:nvPicPr>
        <p:blipFill>
          <a:blip r:embed="rId70"/>
          <a:stretch>
            <a:fillRect/>
          </a:stretch>
        </p:blipFill>
        <p:spPr>
          <a:xfrm>
            <a:off x="0" y="0"/>
            <a:ext cx="9144000" cy="6858000"/>
          </a:xfrm>
          <a:prstGeom prst="rect">
            <a:avLst/>
          </a:prstGeom>
          <a:ln w="12700">
            <a:miter lim="400000"/>
          </a:ln>
        </p:spPr>
      </p:pic>
      <p:sp>
        <p:nvSpPr>
          <p:cNvPr id="3" name="Shape 3"/>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4" name="Shape 4"/>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vl1pPr>
          </a:lstStyle>
          <a:p>
            <a:pPr defTabSz="457200" eaLnBrk="1" fontAlgn="auto">
              <a:spcBef>
                <a:spcPts val="0"/>
              </a:spcBef>
              <a:spcAft>
                <a:spcPts val="0"/>
              </a:spcAft>
            </a:pPr>
            <a:fld id="{86CB4B4D-7CA3-9044-876B-883B54F8677D}" type="slidenum">
              <a:rPr kern="0">
                <a:solidFill>
                  <a:srgbClr val="000000"/>
                </a:solidFill>
                <a:latin typeface="Arial"/>
                <a:cs typeface="Arial"/>
                <a:sym typeface="Arial"/>
              </a:rPr>
              <a:pPr defTabSz="457200" eaLnBrk="1" fontAlgn="auto">
                <a:spcBef>
                  <a:spcPts val="0"/>
                </a:spcBef>
                <a:spcAft>
                  <a:spcPts val="0"/>
                </a:spcAft>
              </a:pPr>
              <a:t>‹#›</a:t>
            </a:fld>
            <a:endParaRPr kern="0">
              <a:solidFill>
                <a:srgbClr val="000000"/>
              </a:solidFill>
              <a:latin typeface="Arial"/>
              <a:cs typeface="Arial"/>
              <a:sym typeface="Arial"/>
            </a:endParaRPr>
          </a:p>
        </p:txBody>
      </p:sp>
    </p:spTree>
    <p:extLst>
      <p:ext uri="{BB962C8B-B14F-4D97-AF65-F5344CB8AC3E}">
        <p14:creationId xmlns:p14="http://schemas.microsoft.com/office/powerpoint/2010/main" val="2884492518"/>
      </p:ext>
    </p:extLst>
  </p:cSld>
  <p:clrMap bg1="lt1" tx1="dk1" bg2="lt2" tx2="dk2" accent1="accent1" accent2="accent2" accent3="accent3" accent4="accent4" accent5="accent5" accent6="accent6" hlink="hlink" folHlink="folHlink"/>
  <p:sldLayoutIdLst>
    <p:sldLayoutId id="2147499943" r:id="rId1"/>
    <p:sldLayoutId id="2147499944" r:id="rId2"/>
    <p:sldLayoutId id="2147499945" r:id="rId3"/>
    <p:sldLayoutId id="2147499946" r:id="rId4"/>
    <p:sldLayoutId id="2147499947" r:id="rId5"/>
    <p:sldLayoutId id="2147499948" r:id="rId6"/>
    <p:sldLayoutId id="2147499949" r:id="rId7"/>
    <p:sldLayoutId id="2147499950" r:id="rId8"/>
    <p:sldLayoutId id="2147499951" r:id="rId9"/>
    <p:sldLayoutId id="2147499952" r:id="rId10"/>
    <p:sldLayoutId id="2147499953" r:id="rId11"/>
    <p:sldLayoutId id="2147499954" r:id="rId12"/>
    <p:sldLayoutId id="2147499955" r:id="rId13"/>
    <p:sldLayoutId id="2147499956" r:id="rId14"/>
    <p:sldLayoutId id="2147499957" r:id="rId15"/>
    <p:sldLayoutId id="2147499958" r:id="rId16"/>
    <p:sldLayoutId id="2147499959" r:id="rId17"/>
    <p:sldLayoutId id="2147499960" r:id="rId18"/>
    <p:sldLayoutId id="2147499961" r:id="rId19"/>
    <p:sldLayoutId id="2147499962" r:id="rId20"/>
    <p:sldLayoutId id="2147499963" r:id="rId21"/>
    <p:sldLayoutId id="2147499964" r:id="rId22"/>
    <p:sldLayoutId id="2147499965" r:id="rId23"/>
    <p:sldLayoutId id="2147499966" r:id="rId24"/>
    <p:sldLayoutId id="2147499967" r:id="rId25"/>
    <p:sldLayoutId id="2147499968" r:id="rId26"/>
    <p:sldLayoutId id="2147499969" r:id="rId27"/>
    <p:sldLayoutId id="2147499970" r:id="rId28"/>
    <p:sldLayoutId id="2147499971" r:id="rId29"/>
    <p:sldLayoutId id="2147499972" r:id="rId30"/>
    <p:sldLayoutId id="2147499973" r:id="rId31"/>
    <p:sldLayoutId id="2147499974" r:id="rId32"/>
    <p:sldLayoutId id="2147499975" r:id="rId33"/>
    <p:sldLayoutId id="2147499976" r:id="rId34"/>
    <p:sldLayoutId id="2147499977" r:id="rId35"/>
    <p:sldLayoutId id="2147499978" r:id="rId36"/>
    <p:sldLayoutId id="2147499979" r:id="rId37"/>
    <p:sldLayoutId id="2147499980" r:id="rId38"/>
    <p:sldLayoutId id="2147499981" r:id="rId39"/>
    <p:sldLayoutId id="2147499982" r:id="rId40"/>
    <p:sldLayoutId id="2147499990" r:id="rId41"/>
    <p:sldLayoutId id="2147500025" r:id="rId42"/>
    <p:sldLayoutId id="2147500026" r:id="rId43"/>
    <p:sldLayoutId id="2147500027" r:id="rId44"/>
    <p:sldLayoutId id="2147500028" r:id="rId45"/>
    <p:sldLayoutId id="2147500029" r:id="rId46"/>
    <p:sldLayoutId id="2147500030" r:id="rId47"/>
    <p:sldLayoutId id="2147500031" r:id="rId48"/>
    <p:sldLayoutId id="2147500032" r:id="rId49"/>
    <p:sldLayoutId id="2147500033" r:id="rId50"/>
    <p:sldLayoutId id="2147500034" r:id="rId51"/>
    <p:sldLayoutId id="2147500035" r:id="rId52"/>
    <p:sldLayoutId id="2147500047" r:id="rId53"/>
    <p:sldLayoutId id="2147500049" r:id="rId54"/>
    <p:sldLayoutId id="2147500050" r:id="rId55"/>
    <p:sldLayoutId id="2147500051" r:id="rId56"/>
    <p:sldLayoutId id="2147500052" r:id="rId57"/>
    <p:sldLayoutId id="2147500053" r:id="rId58"/>
    <p:sldLayoutId id="2147500054" r:id="rId59"/>
    <p:sldLayoutId id="2147500055" r:id="rId60"/>
    <p:sldLayoutId id="2147500056" r:id="rId61"/>
    <p:sldLayoutId id="2147500057" r:id="rId62"/>
    <p:sldLayoutId id="2147500058" r:id="rId63"/>
    <p:sldLayoutId id="2147500059" r:id="rId64"/>
    <p:sldLayoutId id="2147500060" r:id="rId65"/>
    <p:sldLayoutId id="2147500061" r:id="rId66"/>
    <p:sldLayoutId id="2147500063" r:id="rId67"/>
    <p:sldLayoutId id="2147500064" r:id="rId68"/>
  </p:sldLayoutIdLst>
  <p:transition spd="med"/>
  <p:hf hdr="0" dt="0"/>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4572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9144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13716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18288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B0C6E1"/>
            </a:gs>
            <a:gs pos="15000">
              <a:srgbClr val="D5E1EF"/>
            </a:gs>
            <a:gs pos="32000">
              <a:srgbClr val="FFFFFF"/>
            </a:gs>
            <a:gs pos="69000">
              <a:srgbClr val="F6F9FC"/>
            </a:gs>
            <a:gs pos="87000">
              <a:srgbClr val="CAD9EB"/>
            </a:gs>
            <a:gs pos="100000">
              <a:srgbClr val="B3C8E2"/>
            </a:gs>
          </a:gsLst>
          <a:lin ang="2700000" scaled="0"/>
        </a:gra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defTabSz="457200" eaLnBrk="1" fontAlgn="auto">
              <a:spcBef>
                <a:spcPts val="0"/>
              </a:spcBef>
              <a:spcAft>
                <a:spcPts val="0"/>
              </a:spcAft>
            </a:pPr>
            <a:fld id="{86CB4B4D-7CA3-9044-876B-883B54F8677D}" type="slidenum">
              <a:rPr kern="0">
                <a:latin typeface="Calibri"/>
                <a:sym typeface="Calibri"/>
              </a:rPr>
              <a:pPr defTabSz="457200" eaLnBrk="1" fontAlgn="auto">
                <a:spcBef>
                  <a:spcPts val="0"/>
                </a:spcBef>
                <a:spcAft>
                  <a:spcPts val="0"/>
                </a:spcAft>
              </a:pPr>
              <a:t>‹#›</a:t>
            </a:fld>
            <a:endParaRPr kern="0">
              <a:latin typeface="Calibri"/>
              <a:sym typeface="Calibri"/>
            </a:endParaRPr>
          </a:p>
        </p:txBody>
      </p:sp>
    </p:spTree>
    <p:extLst>
      <p:ext uri="{BB962C8B-B14F-4D97-AF65-F5344CB8AC3E}">
        <p14:creationId xmlns:p14="http://schemas.microsoft.com/office/powerpoint/2010/main" val="1523915267"/>
      </p:ext>
    </p:extLst>
  </p:cSld>
  <p:clrMap bg1="lt1" tx1="dk1" bg2="lt2" tx2="dk2" accent1="accent1" accent2="accent2" accent3="accent3" accent4="accent4" accent5="accent5" accent6="accent6" hlink="hlink" folHlink="folHlink"/>
  <p:sldLayoutIdLst>
    <p:sldLayoutId id="2147500148" r:id="rId1"/>
    <p:sldLayoutId id="2147500149" r:id="rId2"/>
    <p:sldLayoutId id="2147500150" r:id="rId3"/>
    <p:sldLayoutId id="2147500151" r:id="rId4"/>
    <p:sldLayoutId id="2147500152" r:id="rId5"/>
    <p:sldLayoutId id="2147500153" r:id="rId6"/>
    <p:sldLayoutId id="2147500154" r:id="rId7"/>
    <p:sldLayoutId id="2147500155" r:id="rId8"/>
    <p:sldLayoutId id="2147500156" r:id="rId9"/>
    <p:sldLayoutId id="2147500157" r:id="rId10"/>
    <p:sldLayoutId id="2147500158" r:id="rId11"/>
    <p:sldLayoutId id="2147500159" r:id="rId12"/>
    <p:sldLayoutId id="2147500160" r:id="rId13"/>
    <p:sldLayoutId id="2147500161" r:id="rId14"/>
    <p:sldLayoutId id="2147500162" r:id="rId15"/>
    <p:sldLayoutId id="2147500163" r:id="rId16"/>
    <p:sldLayoutId id="2147500164" r:id="rId17"/>
    <p:sldLayoutId id="2147500165" r:id="rId18"/>
    <p:sldLayoutId id="2147500166" r:id="rId19"/>
    <p:sldLayoutId id="2147500167" r:id="rId20"/>
    <p:sldLayoutId id="2147500168" r:id="rId21"/>
    <p:sldLayoutId id="2147500169" r:id="rId22"/>
    <p:sldLayoutId id="2147500170" r:id="rId23"/>
    <p:sldLayoutId id="2147500171" r:id="rId24"/>
    <p:sldLayoutId id="2147500172" r:id="rId25"/>
    <p:sldLayoutId id="2147500173" r:id="rId26"/>
    <p:sldLayoutId id="2147500174" r:id="rId27"/>
    <p:sldLayoutId id="2147500175" r:id="rId28"/>
    <p:sldLayoutId id="2147500176" r:id="rId29"/>
    <p:sldLayoutId id="2147500177" r:id="rId30"/>
    <p:sldLayoutId id="2147500178" r:id="rId31"/>
    <p:sldLayoutId id="2147500179" r:id="rId32"/>
    <p:sldLayoutId id="2147500180" r:id="rId33"/>
    <p:sldLayoutId id="2147500181" r:id="rId34"/>
    <p:sldLayoutId id="2147500182" r:id="rId35"/>
    <p:sldLayoutId id="2147500183" r:id="rId36"/>
    <p:sldLayoutId id="2147500184" r:id="rId37"/>
    <p:sldLayoutId id="2147500185" r:id="rId38"/>
    <p:sldLayoutId id="2147500186" r:id="rId39"/>
    <p:sldLayoutId id="2147500187" r:id="rId40"/>
    <p:sldLayoutId id="2147500188" r:id="rId41"/>
    <p:sldLayoutId id="2147500189" r:id="rId42"/>
  </p:sldLayoutIdLst>
  <p:transition spd="med"/>
  <p:hf hdr="0" dt="0"/>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pediatrics.aappublications.org/content/129/3/e827.full#content-block"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lactationmatters.org/wp-content/uploads/2013/09/radiology-brochure-1.pdf"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26.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pediatrics.aappublications.org/content/early/2012/02/22/peds.2011-3552"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hyperlink" Target="http://www.llli.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8.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cdc.gov/growthcharts/data/who/grchrt_boys_24lw_9210.pdf" TargetMode="External"/><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www.cdc.gov/growthcharts/data/who/grchrt_girls_24lw_9210.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hyperlink" Target="https://www.acog.org/Clinical-Guidance-and-Publications/Committee-Opinions/Committee-on-Obstetric-Practice/Optimizing-Support-for-Breastfeeding-as-Part-of-Obstetric-Practice" TargetMode="Externa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newbornweight.org/" TargetMode="External"/><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med.stanford.edu/newborns/professional-education/breastfeeding/hand-expressing-milk.html"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1.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mombaby.org/wp-content/uploads/2016/04/PainProtocols.v3.pdf"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healthcare.gov/what-are-my-breastfeeding-benefits/" TargetMode="External"/><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odphp.health.gov/healthypeople/objectives-and-data/browse-objectives/infants"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pawic.com/MothersMilkForTheFirstYear.aspx" TargetMode="External"/><Relationship Id="rId2" Type="http://schemas.openxmlformats.org/officeDocument/2006/relationships/hyperlink" Target="http://www.health.state.pa.us/breastfeeding" TargetMode="External"/><Relationship Id="rId1" Type="http://schemas.openxmlformats.org/officeDocument/2006/relationships/slideLayout" Target="../slideLayouts/slideLayout12.xml"/><Relationship Id="rId4" Type="http://schemas.openxmlformats.org/officeDocument/2006/relationships/hyperlink" Target="http://www.pabreastfeeding.org/"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vimeo.com/141929848" TargetMode="External"/><Relationship Id="rId2" Type="http://schemas.openxmlformats.org/officeDocument/2006/relationships/hyperlink" Target="http://www.bfmed.org/Resources/Protocols.aspx"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bfmed.org/" TargetMode="External"/><Relationship Id="rId7" Type="http://schemas.openxmlformats.org/officeDocument/2006/relationships/hyperlink" Target="https://www.womenshealth.gov/breastfeeding/breastfeeding-home-work-and-public/breastfeeding-and-going-back-work/business-case" TargetMode="External"/><Relationship Id="rId2" Type="http://schemas.openxmlformats.org/officeDocument/2006/relationships/hyperlink" Target="https://www.aap.org/en-us/advocacy-and-policy/aap-health-initiatives/Breastfeeding/Pages/default.aspx" TargetMode="External"/><Relationship Id="rId1" Type="http://schemas.openxmlformats.org/officeDocument/2006/relationships/slideLayout" Target="../slideLayouts/slideLayout7.xml"/><Relationship Id="rId6" Type="http://schemas.openxmlformats.org/officeDocument/2006/relationships/hyperlink" Target="http://www.acog.org/" TargetMode="External"/><Relationship Id="rId5" Type="http://schemas.openxmlformats.org/officeDocument/2006/relationships/hyperlink" Target="http://midwife.org/" TargetMode="External"/><Relationship Id="rId4" Type="http://schemas.openxmlformats.org/officeDocument/2006/relationships/hyperlink" Target="http://www.aafp.org/"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lalecheleague.org/" TargetMode="External"/><Relationship Id="rId7" Type="http://schemas.openxmlformats.org/officeDocument/2006/relationships/hyperlink" Target="http://www.mombaby.org/index.php?c=2&amp;s=30&amp;p=623" TargetMode="External"/><Relationship Id="rId2" Type="http://schemas.openxmlformats.org/officeDocument/2006/relationships/hyperlink" Target="http://www.ilca.org/" TargetMode="External"/><Relationship Id="rId1" Type="http://schemas.openxmlformats.org/officeDocument/2006/relationships/slideLayout" Target="../slideLayouts/slideLayout7.xml"/><Relationship Id="rId6" Type="http://schemas.openxmlformats.org/officeDocument/2006/relationships/hyperlink" Target="http://www.usbreastfeeding.org/" TargetMode="External"/><Relationship Id="rId5" Type="http://schemas.openxmlformats.org/officeDocument/2006/relationships/hyperlink" Target="http://www.surgeongeneral.gov/library/calls/breastfeeding/index.html" TargetMode="External"/><Relationship Id="rId4" Type="http://schemas.openxmlformats.org/officeDocument/2006/relationships/hyperlink" Target="http://www.womenshealth.gov/breastfeeding" TargetMode="External"/></Relationships>
</file>

<file path=ppt/slides/_rels/slide66.xml.rels><?xml version="1.0" encoding="UTF-8" standalone="yes"?>
<Relationships xmlns="http://schemas.openxmlformats.org/package/2006/relationships"><Relationship Id="rId2" Type="http://schemas.openxmlformats.org/officeDocument/2006/relationships/hyperlink" Target="mailto:dschell@paaap.or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828E2B1B-5C43-4462-8E55-3743DC3C4C07}" type="slidenum">
              <a:rPr lang="en-US" altLang="en-US" sz="1200">
                <a:solidFill>
                  <a:srgbClr val="558ED5"/>
                </a:solidFill>
              </a:rPr>
              <a:pPr>
                <a:spcBef>
                  <a:spcPct val="0"/>
                </a:spcBef>
                <a:buFontTx/>
                <a:buNone/>
              </a:pPr>
              <a:t>1</a:t>
            </a:fld>
            <a:endParaRPr lang="en-US" altLang="en-US" sz="1200">
              <a:solidFill>
                <a:srgbClr val="558ED5"/>
              </a:solidFill>
            </a:endParaRPr>
          </a:p>
        </p:txBody>
      </p:sp>
      <p:sp>
        <p:nvSpPr>
          <p:cNvPr id="129027"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F66D5DBB-53FA-4BB0-AA23-FE7B0DB0B049}" type="slidenum">
              <a:rPr lang="en-US" altLang="en-US" sz="1200">
                <a:solidFill>
                  <a:srgbClr val="558ED5"/>
                </a:solidFill>
              </a:rPr>
              <a:pPr algn="r" eaLnBrk="1" hangingPunct="1">
                <a:spcBef>
                  <a:spcPct val="0"/>
                </a:spcBef>
                <a:buFontTx/>
                <a:buNone/>
              </a:pPr>
              <a:t>1</a:t>
            </a:fld>
            <a:endParaRPr lang="en-US" altLang="en-US" sz="1200">
              <a:solidFill>
                <a:srgbClr val="558ED5"/>
              </a:solidFill>
            </a:endParaRPr>
          </a:p>
        </p:txBody>
      </p:sp>
      <p:pic>
        <p:nvPicPr>
          <p:cNvPr id="129028" name="Picture 4" descr="BEST PPT Cov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Footer Placeholder 4"/>
          <p:cNvSpPr>
            <a:spLocks noGrp="1"/>
          </p:cNvSpPr>
          <p:nvPr>
            <p:ph type="ftr" sz="quarter" idx="11"/>
          </p:nvPr>
        </p:nvSpPr>
        <p:spPr bwMode="auto">
          <a:xfrm>
            <a:off x="3124200" y="6477922"/>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100" dirty="0">
                <a:solidFill>
                  <a:srgbClr val="898989"/>
                </a:solidFill>
                <a:latin typeface="Arial" panose="020B0604020202020204" pitchFamily="34" charset="0"/>
                <a:cs typeface="Arial" panose="020B0604020202020204" pitchFamily="34" charset="0"/>
              </a:rPr>
              <a:t>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Shape 589"/>
          <p:cNvSpPr/>
          <p:nvPr/>
        </p:nvSpPr>
        <p:spPr>
          <a:xfrm>
            <a:off x="2908880" y="6323469"/>
            <a:ext cx="2895600"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latin typeface="+mj-lt"/>
                <a:ea typeface="+mj-ea"/>
                <a:cs typeface="+mj-cs"/>
                <a:sym typeface="Calibri"/>
              </a:defRPr>
            </a:lvl1pPr>
          </a:lstStyle>
          <a:p>
            <a:pPr defTabSz="457200" eaLnBrk="1" fontAlgn="auto">
              <a:spcBef>
                <a:spcPts val="0"/>
              </a:spcBef>
              <a:spcAft>
                <a:spcPts val="0"/>
              </a:spcAft>
            </a:pPr>
            <a:r>
              <a:rPr lang="en-US" altLang="en-US" sz="1100" dirty="0">
                <a:solidFill>
                  <a:srgbClr val="898989"/>
                </a:solidFill>
                <a:latin typeface="Arial" panose="020B0604020202020204" pitchFamily="34" charset="0"/>
                <a:cs typeface="Arial" panose="020B0604020202020204" pitchFamily="34" charset="0"/>
              </a:rPr>
              <a:t>2018</a:t>
            </a:r>
          </a:p>
          <a:p>
            <a:pPr defTabSz="457200" eaLnBrk="1" fontAlgn="auto">
              <a:spcBef>
                <a:spcPts val="0"/>
              </a:spcBef>
              <a:spcAft>
                <a:spcPts val="0"/>
              </a:spcAft>
            </a:pPr>
            <a:endParaRPr sz="1100" kern="0" dirty="0">
              <a:latin typeface="Arial" panose="020B0604020202020204" pitchFamily="34" charset="0"/>
              <a:cs typeface="Arial" panose="020B0604020202020204" pitchFamily="34" charset="0"/>
            </a:endParaRPr>
          </a:p>
        </p:txBody>
      </p:sp>
      <p:pic>
        <p:nvPicPr>
          <p:cNvPr id="590" name="image19.png"/>
          <p:cNvPicPr>
            <a:picLocks noChangeAspect="1"/>
          </p:cNvPicPr>
          <p:nvPr/>
        </p:nvPicPr>
        <p:blipFill>
          <a:blip r:embed="rId3"/>
          <a:stretch>
            <a:fillRect/>
          </a:stretch>
        </p:blipFill>
        <p:spPr>
          <a:xfrm>
            <a:off x="316444" y="65906"/>
            <a:ext cx="8080472" cy="5996587"/>
          </a:xfrm>
          <a:prstGeom prst="rect">
            <a:avLst/>
          </a:prstGeom>
          <a:ln w="12700">
            <a:miter lim="400000"/>
          </a:ln>
        </p:spPr>
      </p:pic>
      <p:sp>
        <p:nvSpPr>
          <p:cNvPr id="591" name="Shape 591"/>
          <p:cNvSpPr/>
          <p:nvPr/>
        </p:nvSpPr>
        <p:spPr>
          <a:xfrm>
            <a:off x="6147549" y="65906"/>
            <a:ext cx="2574291" cy="962457"/>
          </a:xfrm>
          <a:prstGeom prst="rect">
            <a:avLst/>
          </a:prstGeom>
          <a:solidFill>
            <a:schemeClr val="accent3">
              <a:lumOff val="44000"/>
            </a:schemeClr>
          </a:solidFill>
          <a:ln w="69850">
            <a:solidFill>
              <a:srgbClr val="820082"/>
            </a:solidFill>
          </a:ln>
          <a:extLst>
            <a:ext uri="{C572A759-6A51-4108-AA02-DFA0A04FC94B}">
              <ma14:wrappingTextBoxFlag xmlns="" xmlns:ma14="http://schemas.microsoft.com/office/mac/drawingml/2011/main" val="1"/>
            </a:ext>
          </a:extLst>
        </p:spPr>
        <p:txBody>
          <a:bodyPr wrap="none" lIns="45719" rIns="45719">
            <a:spAutoFit/>
          </a:bodyPr>
          <a:lstStyle/>
          <a:p>
            <a:pPr algn="ctr" defTabSz="457200" eaLnBrk="1" fontAlgn="auto">
              <a:spcBef>
                <a:spcPts val="0"/>
              </a:spcBef>
              <a:spcAft>
                <a:spcPts val="0"/>
              </a:spcAft>
              <a:defRPr sz="2800">
                <a:solidFill>
                  <a:srgbClr val="820082"/>
                </a:solidFill>
              </a:defRPr>
            </a:pPr>
            <a:r>
              <a:rPr sz="2800" kern="0">
                <a:solidFill>
                  <a:srgbClr val="820082"/>
                </a:solidFill>
                <a:latin typeface="Arial"/>
                <a:cs typeface="Arial"/>
                <a:sym typeface="Arial"/>
              </a:rPr>
              <a:t>Breastfeeding </a:t>
            </a:r>
            <a:endParaRPr sz="2800" kern="0">
              <a:solidFill>
                <a:srgbClr val="820082"/>
              </a:solidFill>
              <a:latin typeface="Calibri"/>
              <a:ea typeface="+mj-ea"/>
              <a:cs typeface="+mj-cs"/>
              <a:sym typeface="Calibri"/>
            </a:endParaRPr>
          </a:p>
          <a:p>
            <a:pPr algn="ctr" defTabSz="457200" eaLnBrk="1" fontAlgn="auto">
              <a:spcBef>
                <a:spcPts val="0"/>
              </a:spcBef>
              <a:spcAft>
                <a:spcPts val="0"/>
              </a:spcAft>
              <a:defRPr sz="2800">
                <a:solidFill>
                  <a:srgbClr val="820082"/>
                </a:solidFill>
              </a:defRPr>
            </a:pPr>
            <a:r>
              <a:rPr sz="2800" kern="0">
                <a:solidFill>
                  <a:srgbClr val="820082"/>
                </a:solidFill>
                <a:latin typeface="Arial"/>
                <a:cs typeface="Arial"/>
                <a:sym typeface="Arial"/>
              </a:rPr>
              <a:t>Benefits</a:t>
            </a:r>
          </a:p>
        </p:txBody>
      </p:sp>
      <p:sp>
        <p:nvSpPr>
          <p:cNvPr id="592" name="Shape 592"/>
          <p:cNvSpPr/>
          <p:nvPr/>
        </p:nvSpPr>
        <p:spPr>
          <a:xfrm>
            <a:off x="6616555" y="3052423"/>
            <a:ext cx="894344" cy="486208"/>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800">
                <a:solidFill>
                  <a:srgbClr val="820082"/>
                </a:solidFill>
              </a:defRPr>
            </a:lvl1pPr>
          </a:lstStyle>
          <a:p>
            <a:pPr defTabSz="457200" eaLnBrk="1" fontAlgn="auto">
              <a:spcBef>
                <a:spcPts val="0"/>
              </a:spcBef>
              <a:spcAft>
                <a:spcPts val="0"/>
              </a:spcAft>
            </a:pPr>
            <a:r>
              <a:rPr kern="0">
                <a:latin typeface="Arial"/>
                <a:cs typeface="Arial"/>
                <a:sym typeface="Arial"/>
              </a:rPr>
              <a:t>Mom</a:t>
            </a:r>
          </a:p>
        </p:txBody>
      </p:sp>
      <p:sp>
        <p:nvSpPr>
          <p:cNvPr id="593" name="Shape 593"/>
          <p:cNvSpPr/>
          <p:nvPr/>
        </p:nvSpPr>
        <p:spPr>
          <a:xfrm rot="2128253">
            <a:off x="6063996" y="2549704"/>
            <a:ext cx="978409" cy="322419"/>
          </a:xfrm>
          <a:prstGeom prst="leftArrow">
            <a:avLst>
              <a:gd name="adj1" fmla="val 50000"/>
              <a:gd name="adj2" fmla="val 50000"/>
            </a:avLst>
          </a:prstGeom>
          <a:solidFill>
            <a:srgbClr val="FFFF00"/>
          </a:solidFill>
          <a:ln>
            <a:solidFill>
              <a:srgbClr val="820082"/>
            </a:solidFill>
          </a:ln>
          <a:effectLst>
            <a:outerShdw blurRad="38100" dist="23000" dir="5400000" rotWithShape="0">
              <a:srgbClr val="000000">
                <a:alpha val="35000"/>
              </a:srgbClr>
            </a:outerShdw>
          </a:effectLst>
        </p:spPr>
        <p:txBody>
          <a:bodyPr lIns="45719" rIns="45719" anchor="ctr"/>
          <a:lstStyle/>
          <a:p>
            <a:pPr algn="ctr" defTabSz="457200" eaLnBrk="1" fontAlgn="auto">
              <a:spcBef>
                <a:spcPts val="0"/>
              </a:spcBef>
              <a:spcAft>
                <a:spcPts val="0"/>
              </a:spcAft>
              <a:defRPr>
                <a:solidFill>
                  <a:srgbClr val="8F8F8F">
                    <a:lumOff val="44000"/>
                  </a:srgbClr>
                </a:solidFill>
                <a:latin typeface="+mj-lt"/>
                <a:ea typeface="+mj-ea"/>
                <a:cs typeface="+mj-cs"/>
                <a:sym typeface="Calibri"/>
              </a:defRPr>
            </a:pPr>
            <a:endParaRPr kern="0">
              <a:solidFill>
                <a:srgbClr val="8F8F8F">
                  <a:lumOff val="44000"/>
                </a:srgbClr>
              </a:solidFill>
              <a:latin typeface="Calibri"/>
              <a:ea typeface="+mj-ea"/>
              <a:cs typeface="+mj-cs"/>
              <a:sym typeface="Calibri"/>
            </a:endParaRPr>
          </a:p>
        </p:txBody>
      </p:sp>
      <p:sp>
        <p:nvSpPr>
          <p:cNvPr id="594" name="Shape 594"/>
          <p:cNvSpPr>
            <a:spLocks noGrp="1"/>
          </p:cNvSpPr>
          <p:nvPr>
            <p:ph type="sldNum" sz="quarter" idx="2"/>
          </p:nvPr>
        </p:nvSpPr>
        <p:spPr>
          <a:xfrm>
            <a:off x="8424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solidFill>
                  <a:schemeClr val="bg1">
                    <a:lumMod val="50000"/>
                  </a:schemeClr>
                </a:solidFill>
              </a:rPr>
              <a:pPr/>
              <a:t>10</a:t>
            </a:fld>
            <a:endParaRPr dirty="0">
              <a:solidFill>
                <a:schemeClr val="bg1">
                  <a:lumMod val="50000"/>
                </a:schemeClr>
              </a:solidFill>
            </a:endParaRPr>
          </a:p>
        </p:txBody>
      </p:sp>
      <p:sp>
        <p:nvSpPr>
          <p:cNvPr id="2" name="TextBox 1"/>
          <p:cNvSpPr txBox="1"/>
          <p:nvPr/>
        </p:nvSpPr>
        <p:spPr>
          <a:xfrm>
            <a:off x="1955800" y="6095395"/>
            <a:ext cx="4809067"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900" b="0" i="0" strike="noStrike" cap="none" spc="0" normalizeH="0" baseline="0" dirty="0">
                <a:ln>
                  <a:noFill/>
                </a:ln>
                <a:solidFill>
                  <a:schemeClr val="bg1">
                    <a:lumMod val="50000"/>
                  </a:schemeClr>
                </a:solidFill>
                <a:effectLst/>
                <a:uFillTx/>
                <a:latin typeface="Arial"/>
                <a:ea typeface="Arial"/>
                <a:cs typeface="Arial"/>
                <a:sym typeface="Arial"/>
              </a:rPr>
              <a:t>Permission from www.mymilkies.com</a:t>
            </a:r>
          </a:p>
        </p:txBody>
      </p:sp>
    </p:spTree>
    <p:extLst>
      <p:ext uri="{BB962C8B-B14F-4D97-AF65-F5344CB8AC3E}">
        <p14:creationId xmlns:p14="http://schemas.microsoft.com/office/powerpoint/2010/main" val="1637955388"/>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Shape 597"/>
          <p:cNvSpPr/>
          <p:nvPr/>
        </p:nvSpPr>
        <p:spPr>
          <a:xfrm>
            <a:off x="3124200" y="6408107"/>
            <a:ext cx="2895600" cy="261610"/>
          </a:xfrm>
          <a:prstGeom prst="rect">
            <a:avLst/>
          </a:prstGeom>
          <a:ln w="12700">
            <a:miter lim="400000"/>
          </a:ln>
          <a:extLst>
            <a:ext uri="{C572A759-6A51-4108-AA02-DFA0A04FC94B}">
              <ma14:wrappingTextBoxFlag xmlns="" xmlns:ma14="http://schemas.microsoft.com/office/mac/drawingml/2011/main" val="1"/>
            </a:ext>
          </a:extLst>
        </p:spPr>
        <p:txBody>
          <a:bodyPr lIns="45719" tIns="45720" rIns="45719" bIns="45720" anchor="ctr">
            <a:spAutoFit/>
          </a:bodyPr>
          <a:lstStyle>
            <a:lvl1pPr algn="ctr">
              <a:defRPr sz="1200">
                <a:solidFill>
                  <a:srgbClr val="888888"/>
                </a:solidFill>
                <a:latin typeface="+mj-lt"/>
                <a:ea typeface="+mj-ea"/>
                <a:cs typeface="+mj-cs"/>
                <a:sym typeface="Calibri"/>
              </a:defRPr>
            </a:lvl1pPr>
          </a:lstStyle>
          <a:p>
            <a:pPr defTabSz="457200" eaLnBrk="1" fontAlgn="auto">
              <a:spcBef>
                <a:spcPts val="0"/>
              </a:spcBef>
              <a:spcAft>
                <a:spcPts val="0"/>
              </a:spcAft>
            </a:pPr>
            <a:r>
              <a:rPr lang="en-US" altLang="en-US" sz="1100" dirty="0">
                <a:solidFill>
                  <a:srgbClr val="898989"/>
                </a:solidFill>
                <a:latin typeface="Arial"/>
                <a:cs typeface="Arial"/>
              </a:rPr>
              <a:t>2025</a:t>
            </a:r>
            <a:endParaRPr lang="en-US" altLang="en-US" sz="1100" dirty="0">
              <a:solidFill>
                <a:srgbClr val="898989"/>
              </a:solidFill>
              <a:latin typeface="Arial" panose="020B0604020202020204" pitchFamily="34" charset="0"/>
              <a:cs typeface="Arial" panose="020B0604020202020204" pitchFamily="34" charset="0"/>
            </a:endParaRPr>
          </a:p>
        </p:txBody>
      </p:sp>
      <p:sp>
        <p:nvSpPr>
          <p:cNvPr id="598" name="Shape 598"/>
          <p:cNvSpPr>
            <a:spLocks noGrp="1"/>
          </p:cNvSpPr>
          <p:nvPr>
            <p:ph type="sldNum" sz="quarter" idx="2"/>
          </p:nvPr>
        </p:nvSpPr>
        <p:spPr>
          <a:xfrm>
            <a:off x="8424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solidFill>
                  <a:schemeClr val="bg1">
                    <a:lumMod val="50000"/>
                  </a:schemeClr>
                </a:solidFill>
              </a:rPr>
              <a:pPr/>
              <a:t>11</a:t>
            </a:fld>
            <a:endParaRPr dirty="0">
              <a:solidFill>
                <a:schemeClr val="bg1">
                  <a:lumMod val="50000"/>
                </a:schemeClr>
              </a:solidFill>
            </a:endParaRPr>
          </a:p>
        </p:txBody>
      </p:sp>
      <p:sp>
        <p:nvSpPr>
          <p:cNvPr id="599" name="Shape 599"/>
          <p:cNvSpPr>
            <a:spLocks noGrp="1"/>
          </p:cNvSpPr>
          <p:nvPr>
            <p:ph type="title" idx="4294967295"/>
          </p:nvPr>
        </p:nvSpPr>
        <p:spPr>
          <a:xfrm>
            <a:off x="0" y="219075"/>
            <a:ext cx="9144000" cy="1196975"/>
          </a:xfrm>
          <a:prstGeom prst="rect">
            <a:avLst/>
          </a:prstGeom>
        </p:spPr>
        <p:txBody>
          <a:bodyPr lIns="44450" tIns="44450" rIns="44450" bIns="44450"/>
          <a:lstStyle/>
          <a:p>
            <a:pPr>
              <a:defRPr sz="3600" b="1">
                <a:solidFill>
                  <a:srgbClr val="820082"/>
                </a:solidFill>
                <a:latin typeface="Arial"/>
                <a:ea typeface="Arial"/>
                <a:cs typeface="Arial"/>
                <a:sym typeface="Arial"/>
              </a:defRPr>
            </a:pPr>
            <a:r>
              <a:rPr dirty="0"/>
              <a:t>Advantages for Women </a:t>
            </a:r>
            <a:br>
              <a:rPr dirty="0"/>
            </a:br>
            <a:r>
              <a:rPr dirty="0"/>
              <a:t>Who Breastfeed</a:t>
            </a:r>
          </a:p>
        </p:txBody>
      </p:sp>
      <p:sp>
        <p:nvSpPr>
          <p:cNvPr id="600" name="Shape 600"/>
          <p:cNvSpPr>
            <a:spLocks noGrp="1"/>
          </p:cNvSpPr>
          <p:nvPr>
            <p:ph type="body" idx="4294967295"/>
          </p:nvPr>
        </p:nvSpPr>
        <p:spPr>
          <a:xfrm>
            <a:off x="627264" y="1539810"/>
            <a:ext cx="7889472" cy="4191001"/>
          </a:xfrm>
          <a:prstGeom prst="rect">
            <a:avLst/>
          </a:prstGeom>
        </p:spPr>
        <p:txBody>
          <a:bodyPr lIns="44450" tIns="44450" rIns="44450" bIns="44450" anchor="t"/>
          <a:lstStyle/>
          <a:p>
            <a:pPr>
              <a:spcBef>
                <a:spcPts val="500"/>
              </a:spcBef>
              <a:buClr>
                <a:srgbClr val="820082"/>
              </a:buClr>
              <a:defRPr sz="2400"/>
            </a:pPr>
            <a:r>
              <a:rPr lang="en-US" sz="2200" dirty="0"/>
              <a:t>Decreased postpartum blood loss</a:t>
            </a:r>
            <a:endParaRPr lang="en-US" sz="2200">
              <a:latin typeface="+mj-lt"/>
              <a:ea typeface="+mj-ea"/>
              <a:cs typeface="+mj-cs"/>
            </a:endParaRPr>
          </a:p>
          <a:p>
            <a:pPr>
              <a:spcBef>
                <a:spcPts val="500"/>
              </a:spcBef>
              <a:buClr>
                <a:srgbClr val="820082"/>
              </a:buClr>
              <a:defRPr sz="2400"/>
            </a:pPr>
            <a:r>
              <a:rPr lang="en-US" sz="2200" dirty="0"/>
              <a:t>More rapid involution of the uterus</a:t>
            </a:r>
            <a:endParaRPr sz="2200" dirty="0"/>
          </a:p>
          <a:p>
            <a:pPr>
              <a:spcBef>
                <a:spcPts val="500"/>
              </a:spcBef>
              <a:buClr>
                <a:srgbClr val="820082"/>
              </a:buClr>
              <a:defRPr sz="2400"/>
            </a:pPr>
            <a:r>
              <a:rPr lang="en-US" sz="2200" dirty="0"/>
              <a:t>Increased natural</a:t>
            </a:r>
            <a:r>
              <a:rPr sz="2200" dirty="0"/>
              <a:t> child spacing </a:t>
            </a:r>
          </a:p>
          <a:p>
            <a:pPr>
              <a:spcBef>
                <a:spcPts val="500"/>
              </a:spcBef>
              <a:buClr>
                <a:srgbClr val="820082"/>
              </a:buClr>
              <a:defRPr sz="2400"/>
            </a:pPr>
            <a:r>
              <a:rPr lang="en-US" sz="2200" dirty="0"/>
              <a:t>Decreased postpartum depression</a:t>
            </a:r>
          </a:p>
          <a:p>
            <a:pPr>
              <a:spcBef>
                <a:spcPts val="500"/>
              </a:spcBef>
              <a:buClr>
                <a:srgbClr val="820082"/>
              </a:buClr>
              <a:defRPr sz="2400"/>
            </a:pPr>
            <a:r>
              <a:rPr lang="en-US" sz="2200" dirty="0"/>
              <a:t>Increased postpartum</a:t>
            </a:r>
            <a:r>
              <a:rPr sz="2200" dirty="0"/>
              <a:t> weight loss</a:t>
            </a:r>
            <a:endParaRPr lang="en-US" sz="2200">
              <a:latin typeface="Calibri"/>
              <a:ea typeface="Calibri"/>
              <a:cs typeface="Calibri"/>
            </a:endParaRPr>
          </a:p>
          <a:p>
            <a:pPr>
              <a:spcBef>
                <a:spcPts val="500"/>
              </a:spcBef>
              <a:buClr>
                <a:srgbClr val="820082"/>
              </a:buClr>
              <a:defRPr sz="2400"/>
            </a:pPr>
            <a:r>
              <a:rPr lang="en-US" sz="2200" dirty="0">
                <a:ea typeface="+mj-ea"/>
              </a:rPr>
              <a:t>Reduced risk of Type II Diabetes (if no h/o GDM)</a:t>
            </a:r>
            <a:endParaRPr sz="2200">
              <a:latin typeface="+mj-lt"/>
              <a:ea typeface="+mj-ea"/>
              <a:cs typeface="+mj-cs"/>
            </a:endParaRPr>
          </a:p>
          <a:p>
            <a:pPr>
              <a:spcBef>
                <a:spcPts val="500"/>
              </a:spcBef>
              <a:buClr>
                <a:srgbClr val="820082"/>
              </a:buClr>
              <a:defRPr sz="2400"/>
            </a:pPr>
            <a:r>
              <a:rPr lang="en-US" sz="2200" dirty="0"/>
              <a:t>Reduced risk</a:t>
            </a:r>
            <a:r>
              <a:rPr sz="2200" dirty="0"/>
              <a:t> of postmenopausal hip fracture</a:t>
            </a:r>
            <a:endParaRPr sz="2200">
              <a:latin typeface="+mj-lt"/>
              <a:ea typeface="+mj-ea"/>
              <a:cs typeface="+mj-cs"/>
            </a:endParaRPr>
          </a:p>
          <a:p>
            <a:pPr>
              <a:spcBef>
                <a:spcPts val="500"/>
              </a:spcBef>
              <a:buClr>
                <a:srgbClr val="820082"/>
              </a:buClr>
              <a:defRPr sz="2400"/>
            </a:pPr>
            <a:r>
              <a:rPr sz="2200" dirty="0"/>
              <a:t>Reduced risk of ovarian cancer</a:t>
            </a:r>
            <a:endParaRPr sz="2200">
              <a:latin typeface="+mj-lt"/>
              <a:ea typeface="+mj-ea"/>
              <a:cs typeface="+mj-cs"/>
            </a:endParaRPr>
          </a:p>
          <a:p>
            <a:pPr>
              <a:spcBef>
                <a:spcPts val="500"/>
              </a:spcBef>
              <a:buClr>
                <a:srgbClr val="820082"/>
              </a:buClr>
              <a:defRPr sz="2400"/>
            </a:pPr>
            <a:r>
              <a:rPr sz="2200" dirty="0"/>
              <a:t>Reduced risk of breast cancer</a:t>
            </a:r>
            <a:r>
              <a:rPr lang="en-US" sz="2200" dirty="0"/>
              <a:t> (primarily premenopausal)</a:t>
            </a:r>
          </a:p>
          <a:p>
            <a:pPr>
              <a:spcBef>
                <a:spcPts val="500"/>
              </a:spcBef>
              <a:buClr>
                <a:srgbClr val="820082"/>
              </a:buClr>
              <a:defRPr sz="2400"/>
            </a:pPr>
            <a:r>
              <a:rPr lang="en-US" sz="2200" dirty="0"/>
              <a:t>Reduced risk of hypertension and cardiovascular disease</a:t>
            </a:r>
          </a:p>
        </p:txBody>
      </p:sp>
      <p:sp>
        <p:nvSpPr>
          <p:cNvPr id="603" name="Shape 603"/>
          <p:cNvSpPr/>
          <p:nvPr/>
        </p:nvSpPr>
        <p:spPr>
          <a:xfrm>
            <a:off x="394246" y="5831328"/>
            <a:ext cx="8344590" cy="430887"/>
          </a:xfrm>
          <a:prstGeom prst="rect">
            <a:avLst/>
          </a:prstGeom>
          <a:ln w="12700">
            <a:miter lim="400000"/>
          </a:ln>
          <a:extLst>
            <a:ext uri="{C572A759-6A51-4108-AA02-DFA0A04FC94B}">
              <ma14:wrappingTextBoxFlag xmlns="" xmlns:ma14="http://schemas.microsoft.com/office/mac/drawingml/2011/main" val="1"/>
            </a:ext>
          </a:extLst>
        </p:spPr>
        <p:txBody>
          <a:bodyPr wrap="none" lIns="45719" tIns="45720" rIns="45719" bIns="45720" anchor="t">
            <a:spAutoFit/>
          </a:bodyPr>
          <a:lstStyle/>
          <a:p>
            <a:pPr defTabSz="457200" eaLnBrk="1" fontAlgn="auto">
              <a:spcBef>
                <a:spcPts val="0"/>
              </a:spcBef>
              <a:spcAft>
                <a:spcPts val="0"/>
              </a:spcAft>
              <a:defRPr sz="900">
                <a:latin typeface="+mn-lt"/>
                <a:ea typeface="+mn-ea"/>
                <a:cs typeface="+mn-cs"/>
                <a:sym typeface="Helvetica"/>
              </a:defRPr>
            </a:pPr>
            <a:r>
              <a:rPr sz="1100" kern="0" dirty="0">
                <a:solidFill>
                  <a:schemeClr val="bg1">
                    <a:lumMod val="50000"/>
                  </a:schemeClr>
                </a:solidFill>
                <a:ea typeface="+mn-ea"/>
                <a:cs typeface="Arial"/>
                <a:sym typeface="Helvetica"/>
              </a:rPr>
              <a:t>Bartick, M. C., Stuebe, A. M., Schwarz, E. B., Luongo, C., Reinhold, A. G., &amp; Foster, E. M. (2013). Cost analysis of maternal disease </a:t>
            </a:r>
          </a:p>
          <a:p>
            <a:pPr defTabSz="457200" eaLnBrk="1" fontAlgn="auto">
              <a:spcBef>
                <a:spcPts val="0"/>
              </a:spcBef>
              <a:spcAft>
                <a:spcPts val="0"/>
              </a:spcAft>
              <a:defRPr sz="900">
                <a:latin typeface="+mn-lt"/>
                <a:ea typeface="+mn-ea"/>
                <a:cs typeface="+mn-cs"/>
                <a:sym typeface="Helvetica"/>
              </a:defRPr>
            </a:pPr>
            <a:r>
              <a:rPr sz="1100" kern="0" dirty="0">
                <a:solidFill>
                  <a:schemeClr val="bg1">
                    <a:lumMod val="50000"/>
                  </a:schemeClr>
                </a:solidFill>
                <a:ea typeface="+mn-ea"/>
                <a:cs typeface="Arial"/>
                <a:sym typeface="Helvetica"/>
              </a:rPr>
              <a:t>associated with suboptimal breastfeeding. </a:t>
            </a:r>
            <a:r>
              <a:rPr sz="1100" i="1" kern="0" dirty="0">
                <a:solidFill>
                  <a:schemeClr val="bg1">
                    <a:lumMod val="50000"/>
                  </a:schemeClr>
                </a:solidFill>
                <a:ea typeface="+mn-ea"/>
                <a:cs typeface="Arial"/>
                <a:sym typeface="Helvetica"/>
              </a:rPr>
              <a:t>Obstetrics And Gynecology</a:t>
            </a:r>
            <a:r>
              <a:rPr sz="1100" kern="0" dirty="0">
                <a:solidFill>
                  <a:schemeClr val="bg1">
                    <a:lumMod val="50000"/>
                  </a:schemeClr>
                </a:solidFill>
                <a:ea typeface="+mn-ea"/>
                <a:cs typeface="Arial"/>
                <a:sym typeface="Helvetica"/>
              </a:rPr>
              <a:t>, </a:t>
            </a:r>
            <a:r>
              <a:rPr sz="1100" i="1" kern="0" dirty="0">
                <a:solidFill>
                  <a:schemeClr val="bg1">
                    <a:lumMod val="50000"/>
                  </a:schemeClr>
                </a:solidFill>
                <a:ea typeface="+mn-ea"/>
                <a:cs typeface="Arial"/>
                <a:sym typeface="Helvetica"/>
              </a:rPr>
              <a:t>122</a:t>
            </a:r>
            <a:r>
              <a:rPr sz="1100" kern="0" dirty="0">
                <a:solidFill>
                  <a:schemeClr val="bg1">
                    <a:lumMod val="50000"/>
                  </a:schemeClr>
                </a:solidFill>
                <a:ea typeface="+mn-ea"/>
                <a:cs typeface="Arial"/>
                <a:sym typeface="Helvetica"/>
              </a:rPr>
              <a:t>(1), 111-119. doi:10.1097/AOG.</a:t>
            </a:r>
            <a:r>
              <a:rPr lang="en-US" sz="1100" kern="0" dirty="0">
                <a:solidFill>
                  <a:schemeClr val="bg1">
                    <a:lumMod val="50000"/>
                  </a:schemeClr>
                </a:solidFill>
                <a:ea typeface="+mn-ea"/>
                <a:cs typeface="Arial"/>
                <a:sym typeface="Helvetica"/>
              </a:rPr>
              <a:t>0b013e318297a047d</a:t>
            </a:r>
            <a:endParaRPr sz="1100" kern="0" dirty="0">
              <a:solidFill>
                <a:schemeClr val="bg1">
                  <a:lumMod val="50000"/>
                </a:schemeClr>
              </a:solidFill>
              <a:ea typeface="+mn-ea"/>
              <a:cs typeface="Arial" panose="020B0604020202020204" pitchFamily="34" charset="0"/>
            </a:endParaRPr>
          </a:p>
        </p:txBody>
      </p:sp>
    </p:spTree>
    <p:extLst>
      <p:ext uri="{BB962C8B-B14F-4D97-AF65-F5344CB8AC3E}">
        <p14:creationId xmlns:p14="http://schemas.microsoft.com/office/powerpoint/2010/main" val="65529214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E7DCF6F0-ECA3-4201-A767-EBAFFD7C44AB}" type="slidenum">
              <a:rPr lang="en-US" altLang="en-US" sz="1200">
                <a:solidFill>
                  <a:srgbClr val="558ED5"/>
                </a:solidFill>
              </a:rPr>
              <a:pPr>
                <a:spcBef>
                  <a:spcPct val="0"/>
                </a:spcBef>
                <a:buFontTx/>
                <a:buNone/>
              </a:pPr>
              <a:t>12</a:t>
            </a:fld>
            <a:endParaRPr lang="en-US" altLang="en-US" sz="1200">
              <a:solidFill>
                <a:srgbClr val="558ED5"/>
              </a:solidFill>
            </a:endParaRPr>
          </a:p>
        </p:txBody>
      </p:sp>
      <p:sp>
        <p:nvSpPr>
          <p:cNvPr id="144387"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87DA69FB-FABA-4D51-A90A-596D72F0D5D5}" type="slidenum">
              <a:rPr lang="en-US" altLang="en-US" sz="1200">
                <a:solidFill>
                  <a:schemeClr val="bg1">
                    <a:lumMod val="50000"/>
                  </a:schemeClr>
                </a:solidFill>
              </a:rPr>
              <a:pPr algn="r" eaLnBrk="1" hangingPunct="1">
                <a:spcBef>
                  <a:spcPct val="0"/>
                </a:spcBef>
                <a:buFontTx/>
                <a:buNone/>
              </a:pPr>
              <a:t>12</a:t>
            </a:fld>
            <a:endParaRPr lang="en-US" altLang="en-US" sz="1200" dirty="0">
              <a:solidFill>
                <a:schemeClr val="bg1">
                  <a:lumMod val="50000"/>
                </a:schemeClr>
              </a:solidFill>
            </a:endParaRPr>
          </a:p>
        </p:txBody>
      </p:sp>
      <p:sp>
        <p:nvSpPr>
          <p:cNvPr id="144389" name="Rectangle 1"/>
          <p:cNvSpPr txBox="1">
            <a:spLocks noChangeArrowheads="1"/>
          </p:cNvSpPr>
          <p:nvPr/>
        </p:nvSpPr>
        <p:spPr bwMode="auto">
          <a:xfrm>
            <a:off x="1795463" y="355600"/>
            <a:ext cx="67087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ct val="0"/>
              </a:spcBef>
              <a:buFontTx/>
              <a:buNone/>
            </a:pPr>
            <a:r>
              <a:rPr lang="en-US" altLang="en-US" sz="3600" b="1" dirty="0">
                <a:solidFill>
                  <a:srgbClr val="800080"/>
                </a:solidFill>
                <a:latin typeface="Arial" pitchFamily="34" charset="0"/>
              </a:rPr>
              <a:t>Reasons for Discontinuing Breastfeeding</a:t>
            </a:r>
            <a:endParaRPr lang="en-US" altLang="en-US" sz="3600" dirty="0">
              <a:solidFill>
                <a:srgbClr val="7F7F7F"/>
              </a:solidFill>
              <a:latin typeface="Arial" pitchFamily="34" charset="0"/>
            </a:endParaRPr>
          </a:p>
        </p:txBody>
      </p:sp>
      <p:sp>
        <p:nvSpPr>
          <p:cNvPr id="144390" name="TextBox 6"/>
          <p:cNvSpPr txBox="1">
            <a:spLocks noChangeArrowheads="1"/>
          </p:cNvSpPr>
          <p:nvPr/>
        </p:nvSpPr>
        <p:spPr bwMode="auto">
          <a:xfrm>
            <a:off x="960438" y="6113462"/>
            <a:ext cx="73469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1200" dirty="0">
                <a:solidFill>
                  <a:srgbClr val="7F7F7F"/>
                </a:solidFill>
                <a:latin typeface="Arial" pitchFamily="34" charset="0"/>
              </a:rPr>
              <a:t>Ahluwalia IB et al. Why Do Women Stop Breastfeeding? Findings from PRAMS. </a:t>
            </a:r>
            <a:r>
              <a:rPr lang="en-US" altLang="en-US" sz="1200" i="1" dirty="0">
                <a:solidFill>
                  <a:srgbClr val="7F7F7F"/>
                </a:solidFill>
                <a:latin typeface="Arial" pitchFamily="34" charset="0"/>
              </a:rPr>
              <a:t>Pediatrics</a:t>
            </a:r>
            <a:r>
              <a:rPr lang="en-US" altLang="en-US" sz="1200" dirty="0">
                <a:solidFill>
                  <a:srgbClr val="7F7F7F"/>
                </a:solidFill>
                <a:latin typeface="Arial" pitchFamily="34" charset="0"/>
              </a:rPr>
              <a:t> 2005.</a:t>
            </a:r>
          </a:p>
          <a:p>
            <a:pPr eaLnBrk="1" hangingPunct="1">
              <a:spcBef>
                <a:spcPct val="0"/>
              </a:spcBef>
              <a:buFontTx/>
              <a:buNone/>
            </a:pPr>
            <a:endParaRPr lang="en-US" altLang="en-US" sz="1800" dirty="0">
              <a:latin typeface="Arial" pitchFamily="34" charset="0"/>
            </a:endParaRPr>
          </a:p>
        </p:txBody>
      </p:sp>
      <p:pic>
        <p:nvPicPr>
          <p:cNvPr id="144391" name="Picture 5" descr="Reasons Chart.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288" y="1343025"/>
            <a:ext cx="7893050"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2" name="Oval 6"/>
          <p:cNvSpPr>
            <a:spLocks noChangeArrowheads="1"/>
          </p:cNvSpPr>
          <p:nvPr/>
        </p:nvSpPr>
        <p:spPr bwMode="auto">
          <a:xfrm>
            <a:off x="2379663" y="5080000"/>
            <a:ext cx="4760912" cy="725488"/>
          </a:xfrm>
          <a:prstGeom prst="ellipse">
            <a:avLst/>
          </a:prstGeom>
          <a:noFill/>
          <a:ln w="28575">
            <a:solidFill>
              <a:srgbClr val="33FF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800">
              <a:latin typeface="Arial" pitchFamily="34" charset="0"/>
            </a:endParaRPr>
          </a:p>
        </p:txBody>
      </p:sp>
      <p:sp>
        <p:nvSpPr>
          <p:cNvPr id="144393" name="Oval 7"/>
          <p:cNvSpPr>
            <a:spLocks noChangeArrowheads="1"/>
          </p:cNvSpPr>
          <p:nvPr/>
        </p:nvSpPr>
        <p:spPr bwMode="auto">
          <a:xfrm>
            <a:off x="2487613" y="3794125"/>
            <a:ext cx="5819775" cy="739775"/>
          </a:xfrm>
          <a:prstGeom prst="ellipse">
            <a:avLst/>
          </a:prstGeom>
          <a:noFill/>
          <a:ln w="28575">
            <a:solidFill>
              <a:srgbClr val="33FF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800">
              <a:latin typeface="Arial" pitchFamily="34" charset="0"/>
            </a:endParaRPr>
          </a:p>
        </p:txBody>
      </p:sp>
      <p:sp>
        <p:nvSpPr>
          <p:cNvPr id="144394" name="Oval 8"/>
          <p:cNvSpPr>
            <a:spLocks noChangeArrowheads="1"/>
          </p:cNvSpPr>
          <p:nvPr/>
        </p:nvSpPr>
        <p:spPr bwMode="auto">
          <a:xfrm>
            <a:off x="2349500" y="4527550"/>
            <a:ext cx="4992688" cy="550863"/>
          </a:xfrm>
          <a:prstGeom prst="ellipse">
            <a:avLst/>
          </a:prstGeom>
          <a:noFill/>
          <a:ln w="28575">
            <a:solidFill>
              <a:srgbClr val="33FF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800">
              <a:latin typeface="Arial" pitchFamily="34" charset="0"/>
            </a:endParaRPr>
          </a:p>
        </p:txBody>
      </p:sp>
      <p:sp>
        <p:nvSpPr>
          <p:cNvPr id="144395" name="Line 9"/>
          <p:cNvSpPr>
            <a:spLocks noChangeShapeType="1"/>
          </p:cNvSpPr>
          <p:nvPr/>
        </p:nvSpPr>
        <p:spPr bwMode="auto">
          <a:xfrm flipV="1">
            <a:off x="1333500" y="5732463"/>
            <a:ext cx="188913" cy="434975"/>
          </a:xfrm>
          <a:prstGeom prst="line">
            <a:avLst/>
          </a:prstGeom>
          <a:noFill/>
          <a:ln w="38100">
            <a:solidFill>
              <a:srgbClr val="33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396" name="Line 10"/>
          <p:cNvSpPr>
            <a:spLocks noChangeShapeType="1"/>
          </p:cNvSpPr>
          <p:nvPr/>
        </p:nvSpPr>
        <p:spPr bwMode="auto">
          <a:xfrm flipV="1">
            <a:off x="1108075" y="4840288"/>
            <a:ext cx="188913" cy="434975"/>
          </a:xfrm>
          <a:prstGeom prst="line">
            <a:avLst/>
          </a:prstGeom>
          <a:noFill/>
          <a:ln w="38100">
            <a:solidFill>
              <a:srgbClr val="33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397" name="Line 11"/>
          <p:cNvSpPr>
            <a:spLocks noChangeShapeType="1"/>
          </p:cNvSpPr>
          <p:nvPr/>
        </p:nvSpPr>
        <p:spPr bwMode="auto">
          <a:xfrm flipV="1">
            <a:off x="847725" y="4186238"/>
            <a:ext cx="188913" cy="434975"/>
          </a:xfrm>
          <a:prstGeom prst="line">
            <a:avLst/>
          </a:prstGeom>
          <a:noFill/>
          <a:ln w="38100">
            <a:solidFill>
              <a:srgbClr val="33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Footer Placeholder 1">
            <a:extLst>
              <a:ext uri="{FF2B5EF4-FFF2-40B4-BE49-F238E27FC236}">
                <a16:creationId xmlns:a16="http://schemas.microsoft.com/office/drawing/2014/main" id="{D531734D-6DE9-41DC-A2F8-49190A67AFBF}"/>
              </a:ext>
            </a:extLst>
          </p:cNvPr>
          <p:cNvSpPr>
            <a:spLocks noGrp="1"/>
          </p:cNvSpPr>
          <p:nvPr>
            <p:ph type="ftr" sz="quarter" idx="11"/>
          </p:nvPr>
        </p:nvSpPr>
        <p:spPr/>
        <p:txBody>
          <a:bodyPr/>
          <a:lstStyle/>
          <a:p>
            <a:pPr>
              <a:defRPr/>
            </a:pPr>
            <a:r>
              <a:rPr lang="en-US"/>
              <a:t>2018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4829795F-EA51-424F-8152-AF57F1FE7810}" type="slidenum">
              <a:rPr lang="en-US" altLang="en-US" sz="1200">
                <a:solidFill>
                  <a:srgbClr val="558ED5"/>
                </a:solidFill>
              </a:rPr>
              <a:pPr>
                <a:spcBef>
                  <a:spcPct val="0"/>
                </a:spcBef>
                <a:buFontTx/>
                <a:buNone/>
              </a:pPr>
              <a:t>13</a:t>
            </a:fld>
            <a:endParaRPr lang="en-US" altLang="en-US" sz="1200">
              <a:solidFill>
                <a:srgbClr val="558ED5"/>
              </a:solidFill>
            </a:endParaRPr>
          </a:p>
        </p:txBody>
      </p:sp>
      <p:sp>
        <p:nvSpPr>
          <p:cNvPr id="145411"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E7838072-BBF7-4842-A2F0-0CC1508A2A78}" type="slidenum">
              <a:rPr lang="en-US" altLang="en-US" sz="1200">
                <a:solidFill>
                  <a:schemeClr val="bg1">
                    <a:lumMod val="50000"/>
                  </a:schemeClr>
                </a:solidFill>
              </a:rPr>
              <a:pPr algn="r" eaLnBrk="1" hangingPunct="1">
                <a:spcBef>
                  <a:spcPct val="0"/>
                </a:spcBef>
                <a:buFontTx/>
                <a:buNone/>
              </a:pPr>
              <a:t>13</a:t>
            </a:fld>
            <a:endParaRPr lang="en-US" altLang="en-US" sz="1200" dirty="0">
              <a:solidFill>
                <a:schemeClr val="bg1">
                  <a:lumMod val="50000"/>
                </a:schemeClr>
              </a:solidFill>
            </a:endParaRPr>
          </a:p>
        </p:txBody>
      </p:sp>
      <p:sp>
        <p:nvSpPr>
          <p:cNvPr id="145412" name="Rectangle 1"/>
          <p:cNvSpPr txBox="1">
            <a:spLocks noChangeArrowheads="1"/>
          </p:cNvSpPr>
          <p:nvPr/>
        </p:nvSpPr>
        <p:spPr bwMode="auto">
          <a:xfrm>
            <a:off x="1887538" y="560388"/>
            <a:ext cx="690245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600" b="1" dirty="0">
                <a:solidFill>
                  <a:srgbClr val="800080"/>
                </a:solidFill>
                <a:latin typeface="Arial" pitchFamily="34" charset="0"/>
              </a:rPr>
              <a:t>Dispelling the misconceptions:</a:t>
            </a:r>
          </a:p>
          <a:p>
            <a:pPr algn="ctr" eaLnBrk="1" hangingPunct="1">
              <a:lnSpc>
                <a:spcPct val="95000"/>
              </a:lnSpc>
              <a:spcBef>
                <a:spcPct val="0"/>
              </a:spcBef>
              <a:buFontTx/>
              <a:buNone/>
            </a:pPr>
            <a:r>
              <a:rPr lang="en-US" altLang="en-US" b="1" dirty="0">
                <a:solidFill>
                  <a:srgbClr val="800080"/>
                </a:solidFill>
                <a:latin typeface="Arial"/>
                <a:ea typeface="ＭＳ Ｐゴシック"/>
                <a:cs typeface="Arial"/>
              </a:rPr>
              <a:t> </a:t>
            </a:r>
            <a:r>
              <a:rPr lang="en-US" altLang="en-US" b="1" u="sng" dirty="0">
                <a:solidFill>
                  <a:srgbClr val="800080"/>
                </a:solidFill>
                <a:latin typeface="Arial"/>
                <a:ea typeface="ＭＳ Ｐゴシック"/>
                <a:cs typeface="Arial"/>
              </a:rPr>
              <a:t>Yes - she can breastfeed!</a:t>
            </a:r>
            <a:endParaRPr lang="en-US" altLang="en-US" b="1" u="sng" dirty="0">
              <a:solidFill>
                <a:srgbClr val="800080"/>
              </a:solidFill>
              <a:latin typeface="Arial" pitchFamily="34" charset="0"/>
              <a:cs typeface="Arial"/>
            </a:endParaRPr>
          </a:p>
        </p:txBody>
      </p:sp>
      <p:sp>
        <p:nvSpPr>
          <p:cNvPr id="145413" name="Rectangle 2"/>
          <p:cNvSpPr txBox="1">
            <a:spLocks noChangeArrowheads="1"/>
          </p:cNvSpPr>
          <p:nvPr/>
        </p:nvSpPr>
        <p:spPr bwMode="auto">
          <a:xfrm>
            <a:off x="779463" y="1712913"/>
            <a:ext cx="8074025"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617538" indent="-5143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spcAft>
                <a:spcPts val="600"/>
              </a:spcAft>
              <a:buClr>
                <a:srgbClr val="7F0081"/>
              </a:buClr>
              <a:buNone/>
            </a:pPr>
            <a:r>
              <a:rPr lang="en-US" altLang="en-US" sz="2400" dirty="0">
                <a:solidFill>
                  <a:srgbClr val="7F0081"/>
                </a:solidFill>
                <a:latin typeface="Arial"/>
                <a:ea typeface="ＭＳ Ｐゴシック"/>
                <a:cs typeface="Arial"/>
              </a:rPr>
              <a:t>Breastfeeding </a:t>
            </a:r>
            <a:r>
              <a:rPr lang="en-US" altLang="en-US" sz="2400" b="1" u="sng" dirty="0">
                <a:solidFill>
                  <a:srgbClr val="7F0081"/>
                </a:solidFill>
                <a:latin typeface="Arial"/>
                <a:ea typeface="ＭＳ Ｐゴシック"/>
                <a:cs typeface="Arial"/>
              </a:rPr>
              <a:t>is</a:t>
            </a:r>
            <a:r>
              <a:rPr lang="en-US" altLang="en-US" sz="2400" u="sng" dirty="0">
                <a:solidFill>
                  <a:srgbClr val="7F0081"/>
                </a:solidFill>
                <a:latin typeface="Arial"/>
                <a:ea typeface="ＭＳ Ｐゴシック"/>
                <a:cs typeface="Arial"/>
              </a:rPr>
              <a:t> recommended</a:t>
            </a:r>
            <a:r>
              <a:rPr lang="en-US" altLang="en-US" sz="2400" dirty="0">
                <a:solidFill>
                  <a:srgbClr val="7F0081"/>
                </a:solidFill>
                <a:latin typeface="Arial"/>
                <a:ea typeface="ＭＳ Ｐゴシック"/>
                <a:cs typeface="Arial"/>
              </a:rPr>
              <a:t> for these mothers:</a:t>
            </a:r>
            <a:endParaRPr lang="en-US" altLang="en-US" sz="2400" dirty="0">
              <a:latin typeface="Arial"/>
              <a:ea typeface="ＭＳ Ｐゴシック"/>
              <a:cs typeface="Arial"/>
            </a:endParaRPr>
          </a:p>
          <a:p>
            <a:pPr marL="617220" lvl="1" eaLnBrk="1" hangingPunct="1">
              <a:lnSpc>
                <a:spcPct val="95000"/>
              </a:lnSpc>
              <a:spcBef>
                <a:spcPct val="0"/>
              </a:spcBef>
              <a:spcAft>
                <a:spcPts val="600"/>
              </a:spcAft>
              <a:buClr>
                <a:srgbClr val="7F0081"/>
              </a:buClr>
              <a:buFont typeface="Calibri" pitchFamily="34" charset="0"/>
              <a:buAutoNum type="arabicPeriod"/>
            </a:pPr>
            <a:r>
              <a:rPr lang="en-US" altLang="en-US" sz="2000" dirty="0">
                <a:solidFill>
                  <a:srgbClr val="000000"/>
                </a:solidFill>
                <a:latin typeface="Arial"/>
                <a:ea typeface="ＭＳ Ｐゴシック"/>
                <a:cs typeface="Arial"/>
              </a:rPr>
              <a:t>Positive hepatitis B surface antigen (infant should receive HBIG)</a:t>
            </a:r>
            <a:endParaRPr lang="en-US" altLang="en-US" sz="2000" dirty="0">
              <a:latin typeface="Arial"/>
              <a:ea typeface="ＭＳ Ｐゴシック"/>
              <a:cs typeface="Arial"/>
            </a:endParaRPr>
          </a:p>
          <a:p>
            <a:pPr marL="617220" lvl="1" eaLnBrk="1" hangingPunct="1">
              <a:lnSpc>
                <a:spcPct val="95000"/>
              </a:lnSpc>
              <a:spcBef>
                <a:spcPct val="0"/>
              </a:spcBef>
              <a:spcAft>
                <a:spcPts val="600"/>
              </a:spcAft>
              <a:buClr>
                <a:srgbClr val="7F0081"/>
              </a:buClr>
              <a:buFont typeface="Calibri" pitchFamily="34" charset="0"/>
              <a:buAutoNum type="arabicPeriod"/>
            </a:pPr>
            <a:r>
              <a:rPr lang="en-US" altLang="en-US" sz="2000" dirty="0">
                <a:solidFill>
                  <a:srgbClr val="000000"/>
                </a:solidFill>
                <a:latin typeface="Arial"/>
                <a:ea typeface="ＭＳ Ｐゴシック"/>
                <a:cs typeface="Arial"/>
              </a:rPr>
              <a:t>Positive hepatitis C virus infection (unless nipples are cracked/bleeding)</a:t>
            </a:r>
            <a:endParaRPr lang="en-US" altLang="en-US" sz="2000" dirty="0">
              <a:cs typeface="Calibri" pitchFamily="34" charset="0"/>
            </a:endParaRPr>
          </a:p>
          <a:p>
            <a:pPr marL="617220" lvl="1" eaLnBrk="1" hangingPunct="1">
              <a:lnSpc>
                <a:spcPct val="95000"/>
              </a:lnSpc>
              <a:spcBef>
                <a:spcPct val="0"/>
              </a:spcBef>
              <a:spcAft>
                <a:spcPts val="600"/>
              </a:spcAft>
              <a:buClr>
                <a:srgbClr val="7F0081"/>
              </a:buClr>
              <a:buFont typeface="Calibri" pitchFamily="34" charset="0"/>
              <a:buAutoNum type="arabicPeriod"/>
            </a:pPr>
            <a:r>
              <a:rPr lang="en-US" altLang="en-US" sz="2000" dirty="0">
                <a:latin typeface="Arial"/>
                <a:ea typeface="ＭＳ Ｐゴシック"/>
                <a:cs typeface="Arial"/>
              </a:rPr>
              <a:t>Mastitis</a:t>
            </a:r>
          </a:p>
          <a:p>
            <a:pPr marL="617220" lvl="1" eaLnBrk="1" hangingPunct="1">
              <a:lnSpc>
                <a:spcPct val="95000"/>
              </a:lnSpc>
              <a:spcBef>
                <a:spcPct val="0"/>
              </a:spcBef>
              <a:spcAft>
                <a:spcPts val="600"/>
              </a:spcAft>
              <a:buClr>
                <a:srgbClr val="7F0081"/>
              </a:buClr>
              <a:buFont typeface="Calibri" pitchFamily="34" charset="0"/>
              <a:buAutoNum type="arabicPeriod"/>
            </a:pPr>
            <a:r>
              <a:rPr lang="en-US" altLang="en-US" sz="2000" dirty="0">
                <a:solidFill>
                  <a:srgbClr val="000000"/>
                </a:solidFill>
                <a:latin typeface="Arial" pitchFamily="34" charset="0"/>
              </a:rPr>
              <a:t>Smoking tobacco</a:t>
            </a:r>
            <a:endParaRPr lang="en-US" altLang="en-US" sz="2000" dirty="0">
              <a:cs typeface="Calibri" pitchFamily="34" charset="0"/>
            </a:endParaRPr>
          </a:p>
          <a:p>
            <a:pPr marL="617220" lvl="1" eaLnBrk="1" hangingPunct="1">
              <a:lnSpc>
                <a:spcPct val="95000"/>
              </a:lnSpc>
              <a:spcBef>
                <a:spcPct val="0"/>
              </a:spcBef>
              <a:spcAft>
                <a:spcPts val="600"/>
              </a:spcAft>
              <a:buClr>
                <a:srgbClr val="7F0081"/>
              </a:buClr>
              <a:buFont typeface="Calibri" pitchFamily="34" charset="0"/>
              <a:buAutoNum type="arabicPeriod"/>
            </a:pPr>
            <a:r>
              <a:rPr lang="en-US" altLang="en-US" sz="2000" dirty="0">
                <a:solidFill>
                  <a:srgbClr val="000000"/>
                </a:solidFill>
                <a:latin typeface="Arial"/>
                <a:ea typeface="ＭＳ Ｐゴシック"/>
                <a:cs typeface="Arial"/>
              </a:rPr>
              <a:t>In treatment with methadone or buprenorphine (Subutex/Suboxone)</a:t>
            </a:r>
            <a:endParaRPr lang="en-US" altLang="en-US" sz="2000" dirty="0">
              <a:latin typeface="Arial"/>
              <a:ea typeface="ＭＳ Ｐゴシック"/>
              <a:cs typeface="Arial"/>
            </a:endParaRPr>
          </a:p>
          <a:p>
            <a:pPr marL="617220" lvl="1" eaLnBrk="1" hangingPunct="1">
              <a:lnSpc>
                <a:spcPct val="95000"/>
              </a:lnSpc>
              <a:spcBef>
                <a:spcPct val="0"/>
              </a:spcBef>
              <a:spcAft>
                <a:spcPts val="600"/>
              </a:spcAft>
              <a:buClr>
                <a:srgbClr val="7F0081"/>
              </a:buClr>
              <a:buFont typeface="Calibri" pitchFamily="34" charset="0"/>
              <a:buAutoNum type="arabicPeriod"/>
            </a:pPr>
            <a:r>
              <a:rPr lang="en-US" altLang="en-US" sz="2000" dirty="0">
                <a:latin typeface="Arial" pitchFamily="34" charset="0"/>
              </a:rPr>
              <a:t>Pregnant </a:t>
            </a:r>
            <a:endParaRPr lang="en-US" altLang="en-US" sz="2000" dirty="0">
              <a:latin typeface="Arial" pitchFamily="34" charset="0"/>
              <a:cs typeface="Arial" pitchFamily="34" charset="0"/>
            </a:endParaRPr>
          </a:p>
          <a:p>
            <a:pPr marL="617220" lvl="1" eaLnBrk="1" hangingPunct="1">
              <a:lnSpc>
                <a:spcPct val="95000"/>
              </a:lnSpc>
              <a:spcBef>
                <a:spcPct val="0"/>
              </a:spcBef>
              <a:spcAft>
                <a:spcPts val="600"/>
              </a:spcAft>
              <a:buClr>
                <a:srgbClr val="7F0081"/>
              </a:buClr>
              <a:buFont typeface="Calibri" pitchFamily="34" charset="0"/>
              <a:buAutoNum type="arabicPeriod"/>
            </a:pPr>
            <a:r>
              <a:rPr lang="en-US" altLang="en-US" sz="2000" dirty="0">
                <a:solidFill>
                  <a:srgbClr val="000000"/>
                </a:solidFill>
                <a:latin typeface="Arial" pitchFamily="34" charset="0"/>
              </a:rPr>
              <a:t>On most antidepressants </a:t>
            </a:r>
            <a:endParaRPr lang="en-US" altLang="en-US" sz="2000" dirty="0">
              <a:latin typeface="Arial" pitchFamily="34" charset="0"/>
              <a:cs typeface="Arial" pitchFamily="34" charset="0"/>
            </a:endParaRPr>
          </a:p>
          <a:p>
            <a:pPr marL="617220" lvl="1" eaLnBrk="1" hangingPunct="1">
              <a:lnSpc>
                <a:spcPct val="95000"/>
              </a:lnSpc>
              <a:spcBef>
                <a:spcPct val="0"/>
              </a:spcBef>
              <a:spcAft>
                <a:spcPts val="600"/>
              </a:spcAft>
              <a:buClr>
                <a:srgbClr val="7F0081"/>
              </a:buClr>
              <a:buFont typeface="Calibri" pitchFamily="34" charset="0"/>
              <a:buAutoNum type="arabicPeriod"/>
            </a:pPr>
            <a:r>
              <a:rPr lang="en-US" altLang="en-US" sz="2000" dirty="0">
                <a:solidFill>
                  <a:srgbClr val="000000"/>
                </a:solidFill>
                <a:latin typeface="Arial"/>
                <a:ea typeface="ＭＳ Ｐゴシック"/>
                <a:cs typeface="Arial"/>
              </a:rPr>
              <a:t>Receiving IV contrast for radiographic studies other than </a:t>
            </a:r>
            <a:r>
              <a:rPr lang="en-US" altLang="en-US" sz="2000" dirty="0" err="1">
                <a:latin typeface="Arial"/>
                <a:ea typeface="ＭＳ Ｐゴシック"/>
                <a:cs typeface="Arial"/>
              </a:rPr>
              <a:t>mangafodipir</a:t>
            </a:r>
            <a:r>
              <a:rPr lang="en-US" altLang="en-US" sz="2000" dirty="0">
                <a:latin typeface="Arial"/>
                <a:ea typeface="ＭＳ Ｐゴシック"/>
                <a:cs typeface="Arial"/>
              </a:rPr>
              <a:t> trisodium*</a:t>
            </a:r>
          </a:p>
          <a:p>
            <a:pPr marL="617220" lvl="1" algn="ctr" eaLnBrk="1" hangingPunct="1">
              <a:lnSpc>
                <a:spcPct val="95000"/>
              </a:lnSpc>
              <a:spcBef>
                <a:spcPct val="0"/>
              </a:spcBef>
              <a:spcAft>
                <a:spcPts val="600"/>
              </a:spcAft>
              <a:buClr>
                <a:srgbClr val="7F0081"/>
              </a:buClr>
              <a:buFont typeface="Calibri" pitchFamily="34" charset="0"/>
              <a:buNone/>
            </a:pPr>
            <a:r>
              <a:rPr lang="en-US" altLang="en-US" sz="1400" dirty="0">
                <a:latin typeface="Arial"/>
                <a:ea typeface="ＭＳ Ｐゴシック"/>
                <a:cs typeface="Arial"/>
              </a:rPr>
              <a:t>* do not breastfeed for 4 or more hours then pump and discard 1X</a:t>
            </a:r>
            <a:endParaRPr lang="en-US" altLang="en-US" sz="1800" dirty="0">
              <a:latin typeface="Arial"/>
              <a:ea typeface="ＭＳ Ｐゴシック"/>
              <a:cs typeface="Arial"/>
            </a:endParaRPr>
          </a:p>
          <a:p>
            <a:pPr marL="102870" lvl="1" indent="0" algn="ctr" eaLnBrk="1" hangingPunct="1">
              <a:lnSpc>
                <a:spcPct val="95000"/>
              </a:lnSpc>
              <a:spcBef>
                <a:spcPct val="0"/>
              </a:spcBef>
              <a:spcAft>
                <a:spcPts val="600"/>
              </a:spcAft>
              <a:buClr>
                <a:srgbClr val="7F0081"/>
              </a:buClr>
              <a:buNone/>
            </a:pPr>
            <a:r>
              <a:rPr lang="en-US" altLang="en-US" sz="1100" dirty="0">
                <a:solidFill>
                  <a:schemeClr val="bg1">
                    <a:lumMod val="50000"/>
                  </a:schemeClr>
                </a:solidFill>
                <a:latin typeface="Arial" pitchFamily="34" charset="0"/>
                <a:cs typeface="Arial" pitchFamily="34" charset="0"/>
                <a:hlinkClick r:id="rId3"/>
              </a:rPr>
              <a:t>http://pediatrics.aappublications.org/content/129/3/e827.full#content-block</a:t>
            </a:r>
            <a:endParaRPr lang="en-US" altLang="en-US" sz="1100" dirty="0">
              <a:solidFill>
                <a:schemeClr val="bg1">
                  <a:lumMod val="50000"/>
                </a:schemeClr>
              </a:solidFill>
              <a:latin typeface="Arial" pitchFamily="34" charset="0"/>
              <a:cs typeface="Arial" pitchFamily="34" charset="0"/>
            </a:endParaRPr>
          </a:p>
          <a:p>
            <a:pPr marL="102870" lvl="1" indent="0" algn="ctr" eaLnBrk="1" hangingPunct="1">
              <a:lnSpc>
                <a:spcPct val="95000"/>
              </a:lnSpc>
              <a:spcBef>
                <a:spcPct val="0"/>
              </a:spcBef>
              <a:spcAft>
                <a:spcPts val="600"/>
              </a:spcAft>
              <a:buClr>
                <a:srgbClr val="7F0081"/>
              </a:buClr>
              <a:buNone/>
            </a:pPr>
            <a:r>
              <a:rPr lang="en-US" altLang="en-US" sz="1100" dirty="0">
                <a:solidFill>
                  <a:schemeClr val="bg1">
                    <a:lumMod val="50000"/>
                  </a:schemeClr>
                </a:solidFill>
                <a:latin typeface="Arial" pitchFamily="34" charset="0"/>
                <a:cs typeface="Arial" pitchFamily="34" charset="0"/>
                <a:hlinkClick r:id="rId4"/>
              </a:rPr>
              <a:t>https://lactationmatters.org/wp-content/uploads/2013/09/radiology-brochure-1.pdf</a:t>
            </a:r>
            <a:endParaRPr lang="en-US" altLang="en-US" sz="1100" dirty="0">
              <a:solidFill>
                <a:schemeClr val="bg1">
                  <a:lumMod val="50000"/>
                </a:schemeClr>
              </a:solidFill>
              <a:latin typeface="Arial" pitchFamily="34" charset="0"/>
              <a:cs typeface="Arial" pitchFamily="34" charset="0"/>
            </a:endParaRPr>
          </a:p>
          <a:p>
            <a:pPr marL="102870" lvl="1" indent="0" algn="ctr" eaLnBrk="1" hangingPunct="1">
              <a:lnSpc>
                <a:spcPct val="95000"/>
              </a:lnSpc>
              <a:spcBef>
                <a:spcPct val="0"/>
              </a:spcBef>
              <a:spcAft>
                <a:spcPts val="600"/>
              </a:spcAft>
              <a:buClr>
                <a:srgbClr val="7F0081"/>
              </a:buClr>
              <a:buNone/>
            </a:pPr>
            <a:endParaRPr lang="en-US" altLang="en-US" sz="1100" dirty="0">
              <a:solidFill>
                <a:schemeClr val="bg1">
                  <a:lumMod val="50000"/>
                </a:schemeClr>
              </a:solidFill>
              <a:latin typeface="Arial" pitchFamily="34" charset="0"/>
              <a:cs typeface="Arial" pitchFamily="34" charset="0"/>
            </a:endParaRPr>
          </a:p>
          <a:p>
            <a:pPr marL="617220" lvl="1" eaLnBrk="1" hangingPunct="1">
              <a:lnSpc>
                <a:spcPct val="95000"/>
              </a:lnSpc>
              <a:spcBef>
                <a:spcPct val="0"/>
              </a:spcBef>
              <a:spcAft>
                <a:spcPts val="600"/>
              </a:spcAft>
              <a:buClr>
                <a:srgbClr val="7F0081"/>
              </a:buClr>
              <a:buFont typeface="Calibri" pitchFamily="34" charset="0"/>
              <a:buAutoNum type="arabicPeriod"/>
            </a:pPr>
            <a:endParaRPr lang="en-US" altLang="en-US" sz="2400" dirty="0">
              <a:solidFill>
                <a:srgbClr val="000000"/>
              </a:solidFill>
              <a:latin typeface="Arial" pitchFamily="34" charset="0"/>
              <a:cs typeface="Arial" pitchFamily="34" charset="0"/>
            </a:endParaRPr>
          </a:p>
          <a:p>
            <a:pPr marL="617220" lvl="1" eaLnBrk="1" hangingPunct="1">
              <a:lnSpc>
                <a:spcPct val="95000"/>
              </a:lnSpc>
              <a:spcBef>
                <a:spcPct val="0"/>
              </a:spcBef>
              <a:spcAft>
                <a:spcPts val="600"/>
              </a:spcAft>
              <a:buClr>
                <a:srgbClr val="7F0081"/>
              </a:buClr>
              <a:buFont typeface="Calibri" pitchFamily="34" charset="0"/>
              <a:buNone/>
            </a:pPr>
            <a:r>
              <a:rPr lang="en-US" altLang="en-US" sz="1200" dirty="0">
                <a:latin typeface="Arial" pitchFamily="34" charset="0"/>
                <a:cs typeface="Arial" pitchFamily="34" charset="0"/>
              </a:rPr>
              <a:t>			</a:t>
            </a:r>
          </a:p>
        </p:txBody>
      </p:sp>
      <p:sp>
        <p:nvSpPr>
          <p:cNvPr id="145414"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100" dirty="0">
                <a:solidFill>
                  <a:srgbClr val="898989"/>
                </a:solidFill>
                <a:latin typeface="Arial"/>
                <a:ea typeface="ＭＳ Ｐゴシック"/>
                <a:cs typeface="Arial"/>
              </a:rPr>
              <a:t>2025</a:t>
            </a:r>
            <a:endParaRPr lang="en-US" altLang="en-US" sz="1100" dirty="0">
              <a:solidFill>
                <a:srgbClr val="898989"/>
              </a:solidFill>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218EB9BD-7720-4C38-ACBA-DEDA582406A6}" type="slidenum">
              <a:rPr lang="en-US" altLang="en-US" sz="1200">
                <a:solidFill>
                  <a:srgbClr val="558ED5"/>
                </a:solidFill>
              </a:rPr>
              <a:pPr>
                <a:spcBef>
                  <a:spcPct val="0"/>
                </a:spcBef>
                <a:buFontTx/>
                <a:buNone/>
              </a:pPr>
              <a:t>14</a:t>
            </a:fld>
            <a:endParaRPr lang="en-US" altLang="en-US" sz="1200">
              <a:solidFill>
                <a:srgbClr val="558ED5"/>
              </a:solidFill>
            </a:endParaRPr>
          </a:p>
        </p:txBody>
      </p:sp>
      <p:sp>
        <p:nvSpPr>
          <p:cNvPr id="148483"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9931ABC0-7AF8-4E5B-B051-9E43910508BC}" type="slidenum">
              <a:rPr lang="en-US" altLang="en-US" sz="1200">
                <a:solidFill>
                  <a:schemeClr val="bg1">
                    <a:lumMod val="50000"/>
                  </a:schemeClr>
                </a:solidFill>
              </a:rPr>
              <a:pPr algn="r" eaLnBrk="1" hangingPunct="1">
                <a:spcBef>
                  <a:spcPct val="0"/>
                </a:spcBef>
                <a:buFontTx/>
                <a:buNone/>
              </a:pPr>
              <a:t>14</a:t>
            </a:fld>
            <a:endParaRPr lang="en-US" altLang="en-US" sz="1200" dirty="0">
              <a:solidFill>
                <a:schemeClr val="bg1">
                  <a:lumMod val="50000"/>
                </a:schemeClr>
              </a:solidFill>
            </a:endParaRPr>
          </a:p>
        </p:txBody>
      </p:sp>
      <p:sp>
        <p:nvSpPr>
          <p:cNvPr id="148484" name="Rectangle 1"/>
          <p:cNvSpPr txBox="1">
            <a:spLocks noChangeArrowheads="1"/>
          </p:cNvSpPr>
          <p:nvPr/>
        </p:nvSpPr>
        <p:spPr bwMode="auto">
          <a:xfrm>
            <a:off x="1906588" y="279400"/>
            <a:ext cx="375443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ct val="0"/>
              </a:spcBef>
              <a:buFontTx/>
              <a:buNone/>
            </a:pPr>
            <a:r>
              <a:rPr lang="en-US" altLang="en-US" b="1" dirty="0">
                <a:solidFill>
                  <a:srgbClr val="800080"/>
                </a:solidFill>
                <a:latin typeface="Arial" pitchFamily="34" charset="0"/>
              </a:rPr>
              <a:t>Contraindications to Breastfeeding in the US</a:t>
            </a:r>
          </a:p>
        </p:txBody>
      </p:sp>
      <p:sp>
        <p:nvSpPr>
          <p:cNvPr id="148485" name="Rectangle 2"/>
          <p:cNvSpPr txBox="1">
            <a:spLocks noChangeArrowheads="1"/>
          </p:cNvSpPr>
          <p:nvPr/>
        </p:nvSpPr>
        <p:spPr bwMode="auto">
          <a:xfrm>
            <a:off x="450850" y="1962150"/>
            <a:ext cx="869315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411163" indent="-307975">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771525" indent="-257175">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410845" lvl="1" eaLnBrk="1" hangingPunct="1">
              <a:lnSpc>
                <a:spcPct val="95000"/>
              </a:lnSpc>
              <a:spcBef>
                <a:spcPct val="0"/>
              </a:spcBef>
              <a:spcAft>
                <a:spcPts val="300"/>
              </a:spcAft>
              <a:buClr>
                <a:srgbClr val="7F0081"/>
              </a:buClr>
              <a:buFontTx/>
              <a:buNone/>
            </a:pPr>
            <a:r>
              <a:rPr lang="en-US" altLang="en-US" sz="4000" dirty="0">
                <a:solidFill>
                  <a:srgbClr val="7F0081"/>
                </a:solidFill>
                <a:latin typeface="Arial"/>
                <a:ea typeface="ＭＳ Ｐゴシック"/>
                <a:cs typeface="Arial"/>
              </a:rPr>
              <a:t>Maternal:</a:t>
            </a:r>
            <a:endParaRPr lang="en-US" altLang="en-US" sz="2400" b="1">
              <a:solidFill>
                <a:srgbClr val="7F0081"/>
              </a:solidFill>
              <a:latin typeface="Arial"/>
              <a:ea typeface="ＭＳ Ｐゴシック"/>
              <a:cs typeface="Arial"/>
            </a:endParaRPr>
          </a:p>
          <a:p>
            <a:pPr lvl="2" eaLnBrk="1" hangingPunct="1">
              <a:lnSpc>
                <a:spcPct val="95000"/>
              </a:lnSpc>
              <a:spcBef>
                <a:spcPct val="0"/>
              </a:spcBef>
              <a:spcAft>
                <a:spcPts val="300"/>
              </a:spcAft>
              <a:buClr>
                <a:srgbClr val="7F0081"/>
              </a:buClr>
              <a:buSzPct val="80000"/>
            </a:pPr>
            <a:r>
              <a:rPr lang="en-US" altLang="en-US" sz="2200" dirty="0">
                <a:solidFill>
                  <a:srgbClr val="000000"/>
                </a:solidFill>
                <a:latin typeface="Arial"/>
                <a:ea typeface="ＭＳ Ｐゴシック"/>
                <a:cs typeface="Arial"/>
              </a:rPr>
              <a:t>Human T-cell lymphotropic virus I or II </a:t>
            </a:r>
            <a:endParaRPr lang="en-US" altLang="en-US" sz="2200" dirty="0">
              <a:latin typeface="Arial"/>
              <a:ea typeface="ＭＳ Ｐゴシック"/>
              <a:cs typeface="Arial"/>
            </a:endParaRPr>
          </a:p>
          <a:p>
            <a:pPr lvl="2">
              <a:lnSpc>
                <a:spcPct val="95000"/>
              </a:lnSpc>
              <a:spcBef>
                <a:spcPct val="0"/>
              </a:spcBef>
              <a:spcAft>
                <a:spcPts val="300"/>
              </a:spcAft>
              <a:buClr>
                <a:srgbClr val="7F0081"/>
              </a:buClr>
              <a:buSzPct val="80000"/>
            </a:pPr>
            <a:r>
              <a:rPr lang="en-US" altLang="en-US" sz="2200" dirty="0">
                <a:solidFill>
                  <a:srgbClr val="000000"/>
                </a:solidFill>
                <a:latin typeface="Arial"/>
                <a:ea typeface="ＭＳ Ｐゴシック"/>
                <a:cs typeface="Arial"/>
              </a:rPr>
              <a:t>Untreated brucellosis</a:t>
            </a:r>
          </a:p>
          <a:p>
            <a:pPr lvl="2">
              <a:lnSpc>
                <a:spcPct val="95000"/>
              </a:lnSpc>
              <a:spcBef>
                <a:spcPct val="0"/>
              </a:spcBef>
              <a:spcAft>
                <a:spcPts val="300"/>
              </a:spcAft>
              <a:buClr>
                <a:srgbClr val="7F0081"/>
              </a:buClr>
              <a:buSzPct val="80000"/>
            </a:pPr>
            <a:r>
              <a:rPr lang="en-US" altLang="en-US" sz="2200" dirty="0">
                <a:solidFill>
                  <a:srgbClr val="000000"/>
                </a:solidFill>
                <a:latin typeface="Arial"/>
                <a:ea typeface="ＭＳ Ｐゴシック"/>
                <a:cs typeface="Arial"/>
              </a:rPr>
              <a:t>Active (infectious) tuberculosis</a:t>
            </a:r>
          </a:p>
          <a:p>
            <a:pPr lvl="2" eaLnBrk="1" hangingPunct="1">
              <a:lnSpc>
                <a:spcPct val="95000"/>
              </a:lnSpc>
              <a:spcBef>
                <a:spcPct val="0"/>
              </a:spcBef>
              <a:spcAft>
                <a:spcPts val="300"/>
              </a:spcAft>
              <a:buClr>
                <a:srgbClr val="7F0081"/>
              </a:buClr>
              <a:buSzPct val="80000"/>
            </a:pPr>
            <a:r>
              <a:rPr lang="en-US" altLang="en-US" sz="2200" dirty="0">
                <a:solidFill>
                  <a:srgbClr val="000000"/>
                </a:solidFill>
                <a:latin typeface="Arial"/>
                <a:ea typeface="ＭＳ Ｐゴシック"/>
                <a:cs typeface="Arial"/>
              </a:rPr>
              <a:t>Drugs of abuse and alcohol abuse</a:t>
            </a:r>
          </a:p>
          <a:p>
            <a:pPr lvl="2" eaLnBrk="1" hangingPunct="1">
              <a:lnSpc>
                <a:spcPct val="95000"/>
              </a:lnSpc>
              <a:spcBef>
                <a:spcPct val="0"/>
              </a:spcBef>
              <a:spcAft>
                <a:spcPts val="300"/>
              </a:spcAft>
              <a:buClr>
                <a:srgbClr val="7F0081"/>
              </a:buClr>
              <a:buSzPct val="80000"/>
            </a:pPr>
            <a:r>
              <a:rPr lang="en-US" altLang="en-US" sz="2200" dirty="0">
                <a:solidFill>
                  <a:srgbClr val="000000"/>
                </a:solidFill>
                <a:latin typeface="Arial"/>
                <a:ea typeface="ＭＳ Ｐゴシック"/>
                <a:cs typeface="Arial"/>
              </a:rPr>
              <a:t>Contraindicated maternal medications </a:t>
            </a:r>
            <a:r>
              <a:rPr lang="en-US" altLang="en-US" sz="2200" b="1" i="1" dirty="0">
                <a:solidFill>
                  <a:srgbClr val="000000"/>
                </a:solidFill>
                <a:latin typeface="Arial"/>
                <a:ea typeface="ＭＳ Ｐゴシック"/>
                <a:cs typeface="Arial"/>
              </a:rPr>
              <a:t>(very few)</a:t>
            </a:r>
          </a:p>
          <a:p>
            <a:pPr marL="410845" lvl="1" eaLnBrk="1" hangingPunct="1">
              <a:lnSpc>
                <a:spcPct val="95000"/>
              </a:lnSpc>
              <a:spcBef>
                <a:spcPct val="0"/>
              </a:spcBef>
              <a:spcAft>
                <a:spcPts val="300"/>
              </a:spcAft>
              <a:buClr>
                <a:srgbClr val="7F0081"/>
              </a:buClr>
              <a:buFontTx/>
              <a:buNone/>
            </a:pPr>
            <a:r>
              <a:rPr lang="en-US" altLang="en-US" sz="4000" dirty="0">
                <a:solidFill>
                  <a:srgbClr val="7F0081"/>
                </a:solidFill>
                <a:latin typeface="Arial"/>
                <a:ea typeface="ＭＳ Ｐゴシック"/>
                <a:cs typeface="Arial"/>
              </a:rPr>
              <a:t>Infant:</a:t>
            </a:r>
          </a:p>
          <a:p>
            <a:pPr lvl="2" eaLnBrk="1" hangingPunct="1">
              <a:lnSpc>
                <a:spcPct val="95000"/>
              </a:lnSpc>
              <a:spcBef>
                <a:spcPct val="0"/>
              </a:spcBef>
              <a:spcAft>
                <a:spcPts val="300"/>
              </a:spcAft>
              <a:buClr>
                <a:srgbClr val="7F0081"/>
              </a:buClr>
              <a:buSzPct val="80000"/>
              <a:buFontTx/>
              <a:buChar char="•"/>
            </a:pPr>
            <a:r>
              <a:rPr lang="en-US" altLang="en-US" sz="2200" dirty="0">
                <a:solidFill>
                  <a:srgbClr val="000000"/>
                </a:solidFill>
                <a:latin typeface="Arial"/>
                <a:ea typeface="ＭＳ Ｐゴシック"/>
                <a:cs typeface="Arial"/>
              </a:rPr>
              <a:t>Classic galactosemia</a:t>
            </a:r>
          </a:p>
          <a:p>
            <a:pPr lvl="2" eaLnBrk="1" hangingPunct="1">
              <a:lnSpc>
                <a:spcPct val="95000"/>
              </a:lnSpc>
              <a:spcBef>
                <a:spcPct val="0"/>
              </a:spcBef>
              <a:spcAft>
                <a:spcPts val="300"/>
              </a:spcAft>
              <a:buClr>
                <a:srgbClr val="7F0081"/>
              </a:buClr>
              <a:buSzPct val="80000"/>
              <a:buFontTx/>
              <a:buChar char="•"/>
            </a:pPr>
            <a:r>
              <a:rPr lang="en-US" altLang="en-US" sz="2200" dirty="0">
                <a:solidFill>
                  <a:srgbClr val="000000"/>
                </a:solidFill>
                <a:latin typeface="Arial"/>
                <a:ea typeface="ＭＳ Ｐゴシック"/>
                <a:cs typeface="Arial"/>
              </a:rPr>
              <a:t>With milder forms and other metabolic diseases may alternate breastfeeding with protein free or modified formulas</a:t>
            </a:r>
          </a:p>
        </p:txBody>
      </p:sp>
      <p:sp>
        <p:nvSpPr>
          <p:cNvPr id="148486" name="Text Box 5"/>
          <p:cNvSpPr txBox="1">
            <a:spLocks noChangeArrowheads="1"/>
          </p:cNvSpPr>
          <p:nvPr/>
        </p:nvSpPr>
        <p:spPr bwMode="auto">
          <a:xfrm>
            <a:off x="0" y="6350530"/>
            <a:ext cx="91440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1200" dirty="0">
                <a:solidFill>
                  <a:srgbClr val="7F7F7F"/>
                </a:solidFill>
                <a:latin typeface="Arial" pitchFamily="34" charset="0"/>
              </a:rPr>
              <a:t>Hatcher, S. W., &amp; </a:t>
            </a:r>
            <a:r>
              <a:rPr lang="en-US" altLang="en-US" sz="1200" dirty="0" err="1">
                <a:solidFill>
                  <a:srgbClr val="7F7F7F"/>
                </a:solidFill>
                <a:latin typeface="Arial" pitchFamily="34" charset="0"/>
              </a:rPr>
              <a:t>Buescher</a:t>
            </a:r>
            <a:r>
              <a:rPr lang="en-US" altLang="en-US" sz="1200" dirty="0">
                <a:solidFill>
                  <a:srgbClr val="7F7F7F"/>
                </a:solidFill>
                <a:latin typeface="Arial" pitchFamily="34" charset="0"/>
              </a:rPr>
              <a:t>, E. (2008). Breastfeeding and diseases: A reference guide. Amarillo, Texas: </a:t>
            </a:r>
            <a:r>
              <a:rPr lang="en-US" altLang="en-US" sz="1200" dirty="0" err="1">
                <a:solidFill>
                  <a:srgbClr val="7F7F7F"/>
                </a:solidFill>
                <a:latin typeface="Arial" pitchFamily="34" charset="0"/>
              </a:rPr>
              <a:t>Praeclarus</a:t>
            </a:r>
            <a:r>
              <a:rPr lang="en-US" altLang="en-US" sz="1200" dirty="0">
                <a:solidFill>
                  <a:srgbClr val="7F7F7F"/>
                </a:solidFill>
                <a:latin typeface="Arial" pitchFamily="34" charset="0"/>
              </a:rPr>
              <a:t> Press</a:t>
            </a:r>
          </a:p>
        </p:txBody>
      </p:sp>
      <p:sp>
        <p:nvSpPr>
          <p:cNvPr id="7" name="Rounded Rectangle 6"/>
          <p:cNvSpPr>
            <a:spLocks noChangeArrowheads="1"/>
          </p:cNvSpPr>
          <p:nvPr/>
        </p:nvSpPr>
        <p:spPr bwMode="auto">
          <a:xfrm>
            <a:off x="6135688" y="273050"/>
            <a:ext cx="2657475" cy="2011363"/>
          </a:xfrm>
          <a:prstGeom prst="roundRect">
            <a:avLst>
              <a:gd name="adj" fmla="val 16667"/>
            </a:avLst>
          </a:prstGeom>
          <a:blipFill dpi="0" rotWithShape="1">
            <a:blip r:embed="rId2"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148488"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100" dirty="0">
                <a:solidFill>
                  <a:srgbClr val="898989"/>
                </a:solidFill>
                <a:latin typeface="Arial"/>
                <a:ea typeface="ＭＳ Ｐゴシック"/>
                <a:cs typeface="Arial"/>
              </a:rPr>
              <a:t>2025</a:t>
            </a:r>
            <a:endParaRPr lang="en-US" altLang="en-US" sz="1100" dirty="0">
              <a:solidFill>
                <a:srgbClr val="898989"/>
              </a:solidFill>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0ED374AC-37FA-4279-868E-A5FCAE2F264D}" type="slidenum">
              <a:rPr lang="en-US" altLang="en-US" sz="1200">
                <a:solidFill>
                  <a:srgbClr val="558ED5"/>
                </a:solidFill>
              </a:rPr>
              <a:pPr>
                <a:spcBef>
                  <a:spcPct val="0"/>
                </a:spcBef>
                <a:buFontTx/>
                <a:buNone/>
              </a:pPr>
              <a:t>15</a:t>
            </a:fld>
            <a:endParaRPr lang="en-US" altLang="en-US" sz="1200">
              <a:solidFill>
                <a:srgbClr val="558ED5"/>
              </a:solidFill>
            </a:endParaRPr>
          </a:p>
        </p:txBody>
      </p:sp>
      <p:sp>
        <p:nvSpPr>
          <p:cNvPr id="149507"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DFD9ADD3-ADB0-48E1-885E-77D67F065EB6}" type="slidenum">
              <a:rPr lang="en-US" altLang="en-US" sz="1200">
                <a:solidFill>
                  <a:srgbClr val="558ED5"/>
                </a:solidFill>
              </a:rPr>
              <a:pPr algn="r" eaLnBrk="1" hangingPunct="1">
                <a:spcBef>
                  <a:spcPct val="0"/>
                </a:spcBef>
                <a:buFontTx/>
                <a:buNone/>
              </a:pPr>
              <a:t>15</a:t>
            </a:fld>
            <a:endParaRPr lang="en-US" altLang="en-US" sz="1200">
              <a:solidFill>
                <a:srgbClr val="558ED5"/>
              </a:solidFill>
            </a:endParaRPr>
          </a:p>
        </p:txBody>
      </p:sp>
      <p:sp>
        <p:nvSpPr>
          <p:cNvPr id="149508" name="Rectangle 1"/>
          <p:cNvSpPr txBox="1">
            <a:spLocks noChangeArrowheads="1"/>
          </p:cNvSpPr>
          <p:nvPr/>
        </p:nvSpPr>
        <p:spPr bwMode="auto">
          <a:xfrm>
            <a:off x="1800225" y="608013"/>
            <a:ext cx="70897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ct val="0"/>
              </a:spcBef>
              <a:buFontTx/>
              <a:buNone/>
            </a:pPr>
            <a:r>
              <a:rPr lang="en-US" altLang="en-US" b="1" dirty="0">
                <a:solidFill>
                  <a:srgbClr val="800080"/>
                </a:solidFill>
                <a:latin typeface="Arial" pitchFamily="34" charset="0"/>
              </a:rPr>
              <a:t>Infections with Special Situations</a:t>
            </a:r>
          </a:p>
        </p:txBody>
      </p:sp>
      <p:sp>
        <p:nvSpPr>
          <p:cNvPr id="28677" name="Rectangle 2"/>
          <p:cNvSpPr txBox="1">
            <a:spLocks noChangeArrowheads="1"/>
          </p:cNvSpPr>
          <p:nvPr/>
        </p:nvSpPr>
        <p:spPr bwMode="auto">
          <a:xfrm>
            <a:off x="306388" y="1072055"/>
            <a:ext cx="9004300" cy="6017721"/>
          </a:xfrm>
          <a:prstGeom prst="rect">
            <a:avLst/>
          </a:prstGeom>
          <a:noFill/>
          <a:ln w="9525">
            <a:noFill/>
            <a:miter lim="800000"/>
            <a:headEnd/>
            <a:tailEnd/>
          </a:ln>
        </p:spPr>
        <p:txBody>
          <a:bodyPr lIns="0" tIns="0" rIns="0" bIns="0" anchor="t"/>
          <a:lstStyle/>
          <a:p>
            <a:pPr marL="411163" lvl="1" indent="-307975" eaLnBrk="1" hangingPunct="1">
              <a:lnSpc>
                <a:spcPct val="95000"/>
              </a:lnSpc>
              <a:spcAft>
                <a:spcPts val="300"/>
              </a:spcAft>
              <a:buClr>
                <a:srgbClr val="7F0081"/>
              </a:buClr>
              <a:defRPr/>
            </a:pPr>
            <a:endParaRPr lang="en-US" sz="2300" dirty="0">
              <a:solidFill>
                <a:srgbClr val="7F0081"/>
              </a:solidFill>
            </a:endParaRPr>
          </a:p>
          <a:p>
            <a:pPr marL="560388" lvl="1" indent="-457200" eaLnBrk="1" hangingPunct="1">
              <a:lnSpc>
                <a:spcPct val="95000"/>
              </a:lnSpc>
              <a:spcAft>
                <a:spcPts val="300"/>
              </a:spcAft>
              <a:buClr>
                <a:srgbClr val="7F0081"/>
              </a:buClr>
              <a:buFontTx/>
              <a:buAutoNum type="arabicPeriod"/>
              <a:defRPr/>
            </a:pPr>
            <a:r>
              <a:rPr lang="en-US" sz="2000" b="1" dirty="0">
                <a:solidFill>
                  <a:srgbClr val="7F0081"/>
                </a:solidFill>
                <a:cs typeface="Arial" pitchFamily="34" charset="0"/>
              </a:rPr>
              <a:t>Separate mother and baby when mother has active</a:t>
            </a:r>
          </a:p>
          <a:p>
            <a:pPr marL="771525" lvl="2" indent="-257175" eaLnBrk="1" hangingPunct="1">
              <a:lnSpc>
                <a:spcPct val="95000"/>
              </a:lnSpc>
              <a:spcAft>
                <a:spcPts val="300"/>
              </a:spcAft>
              <a:buClr>
                <a:srgbClr val="7F0081"/>
              </a:buClr>
              <a:buSzPct val="80000"/>
              <a:buFont typeface="Arial" pitchFamily="34" charset="0"/>
              <a:buNone/>
              <a:defRPr/>
            </a:pPr>
            <a:r>
              <a:rPr lang="en-US" sz="2000" b="1" dirty="0">
                <a:solidFill>
                  <a:srgbClr val="000000"/>
                </a:solidFill>
                <a:cs typeface="Arial" pitchFamily="34" charset="0"/>
              </a:rPr>
              <a:t>	</a:t>
            </a:r>
            <a:r>
              <a:rPr lang="en-US" sz="2000" b="1" u="sng" dirty="0">
                <a:solidFill>
                  <a:srgbClr val="000000"/>
                </a:solidFill>
                <a:cs typeface="Arial" pitchFamily="34" charset="0"/>
              </a:rPr>
              <a:t>Tuberculosis</a:t>
            </a:r>
          </a:p>
          <a:p>
            <a:pPr marL="1130300" lvl="3" indent="-204788" eaLnBrk="1" hangingPunct="1">
              <a:lnSpc>
                <a:spcPct val="95000"/>
              </a:lnSpc>
              <a:spcAft>
                <a:spcPts val="300"/>
              </a:spcAft>
              <a:buClr>
                <a:srgbClr val="7F0081"/>
              </a:buClr>
              <a:buFontTx/>
              <a:buChar char="•"/>
              <a:defRPr/>
            </a:pPr>
            <a:r>
              <a:rPr lang="en-US" sz="1500" dirty="0">
                <a:solidFill>
                  <a:srgbClr val="000000"/>
                </a:solidFill>
                <a:cs typeface="Arial" pitchFamily="34" charset="0"/>
              </a:rPr>
              <a:t>Express her milk and someone else feed milk to baby</a:t>
            </a:r>
          </a:p>
          <a:p>
            <a:pPr marL="1130300" lvl="3" indent="-204470" eaLnBrk="1" hangingPunct="1">
              <a:lnSpc>
                <a:spcPct val="95000"/>
              </a:lnSpc>
              <a:spcAft>
                <a:spcPts val="300"/>
              </a:spcAft>
              <a:buClr>
                <a:srgbClr val="7F0081"/>
              </a:buClr>
              <a:buFontTx/>
              <a:buChar char="•"/>
              <a:defRPr/>
            </a:pPr>
            <a:r>
              <a:rPr lang="en-US" sz="1500">
                <a:solidFill>
                  <a:srgbClr val="000000"/>
                </a:solidFill>
                <a:latin typeface="Arial"/>
                <a:ea typeface="ＭＳ Ｐゴシック"/>
                <a:cs typeface="Arial"/>
              </a:rPr>
              <a:t>Once no longer contagious (minimum of 14 days of treatment) she may breastfeed</a:t>
            </a:r>
          </a:p>
          <a:p>
            <a:pPr marL="771525" lvl="2" indent="-257175" eaLnBrk="1" hangingPunct="1">
              <a:lnSpc>
                <a:spcPct val="95000"/>
              </a:lnSpc>
              <a:spcAft>
                <a:spcPts val="300"/>
              </a:spcAft>
              <a:buClr>
                <a:srgbClr val="7F0081"/>
              </a:buClr>
              <a:buSzPct val="80000"/>
              <a:buFont typeface="Arial" pitchFamily="34" charset="0"/>
              <a:buNone/>
              <a:defRPr/>
            </a:pPr>
            <a:r>
              <a:rPr lang="en-US" sz="2100" dirty="0">
                <a:solidFill>
                  <a:srgbClr val="000000"/>
                </a:solidFill>
                <a:cs typeface="Arial" pitchFamily="34" charset="0"/>
              </a:rPr>
              <a:t>	</a:t>
            </a:r>
            <a:r>
              <a:rPr lang="en-US" sz="2000" b="1" u="sng" dirty="0">
                <a:solidFill>
                  <a:srgbClr val="000000"/>
                </a:solidFill>
                <a:cs typeface="Arial" pitchFamily="34" charset="0"/>
              </a:rPr>
              <a:t>Varicella-Zoster </a:t>
            </a:r>
          </a:p>
          <a:p>
            <a:pPr marL="1130300" lvl="3" indent="-204788" eaLnBrk="1" hangingPunct="1">
              <a:lnSpc>
                <a:spcPct val="95000"/>
              </a:lnSpc>
              <a:spcAft>
                <a:spcPts val="300"/>
              </a:spcAft>
              <a:buClr>
                <a:srgbClr val="7F0081"/>
              </a:buClr>
              <a:buSzPct val="80000"/>
              <a:buFontTx/>
              <a:buChar char="•"/>
              <a:defRPr/>
            </a:pPr>
            <a:r>
              <a:rPr lang="en-US" sz="1500" dirty="0">
                <a:solidFill>
                  <a:srgbClr val="000000"/>
                </a:solidFill>
                <a:cs typeface="Arial" pitchFamily="34" charset="0"/>
              </a:rPr>
              <a:t>Give infant VZIG (</a:t>
            </a:r>
            <a:r>
              <a:rPr lang="en-US" sz="1500" dirty="0">
                <a:solidFill>
                  <a:srgbClr val="000000"/>
                </a:solidFill>
              </a:rPr>
              <a:t>Varicella-zoster immunoglobulin)</a:t>
            </a:r>
            <a:endParaRPr lang="en-US" sz="1500" dirty="0">
              <a:solidFill>
                <a:srgbClr val="000000"/>
              </a:solidFill>
              <a:cs typeface="Arial" pitchFamily="34" charset="0"/>
            </a:endParaRPr>
          </a:p>
          <a:p>
            <a:pPr marL="1130300" lvl="3" indent="-204788" eaLnBrk="1" hangingPunct="1">
              <a:lnSpc>
                <a:spcPct val="95000"/>
              </a:lnSpc>
              <a:spcAft>
                <a:spcPts val="300"/>
              </a:spcAft>
              <a:buClr>
                <a:srgbClr val="7F0081"/>
              </a:buClr>
              <a:buSzPct val="80000"/>
              <a:buFontTx/>
              <a:buChar char="•"/>
              <a:defRPr/>
            </a:pPr>
            <a:r>
              <a:rPr lang="en-US" sz="1500" dirty="0">
                <a:solidFill>
                  <a:srgbClr val="000000"/>
                </a:solidFill>
                <a:cs typeface="Arial" pitchFamily="34" charset="0"/>
              </a:rPr>
              <a:t>Express her milk and someone else feed milk to baby</a:t>
            </a:r>
          </a:p>
          <a:p>
            <a:pPr marL="1130300" lvl="3" indent="-204788" eaLnBrk="1" hangingPunct="1">
              <a:lnSpc>
                <a:spcPct val="95000"/>
              </a:lnSpc>
              <a:spcAft>
                <a:spcPts val="300"/>
              </a:spcAft>
              <a:buClr>
                <a:srgbClr val="7F0081"/>
              </a:buClr>
              <a:buSzPct val="80000"/>
              <a:buFontTx/>
              <a:buChar char="•"/>
              <a:defRPr/>
            </a:pPr>
            <a:r>
              <a:rPr lang="en-US" sz="1500" dirty="0">
                <a:solidFill>
                  <a:srgbClr val="000000"/>
                </a:solidFill>
                <a:cs typeface="Arial" pitchFamily="34" charset="0"/>
              </a:rPr>
              <a:t>When no breast lesions and she is no longer contagious she may breastfeed the baby</a:t>
            </a:r>
            <a:endParaRPr lang="en-US" sz="1500" b="1" dirty="0">
              <a:solidFill>
                <a:srgbClr val="7F0081"/>
              </a:solidFill>
              <a:cs typeface="Arial" pitchFamily="34" charset="0"/>
            </a:endParaRPr>
          </a:p>
          <a:p>
            <a:pPr marL="560388" lvl="1" indent="-457200" eaLnBrk="1" hangingPunct="1">
              <a:lnSpc>
                <a:spcPct val="95000"/>
              </a:lnSpc>
              <a:spcAft>
                <a:spcPts val="300"/>
              </a:spcAft>
              <a:buClr>
                <a:srgbClr val="7F0081"/>
              </a:buClr>
              <a:buFontTx/>
              <a:buAutoNum type="arabicPeriod" startAt="2"/>
              <a:defRPr/>
            </a:pPr>
            <a:r>
              <a:rPr lang="en-US" sz="2000" b="1" dirty="0">
                <a:solidFill>
                  <a:srgbClr val="7F0081"/>
                </a:solidFill>
                <a:cs typeface="Arial" pitchFamily="34" charset="0"/>
              </a:rPr>
              <a:t>Cover lesions and feed on unaffected side</a:t>
            </a:r>
          </a:p>
          <a:p>
            <a:pPr marL="560388" lvl="1" indent="-457200" eaLnBrk="1" hangingPunct="1">
              <a:lnSpc>
                <a:spcPct val="95000"/>
              </a:lnSpc>
              <a:spcAft>
                <a:spcPts val="300"/>
              </a:spcAft>
              <a:buClr>
                <a:srgbClr val="7F0081"/>
              </a:buClr>
              <a:defRPr/>
            </a:pPr>
            <a:r>
              <a:rPr lang="en-US" sz="2000" b="1" dirty="0">
                <a:solidFill>
                  <a:srgbClr val="000000"/>
                </a:solidFill>
                <a:cs typeface="Arial" pitchFamily="34" charset="0"/>
              </a:rPr>
              <a:t>	   </a:t>
            </a:r>
            <a:r>
              <a:rPr lang="en-US" sz="2000" b="1" u="sng" dirty="0">
                <a:solidFill>
                  <a:srgbClr val="000000"/>
                </a:solidFill>
                <a:cs typeface="Arial" pitchFamily="34" charset="0"/>
              </a:rPr>
              <a:t>Herpes lesions on nipple</a:t>
            </a:r>
            <a:endParaRPr lang="en-US" sz="2000" dirty="0">
              <a:solidFill>
                <a:srgbClr val="000000"/>
              </a:solidFill>
              <a:cs typeface="Arial" pitchFamily="34" charset="0"/>
            </a:endParaRPr>
          </a:p>
          <a:p>
            <a:pPr marL="1130300" lvl="3" indent="-204788" eaLnBrk="1" hangingPunct="1">
              <a:lnSpc>
                <a:spcPts val="1780"/>
              </a:lnSpc>
              <a:spcAft>
                <a:spcPts val="300"/>
              </a:spcAft>
              <a:buClr>
                <a:srgbClr val="7F0081"/>
              </a:buClr>
              <a:buSzPct val="80000"/>
              <a:buFont typeface="Arial" pitchFamily="34" charset="0"/>
              <a:buChar char="•"/>
              <a:defRPr/>
            </a:pPr>
            <a:r>
              <a:rPr lang="en-US" sz="1500" dirty="0">
                <a:solidFill>
                  <a:srgbClr val="000000"/>
                </a:solidFill>
                <a:cs typeface="Arial" pitchFamily="34" charset="0"/>
              </a:rPr>
              <a:t>Pump milk and discard from breast with lesion</a:t>
            </a:r>
          </a:p>
          <a:p>
            <a:pPr marL="1130300" lvl="3" indent="-204470" eaLnBrk="1" hangingPunct="1">
              <a:spcAft>
                <a:spcPts val="300"/>
              </a:spcAft>
              <a:buClr>
                <a:srgbClr val="7F0081"/>
              </a:buClr>
              <a:buSzPct val="80000"/>
              <a:buFont typeface="Arial" pitchFamily="34" charset="0"/>
              <a:buChar char="•"/>
              <a:defRPr/>
            </a:pPr>
            <a:r>
              <a:rPr lang="en-US" sz="1500">
                <a:solidFill>
                  <a:srgbClr val="000000"/>
                </a:solidFill>
                <a:latin typeface="Arial"/>
                <a:ea typeface="ＭＳ Ｐゴシック"/>
                <a:cs typeface="Arial"/>
              </a:rPr>
              <a:t>Mother may breastfeed on the breast without lesions</a:t>
            </a:r>
            <a:endParaRPr lang="en-US" sz="1500" b="1">
              <a:solidFill>
                <a:srgbClr val="7F0081"/>
              </a:solidFill>
              <a:latin typeface="Arial"/>
              <a:ea typeface="ＭＳ Ｐゴシック"/>
              <a:cs typeface="Arial"/>
            </a:endParaRPr>
          </a:p>
          <a:p>
            <a:pPr marL="560388" lvl="1" indent="-457200" eaLnBrk="1" hangingPunct="1">
              <a:lnSpc>
                <a:spcPct val="95000"/>
              </a:lnSpc>
              <a:spcAft>
                <a:spcPts val="300"/>
              </a:spcAft>
              <a:buClr>
                <a:srgbClr val="7F0081"/>
              </a:buClr>
              <a:defRPr/>
            </a:pPr>
            <a:r>
              <a:rPr lang="en-US" sz="2400" b="1" dirty="0">
                <a:solidFill>
                  <a:srgbClr val="7F0081"/>
                </a:solidFill>
                <a:cs typeface="Arial" pitchFamily="34" charset="0"/>
              </a:rPr>
              <a:t>3.  </a:t>
            </a:r>
            <a:r>
              <a:rPr lang="en-US" sz="2000" b="1" dirty="0">
                <a:solidFill>
                  <a:srgbClr val="7F0081"/>
                </a:solidFill>
                <a:cs typeface="Arial" pitchFamily="34" charset="0"/>
              </a:rPr>
              <a:t>Temporary interruption of breastfeeding</a:t>
            </a:r>
          </a:p>
          <a:p>
            <a:pPr marL="411163" lvl="1" indent="-307975" eaLnBrk="1" hangingPunct="1">
              <a:lnSpc>
                <a:spcPct val="95000"/>
              </a:lnSpc>
              <a:spcAft>
                <a:spcPts val="300"/>
              </a:spcAft>
              <a:buClr>
                <a:srgbClr val="7F0081"/>
              </a:buClr>
              <a:defRPr/>
            </a:pPr>
            <a:r>
              <a:rPr lang="en-US" sz="2000" b="1" dirty="0">
                <a:solidFill>
                  <a:srgbClr val="000000"/>
                </a:solidFill>
                <a:cs typeface="Arial" pitchFamily="34" charset="0"/>
              </a:rPr>
              <a:t>         </a:t>
            </a:r>
            <a:r>
              <a:rPr lang="en-US" sz="2000" b="1" u="sng" dirty="0">
                <a:solidFill>
                  <a:srgbClr val="000000"/>
                </a:solidFill>
                <a:cs typeface="Arial" pitchFamily="34" charset="0"/>
              </a:rPr>
              <a:t>Brucellosis</a:t>
            </a:r>
            <a:endParaRPr lang="en-US" sz="2000" dirty="0">
              <a:solidFill>
                <a:srgbClr val="000000"/>
              </a:solidFill>
              <a:cs typeface="Arial" pitchFamily="34" charset="0"/>
            </a:endParaRPr>
          </a:p>
          <a:p>
            <a:pPr marL="1130300" lvl="3" indent="-204788" eaLnBrk="1" hangingPunct="1">
              <a:lnSpc>
                <a:spcPct val="95000"/>
              </a:lnSpc>
              <a:spcAft>
                <a:spcPts val="300"/>
              </a:spcAft>
              <a:buClr>
                <a:srgbClr val="7F0081"/>
              </a:buClr>
              <a:buSzPct val="80000"/>
              <a:buFont typeface="Arial" pitchFamily="34" charset="0"/>
              <a:buChar char="•"/>
              <a:defRPr/>
            </a:pPr>
            <a:r>
              <a:rPr lang="en-US" sz="1500" dirty="0">
                <a:solidFill>
                  <a:srgbClr val="000000"/>
                </a:solidFill>
                <a:cs typeface="Arial" pitchFamily="34" charset="0"/>
              </a:rPr>
              <a:t>Pump and discard milk from both breasts</a:t>
            </a:r>
          </a:p>
          <a:p>
            <a:pPr marL="1130300" lvl="3" indent="-204788" eaLnBrk="1" hangingPunct="1">
              <a:lnSpc>
                <a:spcPct val="95000"/>
              </a:lnSpc>
              <a:spcAft>
                <a:spcPts val="300"/>
              </a:spcAft>
              <a:buClr>
                <a:srgbClr val="7F0081"/>
              </a:buClr>
              <a:buSzPct val="80000"/>
              <a:buFont typeface="Arial" pitchFamily="34" charset="0"/>
              <a:buChar char="•"/>
              <a:defRPr/>
            </a:pPr>
            <a:r>
              <a:rPr lang="en-US" sz="1500" dirty="0">
                <a:solidFill>
                  <a:srgbClr val="000000"/>
                </a:solidFill>
                <a:cs typeface="Arial" pitchFamily="34" charset="0"/>
              </a:rPr>
              <a:t>Once appropriately treated for 72 to 96 hours, she may breastfeed</a:t>
            </a:r>
            <a:endParaRPr lang="en-US" sz="1500" b="1" u="sng" dirty="0">
              <a:solidFill>
                <a:srgbClr val="000000"/>
              </a:solidFill>
              <a:cs typeface="Arial" pitchFamily="34" charset="0"/>
            </a:endParaRPr>
          </a:p>
          <a:p>
            <a:pPr marL="411163" lvl="1" indent="-307975" eaLnBrk="1" hangingPunct="1">
              <a:lnSpc>
                <a:spcPct val="95000"/>
              </a:lnSpc>
              <a:spcAft>
                <a:spcPts val="300"/>
              </a:spcAft>
              <a:buClr>
                <a:srgbClr val="7F0081"/>
              </a:buClr>
              <a:defRPr/>
            </a:pPr>
            <a:r>
              <a:rPr lang="en-US" sz="2400" b="1" dirty="0">
                <a:solidFill>
                  <a:srgbClr val="7F0081"/>
                </a:solidFill>
                <a:cs typeface="Arial" pitchFamily="34" charset="0"/>
              </a:rPr>
              <a:t>        </a:t>
            </a:r>
          </a:p>
          <a:p>
            <a:pPr marL="771525" lvl="2" indent="-257175" eaLnBrk="1" hangingPunct="1">
              <a:lnSpc>
                <a:spcPct val="95000"/>
              </a:lnSpc>
              <a:spcAft>
                <a:spcPts val="300"/>
              </a:spcAft>
              <a:buClr>
                <a:srgbClr val="7F0081"/>
              </a:buClr>
              <a:buSzPct val="80000"/>
              <a:buFont typeface="Arial" pitchFamily="34" charset="0"/>
              <a:buNone/>
              <a:defRPr/>
            </a:pPr>
            <a:r>
              <a:rPr lang="en-US" sz="2100" dirty="0">
                <a:solidFill>
                  <a:srgbClr val="000000"/>
                </a:solidFill>
                <a:cs typeface="Arial" pitchFamily="34" charset="0"/>
              </a:rPr>
              <a:t>	</a:t>
            </a:r>
            <a:r>
              <a:rPr lang="en-US" b="1" dirty="0">
                <a:solidFill>
                  <a:srgbClr val="7F0081"/>
                </a:solidFill>
                <a:cs typeface="Arial" pitchFamily="34" charset="0"/>
              </a:rPr>
              <a:t>		</a:t>
            </a:r>
          </a:p>
        </p:txBody>
      </p:sp>
      <p:sp>
        <p:nvSpPr>
          <p:cNvPr id="149510" name="Text Box 5"/>
          <p:cNvSpPr txBox="1">
            <a:spLocks noChangeArrowheads="1"/>
          </p:cNvSpPr>
          <p:nvPr/>
        </p:nvSpPr>
        <p:spPr bwMode="auto">
          <a:xfrm>
            <a:off x="306388" y="6243145"/>
            <a:ext cx="8583612"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1000" dirty="0">
                <a:solidFill>
                  <a:srgbClr val="7F7F7F"/>
                </a:solidFill>
                <a:latin typeface="Arial" pitchFamily="34" charset="0"/>
              </a:rPr>
              <a:t>Lawrence RA,  Lawrence RM. Breastfeeding: A Guide for the Medical Profession 8</a:t>
            </a:r>
            <a:r>
              <a:rPr lang="en-US" altLang="en-US" sz="1000" baseline="30000" dirty="0">
                <a:solidFill>
                  <a:srgbClr val="7F7F7F"/>
                </a:solidFill>
                <a:latin typeface="Arial" pitchFamily="34" charset="0"/>
              </a:rPr>
              <a:t>th</a:t>
            </a:r>
            <a:r>
              <a:rPr lang="en-US" altLang="en-US" sz="1000" dirty="0">
                <a:solidFill>
                  <a:srgbClr val="7F7F7F"/>
                </a:solidFill>
                <a:latin typeface="Arial" pitchFamily="34" charset="0"/>
              </a:rPr>
              <a:t> edition, 2016</a:t>
            </a:r>
          </a:p>
          <a:p>
            <a:pPr algn="ctr" eaLnBrk="1" hangingPunct="1">
              <a:lnSpc>
                <a:spcPct val="95000"/>
              </a:lnSpc>
              <a:spcBef>
                <a:spcPct val="0"/>
              </a:spcBef>
              <a:buFontTx/>
              <a:buNone/>
            </a:pPr>
            <a:r>
              <a:rPr lang="en-US" altLang="en-US" sz="1000" dirty="0">
                <a:solidFill>
                  <a:srgbClr val="7F7F7F"/>
                </a:solidFill>
                <a:latin typeface="Arial" pitchFamily="34" charset="0"/>
              </a:rPr>
              <a:t>Lawrence RM. Breastfeeding Updates for the Pediatrician, p. 776</a:t>
            </a:r>
          </a:p>
          <a:p>
            <a:pPr algn="ctr" eaLnBrk="1" hangingPunct="1">
              <a:lnSpc>
                <a:spcPct val="95000"/>
              </a:lnSpc>
              <a:spcBef>
                <a:spcPct val="0"/>
              </a:spcBef>
              <a:buFontTx/>
              <a:buNone/>
            </a:pPr>
            <a:r>
              <a:rPr lang="en-US" altLang="en-US" sz="1000" dirty="0">
                <a:solidFill>
                  <a:srgbClr val="7F7F7F"/>
                </a:solidFill>
                <a:latin typeface="Arial" pitchFamily="34" charset="0"/>
              </a:rPr>
              <a:t>2018 </a:t>
            </a:r>
          </a:p>
        </p:txBody>
      </p:sp>
      <p:sp>
        <p:nvSpPr>
          <p:cNvPr id="252935" name="Rounded Rectangle 8"/>
          <p:cNvSpPr>
            <a:spLocks noChangeArrowheads="1"/>
          </p:cNvSpPr>
          <p:nvPr/>
        </p:nvSpPr>
        <p:spPr bwMode="auto">
          <a:xfrm>
            <a:off x="6897688" y="3993932"/>
            <a:ext cx="1857375" cy="1345323"/>
          </a:xfrm>
          <a:prstGeom prst="roundRect">
            <a:avLst>
              <a:gd name="adj" fmla="val 16667"/>
            </a:avLst>
          </a:prstGeom>
          <a:blipFill dpi="0" rotWithShape="1">
            <a:blip r:embed="rId2"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rgbClr val="FFFFFF"/>
              </a:solidFill>
              <a:latin typeface="Calibri"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26D8B-FDB2-B771-9F12-F20F8F1104C9}"/>
              </a:ext>
            </a:extLst>
          </p:cNvPr>
          <p:cNvSpPr>
            <a:spLocks noGrp="1"/>
          </p:cNvSpPr>
          <p:nvPr>
            <p:ph type="title"/>
          </p:nvPr>
        </p:nvSpPr>
        <p:spPr/>
        <p:txBody>
          <a:bodyPr/>
          <a:lstStyle/>
          <a:p>
            <a:r>
              <a:rPr lang="en-US" dirty="0">
                <a:solidFill>
                  <a:srgbClr val="7030A0"/>
                </a:solidFill>
              </a:rPr>
              <a:t>HIV and Breastfeeding </a:t>
            </a:r>
          </a:p>
        </p:txBody>
      </p:sp>
      <p:sp>
        <p:nvSpPr>
          <p:cNvPr id="3" name="Content Placeholder 2">
            <a:extLst>
              <a:ext uri="{FF2B5EF4-FFF2-40B4-BE49-F238E27FC236}">
                <a16:creationId xmlns:a16="http://schemas.microsoft.com/office/drawing/2014/main" id="{0943F3CA-A669-A11D-487E-F0CA84678ED9}"/>
              </a:ext>
            </a:extLst>
          </p:cNvPr>
          <p:cNvSpPr>
            <a:spLocks noGrp="1"/>
          </p:cNvSpPr>
          <p:nvPr>
            <p:ph idx="1"/>
          </p:nvPr>
        </p:nvSpPr>
        <p:spPr/>
        <p:txBody>
          <a:bodyPr/>
          <a:lstStyle/>
          <a:p>
            <a:pPr>
              <a:spcBef>
                <a:spcPts val="267"/>
              </a:spcBef>
            </a:pPr>
            <a:r>
              <a:rPr lang="en-US" sz="2200" b="1" dirty="0">
                <a:solidFill>
                  <a:srgbClr val="FF0000"/>
                </a:solidFill>
              </a:rPr>
              <a:t>Old Recommendation: </a:t>
            </a:r>
            <a:r>
              <a:rPr lang="en-US" sz="2200" dirty="0"/>
              <a:t>Parents with HIV should avoid breastfeeding</a:t>
            </a:r>
          </a:p>
          <a:p>
            <a:pPr>
              <a:spcBef>
                <a:spcPts val="267"/>
              </a:spcBef>
            </a:pPr>
            <a:endParaRPr lang="en-US" sz="2200" dirty="0"/>
          </a:p>
          <a:p>
            <a:pPr>
              <a:spcBef>
                <a:spcPts val="267"/>
              </a:spcBef>
            </a:pPr>
            <a:r>
              <a:rPr lang="en-US" sz="2200" b="1" dirty="0">
                <a:solidFill>
                  <a:srgbClr val="00B050"/>
                </a:solidFill>
              </a:rPr>
              <a:t>New Recommendation: </a:t>
            </a:r>
            <a:r>
              <a:rPr lang="en-US" sz="2200" dirty="0"/>
              <a:t>Patients should receive patient-centered counseling on infant feeding options and shared decision making with their providers. </a:t>
            </a:r>
          </a:p>
          <a:p>
            <a:pPr>
              <a:spcBef>
                <a:spcPts val="267"/>
              </a:spcBef>
            </a:pPr>
            <a:endParaRPr lang="en-US" sz="2200" dirty="0"/>
          </a:p>
          <a:p>
            <a:pPr lvl="1">
              <a:spcBef>
                <a:spcPts val="267"/>
              </a:spcBef>
            </a:pPr>
            <a:r>
              <a:rPr lang="en-US" sz="2200" kern="100" dirty="0">
                <a:latin typeface="Calibri" panose="020F0502020204030204" pitchFamily="34" charset="0"/>
                <a:ea typeface="Calibri" panose="020F0502020204030204" pitchFamily="34" charset="0"/>
                <a:cs typeface="Times New Roman" panose="02020603050405020304" pitchFamily="18" charset="0"/>
              </a:rPr>
              <a:t>The risk of HIV transmission while breastfeeding is less than 1% (but not zero) for parents with HIV on antiretroviral therapy (ART) with sustained undetectable viral load through pregnancy and postpartum.</a:t>
            </a:r>
          </a:p>
          <a:p>
            <a:pPr lvl="1">
              <a:spcBef>
                <a:spcPts val="267"/>
              </a:spcBef>
            </a:pP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lvl="1">
              <a:spcBef>
                <a:spcPts val="267"/>
              </a:spcBef>
            </a:pP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marL="201163" lvl="1" indent="0">
              <a:spcBef>
                <a:spcPts val="267"/>
              </a:spcBef>
              <a:buNone/>
            </a:pPr>
            <a:r>
              <a:rPr lang="en-US" sz="1467" i="1" kern="100" dirty="0">
                <a:latin typeface="Calibri" panose="020F0502020204030204" pitchFamily="34" charset="0"/>
                <a:ea typeface="Calibri" panose="020F0502020204030204" pitchFamily="34" charset="0"/>
                <a:cs typeface="Times New Roman" panose="02020603050405020304" pitchFamily="18" charset="0"/>
              </a:rPr>
              <a:t>Source: National Institutes of Health Office of AIDS Research (OAR)</a:t>
            </a:r>
          </a:p>
          <a:p>
            <a:endParaRPr lang="en-US" dirty="0"/>
          </a:p>
        </p:txBody>
      </p:sp>
      <p:sp>
        <p:nvSpPr>
          <p:cNvPr id="4" name="Footer Placeholder 3">
            <a:extLst>
              <a:ext uri="{FF2B5EF4-FFF2-40B4-BE49-F238E27FC236}">
                <a16:creationId xmlns:a16="http://schemas.microsoft.com/office/drawing/2014/main" id="{24AC37C3-9FB8-AB80-FA25-A7927181DAE5}"/>
              </a:ext>
            </a:extLst>
          </p:cNvPr>
          <p:cNvSpPr>
            <a:spLocks noGrp="1"/>
          </p:cNvSpPr>
          <p:nvPr>
            <p:ph type="ftr" sz="quarter" idx="11"/>
          </p:nvPr>
        </p:nvSpPr>
        <p:spPr/>
        <p:txBody>
          <a:bodyPr/>
          <a:lstStyle/>
          <a:p>
            <a:pPr>
              <a:defRPr/>
            </a:pPr>
            <a:r>
              <a:rPr lang="en-US" dirty="0"/>
              <a:t>2025</a:t>
            </a:r>
          </a:p>
        </p:txBody>
      </p:sp>
      <p:sp>
        <p:nvSpPr>
          <p:cNvPr id="5" name="Slide Number Placeholder 4">
            <a:extLst>
              <a:ext uri="{FF2B5EF4-FFF2-40B4-BE49-F238E27FC236}">
                <a16:creationId xmlns:a16="http://schemas.microsoft.com/office/drawing/2014/main" id="{86C379F4-D240-D72F-EC09-42CBBE147CF7}"/>
              </a:ext>
            </a:extLst>
          </p:cNvPr>
          <p:cNvSpPr>
            <a:spLocks noGrp="1"/>
          </p:cNvSpPr>
          <p:nvPr>
            <p:ph type="sldNum" sz="quarter" idx="12"/>
          </p:nvPr>
        </p:nvSpPr>
        <p:spPr/>
        <p:txBody>
          <a:bodyPr/>
          <a:lstStyle/>
          <a:p>
            <a:fld id="{455A778B-72A3-4609-B41E-6ED84C7148A9}" type="slidenum">
              <a:rPr lang="en-US" altLang="en-US" smtClean="0"/>
              <a:pPr/>
              <a:t>16</a:t>
            </a:fld>
            <a:endParaRPr lang="en-US" altLang="en-US"/>
          </a:p>
        </p:txBody>
      </p:sp>
    </p:spTree>
    <p:extLst>
      <p:ext uri="{BB962C8B-B14F-4D97-AF65-F5344CB8AC3E}">
        <p14:creationId xmlns:p14="http://schemas.microsoft.com/office/powerpoint/2010/main" val="1966432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F7567-B214-7A7C-423A-0DE9D41F014F}"/>
              </a:ext>
            </a:extLst>
          </p:cNvPr>
          <p:cNvSpPr>
            <a:spLocks noGrp="1"/>
          </p:cNvSpPr>
          <p:nvPr>
            <p:ph type="title"/>
          </p:nvPr>
        </p:nvSpPr>
        <p:spPr/>
        <p:txBody>
          <a:bodyPr/>
          <a:lstStyle/>
          <a:p>
            <a:r>
              <a:rPr lang="en-US" dirty="0">
                <a:solidFill>
                  <a:srgbClr val="7030A0"/>
                </a:solidFill>
              </a:rPr>
              <a:t>HIV and Breastfeeding</a:t>
            </a:r>
          </a:p>
        </p:txBody>
      </p:sp>
      <p:sp>
        <p:nvSpPr>
          <p:cNvPr id="3" name="Content Placeholder 2">
            <a:extLst>
              <a:ext uri="{FF2B5EF4-FFF2-40B4-BE49-F238E27FC236}">
                <a16:creationId xmlns:a16="http://schemas.microsoft.com/office/drawing/2014/main" id="{B9C97476-EF2A-8061-BF5C-F36CEDDCA386}"/>
              </a:ext>
            </a:extLst>
          </p:cNvPr>
          <p:cNvSpPr>
            <a:spLocks noGrp="1"/>
          </p:cNvSpPr>
          <p:nvPr>
            <p:ph idx="1"/>
          </p:nvPr>
        </p:nvSpPr>
        <p:spPr/>
        <p:txBody>
          <a:bodyPr/>
          <a:lstStyle/>
          <a:p>
            <a:pPr marL="0">
              <a:lnSpc>
                <a:spcPct val="107000"/>
              </a:lnSpc>
              <a:spcBef>
                <a:spcPts val="0"/>
              </a:spcBef>
              <a:spcAft>
                <a:spcPts val="1067"/>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When to discontinue breastfeeding: </a:t>
            </a:r>
          </a:p>
          <a:p>
            <a:pPr marL="685800" lvl="3">
              <a:spcBef>
                <a:spcPts val="0"/>
              </a:spcBef>
              <a:spcAft>
                <a:spcPts val="1067"/>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Elevated maternal viral load</a:t>
            </a:r>
          </a:p>
          <a:p>
            <a:pPr marL="685800" lvl="3">
              <a:spcBef>
                <a:spcPts val="0"/>
              </a:spcBef>
              <a:spcAft>
                <a:spcPts val="1067"/>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Maternal or infant gastroenteritis</a:t>
            </a:r>
          </a:p>
          <a:p>
            <a:pPr marL="685800" lvl="3">
              <a:spcBef>
                <a:spcPts val="0"/>
              </a:spcBef>
              <a:spcAft>
                <a:spcPts val="1067"/>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Mastitis (discontinue from that side/breast)</a:t>
            </a:r>
          </a:p>
          <a:p>
            <a:pPr marL="685800" lvl="3">
              <a:spcBef>
                <a:spcPts val="0"/>
              </a:spcBef>
              <a:spcAft>
                <a:spcPts val="1067"/>
              </a:spcAft>
            </a:pPr>
            <a:r>
              <a:rPr lang="en-US" sz="2400" kern="100" dirty="0">
                <a:latin typeface="Calibri" panose="020F0502020204030204" pitchFamily="34" charset="0"/>
                <a:ea typeface="Calibri" panose="020F0502020204030204" pitchFamily="34" charset="0"/>
                <a:cs typeface="Times New Roman" panose="02020603050405020304" pitchFamily="18" charset="0"/>
              </a:rPr>
              <a:t>Once formula supplementation/replacement is necessary*</a:t>
            </a:r>
          </a:p>
          <a:p>
            <a:pPr marL="0">
              <a:lnSpc>
                <a:spcPct val="107000"/>
              </a:lnSpc>
              <a:spcBef>
                <a:spcPts val="0"/>
              </a:spcBef>
              <a:spcAft>
                <a:spcPts val="1067"/>
              </a:spcAft>
            </a:pP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2400" kern="100" dirty="0">
                <a:solidFill>
                  <a:srgbClr val="C00000"/>
                </a:solidFill>
                <a:latin typeface="Calibri" panose="020F0502020204030204" pitchFamily="34" charset="0"/>
                <a:cs typeface="Times New Roman" panose="02020603050405020304" pitchFamily="18" charset="0"/>
              </a:rPr>
              <a:t>*combo feeding breast milk and formula increases risk of HIV transmission due to changes in the infant's gut microbiome</a:t>
            </a:r>
            <a:endParaRPr lang="en-US" sz="2400" dirty="0">
              <a:solidFill>
                <a:srgbClr val="C00000"/>
              </a:solidFill>
            </a:endParaRPr>
          </a:p>
          <a:p>
            <a:endParaRPr lang="en-US" dirty="0"/>
          </a:p>
        </p:txBody>
      </p:sp>
      <p:sp>
        <p:nvSpPr>
          <p:cNvPr id="4" name="Footer Placeholder 3">
            <a:extLst>
              <a:ext uri="{FF2B5EF4-FFF2-40B4-BE49-F238E27FC236}">
                <a16:creationId xmlns:a16="http://schemas.microsoft.com/office/drawing/2014/main" id="{E45BF3D8-C909-5DDB-E5F8-D62F83BF6959}"/>
              </a:ext>
            </a:extLst>
          </p:cNvPr>
          <p:cNvSpPr>
            <a:spLocks noGrp="1"/>
          </p:cNvSpPr>
          <p:nvPr>
            <p:ph type="ftr" sz="quarter" idx="11"/>
          </p:nvPr>
        </p:nvSpPr>
        <p:spPr/>
        <p:txBody>
          <a:bodyPr/>
          <a:lstStyle/>
          <a:p>
            <a:pPr>
              <a:defRPr/>
            </a:pPr>
            <a:r>
              <a:rPr lang="en-US" dirty="0"/>
              <a:t>2025</a:t>
            </a:r>
          </a:p>
        </p:txBody>
      </p:sp>
      <p:sp>
        <p:nvSpPr>
          <p:cNvPr id="5" name="Slide Number Placeholder 4">
            <a:extLst>
              <a:ext uri="{FF2B5EF4-FFF2-40B4-BE49-F238E27FC236}">
                <a16:creationId xmlns:a16="http://schemas.microsoft.com/office/drawing/2014/main" id="{6C4BA4C0-082D-ACB9-FFA1-7A6E2482D4BF}"/>
              </a:ext>
            </a:extLst>
          </p:cNvPr>
          <p:cNvSpPr>
            <a:spLocks noGrp="1"/>
          </p:cNvSpPr>
          <p:nvPr>
            <p:ph type="sldNum" sz="quarter" idx="12"/>
          </p:nvPr>
        </p:nvSpPr>
        <p:spPr/>
        <p:txBody>
          <a:bodyPr/>
          <a:lstStyle/>
          <a:p>
            <a:fld id="{455A778B-72A3-4609-B41E-6ED84C7148A9}" type="slidenum">
              <a:rPr lang="en-US" altLang="en-US" smtClean="0"/>
              <a:pPr/>
              <a:t>17</a:t>
            </a:fld>
            <a:endParaRPr lang="en-US" altLang="en-US"/>
          </a:p>
        </p:txBody>
      </p:sp>
    </p:spTree>
    <p:extLst>
      <p:ext uri="{BB962C8B-B14F-4D97-AF65-F5344CB8AC3E}">
        <p14:creationId xmlns:p14="http://schemas.microsoft.com/office/powerpoint/2010/main" val="2368079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A6B3D-0C5A-FB39-5512-79D20C2CA14E}"/>
              </a:ext>
            </a:extLst>
          </p:cNvPr>
          <p:cNvSpPr>
            <a:spLocks noGrp="1"/>
          </p:cNvSpPr>
          <p:nvPr>
            <p:ph type="title"/>
          </p:nvPr>
        </p:nvSpPr>
        <p:spPr/>
        <p:txBody>
          <a:bodyPr/>
          <a:lstStyle/>
          <a:p>
            <a:r>
              <a:rPr lang="en-US" dirty="0">
                <a:solidFill>
                  <a:srgbClr val="7030A0"/>
                </a:solidFill>
              </a:rPr>
              <a:t>Mastitis</a:t>
            </a:r>
          </a:p>
        </p:txBody>
      </p:sp>
      <p:sp>
        <p:nvSpPr>
          <p:cNvPr id="3" name="Content Placeholder 2">
            <a:extLst>
              <a:ext uri="{FF2B5EF4-FFF2-40B4-BE49-F238E27FC236}">
                <a16:creationId xmlns:a16="http://schemas.microsoft.com/office/drawing/2014/main" id="{3D9E8BB5-9994-FF63-153D-C92C00F198A1}"/>
              </a:ext>
            </a:extLst>
          </p:cNvPr>
          <p:cNvSpPr>
            <a:spLocks noGrp="1"/>
          </p:cNvSpPr>
          <p:nvPr>
            <p:ph idx="1"/>
          </p:nvPr>
        </p:nvSpPr>
        <p:spPr/>
        <p:txBody>
          <a:bodyPr/>
          <a:lstStyle/>
          <a:p>
            <a:pPr marL="0" indent="0">
              <a:lnSpc>
                <a:spcPct val="100000"/>
              </a:lnSpc>
              <a:spcBef>
                <a:spcPts val="0"/>
              </a:spcBef>
              <a:buNone/>
            </a:pPr>
            <a:r>
              <a:rPr lang="en-US" sz="2200" dirty="0">
                <a:solidFill>
                  <a:srgbClr val="7030A0"/>
                </a:solidFill>
              </a:rPr>
              <a:t>.Anticipatory guidance and behavioral interventions:</a:t>
            </a:r>
          </a:p>
          <a:p>
            <a:pPr marL="914400" lvl="1" indent="-457200">
              <a:lnSpc>
                <a:spcPct val="100000"/>
              </a:lnSpc>
              <a:spcBef>
                <a:spcPts val="0"/>
              </a:spcBef>
              <a:buAutoNum type="alphaLcPeriod"/>
            </a:pPr>
            <a:r>
              <a:rPr lang="en-US" sz="2200" dirty="0">
                <a:solidFill>
                  <a:srgbClr val="7030A0"/>
                </a:solidFill>
              </a:rPr>
              <a:t>Reassure mothers that many mastitis symptoms will resolve with conservative care and psychosocial support.</a:t>
            </a:r>
          </a:p>
          <a:p>
            <a:pPr marL="914400" lvl="1" indent="-457200">
              <a:lnSpc>
                <a:spcPct val="100000"/>
              </a:lnSpc>
              <a:spcBef>
                <a:spcPts val="0"/>
              </a:spcBef>
              <a:buAutoNum type="alphaLcPeriod"/>
            </a:pPr>
            <a:r>
              <a:rPr lang="en-US" sz="2200" dirty="0">
                <a:solidFill>
                  <a:srgbClr val="7030A0"/>
                </a:solidFill>
              </a:rPr>
              <a:t>Educate patients on normal breast anatomy and postpartum physiology in lactation.</a:t>
            </a:r>
          </a:p>
          <a:p>
            <a:pPr marL="914400" lvl="1" indent="-457200">
              <a:lnSpc>
                <a:spcPct val="100000"/>
              </a:lnSpc>
              <a:spcBef>
                <a:spcPts val="0"/>
              </a:spcBef>
              <a:buAutoNum type="alphaLcPeriod"/>
            </a:pPr>
            <a:r>
              <a:rPr lang="en-US" sz="2200" dirty="0">
                <a:solidFill>
                  <a:srgbClr val="7030A0"/>
                </a:solidFill>
              </a:rPr>
              <a:t>Feed the infant on demand, and do not aim to ‘‘empty’’ breasts.</a:t>
            </a:r>
          </a:p>
          <a:p>
            <a:pPr marL="914400" lvl="1" indent="-457200">
              <a:lnSpc>
                <a:spcPct val="100000"/>
              </a:lnSpc>
              <a:spcBef>
                <a:spcPts val="0"/>
              </a:spcBef>
              <a:buAutoNum type="alphaLcPeriod"/>
            </a:pPr>
            <a:r>
              <a:rPr lang="en-US" sz="2200" dirty="0">
                <a:solidFill>
                  <a:srgbClr val="7030A0"/>
                </a:solidFill>
              </a:rPr>
              <a:t>Minimize breast pump usage.</a:t>
            </a:r>
          </a:p>
          <a:p>
            <a:pPr marL="914400" lvl="1" indent="-457200">
              <a:lnSpc>
                <a:spcPct val="100000"/>
              </a:lnSpc>
              <a:spcBef>
                <a:spcPts val="0"/>
              </a:spcBef>
              <a:buAutoNum type="alphaLcPeriod"/>
            </a:pPr>
            <a:r>
              <a:rPr lang="en-US" sz="2200" dirty="0">
                <a:solidFill>
                  <a:srgbClr val="7030A0"/>
                </a:solidFill>
              </a:rPr>
              <a:t>Avoid the use of nipple shields.</a:t>
            </a:r>
          </a:p>
          <a:p>
            <a:pPr marL="914400" lvl="1" indent="-457200">
              <a:lnSpc>
                <a:spcPct val="100000"/>
              </a:lnSpc>
              <a:spcBef>
                <a:spcPts val="0"/>
              </a:spcBef>
              <a:buAutoNum type="alphaLcPeriod"/>
            </a:pPr>
            <a:r>
              <a:rPr lang="en-US" sz="2200" dirty="0">
                <a:solidFill>
                  <a:srgbClr val="7030A0"/>
                </a:solidFill>
              </a:rPr>
              <a:t>Wear an appropriately fitting supportive bra.</a:t>
            </a:r>
          </a:p>
          <a:p>
            <a:pPr marL="914400" lvl="1" indent="-457200">
              <a:lnSpc>
                <a:spcPct val="100000"/>
              </a:lnSpc>
              <a:spcBef>
                <a:spcPts val="0"/>
              </a:spcBef>
              <a:buAutoNum type="alphaLcPeriod"/>
            </a:pPr>
            <a:r>
              <a:rPr lang="en-US" sz="2200" dirty="0">
                <a:solidFill>
                  <a:srgbClr val="7030A0"/>
                </a:solidFill>
              </a:rPr>
              <a:t>Avoid deep massage of the lactating breast</a:t>
            </a:r>
          </a:p>
          <a:p>
            <a:pPr marL="914400" lvl="1" indent="-457200">
              <a:lnSpc>
                <a:spcPct val="100000"/>
              </a:lnSpc>
              <a:spcBef>
                <a:spcPts val="0"/>
              </a:spcBef>
              <a:buAutoNum type="alphaLcPeriod"/>
            </a:pPr>
            <a:r>
              <a:rPr lang="en-US" sz="2200" dirty="0">
                <a:solidFill>
                  <a:srgbClr val="7030A0"/>
                </a:solidFill>
              </a:rPr>
              <a:t>Avoid saline soaks, castor oil, and other topical products.</a:t>
            </a:r>
          </a:p>
          <a:p>
            <a:pPr marL="914400" lvl="1" indent="-457200">
              <a:lnSpc>
                <a:spcPct val="100000"/>
              </a:lnSpc>
              <a:spcBef>
                <a:spcPts val="0"/>
              </a:spcBef>
              <a:buAutoNum type="alphaLcPeriod"/>
            </a:pPr>
            <a:r>
              <a:rPr lang="en-US" sz="2200" dirty="0">
                <a:solidFill>
                  <a:srgbClr val="7030A0"/>
                </a:solidFill>
              </a:rPr>
              <a:t>Avoid routine sterilization of pumps and household items.</a:t>
            </a:r>
            <a:br>
              <a:rPr lang="en-US" sz="1200" dirty="0"/>
            </a:br>
            <a:endParaRPr lang="en-US" sz="1200" dirty="0"/>
          </a:p>
          <a:p>
            <a:endParaRPr lang="en-US" dirty="0"/>
          </a:p>
        </p:txBody>
      </p:sp>
      <p:sp>
        <p:nvSpPr>
          <p:cNvPr id="4" name="Footer Placeholder 3">
            <a:extLst>
              <a:ext uri="{FF2B5EF4-FFF2-40B4-BE49-F238E27FC236}">
                <a16:creationId xmlns:a16="http://schemas.microsoft.com/office/drawing/2014/main" id="{613F7EDD-9976-4455-EFD0-5EB6DAAD0499}"/>
              </a:ext>
            </a:extLst>
          </p:cNvPr>
          <p:cNvSpPr>
            <a:spLocks noGrp="1"/>
          </p:cNvSpPr>
          <p:nvPr>
            <p:ph type="ftr" sz="quarter" idx="11"/>
          </p:nvPr>
        </p:nvSpPr>
        <p:spPr/>
        <p:txBody>
          <a:bodyPr/>
          <a:lstStyle/>
          <a:p>
            <a:pPr>
              <a:defRPr/>
            </a:pPr>
            <a:r>
              <a:rPr lang="en-US" dirty="0"/>
              <a:t>2025</a:t>
            </a:r>
          </a:p>
        </p:txBody>
      </p:sp>
      <p:sp>
        <p:nvSpPr>
          <p:cNvPr id="5" name="Slide Number Placeholder 4">
            <a:extLst>
              <a:ext uri="{FF2B5EF4-FFF2-40B4-BE49-F238E27FC236}">
                <a16:creationId xmlns:a16="http://schemas.microsoft.com/office/drawing/2014/main" id="{16731DD2-A89D-7DD9-B555-C504BF4744B1}"/>
              </a:ext>
            </a:extLst>
          </p:cNvPr>
          <p:cNvSpPr>
            <a:spLocks noGrp="1"/>
          </p:cNvSpPr>
          <p:nvPr>
            <p:ph type="sldNum" sz="quarter" idx="12"/>
          </p:nvPr>
        </p:nvSpPr>
        <p:spPr/>
        <p:txBody>
          <a:bodyPr/>
          <a:lstStyle/>
          <a:p>
            <a:fld id="{455A778B-72A3-4609-B41E-6ED84C7148A9}" type="slidenum">
              <a:rPr lang="en-US" altLang="en-US" smtClean="0"/>
              <a:pPr/>
              <a:t>18</a:t>
            </a:fld>
            <a:endParaRPr lang="en-US" altLang="en-US"/>
          </a:p>
        </p:txBody>
      </p:sp>
    </p:spTree>
    <p:extLst>
      <p:ext uri="{BB962C8B-B14F-4D97-AF65-F5344CB8AC3E}">
        <p14:creationId xmlns:p14="http://schemas.microsoft.com/office/powerpoint/2010/main" val="1538260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B72ED-26ED-7098-02BE-6AA2E0E452A3}"/>
              </a:ext>
            </a:extLst>
          </p:cNvPr>
          <p:cNvSpPr>
            <a:spLocks noGrp="1"/>
          </p:cNvSpPr>
          <p:nvPr>
            <p:ph type="title"/>
          </p:nvPr>
        </p:nvSpPr>
        <p:spPr/>
        <p:txBody>
          <a:bodyPr/>
          <a:lstStyle/>
          <a:p>
            <a:r>
              <a:rPr lang="en-US" dirty="0">
                <a:solidFill>
                  <a:srgbClr val="7030A0"/>
                </a:solidFill>
              </a:rPr>
              <a:t>Mastitis</a:t>
            </a:r>
          </a:p>
        </p:txBody>
      </p:sp>
      <p:sp>
        <p:nvSpPr>
          <p:cNvPr id="3" name="Content Placeholder 2">
            <a:extLst>
              <a:ext uri="{FF2B5EF4-FFF2-40B4-BE49-F238E27FC236}">
                <a16:creationId xmlns:a16="http://schemas.microsoft.com/office/drawing/2014/main" id="{51BF1848-7966-4537-3254-65158D909569}"/>
              </a:ext>
            </a:extLst>
          </p:cNvPr>
          <p:cNvSpPr>
            <a:spLocks noGrp="1"/>
          </p:cNvSpPr>
          <p:nvPr>
            <p:ph idx="1"/>
          </p:nvPr>
        </p:nvSpPr>
        <p:spPr/>
        <p:txBody>
          <a:bodyPr/>
          <a:lstStyle/>
          <a:p>
            <a:pPr marL="0" indent="0">
              <a:lnSpc>
                <a:spcPct val="100000"/>
              </a:lnSpc>
              <a:spcBef>
                <a:spcPts val="0"/>
              </a:spcBef>
              <a:buNone/>
            </a:pPr>
            <a:r>
              <a:rPr lang="en-US" dirty="0">
                <a:solidFill>
                  <a:srgbClr val="7030A0"/>
                </a:solidFill>
              </a:rPr>
              <a:t>Medical Interventions</a:t>
            </a:r>
          </a:p>
          <a:p>
            <a:pPr marL="971550" lvl="1" indent="-514350">
              <a:lnSpc>
                <a:spcPct val="100000"/>
              </a:lnSpc>
              <a:spcBef>
                <a:spcPts val="0"/>
              </a:spcBef>
              <a:buAutoNum type="alphaLcPeriod"/>
            </a:pPr>
            <a:r>
              <a:rPr lang="en-US" sz="3200" dirty="0">
                <a:solidFill>
                  <a:srgbClr val="7030A0"/>
                </a:solidFill>
              </a:rPr>
              <a:t>Decrease inflammation and pain.</a:t>
            </a:r>
          </a:p>
          <a:p>
            <a:pPr marL="971550" lvl="1" indent="-514350">
              <a:lnSpc>
                <a:spcPct val="100000"/>
              </a:lnSpc>
              <a:spcBef>
                <a:spcPts val="0"/>
              </a:spcBef>
              <a:buAutoNum type="alphaLcPeriod"/>
            </a:pPr>
            <a:r>
              <a:rPr lang="en-US" sz="3200" dirty="0">
                <a:solidFill>
                  <a:srgbClr val="7030A0"/>
                </a:solidFill>
              </a:rPr>
              <a:t>Treat hyperlactation, or breast milk ‘‘oversupply.’’</a:t>
            </a:r>
          </a:p>
          <a:p>
            <a:pPr marL="971550" lvl="1" indent="-514350">
              <a:lnSpc>
                <a:spcPct val="100000"/>
              </a:lnSpc>
              <a:spcBef>
                <a:spcPts val="0"/>
              </a:spcBef>
              <a:buAutoNum type="alphaLcPeriod"/>
            </a:pPr>
            <a:r>
              <a:rPr lang="en-US" sz="3200" dirty="0">
                <a:solidFill>
                  <a:srgbClr val="7030A0"/>
                </a:solidFill>
              </a:rPr>
              <a:t>Reserve antibiotics for bacterial mastitis.</a:t>
            </a:r>
          </a:p>
          <a:p>
            <a:pPr marL="971550" lvl="1" indent="-514350">
              <a:lnSpc>
                <a:spcPct val="100000"/>
              </a:lnSpc>
              <a:spcBef>
                <a:spcPts val="0"/>
              </a:spcBef>
              <a:buAutoNum type="alphaLcPeriod"/>
            </a:pPr>
            <a:r>
              <a:rPr lang="en-US" sz="3200" dirty="0">
                <a:solidFill>
                  <a:srgbClr val="7030A0"/>
                </a:solidFill>
              </a:rPr>
              <a:t>Consider use of probiotics.</a:t>
            </a:r>
          </a:p>
          <a:p>
            <a:pPr marL="971550" lvl="1" indent="-514350">
              <a:lnSpc>
                <a:spcPct val="100000"/>
              </a:lnSpc>
              <a:spcBef>
                <a:spcPts val="0"/>
              </a:spcBef>
              <a:buAutoNum type="alphaLcPeriod"/>
            </a:pPr>
            <a:r>
              <a:rPr lang="en-US" sz="3200" dirty="0">
                <a:solidFill>
                  <a:srgbClr val="7030A0"/>
                </a:solidFill>
              </a:rPr>
              <a:t>Evaluate for perinatal mood and anxiety disorders.</a:t>
            </a:r>
          </a:p>
          <a:p>
            <a:pPr marL="0" indent="0">
              <a:buNone/>
            </a:pPr>
            <a:endParaRPr lang="en-US" dirty="0"/>
          </a:p>
        </p:txBody>
      </p:sp>
      <p:sp>
        <p:nvSpPr>
          <p:cNvPr id="4" name="Footer Placeholder 3">
            <a:extLst>
              <a:ext uri="{FF2B5EF4-FFF2-40B4-BE49-F238E27FC236}">
                <a16:creationId xmlns:a16="http://schemas.microsoft.com/office/drawing/2014/main" id="{567F053A-FC19-5672-8291-7B7D3BB87367}"/>
              </a:ext>
            </a:extLst>
          </p:cNvPr>
          <p:cNvSpPr>
            <a:spLocks noGrp="1"/>
          </p:cNvSpPr>
          <p:nvPr>
            <p:ph type="ftr" sz="quarter" idx="11"/>
          </p:nvPr>
        </p:nvSpPr>
        <p:spPr/>
        <p:txBody>
          <a:bodyPr/>
          <a:lstStyle/>
          <a:p>
            <a:pPr>
              <a:defRPr/>
            </a:pPr>
            <a:r>
              <a:rPr lang="en-US" dirty="0"/>
              <a:t>2025</a:t>
            </a:r>
          </a:p>
        </p:txBody>
      </p:sp>
      <p:sp>
        <p:nvSpPr>
          <p:cNvPr id="5" name="Slide Number Placeholder 4">
            <a:extLst>
              <a:ext uri="{FF2B5EF4-FFF2-40B4-BE49-F238E27FC236}">
                <a16:creationId xmlns:a16="http://schemas.microsoft.com/office/drawing/2014/main" id="{F175A202-D0DF-FEA8-1B07-BA58BC24A3AA}"/>
              </a:ext>
            </a:extLst>
          </p:cNvPr>
          <p:cNvSpPr>
            <a:spLocks noGrp="1"/>
          </p:cNvSpPr>
          <p:nvPr>
            <p:ph type="sldNum" sz="quarter" idx="12"/>
          </p:nvPr>
        </p:nvSpPr>
        <p:spPr/>
        <p:txBody>
          <a:bodyPr/>
          <a:lstStyle/>
          <a:p>
            <a:fld id="{455A778B-72A3-4609-B41E-6ED84C7148A9}" type="slidenum">
              <a:rPr lang="en-US" altLang="en-US" smtClean="0"/>
              <a:pPr/>
              <a:t>19</a:t>
            </a:fld>
            <a:endParaRPr lang="en-US" altLang="en-US"/>
          </a:p>
        </p:txBody>
      </p:sp>
    </p:spTree>
    <p:extLst>
      <p:ext uri="{BB962C8B-B14F-4D97-AF65-F5344CB8AC3E}">
        <p14:creationId xmlns:p14="http://schemas.microsoft.com/office/powerpoint/2010/main" val="1422111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F31E5A52-AE82-4697-85FB-CAB892CAECEA}" type="slidenum">
              <a:rPr lang="en-US" altLang="en-US" sz="1200">
                <a:solidFill>
                  <a:srgbClr val="558ED5"/>
                </a:solidFill>
              </a:rPr>
              <a:pPr>
                <a:spcBef>
                  <a:spcPct val="0"/>
                </a:spcBef>
                <a:buFontTx/>
                <a:buNone/>
              </a:pPr>
              <a:t>2</a:t>
            </a:fld>
            <a:endParaRPr lang="en-US" altLang="en-US" sz="1200">
              <a:solidFill>
                <a:srgbClr val="558ED5"/>
              </a:solidFill>
            </a:endParaRPr>
          </a:p>
        </p:txBody>
      </p:sp>
      <p:sp>
        <p:nvSpPr>
          <p:cNvPr id="132099"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92540C7D-1623-47E4-8B27-F71C35934929}" type="slidenum">
              <a:rPr lang="en-US" altLang="en-US" sz="1200">
                <a:solidFill>
                  <a:schemeClr val="bg1">
                    <a:lumMod val="50000"/>
                  </a:schemeClr>
                </a:solidFill>
              </a:rPr>
              <a:pPr algn="r" eaLnBrk="1" hangingPunct="1">
                <a:spcBef>
                  <a:spcPct val="0"/>
                </a:spcBef>
                <a:buFontTx/>
                <a:buNone/>
              </a:pPr>
              <a:t>2</a:t>
            </a:fld>
            <a:endParaRPr lang="en-US" altLang="en-US" sz="1200" dirty="0">
              <a:solidFill>
                <a:schemeClr val="bg1">
                  <a:lumMod val="50000"/>
                </a:schemeClr>
              </a:solidFill>
            </a:endParaRPr>
          </a:p>
        </p:txBody>
      </p:sp>
      <p:sp>
        <p:nvSpPr>
          <p:cNvPr id="132100" name="Rectangle 1"/>
          <p:cNvSpPr txBox="1">
            <a:spLocks noChangeArrowheads="1"/>
          </p:cNvSpPr>
          <p:nvPr/>
        </p:nvSpPr>
        <p:spPr bwMode="auto">
          <a:xfrm>
            <a:off x="1793875" y="549275"/>
            <a:ext cx="27273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600" b="1">
                <a:solidFill>
                  <a:srgbClr val="800080"/>
                </a:solidFill>
                <a:latin typeface="Arial" pitchFamily="34" charset="0"/>
              </a:rPr>
              <a:t>Objectives</a:t>
            </a:r>
          </a:p>
        </p:txBody>
      </p:sp>
      <p:sp>
        <p:nvSpPr>
          <p:cNvPr id="132101" name="Rectangle 2"/>
          <p:cNvSpPr txBox="1">
            <a:spLocks noChangeArrowheads="1"/>
          </p:cNvSpPr>
          <p:nvPr/>
        </p:nvSpPr>
        <p:spPr bwMode="auto">
          <a:xfrm>
            <a:off x="221456" y="2147888"/>
            <a:ext cx="8708753" cy="456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marL="8001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spcAft>
                <a:spcPts val="1400"/>
              </a:spcAft>
              <a:buFontTx/>
              <a:buNone/>
            </a:pPr>
            <a:r>
              <a:rPr lang="en-US" altLang="en-US" sz="2300" dirty="0">
                <a:solidFill>
                  <a:srgbClr val="7F0081"/>
                </a:solidFill>
                <a:latin typeface="Arial"/>
                <a:ea typeface="ＭＳ Ｐゴシック"/>
                <a:cs typeface="Arial"/>
              </a:rPr>
              <a:t>At the conclusion of this presentation you should be able to:</a:t>
            </a:r>
            <a:r>
              <a:rPr lang="en-US" altLang="en-US" sz="2400" dirty="0">
                <a:latin typeface="Arial"/>
                <a:ea typeface="ＭＳ Ｐゴシック"/>
                <a:cs typeface="Arial"/>
              </a:rPr>
              <a:t> </a:t>
            </a:r>
            <a:endParaRPr lang="en-US" altLang="en-US" sz="2300" dirty="0">
              <a:solidFill>
                <a:srgbClr val="7F0081"/>
              </a:solidFill>
              <a:cs typeface="Calibri" pitchFamily="34" charset="0"/>
            </a:endParaRPr>
          </a:p>
          <a:p>
            <a:pPr eaLnBrk="1" hangingPunct="1">
              <a:spcBef>
                <a:spcPct val="0"/>
              </a:spcBef>
              <a:buClr>
                <a:srgbClr val="800080"/>
              </a:buClr>
              <a:buFontTx/>
              <a:buAutoNum type="arabicPeriod"/>
            </a:pPr>
            <a:r>
              <a:rPr lang="en-US" sz="2200" dirty="0">
                <a:latin typeface="Arial"/>
                <a:ea typeface="ＭＳ Ｐゴシック"/>
                <a:cs typeface="Arial"/>
              </a:rPr>
              <a:t>Recognize misconceptions that create barriers to breastfeeding</a:t>
            </a:r>
          </a:p>
          <a:p>
            <a:pPr>
              <a:spcBef>
                <a:spcPct val="0"/>
              </a:spcBef>
              <a:buClr>
                <a:srgbClr val="800080"/>
              </a:buClr>
              <a:buFontTx/>
              <a:buAutoNum type="arabicPeriod"/>
            </a:pPr>
            <a:r>
              <a:rPr lang="en-US" altLang="en-US" sz="2200" dirty="0">
                <a:latin typeface="Arial"/>
                <a:ea typeface="ＭＳ Ｐゴシック"/>
                <a:cs typeface="Arial"/>
              </a:rPr>
              <a:t>Create an office culture that supports breastfeeding</a:t>
            </a:r>
            <a:endParaRPr lang="en-US" sz="2200">
              <a:cs typeface="Calibri"/>
            </a:endParaRPr>
          </a:p>
          <a:p>
            <a:pPr>
              <a:spcBef>
                <a:spcPct val="0"/>
              </a:spcBef>
              <a:buClr>
                <a:srgbClr val="800080"/>
              </a:buClr>
              <a:buFontTx/>
              <a:buAutoNum type="arabicPeriod"/>
            </a:pPr>
            <a:r>
              <a:rPr lang="en-US" altLang="en-US" sz="2200" dirty="0">
                <a:latin typeface="Arial"/>
                <a:ea typeface="ＭＳ Ｐゴシック"/>
                <a:cs typeface="Arial"/>
              </a:rPr>
              <a:t>Provide anticipatory guidance to support mothers to successfully breastfeed</a:t>
            </a:r>
            <a:endParaRPr lang="en-US" sz="2200">
              <a:cs typeface="Calibri"/>
            </a:endParaRPr>
          </a:p>
          <a:p>
            <a:pPr eaLnBrk="1" hangingPunct="1">
              <a:spcBef>
                <a:spcPct val="0"/>
              </a:spcBef>
              <a:buClr>
                <a:srgbClr val="800080"/>
              </a:buClr>
              <a:buFontTx/>
              <a:buAutoNum type="arabicPeriod"/>
            </a:pPr>
            <a:r>
              <a:rPr lang="en-US" altLang="en-US" sz="2200" dirty="0">
                <a:latin typeface="Arial"/>
                <a:ea typeface="ＭＳ Ｐゴシック"/>
                <a:cs typeface="Arial"/>
              </a:rPr>
              <a:t>Assist families with breastfeeding problems</a:t>
            </a:r>
          </a:p>
          <a:p>
            <a:pPr>
              <a:spcBef>
                <a:spcPct val="0"/>
              </a:spcBef>
              <a:buClr>
                <a:srgbClr val="800080"/>
              </a:buClr>
              <a:buFontTx/>
              <a:buAutoNum type="arabicPeriod"/>
            </a:pPr>
            <a:r>
              <a:rPr lang="en-US" sz="2200" dirty="0">
                <a:latin typeface="Arial"/>
                <a:ea typeface="ＭＳ Ｐゴシック"/>
                <a:cs typeface="Arial"/>
              </a:rPr>
              <a:t>Learn which infections and medications are compatible with breastfeeding and where to locate this information</a:t>
            </a:r>
          </a:p>
          <a:p>
            <a:pPr>
              <a:spcBef>
                <a:spcPct val="0"/>
              </a:spcBef>
              <a:buClr>
                <a:srgbClr val="800080"/>
              </a:buClr>
              <a:buFontTx/>
              <a:buAutoNum type="arabicPeriod"/>
            </a:pPr>
            <a:r>
              <a:rPr lang="en-US" altLang="en-US" sz="2200" dirty="0">
                <a:latin typeface="Arial"/>
                <a:ea typeface="ＭＳ Ｐゴシック"/>
                <a:cs typeface="Arial"/>
              </a:rPr>
              <a:t>Understand the role of lactation consultants and when and how to utilize their services</a:t>
            </a:r>
            <a:endParaRPr lang="en-US" sz="2200">
              <a:cs typeface="Calibri" pitchFamily="34" charset="0"/>
            </a:endParaRPr>
          </a:p>
          <a:p>
            <a:pPr>
              <a:spcBef>
                <a:spcPct val="0"/>
              </a:spcBef>
              <a:buClr>
                <a:srgbClr val="800080"/>
              </a:buClr>
              <a:buFontTx/>
              <a:buAutoNum type="arabicPeriod"/>
            </a:pPr>
            <a:r>
              <a:rPr lang="en-US" altLang="en-US" sz="2200" dirty="0">
                <a:latin typeface="Arial"/>
                <a:ea typeface="ＭＳ Ｐゴシック"/>
                <a:cs typeface="Arial"/>
              </a:rPr>
              <a:t>Become familiar with community and online breastfeeding resources</a:t>
            </a:r>
            <a:endParaRPr lang="en-US" sz="2200">
              <a:cs typeface="Calibri"/>
            </a:endParaRPr>
          </a:p>
        </p:txBody>
      </p:sp>
      <p:pic>
        <p:nvPicPr>
          <p:cNvPr id="132102" name="Picture 5" descr="3_composite.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1175" y="127000"/>
            <a:ext cx="4529138"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3" name="Footer Placeholder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100" dirty="0">
                <a:solidFill>
                  <a:srgbClr val="898989"/>
                </a:solidFill>
                <a:latin typeface="Arial" panose="020B0604020202020204" pitchFamily="34" charset="0"/>
                <a:cs typeface="Arial" panose="020B0604020202020204" pitchFamily="34" charset="0"/>
              </a:rPr>
              <a:t>2025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23D58215-598E-40FB-BD23-79856B7D8E6B}" type="slidenum">
              <a:rPr lang="en-US" altLang="en-US" sz="1200">
                <a:solidFill>
                  <a:srgbClr val="558ED5"/>
                </a:solidFill>
              </a:rPr>
              <a:pPr>
                <a:spcBef>
                  <a:spcPct val="0"/>
                </a:spcBef>
                <a:buFontTx/>
                <a:buNone/>
              </a:pPr>
              <a:t>20</a:t>
            </a:fld>
            <a:endParaRPr lang="en-US" altLang="en-US" sz="1200">
              <a:solidFill>
                <a:srgbClr val="558ED5"/>
              </a:solidFill>
            </a:endParaRPr>
          </a:p>
        </p:txBody>
      </p:sp>
      <p:sp>
        <p:nvSpPr>
          <p:cNvPr id="147459"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38D9F1C9-5A8D-4D3F-B50C-D451D3B72D56}" type="slidenum">
              <a:rPr lang="en-US" altLang="en-US" sz="1200">
                <a:solidFill>
                  <a:srgbClr val="558ED5"/>
                </a:solidFill>
              </a:rPr>
              <a:pPr algn="r" eaLnBrk="1" hangingPunct="1">
                <a:spcBef>
                  <a:spcPct val="0"/>
                </a:spcBef>
                <a:buFontTx/>
                <a:buNone/>
              </a:pPr>
              <a:t>20</a:t>
            </a:fld>
            <a:endParaRPr lang="en-US" altLang="en-US" sz="1200">
              <a:solidFill>
                <a:srgbClr val="558ED5"/>
              </a:solidFill>
            </a:endParaRPr>
          </a:p>
        </p:txBody>
      </p:sp>
      <p:sp>
        <p:nvSpPr>
          <p:cNvPr id="147460" name="Slide Number Placeholder 3"/>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endParaRPr lang="en-US" altLang="en-US" sz="1200">
              <a:solidFill>
                <a:srgbClr val="558ED5"/>
              </a:solidFill>
            </a:endParaRPr>
          </a:p>
        </p:txBody>
      </p:sp>
      <p:sp>
        <p:nvSpPr>
          <p:cNvPr id="147461" name="Rectangle 1"/>
          <p:cNvSpPr txBox="1">
            <a:spLocks noChangeArrowheads="1"/>
          </p:cNvSpPr>
          <p:nvPr/>
        </p:nvSpPr>
        <p:spPr bwMode="auto">
          <a:xfrm>
            <a:off x="1860550" y="342900"/>
            <a:ext cx="6902450" cy="60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None/>
            </a:pPr>
            <a:r>
              <a:rPr lang="en-US" altLang="en-US" sz="3600" b="1" dirty="0">
                <a:solidFill>
                  <a:srgbClr val="800080"/>
                </a:solidFill>
                <a:latin typeface="Arial"/>
                <a:ea typeface="ＭＳ Ｐゴシック"/>
                <a:cs typeface="Arial"/>
              </a:rPr>
              <a:t>Smoking and Vaping</a:t>
            </a:r>
          </a:p>
        </p:txBody>
      </p:sp>
      <p:sp>
        <p:nvSpPr>
          <p:cNvPr id="147462" name="Rectangle 2"/>
          <p:cNvSpPr txBox="1">
            <a:spLocks noChangeArrowheads="1"/>
          </p:cNvSpPr>
          <p:nvPr/>
        </p:nvSpPr>
        <p:spPr bwMode="auto">
          <a:xfrm>
            <a:off x="337158" y="1470194"/>
            <a:ext cx="8483600"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411163" indent="-307975">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410845" lvl="1" eaLnBrk="1" hangingPunct="1">
              <a:lnSpc>
                <a:spcPct val="95000"/>
              </a:lnSpc>
              <a:spcBef>
                <a:spcPct val="0"/>
              </a:spcBef>
              <a:spcAft>
                <a:spcPts val="1200"/>
              </a:spcAft>
              <a:buClr>
                <a:srgbClr val="7F0081"/>
              </a:buClr>
              <a:buFont typeface="Arial"/>
              <a:buChar char="–"/>
            </a:pPr>
            <a:r>
              <a:rPr lang="en-US" altLang="en-US" sz="2200" dirty="0">
                <a:solidFill>
                  <a:srgbClr val="7030A0"/>
                </a:solidFill>
                <a:latin typeface="Arial"/>
                <a:ea typeface="ＭＳ Ｐゴシック"/>
                <a:cs typeface="Arial"/>
              </a:rPr>
              <a:t>AAP policy:</a:t>
            </a:r>
            <a:r>
              <a:rPr lang="en-US" altLang="en-US" sz="2200" dirty="0">
                <a:solidFill>
                  <a:srgbClr val="000000"/>
                </a:solidFill>
                <a:latin typeface="Arial"/>
                <a:ea typeface="ＭＳ Ｐゴシック"/>
                <a:cs typeface="Arial"/>
              </a:rPr>
              <a:t> </a:t>
            </a:r>
            <a:r>
              <a:rPr lang="ja-JP" altLang="en-US" sz="2200" i="1">
                <a:solidFill>
                  <a:srgbClr val="7F0081"/>
                </a:solidFill>
                <a:latin typeface="Arial"/>
                <a:ea typeface="ＭＳ Ｐゴシック"/>
                <a:cs typeface="Arial"/>
              </a:rPr>
              <a:t>“</a:t>
            </a:r>
            <a:r>
              <a:rPr lang="en-US" altLang="ja-JP" sz="2200" dirty="0">
                <a:solidFill>
                  <a:srgbClr val="7F0081"/>
                </a:solidFill>
                <a:latin typeface="Calibri"/>
                <a:ea typeface="ＭＳ Ｐゴシック"/>
                <a:cs typeface="Calibri"/>
              </a:rPr>
              <a:t>Maternal</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smoking</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is</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not</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an</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absolute</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contraindication</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to</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breastfeeding</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but</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should</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be</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strongly</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discouraged,</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because</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it</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is</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associated</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with</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an</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increased</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incidence</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in</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infant</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respiratory</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allergy</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and</a:t>
            </a:r>
            <a:r>
              <a:rPr lang="ja-JP" sz="2200" dirty="0">
                <a:solidFill>
                  <a:srgbClr val="7F0081"/>
                </a:solidFill>
                <a:latin typeface="Calibri"/>
                <a:ea typeface="ＭＳ Ｐゴシック"/>
                <a:cs typeface="Calibri"/>
              </a:rPr>
              <a:t> </a:t>
            </a:r>
            <a:r>
              <a:rPr lang="en-US" altLang="ja-JP" sz="2200" dirty="0">
                <a:solidFill>
                  <a:srgbClr val="7F0081"/>
                </a:solidFill>
                <a:latin typeface="Calibri"/>
                <a:ea typeface="ＭＳ Ｐゴシック"/>
                <a:cs typeface="Calibri"/>
              </a:rPr>
              <a:t>SIDS."</a:t>
            </a:r>
            <a:endParaRPr lang="en-US" altLang="ja-JP" sz="2200">
              <a:solidFill>
                <a:srgbClr val="1A1A1A"/>
              </a:solidFill>
              <a:latin typeface="Open Sans"/>
              <a:ea typeface="Open Sans"/>
              <a:cs typeface="Open Sans"/>
            </a:endParaRPr>
          </a:p>
          <a:p>
            <a:pPr marL="410845" lvl="1">
              <a:lnSpc>
                <a:spcPct val="95000"/>
              </a:lnSpc>
              <a:spcBef>
                <a:spcPct val="0"/>
              </a:spcBef>
              <a:spcAft>
                <a:spcPts val="1200"/>
              </a:spcAft>
              <a:buClr>
                <a:srgbClr val="7F0081"/>
              </a:buClr>
              <a:buFont typeface="Arial"/>
              <a:buChar char="–"/>
            </a:pPr>
            <a:r>
              <a:rPr lang="en-US" sz="2200" dirty="0">
                <a:solidFill>
                  <a:srgbClr val="7F0081"/>
                </a:solidFill>
                <a:latin typeface="Calibri"/>
                <a:ea typeface="Calibri"/>
                <a:cs typeface="Calibri"/>
              </a:rPr>
              <a:t>Smoking should never occur while breastfeeding or in house or car with infant </a:t>
            </a:r>
          </a:p>
          <a:p>
            <a:pPr marL="410845" lvl="1">
              <a:lnSpc>
                <a:spcPct val="95000"/>
              </a:lnSpc>
              <a:spcBef>
                <a:spcPct val="0"/>
              </a:spcBef>
              <a:spcAft>
                <a:spcPts val="1200"/>
              </a:spcAft>
              <a:buClr>
                <a:srgbClr val="7F0081"/>
              </a:buClr>
              <a:buFont typeface="Arial"/>
              <a:buChar char="–"/>
            </a:pPr>
            <a:r>
              <a:rPr lang="en-US" sz="2200" dirty="0">
                <a:solidFill>
                  <a:srgbClr val="7F0081"/>
                </a:solidFill>
                <a:latin typeface="Calibri"/>
                <a:ea typeface="Calibri"/>
                <a:cs typeface="Calibri"/>
              </a:rPr>
              <a:t>Nicotine is a risk factor for low milk supply, poor weight gain, shorter lactation duration, and altered composition of milk </a:t>
            </a:r>
            <a:endParaRPr lang="en-US" dirty="0"/>
          </a:p>
          <a:p>
            <a:pPr marL="410845" lvl="1">
              <a:lnSpc>
                <a:spcPct val="95000"/>
              </a:lnSpc>
              <a:spcBef>
                <a:spcPct val="0"/>
              </a:spcBef>
              <a:spcAft>
                <a:spcPts val="1200"/>
              </a:spcAft>
              <a:buClr>
                <a:srgbClr val="7F0081"/>
              </a:buClr>
              <a:buFont typeface="Arial"/>
              <a:buChar char="–"/>
            </a:pPr>
            <a:r>
              <a:rPr lang="en-US" sz="2200" dirty="0">
                <a:solidFill>
                  <a:srgbClr val="7F0081"/>
                </a:solidFill>
                <a:latin typeface="Calibri"/>
                <a:ea typeface="Calibri"/>
                <a:cs typeface="Calibri"/>
              </a:rPr>
              <a:t>Despite the risks, breastfeeding while smoking is considered safer than formula feeding while smoking because of the proven health benefits of human milk, including a 50% reduction in the incidence of SIDS</a:t>
            </a:r>
          </a:p>
          <a:p>
            <a:pPr marL="410845" lvl="1">
              <a:lnSpc>
                <a:spcPct val="95000"/>
              </a:lnSpc>
              <a:spcBef>
                <a:spcPct val="0"/>
              </a:spcBef>
              <a:spcAft>
                <a:spcPts val="1200"/>
              </a:spcAft>
              <a:buClr>
                <a:srgbClr val="7F0081"/>
              </a:buClr>
              <a:buFont typeface="Arial"/>
              <a:buChar char="–"/>
            </a:pPr>
            <a:r>
              <a:rPr lang="en-US" sz="2200" b="1" dirty="0">
                <a:solidFill>
                  <a:srgbClr val="7030A0"/>
                </a:solidFill>
                <a:latin typeface="Arial"/>
                <a:ea typeface="ＭＳ Ｐゴシック"/>
                <a:cs typeface="Arial"/>
              </a:rPr>
              <a:t>BEST to quit!</a:t>
            </a:r>
            <a:r>
              <a:rPr lang="en-US" sz="2200" dirty="0">
                <a:solidFill>
                  <a:srgbClr val="000000"/>
                </a:solidFill>
                <a:latin typeface="Arial"/>
                <a:ea typeface="ＭＳ Ｐゴシック"/>
                <a:cs typeface="Arial"/>
              </a:rPr>
              <a:t> </a:t>
            </a:r>
            <a:r>
              <a:rPr lang="en-US" altLang="en-US" sz="2200" u="sng" dirty="0">
                <a:solidFill>
                  <a:srgbClr val="7030A0"/>
                </a:solidFill>
                <a:latin typeface="Arial"/>
                <a:ea typeface="ＭＳ Ｐゴシック"/>
                <a:cs typeface="Arial"/>
              </a:rPr>
              <a:t>For Help: 1-800-Quit-Now</a:t>
            </a:r>
            <a:endParaRPr lang="en-US" altLang="en-US" sz="2200" u="sng" dirty="0">
              <a:solidFill>
                <a:srgbClr val="7030A0"/>
              </a:solidFill>
              <a:latin typeface="Arial"/>
              <a:cs typeface="Arial"/>
            </a:endParaRPr>
          </a:p>
          <a:p>
            <a:pPr marL="410845" lvl="1">
              <a:lnSpc>
                <a:spcPct val="95000"/>
              </a:lnSpc>
              <a:spcBef>
                <a:spcPct val="0"/>
              </a:spcBef>
              <a:spcAft>
                <a:spcPts val="1200"/>
              </a:spcAft>
              <a:buClr>
                <a:srgbClr val="7F0081"/>
              </a:buClr>
              <a:buFont typeface="Arial"/>
              <a:buChar char="–"/>
            </a:pPr>
            <a:r>
              <a:rPr lang="en-US" altLang="en-US" sz="2200" u="sng" dirty="0">
                <a:solidFill>
                  <a:srgbClr val="7030A0"/>
                </a:solidFill>
                <a:latin typeface="Arial"/>
                <a:ea typeface="ＭＳ Ｐゴシック"/>
                <a:cs typeface="Arial"/>
              </a:rPr>
              <a:t>Consider prescribing nicotine replacement therapy</a:t>
            </a:r>
          </a:p>
          <a:p>
            <a:pPr marL="410845" lvl="1" eaLnBrk="1" hangingPunct="1">
              <a:lnSpc>
                <a:spcPct val="95000"/>
              </a:lnSpc>
              <a:spcBef>
                <a:spcPct val="0"/>
              </a:spcBef>
              <a:spcAft>
                <a:spcPts val="1200"/>
              </a:spcAft>
              <a:buClr>
                <a:srgbClr val="7F0081"/>
              </a:buClr>
              <a:buFontTx/>
              <a:buChar char="•"/>
            </a:pPr>
            <a:endParaRPr lang="en-US" altLang="en-US" sz="2400" dirty="0">
              <a:solidFill>
                <a:srgbClr val="000000"/>
              </a:solidFill>
              <a:latin typeface="Arial" pitchFamily="34" charset="0"/>
              <a:cs typeface="Arial" pitchFamily="34" charset="0"/>
            </a:endParaRPr>
          </a:p>
          <a:p>
            <a:pPr marL="410845" lvl="1">
              <a:lnSpc>
                <a:spcPct val="95000"/>
              </a:lnSpc>
              <a:spcBef>
                <a:spcPct val="0"/>
              </a:spcBef>
              <a:spcAft>
                <a:spcPts val="1200"/>
              </a:spcAft>
              <a:buClr>
                <a:srgbClr val="7F0081"/>
              </a:buClr>
              <a:buFontTx/>
              <a:buChar char="•"/>
            </a:pPr>
            <a:endParaRPr lang="en-US" altLang="en-US" sz="2400" dirty="0">
              <a:solidFill>
                <a:srgbClr val="000000"/>
              </a:solidFill>
              <a:latin typeface="Arial" pitchFamily="34" charset="0"/>
              <a:cs typeface="Arial" pitchFamily="34" charset="0"/>
            </a:endParaRPr>
          </a:p>
        </p:txBody>
      </p:sp>
      <p:sp>
        <p:nvSpPr>
          <p:cNvPr id="147463" name="Text Box 5"/>
          <p:cNvSpPr txBox="1">
            <a:spLocks noChangeArrowheads="1"/>
          </p:cNvSpPr>
          <p:nvPr/>
        </p:nvSpPr>
        <p:spPr bwMode="auto">
          <a:xfrm>
            <a:off x="2461" y="949963"/>
            <a:ext cx="8686198" cy="17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1200" dirty="0">
                <a:solidFill>
                  <a:srgbClr val="7F7F7F"/>
                </a:solidFill>
                <a:latin typeface="Arial"/>
                <a:ea typeface="ＭＳ Ｐゴシック"/>
                <a:cs typeface="Arial"/>
              </a:rPr>
              <a:t>AAP policy, Breastfeeding and the Use of Human Milk (2022)</a:t>
            </a:r>
          </a:p>
        </p:txBody>
      </p:sp>
      <p:grpSp>
        <p:nvGrpSpPr>
          <p:cNvPr id="147464" name="Group 76"/>
          <p:cNvGrpSpPr>
            <a:grpSpLocks/>
          </p:cNvGrpSpPr>
          <p:nvPr/>
        </p:nvGrpSpPr>
        <p:grpSpPr bwMode="auto">
          <a:xfrm>
            <a:off x="9799525" y="4123989"/>
            <a:ext cx="2652385" cy="1415473"/>
            <a:chOff x="3168" y="1824"/>
            <a:chExt cx="1928" cy="1111"/>
          </a:xfrm>
        </p:grpSpPr>
        <p:sp>
          <p:nvSpPr>
            <p:cNvPr id="147467" name="Freeform 77"/>
            <p:cNvSpPr>
              <a:spLocks noEditPoints="1"/>
            </p:cNvSpPr>
            <p:nvPr/>
          </p:nvSpPr>
          <p:spPr bwMode="auto">
            <a:xfrm>
              <a:off x="3264" y="1824"/>
              <a:ext cx="1832" cy="1111"/>
            </a:xfrm>
            <a:custGeom>
              <a:avLst/>
              <a:gdLst>
                <a:gd name="T0" fmla="*/ 1236 w 1832"/>
                <a:gd name="T1" fmla="*/ 999 h 1111"/>
                <a:gd name="T2" fmla="*/ 976 w 1832"/>
                <a:gd name="T3" fmla="*/ 856 h 1111"/>
                <a:gd name="T4" fmla="*/ 952 w 1832"/>
                <a:gd name="T5" fmla="*/ 137 h 1111"/>
                <a:gd name="T6" fmla="*/ 1293 w 1832"/>
                <a:gd name="T7" fmla="*/ 202 h 1111"/>
                <a:gd name="T8" fmla="*/ 1217 w 1832"/>
                <a:gd name="T9" fmla="*/ 406 h 1111"/>
                <a:gd name="T10" fmla="*/ 1164 w 1832"/>
                <a:gd name="T11" fmla="*/ 433 h 1111"/>
                <a:gd name="T12" fmla="*/ 1082 w 1832"/>
                <a:gd name="T13" fmla="*/ 645 h 1111"/>
                <a:gd name="T14" fmla="*/ 1015 w 1832"/>
                <a:gd name="T15" fmla="*/ 703 h 1111"/>
                <a:gd name="T16" fmla="*/ 997 w 1832"/>
                <a:gd name="T17" fmla="*/ 786 h 1111"/>
                <a:gd name="T18" fmla="*/ 1005 w 1832"/>
                <a:gd name="T19" fmla="*/ 864 h 1111"/>
                <a:gd name="T20" fmla="*/ 1234 w 1832"/>
                <a:gd name="T21" fmla="*/ 954 h 1111"/>
                <a:gd name="T22" fmla="*/ 1656 w 1832"/>
                <a:gd name="T23" fmla="*/ 903 h 1111"/>
                <a:gd name="T24" fmla="*/ 1762 w 1832"/>
                <a:gd name="T25" fmla="*/ 792 h 1111"/>
                <a:gd name="T26" fmla="*/ 1732 w 1832"/>
                <a:gd name="T27" fmla="*/ 658 h 1111"/>
                <a:gd name="T28" fmla="*/ 1671 w 1832"/>
                <a:gd name="T29" fmla="*/ 605 h 1111"/>
                <a:gd name="T30" fmla="*/ 1779 w 1832"/>
                <a:gd name="T31" fmla="*/ 531 h 1111"/>
                <a:gd name="T32" fmla="*/ 1826 w 1832"/>
                <a:gd name="T33" fmla="*/ 292 h 1111"/>
                <a:gd name="T34" fmla="*/ 1740 w 1832"/>
                <a:gd name="T35" fmla="*/ 135 h 1111"/>
                <a:gd name="T36" fmla="*/ 1779 w 1832"/>
                <a:gd name="T37" fmla="*/ 117 h 1111"/>
                <a:gd name="T38" fmla="*/ 1795 w 1832"/>
                <a:gd name="T39" fmla="*/ 145 h 1111"/>
                <a:gd name="T40" fmla="*/ 1809 w 1832"/>
                <a:gd name="T41" fmla="*/ 106 h 1111"/>
                <a:gd name="T42" fmla="*/ 1730 w 1832"/>
                <a:gd name="T43" fmla="*/ 149 h 1111"/>
                <a:gd name="T44" fmla="*/ 1464 w 1832"/>
                <a:gd name="T45" fmla="*/ 231 h 1111"/>
                <a:gd name="T46" fmla="*/ 1417 w 1832"/>
                <a:gd name="T47" fmla="*/ 170 h 1111"/>
                <a:gd name="T48" fmla="*/ 1172 w 1832"/>
                <a:gd name="T49" fmla="*/ 104 h 1111"/>
                <a:gd name="T50" fmla="*/ 968 w 1832"/>
                <a:gd name="T51" fmla="*/ 43 h 1111"/>
                <a:gd name="T52" fmla="*/ 860 w 1832"/>
                <a:gd name="T53" fmla="*/ 27 h 1111"/>
                <a:gd name="T54" fmla="*/ 490 w 1832"/>
                <a:gd name="T55" fmla="*/ 112 h 1111"/>
                <a:gd name="T56" fmla="*/ 394 w 1832"/>
                <a:gd name="T57" fmla="*/ 131 h 1111"/>
                <a:gd name="T58" fmla="*/ 165 w 1832"/>
                <a:gd name="T59" fmla="*/ 729 h 1111"/>
                <a:gd name="T60" fmla="*/ 600 w 1832"/>
                <a:gd name="T61" fmla="*/ 684 h 1111"/>
                <a:gd name="T62" fmla="*/ 523 w 1832"/>
                <a:gd name="T63" fmla="*/ 353 h 1111"/>
                <a:gd name="T64" fmla="*/ 694 w 1832"/>
                <a:gd name="T65" fmla="*/ 119 h 1111"/>
                <a:gd name="T66" fmla="*/ 858 w 1832"/>
                <a:gd name="T67" fmla="*/ 558 h 1111"/>
                <a:gd name="T68" fmla="*/ 541 w 1832"/>
                <a:gd name="T69" fmla="*/ 972 h 1111"/>
                <a:gd name="T70" fmla="*/ 766 w 1832"/>
                <a:gd name="T71" fmla="*/ 1105 h 1111"/>
                <a:gd name="T72" fmla="*/ 1605 w 1832"/>
                <a:gd name="T73" fmla="*/ 723 h 1111"/>
                <a:gd name="T74" fmla="*/ 1640 w 1832"/>
                <a:gd name="T75" fmla="*/ 627 h 1111"/>
                <a:gd name="T76" fmla="*/ 1630 w 1832"/>
                <a:gd name="T77" fmla="*/ 625 h 1111"/>
                <a:gd name="T78" fmla="*/ 1127 w 1832"/>
                <a:gd name="T79" fmla="*/ 703 h 1111"/>
                <a:gd name="T80" fmla="*/ 1242 w 1832"/>
                <a:gd name="T81" fmla="*/ 658 h 1111"/>
                <a:gd name="T82" fmla="*/ 1158 w 1832"/>
                <a:gd name="T83" fmla="*/ 584 h 1111"/>
                <a:gd name="T84" fmla="*/ 1123 w 1832"/>
                <a:gd name="T85" fmla="*/ 694 h 1111"/>
                <a:gd name="T86" fmla="*/ 1250 w 1832"/>
                <a:gd name="T87" fmla="*/ 415 h 1111"/>
                <a:gd name="T88" fmla="*/ 1352 w 1832"/>
                <a:gd name="T89" fmla="*/ 313 h 1111"/>
                <a:gd name="T90" fmla="*/ 1385 w 1832"/>
                <a:gd name="T91" fmla="*/ 245 h 1111"/>
                <a:gd name="T92" fmla="*/ 1227 w 1832"/>
                <a:gd name="T93" fmla="*/ 445 h 1111"/>
                <a:gd name="T94" fmla="*/ 574 w 1832"/>
                <a:gd name="T95" fmla="*/ 623 h 1111"/>
                <a:gd name="T96" fmla="*/ 537 w 1832"/>
                <a:gd name="T97" fmla="*/ 486 h 1111"/>
                <a:gd name="T98" fmla="*/ 531 w 1832"/>
                <a:gd name="T99" fmla="*/ 458 h 1111"/>
                <a:gd name="T100" fmla="*/ 519 w 1832"/>
                <a:gd name="T101" fmla="*/ 425 h 1111"/>
                <a:gd name="T102" fmla="*/ 472 w 1832"/>
                <a:gd name="T103" fmla="*/ 229 h 1111"/>
                <a:gd name="T104" fmla="*/ 243 w 1832"/>
                <a:gd name="T105" fmla="*/ 466 h 1111"/>
                <a:gd name="T106" fmla="*/ 370 w 1832"/>
                <a:gd name="T107" fmla="*/ 364 h 1111"/>
                <a:gd name="T108" fmla="*/ 533 w 1832"/>
                <a:gd name="T109" fmla="*/ 582 h 1111"/>
                <a:gd name="T110" fmla="*/ 1364 w 1832"/>
                <a:gd name="T111" fmla="*/ 192 h 1111"/>
                <a:gd name="T112" fmla="*/ 1346 w 1832"/>
                <a:gd name="T113" fmla="*/ 190 h 1111"/>
                <a:gd name="T114" fmla="*/ 462 w 1832"/>
                <a:gd name="T115" fmla="*/ 117 h 1111"/>
                <a:gd name="T116" fmla="*/ 1779 w 1832"/>
                <a:gd name="T117" fmla="*/ 151 h 1111"/>
                <a:gd name="T118" fmla="*/ 1769 w 1832"/>
                <a:gd name="T119" fmla="*/ 149 h 111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32"/>
                <a:gd name="T181" fmla="*/ 0 h 1111"/>
                <a:gd name="T182" fmla="*/ 1832 w 1832"/>
                <a:gd name="T183" fmla="*/ 1111 h 111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32" h="1111">
                  <a:moveTo>
                    <a:pt x="831" y="1111"/>
                  </a:moveTo>
                  <a:lnTo>
                    <a:pt x="882" y="1111"/>
                  </a:lnTo>
                  <a:lnTo>
                    <a:pt x="935" y="1109"/>
                  </a:lnTo>
                  <a:lnTo>
                    <a:pt x="991" y="1107"/>
                  </a:lnTo>
                  <a:lnTo>
                    <a:pt x="1046" y="1101"/>
                  </a:lnTo>
                  <a:lnTo>
                    <a:pt x="1072" y="1097"/>
                  </a:lnTo>
                  <a:lnTo>
                    <a:pt x="1099" y="1093"/>
                  </a:lnTo>
                  <a:lnTo>
                    <a:pt x="1125" y="1084"/>
                  </a:lnTo>
                  <a:lnTo>
                    <a:pt x="1150" y="1076"/>
                  </a:lnTo>
                  <a:lnTo>
                    <a:pt x="1172" y="1068"/>
                  </a:lnTo>
                  <a:lnTo>
                    <a:pt x="1195" y="1056"/>
                  </a:lnTo>
                  <a:lnTo>
                    <a:pt x="1215" y="1041"/>
                  </a:lnTo>
                  <a:lnTo>
                    <a:pt x="1236" y="1027"/>
                  </a:lnTo>
                  <a:lnTo>
                    <a:pt x="1238" y="1017"/>
                  </a:lnTo>
                  <a:lnTo>
                    <a:pt x="1238" y="1007"/>
                  </a:lnTo>
                  <a:lnTo>
                    <a:pt x="1236" y="999"/>
                  </a:lnTo>
                  <a:lnTo>
                    <a:pt x="1234" y="992"/>
                  </a:lnTo>
                  <a:lnTo>
                    <a:pt x="1229" y="984"/>
                  </a:lnTo>
                  <a:lnTo>
                    <a:pt x="1223" y="978"/>
                  </a:lnTo>
                  <a:lnTo>
                    <a:pt x="1219" y="974"/>
                  </a:lnTo>
                  <a:lnTo>
                    <a:pt x="1213" y="968"/>
                  </a:lnTo>
                  <a:lnTo>
                    <a:pt x="1201" y="962"/>
                  </a:lnTo>
                  <a:lnTo>
                    <a:pt x="1187" y="956"/>
                  </a:lnTo>
                  <a:lnTo>
                    <a:pt x="1174" y="950"/>
                  </a:lnTo>
                  <a:lnTo>
                    <a:pt x="1160" y="946"/>
                  </a:lnTo>
                  <a:lnTo>
                    <a:pt x="1129" y="937"/>
                  </a:lnTo>
                  <a:lnTo>
                    <a:pt x="1101" y="931"/>
                  </a:lnTo>
                  <a:lnTo>
                    <a:pt x="1072" y="927"/>
                  </a:lnTo>
                  <a:lnTo>
                    <a:pt x="1044" y="921"/>
                  </a:lnTo>
                  <a:lnTo>
                    <a:pt x="1015" y="913"/>
                  </a:lnTo>
                  <a:lnTo>
                    <a:pt x="991" y="901"/>
                  </a:lnTo>
                  <a:lnTo>
                    <a:pt x="976" y="856"/>
                  </a:lnTo>
                  <a:lnTo>
                    <a:pt x="964" y="809"/>
                  </a:lnTo>
                  <a:lnTo>
                    <a:pt x="954" y="762"/>
                  </a:lnTo>
                  <a:lnTo>
                    <a:pt x="944" y="713"/>
                  </a:lnTo>
                  <a:lnTo>
                    <a:pt x="935" y="666"/>
                  </a:lnTo>
                  <a:lnTo>
                    <a:pt x="927" y="617"/>
                  </a:lnTo>
                  <a:lnTo>
                    <a:pt x="921" y="568"/>
                  </a:lnTo>
                  <a:lnTo>
                    <a:pt x="917" y="519"/>
                  </a:lnTo>
                  <a:lnTo>
                    <a:pt x="915" y="472"/>
                  </a:lnTo>
                  <a:lnTo>
                    <a:pt x="915" y="423"/>
                  </a:lnTo>
                  <a:lnTo>
                    <a:pt x="915" y="374"/>
                  </a:lnTo>
                  <a:lnTo>
                    <a:pt x="917" y="327"/>
                  </a:lnTo>
                  <a:lnTo>
                    <a:pt x="921" y="280"/>
                  </a:lnTo>
                  <a:lnTo>
                    <a:pt x="927" y="233"/>
                  </a:lnTo>
                  <a:lnTo>
                    <a:pt x="935" y="186"/>
                  </a:lnTo>
                  <a:lnTo>
                    <a:pt x="946" y="141"/>
                  </a:lnTo>
                  <a:lnTo>
                    <a:pt x="952" y="137"/>
                  </a:lnTo>
                  <a:lnTo>
                    <a:pt x="958" y="135"/>
                  </a:lnTo>
                  <a:lnTo>
                    <a:pt x="966" y="135"/>
                  </a:lnTo>
                  <a:lnTo>
                    <a:pt x="972" y="135"/>
                  </a:lnTo>
                  <a:lnTo>
                    <a:pt x="980" y="135"/>
                  </a:lnTo>
                  <a:lnTo>
                    <a:pt x="986" y="137"/>
                  </a:lnTo>
                  <a:lnTo>
                    <a:pt x="993" y="137"/>
                  </a:lnTo>
                  <a:lnTo>
                    <a:pt x="999" y="137"/>
                  </a:lnTo>
                  <a:lnTo>
                    <a:pt x="1037" y="141"/>
                  </a:lnTo>
                  <a:lnTo>
                    <a:pt x="1074" y="143"/>
                  </a:lnTo>
                  <a:lnTo>
                    <a:pt x="1113" y="147"/>
                  </a:lnTo>
                  <a:lnTo>
                    <a:pt x="1150" y="151"/>
                  </a:lnTo>
                  <a:lnTo>
                    <a:pt x="1185" y="159"/>
                  </a:lnTo>
                  <a:lnTo>
                    <a:pt x="1219" y="170"/>
                  </a:lnTo>
                  <a:lnTo>
                    <a:pt x="1254" y="182"/>
                  </a:lnTo>
                  <a:lnTo>
                    <a:pt x="1287" y="198"/>
                  </a:lnTo>
                  <a:lnTo>
                    <a:pt x="1293" y="202"/>
                  </a:lnTo>
                  <a:lnTo>
                    <a:pt x="1299" y="208"/>
                  </a:lnTo>
                  <a:lnTo>
                    <a:pt x="1301" y="215"/>
                  </a:lnTo>
                  <a:lnTo>
                    <a:pt x="1305" y="221"/>
                  </a:lnTo>
                  <a:lnTo>
                    <a:pt x="1305" y="227"/>
                  </a:lnTo>
                  <a:lnTo>
                    <a:pt x="1307" y="233"/>
                  </a:lnTo>
                  <a:lnTo>
                    <a:pt x="1309" y="239"/>
                  </a:lnTo>
                  <a:lnTo>
                    <a:pt x="1311" y="245"/>
                  </a:lnTo>
                  <a:lnTo>
                    <a:pt x="1297" y="264"/>
                  </a:lnTo>
                  <a:lnTo>
                    <a:pt x="1285" y="284"/>
                  </a:lnTo>
                  <a:lnTo>
                    <a:pt x="1274" y="304"/>
                  </a:lnTo>
                  <a:lnTo>
                    <a:pt x="1262" y="323"/>
                  </a:lnTo>
                  <a:lnTo>
                    <a:pt x="1252" y="343"/>
                  </a:lnTo>
                  <a:lnTo>
                    <a:pt x="1242" y="364"/>
                  </a:lnTo>
                  <a:lnTo>
                    <a:pt x="1229" y="382"/>
                  </a:lnTo>
                  <a:lnTo>
                    <a:pt x="1219" y="402"/>
                  </a:lnTo>
                  <a:lnTo>
                    <a:pt x="1217" y="406"/>
                  </a:lnTo>
                  <a:lnTo>
                    <a:pt x="1215" y="411"/>
                  </a:lnTo>
                  <a:lnTo>
                    <a:pt x="1215" y="413"/>
                  </a:lnTo>
                  <a:lnTo>
                    <a:pt x="1213" y="417"/>
                  </a:lnTo>
                  <a:lnTo>
                    <a:pt x="1211" y="419"/>
                  </a:lnTo>
                  <a:lnTo>
                    <a:pt x="1211" y="421"/>
                  </a:lnTo>
                  <a:lnTo>
                    <a:pt x="1209" y="423"/>
                  </a:lnTo>
                  <a:lnTo>
                    <a:pt x="1209" y="425"/>
                  </a:lnTo>
                  <a:lnTo>
                    <a:pt x="1205" y="421"/>
                  </a:lnTo>
                  <a:lnTo>
                    <a:pt x="1203" y="417"/>
                  </a:lnTo>
                  <a:lnTo>
                    <a:pt x="1197" y="417"/>
                  </a:lnTo>
                  <a:lnTo>
                    <a:pt x="1193" y="415"/>
                  </a:lnTo>
                  <a:lnTo>
                    <a:pt x="1189" y="415"/>
                  </a:lnTo>
                  <a:lnTo>
                    <a:pt x="1182" y="417"/>
                  </a:lnTo>
                  <a:lnTo>
                    <a:pt x="1176" y="419"/>
                  </a:lnTo>
                  <a:lnTo>
                    <a:pt x="1170" y="421"/>
                  </a:lnTo>
                  <a:lnTo>
                    <a:pt x="1164" y="433"/>
                  </a:lnTo>
                  <a:lnTo>
                    <a:pt x="1158" y="441"/>
                  </a:lnTo>
                  <a:lnTo>
                    <a:pt x="1150" y="449"/>
                  </a:lnTo>
                  <a:lnTo>
                    <a:pt x="1142" y="458"/>
                  </a:lnTo>
                  <a:lnTo>
                    <a:pt x="1136" y="466"/>
                  </a:lnTo>
                  <a:lnTo>
                    <a:pt x="1127" y="474"/>
                  </a:lnTo>
                  <a:lnTo>
                    <a:pt x="1123" y="484"/>
                  </a:lnTo>
                  <a:lnTo>
                    <a:pt x="1121" y="496"/>
                  </a:lnTo>
                  <a:lnTo>
                    <a:pt x="1121" y="509"/>
                  </a:lnTo>
                  <a:lnTo>
                    <a:pt x="1119" y="519"/>
                  </a:lnTo>
                  <a:lnTo>
                    <a:pt x="1117" y="531"/>
                  </a:lnTo>
                  <a:lnTo>
                    <a:pt x="1117" y="541"/>
                  </a:lnTo>
                  <a:lnTo>
                    <a:pt x="1117" y="551"/>
                  </a:lnTo>
                  <a:lnTo>
                    <a:pt x="1119" y="560"/>
                  </a:lnTo>
                  <a:lnTo>
                    <a:pt x="1125" y="568"/>
                  </a:lnTo>
                  <a:lnTo>
                    <a:pt x="1138" y="574"/>
                  </a:lnTo>
                  <a:lnTo>
                    <a:pt x="1082" y="645"/>
                  </a:lnTo>
                  <a:lnTo>
                    <a:pt x="1078" y="641"/>
                  </a:lnTo>
                  <a:lnTo>
                    <a:pt x="1074" y="639"/>
                  </a:lnTo>
                  <a:lnTo>
                    <a:pt x="1068" y="637"/>
                  </a:lnTo>
                  <a:lnTo>
                    <a:pt x="1064" y="635"/>
                  </a:lnTo>
                  <a:lnTo>
                    <a:pt x="1056" y="633"/>
                  </a:lnTo>
                  <a:lnTo>
                    <a:pt x="1050" y="633"/>
                  </a:lnTo>
                  <a:lnTo>
                    <a:pt x="1042" y="633"/>
                  </a:lnTo>
                  <a:lnTo>
                    <a:pt x="1033" y="635"/>
                  </a:lnTo>
                  <a:lnTo>
                    <a:pt x="1029" y="639"/>
                  </a:lnTo>
                  <a:lnTo>
                    <a:pt x="1025" y="645"/>
                  </a:lnTo>
                  <a:lnTo>
                    <a:pt x="1021" y="649"/>
                  </a:lnTo>
                  <a:lnTo>
                    <a:pt x="1019" y="656"/>
                  </a:lnTo>
                  <a:lnTo>
                    <a:pt x="1017" y="666"/>
                  </a:lnTo>
                  <a:lnTo>
                    <a:pt x="1017" y="678"/>
                  </a:lnTo>
                  <a:lnTo>
                    <a:pt x="1017" y="690"/>
                  </a:lnTo>
                  <a:lnTo>
                    <a:pt x="1015" y="703"/>
                  </a:lnTo>
                  <a:lnTo>
                    <a:pt x="1011" y="711"/>
                  </a:lnTo>
                  <a:lnTo>
                    <a:pt x="1005" y="719"/>
                  </a:lnTo>
                  <a:lnTo>
                    <a:pt x="1003" y="727"/>
                  </a:lnTo>
                  <a:lnTo>
                    <a:pt x="999" y="735"/>
                  </a:lnTo>
                  <a:lnTo>
                    <a:pt x="997" y="743"/>
                  </a:lnTo>
                  <a:lnTo>
                    <a:pt x="993" y="752"/>
                  </a:lnTo>
                  <a:lnTo>
                    <a:pt x="991" y="758"/>
                  </a:lnTo>
                  <a:lnTo>
                    <a:pt x="991" y="764"/>
                  </a:lnTo>
                  <a:lnTo>
                    <a:pt x="991" y="772"/>
                  </a:lnTo>
                  <a:lnTo>
                    <a:pt x="995" y="778"/>
                  </a:lnTo>
                  <a:lnTo>
                    <a:pt x="995" y="780"/>
                  </a:lnTo>
                  <a:lnTo>
                    <a:pt x="995" y="782"/>
                  </a:lnTo>
                  <a:lnTo>
                    <a:pt x="995" y="784"/>
                  </a:lnTo>
                  <a:lnTo>
                    <a:pt x="997" y="784"/>
                  </a:lnTo>
                  <a:lnTo>
                    <a:pt x="997" y="786"/>
                  </a:lnTo>
                  <a:lnTo>
                    <a:pt x="993" y="788"/>
                  </a:lnTo>
                  <a:lnTo>
                    <a:pt x="991" y="790"/>
                  </a:lnTo>
                  <a:lnTo>
                    <a:pt x="986" y="794"/>
                  </a:lnTo>
                  <a:lnTo>
                    <a:pt x="984" y="799"/>
                  </a:lnTo>
                  <a:lnTo>
                    <a:pt x="982" y="803"/>
                  </a:lnTo>
                  <a:lnTo>
                    <a:pt x="980" y="807"/>
                  </a:lnTo>
                  <a:lnTo>
                    <a:pt x="978" y="811"/>
                  </a:lnTo>
                  <a:lnTo>
                    <a:pt x="978" y="817"/>
                  </a:lnTo>
                  <a:lnTo>
                    <a:pt x="984" y="823"/>
                  </a:lnTo>
                  <a:lnTo>
                    <a:pt x="988" y="831"/>
                  </a:lnTo>
                  <a:lnTo>
                    <a:pt x="993" y="839"/>
                  </a:lnTo>
                  <a:lnTo>
                    <a:pt x="997" y="850"/>
                  </a:lnTo>
                  <a:lnTo>
                    <a:pt x="1001" y="856"/>
                  </a:lnTo>
                  <a:lnTo>
                    <a:pt x="1005" y="864"/>
                  </a:lnTo>
                  <a:lnTo>
                    <a:pt x="1011" y="868"/>
                  </a:lnTo>
                  <a:lnTo>
                    <a:pt x="1021" y="870"/>
                  </a:lnTo>
                  <a:lnTo>
                    <a:pt x="1044" y="880"/>
                  </a:lnTo>
                  <a:lnTo>
                    <a:pt x="1064" y="890"/>
                  </a:lnTo>
                  <a:lnTo>
                    <a:pt x="1084" y="899"/>
                  </a:lnTo>
                  <a:lnTo>
                    <a:pt x="1103" y="909"/>
                  </a:lnTo>
                  <a:lnTo>
                    <a:pt x="1123" y="917"/>
                  </a:lnTo>
                  <a:lnTo>
                    <a:pt x="1142" y="925"/>
                  </a:lnTo>
                  <a:lnTo>
                    <a:pt x="1162" y="933"/>
                  </a:lnTo>
                  <a:lnTo>
                    <a:pt x="1185" y="939"/>
                  </a:lnTo>
                  <a:lnTo>
                    <a:pt x="1193" y="943"/>
                  </a:lnTo>
                  <a:lnTo>
                    <a:pt x="1201" y="946"/>
                  </a:lnTo>
                  <a:lnTo>
                    <a:pt x="1209" y="946"/>
                  </a:lnTo>
                  <a:lnTo>
                    <a:pt x="1217" y="948"/>
                  </a:lnTo>
                  <a:lnTo>
                    <a:pt x="1225" y="950"/>
                  </a:lnTo>
                  <a:lnTo>
                    <a:pt x="1234" y="954"/>
                  </a:lnTo>
                  <a:lnTo>
                    <a:pt x="1242" y="956"/>
                  </a:lnTo>
                  <a:lnTo>
                    <a:pt x="1250" y="962"/>
                  </a:lnTo>
                  <a:lnTo>
                    <a:pt x="1274" y="966"/>
                  </a:lnTo>
                  <a:lnTo>
                    <a:pt x="1301" y="970"/>
                  </a:lnTo>
                  <a:lnTo>
                    <a:pt x="1325" y="972"/>
                  </a:lnTo>
                  <a:lnTo>
                    <a:pt x="1350" y="974"/>
                  </a:lnTo>
                  <a:lnTo>
                    <a:pt x="1374" y="974"/>
                  </a:lnTo>
                  <a:lnTo>
                    <a:pt x="1401" y="974"/>
                  </a:lnTo>
                  <a:lnTo>
                    <a:pt x="1426" y="972"/>
                  </a:lnTo>
                  <a:lnTo>
                    <a:pt x="1450" y="968"/>
                  </a:lnTo>
                  <a:lnTo>
                    <a:pt x="1499" y="960"/>
                  </a:lnTo>
                  <a:lnTo>
                    <a:pt x="1546" y="948"/>
                  </a:lnTo>
                  <a:lnTo>
                    <a:pt x="1593" y="931"/>
                  </a:lnTo>
                  <a:lnTo>
                    <a:pt x="1638" y="913"/>
                  </a:lnTo>
                  <a:lnTo>
                    <a:pt x="1646" y="909"/>
                  </a:lnTo>
                  <a:lnTo>
                    <a:pt x="1656" y="903"/>
                  </a:lnTo>
                  <a:lnTo>
                    <a:pt x="1664" y="899"/>
                  </a:lnTo>
                  <a:lnTo>
                    <a:pt x="1673" y="894"/>
                  </a:lnTo>
                  <a:lnTo>
                    <a:pt x="1679" y="888"/>
                  </a:lnTo>
                  <a:lnTo>
                    <a:pt x="1687" y="884"/>
                  </a:lnTo>
                  <a:lnTo>
                    <a:pt x="1693" y="880"/>
                  </a:lnTo>
                  <a:lnTo>
                    <a:pt x="1699" y="874"/>
                  </a:lnTo>
                  <a:lnTo>
                    <a:pt x="1711" y="866"/>
                  </a:lnTo>
                  <a:lnTo>
                    <a:pt x="1722" y="858"/>
                  </a:lnTo>
                  <a:lnTo>
                    <a:pt x="1734" y="852"/>
                  </a:lnTo>
                  <a:lnTo>
                    <a:pt x="1744" y="843"/>
                  </a:lnTo>
                  <a:lnTo>
                    <a:pt x="1754" y="837"/>
                  </a:lnTo>
                  <a:lnTo>
                    <a:pt x="1762" y="829"/>
                  </a:lnTo>
                  <a:lnTo>
                    <a:pt x="1773" y="821"/>
                  </a:lnTo>
                  <a:lnTo>
                    <a:pt x="1781" y="813"/>
                  </a:lnTo>
                  <a:lnTo>
                    <a:pt x="1771" y="803"/>
                  </a:lnTo>
                  <a:lnTo>
                    <a:pt x="1762" y="792"/>
                  </a:lnTo>
                  <a:lnTo>
                    <a:pt x="1754" y="780"/>
                  </a:lnTo>
                  <a:lnTo>
                    <a:pt x="1746" y="768"/>
                  </a:lnTo>
                  <a:lnTo>
                    <a:pt x="1740" y="756"/>
                  </a:lnTo>
                  <a:lnTo>
                    <a:pt x="1736" y="741"/>
                  </a:lnTo>
                  <a:lnTo>
                    <a:pt x="1736" y="727"/>
                  </a:lnTo>
                  <a:lnTo>
                    <a:pt x="1738" y="713"/>
                  </a:lnTo>
                  <a:lnTo>
                    <a:pt x="1742" y="709"/>
                  </a:lnTo>
                  <a:lnTo>
                    <a:pt x="1744" y="703"/>
                  </a:lnTo>
                  <a:lnTo>
                    <a:pt x="1746" y="696"/>
                  </a:lnTo>
                  <a:lnTo>
                    <a:pt x="1746" y="688"/>
                  </a:lnTo>
                  <a:lnTo>
                    <a:pt x="1746" y="682"/>
                  </a:lnTo>
                  <a:lnTo>
                    <a:pt x="1744" y="676"/>
                  </a:lnTo>
                  <a:lnTo>
                    <a:pt x="1744" y="672"/>
                  </a:lnTo>
                  <a:lnTo>
                    <a:pt x="1740" y="668"/>
                  </a:lnTo>
                  <a:lnTo>
                    <a:pt x="1734" y="664"/>
                  </a:lnTo>
                  <a:lnTo>
                    <a:pt x="1732" y="658"/>
                  </a:lnTo>
                  <a:lnTo>
                    <a:pt x="1730" y="649"/>
                  </a:lnTo>
                  <a:lnTo>
                    <a:pt x="1730" y="641"/>
                  </a:lnTo>
                  <a:lnTo>
                    <a:pt x="1730" y="633"/>
                  </a:lnTo>
                  <a:lnTo>
                    <a:pt x="1728" y="627"/>
                  </a:lnTo>
                  <a:lnTo>
                    <a:pt x="1726" y="621"/>
                  </a:lnTo>
                  <a:lnTo>
                    <a:pt x="1720" y="619"/>
                  </a:lnTo>
                  <a:lnTo>
                    <a:pt x="1713" y="617"/>
                  </a:lnTo>
                  <a:lnTo>
                    <a:pt x="1707" y="617"/>
                  </a:lnTo>
                  <a:lnTo>
                    <a:pt x="1703" y="617"/>
                  </a:lnTo>
                  <a:lnTo>
                    <a:pt x="1697" y="617"/>
                  </a:lnTo>
                  <a:lnTo>
                    <a:pt x="1691" y="617"/>
                  </a:lnTo>
                  <a:lnTo>
                    <a:pt x="1687" y="617"/>
                  </a:lnTo>
                  <a:lnTo>
                    <a:pt x="1683" y="617"/>
                  </a:lnTo>
                  <a:lnTo>
                    <a:pt x="1679" y="619"/>
                  </a:lnTo>
                  <a:lnTo>
                    <a:pt x="1675" y="611"/>
                  </a:lnTo>
                  <a:lnTo>
                    <a:pt x="1671" y="605"/>
                  </a:lnTo>
                  <a:lnTo>
                    <a:pt x="1666" y="598"/>
                  </a:lnTo>
                  <a:lnTo>
                    <a:pt x="1664" y="590"/>
                  </a:lnTo>
                  <a:lnTo>
                    <a:pt x="1660" y="582"/>
                  </a:lnTo>
                  <a:lnTo>
                    <a:pt x="1658" y="576"/>
                  </a:lnTo>
                  <a:lnTo>
                    <a:pt x="1658" y="566"/>
                  </a:lnTo>
                  <a:lnTo>
                    <a:pt x="1658" y="558"/>
                  </a:lnTo>
                  <a:lnTo>
                    <a:pt x="1673" y="562"/>
                  </a:lnTo>
                  <a:lnTo>
                    <a:pt x="1687" y="566"/>
                  </a:lnTo>
                  <a:lnTo>
                    <a:pt x="1701" y="570"/>
                  </a:lnTo>
                  <a:lnTo>
                    <a:pt x="1716" y="572"/>
                  </a:lnTo>
                  <a:lnTo>
                    <a:pt x="1732" y="572"/>
                  </a:lnTo>
                  <a:lnTo>
                    <a:pt x="1744" y="570"/>
                  </a:lnTo>
                  <a:lnTo>
                    <a:pt x="1758" y="564"/>
                  </a:lnTo>
                  <a:lnTo>
                    <a:pt x="1771" y="553"/>
                  </a:lnTo>
                  <a:lnTo>
                    <a:pt x="1775" y="541"/>
                  </a:lnTo>
                  <a:lnTo>
                    <a:pt x="1779" y="531"/>
                  </a:lnTo>
                  <a:lnTo>
                    <a:pt x="1783" y="519"/>
                  </a:lnTo>
                  <a:lnTo>
                    <a:pt x="1783" y="509"/>
                  </a:lnTo>
                  <a:lnTo>
                    <a:pt x="1783" y="496"/>
                  </a:lnTo>
                  <a:lnTo>
                    <a:pt x="1781" y="486"/>
                  </a:lnTo>
                  <a:lnTo>
                    <a:pt x="1779" y="476"/>
                  </a:lnTo>
                  <a:lnTo>
                    <a:pt x="1777" y="468"/>
                  </a:lnTo>
                  <a:lnTo>
                    <a:pt x="1785" y="460"/>
                  </a:lnTo>
                  <a:lnTo>
                    <a:pt x="1791" y="451"/>
                  </a:lnTo>
                  <a:lnTo>
                    <a:pt x="1799" y="443"/>
                  </a:lnTo>
                  <a:lnTo>
                    <a:pt x="1805" y="433"/>
                  </a:lnTo>
                  <a:lnTo>
                    <a:pt x="1816" y="413"/>
                  </a:lnTo>
                  <a:lnTo>
                    <a:pt x="1822" y="390"/>
                  </a:lnTo>
                  <a:lnTo>
                    <a:pt x="1826" y="366"/>
                  </a:lnTo>
                  <a:lnTo>
                    <a:pt x="1828" y="341"/>
                  </a:lnTo>
                  <a:lnTo>
                    <a:pt x="1828" y="317"/>
                  </a:lnTo>
                  <a:lnTo>
                    <a:pt x="1826" y="292"/>
                  </a:lnTo>
                  <a:lnTo>
                    <a:pt x="1820" y="278"/>
                  </a:lnTo>
                  <a:lnTo>
                    <a:pt x="1814" y="264"/>
                  </a:lnTo>
                  <a:lnTo>
                    <a:pt x="1807" y="249"/>
                  </a:lnTo>
                  <a:lnTo>
                    <a:pt x="1799" y="237"/>
                  </a:lnTo>
                  <a:lnTo>
                    <a:pt x="1791" y="225"/>
                  </a:lnTo>
                  <a:lnTo>
                    <a:pt x="1783" y="212"/>
                  </a:lnTo>
                  <a:lnTo>
                    <a:pt x="1775" y="200"/>
                  </a:lnTo>
                  <a:lnTo>
                    <a:pt x="1767" y="190"/>
                  </a:lnTo>
                  <a:lnTo>
                    <a:pt x="1758" y="186"/>
                  </a:lnTo>
                  <a:lnTo>
                    <a:pt x="1750" y="180"/>
                  </a:lnTo>
                  <a:lnTo>
                    <a:pt x="1746" y="174"/>
                  </a:lnTo>
                  <a:lnTo>
                    <a:pt x="1740" y="168"/>
                  </a:lnTo>
                  <a:lnTo>
                    <a:pt x="1738" y="159"/>
                  </a:lnTo>
                  <a:lnTo>
                    <a:pt x="1736" y="151"/>
                  </a:lnTo>
                  <a:lnTo>
                    <a:pt x="1736" y="143"/>
                  </a:lnTo>
                  <a:lnTo>
                    <a:pt x="1740" y="135"/>
                  </a:lnTo>
                  <a:lnTo>
                    <a:pt x="1742" y="129"/>
                  </a:lnTo>
                  <a:lnTo>
                    <a:pt x="1746" y="125"/>
                  </a:lnTo>
                  <a:lnTo>
                    <a:pt x="1750" y="121"/>
                  </a:lnTo>
                  <a:lnTo>
                    <a:pt x="1754" y="117"/>
                  </a:lnTo>
                  <a:lnTo>
                    <a:pt x="1758" y="112"/>
                  </a:lnTo>
                  <a:lnTo>
                    <a:pt x="1762" y="110"/>
                  </a:lnTo>
                  <a:lnTo>
                    <a:pt x="1767" y="108"/>
                  </a:lnTo>
                  <a:lnTo>
                    <a:pt x="1773" y="108"/>
                  </a:lnTo>
                  <a:lnTo>
                    <a:pt x="1773" y="110"/>
                  </a:lnTo>
                  <a:lnTo>
                    <a:pt x="1775" y="110"/>
                  </a:lnTo>
                  <a:lnTo>
                    <a:pt x="1777" y="112"/>
                  </a:lnTo>
                  <a:lnTo>
                    <a:pt x="1777" y="114"/>
                  </a:lnTo>
                  <a:lnTo>
                    <a:pt x="1779" y="114"/>
                  </a:lnTo>
                  <a:lnTo>
                    <a:pt x="1779" y="117"/>
                  </a:lnTo>
                  <a:lnTo>
                    <a:pt x="1758" y="135"/>
                  </a:lnTo>
                  <a:lnTo>
                    <a:pt x="1756" y="139"/>
                  </a:lnTo>
                  <a:lnTo>
                    <a:pt x="1756" y="143"/>
                  </a:lnTo>
                  <a:lnTo>
                    <a:pt x="1758" y="147"/>
                  </a:lnTo>
                  <a:lnTo>
                    <a:pt x="1758" y="151"/>
                  </a:lnTo>
                  <a:lnTo>
                    <a:pt x="1760" y="155"/>
                  </a:lnTo>
                  <a:lnTo>
                    <a:pt x="1765" y="157"/>
                  </a:lnTo>
                  <a:lnTo>
                    <a:pt x="1769" y="159"/>
                  </a:lnTo>
                  <a:lnTo>
                    <a:pt x="1773" y="161"/>
                  </a:lnTo>
                  <a:lnTo>
                    <a:pt x="1777" y="161"/>
                  </a:lnTo>
                  <a:lnTo>
                    <a:pt x="1781" y="161"/>
                  </a:lnTo>
                  <a:lnTo>
                    <a:pt x="1785" y="159"/>
                  </a:lnTo>
                  <a:lnTo>
                    <a:pt x="1789" y="157"/>
                  </a:lnTo>
                  <a:lnTo>
                    <a:pt x="1791" y="155"/>
                  </a:lnTo>
                  <a:lnTo>
                    <a:pt x="1793" y="151"/>
                  </a:lnTo>
                  <a:lnTo>
                    <a:pt x="1795" y="145"/>
                  </a:lnTo>
                  <a:lnTo>
                    <a:pt x="1797" y="141"/>
                  </a:lnTo>
                  <a:lnTo>
                    <a:pt x="1795" y="137"/>
                  </a:lnTo>
                  <a:lnTo>
                    <a:pt x="1795" y="133"/>
                  </a:lnTo>
                  <a:lnTo>
                    <a:pt x="1793" y="131"/>
                  </a:lnTo>
                  <a:lnTo>
                    <a:pt x="1793" y="129"/>
                  </a:lnTo>
                  <a:lnTo>
                    <a:pt x="1793" y="125"/>
                  </a:lnTo>
                  <a:lnTo>
                    <a:pt x="1795" y="123"/>
                  </a:lnTo>
                  <a:lnTo>
                    <a:pt x="1795" y="119"/>
                  </a:lnTo>
                  <a:lnTo>
                    <a:pt x="1797" y="117"/>
                  </a:lnTo>
                  <a:lnTo>
                    <a:pt x="1832" y="121"/>
                  </a:lnTo>
                  <a:lnTo>
                    <a:pt x="1830" y="117"/>
                  </a:lnTo>
                  <a:lnTo>
                    <a:pt x="1828" y="112"/>
                  </a:lnTo>
                  <a:lnTo>
                    <a:pt x="1824" y="110"/>
                  </a:lnTo>
                  <a:lnTo>
                    <a:pt x="1820" y="108"/>
                  </a:lnTo>
                  <a:lnTo>
                    <a:pt x="1816" y="106"/>
                  </a:lnTo>
                  <a:lnTo>
                    <a:pt x="1809" y="106"/>
                  </a:lnTo>
                  <a:lnTo>
                    <a:pt x="1803" y="106"/>
                  </a:lnTo>
                  <a:lnTo>
                    <a:pt x="1799" y="106"/>
                  </a:lnTo>
                  <a:lnTo>
                    <a:pt x="1791" y="106"/>
                  </a:lnTo>
                  <a:lnTo>
                    <a:pt x="1783" y="106"/>
                  </a:lnTo>
                  <a:lnTo>
                    <a:pt x="1775" y="104"/>
                  </a:lnTo>
                  <a:lnTo>
                    <a:pt x="1765" y="104"/>
                  </a:lnTo>
                  <a:lnTo>
                    <a:pt x="1756" y="104"/>
                  </a:lnTo>
                  <a:lnTo>
                    <a:pt x="1748" y="108"/>
                  </a:lnTo>
                  <a:lnTo>
                    <a:pt x="1742" y="112"/>
                  </a:lnTo>
                  <a:lnTo>
                    <a:pt x="1740" y="121"/>
                  </a:lnTo>
                  <a:lnTo>
                    <a:pt x="1736" y="127"/>
                  </a:lnTo>
                  <a:lnTo>
                    <a:pt x="1734" y="131"/>
                  </a:lnTo>
                  <a:lnTo>
                    <a:pt x="1732" y="135"/>
                  </a:lnTo>
                  <a:lnTo>
                    <a:pt x="1732" y="139"/>
                  </a:lnTo>
                  <a:lnTo>
                    <a:pt x="1732" y="145"/>
                  </a:lnTo>
                  <a:lnTo>
                    <a:pt x="1730" y="149"/>
                  </a:lnTo>
                  <a:lnTo>
                    <a:pt x="1730" y="153"/>
                  </a:lnTo>
                  <a:lnTo>
                    <a:pt x="1730" y="157"/>
                  </a:lnTo>
                  <a:lnTo>
                    <a:pt x="1711" y="147"/>
                  </a:lnTo>
                  <a:lnTo>
                    <a:pt x="1691" y="139"/>
                  </a:lnTo>
                  <a:lnTo>
                    <a:pt x="1671" y="135"/>
                  </a:lnTo>
                  <a:lnTo>
                    <a:pt x="1648" y="131"/>
                  </a:lnTo>
                  <a:lnTo>
                    <a:pt x="1624" y="131"/>
                  </a:lnTo>
                  <a:lnTo>
                    <a:pt x="1601" y="133"/>
                  </a:lnTo>
                  <a:lnTo>
                    <a:pt x="1579" y="141"/>
                  </a:lnTo>
                  <a:lnTo>
                    <a:pt x="1558" y="151"/>
                  </a:lnTo>
                  <a:lnTo>
                    <a:pt x="1538" y="159"/>
                  </a:lnTo>
                  <a:lnTo>
                    <a:pt x="1519" y="170"/>
                  </a:lnTo>
                  <a:lnTo>
                    <a:pt x="1503" y="182"/>
                  </a:lnTo>
                  <a:lnTo>
                    <a:pt x="1489" y="198"/>
                  </a:lnTo>
                  <a:lnTo>
                    <a:pt x="1477" y="215"/>
                  </a:lnTo>
                  <a:lnTo>
                    <a:pt x="1464" y="231"/>
                  </a:lnTo>
                  <a:lnTo>
                    <a:pt x="1454" y="251"/>
                  </a:lnTo>
                  <a:lnTo>
                    <a:pt x="1446" y="270"/>
                  </a:lnTo>
                  <a:lnTo>
                    <a:pt x="1442" y="266"/>
                  </a:lnTo>
                  <a:lnTo>
                    <a:pt x="1436" y="259"/>
                  </a:lnTo>
                  <a:lnTo>
                    <a:pt x="1430" y="253"/>
                  </a:lnTo>
                  <a:lnTo>
                    <a:pt x="1426" y="247"/>
                  </a:lnTo>
                  <a:lnTo>
                    <a:pt x="1421" y="241"/>
                  </a:lnTo>
                  <a:lnTo>
                    <a:pt x="1417" y="233"/>
                  </a:lnTo>
                  <a:lnTo>
                    <a:pt x="1415" y="225"/>
                  </a:lnTo>
                  <a:lnTo>
                    <a:pt x="1413" y="219"/>
                  </a:lnTo>
                  <a:lnTo>
                    <a:pt x="1417" y="210"/>
                  </a:lnTo>
                  <a:lnTo>
                    <a:pt x="1419" y="202"/>
                  </a:lnTo>
                  <a:lnTo>
                    <a:pt x="1421" y="194"/>
                  </a:lnTo>
                  <a:lnTo>
                    <a:pt x="1421" y="184"/>
                  </a:lnTo>
                  <a:lnTo>
                    <a:pt x="1419" y="176"/>
                  </a:lnTo>
                  <a:lnTo>
                    <a:pt x="1417" y="170"/>
                  </a:lnTo>
                  <a:lnTo>
                    <a:pt x="1413" y="161"/>
                  </a:lnTo>
                  <a:lnTo>
                    <a:pt x="1409" y="157"/>
                  </a:lnTo>
                  <a:lnTo>
                    <a:pt x="1403" y="151"/>
                  </a:lnTo>
                  <a:lnTo>
                    <a:pt x="1397" y="147"/>
                  </a:lnTo>
                  <a:lnTo>
                    <a:pt x="1391" y="143"/>
                  </a:lnTo>
                  <a:lnTo>
                    <a:pt x="1383" y="139"/>
                  </a:lnTo>
                  <a:lnTo>
                    <a:pt x="1376" y="137"/>
                  </a:lnTo>
                  <a:lnTo>
                    <a:pt x="1368" y="137"/>
                  </a:lnTo>
                  <a:lnTo>
                    <a:pt x="1362" y="139"/>
                  </a:lnTo>
                  <a:lnTo>
                    <a:pt x="1354" y="141"/>
                  </a:lnTo>
                  <a:lnTo>
                    <a:pt x="1332" y="139"/>
                  </a:lnTo>
                  <a:lnTo>
                    <a:pt x="1309" y="137"/>
                  </a:lnTo>
                  <a:lnTo>
                    <a:pt x="1287" y="135"/>
                  </a:lnTo>
                  <a:lnTo>
                    <a:pt x="1264" y="129"/>
                  </a:lnTo>
                  <a:lnTo>
                    <a:pt x="1219" y="119"/>
                  </a:lnTo>
                  <a:lnTo>
                    <a:pt x="1172" y="104"/>
                  </a:lnTo>
                  <a:lnTo>
                    <a:pt x="1125" y="90"/>
                  </a:lnTo>
                  <a:lnTo>
                    <a:pt x="1076" y="80"/>
                  </a:lnTo>
                  <a:lnTo>
                    <a:pt x="1054" y="74"/>
                  </a:lnTo>
                  <a:lnTo>
                    <a:pt x="1029" y="70"/>
                  </a:lnTo>
                  <a:lnTo>
                    <a:pt x="1005" y="68"/>
                  </a:lnTo>
                  <a:lnTo>
                    <a:pt x="980" y="65"/>
                  </a:lnTo>
                  <a:lnTo>
                    <a:pt x="978" y="65"/>
                  </a:lnTo>
                  <a:lnTo>
                    <a:pt x="976" y="65"/>
                  </a:lnTo>
                  <a:lnTo>
                    <a:pt x="974" y="65"/>
                  </a:lnTo>
                  <a:lnTo>
                    <a:pt x="972" y="65"/>
                  </a:lnTo>
                  <a:lnTo>
                    <a:pt x="970" y="63"/>
                  </a:lnTo>
                  <a:lnTo>
                    <a:pt x="970" y="53"/>
                  </a:lnTo>
                  <a:lnTo>
                    <a:pt x="968" y="43"/>
                  </a:lnTo>
                  <a:lnTo>
                    <a:pt x="966" y="35"/>
                  </a:lnTo>
                  <a:lnTo>
                    <a:pt x="962" y="27"/>
                  </a:lnTo>
                  <a:lnTo>
                    <a:pt x="958" y="21"/>
                  </a:lnTo>
                  <a:lnTo>
                    <a:pt x="952" y="12"/>
                  </a:lnTo>
                  <a:lnTo>
                    <a:pt x="946" y="8"/>
                  </a:lnTo>
                  <a:lnTo>
                    <a:pt x="937" y="2"/>
                  </a:lnTo>
                  <a:lnTo>
                    <a:pt x="923" y="0"/>
                  </a:lnTo>
                  <a:lnTo>
                    <a:pt x="913" y="0"/>
                  </a:lnTo>
                  <a:lnTo>
                    <a:pt x="903" y="2"/>
                  </a:lnTo>
                  <a:lnTo>
                    <a:pt x="892" y="6"/>
                  </a:lnTo>
                  <a:lnTo>
                    <a:pt x="884" y="12"/>
                  </a:lnTo>
                  <a:lnTo>
                    <a:pt x="876" y="19"/>
                  </a:lnTo>
                  <a:lnTo>
                    <a:pt x="870" y="25"/>
                  </a:lnTo>
                  <a:lnTo>
                    <a:pt x="864" y="31"/>
                  </a:lnTo>
                  <a:lnTo>
                    <a:pt x="864" y="29"/>
                  </a:lnTo>
                  <a:lnTo>
                    <a:pt x="860" y="27"/>
                  </a:lnTo>
                  <a:lnTo>
                    <a:pt x="856" y="25"/>
                  </a:lnTo>
                  <a:lnTo>
                    <a:pt x="852" y="25"/>
                  </a:lnTo>
                  <a:lnTo>
                    <a:pt x="848" y="25"/>
                  </a:lnTo>
                  <a:lnTo>
                    <a:pt x="841" y="27"/>
                  </a:lnTo>
                  <a:lnTo>
                    <a:pt x="839" y="27"/>
                  </a:lnTo>
                  <a:lnTo>
                    <a:pt x="835" y="29"/>
                  </a:lnTo>
                  <a:lnTo>
                    <a:pt x="833" y="33"/>
                  </a:lnTo>
                  <a:lnTo>
                    <a:pt x="831" y="37"/>
                  </a:lnTo>
                  <a:lnTo>
                    <a:pt x="829" y="39"/>
                  </a:lnTo>
                  <a:lnTo>
                    <a:pt x="827" y="41"/>
                  </a:lnTo>
                  <a:lnTo>
                    <a:pt x="825" y="43"/>
                  </a:lnTo>
                  <a:lnTo>
                    <a:pt x="823" y="45"/>
                  </a:lnTo>
                  <a:lnTo>
                    <a:pt x="821" y="47"/>
                  </a:lnTo>
                  <a:lnTo>
                    <a:pt x="819" y="47"/>
                  </a:lnTo>
                  <a:lnTo>
                    <a:pt x="562" y="94"/>
                  </a:lnTo>
                  <a:lnTo>
                    <a:pt x="490" y="112"/>
                  </a:lnTo>
                  <a:lnTo>
                    <a:pt x="486" y="104"/>
                  </a:lnTo>
                  <a:lnTo>
                    <a:pt x="482" y="96"/>
                  </a:lnTo>
                  <a:lnTo>
                    <a:pt x="478" y="90"/>
                  </a:lnTo>
                  <a:lnTo>
                    <a:pt x="474" y="82"/>
                  </a:lnTo>
                  <a:lnTo>
                    <a:pt x="468" y="78"/>
                  </a:lnTo>
                  <a:lnTo>
                    <a:pt x="460" y="72"/>
                  </a:lnTo>
                  <a:lnTo>
                    <a:pt x="449" y="68"/>
                  </a:lnTo>
                  <a:lnTo>
                    <a:pt x="437" y="65"/>
                  </a:lnTo>
                  <a:lnTo>
                    <a:pt x="427" y="72"/>
                  </a:lnTo>
                  <a:lnTo>
                    <a:pt x="417" y="76"/>
                  </a:lnTo>
                  <a:lnTo>
                    <a:pt x="410" y="84"/>
                  </a:lnTo>
                  <a:lnTo>
                    <a:pt x="404" y="92"/>
                  </a:lnTo>
                  <a:lnTo>
                    <a:pt x="400" y="100"/>
                  </a:lnTo>
                  <a:lnTo>
                    <a:pt x="398" y="108"/>
                  </a:lnTo>
                  <a:lnTo>
                    <a:pt x="396" y="119"/>
                  </a:lnTo>
                  <a:lnTo>
                    <a:pt x="394" y="131"/>
                  </a:lnTo>
                  <a:lnTo>
                    <a:pt x="376" y="161"/>
                  </a:lnTo>
                  <a:lnTo>
                    <a:pt x="353" y="194"/>
                  </a:lnTo>
                  <a:lnTo>
                    <a:pt x="333" y="225"/>
                  </a:lnTo>
                  <a:lnTo>
                    <a:pt x="308" y="255"/>
                  </a:lnTo>
                  <a:lnTo>
                    <a:pt x="259" y="315"/>
                  </a:lnTo>
                  <a:lnTo>
                    <a:pt x="206" y="374"/>
                  </a:lnTo>
                  <a:lnTo>
                    <a:pt x="153" y="433"/>
                  </a:lnTo>
                  <a:lnTo>
                    <a:pt x="100" y="492"/>
                  </a:lnTo>
                  <a:lnTo>
                    <a:pt x="49" y="551"/>
                  </a:lnTo>
                  <a:lnTo>
                    <a:pt x="0" y="613"/>
                  </a:lnTo>
                  <a:lnTo>
                    <a:pt x="22" y="637"/>
                  </a:lnTo>
                  <a:lnTo>
                    <a:pt x="47" y="660"/>
                  </a:lnTo>
                  <a:lnTo>
                    <a:pt x="74" y="680"/>
                  </a:lnTo>
                  <a:lnTo>
                    <a:pt x="102" y="698"/>
                  </a:lnTo>
                  <a:lnTo>
                    <a:pt x="133" y="715"/>
                  </a:lnTo>
                  <a:lnTo>
                    <a:pt x="165" y="729"/>
                  </a:lnTo>
                  <a:lnTo>
                    <a:pt x="200" y="741"/>
                  </a:lnTo>
                  <a:lnTo>
                    <a:pt x="235" y="750"/>
                  </a:lnTo>
                  <a:lnTo>
                    <a:pt x="276" y="756"/>
                  </a:lnTo>
                  <a:lnTo>
                    <a:pt x="317" y="758"/>
                  </a:lnTo>
                  <a:lnTo>
                    <a:pt x="357" y="758"/>
                  </a:lnTo>
                  <a:lnTo>
                    <a:pt x="396" y="756"/>
                  </a:lnTo>
                  <a:lnTo>
                    <a:pt x="435" y="750"/>
                  </a:lnTo>
                  <a:lnTo>
                    <a:pt x="474" y="741"/>
                  </a:lnTo>
                  <a:lnTo>
                    <a:pt x="511" y="729"/>
                  </a:lnTo>
                  <a:lnTo>
                    <a:pt x="547" y="715"/>
                  </a:lnTo>
                  <a:lnTo>
                    <a:pt x="555" y="709"/>
                  </a:lnTo>
                  <a:lnTo>
                    <a:pt x="566" y="705"/>
                  </a:lnTo>
                  <a:lnTo>
                    <a:pt x="574" y="700"/>
                  </a:lnTo>
                  <a:lnTo>
                    <a:pt x="584" y="694"/>
                  </a:lnTo>
                  <a:lnTo>
                    <a:pt x="592" y="690"/>
                  </a:lnTo>
                  <a:lnTo>
                    <a:pt x="600" y="684"/>
                  </a:lnTo>
                  <a:lnTo>
                    <a:pt x="607" y="678"/>
                  </a:lnTo>
                  <a:lnTo>
                    <a:pt x="613" y="668"/>
                  </a:lnTo>
                  <a:lnTo>
                    <a:pt x="609" y="664"/>
                  </a:lnTo>
                  <a:lnTo>
                    <a:pt x="605" y="658"/>
                  </a:lnTo>
                  <a:lnTo>
                    <a:pt x="602" y="651"/>
                  </a:lnTo>
                  <a:lnTo>
                    <a:pt x="602" y="645"/>
                  </a:lnTo>
                  <a:lnTo>
                    <a:pt x="600" y="639"/>
                  </a:lnTo>
                  <a:lnTo>
                    <a:pt x="598" y="633"/>
                  </a:lnTo>
                  <a:lnTo>
                    <a:pt x="596" y="627"/>
                  </a:lnTo>
                  <a:lnTo>
                    <a:pt x="590" y="623"/>
                  </a:lnTo>
                  <a:lnTo>
                    <a:pt x="576" y="578"/>
                  </a:lnTo>
                  <a:lnTo>
                    <a:pt x="564" y="533"/>
                  </a:lnTo>
                  <a:lnTo>
                    <a:pt x="551" y="488"/>
                  </a:lnTo>
                  <a:lnTo>
                    <a:pt x="541" y="443"/>
                  </a:lnTo>
                  <a:lnTo>
                    <a:pt x="533" y="398"/>
                  </a:lnTo>
                  <a:lnTo>
                    <a:pt x="523" y="353"/>
                  </a:lnTo>
                  <a:lnTo>
                    <a:pt x="511" y="308"/>
                  </a:lnTo>
                  <a:lnTo>
                    <a:pt x="500" y="261"/>
                  </a:lnTo>
                  <a:lnTo>
                    <a:pt x="496" y="249"/>
                  </a:lnTo>
                  <a:lnTo>
                    <a:pt x="492" y="239"/>
                  </a:lnTo>
                  <a:lnTo>
                    <a:pt x="490" y="227"/>
                  </a:lnTo>
                  <a:lnTo>
                    <a:pt x="490" y="217"/>
                  </a:lnTo>
                  <a:lnTo>
                    <a:pt x="488" y="206"/>
                  </a:lnTo>
                  <a:lnTo>
                    <a:pt x="490" y="196"/>
                  </a:lnTo>
                  <a:lnTo>
                    <a:pt x="494" y="184"/>
                  </a:lnTo>
                  <a:lnTo>
                    <a:pt x="500" y="172"/>
                  </a:lnTo>
                  <a:lnTo>
                    <a:pt x="519" y="161"/>
                  </a:lnTo>
                  <a:lnTo>
                    <a:pt x="541" y="153"/>
                  </a:lnTo>
                  <a:lnTo>
                    <a:pt x="564" y="147"/>
                  </a:lnTo>
                  <a:lnTo>
                    <a:pt x="590" y="141"/>
                  </a:lnTo>
                  <a:lnTo>
                    <a:pt x="641" y="129"/>
                  </a:lnTo>
                  <a:lnTo>
                    <a:pt x="694" y="119"/>
                  </a:lnTo>
                  <a:lnTo>
                    <a:pt x="743" y="112"/>
                  </a:lnTo>
                  <a:lnTo>
                    <a:pt x="782" y="108"/>
                  </a:lnTo>
                  <a:lnTo>
                    <a:pt x="811" y="104"/>
                  </a:lnTo>
                  <a:lnTo>
                    <a:pt x="821" y="106"/>
                  </a:lnTo>
                  <a:lnTo>
                    <a:pt x="829" y="117"/>
                  </a:lnTo>
                  <a:lnTo>
                    <a:pt x="835" y="129"/>
                  </a:lnTo>
                  <a:lnTo>
                    <a:pt x="839" y="145"/>
                  </a:lnTo>
                  <a:lnTo>
                    <a:pt x="843" y="163"/>
                  </a:lnTo>
                  <a:lnTo>
                    <a:pt x="852" y="204"/>
                  </a:lnTo>
                  <a:lnTo>
                    <a:pt x="856" y="251"/>
                  </a:lnTo>
                  <a:lnTo>
                    <a:pt x="856" y="300"/>
                  </a:lnTo>
                  <a:lnTo>
                    <a:pt x="858" y="349"/>
                  </a:lnTo>
                  <a:lnTo>
                    <a:pt x="858" y="396"/>
                  </a:lnTo>
                  <a:lnTo>
                    <a:pt x="858" y="441"/>
                  </a:lnTo>
                  <a:lnTo>
                    <a:pt x="858" y="498"/>
                  </a:lnTo>
                  <a:lnTo>
                    <a:pt x="858" y="558"/>
                  </a:lnTo>
                  <a:lnTo>
                    <a:pt x="856" y="615"/>
                  </a:lnTo>
                  <a:lnTo>
                    <a:pt x="854" y="672"/>
                  </a:lnTo>
                  <a:lnTo>
                    <a:pt x="850" y="729"/>
                  </a:lnTo>
                  <a:lnTo>
                    <a:pt x="843" y="786"/>
                  </a:lnTo>
                  <a:lnTo>
                    <a:pt x="833" y="841"/>
                  </a:lnTo>
                  <a:lnTo>
                    <a:pt x="821" y="894"/>
                  </a:lnTo>
                  <a:lnTo>
                    <a:pt x="784" y="905"/>
                  </a:lnTo>
                  <a:lnTo>
                    <a:pt x="743" y="913"/>
                  </a:lnTo>
                  <a:lnTo>
                    <a:pt x="700" y="919"/>
                  </a:lnTo>
                  <a:lnTo>
                    <a:pt x="656" y="927"/>
                  </a:lnTo>
                  <a:lnTo>
                    <a:pt x="635" y="931"/>
                  </a:lnTo>
                  <a:lnTo>
                    <a:pt x="615" y="935"/>
                  </a:lnTo>
                  <a:lnTo>
                    <a:pt x="594" y="943"/>
                  </a:lnTo>
                  <a:lnTo>
                    <a:pt x="576" y="952"/>
                  </a:lnTo>
                  <a:lnTo>
                    <a:pt x="558" y="960"/>
                  </a:lnTo>
                  <a:lnTo>
                    <a:pt x="541" y="972"/>
                  </a:lnTo>
                  <a:lnTo>
                    <a:pt x="527" y="984"/>
                  </a:lnTo>
                  <a:lnTo>
                    <a:pt x="515" y="1001"/>
                  </a:lnTo>
                  <a:lnTo>
                    <a:pt x="517" y="1013"/>
                  </a:lnTo>
                  <a:lnTo>
                    <a:pt x="519" y="1023"/>
                  </a:lnTo>
                  <a:lnTo>
                    <a:pt x="525" y="1031"/>
                  </a:lnTo>
                  <a:lnTo>
                    <a:pt x="531" y="1039"/>
                  </a:lnTo>
                  <a:lnTo>
                    <a:pt x="539" y="1046"/>
                  </a:lnTo>
                  <a:lnTo>
                    <a:pt x="547" y="1052"/>
                  </a:lnTo>
                  <a:lnTo>
                    <a:pt x="558" y="1056"/>
                  </a:lnTo>
                  <a:lnTo>
                    <a:pt x="566" y="1062"/>
                  </a:lnTo>
                  <a:lnTo>
                    <a:pt x="598" y="1074"/>
                  </a:lnTo>
                  <a:lnTo>
                    <a:pt x="631" y="1082"/>
                  </a:lnTo>
                  <a:lnTo>
                    <a:pt x="664" y="1090"/>
                  </a:lnTo>
                  <a:lnTo>
                    <a:pt x="698" y="1097"/>
                  </a:lnTo>
                  <a:lnTo>
                    <a:pt x="731" y="1101"/>
                  </a:lnTo>
                  <a:lnTo>
                    <a:pt x="766" y="1105"/>
                  </a:lnTo>
                  <a:lnTo>
                    <a:pt x="799" y="1109"/>
                  </a:lnTo>
                  <a:lnTo>
                    <a:pt x="831" y="1111"/>
                  </a:lnTo>
                  <a:close/>
                  <a:moveTo>
                    <a:pt x="1716" y="764"/>
                  </a:moveTo>
                  <a:lnTo>
                    <a:pt x="1711" y="756"/>
                  </a:lnTo>
                  <a:lnTo>
                    <a:pt x="1707" y="750"/>
                  </a:lnTo>
                  <a:lnTo>
                    <a:pt x="1701" y="745"/>
                  </a:lnTo>
                  <a:lnTo>
                    <a:pt x="1693" y="741"/>
                  </a:lnTo>
                  <a:lnTo>
                    <a:pt x="1685" y="737"/>
                  </a:lnTo>
                  <a:lnTo>
                    <a:pt x="1677" y="733"/>
                  </a:lnTo>
                  <a:lnTo>
                    <a:pt x="1669" y="727"/>
                  </a:lnTo>
                  <a:lnTo>
                    <a:pt x="1662" y="721"/>
                  </a:lnTo>
                  <a:lnTo>
                    <a:pt x="1650" y="719"/>
                  </a:lnTo>
                  <a:lnTo>
                    <a:pt x="1640" y="719"/>
                  </a:lnTo>
                  <a:lnTo>
                    <a:pt x="1628" y="721"/>
                  </a:lnTo>
                  <a:lnTo>
                    <a:pt x="1615" y="721"/>
                  </a:lnTo>
                  <a:lnTo>
                    <a:pt x="1605" y="723"/>
                  </a:lnTo>
                  <a:lnTo>
                    <a:pt x="1593" y="723"/>
                  </a:lnTo>
                  <a:lnTo>
                    <a:pt x="1583" y="721"/>
                  </a:lnTo>
                  <a:lnTo>
                    <a:pt x="1571" y="719"/>
                  </a:lnTo>
                  <a:lnTo>
                    <a:pt x="1716" y="764"/>
                  </a:lnTo>
                  <a:close/>
                  <a:moveTo>
                    <a:pt x="1581" y="670"/>
                  </a:moveTo>
                  <a:lnTo>
                    <a:pt x="1620" y="662"/>
                  </a:lnTo>
                  <a:lnTo>
                    <a:pt x="1620" y="658"/>
                  </a:lnTo>
                  <a:lnTo>
                    <a:pt x="1620" y="651"/>
                  </a:lnTo>
                  <a:lnTo>
                    <a:pt x="1620" y="647"/>
                  </a:lnTo>
                  <a:lnTo>
                    <a:pt x="1622" y="641"/>
                  </a:lnTo>
                  <a:lnTo>
                    <a:pt x="1624" y="637"/>
                  </a:lnTo>
                  <a:lnTo>
                    <a:pt x="1626" y="633"/>
                  </a:lnTo>
                  <a:lnTo>
                    <a:pt x="1630" y="631"/>
                  </a:lnTo>
                  <a:lnTo>
                    <a:pt x="1634" y="629"/>
                  </a:lnTo>
                  <a:lnTo>
                    <a:pt x="1638" y="627"/>
                  </a:lnTo>
                  <a:lnTo>
                    <a:pt x="1640" y="627"/>
                  </a:lnTo>
                  <a:lnTo>
                    <a:pt x="1642" y="625"/>
                  </a:lnTo>
                  <a:lnTo>
                    <a:pt x="1644" y="623"/>
                  </a:lnTo>
                  <a:lnTo>
                    <a:pt x="1646" y="623"/>
                  </a:lnTo>
                  <a:lnTo>
                    <a:pt x="1648" y="621"/>
                  </a:lnTo>
                  <a:lnTo>
                    <a:pt x="1650" y="619"/>
                  </a:lnTo>
                  <a:lnTo>
                    <a:pt x="1650" y="617"/>
                  </a:lnTo>
                  <a:lnTo>
                    <a:pt x="1648" y="617"/>
                  </a:lnTo>
                  <a:lnTo>
                    <a:pt x="1646" y="615"/>
                  </a:lnTo>
                  <a:lnTo>
                    <a:pt x="1644" y="613"/>
                  </a:lnTo>
                  <a:lnTo>
                    <a:pt x="1642" y="613"/>
                  </a:lnTo>
                  <a:lnTo>
                    <a:pt x="1642" y="611"/>
                  </a:lnTo>
                  <a:lnTo>
                    <a:pt x="1640" y="611"/>
                  </a:lnTo>
                  <a:lnTo>
                    <a:pt x="1636" y="619"/>
                  </a:lnTo>
                  <a:lnTo>
                    <a:pt x="1630" y="625"/>
                  </a:lnTo>
                  <a:lnTo>
                    <a:pt x="1622" y="631"/>
                  </a:lnTo>
                  <a:lnTo>
                    <a:pt x="1613" y="635"/>
                  </a:lnTo>
                  <a:lnTo>
                    <a:pt x="1605" y="639"/>
                  </a:lnTo>
                  <a:lnTo>
                    <a:pt x="1597" y="643"/>
                  </a:lnTo>
                  <a:lnTo>
                    <a:pt x="1587" y="647"/>
                  </a:lnTo>
                  <a:lnTo>
                    <a:pt x="1579" y="649"/>
                  </a:lnTo>
                  <a:lnTo>
                    <a:pt x="1571" y="649"/>
                  </a:lnTo>
                  <a:lnTo>
                    <a:pt x="1562" y="649"/>
                  </a:lnTo>
                  <a:lnTo>
                    <a:pt x="1556" y="649"/>
                  </a:lnTo>
                  <a:lnTo>
                    <a:pt x="1550" y="647"/>
                  </a:lnTo>
                  <a:lnTo>
                    <a:pt x="1546" y="645"/>
                  </a:lnTo>
                  <a:lnTo>
                    <a:pt x="1542" y="641"/>
                  </a:lnTo>
                  <a:lnTo>
                    <a:pt x="1538" y="639"/>
                  </a:lnTo>
                  <a:lnTo>
                    <a:pt x="1534" y="635"/>
                  </a:lnTo>
                  <a:lnTo>
                    <a:pt x="1581" y="670"/>
                  </a:lnTo>
                  <a:close/>
                  <a:moveTo>
                    <a:pt x="1127" y="703"/>
                  </a:moveTo>
                  <a:lnTo>
                    <a:pt x="1133" y="698"/>
                  </a:lnTo>
                  <a:lnTo>
                    <a:pt x="1136" y="692"/>
                  </a:lnTo>
                  <a:lnTo>
                    <a:pt x="1140" y="686"/>
                  </a:lnTo>
                  <a:lnTo>
                    <a:pt x="1144" y="678"/>
                  </a:lnTo>
                  <a:lnTo>
                    <a:pt x="1146" y="672"/>
                  </a:lnTo>
                  <a:lnTo>
                    <a:pt x="1152" y="666"/>
                  </a:lnTo>
                  <a:lnTo>
                    <a:pt x="1156" y="662"/>
                  </a:lnTo>
                  <a:lnTo>
                    <a:pt x="1164" y="662"/>
                  </a:lnTo>
                  <a:lnTo>
                    <a:pt x="1174" y="666"/>
                  </a:lnTo>
                  <a:lnTo>
                    <a:pt x="1182" y="666"/>
                  </a:lnTo>
                  <a:lnTo>
                    <a:pt x="1193" y="666"/>
                  </a:lnTo>
                  <a:lnTo>
                    <a:pt x="1203" y="664"/>
                  </a:lnTo>
                  <a:lnTo>
                    <a:pt x="1211" y="660"/>
                  </a:lnTo>
                  <a:lnTo>
                    <a:pt x="1221" y="658"/>
                  </a:lnTo>
                  <a:lnTo>
                    <a:pt x="1231" y="656"/>
                  </a:lnTo>
                  <a:lnTo>
                    <a:pt x="1242" y="658"/>
                  </a:lnTo>
                  <a:lnTo>
                    <a:pt x="1258" y="625"/>
                  </a:lnTo>
                  <a:lnTo>
                    <a:pt x="1248" y="621"/>
                  </a:lnTo>
                  <a:lnTo>
                    <a:pt x="1238" y="613"/>
                  </a:lnTo>
                  <a:lnTo>
                    <a:pt x="1229" y="602"/>
                  </a:lnTo>
                  <a:lnTo>
                    <a:pt x="1221" y="594"/>
                  </a:lnTo>
                  <a:lnTo>
                    <a:pt x="1213" y="586"/>
                  </a:lnTo>
                  <a:lnTo>
                    <a:pt x="1203" y="580"/>
                  </a:lnTo>
                  <a:lnTo>
                    <a:pt x="1197" y="580"/>
                  </a:lnTo>
                  <a:lnTo>
                    <a:pt x="1191" y="580"/>
                  </a:lnTo>
                  <a:lnTo>
                    <a:pt x="1182" y="580"/>
                  </a:lnTo>
                  <a:lnTo>
                    <a:pt x="1174" y="584"/>
                  </a:lnTo>
                  <a:lnTo>
                    <a:pt x="1170" y="582"/>
                  </a:lnTo>
                  <a:lnTo>
                    <a:pt x="1166" y="582"/>
                  </a:lnTo>
                  <a:lnTo>
                    <a:pt x="1162" y="582"/>
                  </a:lnTo>
                  <a:lnTo>
                    <a:pt x="1160" y="582"/>
                  </a:lnTo>
                  <a:lnTo>
                    <a:pt x="1158" y="584"/>
                  </a:lnTo>
                  <a:lnTo>
                    <a:pt x="1156" y="584"/>
                  </a:lnTo>
                  <a:lnTo>
                    <a:pt x="1154" y="586"/>
                  </a:lnTo>
                  <a:lnTo>
                    <a:pt x="1152" y="588"/>
                  </a:lnTo>
                  <a:lnTo>
                    <a:pt x="1146" y="600"/>
                  </a:lnTo>
                  <a:lnTo>
                    <a:pt x="1140" y="613"/>
                  </a:lnTo>
                  <a:lnTo>
                    <a:pt x="1131" y="625"/>
                  </a:lnTo>
                  <a:lnTo>
                    <a:pt x="1123" y="635"/>
                  </a:lnTo>
                  <a:lnTo>
                    <a:pt x="1117" y="645"/>
                  </a:lnTo>
                  <a:lnTo>
                    <a:pt x="1111" y="656"/>
                  </a:lnTo>
                  <a:lnTo>
                    <a:pt x="1109" y="666"/>
                  </a:lnTo>
                  <a:lnTo>
                    <a:pt x="1111" y="678"/>
                  </a:lnTo>
                  <a:lnTo>
                    <a:pt x="1113" y="682"/>
                  </a:lnTo>
                  <a:lnTo>
                    <a:pt x="1117" y="684"/>
                  </a:lnTo>
                  <a:lnTo>
                    <a:pt x="1119" y="688"/>
                  </a:lnTo>
                  <a:lnTo>
                    <a:pt x="1121" y="692"/>
                  </a:lnTo>
                  <a:lnTo>
                    <a:pt x="1123" y="694"/>
                  </a:lnTo>
                  <a:lnTo>
                    <a:pt x="1125" y="698"/>
                  </a:lnTo>
                  <a:lnTo>
                    <a:pt x="1125" y="700"/>
                  </a:lnTo>
                  <a:lnTo>
                    <a:pt x="1127" y="703"/>
                  </a:lnTo>
                  <a:close/>
                  <a:moveTo>
                    <a:pt x="1268" y="558"/>
                  </a:moveTo>
                  <a:lnTo>
                    <a:pt x="1372" y="549"/>
                  </a:lnTo>
                  <a:lnTo>
                    <a:pt x="1356" y="539"/>
                  </a:lnTo>
                  <a:lnTo>
                    <a:pt x="1340" y="529"/>
                  </a:lnTo>
                  <a:lnTo>
                    <a:pt x="1323" y="519"/>
                  </a:lnTo>
                  <a:lnTo>
                    <a:pt x="1307" y="507"/>
                  </a:lnTo>
                  <a:lnTo>
                    <a:pt x="1293" y="494"/>
                  </a:lnTo>
                  <a:lnTo>
                    <a:pt x="1278" y="480"/>
                  </a:lnTo>
                  <a:lnTo>
                    <a:pt x="1266" y="464"/>
                  </a:lnTo>
                  <a:lnTo>
                    <a:pt x="1256" y="445"/>
                  </a:lnTo>
                  <a:lnTo>
                    <a:pt x="1252" y="435"/>
                  </a:lnTo>
                  <a:lnTo>
                    <a:pt x="1250" y="425"/>
                  </a:lnTo>
                  <a:lnTo>
                    <a:pt x="1250" y="415"/>
                  </a:lnTo>
                  <a:lnTo>
                    <a:pt x="1250" y="404"/>
                  </a:lnTo>
                  <a:lnTo>
                    <a:pt x="1252" y="394"/>
                  </a:lnTo>
                  <a:lnTo>
                    <a:pt x="1254" y="386"/>
                  </a:lnTo>
                  <a:lnTo>
                    <a:pt x="1258" y="378"/>
                  </a:lnTo>
                  <a:lnTo>
                    <a:pt x="1264" y="370"/>
                  </a:lnTo>
                  <a:lnTo>
                    <a:pt x="1274" y="359"/>
                  </a:lnTo>
                  <a:lnTo>
                    <a:pt x="1285" y="353"/>
                  </a:lnTo>
                  <a:lnTo>
                    <a:pt x="1295" y="347"/>
                  </a:lnTo>
                  <a:lnTo>
                    <a:pt x="1307" y="341"/>
                  </a:lnTo>
                  <a:lnTo>
                    <a:pt x="1317" y="337"/>
                  </a:lnTo>
                  <a:lnTo>
                    <a:pt x="1330" y="333"/>
                  </a:lnTo>
                  <a:lnTo>
                    <a:pt x="1342" y="331"/>
                  </a:lnTo>
                  <a:lnTo>
                    <a:pt x="1356" y="327"/>
                  </a:lnTo>
                  <a:lnTo>
                    <a:pt x="1354" y="323"/>
                  </a:lnTo>
                  <a:lnTo>
                    <a:pt x="1352" y="317"/>
                  </a:lnTo>
                  <a:lnTo>
                    <a:pt x="1352" y="313"/>
                  </a:lnTo>
                  <a:lnTo>
                    <a:pt x="1352" y="306"/>
                  </a:lnTo>
                  <a:lnTo>
                    <a:pt x="1352" y="300"/>
                  </a:lnTo>
                  <a:lnTo>
                    <a:pt x="1354" y="296"/>
                  </a:lnTo>
                  <a:lnTo>
                    <a:pt x="1356" y="292"/>
                  </a:lnTo>
                  <a:lnTo>
                    <a:pt x="1360" y="288"/>
                  </a:lnTo>
                  <a:lnTo>
                    <a:pt x="1368" y="284"/>
                  </a:lnTo>
                  <a:lnTo>
                    <a:pt x="1374" y="280"/>
                  </a:lnTo>
                  <a:lnTo>
                    <a:pt x="1383" y="276"/>
                  </a:lnTo>
                  <a:lnTo>
                    <a:pt x="1391" y="274"/>
                  </a:lnTo>
                  <a:lnTo>
                    <a:pt x="1399" y="274"/>
                  </a:lnTo>
                  <a:lnTo>
                    <a:pt x="1407" y="274"/>
                  </a:lnTo>
                  <a:lnTo>
                    <a:pt x="1415" y="276"/>
                  </a:lnTo>
                  <a:lnTo>
                    <a:pt x="1421" y="280"/>
                  </a:lnTo>
                  <a:lnTo>
                    <a:pt x="1397" y="239"/>
                  </a:lnTo>
                  <a:lnTo>
                    <a:pt x="1391" y="243"/>
                  </a:lnTo>
                  <a:lnTo>
                    <a:pt x="1385" y="245"/>
                  </a:lnTo>
                  <a:lnTo>
                    <a:pt x="1379" y="247"/>
                  </a:lnTo>
                  <a:lnTo>
                    <a:pt x="1372" y="249"/>
                  </a:lnTo>
                  <a:lnTo>
                    <a:pt x="1364" y="251"/>
                  </a:lnTo>
                  <a:lnTo>
                    <a:pt x="1358" y="253"/>
                  </a:lnTo>
                  <a:lnTo>
                    <a:pt x="1350" y="255"/>
                  </a:lnTo>
                  <a:lnTo>
                    <a:pt x="1346" y="257"/>
                  </a:lnTo>
                  <a:lnTo>
                    <a:pt x="1325" y="274"/>
                  </a:lnTo>
                  <a:lnTo>
                    <a:pt x="1309" y="292"/>
                  </a:lnTo>
                  <a:lnTo>
                    <a:pt x="1293" y="315"/>
                  </a:lnTo>
                  <a:lnTo>
                    <a:pt x="1276" y="337"/>
                  </a:lnTo>
                  <a:lnTo>
                    <a:pt x="1262" y="364"/>
                  </a:lnTo>
                  <a:lnTo>
                    <a:pt x="1250" y="390"/>
                  </a:lnTo>
                  <a:lnTo>
                    <a:pt x="1238" y="415"/>
                  </a:lnTo>
                  <a:lnTo>
                    <a:pt x="1227" y="441"/>
                  </a:lnTo>
                  <a:lnTo>
                    <a:pt x="1227" y="443"/>
                  </a:lnTo>
                  <a:lnTo>
                    <a:pt x="1227" y="445"/>
                  </a:lnTo>
                  <a:lnTo>
                    <a:pt x="1227" y="447"/>
                  </a:lnTo>
                  <a:lnTo>
                    <a:pt x="1227" y="449"/>
                  </a:lnTo>
                  <a:lnTo>
                    <a:pt x="1268" y="558"/>
                  </a:lnTo>
                  <a:close/>
                  <a:moveTo>
                    <a:pt x="568" y="637"/>
                  </a:moveTo>
                  <a:lnTo>
                    <a:pt x="568" y="635"/>
                  </a:lnTo>
                  <a:lnTo>
                    <a:pt x="570" y="635"/>
                  </a:lnTo>
                  <a:lnTo>
                    <a:pt x="570" y="633"/>
                  </a:lnTo>
                  <a:lnTo>
                    <a:pt x="572" y="631"/>
                  </a:lnTo>
                  <a:lnTo>
                    <a:pt x="572" y="629"/>
                  </a:lnTo>
                  <a:lnTo>
                    <a:pt x="572" y="627"/>
                  </a:lnTo>
                  <a:lnTo>
                    <a:pt x="574" y="625"/>
                  </a:lnTo>
                  <a:lnTo>
                    <a:pt x="574" y="623"/>
                  </a:lnTo>
                  <a:lnTo>
                    <a:pt x="570" y="621"/>
                  </a:lnTo>
                  <a:lnTo>
                    <a:pt x="566" y="617"/>
                  </a:lnTo>
                  <a:lnTo>
                    <a:pt x="566" y="613"/>
                  </a:lnTo>
                  <a:lnTo>
                    <a:pt x="564" y="609"/>
                  </a:lnTo>
                  <a:lnTo>
                    <a:pt x="564" y="605"/>
                  </a:lnTo>
                  <a:lnTo>
                    <a:pt x="564" y="598"/>
                  </a:lnTo>
                  <a:lnTo>
                    <a:pt x="564" y="592"/>
                  </a:lnTo>
                  <a:lnTo>
                    <a:pt x="564" y="588"/>
                  </a:lnTo>
                  <a:lnTo>
                    <a:pt x="535" y="517"/>
                  </a:lnTo>
                  <a:lnTo>
                    <a:pt x="535" y="513"/>
                  </a:lnTo>
                  <a:lnTo>
                    <a:pt x="535" y="509"/>
                  </a:lnTo>
                  <a:lnTo>
                    <a:pt x="537" y="504"/>
                  </a:lnTo>
                  <a:lnTo>
                    <a:pt x="537" y="500"/>
                  </a:lnTo>
                  <a:lnTo>
                    <a:pt x="537" y="496"/>
                  </a:lnTo>
                  <a:lnTo>
                    <a:pt x="537" y="490"/>
                  </a:lnTo>
                  <a:lnTo>
                    <a:pt x="537" y="486"/>
                  </a:lnTo>
                  <a:lnTo>
                    <a:pt x="539" y="480"/>
                  </a:lnTo>
                  <a:lnTo>
                    <a:pt x="537" y="480"/>
                  </a:lnTo>
                  <a:lnTo>
                    <a:pt x="535" y="478"/>
                  </a:lnTo>
                  <a:lnTo>
                    <a:pt x="533" y="478"/>
                  </a:lnTo>
                  <a:lnTo>
                    <a:pt x="531" y="478"/>
                  </a:lnTo>
                  <a:lnTo>
                    <a:pt x="529" y="478"/>
                  </a:lnTo>
                  <a:lnTo>
                    <a:pt x="527" y="478"/>
                  </a:lnTo>
                  <a:lnTo>
                    <a:pt x="525" y="476"/>
                  </a:lnTo>
                  <a:lnTo>
                    <a:pt x="525" y="474"/>
                  </a:lnTo>
                  <a:lnTo>
                    <a:pt x="525" y="472"/>
                  </a:lnTo>
                  <a:lnTo>
                    <a:pt x="527" y="468"/>
                  </a:lnTo>
                  <a:lnTo>
                    <a:pt x="527" y="466"/>
                  </a:lnTo>
                  <a:lnTo>
                    <a:pt x="529" y="464"/>
                  </a:lnTo>
                  <a:lnTo>
                    <a:pt x="531" y="460"/>
                  </a:lnTo>
                  <a:lnTo>
                    <a:pt x="531" y="458"/>
                  </a:lnTo>
                  <a:lnTo>
                    <a:pt x="529" y="455"/>
                  </a:lnTo>
                  <a:lnTo>
                    <a:pt x="527" y="451"/>
                  </a:lnTo>
                  <a:lnTo>
                    <a:pt x="525" y="447"/>
                  </a:lnTo>
                  <a:lnTo>
                    <a:pt x="525" y="443"/>
                  </a:lnTo>
                  <a:lnTo>
                    <a:pt x="525" y="441"/>
                  </a:lnTo>
                  <a:lnTo>
                    <a:pt x="527" y="439"/>
                  </a:lnTo>
                  <a:lnTo>
                    <a:pt x="527" y="435"/>
                  </a:lnTo>
                  <a:lnTo>
                    <a:pt x="529" y="433"/>
                  </a:lnTo>
                  <a:lnTo>
                    <a:pt x="529" y="431"/>
                  </a:lnTo>
                  <a:lnTo>
                    <a:pt x="527" y="429"/>
                  </a:lnTo>
                  <a:lnTo>
                    <a:pt x="525" y="427"/>
                  </a:lnTo>
                  <a:lnTo>
                    <a:pt x="523" y="425"/>
                  </a:lnTo>
                  <a:lnTo>
                    <a:pt x="521" y="425"/>
                  </a:lnTo>
                  <a:lnTo>
                    <a:pt x="519" y="425"/>
                  </a:lnTo>
                  <a:lnTo>
                    <a:pt x="515" y="425"/>
                  </a:lnTo>
                  <a:lnTo>
                    <a:pt x="521" y="402"/>
                  </a:lnTo>
                  <a:lnTo>
                    <a:pt x="519" y="400"/>
                  </a:lnTo>
                  <a:lnTo>
                    <a:pt x="519" y="398"/>
                  </a:lnTo>
                  <a:lnTo>
                    <a:pt x="517" y="398"/>
                  </a:lnTo>
                  <a:lnTo>
                    <a:pt x="515" y="398"/>
                  </a:lnTo>
                  <a:lnTo>
                    <a:pt x="513" y="398"/>
                  </a:lnTo>
                  <a:lnTo>
                    <a:pt x="511" y="398"/>
                  </a:lnTo>
                  <a:lnTo>
                    <a:pt x="509" y="396"/>
                  </a:lnTo>
                  <a:lnTo>
                    <a:pt x="509" y="394"/>
                  </a:lnTo>
                  <a:lnTo>
                    <a:pt x="480" y="243"/>
                  </a:lnTo>
                  <a:lnTo>
                    <a:pt x="478" y="241"/>
                  </a:lnTo>
                  <a:lnTo>
                    <a:pt x="476" y="239"/>
                  </a:lnTo>
                  <a:lnTo>
                    <a:pt x="474" y="235"/>
                  </a:lnTo>
                  <a:lnTo>
                    <a:pt x="472" y="233"/>
                  </a:lnTo>
                  <a:lnTo>
                    <a:pt x="472" y="229"/>
                  </a:lnTo>
                  <a:lnTo>
                    <a:pt x="472" y="225"/>
                  </a:lnTo>
                  <a:lnTo>
                    <a:pt x="470" y="221"/>
                  </a:lnTo>
                  <a:lnTo>
                    <a:pt x="470" y="217"/>
                  </a:lnTo>
                  <a:lnTo>
                    <a:pt x="404" y="178"/>
                  </a:lnTo>
                  <a:lnTo>
                    <a:pt x="78" y="549"/>
                  </a:lnTo>
                  <a:lnTo>
                    <a:pt x="92" y="539"/>
                  </a:lnTo>
                  <a:lnTo>
                    <a:pt x="108" y="529"/>
                  </a:lnTo>
                  <a:lnTo>
                    <a:pt x="123" y="521"/>
                  </a:lnTo>
                  <a:lnTo>
                    <a:pt x="139" y="513"/>
                  </a:lnTo>
                  <a:lnTo>
                    <a:pt x="155" y="504"/>
                  </a:lnTo>
                  <a:lnTo>
                    <a:pt x="172" y="498"/>
                  </a:lnTo>
                  <a:lnTo>
                    <a:pt x="188" y="490"/>
                  </a:lnTo>
                  <a:lnTo>
                    <a:pt x="202" y="480"/>
                  </a:lnTo>
                  <a:lnTo>
                    <a:pt x="214" y="474"/>
                  </a:lnTo>
                  <a:lnTo>
                    <a:pt x="229" y="470"/>
                  </a:lnTo>
                  <a:lnTo>
                    <a:pt x="243" y="466"/>
                  </a:lnTo>
                  <a:lnTo>
                    <a:pt x="257" y="460"/>
                  </a:lnTo>
                  <a:lnTo>
                    <a:pt x="270" y="455"/>
                  </a:lnTo>
                  <a:lnTo>
                    <a:pt x="280" y="447"/>
                  </a:lnTo>
                  <a:lnTo>
                    <a:pt x="286" y="443"/>
                  </a:lnTo>
                  <a:lnTo>
                    <a:pt x="288" y="439"/>
                  </a:lnTo>
                  <a:lnTo>
                    <a:pt x="292" y="433"/>
                  </a:lnTo>
                  <a:lnTo>
                    <a:pt x="294" y="427"/>
                  </a:lnTo>
                  <a:lnTo>
                    <a:pt x="298" y="415"/>
                  </a:lnTo>
                  <a:lnTo>
                    <a:pt x="302" y="402"/>
                  </a:lnTo>
                  <a:lnTo>
                    <a:pt x="308" y="394"/>
                  </a:lnTo>
                  <a:lnTo>
                    <a:pt x="317" y="386"/>
                  </a:lnTo>
                  <a:lnTo>
                    <a:pt x="325" y="380"/>
                  </a:lnTo>
                  <a:lnTo>
                    <a:pt x="335" y="374"/>
                  </a:lnTo>
                  <a:lnTo>
                    <a:pt x="345" y="370"/>
                  </a:lnTo>
                  <a:lnTo>
                    <a:pt x="355" y="366"/>
                  </a:lnTo>
                  <a:lnTo>
                    <a:pt x="370" y="364"/>
                  </a:lnTo>
                  <a:lnTo>
                    <a:pt x="382" y="364"/>
                  </a:lnTo>
                  <a:lnTo>
                    <a:pt x="394" y="366"/>
                  </a:lnTo>
                  <a:lnTo>
                    <a:pt x="406" y="368"/>
                  </a:lnTo>
                  <a:lnTo>
                    <a:pt x="417" y="372"/>
                  </a:lnTo>
                  <a:lnTo>
                    <a:pt x="429" y="378"/>
                  </a:lnTo>
                  <a:lnTo>
                    <a:pt x="437" y="384"/>
                  </a:lnTo>
                  <a:lnTo>
                    <a:pt x="447" y="390"/>
                  </a:lnTo>
                  <a:lnTo>
                    <a:pt x="462" y="415"/>
                  </a:lnTo>
                  <a:lnTo>
                    <a:pt x="474" y="441"/>
                  </a:lnTo>
                  <a:lnTo>
                    <a:pt x="482" y="468"/>
                  </a:lnTo>
                  <a:lnTo>
                    <a:pt x="492" y="496"/>
                  </a:lnTo>
                  <a:lnTo>
                    <a:pt x="500" y="521"/>
                  </a:lnTo>
                  <a:lnTo>
                    <a:pt x="511" y="547"/>
                  </a:lnTo>
                  <a:lnTo>
                    <a:pt x="517" y="560"/>
                  </a:lnTo>
                  <a:lnTo>
                    <a:pt x="525" y="570"/>
                  </a:lnTo>
                  <a:lnTo>
                    <a:pt x="533" y="582"/>
                  </a:lnTo>
                  <a:lnTo>
                    <a:pt x="541" y="592"/>
                  </a:lnTo>
                  <a:lnTo>
                    <a:pt x="545" y="598"/>
                  </a:lnTo>
                  <a:lnTo>
                    <a:pt x="547" y="607"/>
                  </a:lnTo>
                  <a:lnTo>
                    <a:pt x="549" y="613"/>
                  </a:lnTo>
                  <a:lnTo>
                    <a:pt x="551" y="619"/>
                  </a:lnTo>
                  <a:lnTo>
                    <a:pt x="553" y="625"/>
                  </a:lnTo>
                  <a:lnTo>
                    <a:pt x="555" y="629"/>
                  </a:lnTo>
                  <a:lnTo>
                    <a:pt x="562" y="633"/>
                  </a:lnTo>
                  <a:lnTo>
                    <a:pt x="568" y="637"/>
                  </a:lnTo>
                  <a:close/>
                  <a:moveTo>
                    <a:pt x="1346" y="198"/>
                  </a:moveTo>
                  <a:lnTo>
                    <a:pt x="1348" y="194"/>
                  </a:lnTo>
                  <a:lnTo>
                    <a:pt x="1350" y="192"/>
                  </a:lnTo>
                  <a:lnTo>
                    <a:pt x="1354" y="190"/>
                  </a:lnTo>
                  <a:lnTo>
                    <a:pt x="1356" y="190"/>
                  </a:lnTo>
                  <a:lnTo>
                    <a:pt x="1360" y="190"/>
                  </a:lnTo>
                  <a:lnTo>
                    <a:pt x="1364" y="192"/>
                  </a:lnTo>
                  <a:lnTo>
                    <a:pt x="1368" y="194"/>
                  </a:lnTo>
                  <a:lnTo>
                    <a:pt x="1374" y="196"/>
                  </a:lnTo>
                  <a:lnTo>
                    <a:pt x="1376" y="194"/>
                  </a:lnTo>
                  <a:lnTo>
                    <a:pt x="1376" y="192"/>
                  </a:lnTo>
                  <a:lnTo>
                    <a:pt x="1379" y="190"/>
                  </a:lnTo>
                  <a:lnTo>
                    <a:pt x="1376" y="188"/>
                  </a:lnTo>
                  <a:lnTo>
                    <a:pt x="1376" y="186"/>
                  </a:lnTo>
                  <a:lnTo>
                    <a:pt x="1374" y="184"/>
                  </a:lnTo>
                  <a:lnTo>
                    <a:pt x="1372" y="182"/>
                  </a:lnTo>
                  <a:lnTo>
                    <a:pt x="1370" y="180"/>
                  </a:lnTo>
                  <a:lnTo>
                    <a:pt x="1364" y="180"/>
                  </a:lnTo>
                  <a:lnTo>
                    <a:pt x="1360" y="180"/>
                  </a:lnTo>
                  <a:lnTo>
                    <a:pt x="1356" y="182"/>
                  </a:lnTo>
                  <a:lnTo>
                    <a:pt x="1352" y="184"/>
                  </a:lnTo>
                  <a:lnTo>
                    <a:pt x="1348" y="186"/>
                  </a:lnTo>
                  <a:lnTo>
                    <a:pt x="1346" y="190"/>
                  </a:lnTo>
                  <a:lnTo>
                    <a:pt x="1346" y="194"/>
                  </a:lnTo>
                  <a:lnTo>
                    <a:pt x="1346" y="198"/>
                  </a:lnTo>
                  <a:close/>
                  <a:moveTo>
                    <a:pt x="447" y="145"/>
                  </a:moveTo>
                  <a:lnTo>
                    <a:pt x="449" y="143"/>
                  </a:lnTo>
                  <a:lnTo>
                    <a:pt x="451" y="143"/>
                  </a:lnTo>
                  <a:lnTo>
                    <a:pt x="453" y="143"/>
                  </a:lnTo>
                  <a:lnTo>
                    <a:pt x="455" y="141"/>
                  </a:lnTo>
                  <a:lnTo>
                    <a:pt x="457" y="141"/>
                  </a:lnTo>
                  <a:lnTo>
                    <a:pt x="462" y="139"/>
                  </a:lnTo>
                  <a:lnTo>
                    <a:pt x="464" y="139"/>
                  </a:lnTo>
                  <a:lnTo>
                    <a:pt x="464" y="137"/>
                  </a:lnTo>
                  <a:lnTo>
                    <a:pt x="464" y="133"/>
                  </a:lnTo>
                  <a:lnTo>
                    <a:pt x="464" y="129"/>
                  </a:lnTo>
                  <a:lnTo>
                    <a:pt x="464" y="125"/>
                  </a:lnTo>
                  <a:lnTo>
                    <a:pt x="464" y="121"/>
                  </a:lnTo>
                  <a:lnTo>
                    <a:pt x="462" y="117"/>
                  </a:lnTo>
                  <a:lnTo>
                    <a:pt x="460" y="112"/>
                  </a:lnTo>
                  <a:lnTo>
                    <a:pt x="455" y="110"/>
                  </a:lnTo>
                  <a:lnTo>
                    <a:pt x="451" y="108"/>
                  </a:lnTo>
                  <a:lnTo>
                    <a:pt x="449" y="108"/>
                  </a:lnTo>
                  <a:lnTo>
                    <a:pt x="447" y="106"/>
                  </a:lnTo>
                  <a:lnTo>
                    <a:pt x="445" y="106"/>
                  </a:lnTo>
                  <a:lnTo>
                    <a:pt x="443" y="104"/>
                  </a:lnTo>
                  <a:lnTo>
                    <a:pt x="441" y="104"/>
                  </a:lnTo>
                  <a:lnTo>
                    <a:pt x="441" y="102"/>
                  </a:lnTo>
                  <a:lnTo>
                    <a:pt x="439" y="102"/>
                  </a:lnTo>
                  <a:lnTo>
                    <a:pt x="447" y="145"/>
                  </a:lnTo>
                  <a:close/>
                  <a:moveTo>
                    <a:pt x="1775" y="151"/>
                  </a:moveTo>
                  <a:lnTo>
                    <a:pt x="1775" y="151"/>
                  </a:lnTo>
                  <a:lnTo>
                    <a:pt x="1777" y="151"/>
                  </a:lnTo>
                  <a:lnTo>
                    <a:pt x="1779" y="151"/>
                  </a:lnTo>
                  <a:lnTo>
                    <a:pt x="1781" y="151"/>
                  </a:lnTo>
                  <a:lnTo>
                    <a:pt x="1783" y="151"/>
                  </a:lnTo>
                  <a:lnTo>
                    <a:pt x="1785" y="149"/>
                  </a:lnTo>
                  <a:lnTo>
                    <a:pt x="1787" y="149"/>
                  </a:lnTo>
                  <a:lnTo>
                    <a:pt x="1785" y="123"/>
                  </a:lnTo>
                  <a:lnTo>
                    <a:pt x="1781" y="125"/>
                  </a:lnTo>
                  <a:lnTo>
                    <a:pt x="1779" y="127"/>
                  </a:lnTo>
                  <a:lnTo>
                    <a:pt x="1775" y="129"/>
                  </a:lnTo>
                  <a:lnTo>
                    <a:pt x="1773" y="133"/>
                  </a:lnTo>
                  <a:lnTo>
                    <a:pt x="1771" y="135"/>
                  </a:lnTo>
                  <a:lnTo>
                    <a:pt x="1769" y="139"/>
                  </a:lnTo>
                  <a:lnTo>
                    <a:pt x="1769" y="143"/>
                  </a:lnTo>
                  <a:lnTo>
                    <a:pt x="1769" y="147"/>
                  </a:lnTo>
                  <a:lnTo>
                    <a:pt x="1769" y="149"/>
                  </a:lnTo>
                  <a:lnTo>
                    <a:pt x="1771" y="149"/>
                  </a:lnTo>
                  <a:lnTo>
                    <a:pt x="1771" y="151"/>
                  </a:lnTo>
                  <a:lnTo>
                    <a:pt x="1773" y="151"/>
                  </a:lnTo>
                  <a:lnTo>
                    <a:pt x="1775"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68" name="Freeform 78"/>
            <p:cNvSpPr>
              <a:spLocks/>
            </p:cNvSpPr>
            <p:nvPr/>
          </p:nvSpPr>
          <p:spPr bwMode="auto">
            <a:xfrm>
              <a:off x="3789" y="1851"/>
              <a:ext cx="706" cy="1070"/>
            </a:xfrm>
            <a:custGeom>
              <a:avLst/>
              <a:gdLst>
                <a:gd name="T0" fmla="*/ 408 w 706"/>
                <a:gd name="T1" fmla="*/ 1070 h 1070"/>
                <a:gd name="T2" fmla="*/ 541 w 706"/>
                <a:gd name="T3" fmla="*/ 1057 h 1070"/>
                <a:gd name="T4" fmla="*/ 617 w 706"/>
                <a:gd name="T5" fmla="*/ 1039 h 1070"/>
                <a:gd name="T6" fmla="*/ 682 w 706"/>
                <a:gd name="T7" fmla="*/ 1006 h 1070"/>
                <a:gd name="T8" fmla="*/ 706 w 706"/>
                <a:gd name="T9" fmla="*/ 976 h 1070"/>
                <a:gd name="T10" fmla="*/ 698 w 706"/>
                <a:gd name="T11" fmla="*/ 957 h 1070"/>
                <a:gd name="T12" fmla="*/ 686 w 706"/>
                <a:gd name="T13" fmla="*/ 943 h 1070"/>
                <a:gd name="T14" fmla="*/ 611 w 706"/>
                <a:gd name="T15" fmla="*/ 910 h 1070"/>
                <a:gd name="T16" fmla="*/ 529 w 706"/>
                <a:gd name="T17" fmla="*/ 894 h 1070"/>
                <a:gd name="T18" fmla="*/ 500 w 706"/>
                <a:gd name="T19" fmla="*/ 953 h 1070"/>
                <a:gd name="T20" fmla="*/ 466 w 706"/>
                <a:gd name="T21" fmla="*/ 898 h 1070"/>
                <a:gd name="T22" fmla="*/ 431 w 706"/>
                <a:gd name="T23" fmla="*/ 794 h 1070"/>
                <a:gd name="T24" fmla="*/ 402 w 706"/>
                <a:gd name="T25" fmla="*/ 653 h 1070"/>
                <a:gd name="T26" fmla="*/ 386 w 706"/>
                <a:gd name="T27" fmla="*/ 478 h 1070"/>
                <a:gd name="T28" fmla="*/ 386 w 706"/>
                <a:gd name="T29" fmla="*/ 286 h 1070"/>
                <a:gd name="T30" fmla="*/ 410 w 706"/>
                <a:gd name="T31" fmla="*/ 98 h 1070"/>
                <a:gd name="T32" fmla="*/ 404 w 706"/>
                <a:gd name="T33" fmla="*/ 94 h 1070"/>
                <a:gd name="T34" fmla="*/ 386 w 706"/>
                <a:gd name="T35" fmla="*/ 106 h 1070"/>
                <a:gd name="T36" fmla="*/ 367 w 706"/>
                <a:gd name="T37" fmla="*/ 108 h 1070"/>
                <a:gd name="T38" fmla="*/ 349 w 706"/>
                <a:gd name="T39" fmla="*/ 88 h 1070"/>
                <a:gd name="T40" fmla="*/ 343 w 706"/>
                <a:gd name="T41" fmla="*/ 65 h 1070"/>
                <a:gd name="T42" fmla="*/ 345 w 706"/>
                <a:gd name="T43" fmla="*/ 49 h 1070"/>
                <a:gd name="T44" fmla="*/ 349 w 706"/>
                <a:gd name="T45" fmla="*/ 32 h 1070"/>
                <a:gd name="T46" fmla="*/ 357 w 706"/>
                <a:gd name="T47" fmla="*/ 20 h 1070"/>
                <a:gd name="T48" fmla="*/ 343 w 706"/>
                <a:gd name="T49" fmla="*/ 10 h 1070"/>
                <a:gd name="T50" fmla="*/ 329 w 706"/>
                <a:gd name="T51" fmla="*/ 2 h 1070"/>
                <a:gd name="T52" fmla="*/ 314 w 706"/>
                <a:gd name="T53" fmla="*/ 6 h 1070"/>
                <a:gd name="T54" fmla="*/ 304 w 706"/>
                <a:gd name="T55" fmla="*/ 18 h 1070"/>
                <a:gd name="T56" fmla="*/ 308 w 706"/>
                <a:gd name="T57" fmla="*/ 51 h 1070"/>
                <a:gd name="T58" fmla="*/ 318 w 706"/>
                <a:gd name="T59" fmla="*/ 88 h 1070"/>
                <a:gd name="T60" fmla="*/ 341 w 706"/>
                <a:gd name="T61" fmla="*/ 228 h 1070"/>
                <a:gd name="T62" fmla="*/ 349 w 706"/>
                <a:gd name="T63" fmla="*/ 380 h 1070"/>
                <a:gd name="T64" fmla="*/ 339 w 706"/>
                <a:gd name="T65" fmla="*/ 588 h 1070"/>
                <a:gd name="T66" fmla="*/ 300 w 706"/>
                <a:gd name="T67" fmla="*/ 888 h 1070"/>
                <a:gd name="T68" fmla="*/ 292 w 706"/>
                <a:gd name="T69" fmla="*/ 917 h 1070"/>
                <a:gd name="T70" fmla="*/ 282 w 706"/>
                <a:gd name="T71" fmla="*/ 941 h 1070"/>
                <a:gd name="T72" fmla="*/ 267 w 706"/>
                <a:gd name="T73" fmla="*/ 953 h 1070"/>
                <a:gd name="T74" fmla="*/ 267 w 706"/>
                <a:gd name="T75" fmla="*/ 937 h 1070"/>
                <a:gd name="T76" fmla="*/ 278 w 706"/>
                <a:gd name="T77" fmla="*/ 919 h 1070"/>
                <a:gd name="T78" fmla="*/ 216 w 706"/>
                <a:gd name="T79" fmla="*/ 953 h 1070"/>
                <a:gd name="T80" fmla="*/ 212 w 706"/>
                <a:gd name="T81" fmla="*/ 951 h 1070"/>
                <a:gd name="T82" fmla="*/ 208 w 706"/>
                <a:gd name="T83" fmla="*/ 947 h 1070"/>
                <a:gd name="T84" fmla="*/ 253 w 706"/>
                <a:gd name="T85" fmla="*/ 886 h 1070"/>
                <a:gd name="T86" fmla="*/ 141 w 706"/>
                <a:gd name="T87" fmla="*/ 898 h 1070"/>
                <a:gd name="T88" fmla="*/ 53 w 706"/>
                <a:gd name="T89" fmla="*/ 927 h 1070"/>
                <a:gd name="T90" fmla="*/ 8 w 706"/>
                <a:gd name="T91" fmla="*/ 955 h 1070"/>
                <a:gd name="T92" fmla="*/ 0 w 706"/>
                <a:gd name="T93" fmla="*/ 974 h 1070"/>
                <a:gd name="T94" fmla="*/ 4 w 706"/>
                <a:gd name="T95" fmla="*/ 992 h 1070"/>
                <a:gd name="T96" fmla="*/ 26 w 706"/>
                <a:gd name="T97" fmla="*/ 1013 h 1070"/>
                <a:gd name="T98" fmla="*/ 77 w 706"/>
                <a:gd name="T99" fmla="*/ 1035 h 1070"/>
                <a:gd name="T100" fmla="*/ 192 w 706"/>
                <a:gd name="T101" fmla="*/ 1060 h 1070"/>
                <a:gd name="T102" fmla="*/ 306 w 706"/>
                <a:gd name="T103" fmla="*/ 1070 h 10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06"/>
                <a:gd name="T157" fmla="*/ 0 h 1070"/>
                <a:gd name="T158" fmla="*/ 706 w 706"/>
                <a:gd name="T159" fmla="*/ 1070 h 10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06" h="1070">
                  <a:moveTo>
                    <a:pt x="306" y="1070"/>
                  </a:moveTo>
                  <a:lnTo>
                    <a:pt x="357" y="1070"/>
                  </a:lnTo>
                  <a:lnTo>
                    <a:pt x="408" y="1070"/>
                  </a:lnTo>
                  <a:lnTo>
                    <a:pt x="461" y="1068"/>
                  </a:lnTo>
                  <a:lnTo>
                    <a:pt x="515" y="1062"/>
                  </a:lnTo>
                  <a:lnTo>
                    <a:pt x="541" y="1057"/>
                  </a:lnTo>
                  <a:lnTo>
                    <a:pt x="566" y="1053"/>
                  </a:lnTo>
                  <a:lnTo>
                    <a:pt x="592" y="1047"/>
                  </a:lnTo>
                  <a:lnTo>
                    <a:pt x="617" y="1039"/>
                  </a:lnTo>
                  <a:lnTo>
                    <a:pt x="639" y="1031"/>
                  </a:lnTo>
                  <a:lnTo>
                    <a:pt x="662" y="1019"/>
                  </a:lnTo>
                  <a:lnTo>
                    <a:pt x="682" y="1006"/>
                  </a:lnTo>
                  <a:lnTo>
                    <a:pt x="702" y="992"/>
                  </a:lnTo>
                  <a:lnTo>
                    <a:pt x="704" y="984"/>
                  </a:lnTo>
                  <a:lnTo>
                    <a:pt x="706" y="976"/>
                  </a:lnTo>
                  <a:lnTo>
                    <a:pt x="704" y="968"/>
                  </a:lnTo>
                  <a:lnTo>
                    <a:pt x="700" y="962"/>
                  </a:lnTo>
                  <a:lnTo>
                    <a:pt x="698" y="957"/>
                  </a:lnTo>
                  <a:lnTo>
                    <a:pt x="694" y="951"/>
                  </a:lnTo>
                  <a:lnTo>
                    <a:pt x="690" y="947"/>
                  </a:lnTo>
                  <a:lnTo>
                    <a:pt x="686" y="943"/>
                  </a:lnTo>
                  <a:lnTo>
                    <a:pt x="662" y="929"/>
                  </a:lnTo>
                  <a:lnTo>
                    <a:pt x="635" y="919"/>
                  </a:lnTo>
                  <a:lnTo>
                    <a:pt x="611" y="910"/>
                  </a:lnTo>
                  <a:lnTo>
                    <a:pt x="584" y="904"/>
                  </a:lnTo>
                  <a:lnTo>
                    <a:pt x="555" y="898"/>
                  </a:lnTo>
                  <a:lnTo>
                    <a:pt x="529" y="894"/>
                  </a:lnTo>
                  <a:lnTo>
                    <a:pt x="500" y="890"/>
                  </a:lnTo>
                  <a:lnTo>
                    <a:pt x="474" y="886"/>
                  </a:lnTo>
                  <a:lnTo>
                    <a:pt x="500" y="953"/>
                  </a:lnTo>
                  <a:lnTo>
                    <a:pt x="488" y="935"/>
                  </a:lnTo>
                  <a:lnTo>
                    <a:pt x="476" y="919"/>
                  </a:lnTo>
                  <a:lnTo>
                    <a:pt x="466" y="898"/>
                  </a:lnTo>
                  <a:lnTo>
                    <a:pt x="457" y="880"/>
                  </a:lnTo>
                  <a:lnTo>
                    <a:pt x="443" y="837"/>
                  </a:lnTo>
                  <a:lnTo>
                    <a:pt x="431" y="794"/>
                  </a:lnTo>
                  <a:lnTo>
                    <a:pt x="421" y="749"/>
                  </a:lnTo>
                  <a:lnTo>
                    <a:pt x="412" y="700"/>
                  </a:lnTo>
                  <a:lnTo>
                    <a:pt x="402" y="653"/>
                  </a:lnTo>
                  <a:lnTo>
                    <a:pt x="392" y="604"/>
                  </a:lnTo>
                  <a:lnTo>
                    <a:pt x="390" y="541"/>
                  </a:lnTo>
                  <a:lnTo>
                    <a:pt x="386" y="478"/>
                  </a:lnTo>
                  <a:lnTo>
                    <a:pt x="384" y="414"/>
                  </a:lnTo>
                  <a:lnTo>
                    <a:pt x="384" y="349"/>
                  </a:lnTo>
                  <a:lnTo>
                    <a:pt x="386" y="286"/>
                  </a:lnTo>
                  <a:lnTo>
                    <a:pt x="390" y="224"/>
                  </a:lnTo>
                  <a:lnTo>
                    <a:pt x="398" y="161"/>
                  </a:lnTo>
                  <a:lnTo>
                    <a:pt x="410" y="98"/>
                  </a:lnTo>
                  <a:lnTo>
                    <a:pt x="410" y="94"/>
                  </a:lnTo>
                  <a:lnTo>
                    <a:pt x="408" y="94"/>
                  </a:lnTo>
                  <a:lnTo>
                    <a:pt x="404" y="94"/>
                  </a:lnTo>
                  <a:lnTo>
                    <a:pt x="398" y="98"/>
                  </a:lnTo>
                  <a:lnTo>
                    <a:pt x="392" y="102"/>
                  </a:lnTo>
                  <a:lnTo>
                    <a:pt x="386" y="106"/>
                  </a:lnTo>
                  <a:lnTo>
                    <a:pt x="380" y="110"/>
                  </a:lnTo>
                  <a:lnTo>
                    <a:pt x="374" y="112"/>
                  </a:lnTo>
                  <a:lnTo>
                    <a:pt x="367" y="108"/>
                  </a:lnTo>
                  <a:lnTo>
                    <a:pt x="359" y="102"/>
                  </a:lnTo>
                  <a:lnTo>
                    <a:pt x="355" y="96"/>
                  </a:lnTo>
                  <a:lnTo>
                    <a:pt x="349" y="88"/>
                  </a:lnTo>
                  <a:lnTo>
                    <a:pt x="347" y="81"/>
                  </a:lnTo>
                  <a:lnTo>
                    <a:pt x="343" y="73"/>
                  </a:lnTo>
                  <a:lnTo>
                    <a:pt x="343" y="65"/>
                  </a:lnTo>
                  <a:lnTo>
                    <a:pt x="343" y="57"/>
                  </a:lnTo>
                  <a:lnTo>
                    <a:pt x="343" y="53"/>
                  </a:lnTo>
                  <a:lnTo>
                    <a:pt x="345" y="49"/>
                  </a:lnTo>
                  <a:lnTo>
                    <a:pt x="347" y="43"/>
                  </a:lnTo>
                  <a:lnTo>
                    <a:pt x="349" y="39"/>
                  </a:lnTo>
                  <a:lnTo>
                    <a:pt x="349" y="32"/>
                  </a:lnTo>
                  <a:lnTo>
                    <a:pt x="351" y="28"/>
                  </a:lnTo>
                  <a:lnTo>
                    <a:pt x="353" y="24"/>
                  </a:lnTo>
                  <a:lnTo>
                    <a:pt x="357" y="20"/>
                  </a:lnTo>
                  <a:lnTo>
                    <a:pt x="353" y="18"/>
                  </a:lnTo>
                  <a:lnTo>
                    <a:pt x="347" y="14"/>
                  </a:lnTo>
                  <a:lnTo>
                    <a:pt x="343" y="10"/>
                  </a:lnTo>
                  <a:lnTo>
                    <a:pt x="339" y="6"/>
                  </a:lnTo>
                  <a:lnTo>
                    <a:pt x="335" y="4"/>
                  </a:lnTo>
                  <a:lnTo>
                    <a:pt x="329" y="2"/>
                  </a:lnTo>
                  <a:lnTo>
                    <a:pt x="325" y="0"/>
                  </a:lnTo>
                  <a:lnTo>
                    <a:pt x="318" y="2"/>
                  </a:lnTo>
                  <a:lnTo>
                    <a:pt x="314" y="6"/>
                  </a:lnTo>
                  <a:lnTo>
                    <a:pt x="310" y="8"/>
                  </a:lnTo>
                  <a:lnTo>
                    <a:pt x="306" y="12"/>
                  </a:lnTo>
                  <a:lnTo>
                    <a:pt x="304" y="18"/>
                  </a:lnTo>
                  <a:lnTo>
                    <a:pt x="302" y="26"/>
                  </a:lnTo>
                  <a:lnTo>
                    <a:pt x="304" y="39"/>
                  </a:lnTo>
                  <a:lnTo>
                    <a:pt x="308" y="51"/>
                  </a:lnTo>
                  <a:lnTo>
                    <a:pt x="312" y="63"/>
                  </a:lnTo>
                  <a:lnTo>
                    <a:pt x="316" y="75"/>
                  </a:lnTo>
                  <a:lnTo>
                    <a:pt x="318" y="88"/>
                  </a:lnTo>
                  <a:lnTo>
                    <a:pt x="329" y="133"/>
                  </a:lnTo>
                  <a:lnTo>
                    <a:pt x="337" y="179"/>
                  </a:lnTo>
                  <a:lnTo>
                    <a:pt x="341" y="228"/>
                  </a:lnTo>
                  <a:lnTo>
                    <a:pt x="345" y="277"/>
                  </a:lnTo>
                  <a:lnTo>
                    <a:pt x="347" y="329"/>
                  </a:lnTo>
                  <a:lnTo>
                    <a:pt x="349" y="380"/>
                  </a:lnTo>
                  <a:lnTo>
                    <a:pt x="349" y="431"/>
                  </a:lnTo>
                  <a:lnTo>
                    <a:pt x="347" y="484"/>
                  </a:lnTo>
                  <a:lnTo>
                    <a:pt x="339" y="588"/>
                  </a:lnTo>
                  <a:lnTo>
                    <a:pt x="329" y="690"/>
                  </a:lnTo>
                  <a:lnTo>
                    <a:pt x="314" y="792"/>
                  </a:lnTo>
                  <a:lnTo>
                    <a:pt x="300" y="888"/>
                  </a:lnTo>
                  <a:lnTo>
                    <a:pt x="298" y="898"/>
                  </a:lnTo>
                  <a:lnTo>
                    <a:pt x="296" y="906"/>
                  </a:lnTo>
                  <a:lnTo>
                    <a:pt x="292" y="917"/>
                  </a:lnTo>
                  <a:lnTo>
                    <a:pt x="290" y="925"/>
                  </a:lnTo>
                  <a:lnTo>
                    <a:pt x="286" y="933"/>
                  </a:lnTo>
                  <a:lnTo>
                    <a:pt x="282" y="941"/>
                  </a:lnTo>
                  <a:lnTo>
                    <a:pt x="278" y="947"/>
                  </a:lnTo>
                  <a:lnTo>
                    <a:pt x="274" y="955"/>
                  </a:lnTo>
                  <a:lnTo>
                    <a:pt x="267" y="953"/>
                  </a:lnTo>
                  <a:lnTo>
                    <a:pt x="265" y="949"/>
                  </a:lnTo>
                  <a:lnTo>
                    <a:pt x="265" y="943"/>
                  </a:lnTo>
                  <a:lnTo>
                    <a:pt x="267" y="937"/>
                  </a:lnTo>
                  <a:lnTo>
                    <a:pt x="271" y="931"/>
                  </a:lnTo>
                  <a:lnTo>
                    <a:pt x="276" y="925"/>
                  </a:lnTo>
                  <a:lnTo>
                    <a:pt x="278" y="919"/>
                  </a:lnTo>
                  <a:lnTo>
                    <a:pt x="280" y="915"/>
                  </a:lnTo>
                  <a:lnTo>
                    <a:pt x="218" y="953"/>
                  </a:lnTo>
                  <a:lnTo>
                    <a:pt x="216" y="953"/>
                  </a:lnTo>
                  <a:lnTo>
                    <a:pt x="214" y="951"/>
                  </a:lnTo>
                  <a:lnTo>
                    <a:pt x="212" y="951"/>
                  </a:lnTo>
                  <a:lnTo>
                    <a:pt x="210" y="949"/>
                  </a:lnTo>
                  <a:lnTo>
                    <a:pt x="210" y="947"/>
                  </a:lnTo>
                  <a:lnTo>
                    <a:pt x="208" y="947"/>
                  </a:lnTo>
                  <a:lnTo>
                    <a:pt x="208" y="945"/>
                  </a:lnTo>
                  <a:lnTo>
                    <a:pt x="288" y="884"/>
                  </a:lnTo>
                  <a:lnTo>
                    <a:pt x="253" y="886"/>
                  </a:lnTo>
                  <a:lnTo>
                    <a:pt x="214" y="888"/>
                  </a:lnTo>
                  <a:lnTo>
                    <a:pt x="178" y="890"/>
                  </a:lnTo>
                  <a:lnTo>
                    <a:pt x="141" y="898"/>
                  </a:lnTo>
                  <a:lnTo>
                    <a:pt x="104" y="906"/>
                  </a:lnTo>
                  <a:lnTo>
                    <a:pt x="69" y="919"/>
                  </a:lnTo>
                  <a:lnTo>
                    <a:pt x="53" y="927"/>
                  </a:lnTo>
                  <a:lnTo>
                    <a:pt x="37" y="935"/>
                  </a:lnTo>
                  <a:lnTo>
                    <a:pt x="22" y="943"/>
                  </a:lnTo>
                  <a:lnTo>
                    <a:pt x="8" y="955"/>
                  </a:lnTo>
                  <a:lnTo>
                    <a:pt x="4" y="959"/>
                  </a:lnTo>
                  <a:lnTo>
                    <a:pt x="0" y="968"/>
                  </a:lnTo>
                  <a:lnTo>
                    <a:pt x="0" y="974"/>
                  </a:lnTo>
                  <a:lnTo>
                    <a:pt x="0" y="980"/>
                  </a:lnTo>
                  <a:lnTo>
                    <a:pt x="2" y="988"/>
                  </a:lnTo>
                  <a:lnTo>
                    <a:pt x="4" y="992"/>
                  </a:lnTo>
                  <a:lnTo>
                    <a:pt x="6" y="998"/>
                  </a:lnTo>
                  <a:lnTo>
                    <a:pt x="10" y="1002"/>
                  </a:lnTo>
                  <a:lnTo>
                    <a:pt x="26" y="1013"/>
                  </a:lnTo>
                  <a:lnTo>
                    <a:pt x="43" y="1021"/>
                  </a:lnTo>
                  <a:lnTo>
                    <a:pt x="61" y="1029"/>
                  </a:lnTo>
                  <a:lnTo>
                    <a:pt x="77" y="1035"/>
                  </a:lnTo>
                  <a:lnTo>
                    <a:pt x="116" y="1045"/>
                  </a:lnTo>
                  <a:lnTo>
                    <a:pt x="153" y="1053"/>
                  </a:lnTo>
                  <a:lnTo>
                    <a:pt x="192" y="1060"/>
                  </a:lnTo>
                  <a:lnTo>
                    <a:pt x="231" y="1064"/>
                  </a:lnTo>
                  <a:lnTo>
                    <a:pt x="269" y="1068"/>
                  </a:lnTo>
                  <a:lnTo>
                    <a:pt x="306" y="1070"/>
                  </a:lnTo>
                  <a:close/>
                </a:path>
              </a:pathLst>
            </a:custGeom>
            <a:solidFill>
              <a:srgbClr val="D1E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69" name="Freeform 79"/>
            <p:cNvSpPr>
              <a:spLocks/>
            </p:cNvSpPr>
            <p:nvPr/>
          </p:nvSpPr>
          <p:spPr bwMode="auto">
            <a:xfrm>
              <a:off x="3875" y="2839"/>
              <a:ext cx="527" cy="39"/>
            </a:xfrm>
            <a:custGeom>
              <a:avLst/>
              <a:gdLst>
                <a:gd name="T0" fmla="*/ 141 w 527"/>
                <a:gd name="T1" fmla="*/ 39 h 39"/>
                <a:gd name="T2" fmla="*/ 525 w 527"/>
                <a:gd name="T3" fmla="*/ 12 h 39"/>
                <a:gd name="T4" fmla="*/ 527 w 527"/>
                <a:gd name="T5" fmla="*/ 10 h 39"/>
                <a:gd name="T6" fmla="*/ 527 w 527"/>
                <a:gd name="T7" fmla="*/ 6 h 39"/>
                <a:gd name="T8" fmla="*/ 525 w 527"/>
                <a:gd name="T9" fmla="*/ 4 h 39"/>
                <a:gd name="T10" fmla="*/ 525 w 527"/>
                <a:gd name="T11" fmla="*/ 2 h 39"/>
                <a:gd name="T12" fmla="*/ 522 w 527"/>
                <a:gd name="T13" fmla="*/ 0 h 39"/>
                <a:gd name="T14" fmla="*/ 520 w 527"/>
                <a:gd name="T15" fmla="*/ 0 h 39"/>
                <a:gd name="T16" fmla="*/ 518 w 527"/>
                <a:gd name="T17" fmla="*/ 0 h 39"/>
                <a:gd name="T18" fmla="*/ 516 w 527"/>
                <a:gd name="T19" fmla="*/ 4 h 39"/>
                <a:gd name="T20" fmla="*/ 484 w 527"/>
                <a:gd name="T21" fmla="*/ 10 h 39"/>
                <a:gd name="T22" fmla="*/ 451 w 527"/>
                <a:gd name="T23" fmla="*/ 16 h 39"/>
                <a:gd name="T24" fmla="*/ 418 w 527"/>
                <a:gd name="T25" fmla="*/ 23 h 39"/>
                <a:gd name="T26" fmla="*/ 388 w 527"/>
                <a:gd name="T27" fmla="*/ 27 h 39"/>
                <a:gd name="T28" fmla="*/ 322 w 527"/>
                <a:gd name="T29" fmla="*/ 31 h 39"/>
                <a:gd name="T30" fmla="*/ 257 w 527"/>
                <a:gd name="T31" fmla="*/ 33 h 39"/>
                <a:gd name="T32" fmla="*/ 192 w 527"/>
                <a:gd name="T33" fmla="*/ 31 h 39"/>
                <a:gd name="T34" fmla="*/ 126 w 527"/>
                <a:gd name="T35" fmla="*/ 27 h 39"/>
                <a:gd name="T36" fmla="*/ 63 w 527"/>
                <a:gd name="T37" fmla="*/ 20 h 39"/>
                <a:gd name="T38" fmla="*/ 0 w 527"/>
                <a:gd name="T39" fmla="*/ 12 h 39"/>
                <a:gd name="T40" fmla="*/ 141 w 527"/>
                <a:gd name="T41" fmla="*/ 39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7"/>
                <a:gd name="T64" fmla="*/ 0 h 39"/>
                <a:gd name="T65" fmla="*/ 527 w 527"/>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7" h="39">
                  <a:moveTo>
                    <a:pt x="141" y="39"/>
                  </a:moveTo>
                  <a:lnTo>
                    <a:pt x="525" y="12"/>
                  </a:lnTo>
                  <a:lnTo>
                    <a:pt x="527" y="10"/>
                  </a:lnTo>
                  <a:lnTo>
                    <a:pt x="527" y="6"/>
                  </a:lnTo>
                  <a:lnTo>
                    <a:pt x="525" y="4"/>
                  </a:lnTo>
                  <a:lnTo>
                    <a:pt x="525" y="2"/>
                  </a:lnTo>
                  <a:lnTo>
                    <a:pt x="522" y="0"/>
                  </a:lnTo>
                  <a:lnTo>
                    <a:pt x="520" y="0"/>
                  </a:lnTo>
                  <a:lnTo>
                    <a:pt x="518" y="0"/>
                  </a:lnTo>
                  <a:lnTo>
                    <a:pt x="516" y="4"/>
                  </a:lnTo>
                  <a:lnTo>
                    <a:pt x="484" y="10"/>
                  </a:lnTo>
                  <a:lnTo>
                    <a:pt x="451" y="16"/>
                  </a:lnTo>
                  <a:lnTo>
                    <a:pt x="418" y="23"/>
                  </a:lnTo>
                  <a:lnTo>
                    <a:pt x="388" y="27"/>
                  </a:lnTo>
                  <a:lnTo>
                    <a:pt x="322" y="31"/>
                  </a:lnTo>
                  <a:lnTo>
                    <a:pt x="257" y="33"/>
                  </a:lnTo>
                  <a:lnTo>
                    <a:pt x="192" y="31"/>
                  </a:lnTo>
                  <a:lnTo>
                    <a:pt x="126" y="27"/>
                  </a:lnTo>
                  <a:lnTo>
                    <a:pt x="63" y="20"/>
                  </a:lnTo>
                  <a:lnTo>
                    <a:pt x="0" y="12"/>
                  </a:lnTo>
                  <a:lnTo>
                    <a:pt x="141"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70" name="Freeform 80"/>
            <p:cNvSpPr>
              <a:spLocks/>
            </p:cNvSpPr>
            <p:nvPr/>
          </p:nvSpPr>
          <p:spPr bwMode="auto">
            <a:xfrm>
              <a:off x="4289" y="2663"/>
              <a:ext cx="656" cy="123"/>
            </a:xfrm>
            <a:custGeom>
              <a:avLst/>
              <a:gdLst>
                <a:gd name="T0" fmla="*/ 351 w 656"/>
                <a:gd name="T1" fmla="*/ 123 h 123"/>
                <a:gd name="T2" fmla="*/ 392 w 656"/>
                <a:gd name="T3" fmla="*/ 121 h 123"/>
                <a:gd name="T4" fmla="*/ 433 w 656"/>
                <a:gd name="T5" fmla="*/ 115 h 123"/>
                <a:gd name="T6" fmla="*/ 474 w 656"/>
                <a:gd name="T7" fmla="*/ 107 h 123"/>
                <a:gd name="T8" fmla="*/ 513 w 656"/>
                <a:gd name="T9" fmla="*/ 96 h 123"/>
                <a:gd name="T10" fmla="*/ 552 w 656"/>
                <a:gd name="T11" fmla="*/ 82 h 123"/>
                <a:gd name="T12" fmla="*/ 588 w 656"/>
                <a:gd name="T13" fmla="*/ 68 h 123"/>
                <a:gd name="T14" fmla="*/ 623 w 656"/>
                <a:gd name="T15" fmla="*/ 49 h 123"/>
                <a:gd name="T16" fmla="*/ 656 w 656"/>
                <a:gd name="T17" fmla="*/ 29 h 123"/>
                <a:gd name="T18" fmla="*/ 656 w 656"/>
                <a:gd name="T19" fmla="*/ 29 h 123"/>
                <a:gd name="T20" fmla="*/ 656 w 656"/>
                <a:gd name="T21" fmla="*/ 27 h 123"/>
                <a:gd name="T22" fmla="*/ 656 w 656"/>
                <a:gd name="T23" fmla="*/ 25 h 123"/>
                <a:gd name="T24" fmla="*/ 656 w 656"/>
                <a:gd name="T25" fmla="*/ 23 h 123"/>
                <a:gd name="T26" fmla="*/ 656 w 656"/>
                <a:gd name="T27" fmla="*/ 21 h 123"/>
                <a:gd name="T28" fmla="*/ 654 w 656"/>
                <a:gd name="T29" fmla="*/ 21 h 123"/>
                <a:gd name="T30" fmla="*/ 654 w 656"/>
                <a:gd name="T31" fmla="*/ 19 h 123"/>
                <a:gd name="T32" fmla="*/ 654 w 656"/>
                <a:gd name="T33" fmla="*/ 17 h 123"/>
                <a:gd name="T34" fmla="*/ 595 w 656"/>
                <a:gd name="T35" fmla="*/ 25 h 123"/>
                <a:gd name="T36" fmla="*/ 535 w 656"/>
                <a:gd name="T37" fmla="*/ 35 h 123"/>
                <a:gd name="T38" fmla="*/ 474 w 656"/>
                <a:gd name="T39" fmla="*/ 41 h 123"/>
                <a:gd name="T40" fmla="*/ 413 w 656"/>
                <a:gd name="T41" fmla="*/ 47 h 123"/>
                <a:gd name="T42" fmla="*/ 351 w 656"/>
                <a:gd name="T43" fmla="*/ 47 h 123"/>
                <a:gd name="T44" fmla="*/ 288 w 656"/>
                <a:gd name="T45" fmla="*/ 45 h 123"/>
                <a:gd name="T46" fmla="*/ 258 w 656"/>
                <a:gd name="T47" fmla="*/ 43 h 123"/>
                <a:gd name="T48" fmla="*/ 227 w 656"/>
                <a:gd name="T49" fmla="*/ 39 h 123"/>
                <a:gd name="T50" fmla="*/ 196 w 656"/>
                <a:gd name="T51" fmla="*/ 33 h 123"/>
                <a:gd name="T52" fmla="*/ 166 w 656"/>
                <a:gd name="T53" fmla="*/ 27 h 123"/>
                <a:gd name="T54" fmla="*/ 143 w 656"/>
                <a:gd name="T55" fmla="*/ 23 h 123"/>
                <a:gd name="T56" fmla="*/ 123 w 656"/>
                <a:gd name="T57" fmla="*/ 21 h 123"/>
                <a:gd name="T58" fmla="*/ 102 w 656"/>
                <a:gd name="T59" fmla="*/ 17 h 123"/>
                <a:gd name="T60" fmla="*/ 82 w 656"/>
                <a:gd name="T61" fmla="*/ 15 h 123"/>
                <a:gd name="T62" fmla="*/ 61 w 656"/>
                <a:gd name="T63" fmla="*/ 11 h 123"/>
                <a:gd name="T64" fmla="*/ 41 w 656"/>
                <a:gd name="T65" fmla="*/ 7 h 123"/>
                <a:gd name="T66" fmla="*/ 21 w 656"/>
                <a:gd name="T67" fmla="*/ 5 h 123"/>
                <a:gd name="T68" fmla="*/ 0 w 656"/>
                <a:gd name="T69" fmla="*/ 0 h 123"/>
                <a:gd name="T70" fmla="*/ 8 w 656"/>
                <a:gd name="T71" fmla="*/ 9 h 123"/>
                <a:gd name="T72" fmla="*/ 17 w 656"/>
                <a:gd name="T73" fmla="*/ 17 h 123"/>
                <a:gd name="T74" fmla="*/ 27 w 656"/>
                <a:gd name="T75" fmla="*/ 25 h 123"/>
                <a:gd name="T76" fmla="*/ 37 w 656"/>
                <a:gd name="T77" fmla="*/ 31 h 123"/>
                <a:gd name="T78" fmla="*/ 59 w 656"/>
                <a:gd name="T79" fmla="*/ 43 h 123"/>
                <a:gd name="T80" fmla="*/ 84 w 656"/>
                <a:gd name="T81" fmla="*/ 56 h 123"/>
                <a:gd name="T82" fmla="*/ 111 w 656"/>
                <a:gd name="T83" fmla="*/ 64 h 123"/>
                <a:gd name="T84" fmla="*/ 137 w 656"/>
                <a:gd name="T85" fmla="*/ 74 h 123"/>
                <a:gd name="T86" fmla="*/ 162 w 656"/>
                <a:gd name="T87" fmla="*/ 84 h 123"/>
                <a:gd name="T88" fmla="*/ 184 w 656"/>
                <a:gd name="T89" fmla="*/ 94 h 123"/>
                <a:gd name="T90" fmla="*/ 204 w 656"/>
                <a:gd name="T91" fmla="*/ 101 h 123"/>
                <a:gd name="T92" fmla="*/ 225 w 656"/>
                <a:gd name="T93" fmla="*/ 107 h 123"/>
                <a:gd name="T94" fmla="*/ 245 w 656"/>
                <a:gd name="T95" fmla="*/ 109 h 123"/>
                <a:gd name="T96" fmla="*/ 266 w 656"/>
                <a:gd name="T97" fmla="*/ 113 h 123"/>
                <a:gd name="T98" fmla="*/ 288 w 656"/>
                <a:gd name="T99" fmla="*/ 115 h 123"/>
                <a:gd name="T100" fmla="*/ 309 w 656"/>
                <a:gd name="T101" fmla="*/ 117 h 123"/>
                <a:gd name="T102" fmla="*/ 329 w 656"/>
                <a:gd name="T103" fmla="*/ 119 h 123"/>
                <a:gd name="T104" fmla="*/ 351 w 656"/>
                <a:gd name="T105" fmla="*/ 123 h 1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56"/>
                <a:gd name="T160" fmla="*/ 0 h 123"/>
                <a:gd name="T161" fmla="*/ 656 w 656"/>
                <a:gd name="T162" fmla="*/ 123 h 1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56" h="123">
                  <a:moveTo>
                    <a:pt x="351" y="123"/>
                  </a:moveTo>
                  <a:lnTo>
                    <a:pt x="392" y="121"/>
                  </a:lnTo>
                  <a:lnTo>
                    <a:pt x="433" y="115"/>
                  </a:lnTo>
                  <a:lnTo>
                    <a:pt x="474" y="107"/>
                  </a:lnTo>
                  <a:lnTo>
                    <a:pt x="513" y="96"/>
                  </a:lnTo>
                  <a:lnTo>
                    <a:pt x="552" y="82"/>
                  </a:lnTo>
                  <a:lnTo>
                    <a:pt x="588" y="68"/>
                  </a:lnTo>
                  <a:lnTo>
                    <a:pt x="623" y="49"/>
                  </a:lnTo>
                  <a:lnTo>
                    <a:pt x="656" y="29"/>
                  </a:lnTo>
                  <a:lnTo>
                    <a:pt x="656" y="27"/>
                  </a:lnTo>
                  <a:lnTo>
                    <a:pt x="656" y="25"/>
                  </a:lnTo>
                  <a:lnTo>
                    <a:pt x="656" y="23"/>
                  </a:lnTo>
                  <a:lnTo>
                    <a:pt x="656" y="21"/>
                  </a:lnTo>
                  <a:lnTo>
                    <a:pt x="654" y="21"/>
                  </a:lnTo>
                  <a:lnTo>
                    <a:pt x="654" y="19"/>
                  </a:lnTo>
                  <a:lnTo>
                    <a:pt x="654" y="17"/>
                  </a:lnTo>
                  <a:lnTo>
                    <a:pt x="595" y="25"/>
                  </a:lnTo>
                  <a:lnTo>
                    <a:pt x="535" y="35"/>
                  </a:lnTo>
                  <a:lnTo>
                    <a:pt x="474" y="41"/>
                  </a:lnTo>
                  <a:lnTo>
                    <a:pt x="413" y="47"/>
                  </a:lnTo>
                  <a:lnTo>
                    <a:pt x="351" y="47"/>
                  </a:lnTo>
                  <a:lnTo>
                    <a:pt x="288" y="45"/>
                  </a:lnTo>
                  <a:lnTo>
                    <a:pt x="258" y="43"/>
                  </a:lnTo>
                  <a:lnTo>
                    <a:pt x="227" y="39"/>
                  </a:lnTo>
                  <a:lnTo>
                    <a:pt x="196" y="33"/>
                  </a:lnTo>
                  <a:lnTo>
                    <a:pt x="166" y="27"/>
                  </a:lnTo>
                  <a:lnTo>
                    <a:pt x="143" y="23"/>
                  </a:lnTo>
                  <a:lnTo>
                    <a:pt x="123" y="21"/>
                  </a:lnTo>
                  <a:lnTo>
                    <a:pt x="102" y="17"/>
                  </a:lnTo>
                  <a:lnTo>
                    <a:pt x="82" y="15"/>
                  </a:lnTo>
                  <a:lnTo>
                    <a:pt x="61" y="11"/>
                  </a:lnTo>
                  <a:lnTo>
                    <a:pt x="41" y="7"/>
                  </a:lnTo>
                  <a:lnTo>
                    <a:pt x="21" y="5"/>
                  </a:lnTo>
                  <a:lnTo>
                    <a:pt x="0" y="0"/>
                  </a:lnTo>
                  <a:lnTo>
                    <a:pt x="8" y="9"/>
                  </a:lnTo>
                  <a:lnTo>
                    <a:pt x="17" y="17"/>
                  </a:lnTo>
                  <a:lnTo>
                    <a:pt x="27" y="25"/>
                  </a:lnTo>
                  <a:lnTo>
                    <a:pt x="37" y="31"/>
                  </a:lnTo>
                  <a:lnTo>
                    <a:pt x="59" y="43"/>
                  </a:lnTo>
                  <a:lnTo>
                    <a:pt x="84" y="56"/>
                  </a:lnTo>
                  <a:lnTo>
                    <a:pt x="111" y="64"/>
                  </a:lnTo>
                  <a:lnTo>
                    <a:pt x="137" y="74"/>
                  </a:lnTo>
                  <a:lnTo>
                    <a:pt x="162" y="84"/>
                  </a:lnTo>
                  <a:lnTo>
                    <a:pt x="184" y="94"/>
                  </a:lnTo>
                  <a:lnTo>
                    <a:pt x="204" y="101"/>
                  </a:lnTo>
                  <a:lnTo>
                    <a:pt x="225" y="107"/>
                  </a:lnTo>
                  <a:lnTo>
                    <a:pt x="245" y="109"/>
                  </a:lnTo>
                  <a:lnTo>
                    <a:pt x="266" y="113"/>
                  </a:lnTo>
                  <a:lnTo>
                    <a:pt x="288" y="115"/>
                  </a:lnTo>
                  <a:lnTo>
                    <a:pt x="309" y="117"/>
                  </a:lnTo>
                  <a:lnTo>
                    <a:pt x="329" y="119"/>
                  </a:lnTo>
                  <a:lnTo>
                    <a:pt x="351" y="123"/>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71" name="Freeform 81"/>
            <p:cNvSpPr>
              <a:spLocks/>
            </p:cNvSpPr>
            <p:nvPr/>
          </p:nvSpPr>
          <p:spPr bwMode="auto">
            <a:xfrm>
              <a:off x="4289" y="2596"/>
              <a:ext cx="403" cy="106"/>
            </a:xfrm>
            <a:custGeom>
              <a:avLst/>
              <a:gdLst>
                <a:gd name="T0" fmla="*/ 296 w 403"/>
                <a:gd name="T1" fmla="*/ 106 h 106"/>
                <a:gd name="T2" fmla="*/ 403 w 403"/>
                <a:gd name="T3" fmla="*/ 100 h 106"/>
                <a:gd name="T4" fmla="*/ 401 w 403"/>
                <a:gd name="T5" fmla="*/ 90 h 106"/>
                <a:gd name="T6" fmla="*/ 396 w 403"/>
                <a:gd name="T7" fmla="*/ 84 h 106"/>
                <a:gd name="T8" fmla="*/ 392 w 403"/>
                <a:gd name="T9" fmla="*/ 76 h 106"/>
                <a:gd name="T10" fmla="*/ 386 w 403"/>
                <a:gd name="T11" fmla="*/ 72 h 106"/>
                <a:gd name="T12" fmla="*/ 380 w 403"/>
                <a:gd name="T13" fmla="*/ 65 h 106"/>
                <a:gd name="T14" fmla="*/ 374 w 403"/>
                <a:gd name="T15" fmla="*/ 59 h 106"/>
                <a:gd name="T16" fmla="*/ 368 w 403"/>
                <a:gd name="T17" fmla="*/ 53 h 106"/>
                <a:gd name="T18" fmla="*/ 364 w 403"/>
                <a:gd name="T19" fmla="*/ 45 h 106"/>
                <a:gd name="T20" fmla="*/ 354 w 403"/>
                <a:gd name="T21" fmla="*/ 45 h 106"/>
                <a:gd name="T22" fmla="*/ 341 w 403"/>
                <a:gd name="T23" fmla="*/ 45 h 106"/>
                <a:gd name="T24" fmla="*/ 331 w 403"/>
                <a:gd name="T25" fmla="*/ 43 h 106"/>
                <a:gd name="T26" fmla="*/ 321 w 403"/>
                <a:gd name="T27" fmla="*/ 41 h 106"/>
                <a:gd name="T28" fmla="*/ 309 w 403"/>
                <a:gd name="T29" fmla="*/ 37 h 106"/>
                <a:gd name="T30" fmla="*/ 300 w 403"/>
                <a:gd name="T31" fmla="*/ 33 h 106"/>
                <a:gd name="T32" fmla="*/ 290 w 403"/>
                <a:gd name="T33" fmla="*/ 29 h 106"/>
                <a:gd name="T34" fmla="*/ 280 w 403"/>
                <a:gd name="T35" fmla="*/ 25 h 106"/>
                <a:gd name="T36" fmla="*/ 268 w 403"/>
                <a:gd name="T37" fmla="*/ 14 h 106"/>
                <a:gd name="T38" fmla="*/ 253 w 403"/>
                <a:gd name="T39" fmla="*/ 8 h 106"/>
                <a:gd name="T40" fmla="*/ 239 w 403"/>
                <a:gd name="T41" fmla="*/ 4 h 106"/>
                <a:gd name="T42" fmla="*/ 223 w 403"/>
                <a:gd name="T43" fmla="*/ 0 h 106"/>
                <a:gd name="T44" fmla="*/ 206 w 403"/>
                <a:gd name="T45" fmla="*/ 0 h 106"/>
                <a:gd name="T46" fmla="*/ 190 w 403"/>
                <a:gd name="T47" fmla="*/ 0 h 106"/>
                <a:gd name="T48" fmla="*/ 176 w 403"/>
                <a:gd name="T49" fmla="*/ 0 h 106"/>
                <a:gd name="T50" fmla="*/ 160 w 403"/>
                <a:gd name="T51" fmla="*/ 0 h 106"/>
                <a:gd name="T52" fmla="*/ 153 w 403"/>
                <a:gd name="T53" fmla="*/ 4 h 106"/>
                <a:gd name="T54" fmla="*/ 149 w 403"/>
                <a:gd name="T55" fmla="*/ 10 h 106"/>
                <a:gd name="T56" fmla="*/ 143 w 403"/>
                <a:gd name="T57" fmla="*/ 16 h 106"/>
                <a:gd name="T58" fmla="*/ 137 w 403"/>
                <a:gd name="T59" fmla="*/ 23 h 106"/>
                <a:gd name="T60" fmla="*/ 133 w 403"/>
                <a:gd name="T61" fmla="*/ 29 h 106"/>
                <a:gd name="T62" fmla="*/ 127 w 403"/>
                <a:gd name="T63" fmla="*/ 35 h 106"/>
                <a:gd name="T64" fmla="*/ 123 w 403"/>
                <a:gd name="T65" fmla="*/ 43 h 106"/>
                <a:gd name="T66" fmla="*/ 117 w 403"/>
                <a:gd name="T67" fmla="*/ 51 h 106"/>
                <a:gd name="T68" fmla="*/ 111 w 403"/>
                <a:gd name="T69" fmla="*/ 55 h 106"/>
                <a:gd name="T70" fmla="*/ 102 w 403"/>
                <a:gd name="T71" fmla="*/ 59 h 106"/>
                <a:gd name="T72" fmla="*/ 94 w 403"/>
                <a:gd name="T73" fmla="*/ 63 h 106"/>
                <a:gd name="T74" fmla="*/ 86 w 403"/>
                <a:gd name="T75" fmla="*/ 65 h 106"/>
                <a:gd name="T76" fmla="*/ 80 w 403"/>
                <a:gd name="T77" fmla="*/ 65 h 106"/>
                <a:gd name="T78" fmla="*/ 72 w 403"/>
                <a:gd name="T79" fmla="*/ 63 h 106"/>
                <a:gd name="T80" fmla="*/ 66 w 403"/>
                <a:gd name="T81" fmla="*/ 61 h 106"/>
                <a:gd name="T82" fmla="*/ 61 w 403"/>
                <a:gd name="T83" fmla="*/ 57 h 106"/>
                <a:gd name="T84" fmla="*/ 53 w 403"/>
                <a:gd name="T85" fmla="*/ 51 h 106"/>
                <a:gd name="T86" fmla="*/ 45 w 403"/>
                <a:gd name="T87" fmla="*/ 45 h 106"/>
                <a:gd name="T88" fmla="*/ 39 w 403"/>
                <a:gd name="T89" fmla="*/ 41 h 106"/>
                <a:gd name="T90" fmla="*/ 33 w 403"/>
                <a:gd name="T91" fmla="*/ 35 h 106"/>
                <a:gd name="T92" fmla="*/ 29 w 403"/>
                <a:gd name="T93" fmla="*/ 29 h 106"/>
                <a:gd name="T94" fmla="*/ 25 w 403"/>
                <a:gd name="T95" fmla="*/ 23 h 106"/>
                <a:gd name="T96" fmla="*/ 21 w 403"/>
                <a:gd name="T97" fmla="*/ 16 h 106"/>
                <a:gd name="T98" fmla="*/ 17 w 403"/>
                <a:gd name="T99" fmla="*/ 10 h 106"/>
                <a:gd name="T100" fmla="*/ 15 w 403"/>
                <a:gd name="T101" fmla="*/ 14 h 106"/>
                <a:gd name="T102" fmla="*/ 10 w 403"/>
                <a:gd name="T103" fmla="*/ 18 h 106"/>
                <a:gd name="T104" fmla="*/ 10 w 403"/>
                <a:gd name="T105" fmla="*/ 23 h 106"/>
                <a:gd name="T106" fmla="*/ 8 w 403"/>
                <a:gd name="T107" fmla="*/ 29 h 106"/>
                <a:gd name="T108" fmla="*/ 6 w 403"/>
                <a:gd name="T109" fmla="*/ 33 h 106"/>
                <a:gd name="T110" fmla="*/ 6 w 403"/>
                <a:gd name="T111" fmla="*/ 39 h 106"/>
                <a:gd name="T112" fmla="*/ 4 w 403"/>
                <a:gd name="T113" fmla="*/ 43 h 106"/>
                <a:gd name="T114" fmla="*/ 0 w 403"/>
                <a:gd name="T115" fmla="*/ 47 h 106"/>
                <a:gd name="T116" fmla="*/ 296 w 403"/>
                <a:gd name="T117" fmla="*/ 106 h 1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03"/>
                <a:gd name="T178" fmla="*/ 0 h 106"/>
                <a:gd name="T179" fmla="*/ 403 w 403"/>
                <a:gd name="T180" fmla="*/ 106 h 1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03" h="106">
                  <a:moveTo>
                    <a:pt x="296" y="106"/>
                  </a:moveTo>
                  <a:lnTo>
                    <a:pt x="403" y="100"/>
                  </a:lnTo>
                  <a:lnTo>
                    <a:pt x="401" y="90"/>
                  </a:lnTo>
                  <a:lnTo>
                    <a:pt x="396" y="84"/>
                  </a:lnTo>
                  <a:lnTo>
                    <a:pt x="392" y="76"/>
                  </a:lnTo>
                  <a:lnTo>
                    <a:pt x="386" y="72"/>
                  </a:lnTo>
                  <a:lnTo>
                    <a:pt x="380" y="65"/>
                  </a:lnTo>
                  <a:lnTo>
                    <a:pt x="374" y="59"/>
                  </a:lnTo>
                  <a:lnTo>
                    <a:pt x="368" y="53"/>
                  </a:lnTo>
                  <a:lnTo>
                    <a:pt x="364" y="45"/>
                  </a:lnTo>
                  <a:lnTo>
                    <a:pt x="354" y="45"/>
                  </a:lnTo>
                  <a:lnTo>
                    <a:pt x="341" y="45"/>
                  </a:lnTo>
                  <a:lnTo>
                    <a:pt x="331" y="43"/>
                  </a:lnTo>
                  <a:lnTo>
                    <a:pt x="321" y="41"/>
                  </a:lnTo>
                  <a:lnTo>
                    <a:pt x="309" y="37"/>
                  </a:lnTo>
                  <a:lnTo>
                    <a:pt x="300" y="33"/>
                  </a:lnTo>
                  <a:lnTo>
                    <a:pt x="290" y="29"/>
                  </a:lnTo>
                  <a:lnTo>
                    <a:pt x="280" y="25"/>
                  </a:lnTo>
                  <a:lnTo>
                    <a:pt x="268" y="14"/>
                  </a:lnTo>
                  <a:lnTo>
                    <a:pt x="253" y="8"/>
                  </a:lnTo>
                  <a:lnTo>
                    <a:pt x="239" y="4"/>
                  </a:lnTo>
                  <a:lnTo>
                    <a:pt x="223" y="0"/>
                  </a:lnTo>
                  <a:lnTo>
                    <a:pt x="206" y="0"/>
                  </a:lnTo>
                  <a:lnTo>
                    <a:pt x="190" y="0"/>
                  </a:lnTo>
                  <a:lnTo>
                    <a:pt x="176" y="0"/>
                  </a:lnTo>
                  <a:lnTo>
                    <a:pt x="160" y="0"/>
                  </a:lnTo>
                  <a:lnTo>
                    <a:pt x="153" y="4"/>
                  </a:lnTo>
                  <a:lnTo>
                    <a:pt x="149" y="10"/>
                  </a:lnTo>
                  <a:lnTo>
                    <a:pt x="143" y="16"/>
                  </a:lnTo>
                  <a:lnTo>
                    <a:pt x="137" y="23"/>
                  </a:lnTo>
                  <a:lnTo>
                    <a:pt x="133" y="29"/>
                  </a:lnTo>
                  <a:lnTo>
                    <a:pt x="127" y="35"/>
                  </a:lnTo>
                  <a:lnTo>
                    <a:pt x="123" y="43"/>
                  </a:lnTo>
                  <a:lnTo>
                    <a:pt x="117" y="51"/>
                  </a:lnTo>
                  <a:lnTo>
                    <a:pt x="111" y="55"/>
                  </a:lnTo>
                  <a:lnTo>
                    <a:pt x="102" y="59"/>
                  </a:lnTo>
                  <a:lnTo>
                    <a:pt x="94" y="63"/>
                  </a:lnTo>
                  <a:lnTo>
                    <a:pt x="86" y="65"/>
                  </a:lnTo>
                  <a:lnTo>
                    <a:pt x="80" y="65"/>
                  </a:lnTo>
                  <a:lnTo>
                    <a:pt x="72" y="63"/>
                  </a:lnTo>
                  <a:lnTo>
                    <a:pt x="66" y="61"/>
                  </a:lnTo>
                  <a:lnTo>
                    <a:pt x="61" y="57"/>
                  </a:lnTo>
                  <a:lnTo>
                    <a:pt x="53" y="51"/>
                  </a:lnTo>
                  <a:lnTo>
                    <a:pt x="45" y="45"/>
                  </a:lnTo>
                  <a:lnTo>
                    <a:pt x="39" y="41"/>
                  </a:lnTo>
                  <a:lnTo>
                    <a:pt x="33" y="35"/>
                  </a:lnTo>
                  <a:lnTo>
                    <a:pt x="29" y="29"/>
                  </a:lnTo>
                  <a:lnTo>
                    <a:pt x="25" y="23"/>
                  </a:lnTo>
                  <a:lnTo>
                    <a:pt x="21" y="16"/>
                  </a:lnTo>
                  <a:lnTo>
                    <a:pt x="17" y="10"/>
                  </a:lnTo>
                  <a:lnTo>
                    <a:pt x="15" y="14"/>
                  </a:lnTo>
                  <a:lnTo>
                    <a:pt x="10" y="18"/>
                  </a:lnTo>
                  <a:lnTo>
                    <a:pt x="10" y="23"/>
                  </a:lnTo>
                  <a:lnTo>
                    <a:pt x="8" y="29"/>
                  </a:lnTo>
                  <a:lnTo>
                    <a:pt x="6" y="33"/>
                  </a:lnTo>
                  <a:lnTo>
                    <a:pt x="6" y="39"/>
                  </a:lnTo>
                  <a:lnTo>
                    <a:pt x="4" y="43"/>
                  </a:lnTo>
                  <a:lnTo>
                    <a:pt x="0" y="47"/>
                  </a:lnTo>
                  <a:lnTo>
                    <a:pt x="296" y="106"/>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72" name="Freeform 82"/>
            <p:cNvSpPr>
              <a:spLocks/>
            </p:cNvSpPr>
            <p:nvPr/>
          </p:nvSpPr>
          <p:spPr bwMode="auto">
            <a:xfrm>
              <a:off x="4428" y="2612"/>
              <a:ext cx="231" cy="86"/>
            </a:xfrm>
            <a:custGeom>
              <a:avLst/>
              <a:gdLst>
                <a:gd name="T0" fmla="*/ 184 w 231"/>
                <a:gd name="T1" fmla="*/ 86 h 86"/>
                <a:gd name="T2" fmla="*/ 190 w 231"/>
                <a:gd name="T3" fmla="*/ 84 h 86"/>
                <a:gd name="T4" fmla="*/ 196 w 231"/>
                <a:gd name="T5" fmla="*/ 80 h 86"/>
                <a:gd name="T6" fmla="*/ 204 w 231"/>
                <a:gd name="T7" fmla="*/ 76 h 86"/>
                <a:gd name="T8" fmla="*/ 208 w 231"/>
                <a:gd name="T9" fmla="*/ 76 h 86"/>
                <a:gd name="T10" fmla="*/ 208 w 231"/>
                <a:gd name="T11" fmla="*/ 80 h 86"/>
                <a:gd name="T12" fmla="*/ 210 w 231"/>
                <a:gd name="T13" fmla="*/ 84 h 86"/>
                <a:gd name="T14" fmla="*/ 212 w 231"/>
                <a:gd name="T15" fmla="*/ 86 h 86"/>
                <a:gd name="T16" fmla="*/ 219 w 231"/>
                <a:gd name="T17" fmla="*/ 86 h 86"/>
                <a:gd name="T18" fmla="*/ 223 w 231"/>
                <a:gd name="T19" fmla="*/ 84 h 86"/>
                <a:gd name="T20" fmla="*/ 225 w 231"/>
                <a:gd name="T21" fmla="*/ 82 h 86"/>
                <a:gd name="T22" fmla="*/ 229 w 231"/>
                <a:gd name="T23" fmla="*/ 78 h 86"/>
                <a:gd name="T24" fmla="*/ 229 w 231"/>
                <a:gd name="T25" fmla="*/ 74 h 86"/>
                <a:gd name="T26" fmla="*/ 227 w 231"/>
                <a:gd name="T27" fmla="*/ 76 h 86"/>
                <a:gd name="T28" fmla="*/ 223 w 231"/>
                <a:gd name="T29" fmla="*/ 76 h 86"/>
                <a:gd name="T30" fmla="*/ 221 w 231"/>
                <a:gd name="T31" fmla="*/ 78 h 86"/>
                <a:gd name="T32" fmla="*/ 221 w 231"/>
                <a:gd name="T33" fmla="*/ 76 h 86"/>
                <a:gd name="T34" fmla="*/ 223 w 231"/>
                <a:gd name="T35" fmla="*/ 72 h 86"/>
                <a:gd name="T36" fmla="*/ 225 w 231"/>
                <a:gd name="T37" fmla="*/ 68 h 86"/>
                <a:gd name="T38" fmla="*/ 229 w 231"/>
                <a:gd name="T39" fmla="*/ 62 h 86"/>
                <a:gd name="T40" fmla="*/ 227 w 231"/>
                <a:gd name="T41" fmla="*/ 58 h 86"/>
                <a:gd name="T42" fmla="*/ 221 w 231"/>
                <a:gd name="T43" fmla="*/ 62 h 86"/>
                <a:gd name="T44" fmla="*/ 212 w 231"/>
                <a:gd name="T45" fmla="*/ 68 h 86"/>
                <a:gd name="T46" fmla="*/ 204 w 231"/>
                <a:gd name="T47" fmla="*/ 72 h 86"/>
                <a:gd name="T48" fmla="*/ 200 w 231"/>
                <a:gd name="T49" fmla="*/ 68 h 86"/>
                <a:gd name="T50" fmla="*/ 206 w 231"/>
                <a:gd name="T51" fmla="*/ 62 h 86"/>
                <a:gd name="T52" fmla="*/ 212 w 231"/>
                <a:gd name="T53" fmla="*/ 56 h 86"/>
                <a:gd name="T54" fmla="*/ 217 w 231"/>
                <a:gd name="T55" fmla="*/ 49 h 86"/>
                <a:gd name="T56" fmla="*/ 180 w 231"/>
                <a:gd name="T57" fmla="*/ 51 h 86"/>
                <a:gd name="T58" fmla="*/ 137 w 231"/>
                <a:gd name="T59" fmla="*/ 58 h 86"/>
                <a:gd name="T60" fmla="*/ 141 w 231"/>
                <a:gd name="T61" fmla="*/ 49 h 86"/>
                <a:gd name="T62" fmla="*/ 145 w 231"/>
                <a:gd name="T63" fmla="*/ 43 h 86"/>
                <a:gd name="T64" fmla="*/ 151 w 231"/>
                <a:gd name="T65" fmla="*/ 37 h 86"/>
                <a:gd name="T66" fmla="*/ 151 w 231"/>
                <a:gd name="T67" fmla="*/ 27 h 86"/>
                <a:gd name="T68" fmla="*/ 143 w 231"/>
                <a:gd name="T69" fmla="*/ 29 h 86"/>
                <a:gd name="T70" fmla="*/ 135 w 231"/>
                <a:gd name="T71" fmla="*/ 35 h 86"/>
                <a:gd name="T72" fmla="*/ 127 w 231"/>
                <a:gd name="T73" fmla="*/ 39 h 86"/>
                <a:gd name="T74" fmla="*/ 117 w 231"/>
                <a:gd name="T75" fmla="*/ 41 h 86"/>
                <a:gd name="T76" fmla="*/ 123 w 231"/>
                <a:gd name="T77" fmla="*/ 37 h 86"/>
                <a:gd name="T78" fmla="*/ 127 w 231"/>
                <a:gd name="T79" fmla="*/ 31 h 86"/>
                <a:gd name="T80" fmla="*/ 131 w 231"/>
                <a:gd name="T81" fmla="*/ 23 h 86"/>
                <a:gd name="T82" fmla="*/ 137 w 231"/>
                <a:gd name="T83" fmla="*/ 17 h 86"/>
                <a:gd name="T84" fmla="*/ 133 w 231"/>
                <a:gd name="T85" fmla="*/ 15 h 86"/>
                <a:gd name="T86" fmla="*/ 127 w 231"/>
                <a:gd name="T87" fmla="*/ 15 h 86"/>
                <a:gd name="T88" fmla="*/ 121 w 231"/>
                <a:gd name="T89" fmla="*/ 17 h 86"/>
                <a:gd name="T90" fmla="*/ 114 w 231"/>
                <a:gd name="T91" fmla="*/ 21 h 86"/>
                <a:gd name="T92" fmla="*/ 112 w 231"/>
                <a:gd name="T93" fmla="*/ 19 h 86"/>
                <a:gd name="T94" fmla="*/ 112 w 231"/>
                <a:gd name="T95" fmla="*/ 15 h 86"/>
                <a:gd name="T96" fmla="*/ 110 w 231"/>
                <a:gd name="T97" fmla="*/ 13 h 86"/>
                <a:gd name="T98" fmla="*/ 110 w 231"/>
                <a:gd name="T99" fmla="*/ 9 h 86"/>
                <a:gd name="T100" fmla="*/ 72 w 231"/>
                <a:gd name="T101" fmla="*/ 23 h 86"/>
                <a:gd name="T102" fmla="*/ 80 w 231"/>
                <a:gd name="T103" fmla="*/ 17 h 86"/>
                <a:gd name="T104" fmla="*/ 86 w 231"/>
                <a:gd name="T105" fmla="*/ 13 h 86"/>
                <a:gd name="T106" fmla="*/ 92 w 231"/>
                <a:gd name="T107" fmla="*/ 5 h 86"/>
                <a:gd name="T108" fmla="*/ 39 w 231"/>
                <a:gd name="T109" fmla="*/ 31 h 86"/>
                <a:gd name="T110" fmla="*/ 0 w 231"/>
                <a:gd name="T111" fmla="*/ 31 h 86"/>
                <a:gd name="T112" fmla="*/ 6 w 231"/>
                <a:gd name="T113" fmla="*/ 54 h 86"/>
                <a:gd name="T114" fmla="*/ 35 w 231"/>
                <a:gd name="T115" fmla="*/ 56 h 86"/>
                <a:gd name="T116" fmla="*/ 76 w 231"/>
                <a:gd name="T117" fmla="*/ 51 h 86"/>
                <a:gd name="T118" fmla="*/ 94 w 231"/>
                <a:gd name="T119" fmla="*/ 64 h 86"/>
                <a:gd name="T120" fmla="*/ 108 w 231"/>
                <a:gd name="T121" fmla="*/ 76 h 86"/>
                <a:gd name="T122" fmla="*/ 147 w 231"/>
                <a:gd name="T123" fmla="*/ 78 h 86"/>
                <a:gd name="T124" fmla="*/ 180 w 231"/>
                <a:gd name="T125" fmla="*/ 84 h 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1"/>
                <a:gd name="T190" fmla="*/ 0 h 86"/>
                <a:gd name="T191" fmla="*/ 231 w 231"/>
                <a:gd name="T192" fmla="*/ 86 h 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1" h="86">
                  <a:moveTo>
                    <a:pt x="180" y="84"/>
                  </a:moveTo>
                  <a:lnTo>
                    <a:pt x="184" y="86"/>
                  </a:lnTo>
                  <a:lnTo>
                    <a:pt x="188" y="84"/>
                  </a:lnTo>
                  <a:lnTo>
                    <a:pt x="190" y="84"/>
                  </a:lnTo>
                  <a:lnTo>
                    <a:pt x="194" y="82"/>
                  </a:lnTo>
                  <a:lnTo>
                    <a:pt x="196" y="80"/>
                  </a:lnTo>
                  <a:lnTo>
                    <a:pt x="200" y="78"/>
                  </a:lnTo>
                  <a:lnTo>
                    <a:pt x="204" y="76"/>
                  </a:lnTo>
                  <a:lnTo>
                    <a:pt x="208" y="74"/>
                  </a:lnTo>
                  <a:lnTo>
                    <a:pt x="208" y="76"/>
                  </a:lnTo>
                  <a:lnTo>
                    <a:pt x="208" y="78"/>
                  </a:lnTo>
                  <a:lnTo>
                    <a:pt x="208" y="80"/>
                  </a:lnTo>
                  <a:lnTo>
                    <a:pt x="210" y="82"/>
                  </a:lnTo>
                  <a:lnTo>
                    <a:pt x="210" y="84"/>
                  </a:lnTo>
                  <a:lnTo>
                    <a:pt x="210" y="86"/>
                  </a:lnTo>
                  <a:lnTo>
                    <a:pt x="212" y="86"/>
                  </a:lnTo>
                  <a:lnTo>
                    <a:pt x="217" y="86"/>
                  </a:lnTo>
                  <a:lnTo>
                    <a:pt x="219" y="86"/>
                  </a:lnTo>
                  <a:lnTo>
                    <a:pt x="221" y="86"/>
                  </a:lnTo>
                  <a:lnTo>
                    <a:pt x="223" y="84"/>
                  </a:lnTo>
                  <a:lnTo>
                    <a:pt x="225" y="84"/>
                  </a:lnTo>
                  <a:lnTo>
                    <a:pt x="225" y="82"/>
                  </a:lnTo>
                  <a:lnTo>
                    <a:pt x="227" y="80"/>
                  </a:lnTo>
                  <a:lnTo>
                    <a:pt x="229" y="78"/>
                  </a:lnTo>
                  <a:lnTo>
                    <a:pt x="231" y="74"/>
                  </a:lnTo>
                  <a:lnTo>
                    <a:pt x="229" y="74"/>
                  </a:lnTo>
                  <a:lnTo>
                    <a:pt x="227" y="76"/>
                  </a:lnTo>
                  <a:lnTo>
                    <a:pt x="225" y="76"/>
                  </a:lnTo>
                  <a:lnTo>
                    <a:pt x="223" y="76"/>
                  </a:lnTo>
                  <a:lnTo>
                    <a:pt x="221" y="76"/>
                  </a:lnTo>
                  <a:lnTo>
                    <a:pt x="221" y="78"/>
                  </a:lnTo>
                  <a:lnTo>
                    <a:pt x="219" y="78"/>
                  </a:lnTo>
                  <a:lnTo>
                    <a:pt x="221" y="76"/>
                  </a:lnTo>
                  <a:lnTo>
                    <a:pt x="221" y="74"/>
                  </a:lnTo>
                  <a:lnTo>
                    <a:pt x="223" y="72"/>
                  </a:lnTo>
                  <a:lnTo>
                    <a:pt x="223" y="70"/>
                  </a:lnTo>
                  <a:lnTo>
                    <a:pt x="225" y="68"/>
                  </a:lnTo>
                  <a:lnTo>
                    <a:pt x="227" y="66"/>
                  </a:lnTo>
                  <a:lnTo>
                    <a:pt x="229" y="62"/>
                  </a:lnTo>
                  <a:lnTo>
                    <a:pt x="231" y="60"/>
                  </a:lnTo>
                  <a:lnTo>
                    <a:pt x="227" y="58"/>
                  </a:lnTo>
                  <a:lnTo>
                    <a:pt x="223" y="60"/>
                  </a:lnTo>
                  <a:lnTo>
                    <a:pt x="221" y="62"/>
                  </a:lnTo>
                  <a:lnTo>
                    <a:pt x="217" y="64"/>
                  </a:lnTo>
                  <a:lnTo>
                    <a:pt x="212" y="68"/>
                  </a:lnTo>
                  <a:lnTo>
                    <a:pt x="210" y="70"/>
                  </a:lnTo>
                  <a:lnTo>
                    <a:pt x="204" y="72"/>
                  </a:lnTo>
                  <a:lnTo>
                    <a:pt x="200" y="72"/>
                  </a:lnTo>
                  <a:lnTo>
                    <a:pt x="200" y="68"/>
                  </a:lnTo>
                  <a:lnTo>
                    <a:pt x="202" y="64"/>
                  </a:lnTo>
                  <a:lnTo>
                    <a:pt x="206" y="62"/>
                  </a:lnTo>
                  <a:lnTo>
                    <a:pt x="208" y="60"/>
                  </a:lnTo>
                  <a:lnTo>
                    <a:pt x="212" y="56"/>
                  </a:lnTo>
                  <a:lnTo>
                    <a:pt x="215" y="54"/>
                  </a:lnTo>
                  <a:lnTo>
                    <a:pt x="217" y="49"/>
                  </a:lnTo>
                  <a:lnTo>
                    <a:pt x="217" y="43"/>
                  </a:lnTo>
                  <a:lnTo>
                    <a:pt x="180" y="51"/>
                  </a:lnTo>
                  <a:lnTo>
                    <a:pt x="196" y="33"/>
                  </a:lnTo>
                  <a:lnTo>
                    <a:pt x="137" y="58"/>
                  </a:lnTo>
                  <a:lnTo>
                    <a:pt x="139" y="54"/>
                  </a:lnTo>
                  <a:lnTo>
                    <a:pt x="141" y="49"/>
                  </a:lnTo>
                  <a:lnTo>
                    <a:pt x="143" y="47"/>
                  </a:lnTo>
                  <a:lnTo>
                    <a:pt x="145" y="43"/>
                  </a:lnTo>
                  <a:lnTo>
                    <a:pt x="149" y="41"/>
                  </a:lnTo>
                  <a:lnTo>
                    <a:pt x="151" y="37"/>
                  </a:lnTo>
                  <a:lnTo>
                    <a:pt x="151" y="33"/>
                  </a:lnTo>
                  <a:lnTo>
                    <a:pt x="151" y="27"/>
                  </a:lnTo>
                  <a:lnTo>
                    <a:pt x="147" y="27"/>
                  </a:lnTo>
                  <a:lnTo>
                    <a:pt x="143" y="29"/>
                  </a:lnTo>
                  <a:lnTo>
                    <a:pt x="139" y="31"/>
                  </a:lnTo>
                  <a:lnTo>
                    <a:pt x="135" y="35"/>
                  </a:lnTo>
                  <a:lnTo>
                    <a:pt x="131" y="37"/>
                  </a:lnTo>
                  <a:lnTo>
                    <a:pt x="127" y="39"/>
                  </a:lnTo>
                  <a:lnTo>
                    <a:pt x="123" y="41"/>
                  </a:lnTo>
                  <a:lnTo>
                    <a:pt x="117" y="41"/>
                  </a:lnTo>
                  <a:lnTo>
                    <a:pt x="119" y="39"/>
                  </a:lnTo>
                  <a:lnTo>
                    <a:pt x="123" y="37"/>
                  </a:lnTo>
                  <a:lnTo>
                    <a:pt x="125" y="33"/>
                  </a:lnTo>
                  <a:lnTo>
                    <a:pt x="127" y="31"/>
                  </a:lnTo>
                  <a:lnTo>
                    <a:pt x="129" y="27"/>
                  </a:lnTo>
                  <a:lnTo>
                    <a:pt x="131" y="23"/>
                  </a:lnTo>
                  <a:lnTo>
                    <a:pt x="133" y="21"/>
                  </a:lnTo>
                  <a:lnTo>
                    <a:pt x="137" y="17"/>
                  </a:lnTo>
                  <a:lnTo>
                    <a:pt x="135" y="15"/>
                  </a:lnTo>
                  <a:lnTo>
                    <a:pt x="133" y="15"/>
                  </a:lnTo>
                  <a:lnTo>
                    <a:pt x="129" y="15"/>
                  </a:lnTo>
                  <a:lnTo>
                    <a:pt x="127" y="15"/>
                  </a:lnTo>
                  <a:lnTo>
                    <a:pt x="123" y="17"/>
                  </a:lnTo>
                  <a:lnTo>
                    <a:pt x="121" y="17"/>
                  </a:lnTo>
                  <a:lnTo>
                    <a:pt x="117" y="19"/>
                  </a:lnTo>
                  <a:lnTo>
                    <a:pt x="114" y="21"/>
                  </a:lnTo>
                  <a:lnTo>
                    <a:pt x="114" y="19"/>
                  </a:lnTo>
                  <a:lnTo>
                    <a:pt x="112" y="19"/>
                  </a:lnTo>
                  <a:lnTo>
                    <a:pt x="112" y="17"/>
                  </a:lnTo>
                  <a:lnTo>
                    <a:pt x="112" y="15"/>
                  </a:lnTo>
                  <a:lnTo>
                    <a:pt x="110" y="13"/>
                  </a:lnTo>
                  <a:lnTo>
                    <a:pt x="110" y="11"/>
                  </a:lnTo>
                  <a:lnTo>
                    <a:pt x="110" y="9"/>
                  </a:lnTo>
                  <a:lnTo>
                    <a:pt x="70" y="27"/>
                  </a:lnTo>
                  <a:lnTo>
                    <a:pt x="72" y="23"/>
                  </a:lnTo>
                  <a:lnTo>
                    <a:pt x="76" y="21"/>
                  </a:lnTo>
                  <a:lnTo>
                    <a:pt x="80" y="17"/>
                  </a:lnTo>
                  <a:lnTo>
                    <a:pt x="82" y="15"/>
                  </a:lnTo>
                  <a:lnTo>
                    <a:pt x="86" y="13"/>
                  </a:lnTo>
                  <a:lnTo>
                    <a:pt x="90" y="9"/>
                  </a:lnTo>
                  <a:lnTo>
                    <a:pt x="92" y="5"/>
                  </a:lnTo>
                  <a:lnTo>
                    <a:pt x="92" y="0"/>
                  </a:lnTo>
                  <a:lnTo>
                    <a:pt x="39" y="31"/>
                  </a:lnTo>
                  <a:lnTo>
                    <a:pt x="55" y="0"/>
                  </a:lnTo>
                  <a:lnTo>
                    <a:pt x="0" y="31"/>
                  </a:lnTo>
                  <a:lnTo>
                    <a:pt x="43" y="7"/>
                  </a:lnTo>
                  <a:lnTo>
                    <a:pt x="6" y="54"/>
                  </a:lnTo>
                  <a:lnTo>
                    <a:pt x="84" y="11"/>
                  </a:lnTo>
                  <a:lnTo>
                    <a:pt x="35" y="56"/>
                  </a:lnTo>
                  <a:lnTo>
                    <a:pt x="102" y="15"/>
                  </a:lnTo>
                  <a:lnTo>
                    <a:pt x="76" y="51"/>
                  </a:lnTo>
                  <a:lnTo>
                    <a:pt x="127" y="21"/>
                  </a:lnTo>
                  <a:lnTo>
                    <a:pt x="94" y="64"/>
                  </a:lnTo>
                  <a:lnTo>
                    <a:pt x="147" y="37"/>
                  </a:lnTo>
                  <a:lnTo>
                    <a:pt x="108" y="76"/>
                  </a:lnTo>
                  <a:lnTo>
                    <a:pt x="186" y="35"/>
                  </a:lnTo>
                  <a:lnTo>
                    <a:pt x="147" y="78"/>
                  </a:lnTo>
                  <a:lnTo>
                    <a:pt x="206" y="49"/>
                  </a:lnTo>
                  <a:lnTo>
                    <a:pt x="180" y="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73" name="Freeform 83"/>
            <p:cNvSpPr>
              <a:spLocks/>
            </p:cNvSpPr>
            <p:nvPr/>
          </p:nvSpPr>
          <p:spPr bwMode="auto">
            <a:xfrm>
              <a:off x="4708" y="2484"/>
              <a:ext cx="116" cy="214"/>
            </a:xfrm>
            <a:custGeom>
              <a:avLst/>
              <a:gdLst>
                <a:gd name="T0" fmla="*/ 14 w 116"/>
                <a:gd name="T1" fmla="*/ 214 h 214"/>
                <a:gd name="T2" fmla="*/ 39 w 116"/>
                <a:gd name="T3" fmla="*/ 208 h 214"/>
                <a:gd name="T4" fmla="*/ 63 w 116"/>
                <a:gd name="T5" fmla="*/ 196 h 214"/>
                <a:gd name="T6" fmla="*/ 82 w 116"/>
                <a:gd name="T7" fmla="*/ 179 h 214"/>
                <a:gd name="T8" fmla="*/ 96 w 116"/>
                <a:gd name="T9" fmla="*/ 159 h 214"/>
                <a:gd name="T10" fmla="*/ 102 w 116"/>
                <a:gd name="T11" fmla="*/ 143 h 214"/>
                <a:gd name="T12" fmla="*/ 106 w 116"/>
                <a:gd name="T13" fmla="*/ 126 h 214"/>
                <a:gd name="T14" fmla="*/ 102 w 116"/>
                <a:gd name="T15" fmla="*/ 110 h 214"/>
                <a:gd name="T16" fmla="*/ 94 w 116"/>
                <a:gd name="T17" fmla="*/ 100 h 214"/>
                <a:gd name="T18" fmla="*/ 86 w 116"/>
                <a:gd name="T19" fmla="*/ 96 h 214"/>
                <a:gd name="T20" fmla="*/ 80 w 116"/>
                <a:gd name="T21" fmla="*/ 92 h 214"/>
                <a:gd name="T22" fmla="*/ 75 w 116"/>
                <a:gd name="T23" fmla="*/ 86 h 214"/>
                <a:gd name="T24" fmla="*/ 80 w 116"/>
                <a:gd name="T25" fmla="*/ 77 h 214"/>
                <a:gd name="T26" fmla="*/ 92 w 116"/>
                <a:gd name="T27" fmla="*/ 69 h 214"/>
                <a:gd name="T28" fmla="*/ 104 w 116"/>
                <a:gd name="T29" fmla="*/ 59 h 214"/>
                <a:gd name="T30" fmla="*/ 114 w 116"/>
                <a:gd name="T31" fmla="*/ 47 h 214"/>
                <a:gd name="T32" fmla="*/ 116 w 116"/>
                <a:gd name="T33" fmla="*/ 34 h 214"/>
                <a:gd name="T34" fmla="*/ 116 w 116"/>
                <a:gd name="T35" fmla="*/ 24 h 214"/>
                <a:gd name="T36" fmla="*/ 116 w 116"/>
                <a:gd name="T37" fmla="*/ 14 h 214"/>
                <a:gd name="T38" fmla="*/ 112 w 116"/>
                <a:gd name="T39" fmla="*/ 6 h 214"/>
                <a:gd name="T40" fmla="*/ 98 w 116"/>
                <a:gd name="T41" fmla="*/ 0 h 214"/>
                <a:gd name="T42" fmla="*/ 80 w 116"/>
                <a:gd name="T43" fmla="*/ 0 h 214"/>
                <a:gd name="T44" fmla="*/ 63 w 116"/>
                <a:gd name="T45" fmla="*/ 4 h 214"/>
                <a:gd name="T46" fmla="*/ 51 w 116"/>
                <a:gd name="T47" fmla="*/ 14 h 214"/>
                <a:gd name="T48" fmla="*/ 45 w 116"/>
                <a:gd name="T49" fmla="*/ 24 h 214"/>
                <a:gd name="T50" fmla="*/ 39 w 116"/>
                <a:gd name="T51" fmla="*/ 37 h 214"/>
                <a:gd name="T52" fmla="*/ 37 w 116"/>
                <a:gd name="T53" fmla="*/ 47 h 214"/>
                <a:gd name="T54" fmla="*/ 37 w 116"/>
                <a:gd name="T55" fmla="*/ 59 h 214"/>
                <a:gd name="T56" fmla="*/ 39 w 116"/>
                <a:gd name="T57" fmla="*/ 65 h 214"/>
                <a:gd name="T58" fmla="*/ 43 w 116"/>
                <a:gd name="T59" fmla="*/ 67 h 214"/>
                <a:gd name="T60" fmla="*/ 45 w 116"/>
                <a:gd name="T61" fmla="*/ 69 h 214"/>
                <a:gd name="T62" fmla="*/ 49 w 116"/>
                <a:gd name="T63" fmla="*/ 73 h 214"/>
                <a:gd name="T64" fmla="*/ 45 w 116"/>
                <a:gd name="T65" fmla="*/ 79 h 214"/>
                <a:gd name="T66" fmla="*/ 33 w 116"/>
                <a:gd name="T67" fmla="*/ 88 h 214"/>
                <a:gd name="T68" fmla="*/ 22 w 116"/>
                <a:gd name="T69" fmla="*/ 96 h 214"/>
                <a:gd name="T70" fmla="*/ 14 w 116"/>
                <a:gd name="T71" fmla="*/ 110 h 214"/>
                <a:gd name="T72" fmla="*/ 16 w 116"/>
                <a:gd name="T73" fmla="*/ 124 h 214"/>
                <a:gd name="T74" fmla="*/ 22 w 116"/>
                <a:gd name="T75" fmla="*/ 133 h 214"/>
                <a:gd name="T76" fmla="*/ 24 w 116"/>
                <a:gd name="T77" fmla="*/ 145 h 214"/>
                <a:gd name="T78" fmla="*/ 22 w 116"/>
                <a:gd name="T79" fmla="*/ 153 h 214"/>
                <a:gd name="T80" fmla="*/ 20 w 116"/>
                <a:gd name="T81" fmla="*/ 153 h 214"/>
                <a:gd name="T82" fmla="*/ 16 w 116"/>
                <a:gd name="T83" fmla="*/ 149 h 214"/>
                <a:gd name="T84" fmla="*/ 14 w 116"/>
                <a:gd name="T85" fmla="*/ 145 h 214"/>
                <a:gd name="T86" fmla="*/ 10 w 116"/>
                <a:gd name="T87" fmla="*/ 141 h 214"/>
                <a:gd name="T88" fmla="*/ 0 w 116"/>
                <a:gd name="T89" fmla="*/ 212 h 2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6"/>
                <a:gd name="T136" fmla="*/ 0 h 214"/>
                <a:gd name="T137" fmla="*/ 116 w 116"/>
                <a:gd name="T138" fmla="*/ 214 h 2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6" h="214">
                  <a:moveTo>
                    <a:pt x="0" y="212"/>
                  </a:moveTo>
                  <a:lnTo>
                    <a:pt x="14" y="214"/>
                  </a:lnTo>
                  <a:lnTo>
                    <a:pt x="26" y="212"/>
                  </a:lnTo>
                  <a:lnTo>
                    <a:pt x="39" y="208"/>
                  </a:lnTo>
                  <a:lnTo>
                    <a:pt x="51" y="204"/>
                  </a:lnTo>
                  <a:lnTo>
                    <a:pt x="63" y="196"/>
                  </a:lnTo>
                  <a:lnTo>
                    <a:pt x="73" y="188"/>
                  </a:lnTo>
                  <a:lnTo>
                    <a:pt x="82" y="179"/>
                  </a:lnTo>
                  <a:lnTo>
                    <a:pt x="92" y="169"/>
                  </a:lnTo>
                  <a:lnTo>
                    <a:pt x="96" y="159"/>
                  </a:lnTo>
                  <a:lnTo>
                    <a:pt x="100" y="151"/>
                  </a:lnTo>
                  <a:lnTo>
                    <a:pt x="102" y="143"/>
                  </a:lnTo>
                  <a:lnTo>
                    <a:pt x="104" y="135"/>
                  </a:lnTo>
                  <a:lnTo>
                    <a:pt x="106" y="126"/>
                  </a:lnTo>
                  <a:lnTo>
                    <a:pt x="104" y="118"/>
                  </a:lnTo>
                  <a:lnTo>
                    <a:pt x="102" y="110"/>
                  </a:lnTo>
                  <a:lnTo>
                    <a:pt x="100" y="102"/>
                  </a:lnTo>
                  <a:lnTo>
                    <a:pt x="94" y="100"/>
                  </a:lnTo>
                  <a:lnTo>
                    <a:pt x="90" y="98"/>
                  </a:lnTo>
                  <a:lnTo>
                    <a:pt x="86" y="96"/>
                  </a:lnTo>
                  <a:lnTo>
                    <a:pt x="84" y="94"/>
                  </a:lnTo>
                  <a:lnTo>
                    <a:pt x="80" y="92"/>
                  </a:lnTo>
                  <a:lnTo>
                    <a:pt x="77" y="88"/>
                  </a:lnTo>
                  <a:lnTo>
                    <a:pt x="75" y="86"/>
                  </a:lnTo>
                  <a:lnTo>
                    <a:pt x="75" y="81"/>
                  </a:lnTo>
                  <a:lnTo>
                    <a:pt x="80" y="77"/>
                  </a:lnTo>
                  <a:lnTo>
                    <a:pt x="86" y="73"/>
                  </a:lnTo>
                  <a:lnTo>
                    <a:pt x="92" y="69"/>
                  </a:lnTo>
                  <a:lnTo>
                    <a:pt x="98" y="65"/>
                  </a:lnTo>
                  <a:lnTo>
                    <a:pt x="104" y="59"/>
                  </a:lnTo>
                  <a:lnTo>
                    <a:pt x="110" y="53"/>
                  </a:lnTo>
                  <a:lnTo>
                    <a:pt x="114" y="47"/>
                  </a:lnTo>
                  <a:lnTo>
                    <a:pt x="116" y="41"/>
                  </a:lnTo>
                  <a:lnTo>
                    <a:pt x="116" y="34"/>
                  </a:lnTo>
                  <a:lnTo>
                    <a:pt x="116" y="30"/>
                  </a:lnTo>
                  <a:lnTo>
                    <a:pt x="116" y="24"/>
                  </a:lnTo>
                  <a:lnTo>
                    <a:pt x="116" y="18"/>
                  </a:lnTo>
                  <a:lnTo>
                    <a:pt x="116" y="14"/>
                  </a:lnTo>
                  <a:lnTo>
                    <a:pt x="114" y="10"/>
                  </a:lnTo>
                  <a:lnTo>
                    <a:pt x="112" y="6"/>
                  </a:lnTo>
                  <a:lnTo>
                    <a:pt x="110" y="4"/>
                  </a:lnTo>
                  <a:lnTo>
                    <a:pt x="98" y="0"/>
                  </a:lnTo>
                  <a:lnTo>
                    <a:pt x="90" y="0"/>
                  </a:lnTo>
                  <a:lnTo>
                    <a:pt x="80" y="0"/>
                  </a:lnTo>
                  <a:lnTo>
                    <a:pt x="71" y="2"/>
                  </a:lnTo>
                  <a:lnTo>
                    <a:pt x="63" y="4"/>
                  </a:lnTo>
                  <a:lnTo>
                    <a:pt x="57" y="8"/>
                  </a:lnTo>
                  <a:lnTo>
                    <a:pt x="51" y="14"/>
                  </a:lnTo>
                  <a:lnTo>
                    <a:pt x="47" y="18"/>
                  </a:lnTo>
                  <a:lnTo>
                    <a:pt x="45" y="24"/>
                  </a:lnTo>
                  <a:lnTo>
                    <a:pt x="41" y="30"/>
                  </a:lnTo>
                  <a:lnTo>
                    <a:pt x="39" y="37"/>
                  </a:lnTo>
                  <a:lnTo>
                    <a:pt x="37" y="43"/>
                  </a:lnTo>
                  <a:lnTo>
                    <a:pt x="37" y="47"/>
                  </a:lnTo>
                  <a:lnTo>
                    <a:pt x="35" y="53"/>
                  </a:lnTo>
                  <a:lnTo>
                    <a:pt x="37" y="59"/>
                  </a:lnTo>
                  <a:lnTo>
                    <a:pt x="37" y="63"/>
                  </a:lnTo>
                  <a:lnTo>
                    <a:pt x="39" y="65"/>
                  </a:lnTo>
                  <a:lnTo>
                    <a:pt x="41" y="67"/>
                  </a:lnTo>
                  <a:lnTo>
                    <a:pt x="43" y="67"/>
                  </a:lnTo>
                  <a:lnTo>
                    <a:pt x="45" y="69"/>
                  </a:lnTo>
                  <a:lnTo>
                    <a:pt x="47" y="71"/>
                  </a:lnTo>
                  <a:lnTo>
                    <a:pt x="49" y="73"/>
                  </a:lnTo>
                  <a:lnTo>
                    <a:pt x="51" y="73"/>
                  </a:lnTo>
                  <a:lnTo>
                    <a:pt x="45" y="79"/>
                  </a:lnTo>
                  <a:lnTo>
                    <a:pt x="39" y="84"/>
                  </a:lnTo>
                  <a:lnTo>
                    <a:pt x="33" y="88"/>
                  </a:lnTo>
                  <a:lnTo>
                    <a:pt x="26" y="92"/>
                  </a:lnTo>
                  <a:lnTo>
                    <a:pt x="22" y="96"/>
                  </a:lnTo>
                  <a:lnTo>
                    <a:pt x="18" y="104"/>
                  </a:lnTo>
                  <a:lnTo>
                    <a:pt x="14" y="110"/>
                  </a:lnTo>
                  <a:lnTo>
                    <a:pt x="14" y="120"/>
                  </a:lnTo>
                  <a:lnTo>
                    <a:pt x="16" y="124"/>
                  </a:lnTo>
                  <a:lnTo>
                    <a:pt x="20" y="128"/>
                  </a:lnTo>
                  <a:lnTo>
                    <a:pt x="22" y="133"/>
                  </a:lnTo>
                  <a:lnTo>
                    <a:pt x="22" y="139"/>
                  </a:lnTo>
                  <a:lnTo>
                    <a:pt x="24" y="145"/>
                  </a:lnTo>
                  <a:lnTo>
                    <a:pt x="24" y="149"/>
                  </a:lnTo>
                  <a:lnTo>
                    <a:pt x="22" y="153"/>
                  </a:lnTo>
                  <a:lnTo>
                    <a:pt x="20" y="155"/>
                  </a:lnTo>
                  <a:lnTo>
                    <a:pt x="20" y="153"/>
                  </a:lnTo>
                  <a:lnTo>
                    <a:pt x="18" y="151"/>
                  </a:lnTo>
                  <a:lnTo>
                    <a:pt x="16" y="149"/>
                  </a:lnTo>
                  <a:lnTo>
                    <a:pt x="14" y="147"/>
                  </a:lnTo>
                  <a:lnTo>
                    <a:pt x="14" y="145"/>
                  </a:lnTo>
                  <a:lnTo>
                    <a:pt x="12" y="143"/>
                  </a:lnTo>
                  <a:lnTo>
                    <a:pt x="10" y="141"/>
                  </a:lnTo>
                  <a:lnTo>
                    <a:pt x="10" y="139"/>
                  </a:lnTo>
                  <a:lnTo>
                    <a:pt x="0" y="212"/>
                  </a:lnTo>
                  <a:close/>
                </a:path>
              </a:pathLst>
            </a:custGeom>
            <a:solidFill>
              <a:srgbClr val="FFCF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74" name="Freeform 84"/>
            <p:cNvSpPr>
              <a:spLocks/>
            </p:cNvSpPr>
            <p:nvPr/>
          </p:nvSpPr>
          <p:spPr bwMode="auto">
            <a:xfrm>
              <a:off x="4775" y="2557"/>
              <a:ext cx="249" cy="133"/>
            </a:xfrm>
            <a:custGeom>
              <a:avLst/>
              <a:gdLst>
                <a:gd name="T0" fmla="*/ 19 w 249"/>
                <a:gd name="T1" fmla="*/ 133 h 133"/>
                <a:gd name="T2" fmla="*/ 51 w 249"/>
                <a:gd name="T3" fmla="*/ 129 h 133"/>
                <a:gd name="T4" fmla="*/ 86 w 249"/>
                <a:gd name="T5" fmla="*/ 123 h 133"/>
                <a:gd name="T6" fmla="*/ 119 w 249"/>
                <a:gd name="T7" fmla="*/ 117 h 133"/>
                <a:gd name="T8" fmla="*/ 151 w 249"/>
                <a:gd name="T9" fmla="*/ 113 h 133"/>
                <a:gd name="T10" fmla="*/ 182 w 249"/>
                <a:gd name="T11" fmla="*/ 104 h 133"/>
                <a:gd name="T12" fmla="*/ 209 w 249"/>
                <a:gd name="T13" fmla="*/ 92 h 133"/>
                <a:gd name="T14" fmla="*/ 235 w 249"/>
                <a:gd name="T15" fmla="*/ 78 h 133"/>
                <a:gd name="T16" fmla="*/ 233 w 249"/>
                <a:gd name="T17" fmla="*/ 55 h 133"/>
                <a:gd name="T18" fmla="*/ 194 w 249"/>
                <a:gd name="T19" fmla="*/ 35 h 133"/>
                <a:gd name="T20" fmla="*/ 151 w 249"/>
                <a:gd name="T21" fmla="*/ 19 h 133"/>
                <a:gd name="T22" fmla="*/ 106 w 249"/>
                <a:gd name="T23" fmla="*/ 6 h 133"/>
                <a:gd name="T24" fmla="*/ 82 w 249"/>
                <a:gd name="T25" fmla="*/ 2 h 133"/>
                <a:gd name="T26" fmla="*/ 80 w 249"/>
                <a:gd name="T27" fmla="*/ 6 h 133"/>
                <a:gd name="T28" fmla="*/ 80 w 249"/>
                <a:gd name="T29" fmla="*/ 6 h 133"/>
                <a:gd name="T30" fmla="*/ 78 w 249"/>
                <a:gd name="T31" fmla="*/ 4 h 133"/>
                <a:gd name="T32" fmla="*/ 74 w 249"/>
                <a:gd name="T33" fmla="*/ 4 h 133"/>
                <a:gd name="T34" fmla="*/ 72 w 249"/>
                <a:gd name="T35" fmla="*/ 13 h 133"/>
                <a:gd name="T36" fmla="*/ 78 w 249"/>
                <a:gd name="T37" fmla="*/ 21 h 133"/>
                <a:gd name="T38" fmla="*/ 84 w 249"/>
                <a:gd name="T39" fmla="*/ 29 h 133"/>
                <a:gd name="T40" fmla="*/ 86 w 249"/>
                <a:gd name="T41" fmla="*/ 35 h 133"/>
                <a:gd name="T42" fmla="*/ 86 w 249"/>
                <a:gd name="T43" fmla="*/ 37 h 133"/>
                <a:gd name="T44" fmla="*/ 82 w 249"/>
                <a:gd name="T45" fmla="*/ 41 h 133"/>
                <a:gd name="T46" fmla="*/ 80 w 249"/>
                <a:gd name="T47" fmla="*/ 45 h 133"/>
                <a:gd name="T48" fmla="*/ 78 w 249"/>
                <a:gd name="T49" fmla="*/ 49 h 133"/>
                <a:gd name="T50" fmla="*/ 82 w 249"/>
                <a:gd name="T51" fmla="*/ 55 h 133"/>
                <a:gd name="T52" fmla="*/ 86 w 249"/>
                <a:gd name="T53" fmla="*/ 64 h 133"/>
                <a:gd name="T54" fmla="*/ 84 w 249"/>
                <a:gd name="T55" fmla="*/ 70 h 133"/>
                <a:gd name="T56" fmla="*/ 66 w 249"/>
                <a:gd name="T57" fmla="*/ 76 h 133"/>
                <a:gd name="T58" fmla="*/ 43 w 249"/>
                <a:gd name="T59" fmla="*/ 88 h 133"/>
                <a:gd name="T60" fmla="*/ 27 w 249"/>
                <a:gd name="T61" fmla="*/ 106 h 133"/>
                <a:gd name="T62" fmla="*/ 10 w 249"/>
                <a:gd name="T63" fmla="*/ 125 h 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9"/>
                <a:gd name="T97" fmla="*/ 0 h 133"/>
                <a:gd name="T98" fmla="*/ 249 w 249"/>
                <a:gd name="T99" fmla="*/ 133 h 1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9" h="133">
                  <a:moveTo>
                    <a:pt x="0" y="133"/>
                  </a:moveTo>
                  <a:lnTo>
                    <a:pt x="19" y="133"/>
                  </a:lnTo>
                  <a:lnTo>
                    <a:pt x="35" y="131"/>
                  </a:lnTo>
                  <a:lnTo>
                    <a:pt x="51" y="129"/>
                  </a:lnTo>
                  <a:lnTo>
                    <a:pt x="70" y="125"/>
                  </a:lnTo>
                  <a:lnTo>
                    <a:pt x="86" y="123"/>
                  </a:lnTo>
                  <a:lnTo>
                    <a:pt x="102" y="119"/>
                  </a:lnTo>
                  <a:lnTo>
                    <a:pt x="119" y="117"/>
                  </a:lnTo>
                  <a:lnTo>
                    <a:pt x="135" y="117"/>
                  </a:lnTo>
                  <a:lnTo>
                    <a:pt x="151" y="113"/>
                  </a:lnTo>
                  <a:lnTo>
                    <a:pt x="166" y="109"/>
                  </a:lnTo>
                  <a:lnTo>
                    <a:pt x="182" y="104"/>
                  </a:lnTo>
                  <a:lnTo>
                    <a:pt x="196" y="98"/>
                  </a:lnTo>
                  <a:lnTo>
                    <a:pt x="209" y="92"/>
                  </a:lnTo>
                  <a:lnTo>
                    <a:pt x="223" y="86"/>
                  </a:lnTo>
                  <a:lnTo>
                    <a:pt x="235" y="78"/>
                  </a:lnTo>
                  <a:lnTo>
                    <a:pt x="249" y="70"/>
                  </a:lnTo>
                  <a:lnTo>
                    <a:pt x="233" y="55"/>
                  </a:lnTo>
                  <a:lnTo>
                    <a:pt x="215" y="45"/>
                  </a:lnTo>
                  <a:lnTo>
                    <a:pt x="194" y="35"/>
                  </a:lnTo>
                  <a:lnTo>
                    <a:pt x="174" y="27"/>
                  </a:lnTo>
                  <a:lnTo>
                    <a:pt x="151" y="19"/>
                  </a:lnTo>
                  <a:lnTo>
                    <a:pt x="129" y="13"/>
                  </a:lnTo>
                  <a:lnTo>
                    <a:pt x="106" y="6"/>
                  </a:lnTo>
                  <a:lnTo>
                    <a:pt x="82" y="0"/>
                  </a:lnTo>
                  <a:lnTo>
                    <a:pt x="82" y="2"/>
                  </a:lnTo>
                  <a:lnTo>
                    <a:pt x="82" y="4"/>
                  </a:lnTo>
                  <a:lnTo>
                    <a:pt x="80" y="6"/>
                  </a:lnTo>
                  <a:lnTo>
                    <a:pt x="78" y="6"/>
                  </a:lnTo>
                  <a:lnTo>
                    <a:pt x="78" y="4"/>
                  </a:lnTo>
                  <a:lnTo>
                    <a:pt x="78" y="0"/>
                  </a:lnTo>
                  <a:lnTo>
                    <a:pt x="74" y="4"/>
                  </a:lnTo>
                  <a:lnTo>
                    <a:pt x="72" y="8"/>
                  </a:lnTo>
                  <a:lnTo>
                    <a:pt x="72" y="13"/>
                  </a:lnTo>
                  <a:lnTo>
                    <a:pt x="74" y="17"/>
                  </a:lnTo>
                  <a:lnTo>
                    <a:pt x="78" y="21"/>
                  </a:lnTo>
                  <a:lnTo>
                    <a:pt x="80" y="25"/>
                  </a:lnTo>
                  <a:lnTo>
                    <a:pt x="84" y="29"/>
                  </a:lnTo>
                  <a:lnTo>
                    <a:pt x="86" y="33"/>
                  </a:lnTo>
                  <a:lnTo>
                    <a:pt x="86" y="35"/>
                  </a:lnTo>
                  <a:lnTo>
                    <a:pt x="86" y="37"/>
                  </a:lnTo>
                  <a:lnTo>
                    <a:pt x="84" y="39"/>
                  </a:lnTo>
                  <a:lnTo>
                    <a:pt x="82" y="41"/>
                  </a:lnTo>
                  <a:lnTo>
                    <a:pt x="80" y="43"/>
                  </a:lnTo>
                  <a:lnTo>
                    <a:pt x="80" y="45"/>
                  </a:lnTo>
                  <a:lnTo>
                    <a:pt x="78" y="47"/>
                  </a:lnTo>
                  <a:lnTo>
                    <a:pt x="78" y="49"/>
                  </a:lnTo>
                  <a:lnTo>
                    <a:pt x="80" y="53"/>
                  </a:lnTo>
                  <a:lnTo>
                    <a:pt x="82" y="55"/>
                  </a:lnTo>
                  <a:lnTo>
                    <a:pt x="84" y="60"/>
                  </a:lnTo>
                  <a:lnTo>
                    <a:pt x="86" y="64"/>
                  </a:lnTo>
                  <a:lnTo>
                    <a:pt x="86" y="66"/>
                  </a:lnTo>
                  <a:lnTo>
                    <a:pt x="84" y="70"/>
                  </a:lnTo>
                  <a:lnTo>
                    <a:pt x="82" y="74"/>
                  </a:lnTo>
                  <a:lnTo>
                    <a:pt x="66" y="76"/>
                  </a:lnTo>
                  <a:lnTo>
                    <a:pt x="53" y="82"/>
                  </a:lnTo>
                  <a:lnTo>
                    <a:pt x="43" y="88"/>
                  </a:lnTo>
                  <a:lnTo>
                    <a:pt x="35" y="96"/>
                  </a:lnTo>
                  <a:lnTo>
                    <a:pt x="27" y="106"/>
                  </a:lnTo>
                  <a:lnTo>
                    <a:pt x="19" y="117"/>
                  </a:lnTo>
                  <a:lnTo>
                    <a:pt x="10" y="125"/>
                  </a:lnTo>
                  <a:lnTo>
                    <a:pt x="0" y="133"/>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75" name="Freeform 85"/>
            <p:cNvSpPr>
              <a:spLocks/>
            </p:cNvSpPr>
            <p:nvPr/>
          </p:nvSpPr>
          <p:spPr bwMode="auto">
            <a:xfrm>
              <a:off x="4804" y="2578"/>
              <a:ext cx="180" cy="102"/>
            </a:xfrm>
            <a:custGeom>
              <a:avLst/>
              <a:gdLst>
                <a:gd name="T0" fmla="*/ 69 w 180"/>
                <a:gd name="T1" fmla="*/ 71 h 102"/>
                <a:gd name="T2" fmla="*/ 69 w 180"/>
                <a:gd name="T3" fmla="*/ 77 h 102"/>
                <a:gd name="T4" fmla="*/ 67 w 180"/>
                <a:gd name="T5" fmla="*/ 81 h 102"/>
                <a:gd name="T6" fmla="*/ 63 w 180"/>
                <a:gd name="T7" fmla="*/ 83 h 102"/>
                <a:gd name="T8" fmla="*/ 59 w 180"/>
                <a:gd name="T9" fmla="*/ 88 h 102"/>
                <a:gd name="T10" fmla="*/ 180 w 180"/>
                <a:gd name="T11" fmla="*/ 43 h 102"/>
                <a:gd name="T12" fmla="*/ 147 w 180"/>
                <a:gd name="T13" fmla="*/ 53 h 102"/>
                <a:gd name="T14" fmla="*/ 151 w 180"/>
                <a:gd name="T15" fmla="*/ 49 h 102"/>
                <a:gd name="T16" fmla="*/ 157 w 180"/>
                <a:gd name="T17" fmla="*/ 47 h 102"/>
                <a:gd name="T18" fmla="*/ 159 w 180"/>
                <a:gd name="T19" fmla="*/ 41 h 102"/>
                <a:gd name="T20" fmla="*/ 106 w 180"/>
                <a:gd name="T21" fmla="*/ 65 h 102"/>
                <a:gd name="T22" fmla="*/ 69 w 180"/>
                <a:gd name="T23" fmla="*/ 59 h 102"/>
                <a:gd name="T24" fmla="*/ 110 w 180"/>
                <a:gd name="T25" fmla="*/ 14 h 102"/>
                <a:gd name="T26" fmla="*/ 108 w 180"/>
                <a:gd name="T27" fmla="*/ 12 h 102"/>
                <a:gd name="T28" fmla="*/ 106 w 180"/>
                <a:gd name="T29" fmla="*/ 12 h 102"/>
                <a:gd name="T30" fmla="*/ 104 w 180"/>
                <a:gd name="T31" fmla="*/ 8 h 102"/>
                <a:gd name="T32" fmla="*/ 96 w 180"/>
                <a:gd name="T33" fmla="*/ 6 h 102"/>
                <a:gd name="T34" fmla="*/ 88 w 180"/>
                <a:gd name="T35" fmla="*/ 4 h 102"/>
                <a:gd name="T36" fmla="*/ 77 w 180"/>
                <a:gd name="T37" fmla="*/ 0 h 102"/>
                <a:gd name="T38" fmla="*/ 67 w 180"/>
                <a:gd name="T39" fmla="*/ 0 h 102"/>
                <a:gd name="T40" fmla="*/ 61 w 180"/>
                <a:gd name="T41" fmla="*/ 6 h 102"/>
                <a:gd name="T42" fmla="*/ 65 w 180"/>
                <a:gd name="T43" fmla="*/ 10 h 102"/>
                <a:gd name="T44" fmla="*/ 71 w 180"/>
                <a:gd name="T45" fmla="*/ 10 h 102"/>
                <a:gd name="T46" fmla="*/ 77 w 180"/>
                <a:gd name="T47" fmla="*/ 12 h 102"/>
                <a:gd name="T48" fmla="*/ 80 w 180"/>
                <a:gd name="T49" fmla="*/ 16 h 102"/>
                <a:gd name="T50" fmla="*/ 77 w 180"/>
                <a:gd name="T51" fmla="*/ 20 h 102"/>
                <a:gd name="T52" fmla="*/ 71 w 180"/>
                <a:gd name="T53" fmla="*/ 22 h 102"/>
                <a:gd name="T54" fmla="*/ 67 w 180"/>
                <a:gd name="T55" fmla="*/ 26 h 102"/>
                <a:gd name="T56" fmla="*/ 67 w 180"/>
                <a:gd name="T57" fmla="*/ 30 h 102"/>
                <a:gd name="T58" fmla="*/ 69 w 180"/>
                <a:gd name="T59" fmla="*/ 32 h 102"/>
                <a:gd name="T60" fmla="*/ 73 w 180"/>
                <a:gd name="T61" fmla="*/ 32 h 102"/>
                <a:gd name="T62" fmla="*/ 77 w 180"/>
                <a:gd name="T63" fmla="*/ 34 h 102"/>
                <a:gd name="T64" fmla="*/ 22 w 180"/>
                <a:gd name="T65" fmla="*/ 94 h 102"/>
                <a:gd name="T66" fmla="*/ 20 w 180"/>
                <a:gd name="T67" fmla="*/ 88 h 102"/>
                <a:gd name="T68" fmla="*/ 22 w 180"/>
                <a:gd name="T69" fmla="*/ 83 h 102"/>
                <a:gd name="T70" fmla="*/ 28 w 180"/>
                <a:gd name="T71" fmla="*/ 79 h 102"/>
                <a:gd name="T72" fmla="*/ 33 w 180"/>
                <a:gd name="T73" fmla="*/ 75 h 102"/>
                <a:gd name="T74" fmla="*/ 0 w 180"/>
                <a:gd name="T75" fmla="*/ 94 h 102"/>
                <a:gd name="T76" fmla="*/ 0 w 180"/>
                <a:gd name="T77" fmla="*/ 96 h 102"/>
                <a:gd name="T78" fmla="*/ 2 w 180"/>
                <a:gd name="T79" fmla="*/ 98 h 102"/>
                <a:gd name="T80" fmla="*/ 8 w 180"/>
                <a:gd name="T81" fmla="*/ 100 h 10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0"/>
                <a:gd name="T124" fmla="*/ 0 h 102"/>
                <a:gd name="T125" fmla="*/ 180 w 180"/>
                <a:gd name="T126" fmla="*/ 102 h 10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0" h="102">
                  <a:moveTo>
                    <a:pt x="10" y="102"/>
                  </a:moveTo>
                  <a:lnTo>
                    <a:pt x="69" y="71"/>
                  </a:lnTo>
                  <a:lnTo>
                    <a:pt x="69" y="73"/>
                  </a:lnTo>
                  <a:lnTo>
                    <a:pt x="69" y="77"/>
                  </a:lnTo>
                  <a:lnTo>
                    <a:pt x="69" y="79"/>
                  </a:lnTo>
                  <a:lnTo>
                    <a:pt x="67" y="81"/>
                  </a:lnTo>
                  <a:lnTo>
                    <a:pt x="65" y="81"/>
                  </a:lnTo>
                  <a:lnTo>
                    <a:pt x="63" y="83"/>
                  </a:lnTo>
                  <a:lnTo>
                    <a:pt x="61" y="85"/>
                  </a:lnTo>
                  <a:lnTo>
                    <a:pt x="59" y="88"/>
                  </a:lnTo>
                  <a:lnTo>
                    <a:pt x="114" y="75"/>
                  </a:lnTo>
                  <a:lnTo>
                    <a:pt x="180" y="43"/>
                  </a:lnTo>
                  <a:lnTo>
                    <a:pt x="147" y="57"/>
                  </a:lnTo>
                  <a:lnTo>
                    <a:pt x="147" y="53"/>
                  </a:lnTo>
                  <a:lnTo>
                    <a:pt x="149" y="51"/>
                  </a:lnTo>
                  <a:lnTo>
                    <a:pt x="151" y="49"/>
                  </a:lnTo>
                  <a:lnTo>
                    <a:pt x="155" y="49"/>
                  </a:lnTo>
                  <a:lnTo>
                    <a:pt x="157" y="47"/>
                  </a:lnTo>
                  <a:lnTo>
                    <a:pt x="159" y="45"/>
                  </a:lnTo>
                  <a:lnTo>
                    <a:pt x="159" y="41"/>
                  </a:lnTo>
                  <a:lnTo>
                    <a:pt x="159" y="36"/>
                  </a:lnTo>
                  <a:lnTo>
                    <a:pt x="106" y="65"/>
                  </a:lnTo>
                  <a:lnTo>
                    <a:pt x="133" y="24"/>
                  </a:lnTo>
                  <a:lnTo>
                    <a:pt x="69" y="59"/>
                  </a:lnTo>
                  <a:lnTo>
                    <a:pt x="110" y="14"/>
                  </a:lnTo>
                  <a:lnTo>
                    <a:pt x="108" y="14"/>
                  </a:lnTo>
                  <a:lnTo>
                    <a:pt x="108" y="12"/>
                  </a:lnTo>
                  <a:lnTo>
                    <a:pt x="106" y="12"/>
                  </a:lnTo>
                  <a:lnTo>
                    <a:pt x="104" y="10"/>
                  </a:lnTo>
                  <a:lnTo>
                    <a:pt x="104" y="8"/>
                  </a:lnTo>
                  <a:lnTo>
                    <a:pt x="102" y="8"/>
                  </a:lnTo>
                  <a:lnTo>
                    <a:pt x="96" y="6"/>
                  </a:lnTo>
                  <a:lnTo>
                    <a:pt x="92" y="6"/>
                  </a:lnTo>
                  <a:lnTo>
                    <a:pt x="88" y="4"/>
                  </a:lnTo>
                  <a:lnTo>
                    <a:pt x="84" y="2"/>
                  </a:lnTo>
                  <a:lnTo>
                    <a:pt x="77" y="0"/>
                  </a:lnTo>
                  <a:lnTo>
                    <a:pt x="73" y="0"/>
                  </a:lnTo>
                  <a:lnTo>
                    <a:pt x="67" y="0"/>
                  </a:lnTo>
                  <a:lnTo>
                    <a:pt x="61" y="4"/>
                  </a:lnTo>
                  <a:lnTo>
                    <a:pt x="61" y="6"/>
                  </a:lnTo>
                  <a:lnTo>
                    <a:pt x="63" y="8"/>
                  </a:lnTo>
                  <a:lnTo>
                    <a:pt x="65" y="10"/>
                  </a:lnTo>
                  <a:lnTo>
                    <a:pt x="67" y="10"/>
                  </a:lnTo>
                  <a:lnTo>
                    <a:pt x="71" y="10"/>
                  </a:lnTo>
                  <a:lnTo>
                    <a:pt x="73" y="12"/>
                  </a:lnTo>
                  <a:lnTo>
                    <a:pt x="77" y="12"/>
                  </a:lnTo>
                  <a:lnTo>
                    <a:pt x="80" y="14"/>
                  </a:lnTo>
                  <a:lnTo>
                    <a:pt x="80" y="16"/>
                  </a:lnTo>
                  <a:lnTo>
                    <a:pt x="80" y="20"/>
                  </a:lnTo>
                  <a:lnTo>
                    <a:pt x="77" y="20"/>
                  </a:lnTo>
                  <a:lnTo>
                    <a:pt x="75" y="22"/>
                  </a:lnTo>
                  <a:lnTo>
                    <a:pt x="71" y="22"/>
                  </a:lnTo>
                  <a:lnTo>
                    <a:pt x="69" y="24"/>
                  </a:lnTo>
                  <a:lnTo>
                    <a:pt x="67" y="26"/>
                  </a:lnTo>
                  <a:lnTo>
                    <a:pt x="67" y="28"/>
                  </a:lnTo>
                  <a:lnTo>
                    <a:pt x="67" y="30"/>
                  </a:lnTo>
                  <a:lnTo>
                    <a:pt x="69" y="32"/>
                  </a:lnTo>
                  <a:lnTo>
                    <a:pt x="71" y="32"/>
                  </a:lnTo>
                  <a:lnTo>
                    <a:pt x="73" y="32"/>
                  </a:lnTo>
                  <a:lnTo>
                    <a:pt x="75" y="34"/>
                  </a:lnTo>
                  <a:lnTo>
                    <a:pt x="77" y="34"/>
                  </a:lnTo>
                  <a:lnTo>
                    <a:pt x="80" y="34"/>
                  </a:lnTo>
                  <a:lnTo>
                    <a:pt x="22" y="94"/>
                  </a:lnTo>
                  <a:lnTo>
                    <a:pt x="20" y="92"/>
                  </a:lnTo>
                  <a:lnTo>
                    <a:pt x="20" y="88"/>
                  </a:lnTo>
                  <a:lnTo>
                    <a:pt x="20" y="85"/>
                  </a:lnTo>
                  <a:lnTo>
                    <a:pt x="22" y="83"/>
                  </a:lnTo>
                  <a:lnTo>
                    <a:pt x="24" y="81"/>
                  </a:lnTo>
                  <a:lnTo>
                    <a:pt x="28" y="79"/>
                  </a:lnTo>
                  <a:lnTo>
                    <a:pt x="31" y="77"/>
                  </a:lnTo>
                  <a:lnTo>
                    <a:pt x="33" y="75"/>
                  </a:lnTo>
                  <a:lnTo>
                    <a:pt x="0" y="92"/>
                  </a:lnTo>
                  <a:lnTo>
                    <a:pt x="0" y="94"/>
                  </a:lnTo>
                  <a:lnTo>
                    <a:pt x="0" y="96"/>
                  </a:lnTo>
                  <a:lnTo>
                    <a:pt x="2" y="98"/>
                  </a:lnTo>
                  <a:lnTo>
                    <a:pt x="4" y="98"/>
                  </a:lnTo>
                  <a:lnTo>
                    <a:pt x="8" y="100"/>
                  </a:lnTo>
                  <a:lnTo>
                    <a:pt x="10"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76" name="Freeform 86"/>
            <p:cNvSpPr>
              <a:spLocks/>
            </p:cNvSpPr>
            <p:nvPr/>
          </p:nvSpPr>
          <p:spPr bwMode="auto">
            <a:xfrm>
              <a:off x="4953" y="2672"/>
              <a:ext cx="6" cy="4"/>
            </a:xfrm>
            <a:custGeom>
              <a:avLst/>
              <a:gdLst>
                <a:gd name="T0" fmla="*/ 0 w 6"/>
                <a:gd name="T1" fmla="*/ 4 h 4"/>
                <a:gd name="T2" fmla="*/ 0 w 6"/>
                <a:gd name="T3" fmla="*/ 4 h 4"/>
                <a:gd name="T4" fmla="*/ 2 w 6"/>
                <a:gd name="T5" fmla="*/ 4 h 4"/>
                <a:gd name="T6" fmla="*/ 2 w 6"/>
                <a:gd name="T7" fmla="*/ 2 h 4"/>
                <a:gd name="T8" fmla="*/ 4 w 6"/>
                <a:gd name="T9" fmla="*/ 2 h 4"/>
                <a:gd name="T10" fmla="*/ 4 w 6"/>
                <a:gd name="T11" fmla="*/ 2 h 4"/>
                <a:gd name="T12" fmla="*/ 6 w 6"/>
                <a:gd name="T13" fmla="*/ 0 h 4"/>
                <a:gd name="T14" fmla="*/ 6 w 6"/>
                <a:gd name="T15" fmla="*/ 0 h 4"/>
                <a:gd name="T16" fmla="*/ 6 w 6"/>
                <a:gd name="T17" fmla="*/ 0 h 4"/>
                <a:gd name="T18" fmla="*/ 6 w 6"/>
                <a:gd name="T19" fmla="*/ 0 h 4"/>
                <a:gd name="T20" fmla="*/ 6 w 6"/>
                <a:gd name="T21" fmla="*/ 0 h 4"/>
                <a:gd name="T22" fmla="*/ 4 w 6"/>
                <a:gd name="T23" fmla="*/ 0 h 4"/>
                <a:gd name="T24" fmla="*/ 4 w 6"/>
                <a:gd name="T25" fmla="*/ 2 h 4"/>
                <a:gd name="T26" fmla="*/ 2 w 6"/>
                <a:gd name="T27" fmla="*/ 2 h 4"/>
                <a:gd name="T28" fmla="*/ 2 w 6"/>
                <a:gd name="T29" fmla="*/ 2 h 4"/>
                <a:gd name="T30" fmla="*/ 2 w 6"/>
                <a:gd name="T31" fmla="*/ 2 h 4"/>
                <a:gd name="T32" fmla="*/ 0 w 6"/>
                <a:gd name="T33" fmla="*/ 4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4"/>
                <a:gd name="T53" fmla="*/ 6 w 6"/>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4">
                  <a:moveTo>
                    <a:pt x="0" y="4"/>
                  </a:moveTo>
                  <a:lnTo>
                    <a:pt x="0" y="4"/>
                  </a:lnTo>
                  <a:lnTo>
                    <a:pt x="2" y="4"/>
                  </a:lnTo>
                  <a:lnTo>
                    <a:pt x="2" y="2"/>
                  </a:lnTo>
                  <a:lnTo>
                    <a:pt x="4" y="2"/>
                  </a:lnTo>
                  <a:lnTo>
                    <a:pt x="6" y="0"/>
                  </a:lnTo>
                  <a:lnTo>
                    <a:pt x="4" y="0"/>
                  </a:lnTo>
                  <a:lnTo>
                    <a:pt x="4" y="2"/>
                  </a:lnTo>
                  <a:lnTo>
                    <a:pt x="2" y="2"/>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77" name="Freeform 87"/>
            <p:cNvSpPr>
              <a:spLocks/>
            </p:cNvSpPr>
            <p:nvPr/>
          </p:nvSpPr>
          <p:spPr bwMode="auto">
            <a:xfrm>
              <a:off x="4634" y="2531"/>
              <a:ext cx="102" cy="128"/>
            </a:xfrm>
            <a:custGeom>
              <a:avLst/>
              <a:gdLst>
                <a:gd name="T0" fmla="*/ 53 w 102"/>
                <a:gd name="T1" fmla="*/ 128 h 128"/>
                <a:gd name="T2" fmla="*/ 100 w 102"/>
                <a:gd name="T3" fmla="*/ 30 h 128"/>
                <a:gd name="T4" fmla="*/ 102 w 102"/>
                <a:gd name="T5" fmla="*/ 28 h 128"/>
                <a:gd name="T6" fmla="*/ 102 w 102"/>
                <a:gd name="T7" fmla="*/ 24 h 128"/>
                <a:gd name="T8" fmla="*/ 100 w 102"/>
                <a:gd name="T9" fmla="*/ 20 h 128"/>
                <a:gd name="T10" fmla="*/ 98 w 102"/>
                <a:gd name="T11" fmla="*/ 16 h 128"/>
                <a:gd name="T12" fmla="*/ 96 w 102"/>
                <a:gd name="T13" fmla="*/ 12 h 128"/>
                <a:gd name="T14" fmla="*/ 94 w 102"/>
                <a:gd name="T15" fmla="*/ 8 h 128"/>
                <a:gd name="T16" fmla="*/ 92 w 102"/>
                <a:gd name="T17" fmla="*/ 4 h 128"/>
                <a:gd name="T18" fmla="*/ 90 w 102"/>
                <a:gd name="T19" fmla="*/ 0 h 128"/>
                <a:gd name="T20" fmla="*/ 78 w 102"/>
                <a:gd name="T21" fmla="*/ 2 h 128"/>
                <a:gd name="T22" fmla="*/ 66 w 102"/>
                <a:gd name="T23" fmla="*/ 4 h 128"/>
                <a:gd name="T24" fmla="*/ 51 w 102"/>
                <a:gd name="T25" fmla="*/ 6 h 128"/>
                <a:gd name="T26" fmla="*/ 39 w 102"/>
                <a:gd name="T27" fmla="*/ 10 h 128"/>
                <a:gd name="T28" fmla="*/ 29 w 102"/>
                <a:gd name="T29" fmla="*/ 16 h 128"/>
                <a:gd name="T30" fmla="*/ 17 w 102"/>
                <a:gd name="T31" fmla="*/ 22 h 128"/>
                <a:gd name="T32" fmla="*/ 9 w 102"/>
                <a:gd name="T33" fmla="*/ 30 h 128"/>
                <a:gd name="T34" fmla="*/ 0 w 102"/>
                <a:gd name="T35" fmla="*/ 41 h 128"/>
                <a:gd name="T36" fmla="*/ 0 w 102"/>
                <a:gd name="T37" fmla="*/ 49 h 128"/>
                <a:gd name="T38" fmla="*/ 0 w 102"/>
                <a:gd name="T39" fmla="*/ 57 h 128"/>
                <a:gd name="T40" fmla="*/ 2 w 102"/>
                <a:gd name="T41" fmla="*/ 63 h 128"/>
                <a:gd name="T42" fmla="*/ 4 w 102"/>
                <a:gd name="T43" fmla="*/ 69 h 128"/>
                <a:gd name="T44" fmla="*/ 6 w 102"/>
                <a:gd name="T45" fmla="*/ 73 h 128"/>
                <a:gd name="T46" fmla="*/ 11 w 102"/>
                <a:gd name="T47" fmla="*/ 77 h 128"/>
                <a:gd name="T48" fmla="*/ 15 w 102"/>
                <a:gd name="T49" fmla="*/ 77 h 128"/>
                <a:gd name="T50" fmla="*/ 21 w 102"/>
                <a:gd name="T51" fmla="*/ 75 h 128"/>
                <a:gd name="T52" fmla="*/ 23 w 102"/>
                <a:gd name="T53" fmla="*/ 71 h 128"/>
                <a:gd name="T54" fmla="*/ 25 w 102"/>
                <a:gd name="T55" fmla="*/ 67 h 128"/>
                <a:gd name="T56" fmla="*/ 27 w 102"/>
                <a:gd name="T57" fmla="*/ 63 h 128"/>
                <a:gd name="T58" fmla="*/ 29 w 102"/>
                <a:gd name="T59" fmla="*/ 57 h 128"/>
                <a:gd name="T60" fmla="*/ 33 w 102"/>
                <a:gd name="T61" fmla="*/ 53 h 128"/>
                <a:gd name="T62" fmla="*/ 37 w 102"/>
                <a:gd name="T63" fmla="*/ 49 h 128"/>
                <a:gd name="T64" fmla="*/ 41 w 102"/>
                <a:gd name="T65" fmla="*/ 47 h 128"/>
                <a:gd name="T66" fmla="*/ 47 w 102"/>
                <a:gd name="T67" fmla="*/ 45 h 128"/>
                <a:gd name="T68" fmla="*/ 47 w 102"/>
                <a:gd name="T69" fmla="*/ 51 h 128"/>
                <a:gd name="T70" fmla="*/ 45 w 102"/>
                <a:gd name="T71" fmla="*/ 57 h 128"/>
                <a:gd name="T72" fmla="*/ 41 w 102"/>
                <a:gd name="T73" fmla="*/ 63 h 128"/>
                <a:gd name="T74" fmla="*/ 37 w 102"/>
                <a:gd name="T75" fmla="*/ 71 h 128"/>
                <a:gd name="T76" fmla="*/ 33 w 102"/>
                <a:gd name="T77" fmla="*/ 77 h 128"/>
                <a:gd name="T78" fmla="*/ 31 w 102"/>
                <a:gd name="T79" fmla="*/ 86 h 128"/>
                <a:gd name="T80" fmla="*/ 29 w 102"/>
                <a:gd name="T81" fmla="*/ 96 h 128"/>
                <a:gd name="T82" fmla="*/ 31 w 102"/>
                <a:gd name="T83" fmla="*/ 106 h 128"/>
                <a:gd name="T84" fmla="*/ 33 w 102"/>
                <a:gd name="T85" fmla="*/ 110 h 128"/>
                <a:gd name="T86" fmla="*/ 35 w 102"/>
                <a:gd name="T87" fmla="*/ 112 h 128"/>
                <a:gd name="T88" fmla="*/ 39 w 102"/>
                <a:gd name="T89" fmla="*/ 116 h 128"/>
                <a:gd name="T90" fmla="*/ 41 w 102"/>
                <a:gd name="T91" fmla="*/ 118 h 128"/>
                <a:gd name="T92" fmla="*/ 43 w 102"/>
                <a:gd name="T93" fmla="*/ 120 h 128"/>
                <a:gd name="T94" fmla="*/ 45 w 102"/>
                <a:gd name="T95" fmla="*/ 124 h 128"/>
                <a:gd name="T96" fmla="*/ 49 w 102"/>
                <a:gd name="T97" fmla="*/ 126 h 128"/>
                <a:gd name="T98" fmla="*/ 53 w 102"/>
                <a:gd name="T99" fmla="*/ 128 h 1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128"/>
                <a:gd name="T152" fmla="*/ 102 w 102"/>
                <a:gd name="T153" fmla="*/ 128 h 1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128">
                  <a:moveTo>
                    <a:pt x="53" y="128"/>
                  </a:moveTo>
                  <a:lnTo>
                    <a:pt x="100" y="30"/>
                  </a:lnTo>
                  <a:lnTo>
                    <a:pt x="102" y="28"/>
                  </a:lnTo>
                  <a:lnTo>
                    <a:pt x="102" y="24"/>
                  </a:lnTo>
                  <a:lnTo>
                    <a:pt x="100" y="20"/>
                  </a:lnTo>
                  <a:lnTo>
                    <a:pt x="98" y="16"/>
                  </a:lnTo>
                  <a:lnTo>
                    <a:pt x="96" y="12"/>
                  </a:lnTo>
                  <a:lnTo>
                    <a:pt x="94" y="8"/>
                  </a:lnTo>
                  <a:lnTo>
                    <a:pt x="92" y="4"/>
                  </a:lnTo>
                  <a:lnTo>
                    <a:pt x="90" y="0"/>
                  </a:lnTo>
                  <a:lnTo>
                    <a:pt x="78" y="2"/>
                  </a:lnTo>
                  <a:lnTo>
                    <a:pt x="66" y="4"/>
                  </a:lnTo>
                  <a:lnTo>
                    <a:pt x="51" y="6"/>
                  </a:lnTo>
                  <a:lnTo>
                    <a:pt x="39" y="10"/>
                  </a:lnTo>
                  <a:lnTo>
                    <a:pt x="29" y="16"/>
                  </a:lnTo>
                  <a:lnTo>
                    <a:pt x="17" y="22"/>
                  </a:lnTo>
                  <a:lnTo>
                    <a:pt x="9" y="30"/>
                  </a:lnTo>
                  <a:lnTo>
                    <a:pt x="0" y="41"/>
                  </a:lnTo>
                  <a:lnTo>
                    <a:pt x="0" y="49"/>
                  </a:lnTo>
                  <a:lnTo>
                    <a:pt x="0" y="57"/>
                  </a:lnTo>
                  <a:lnTo>
                    <a:pt x="2" y="63"/>
                  </a:lnTo>
                  <a:lnTo>
                    <a:pt x="4" y="69"/>
                  </a:lnTo>
                  <a:lnTo>
                    <a:pt x="6" y="73"/>
                  </a:lnTo>
                  <a:lnTo>
                    <a:pt x="11" y="77"/>
                  </a:lnTo>
                  <a:lnTo>
                    <a:pt x="15" y="77"/>
                  </a:lnTo>
                  <a:lnTo>
                    <a:pt x="21" y="75"/>
                  </a:lnTo>
                  <a:lnTo>
                    <a:pt x="23" y="71"/>
                  </a:lnTo>
                  <a:lnTo>
                    <a:pt x="25" y="67"/>
                  </a:lnTo>
                  <a:lnTo>
                    <a:pt x="27" y="63"/>
                  </a:lnTo>
                  <a:lnTo>
                    <a:pt x="29" y="57"/>
                  </a:lnTo>
                  <a:lnTo>
                    <a:pt x="33" y="53"/>
                  </a:lnTo>
                  <a:lnTo>
                    <a:pt x="37" y="49"/>
                  </a:lnTo>
                  <a:lnTo>
                    <a:pt x="41" y="47"/>
                  </a:lnTo>
                  <a:lnTo>
                    <a:pt x="47" y="45"/>
                  </a:lnTo>
                  <a:lnTo>
                    <a:pt x="47" y="51"/>
                  </a:lnTo>
                  <a:lnTo>
                    <a:pt x="45" y="57"/>
                  </a:lnTo>
                  <a:lnTo>
                    <a:pt x="41" y="63"/>
                  </a:lnTo>
                  <a:lnTo>
                    <a:pt x="37" y="71"/>
                  </a:lnTo>
                  <a:lnTo>
                    <a:pt x="33" y="77"/>
                  </a:lnTo>
                  <a:lnTo>
                    <a:pt x="31" y="86"/>
                  </a:lnTo>
                  <a:lnTo>
                    <a:pt x="29" y="96"/>
                  </a:lnTo>
                  <a:lnTo>
                    <a:pt x="31" y="106"/>
                  </a:lnTo>
                  <a:lnTo>
                    <a:pt x="33" y="110"/>
                  </a:lnTo>
                  <a:lnTo>
                    <a:pt x="35" y="112"/>
                  </a:lnTo>
                  <a:lnTo>
                    <a:pt x="39" y="116"/>
                  </a:lnTo>
                  <a:lnTo>
                    <a:pt x="41" y="118"/>
                  </a:lnTo>
                  <a:lnTo>
                    <a:pt x="43" y="120"/>
                  </a:lnTo>
                  <a:lnTo>
                    <a:pt x="45" y="124"/>
                  </a:lnTo>
                  <a:lnTo>
                    <a:pt x="49" y="126"/>
                  </a:lnTo>
                  <a:lnTo>
                    <a:pt x="53" y="128"/>
                  </a:lnTo>
                  <a:close/>
                </a:path>
              </a:pathLst>
            </a:custGeom>
            <a:solidFill>
              <a:srgbClr val="FFCF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78" name="Freeform 88"/>
            <p:cNvSpPr>
              <a:spLocks/>
            </p:cNvSpPr>
            <p:nvPr/>
          </p:nvSpPr>
          <p:spPr bwMode="auto">
            <a:xfrm>
              <a:off x="4879" y="2621"/>
              <a:ext cx="35" cy="36"/>
            </a:xfrm>
            <a:custGeom>
              <a:avLst/>
              <a:gdLst>
                <a:gd name="T0" fmla="*/ 0 w 35"/>
                <a:gd name="T1" fmla="*/ 36 h 36"/>
                <a:gd name="T2" fmla="*/ 35 w 35"/>
                <a:gd name="T3" fmla="*/ 0 h 36"/>
                <a:gd name="T4" fmla="*/ 7 w 35"/>
                <a:gd name="T5" fmla="*/ 14 h 36"/>
                <a:gd name="T6" fmla="*/ 9 w 35"/>
                <a:gd name="T7" fmla="*/ 18 h 36"/>
                <a:gd name="T8" fmla="*/ 9 w 35"/>
                <a:gd name="T9" fmla="*/ 20 h 36"/>
                <a:gd name="T10" fmla="*/ 9 w 35"/>
                <a:gd name="T11" fmla="*/ 22 h 36"/>
                <a:gd name="T12" fmla="*/ 7 w 35"/>
                <a:gd name="T13" fmla="*/ 26 h 36"/>
                <a:gd name="T14" fmla="*/ 7 w 35"/>
                <a:gd name="T15" fmla="*/ 28 h 36"/>
                <a:gd name="T16" fmla="*/ 5 w 35"/>
                <a:gd name="T17" fmla="*/ 30 h 36"/>
                <a:gd name="T18" fmla="*/ 2 w 35"/>
                <a:gd name="T19" fmla="*/ 34 h 36"/>
                <a:gd name="T20" fmla="*/ 0 w 35"/>
                <a:gd name="T21" fmla="*/ 36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36"/>
                <a:gd name="T35" fmla="*/ 35 w 35"/>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36">
                  <a:moveTo>
                    <a:pt x="0" y="36"/>
                  </a:moveTo>
                  <a:lnTo>
                    <a:pt x="35" y="0"/>
                  </a:lnTo>
                  <a:lnTo>
                    <a:pt x="7" y="14"/>
                  </a:lnTo>
                  <a:lnTo>
                    <a:pt x="9" y="18"/>
                  </a:lnTo>
                  <a:lnTo>
                    <a:pt x="9" y="20"/>
                  </a:lnTo>
                  <a:lnTo>
                    <a:pt x="9" y="22"/>
                  </a:lnTo>
                  <a:lnTo>
                    <a:pt x="7" y="26"/>
                  </a:lnTo>
                  <a:lnTo>
                    <a:pt x="7" y="28"/>
                  </a:lnTo>
                  <a:lnTo>
                    <a:pt x="5" y="30"/>
                  </a:lnTo>
                  <a:lnTo>
                    <a:pt x="2" y="34"/>
                  </a:lnTo>
                  <a:lnTo>
                    <a:pt x="0" y="36"/>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79" name="Freeform 89"/>
            <p:cNvSpPr>
              <a:spLocks/>
            </p:cNvSpPr>
            <p:nvPr/>
          </p:nvSpPr>
          <p:spPr bwMode="auto">
            <a:xfrm>
              <a:off x="4314" y="2488"/>
              <a:ext cx="222" cy="165"/>
            </a:xfrm>
            <a:custGeom>
              <a:avLst/>
              <a:gdLst>
                <a:gd name="T0" fmla="*/ 65 w 222"/>
                <a:gd name="T1" fmla="*/ 163 h 165"/>
                <a:gd name="T2" fmla="*/ 75 w 222"/>
                <a:gd name="T3" fmla="*/ 161 h 165"/>
                <a:gd name="T4" fmla="*/ 81 w 222"/>
                <a:gd name="T5" fmla="*/ 155 h 165"/>
                <a:gd name="T6" fmla="*/ 88 w 222"/>
                <a:gd name="T7" fmla="*/ 147 h 165"/>
                <a:gd name="T8" fmla="*/ 90 w 222"/>
                <a:gd name="T9" fmla="*/ 137 h 165"/>
                <a:gd name="T10" fmla="*/ 90 w 222"/>
                <a:gd name="T11" fmla="*/ 129 h 165"/>
                <a:gd name="T12" fmla="*/ 88 w 222"/>
                <a:gd name="T13" fmla="*/ 120 h 165"/>
                <a:gd name="T14" fmla="*/ 88 w 222"/>
                <a:gd name="T15" fmla="*/ 112 h 165"/>
                <a:gd name="T16" fmla="*/ 90 w 222"/>
                <a:gd name="T17" fmla="*/ 108 h 165"/>
                <a:gd name="T18" fmla="*/ 94 w 222"/>
                <a:gd name="T19" fmla="*/ 106 h 165"/>
                <a:gd name="T20" fmla="*/ 98 w 222"/>
                <a:gd name="T21" fmla="*/ 106 h 165"/>
                <a:gd name="T22" fmla="*/ 100 w 222"/>
                <a:gd name="T23" fmla="*/ 110 h 165"/>
                <a:gd name="T24" fmla="*/ 100 w 222"/>
                <a:gd name="T25" fmla="*/ 116 h 165"/>
                <a:gd name="T26" fmla="*/ 100 w 222"/>
                <a:gd name="T27" fmla="*/ 118 h 165"/>
                <a:gd name="T28" fmla="*/ 102 w 222"/>
                <a:gd name="T29" fmla="*/ 122 h 165"/>
                <a:gd name="T30" fmla="*/ 102 w 222"/>
                <a:gd name="T31" fmla="*/ 122 h 165"/>
                <a:gd name="T32" fmla="*/ 145 w 222"/>
                <a:gd name="T33" fmla="*/ 51 h 165"/>
                <a:gd name="T34" fmla="*/ 216 w 222"/>
                <a:gd name="T35" fmla="*/ 84 h 165"/>
                <a:gd name="T36" fmla="*/ 222 w 222"/>
                <a:gd name="T37" fmla="*/ 65 h 165"/>
                <a:gd name="T38" fmla="*/ 222 w 222"/>
                <a:gd name="T39" fmla="*/ 49 h 165"/>
                <a:gd name="T40" fmla="*/ 218 w 222"/>
                <a:gd name="T41" fmla="*/ 33 h 165"/>
                <a:gd name="T42" fmla="*/ 210 w 222"/>
                <a:gd name="T43" fmla="*/ 18 h 165"/>
                <a:gd name="T44" fmla="*/ 190 w 222"/>
                <a:gd name="T45" fmla="*/ 6 h 165"/>
                <a:gd name="T46" fmla="*/ 167 w 222"/>
                <a:gd name="T47" fmla="*/ 4 h 165"/>
                <a:gd name="T48" fmla="*/ 145 w 222"/>
                <a:gd name="T49" fmla="*/ 8 h 165"/>
                <a:gd name="T50" fmla="*/ 124 w 222"/>
                <a:gd name="T51" fmla="*/ 14 h 165"/>
                <a:gd name="T52" fmla="*/ 120 w 222"/>
                <a:gd name="T53" fmla="*/ 10 h 165"/>
                <a:gd name="T54" fmla="*/ 120 w 222"/>
                <a:gd name="T55" fmla="*/ 4 h 165"/>
                <a:gd name="T56" fmla="*/ 116 w 222"/>
                <a:gd name="T57" fmla="*/ 0 h 165"/>
                <a:gd name="T58" fmla="*/ 108 w 222"/>
                <a:gd name="T59" fmla="*/ 0 h 165"/>
                <a:gd name="T60" fmla="*/ 106 w 222"/>
                <a:gd name="T61" fmla="*/ 16 h 165"/>
                <a:gd name="T62" fmla="*/ 96 w 222"/>
                <a:gd name="T63" fmla="*/ 28 h 165"/>
                <a:gd name="T64" fmla="*/ 88 w 222"/>
                <a:gd name="T65" fmla="*/ 41 h 165"/>
                <a:gd name="T66" fmla="*/ 86 w 222"/>
                <a:gd name="T67" fmla="*/ 55 h 165"/>
                <a:gd name="T68" fmla="*/ 88 w 222"/>
                <a:gd name="T69" fmla="*/ 61 h 165"/>
                <a:gd name="T70" fmla="*/ 92 w 222"/>
                <a:gd name="T71" fmla="*/ 69 h 165"/>
                <a:gd name="T72" fmla="*/ 92 w 222"/>
                <a:gd name="T73" fmla="*/ 77 h 165"/>
                <a:gd name="T74" fmla="*/ 96 w 222"/>
                <a:gd name="T75" fmla="*/ 84 h 165"/>
                <a:gd name="T76" fmla="*/ 30 w 222"/>
                <a:gd name="T77" fmla="*/ 73 h 165"/>
                <a:gd name="T78" fmla="*/ 41 w 222"/>
                <a:gd name="T79" fmla="*/ 75 h 165"/>
                <a:gd name="T80" fmla="*/ 51 w 222"/>
                <a:gd name="T81" fmla="*/ 82 h 165"/>
                <a:gd name="T82" fmla="*/ 59 w 222"/>
                <a:gd name="T83" fmla="*/ 90 h 165"/>
                <a:gd name="T84" fmla="*/ 61 w 222"/>
                <a:gd name="T85" fmla="*/ 102 h 165"/>
                <a:gd name="T86" fmla="*/ 63 w 222"/>
                <a:gd name="T87" fmla="*/ 106 h 165"/>
                <a:gd name="T88" fmla="*/ 63 w 222"/>
                <a:gd name="T89" fmla="*/ 110 h 165"/>
                <a:gd name="T90" fmla="*/ 63 w 222"/>
                <a:gd name="T91" fmla="*/ 112 h 165"/>
                <a:gd name="T92" fmla="*/ 63 w 222"/>
                <a:gd name="T93" fmla="*/ 114 h 165"/>
                <a:gd name="T94" fmla="*/ 59 w 222"/>
                <a:gd name="T95" fmla="*/ 110 h 165"/>
                <a:gd name="T96" fmla="*/ 53 w 222"/>
                <a:gd name="T97" fmla="*/ 106 h 165"/>
                <a:gd name="T98" fmla="*/ 49 w 222"/>
                <a:gd name="T99" fmla="*/ 100 h 165"/>
                <a:gd name="T100" fmla="*/ 49 w 222"/>
                <a:gd name="T101" fmla="*/ 94 h 165"/>
                <a:gd name="T102" fmla="*/ 36 w 222"/>
                <a:gd name="T103" fmla="*/ 92 h 165"/>
                <a:gd name="T104" fmla="*/ 26 w 222"/>
                <a:gd name="T105" fmla="*/ 86 h 165"/>
                <a:gd name="T106" fmla="*/ 20 w 222"/>
                <a:gd name="T107" fmla="*/ 75 h 165"/>
                <a:gd name="T108" fmla="*/ 16 w 222"/>
                <a:gd name="T109" fmla="*/ 63 h 165"/>
                <a:gd name="T110" fmla="*/ 12 w 222"/>
                <a:gd name="T111" fmla="*/ 71 h 165"/>
                <a:gd name="T112" fmla="*/ 6 w 222"/>
                <a:gd name="T113" fmla="*/ 82 h 165"/>
                <a:gd name="T114" fmla="*/ 0 w 222"/>
                <a:gd name="T115" fmla="*/ 92 h 165"/>
                <a:gd name="T116" fmla="*/ 0 w 222"/>
                <a:gd name="T117" fmla="*/ 102 h 165"/>
                <a:gd name="T118" fmla="*/ 10 w 222"/>
                <a:gd name="T119" fmla="*/ 122 h 165"/>
                <a:gd name="T120" fmla="*/ 22 w 222"/>
                <a:gd name="T121" fmla="*/ 141 h 165"/>
                <a:gd name="T122" fmla="*/ 39 w 222"/>
                <a:gd name="T123" fmla="*/ 155 h 165"/>
                <a:gd name="T124" fmla="*/ 61 w 222"/>
                <a:gd name="T125" fmla="*/ 165 h 16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2"/>
                <a:gd name="T190" fmla="*/ 0 h 165"/>
                <a:gd name="T191" fmla="*/ 222 w 222"/>
                <a:gd name="T192" fmla="*/ 165 h 16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2" h="165">
                  <a:moveTo>
                    <a:pt x="61" y="165"/>
                  </a:moveTo>
                  <a:lnTo>
                    <a:pt x="65" y="163"/>
                  </a:lnTo>
                  <a:lnTo>
                    <a:pt x="71" y="163"/>
                  </a:lnTo>
                  <a:lnTo>
                    <a:pt x="75" y="161"/>
                  </a:lnTo>
                  <a:lnTo>
                    <a:pt x="79" y="159"/>
                  </a:lnTo>
                  <a:lnTo>
                    <a:pt x="81" y="155"/>
                  </a:lnTo>
                  <a:lnTo>
                    <a:pt x="86" y="151"/>
                  </a:lnTo>
                  <a:lnTo>
                    <a:pt x="88" y="147"/>
                  </a:lnTo>
                  <a:lnTo>
                    <a:pt x="90" y="143"/>
                  </a:lnTo>
                  <a:lnTo>
                    <a:pt x="90" y="137"/>
                  </a:lnTo>
                  <a:lnTo>
                    <a:pt x="90" y="133"/>
                  </a:lnTo>
                  <a:lnTo>
                    <a:pt x="90" y="129"/>
                  </a:lnTo>
                  <a:lnTo>
                    <a:pt x="88" y="124"/>
                  </a:lnTo>
                  <a:lnTo>
                    <a:pt x="88" y="120"/>
                  </a:lnTo>
                  <a:lnTo>
                    <a:pt x="88" y="116"/>
                  </a:lnTo>
                  <a:lnTo>
                    <a:pt x="88" y="112"/>
                  </a:lnTo>
                  <a:lnTo>
                    <a:pt x="90" y="108"/>
                  </a:lnTo>
                  <a:lnTo>
                    <a:pt x="92" y="106"/>
                  </a:lnTo>
                  <a:lnTo>
                    <a:pt x="94" y="106"/>
                  </a:lnTo>
                  <a:lnTo>
                    <a:pt x="96" y="106"/>
                  </a:lnTo>
                  <a:lnTo>
                    <a:pt x="98" y="106"/>
                  </a:lnTo>
                  <a:lnTo>
                    <a:pt x="100" y="106"/>
                  </a:lnTo>
                  <a:lnTo>
                    <a:pt x="100" y="110"/>
                  </a:lnTo>
                  <a:lnTo>
                    <a:pt x="100" y="114"/>
                  </a:lnTo>
                  <a:lnTo>
                    <a:pt x="100" y="116"/>
                  </a:lnTo>
                  <a:lnTo>
                    <a:pt x="100" y="118"/>
                  </a:lnTo>
                  <a:lnTo>
                    <a:pt x="102" y="120"/>
                  </a:lnTo>
                  <a:lnTo>
                    <a:pt x="102" y="122"/>
                  </a:lnTo>
                  <a:lnTo>
                    <a:pt x="102" y="124"/>
                  </a:lnTo>
                  <a:lnTo>
                    <a:pt x="145" y="51"/>
                  </a:lnTo>
                  <a:lnTo>
                    <a:pt x="145" y="98"/>
                  </a:lnTo>
                  <a:lnTo>
                    <a:pt x="216" y="84"/>
                  </a:lnTo>
                  <a:lnTo>
                    <a:pt x="220" y="75"/>
                  </a:lnTo>
                  <a:lnTo>
                    <a:pt x="222" y="65"/>
                  </a:lnTo>
                  <a:lnTo>
                    <a:pt x="222" y="57"/>
                  </a:lnTo>
                  <a:lnTo>
                    <a:pt x="222" y="49"/>
                  </a:lnTo>
                  <a:lnTo>
                    <a:pt x="222" y="41"/>
                  </a:lnTo>
                  <a:lnTo>
                    <a:pt x="218" y="33"/>
                  </a:lnTo>
                  <a:lnTo>
                    <a:pt x="216" y="24"/>
                  </a:lnTo>
                  <a:lnTo>
                    <a:pt x="210" y="18"/>
                  </a:lnTo>
                  <a:lnTo>
                    <a:pt x="200" y="10"/>
                  </a:lnTo>
                  <a:lnTo>
                    <a:pt x="190" y="6"/>
                  </a:lnTo>
                  <a:lnTo>
                    <a:pt x="179" y="4"/>
                  </a:lnTo>
                  <a:lnTo>
                    <a:pt x="167" y="4"/>
                  </a:lnTo>
                  <a:lnTo>
                    <a:pt x="155" y="6"/>
                  </a:lnTo>
                  <a:lnTo>
                    <a:pt x="145" y="8"/>
                  </a:lnTo>
                  <a:lnTo>
                    <a:pt x="135" y="12"/>
                  </a:lnTo>
                  <a:lnTo>
                    <a:pt x="124" y="14"/>
                  </a:lnTo>
                  <a:lnTo>
                    <a:pt x="122" y="12"/>
                  </a:lnTo>
                  <a:lnTo>
                    <a:pt x="120" y="10"/>
                  </a:lnTo>
                  <a:lnTo>
                    <a:pt x="120" y="8"/>
                  </a:lnTo>
                  <a:lnTo>
                    <a:pt x="120" y="4"/>
                  </a:lnTo>
                  <a:lnTo>
                    <a:pt x="118" y="2"/>
                  </a:lnTo>
                  <a:lnTo>
                    <a:pt x="116" y="0"/>
                  </a:lnTo>
                  <a:lnTo>
                    <a:pt x="112" y="0"/>
                  </a:lnTo>
                  <a:lnTo>
                    <a:pt x="108" y="0"/>
                  </a:lnTo>
                  <a:lnTo>
                    <a:pt x="108" y="8"/>
                  </a:lnTo>
                  <a:lnTo>
                    <a:pt x="106" y="16"/>
                  </a:lnTo>
                  <a:lnTo>
                    <a:pt x="102" y="22"/>
                  </a:lnTo>
                  <a:lnTo>
                    <a:pt x="96" y="28"/>
                  </a:lnTo>
                  <a:lnTo>
                    <a:pt x="92" y="35"/>
                  </a:lnTo>
                  <a:lnTo>
                    <a:pt x="88" y="41"/>
                  </a:lnTo>
                  <a:lnTo>
                    <a:pt x="86" y="47"/>
                  </a:lnTo>
                  <a:lnTo>
                    <a:pt x="86" y="55"/>
                  </a:lnTo>
                  <a:lnTo>
                    <a:pt x="88" y="59"/>
                  </a:lnTo>
                  <a:lnTo>
                    <a:pt x="88" y="61"/>
                  </a:lnTo>
                  <a:lnTo>
                    <a:pt x="90" y="65"/>
                  </a:lnTo>
                  <a:lnTo>
                    <a:pt x="92" y="69"/>
                  </a:lnTo>
                  <a:lnTo>
                    <a:pt x="92" y="73"/>
                  </a:lnTo>
                  <a:lnTo>
                    <a:pt x="92" y="77"/>
                  </a:lnTo>
                  <a:lnTo>
                    <a:pt x="94" y="82"/>
                  </a:lnTo>
                  <a:lnTo>
                    <a:pt x="96" y="84"/>
                  </a:lnTo>
                  <a:lnTo>
                    <a:pt x="47" y="14"/>
                  </a:lnTo>
                  <a:lnTo>
                    <a:pt x="30" y="73"/>
                  </a:lnTo>
                  <a:lnTo>
                    <a:pt x="36" y="75"/>
                  </a:lnTo>
                  <a:lnTo>
                    <a:pt x="41" y="75"/>
                  </a:lnTo>
                  <a:lnTo>
                    <a:pt x="47" y="77"/>
                  </a:lnTo>
                  <a:lnTo>
                    <a:pt x="51" y="82"/>
                  </a:lnTo>
                  <a:lnTo>
                    <a:pt x="55" y="84"/>
                  </a:lnTo>
                  <a:lnTo>
                    <a:pt x="59" y="90"/>
                  </a:lnTo>
                  <a:lnTo>
                    <a:pt x="61" y="96"/>
                  </a:lnTo>
                  <a:lnTo>
                    <a:pt x="61" y="102"/>
                  </a:lnTo>
                  <a:lnTo>
                    <a:pt x="63" y="104"/>
                  </a:lnTo>
                  <a:lnTo>
                    <a:pt x="63" y="106"/>
                  </a:lnTo>
                  <a:lnTo>
                    <a:pt x="63" y="108"/>
                  </a:lnTo>
                  <a:lnTo>
                    <a:pt x="63" y="110"/>
                  </a:lnTo>
                  <a:lnTo>
                    <a:pt x="63" y="112"/>
                  </a:lnTo>
                  <a:lnTo>
                    <a:pt x="63" y="114"/>
                  </a:lnTo>
                  <a:lnTo>
                    <a:pt x="61" y="112"/>
                  </a:lnTo>
                  <a:lnTo>
                    <a:pt x="59" y="110"/>
                  </a:lnTo>
                  <a:lnTo>
                    <a:pt x="55" y="108"/>
                  </a:lnTo>
                  <a:lnTo>
                    <a:pt x="53" y="106"/>
                  </a:lnTo>
                  <a:lnTo>
                    <a:pt x="51" y="104"/>
                  </a:lnTo>
                  <a:lnTo>
                    <a:pt x="49" y="100"/>
                  </a:lnTo>
                  <a:lnTo>
                    <a:pt x="49" y="96"/>
                  </a:lnTo>
                  <a:lnTo>
                    <a:pt x="49" y="94"/>
                  </a:lnTo>
                  <a:lnTo>
                    <a:pt x="43" y="92"/>
                  </a:lnTo>
                  <a:lnTo>
                    <a:pt x="36" y="92"/>
                  </a:lnTo>
                  <a:lnTo>
                    <a:pt x="32" y="88"/>
                  </a:lnTo>
                  <a:lnTo>
                    <a:pt x="26" y="86"/>
                  </a:lnTo>
                  <a:lnTo>
                    <a:pt x="22" y="82"/>
                  </a:lnTo>
                  <a:lnTo>
                    <a:pt x="20" y="75"/>
                  </a:lnTo>
                  <a:lnTo>
                    <a:pt x="18" y="69"/>
                  </a:lnTo>
                  <a:lnTo>
                    <a:pt x="16" y="63"/>
                  </a:lnTo>
                  <a:lnTo>
                    <a:pt x="16" y="67"/>
                  </a:lnTo>
                  <a:lnTo>
                    <a:pt x="12" y="71"/>
                  </a:lnTo>
                  <a:lnTo>
                    <a:pt x="10" y="75"/>
                  </a:lnTo>
                  <a:lnTo>
                    <a:pt x="6" y="82"/>
                  </a:lnTo>
                  <a:lnTo>
                    <a:pt x="2" y="86"/>
                  </a:lnTo>
                  <a:lnTo>
                    <a:pt x="0" y="92"/>
                  </a:lnTo>
                  <a:lnTo>
                    <a:pt x="0" y="96"/>
                  </a:lnTo>
                  <a:lnTo>
                    <a:pt x="0" y="102"/>
                  </a:lnTo>
                  <a:lnTo>
                    <a:pt x="6" y="112"/>
                  </a:lnTo>
                  <a:lnTo>
                    <a:pt x="10" y="122"/>
                  </a:lnTo>
                  <a:lnTo>
                    <a:pt x="16" y="133"/>
                  </a:lnTo>
                  <a:lnTo>
                    <a:pt x="22" y="141"/>
                  </a:lnTo>
                  <a:lnTo>
                    <a:pt x="30" y="149"/>
                  </a:lnTo>
                  <a:lnTo>
                    <a:pt x="39" y="155"/>
                  </a:lnTo>
                  <a:lnTo>
                    <a:pt x="49" y="159"/>
                  </a:lnTo>
                  <a:lnTo>
                    <a:pt x="61" y="165"/>
                  </a:lnTo>
                  <a:close/>
                </a:path>
              </a:pathLst>
            </a:custGeom>
            <a:solidFill>
              <a:srgbClr val="FFCF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80" name="Freeform 90"/>
            <p:cNvSpPr>
              <a:spLocks/>
            </p:cNvSpPr>
            <p:nvPr/>
          </p:nvSpPr>
          <p:spPr bwMode="auto">
            <a:xfrm>
              <a:off x="4297" y="2621"/>
              <a:ext cx="13" cy="26"/>
            </a:xfrm>
            <a:custGeom>
              <a:avLst/>
              <a:gdLst>
                <a:gd name="T0" fmla="*/ 7 w 13"/>
                <a:gd name="T1" fmla="*/ 26 h 26"/>
                <a:gd name="T2" fmla="*/ 9 w 13"/>
                <a:gd name="T3" fmla="*/ 24 h 26"/>
                <a:gd name="T4" fmla="*/ 9 w 13"/>
                <a:gd name="T5" fmla="*/ 22 h 26"/>
                <a:gd name="T6" fmla="*/ 11 w 13"/>
                <a:gd name="T7" fmla="*/ 20 h 26"/>
                <a:gd name="T8" fmla="*/ 11 w 13"/>
                <a:gd name="T9" fmla="*/ 16 h 26"/>
                <a:gd name="T10" fmla="*/ 11 w 13"/>
                <a:gd name="T11" fmla="*/ 12 h 26"/>
                <a:gd name="T12" fmla="*/ 11 w 13"/>
                <a:gd name="T13" fmla="*/ 8 h 26"/>
                <a:gd name="T14" fmla="*/ 13 w 13"/>
                <a:gd name="T15" fmla="*/ 4 h 26"/>
                <a:gd name="T16" fmla="*/ 13 w 13"/>
                <a:gd name="T17" fmla="*/ 0 h 26"/>
                <a:gd name="T18" fmla="*/ 11 w 13"/>
                <a:gd name="T19" fmla="*/ 0 h 26"/>
                <a:gd name="T20" fmla="*/ 7 w 13"/>
                <a:gd name="T21" fmla="*/ 4 h 26"/>
                <a:gd name="T22" fmla="*/ 4 w 13"/>
                <a:gd name="T23" fmla="*/ 6 h 26"/>
                <a:gd name="T24" fmla="*/ 2 w 13"/>
                <a:gd name="T25" fmla="*/ 10 h 26"/>
                <a:gd name="T26" fmla="*/ 0 w 13"/>
                <a:gd name="T27" fmla="*/ 16 h 26"/>
                <a:gd name="T28" fmla="*/ 0 w 13"/>
                <a:gd name="T29" fmla="*/ 20 h 26"/>
                <a:gd name="T30" fmla="*/ 2 w 13"/>
                <a:gd name="T31" fmla="*/ 24 h 26"/>
                <a:gd name="T32" fmla="*/ 7 w 13"/>
                <a:gd name="T33" fmla="*/ 26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26"/>
                <a:gd name="T53" fmla="*/ 13 w 13"/>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26">
                  <a:moveTo>
                    <a:pt x="7" y="26"/>
                  </a:moveTo>
                  <a:lnTo>
                    <a:pt x="9" y="24"/>
                  </a:lnTo>
                  <a:lnTo>
                    <a:pt x="9" y="22"/>
                  </a:lnTo>
                  <a:lnTo>
                    <a:pt x="11" y="20"/>
                  </a:lnTo>
                  <a:lnTo>
                    <a:pt x="11" y="16"/>
                  </a:lnTo>
                  <a:lnTo>
                    <a:pt x="11" y="12"/>
                  </a:lnTo>
                  <a:lnTo>
                    <a:pt x="11" y="8"/>
                  </a:lnTo>
                  <a:lnTo>
                    <a:pt x="13" y="4"/>
                  </a:lnTo>
                  <a:lnTo>
                    <a:pt x="13" y="0"/>
                  </a:lnTo>
                  <a:lnTo>
                    <a:pt x="11" y="0"/>
                  </a:lnTo>
                  <a:lnTo>
                    <a:pt x="7" y="4"/>
                  </a:lnTo>
                  <a:lnTo>
                    <a:pt x="4" y="6"/>
                  </a:lnTo>
                  <a:lnTo>
                    <a:pt x="2" y="10"/>
                  </a:lnTo>
                  <a:lnTo>
                    <a:pt x="0" y="16"/>
                  </a:lnTo>
                  <a:lnTo>
                    <a:pt x="0" y="20"/>
                  </a:lnTo>
                  <a:lnTo>
                    <a:pt x="2" y="24"/>
                  </a:lnTo>
                  <a:lnTo>
                    <a:pt x="7"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81" name="Freeform 91"/>
            <p:cNvSpPr>
              <a:spLocks/>
            </p:cNvSpPr>
            <p:nvPr/>
          </p:nvSpPr>
          <p:spPr bwMode="auto">
            <a:xfrm>
              <a:off x="4257" y="2614"/>
              <a:ext cx="20" cy="23"/>
            </a:xfrm>
            <a:custGeom>
              <a:avLst/>
              <a:gdLst>
                <a:gd name="T0" fmla="*/ 2 w 20"/>
                <a:gd name="T1" fmla="*/ 23 h 23"/>
                <a:gd name="T2" fmla="*/ 6 w 20"/>
                <a:gd name="T3" fmla="*/ 21 h 23"/>
                <a:gd name="T4" fmla="*/ 10 w 20"/>
                <a:gd name="T5" fmla="*/ 21 h 23"/>
                <a:gd name="T6" fmla="*/ 14 w 20"/>
                <a:gd name="T7" fmla="*/ 19 h 23"/>
                <a:gd name="T8" fmla="*/ 16 w 20"/>
                <a:gd name="T9" fmla="*/ 15 h 23"/>
                <a:gd name="T10" fmla="*/ 18 w 20"/>
                <a:gd name="T11" fmla="*/ 13 h 23"/>
                <a:gd name="T12" fmla="*/ 18 w 20"/>
                <a:gd name="T13" fmla="*/ 9 h 23"/>
                <a:gd name="T14" fmla="*/ 20 w 20"/>
                <a:gd name="T15" fmla="*/ 5 h 23"/>
                <a:gd name="T16" fmla="*/ 20 w 20"/>
                <a:gd name="T17" fmla="*/ 0 h 23"/>
                <a:gd name="T18" fmla="*/ 16 w 20"/>
                <a:gd name="T19" fmla="*/ 0 h 23"/>
                <a:gd name="T20" fmla="*/ 14 w 20"/>
                <a:gd name="T21" fmla="*/ 0 h 23"/>
                <a:gd name="T22" fmla="*/ 12 w 20"/>
                <a:gd name="T23" fmla="*/ 3 h 23"/>
                <a:gd name="T24" fmla="*/ 8 w 20"/>
                <a:gd name="T25" fmla="*/ 3 h 23"/>
                <a:gd name="T26" fmla="*/ 6 w 20"/>
                <a:gd name="T27" fmla="*/ 5 h 23"/>
                <a:gd name="T28" fmla="*/ 4 w 20"/>
                <a:gd name="T29" fmla="*/ 7 h 23"/>
                <a:gd name="T30" fmla="*/ 2 w 20"/>
                <a:gd name="T31" fmla="*/ 9 h 23"/>
                <a:gd name="T32" fmla="*/ 0 w 20"/>
                <a:gd name="T33" fmla="*/ 13 h 23"/>
                <a:gd name="T34" fmla="*/ 0 w 20"/>
                <a:gd name="T35" fmla="*/ 13 h 23"/>
                <a:gd name="T36" fmla="*/ 0 w 20"/>
                <a:gd name="T37" fmla="*/ 15 h 23"/>
                <a:gd name="T38" fmla="*/ 0 w 20"/>
                <a:gd name="T39" fmla="*/ 15 h 23"/>
                <a:gd name="T40" fmla="*/ 0 w 20"/>
                <a:gd name="T41" fmla="*/ 17 h 23"/>
                <a:gd name="T42" fmla="*/ 2 w 20"/>
                <a:gd name="T43" fmla="*/ 19 h 23"/>
                <a:gd name="T44" fmla="*/ 2 w 20"/>
                <a:gd name="T45" fmla="*/ 19 h 23"/>
                <a:gd name="T46" fmla="*/ 2 w 20"/>
                <a:gd name="T47" fmla="*/ 21 h 23"/>
                <a:gd name="T48" fmla="*/ 2 w 20"/>
                <a:gd name="T49" fmla="*/ 23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
                <a:gd name="T76" fmla="*/ 0 h 23"/>
                <a:gd name="T77" fmla="*/ 20 w 20"/>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 h="23">
                  <a:moveTo>
                    <a:pt x="2" y="23"/>
                  </a:moveTo>
                  <a:lnTo>
                    <a:pt x="6" y="21"/>
                  </a:lnTo>
                  <a:lnTo>
                    <a:pt x="10" y="21"/>
                  </a:lnTo>
                  <a:lnTo>
                    <a:pt x="14" y="19"/>
                  </a:lnTo>
                  <a:lnTo>
                    <a:pt x="16" y="15"/>
                  </a:lnTo>
                  <a:lnTo>
                    <a:pt x="18" y="13"/>
                  </a:lnTo>
                  <a:lnTo>
                    <a:pt x="18" y="9"/>
                  </a:lnTo>
                  <a:lnTo>
                    <a:pt x="20" y="5"/>
                  </a:lnTo>
                  <a:lnTo>
                    <a:pt x="20" y="0"/>
                  </a:lnTo>
                  <a:lnTo>
                    <a:pt x="16" y="0"/>
                  </a:lnTo>
                  <a:lnTo>
                    <a:pt x="14" y="0"/>
                  </a:lnTo>
                  <a:lnTo>
                    <a:pt x="12" y="3"/>
                  </a:lnTo>
                  <a:lnTo>
                    <a:pt x="8" y="3"/>
                  </a:lnTo>
                  <a:lnTo>
                    <a:pt x="6" y="5"/>
                  </a:lnTo>
                  <a:lnTo>
                    <a:pt x="4" y="7"/>
                  </a:lnTo>
                  <a:lnTo>
                    <a:pt x="2" y="9"/>
                  </a:lnTo>
                  <a:lnTo>
                    <a:pt x="0" y="13"/>
                  </a:lnTo>
                  <a:lnTo>
                    <a:pt x="0" y="15"/>
                  </a:lnTo>
                  <a:lnTo>
                    <a:pt x="0" y="17"/>
                  </a:lnTo>
                  <a:lnTo>
                    <a:pt x="2" y="19"/>
                  </a:lnTo>
                  <a:lnTo>
                    <a:pt x="2" y="21"/>
                  </a:lnTo>
                  <a:lnTo>
                    <a:pt x="2" y="23"/>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82" name="Freeform 92"/>
            <p:cNvSpPr>
              <a:spLocks/>
            </p:cNvSpPr>
            <p:nvPr/>
          </p:nvSpPr>
          <p:spPr bwMode="auto">
            <a:xfrm>
              <a:off x="4826" y="2614"/>
              <a:ext cx="23" cy="17"/>
            </a:xfrm>
            <a:custGeom>
              <a:avLst/>
              <a:gdLst>
                <a:gd name="T0" fmla="*/ 9 w 23"/>
                <a:gd name="T1" fmla="*/ 17 h 17"/>
                <a:gd name="T2" fmla="*/ 9 w 23"/>
                <a:gd name="T3" fmla="*/ 15 h 17"/>
                <a:gd name="T4" fmla="*/ 11 w 23"/>
                <a:gd name="T5" fmla="*/ 15 h 17"/>
                <a:gd name="T6" fmla="*/ 13 w 23"/>
                <a:gd name="T7" fmla="*/ 15 h 17"/>
                <a:gd name="T8" fmla="*/ 15 w 23"/>
                <a:gd name="T9" fmla="*/ 15 h 17"/>
                <a:gd name="T10" fmla="*/ 17 w 23"/>
                <a:gd name="T11" fmla="*/ 15 h 17"/>
                <a:gd name="T12" fmla="*/ 19 w 23"/>
                <a:gd name="T13" fmla="*/ 15 h 17"/>
                <a:gd name="T14" fmla="*/ 21 w 23"/>
                <a:gd name="T15" fmla="*/ 13 h 17"/>
                <a:gd name="T16" fmla="*/ 23 w 23"/>
                <a:gd name="T17" fmla="*/ 13 h 17"/>
                <a:gd name="T18" fmla="*/ 21 w 23"/>
                <a:gd name="T19" fmla="*/ 9 h 17"/>
                <a:gd name="T20" fmla="*/ 21 w 23"/>
                <a:gd name="T21" fmla="*/ 7 h 17"/>
                <a:gd name="T22" fmla="*/ 19 w 23"/>
                <a:gd name="T23" fmla="*/ 5 h 17"/>
                <a:gd name="T24" fmla="*/ 17 w 23"/>
                <a:gd name="T25" fmla="*/ 3 h 17"/>
                <a:gd name="T26" fmla="*/ 13 w 23"/>
                <a:gd name="T27" fmla="*/ 0 h 17"/>
                <a:gd name="T28" fmla="*/ 9 w 23"/>
                <a:gd name="T29" fmla="*/ 0 h 17"/>
                <a:gd name="T30" fmla="*/ 6 w 23"/>
                <a:gd name="T31" fmla="*/ 0 h 17"/>
                <a:gd name="T32" fmla="*/ 2 w 23"/>
                <a:gd name="T33" fmla="*/ 0 h 17"/>
                <a:gd name="T34" fmla="*/ 0 w 23"/>
                <a:gd name="T35" fmla="*/ 3 h 17"/>
                <a:gd name="T36" fmla="*/ 0 w 23"/>
                <a:gd name="T37" fmla="*/ 5 h 17"/>
                <a:gd name="T38" fmla="*/ 0 w 23"/>
                <a:gd name="T39" fmla="*/ 7 h 17"/>
                <a:gd name="T40" fmla="*/ 0 w 23"/>
                <a:gd name="T41" fmla="*/ 9 h 17"/>
                <a:gd name="T42" fmla="*/ 2 w 23"/>
                <a:gd name="T43" fmla="*/ 11 h 17"/>
                <a:gd name="T44" fmla="*/ 2 w 23"/>
                <a:gd name="T45" fmla="*/ 13 h 17"/>
                <a:gd name="T46" fmla="*/ 4 w 23"/>
                <a:gd name="T47" fmla="*/ 15 h 17"/>
                <a:gd name="T48" fmla="*/ 9 w 23"/>
                <a:gd name="T49" fmla="*/ 17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
                <a:gd name="T76" fmla="*/ 0 h 17"/>
                <a:gd name="T77" fmla="*/ 23 w 23"/>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 h="17">
                  <a:moveTo>
                    <a:pt x="9" y="17"/>
                  </a:moveTo>
                  <a:lnTo>
                    <a:pt x="9" y="15"/>
                  </a:lnTo>
                  <a:lnTo>
                    <a:pt x="11" y="15"/>
                  </a:lnTo>
                  <a:lnTo>
                    <a:pt x="13" y="15"/>
                  </a:lnTo>
                  <a:lnTo>
                    <a:pt x="15" y="15"/>
                  </a:lnTo>
                  <a:lnTo>
                    <a:pt x="17" y="15"/>
                  </a:lnTo>
                  <a:lnTo>
                    <a:pt x="19" y="15"/>
                  </a:lnTo>
                  <a:lnTo>
                    <a:pt x="21" y="13"/>
                  </a:lnTo>
                  <a:lnTo>
                    <a:pt x="23" y="13"/>
                  </a:lnTo>
                  <a:lnTo>
                    <a:pt x="21" y="9"/>
                  </a:lnTo>
                  <a:lnTo>
                    <a:pt x="21" y="7"/>
                  </a:lnTo>
                  <a:lnTo>
                    <a:pt x="19" y="5"/>
                  </a:lnTo>
                  <a:lnTo>
                    <a:pt x="17" y="3"/>
                  </a:lnTo>
                  <a:lnTo>
                    <a:pt x="13" y="0"/>
                  </a:lnTo>
                  <a:lnTo>
                    <a:pt x="9" y="0"/>
                  </a:lnTo>
                  <a:lnTo>
                    <a:pt x="6" y="0"/>
                  </a:lnTo>
                  <a:lnTo>
                    <a:pt x="2" y="0"/>
                  </a:lnTo>
                  <a:lnTo>
                    <a:pt x="0" y="3"/>
                  </a:lnTo>
                  <a:lnTo>
                    <a:pt x="0" y="5"/>
                  </a:lnTo>
                  <a:lnTo>
                    <a:pt x="0" y="7"/>
                  </a:lnTo>
                  <a:lnTo>
                    <a:pt x="0" y="9"/>
                  </a:lnTo>
                  <a:lnTo>
                    <a:pt x="2" y="11"/>
                  </a:lnTo>
                  <a:lnTo>
                    <a:pt x="2" y="13"/>
                  </a:lnTo>
                  <a:lnTo>
                    <a:pt x="4" y="15"/>
                  </a:lnTo>
                  <a:lnTo>
                    <a:pt x="9" y="17"/>
                  </a:lnTo>
                  <a:close/>
                </a:path>
              </a:pathLst>
            </a:custGeom>
            <a:solidFill>
              <a:srgbClr val="FFCF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83" name="Freeform 93"/>
            <p:cNvSpPr>
              <a:spLocks/>
            </p:cNvSpPr>
            <p:nvPr/>
          </p:nvSpPr>
          <p:spPr bwMode="auto">
            <a:xfrm>
              <a:off x="4516" y="2463"/>
              <a:ext cx="225" cy="164"/>
            </a:xfrm>
            <a:custGeom>
              <a:avLst/>
              <a:gdLst>
                <a:gd name="T0" fmla="*/ 116 w 225"/>
                <a:gd name="T1" fmla="*/ 164 h 164"/>
                <a:gd name="T2" fmla="*/ 118 w 225"/>
                <a:gd name="T3" fmla="*/ 162 h 164"/>
                <a:gd name="T4" fmla="*/ 120 w 225"/>
                <a:gd name="T5" fmla="*/ 162 h 164"/>
                <a:gd name="T6" fmla="*/ 122 w 225"/>
                <a:gd name="T7" fmla="*/ 162 h 164"/>
                <a:gd name="T8" fmla="*/ 120 w 225"/>
                <a:gd name="T9" fmla="*/ 156 h 164"/>
                <a:gd name="T10" fmla="*/ 112 w 225"/>
                <a:gd name="T11" fmla="*/ 143 h 164"/>
                <a:gd name="T12" fmla="*/ 106 w 225"/>
                <a:gd name="T13" fmla="*/ 129 h 164"/>
                <a:gd name="T14" fmla="*/ 104 w 225"/>
                <a:gd name="T15" fmla="*/ 113 h 164"/>
                <a:gd name="T16" fmla="*/ 116 w 225"/>
                <a:gd name="T17" fmla="*/ 92 h 164"/>
                <a:gd name="T18" fmla="*/ 143 w 225"/>
                <a:gd name="T19" fmla="*/ 74 h 164"/>
                <a:gd name="T20" fmla="*/ 169 w 225"/>
                <a:gd name="T21" fmla="*/ 64 h 164"/>
                <a:gd name="T22" fmla="*/ 200 w 225"/>
                <a:gd name="T23" fmla="*/ 58 h 164"/>
                <a:gd name="T24" fmla="*/ 225 w 225"/>
                <a:gd name="T25" fmla="*/ 35 h 164"/>
                <a:gd name="T26" fmla="*/ 202 w 225"/>
                <a:gd name="T27" fmla="*/ 21 h 164"/>
                <a:gd name="T28" fmla="*/ 176 w 225"/>
                <a:gd name="T29" fmla="*/ 11 h 164"/>
                <a:gd name="T30" fmla="*/ 118 w 225"/>
                <a:gd name="T31" fmla="*/ 0 h 164"/>
                <a:gd name="T32" fmla="*/ 57 w 225"/>
                <a:gd name="T33" fmla="*/ 2 h 164"/>
                <a:gd name="T34" fmla="*/ 0 w 225"/>
                <a:gd name="T35" fmla="*/ 17 h 164"/>
                <a:gd name="T36" fmla="*/ 16 w 225"/>
                <a:gd name="T37" fmla="*/ 31 h 164"/>
                <a:gd name="T38" fmla="*/ 29 w 225"/>
                <a:gd name="T39" fmla="*/ 51 h 164"/>
                <a:gd name="T40" fmla="*/ 33 w 225"/>
                <a:gd name="T41" fmla="*/ 76 h 164"/>
                <a:gd name="T42" fmla="*/ 31 w 225"/>
                <a:gd name="T43" fmla="*/ 102 h 164"/>
                <a:gd name="T44" fmla="*/ 26 w 225"/>
                <a:gd name="T45" fmla="*/ 109 h 164"/>
                <a:gd name="T46" fmla="*/ 24 w 225"/>
                <a:gd name="T47" fmla="*/ 113 h 164"/>
                <a:gd name="T48" fmla="*/ 20 w 225"/>
                <a:gd name="T49" fmla="*/ 119 h 164"/>
                <a:gd name="T50" fmla="*/ 16 w 225"/>
                <a:gd name="T51" fmla="*/ 119 h 164"/>
                <a:gd name="T52" fmla="*/ 26 w 225"/>
                <a:gd name="T53" fmla="*/ 129 h 164"/>
                <a:gd name="T54" fmla="*/ 37 w 225"/>
                <a:gd name="T55" fmla="*/ 135 h 164"/>
                <a:gd name="T56" fmla="*/ 49 w 225"/>
                <a:gd name="T57" fmla="*/ 141 h 164"/>
                <a:gd name="T58" fmla="*/ 63 w 225"/>
                <a:gd name="T59" fmla="*/ 147 h 164"/>
                <a:gd name="T60" fmla="*/ 59 w 225"/>
                <a:gd name="T61" fmla="*/ 139 h 164"/>
                <a:gd name="T62" fmla="*/ 55 w 225"/>
                <a:gd name="T63" fmla="*/ 133 h 164"/>
                <a:gd name="T64" fmla="*/ 51 w 225"/>
                <a:gd name="T65" fmla="*/ 125 h 164"/>
                <a:gd name="T66" fmla="*/ 49 w 225"/>
                <a:gd name="T67" fmla="*/ 117 h 1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5"/>
                <a:gd name="T103" fmla="*/ 0 h 164"/>
                <a:gd name="T104" fmla="*/ 225 w 225"/>
                <a:gd name="T105" fmla="*/ 164 h 16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5" h="164">
                  <a:moveTo>
                    <a:pt x="116" y="164"/>
                  </a:moveTo>
                  <a:lnTo>
                    <a:pt x="116" y="164"/>
                  </a:lnTo>
                  <a:lnTo>
                    <a:pt x="116" y="162"/>
                  </a:lnTo>
                  <a:lnTo>
                    <a:pt x="118" y="162"/>
                  </a:lnTo>
                  <a:lnTo>
                    <a:pt x="120" y="162"/>
                  </a:lnTo>
                  <a:lnTo>
                    <a:pt x="122" y="162"/>
                  </a:lnTo>
                  <a:lnTo>
                    <a:pt x="124" y="162"/>
                  </a:lnTo>
                  <a:lnTo>
                    <a:pt x="120" y="156"/>
                  </a:lnTo>
                  <a:lnTo>
                    <a:pt x="116" y="149"/>
                  </a:lnTo>
                  <a:lnTo>
                    <a:pt x="112" y="143"/>
                  </a:lnTo>
                  <a:lnTo>
                    <a:pt x="110" y="135"/>
                  </a:lnTo>
                  <a:lnTo>
                    <a:pt x="106" y="129"/>
                  </a:lnTo>
                  <a:lnTo>
                    <a:pt x="106" y="121"/>
                  </a:lnTo>
                  <a:lnTo>
                    <a:pt x="104" y="113"/>
                  </a:lnTo>
                  <a:lnTo>
                    <a:pt x="106" y="105"/>
                  </a:lnTo>
                  <a:lnTo>
                    <a:pt x="116" y="92"/>
                  </a:lnTo>
                  <a:lnTo>
                    <a:pt x="129" y="82"/>
                  </a:lnTo>
                  <a:lnTo>
                    <a:pt x="143" y="74"/>
                  </a:lnTo>
                  <a:lnTo>
                    <a:pt x="155" y="68"/>
                  </a:lnTo>
                  <a:lnTo>
                    <a:pt x="169" y="64"/>
                  </a:lnTo>
                  <a:lnTo>
                    <a:pt x="186" y="60"/>
                  </a:lnTo>
                  <a:lnTo>
                    <a:pt x="200" y="58"/>
                  </a:lnTo>
                  <a:lnTo>
                    <a:pt x="216" y="58"/>
                  </a:lnTo>
                  <a:lnTo>
                    <a:pt x="225" y="35"/>
                  </a:lnTo>
                  <a:lnTo>
                    <a:pt x="214" y="29"/>
                  </a:lnTo>
                  <a:lnTo>
                    <a:pt x="202" y="21"/>
                  </a:lnTo>
                  <a:lnTo>
                    <a:pt x="190" y="17"/>
                  </a:lnTo>
                  <a:lnTo>
                    <a:pt x="176" y="11"/>
                  </a:lnTo>
                  <a:lnTo>
                    <a:pt x="147" y="4"/>
                  </a:lnTo>
                  <a:lnTo>
                    <a:pt x="118" y="0"/>
                  </a:lnTo>
                  <a:lnTo>
                    <a:pt x="88" y="0"/>
                  </a:lnTo>
                  <a:lnTo>
                    <a:pt x="57" y="2"/>
                  </a:lnTo>
                  <a:lnTo>
                    <a:pt x="26" y="9"/>
                  </a:lnTo>
                  <a:lnTo>
                    <a:pt x="0" y="17"/>
                  </a:lnTo>
                  <a:lnTo>
                    <a:pt x="10" y="23"/>
                  </a:lnTo>
                  <a:lnTo>
                    <a:pt x="16" y="31"/>
                  </a:lnTo>
                  <a:lnTo>
                    <a:pt x="22" y="41"/>
                  </a:lnTo>
                  <a:lnTo>
                    <a:pt x="29" y="51"/>
                  </a:lnTo>
                  <a:lnTo>
                    <a:pt x="31" y="64"/>
                  </a:lnTo>
                  <a:lnTo>
                    <a:pt x="33" y="76"/>
                  </a:lnTo>
                  <a:lnTo>
                    <a:pt x="33" y="88"/>
                  </a:lnTo>
                  <a:lnTo>
                    <a:pt x="31" y="102"/>
                  </a:lnTo>
                  <a:lnTo>
                    <a:pt x="29" y="105"/>
                  </a:lnTo>
                  <a:lnTo>
                    <a:pt x="26" y="109"/>
                  </a:lnTo>
                  <a:lnTo>
                    <a:pt x="26" y="111"/>
                  </a:lnTo>
                  <a:lnTo>
                    <a:pt x="24" y="113"/>
                  </a:lnTo>
                  <a:lnTo>
                    <a:pt x="22" y="117"/>
                  </a:lnTo>
                  <a:lnTo>
                    <a:pt x="20" y="119"/>
                  </a:lnTo>
                  <a:lnTo>
                    <a:pt x="18" y="119"/>
                  </a:lnTo>
                  <a:lnTo>
                    <a:pt x="16" y="119"/>
                  </a:lnTo>
                  <a:lnTo>
                    <a:pt x="22" y="125"/>
                  </a:lnTo>
                  <a:lnTo>
                    <a:pt x="26" y="129"/>
                  </a:lnTo>
                  <a:lnTo>
                    <a:pt x="33" y="133"/>
                  </a:lnTo>
                  <a:lnTo>
                    <a:pt x="37" y="135"/>
                  </a:lnTo>
                  <a:lnTo>
                    <a:pt x="43" y="139"/>
                  </a:lnTo>
                  <a:lnTo>
                    <a:pt x="49" y="141"/>
                  </a:lnTo>
                  <a:lnTo>
                    <a:pt x="57" y="145"/>
                  </a:lnTo>
                  <a:lnTo>
                    <a:pt x="63" y="147"/>
                  </a:lnTo>
                  <a:lnTo>
                    <a:pt x="63" y="143"/>
                  </a:lnTo>
                  <a:lnTo>
                    <a:pt x="59" y="139"/>
                  </a:lnTo>
                  <a:lnTo>
                    <a:pt x="57" y="137"/>
                  </a:lnTo>
                  <a:lnTo>
                    <a:pt x="55" y="133"/>
                  </a:lnTo>
                  <a:lnTo>
                    <a:pt x="53" y="129"/>
                  </a:lnTo>
                  <a:lnTo>
                    <a:pt x="51" y="125"/>
                  </a:lnTo>
                  <a:lnTo>
                    <a:pt x="51" y="121"/>
                  </a:lnTo>
                  <a:lnTo>
                    <a:pt x="49" y="117"/>
                  </a:lnTo>
                  <a:lnTo>
                    <a:pt x="116" y="164"/>
                  </a:lnTo>
                  <a:close/>
                </a:path>
              </a:pathLst>
            </a:custGeom>
            <a:solidFill>
              <a:srgbClr val="FFF0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84" name="Freeform 94"/>
            <p:cNvSpPr>
              <a:spLocks/>
            </p:cNvSpPr>
            <p:nvPr/>
          </p:nvSpPr>
          <p:spPr bwMode="auto">
            <a:xfrm>
              <a:off x="4267" y="2533"/>
              <a:ext cx="39" cy="73"/>
            </a:xfrm>
            <a:custGeom>
              <a:avLst/>
              <a:gdLst>
                <a:gd name="T0" fmla="*/ 2 w 39"/>
                <a:gd name="T1" fmla="*/ 73 h 73"/>
                <a:gd name="T2" fmla="*/ 39 w 39"/>
                <a:gd name="T3" fmla="*/ 18 h 73"/>
                <a:gd name="T4" fmla="*/ 18 w 39"/>
                <a:gd name="T5" fmla="*/ 0 h 73"/>
                <a:gd name="T6" fmla="*/ 16 w 39"/>
                <a:gd name="T7" fmla="*/ 2 h 73"/>
                <a:gd name="T8" fmla="*/ 14 w 39"/>
                <a:gd name="T9" fmla="*/ 4 h 73"/>
                <a:gd name="T10" fmla="*/ 12 w 39"/>
                <a:gd name="T11" fmla="*/ 6 h 73"/>
                <a:gd name="T12" fmla="*/ 10 w 39"/>
                <a:gd name="T13" fmla="*/ 8 h 73"/>
                <a:gd name="T14" fmla="*/ 8 w 39"/>
                <a:gd name="T15" fmla="*/ 10 h 73"/>
                <a:gd name="T16" fmla="*/ 6 w 39"/>
                <a:gd name="T17" fmla="*/ 12 h 73"/>
                <a:gd name="T18" fmla="*/ 4 w 39"/>
                <a:gd name="T19" fmla="*/ 16 h 73"/>
                <a:gd name="T20" fmla="*/ 4 w 39"/>
                <a:gd name="T21" fmla="*/ 18 h 73"/>
                <a:gd name="T22" fmla="*/ 4 w 39"/>
                <a:gd name="T23" fmla="*/ 22 h 73"/>
                <a:gd name="T24" fmla="*/ 6 w 39"/>
                <a:gd name="T25" fmla="*/ 22 h 73"/>
                <a:gd name="T26" fmla="*/ 8 w 39"/>
                <a:gd name="T27" fmla="*/ 22 h 73"/>
                <a:gd name="T28" fmla="*/ 10 w 39"/>
                <a:gd name="T29" fmla="*/ 22 h 73"/>
                <a:gd name="T30" fmla="*/ 14 w 39"/>
                <a:gd name="T31" fmla="*/ 22 h 73"/>
                <a:gd name="T32" fmla="*/ 16 w 39"/>
                <a:gd name="T33" fmla="*/ 20 h 73"/>
                <a:gd name="T34" fmla="*/ 18 w 39"/>
                <a:gd name="T35" fmla="*/ 20 h 73"/>
                <a:gd name="T36" fmla="*/ 20 w 39"/>
                <a:gd name="T37" fmla="*/ 20 h 73"/>
                <a:gd name="T38" fmla="*/ 22 w 39"/>
                <a:gd name="T39" fmla="*/ 22 h 73"/>
                <a:gd name="T40" fmla="*/ 22 w 39"/>
                <a:gd name="T41" fmla="*/ 22 h 73"/>
                <a:gd name="T42" fmla="*/ 24 w 39"/>
                <a:gd name="T43" fmla="*/ 24 h 73"/>
                <a:gd name="T44" fmla="*/ 24 w 39"/>
                <a:gd name="T45" fmla="*/ 26 h 73"/>
                <a:gd name="T46" fmla="*/ 24 w 39"/>
                <a:gd name="T47" fmla="*/ 28 h 73"/>
                <a:gd name="T48" fmla="*/ 24 w 39"/>
                <a:gd name="T49" fmla="*/ 28 h 73"/>
                <a:gd name="T50" fmla="*/ 24 w 39"/>
                <a:gd name="T51" fmla="*/ 30 h 73"/>
                <a:gd name="T52" fmla="*/ 24 w 39"/>
                <a:gd name="T53" fmla="*/ 32 h 73"/>
                <a:gd name="T54" fmla="*/ 22 w 39"/>
                <a:gd name="T55" fmla="*/ 37 h 73"/>
                <a:gd name="T56" fmla="*/ 20 w 39"/>
                <a:gd name="T57" fmla="*/ 37 h 73"/>
                <a:gd name="T58" fmla="*/ 18 w 39"/>
                <a:gd name="T59" fmla="*/ 37 h 73"/>
                <a:gd name="T60" fmla="*/ 14 w 39"/>
                <a:gd name="T61" fmla="*/ 37 h 73"/>
                <a:gd name="T62" fmla="*/ 12 w 39"/>
                <a:gd name="T63" fmla="*/ 37 h 73"/>
                <a:gd name="T64" fmla="*/ 8 w 39"/>
                <a:gd name="T65" fmla="*/ 37 h 73"/>
                <a:gd name="T66" fmla="*/ 6 w 39"/>
                <a:gd name="T67" fmla="*/ 37 h 73"/>
                <a:gd name="T68" fmla="*/ 2 w 39"/>
                <a:gd name="T69" fmla="*/ 39 h 73"/>
                <a:gd name="T70" fmla="*/ 0 w 39"/>
                <a:gd name="T71" fmla="*/ 43 h 73"/>
                <a:gd name="T72" fmla="*/ 0 w 39"/>
                <a:gd name="T73" fmla="*/ 45 h 73"/>
                <a:gd name="T74" fmla="*/ 4 w 39"/>
                <a:gd name="T75" fmla="*/ 45 h 73"/>
                <a:gd name="T76" fmla="*/ 8 w 39"/>
                <a:gd name="T77" fmla="*/ 45 h 73"/>
                <a:gd name="T78" fmla="*/ 12 w 39"/>
                <a:gd name="T79" fmla="*/ 45 h 73"/>
                <a:gd name="T80" fmla="*/ 16 w 39"/>
                <a:gd name="T81" fmla="*/ 45 h 73"/>
                <a:gd name="T82" fmla="*/ 18 w 39"/>
                <a:gd name="T83" fmla="*/ 45 h 73"/>
                <a:gd name="T84" fmla="*/ 20 w 39"/>
                <a:gd name="T85" fmla="*/ 49 h 73"/>
                <a:gd name="T86" fmla="*/ 20 w 39"/>
                <a:gd name="T87" fmla="*/ 51 h 73"/>
                <a:gd name="T88" fmla="*/ 18 w 39"/>
                <a:gd name="T89" fmla="*/ 55 h 73"/>
                <a:gd name="T90" fmla="*/ 14 w 39"/>
                <a:gd name="T91" fmla="*/ 57 h 73"/>
                <a:gd name="T92" fmla="*/ 10 w 39"/>
                <a:gd name="T93" fmla="*/ 59 h 73"/>
                <a:gd name="T94" fmla="*/ 8 w 39"/>
                <a:gd name="T95" fmla="*/ 61 h 73"/>
                <a:gd name="T96" fmla="*/ 4 w 39"/>
                <a:gd name="T97" fmla="*/ 63 h 73"/>
                <a:gd name="T98" fmla="*/ 2 w 39"/>
                <a:gd name="T99" fmla="*/ 67 h 73"/>
                <a:gd name="T100" fmla="*/ 2 w 39"/>
                <a:gd name="T101" fmla="*/ 73 h 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
                <a:gd name="T154" fmla="*/ 0 h 73"/>
                <a:gd name="T155" fmla="*/ 39 w 39"/>
                <a:gd name="T156" fmla="*/ 73 h 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 h="73">
                  <a:moveTo>
                    <a:pt x="2" y="73"/>
                  </a:moveTo>
                  <a:lnTo>
                    <a:pt x="39" y="18"/>
                  </a:lnTo>
                  <a:lnTo>
                    <a:pt x="18" y="0"/>
                  </a:lnTo>
                  <a:lnTo>
                    <a:pt x="16" y="2"/>
                  </a:lnTo>
                  <a:lnTo>
                    <a:pt x="14" y="4"/>
                  </a:lnTo>
                  <a:lnTo>
                    <a:pt x="12" y="6"/>
                  </a:lnTo>
                  <a:lnTo>
                    <a:pt x="10" y="8"/>
                  </a:lnTo>
                  <a:lnTo>
                    <a:pt x="8" y="10"/>
                  </a:lnTo>
                  <a:lnTo>
                    <a:pt x="6" y="12"/>
                  </a:lnTo>
                  <a:lnTo>
                    <a:pt x="4" y="16"/>
                  </a:lnTo>
                  <a:lnTo>
                    <a:pt x="4" y="18"/>
                  </a:lnTo>
                  <a:lnTo>
                    <a:pt x="4" y="22"/>
                  </a:lnTo>
                  <a:lnTo>
                    <a:pt x="6" y="22"/>
                  </a:lnTo>
                  <a:lnTo>
                    <a:pt x="8" y="22"/>
                  </a:lnTo>
                  <a:lnTo>
                    <a:pt x="10" y="22"/>
                  </a:lnTo>
                  <a:lnTo>
                    <a:pt x="14" y="22"/>
                  </a:lnTo>
                  <a:lnTo>
                    <a:pt x="16" y="20"/>
                  </a:lnTo>
                  <a:lnTo>
                    <a:pt x="18" y="20"/>
                  </a:lnTo>
                  <a:lnTo>
                    <a:pt x="20" y="20"/>
                  </a:lnTo>
                  <a:lnTo>
                    <a:pt x="22" y="22"/>
                  </a:lnTo>
                  <a:lnTo>
                    <a:pt x="24" y="24"/>
                  </a:lnTo>
                  <a:lnTo>
                    <a:pt x="24" y="26"/>
                  </a:lnTo>
                  <a:lnTo>
                    <a:pt x="24" y="28"/>
                  </a:lnTo>
                  <a:lnTo>
                    <a:pt x="24" y="30"/>
                  </a:lnTo>
                  <a:lnTo>
                    <a:pt x="24" y="32"/>
                  </a:lnTo>
                  <a:lnTo>
                    <a:pt x="22" y="37"/>
                  </a:lnTo>
                  <a:lnTo>
                    <a:pt x="20" y="37"/>
                  </a:lnTo>
                  <a:lnTo>
                    <a:pt x="18" y="37"/>
                  </a:lnTo>
                  <a:lnTo>
                    <a:pt x="14" y="37"/>
                  </a:lnTo>
                  <a:lnTo>
                    <a:pt x="12" y="37"/>
                  </a:lnTo>
                  <a:lnTo>
                    <a:pt x="8" y="37"/>
                  </a:lnTo>
                  <a:lnTo>
                    <a:pt x="6" y="37"/>
                  </a:lnTo>
                  <a:lnTo>
                    <a:pt x="2" y="39"/>
                  </a:lnTo>
                  <a:lnTo>
                    <a:pt x="0" y="43"/>
                  </a:lnTo>
                  <a:lnTo>
                    <a:pt x="0" y="45"/>
                  </a:lnTo>
                  <a:lnTo>
                    <a:pt x="4" y="45"/>
                  </a:lnTo>
                  <a:lnTo>
                    <a:pt x="8" y="45"/>
                  </a:lnTo>
                  <a:lnTo>
                    <a:pt x="12" y="45"/>
                  </a:lnTo>
                  <a:lnTo>
                    <a:pt x="16" y="45"/>
                  </a:lnTo>
                  <a:lnTo>
                    <a:pt x="18" y="45"/>
                  </a:lnTo>
                  <a:lnTo>
                    <a:pt x="20" y="49"/>
                  </a:lnTo>
                  <a:lnTo>
                    <a:pt x="20" y="51"/>
                  </a:lnTo>
                  <a:lnTo>
                    <a:pt x="18" y="55"/>
                  </a:lnTo>
                  <a:lnTo>
                    <a:pt x="14" y="57"/>
                  </a:lnTo>
                  <a:lnTo>
                    <a:pt x="10" y="59"/>
                  </a:lnTo>
                  <a:lnTo>
                    <a:pt x="8" y="61"/>
                  </a:lnTo>
                  <a:lnTo>
                    <a:pt x="4" y="63"/>
                  </a:lnTo>
                  <a:lnTo>
                    <a:pt x="2" y="67"/>
                  </a:lnTo>
                  <a:lnTo>
                    <a:pt x="2" y="73"/>
                  </a:lnTo>
                  <a:close/>
                </a:path>
              </a:pathLst>
            </a:custGeom>
            <a:solidFill>
              <a:srgbClr val="FFCF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85" name="Freeform 95"/>
            <p:cNvSpPr>
              <a:spLocks/>
            </p:cNvSpPr>
            <p:nvPr/>
          </p:nvSpPr>
          <p:spPr bwMode="auto">
            <a:xfrm>
              <a:off x="4824" y="2586"/>
              <a:ext cx="23" cy="14"/>
            </a:xfrm>
            <a:custGeom>
              <a:avLst/>
              <a:gdLst>
                <a:gd name="T0" fmla="*/ 2 w 23"/>
                <a:gd name="T1" fmla="*/ 14 h 14"/>
                <a:gd name="T2" fmla="*/ 4 w 23"/>
                <a:gd name="T3" fmla="*/ 14 h 14"/>
                <a:gd name="T4" fmla="*/ 6 w 23"/>
                <a:gd name="T5" fmla="*/ 14 h 14"/>
                <a:gd name="T6" fmla="*/ 8 w 23"/>
                <a:gd name="T7" fmla="*/ 12 h 14"/>
                <a:gd name="T8" fmla="*/ 11 w 23"/>
                <a:gd name="T9" fmla="*/ 12 h 14"/>
                <a:gd name="T10" fmla="*/ 15 w 23"/>
                <a:gd name="T11" fmla="*/ 12 h 14"/>
                <a:gd name="T12" fmla="*/ 17 w 23"/>
                <a:gd name="T13" fmla="*/ 10 h 14"/>
                <a:gd name="T14" fmla="*/ 19 w 23"/>
                <a:gd name="T15" fmla="*/ 10 h 14"/>
                <a:gd name="T16" fmla="*/ 23 w 23"/>
                <a:gd name="T17" fmla="*/ 10 h 14"/>
                <a:gd name="T18" fmla="*/ 23 w 23"/>
                <a:gd name="T19" fmla="*/ 6 h 14"/>
                <a:gd name="T20" fmla="*/ 21 w 23"/>
                <a:gd name="T21" fmla="*/ 4 h 14"/>
                <a:gd name="T22" fmla="*/ 19 w 23"/>
                <a:gd name="T23" fmla="*/ 4 h 14"/>
                <a:gd name="T24" fmla="*/ 15 w 23"/>
                <a:gd name="T25" fmla="*/ 4 h 14"/>
                <a:gd name="T26" fmla="*/ 13 w 23"/>
                <a:gd name="T27" fmla="*/ 4 h 14"/>
                <a:gd name="T28" fmla="*/ 8 w 23"/>
                <a:gd name="T29" fmla="*/ 4 h 14"/>
                <a:gd name="T30" fmla="*/ 4 w 23"/>
                <a:gd name="T31" fmla="*/ 4 h 14"/>
                <a:gd name="T32" fmla="*/ 4 w 23"/>
                <a:gd name="T33" fmla="*/ 0 h 14"/>
                <a:gd name="T34" fmla="*/ 0 w 23"/>
                <a:gd name="T35" fmla="*/ 2 h 14"/>
                <a:gd name="T36" fmla="*/ 0 w 23"/>
                <a:gd name="T37" fmla="*/ 2 h 14"/>
                <a:gd name="T38" fmla="*/ 0 w 23"/>
                <a:gd name="T39" fmla="*/ 4 h 14"/>
                <a:gd name="T40" fmla="*/ 0 w 23"/>
                <a:gd name="T41" fmla="*/ 4 h 14"/>
                <a:gd name="T42" fmla="*/ 0 w 23"/>
                <a:gd name="T43" fmla="*/ 6 h 14"/>
                <a:gd name="T44" fmla="*/ 2 w 23"/>
                <a:gd name="T45" fmla="*/ 8 h 14"/>
                <a:gd name="T46" fmla="*/ 2 w 23"/>
                <a:gd name="T47" fmla="*/ 10 h 14"/>
                <a:gd name="T48" fmla="*/ 2 w 23"/>
                <a:gd name="T49" fmla="*/ 14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
                <a:gd name="T76" fmla="*/ 0 h 14"/>
                <a:gd name="T77" fmla="*/ 23 w 23"/>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 h="14">
                  <a:moveTo>
                    <a:pt x="2" y="14"/>
                  </a:moveTo>
                  <a:lnTo>
                    <a:pt x="4" y="14"/>
                  </a:lnTo>
                  <a:lnTo>
                    <a:pt x="6" y="14"/>
                  </a:lnTo>
                  <a:lnTo>
                    <a:pt x="8" y="12"/>
                  </a:lnTo>
                  <a:lnTo>
                    <a:pt x="11" y="12"/>
                  </a:lnTo>
                  <a:lnTo>
                    <a:pt x="15" y="12"/>
                  </a:lnTo>
                  <a:lnTo>
                    <a:pt x="17" y="10"/>
                  </a:lnTo>
                  <a:lnTo>
                    <a:pt x="19" y="10"/>
                  </a:lnTo>
                  <a:lnTo>
                    <a:pt x="23" y="10"/>
                  </a:lnTo>
                  <a:lnTo>
                    <a:pt x="23" y="6"/>
                  </a:lnTo>
                  <a:lnTo>
                    <a:pt x="21" y="4"/>
                  </a:lnTo>
                  <a:lnTo>
                    <a:pt x="19" y="4"/>
                  </a:lnTo>
                  <a:lnTo>
                    <a:pt x="15" y="4"/>
                  </a:lnTo>
                  <a:lnTo>
                    <a:pt x="13" y="4"/>
                  </a:lnTo>
                  <a:lnTo>
                    <a:pt x="8" y="4"/>
                  </a:lnTo>
                  <a:lnTo>
                    <a:pt x="4" y="4"/>
                  </a:lnTo>
                  <a:lnTo>
                    <a:pt x="4" y="0"/>
                  </a:lnTo>
                  <a:lnTo>
                    <a:pt x="0" y="2"/>
                  </a:lnTo>
                  <a:lnTo>
                    <a:pt x="0" y="4"/>
                  </a:lnTo>
                  <a:lnTo>
                    <a:pt x="0" y="6"/>
                  </a:lnTo>
                  <a:lnTo>
                    <a:pt x="2" y="8"/>
                  </a:lnTo>
                  <a:lnTo>
                    <a:pt x="2" y="10"/>
                  </a:lnTo>
                  <a:lnTo>
                    <a:pt x="2" y="14"/>
                  </a:lnTo>
                  <a:close/>
                </a:path>
              </a:pathLst>
            </a:custGeom>
            <a:solidFill>
              <a:srgbClr val="FFCF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86" name="Freeform 96"/>
            <p:cNvSpPr>
              <a:spLocks/>
            </p:cNvSpPr>
            <p:nvPr/>
          </p:nvSpPr>
          <p:spPr bwMode="auto">
            <a:xfrm>
              <a:off x="4814" y="2561"/>
              <a:ext cx="21" cy="17"/>
            </a:xfrm>
            <a:custGeom>
              <a:avLst/>
              <a:gdLst>
                <a:gd name="T0" fmla="*/ 0 w 21"/>
                <a:gd name="T1" fmla="*/ 15 h 17"/>
                <a:gd name="T2" fmla="*/ 2 w 21"/>
                <a:gd name="T3" fmla="*/ 17 h 17"/>
                <a:gd name="T4" fmla="*/ 4 w 21"/>
                <a:gd name="T5" fmla="*/ 17 h 17"/>
                <a:gd name="T6" fmla="*/ 6 w 21"/>
                <a:gd name="T7" fmla="*/ 17 h 17"/>
                <a:gd name="T8" fmla="*/ 8 w 21"/>
                <a:gd name="T9" fmla="*/ 15 h 17"/>
                <a:gd name="T10" fmla="*/ 10 w 21"/>
                <a:gd name="T11" fmla="*/ 13 h 17"/>
                <a:gd name="T12" fmla="*/ 12 w 21"/>
                <a:gd name="T13" fmla="*/ 11 h 17"/>
                <a:gd name="T14" fmla="*/ 14 w 21"/>
                <a:gd name="T15" fmla="*/ 11 h 17"/>
                <a:gd name="T16" fmla="*/ 18 w 21"/>
                <a:gd name="T17" fmla="*/ 11 h 17"/>
                <a:gd name="T18" fmla="*/ 18 w 21"/>
                <a:gd name="T19" fmla="*/ 11 h 17"/>
                <a:gd name="T20" fmla="*/ 18 w 21"/>
                <a:gd name="T21" fmla="*/ 11 h 17"/>
                <a:gd name="T22" fmla="*/ 18 w 21"/>
                <a:gd name="T23" fmla="*/ 9 h 17"/>
                <a:gd name="T24" fmla="*/ 18 w 21"/>
                <a:gd name="T25" fmla="*/ 7 h 17"/>
                <a:gd name="T26" fmla="*/ 18 w 21"/>
                <a:gd name="T27" fmla="*/ 7 h 17"/>
                <a:gd name="T28" fmla="*/ 18 w 21"/>
                <a:gd name="T29" fmla="*/ 4 h 17"/>
                <a:gd name="T30" fmla="*/ 21 w 21"/>
                <a:gd name="T31" fmla="*/ 2 h 17"/>
                <a:gd name="T32" fmla="*/ 21 w 21"/>
                <a:gd name="T33" fmla="*/ 0 h 17"/>
                <a:gd name="T34" fmla="*/ 16 w 21"/>
                <a:gd name="T35" fmla="*/ 0 h 17"/>
                <a:gd name="T36" fmla="*/ 14 w 21"/>
                <a:gd name="T37" fmla="*/ 0 h 17"/>
                <a:gd name="T38" fmla="*/ 12 w 21"/>
                <a:gd name="T39" fmla="*/ 0 h 17"/>
                <a:gd name="T40" fmla="*/ 8 w 21"/>
                <a:gd name="T41" fmla="*/ 0 h 17"/>
                <a:gd name="T42" fmla="*/ 6 w 21"/>
                <a:gd name="T43" fmla="*/ 2 h 17"/>
                <a:gd name="T44" fmla="*/ 4 w 21"/>
                <a:gd name="T45" fmla="*/ 2 h 17"/>
                <a:gd name="T46" fmla="*/ 2 w 21"/>
                <a:gd name="T47" fmla="*/ 4 h 17"/>
                <a:gd name="T48" fmla="*/ 0 w 21"/>
                <a:gd name="T49" fmla="*/ 7 h 17"/>
                <a:gd name="T50" fmla="*/ 0 w 21"/>
                <a:gd name="T51" fmla="*/ 9 h 17"/>
                <a:gd name="T52" fmla="*/ 0 w 21"/>
                <a:gd name="T53" fmla="*/ 11 h 17"/>
                <a:gd name="T54" fmla="*/ 0 w 21"/>
                <a:gd name="T55" fmla="*/ 13 h 17"/>
                <a:gd name="T56" fmla="*/ 0 w 21"/>
                <a:gd name="T57" fmla="*/ 13 h 17"/>
                <a:gd name="T58" fmla="*/ 0 w 21"/>
                <a:gd name="T59" fmla="*/ 15 h 17"/>
                <a:gd name="T60" fmla="*/ 0 w 21"/>
                <a:gd name="T61" fmla="*/ 15 h 17"/>
                <a:gd name="T62" fmla="*/ 0 w 21"/>
                <a:gd name="T63" fmla="*/ 15 h 17"/>
                <a:gd name="T64" fmla="*/ 0 w 21"/>
                <a:gd name="T65" fmla="*/ 15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
                <a:gd name="T100" fmla="*/ 0 h 17"/>
                <a:gd name="T101" fmla="*/ 21 w 21"/>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 h="17">
                  <a:moveTo>
                    <a:pt x="0" y="15"/>
                  </a:moveTo>
                  <a:lnTo>
                    <a:pt x="2" y="17"/>
                  </a:lnTo>
                  <a:lnTo>
                    <a:pt x="4" y="17"/>
                  </a:lnTo>
                  <a:lnTo>
                    <a:pt x="6" y="17"/>
                  </a:lnTo>
                  <a:lnTo>
                    <a:pt x="8" y="15"/>
                  </a:lnTo>
                  <a:lnTo>
                    <a:pt x="10" y="13"/>
                  </a:lnTo>
                  <a:lnTo>
                    <a:pt x="12" y="11"/>
                  </a:lnTo>
                  <a:lnTo>
                    <a:pt x="14" y="11"/>
                  </a:lnTo>
                  <a:lnTo>
                    <a:pt x="18" y="11"/>
                  </a:lnTo>
                  <a:lnTo>
                    <a:pt x="18" y="9"/>
                  </a:lnTo>
                  <a:lnTo>
                    <a:pt x="18" y="7"/>
                  </a:lnTo>
                  <a:lnTo>
                    <a:pt x="18" y="4"/>
                  </a:lnTo>
                  <a:lnTo>
                    <a:pt x="21" y="2"/>
                  </a:lnTo>
                  <a:lnTo>
                    <a:pt x="21" y="0"/>
                  </a:lnTo>
                  <a:lnTo>
                    <a:pt x="16" y="0"/>
                  </a:lnTo>
                  <a:lnTo>
                    <a:pt x="14" y="0"/>
                  </a:lnTo>
                  <a:lnTo>
                    <a:pt x="12" y="0"/>
                  </a:lnTo>
                  <a:lnTo>
                    <a:pt x="8" y="0"/>
                  </a:lnTo>
                  <a:lnTo>
                    <a:pt x="6" y="2"/>
                  </a:lnTo>
                  <a:lnTo>
                    <a:pt x="4" y="2"/>
                  </a:lnTo>
                  <a:lnTo>
                    <a:pt x="2" y="4"/>
                  </a:lnTo>
                  <a:lnTo>
                    <a:pt x="0" y="7"/>
                  </a:lnTo>
                  <a:lnTo>
                    <a:pt x="0" y="9"/>
                  </a:lnTo>
                  <a:lnTo>
                    <a:pt x="0" y="11"/>
                  </a:lnTo>
                  <a:lnTo>
                    <a:pt x="0" y="13"/>
                  </a:lnTo>
                  <a:lnTo>
                    <a:pt x="0" y="15"/>
                  </a:lnTo>
                  <a:close/>
                </a:path>
              </a:pathLst>
            </a:custGeom>
            <a:solidFill>
              <a:srgbClr val="FFCF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87" name="Freeform 97"/>
            <p:cNvSpPr>
              <a:spLocks/>
            </p:cNvSpPr>
            <p:nvPr/>
          </p:nvSpPr>
          <p:spPr bwMode="auto">
            <a:xfrm>
              <a:off x="3309" y="2459"/>
              <a:ext cx="543" cy="113"/>
            </a:xfrm>
            <a:custGeom>
              <a:avLst/>
              <a:gdLst>
                <a:gd name="T0" fmla="*/ 302 w 543"/>
                <a:gd name="T1" fmla="*/ 113 h 113"/>
                <a:gd name="T2" fmla="*/ 543 w 543"/>
                <a:gd name="T3" fmla="*/ 41 h 113"/>
                <a:gd name="T4" fmla="*/ 492 w 543"/>
                <a:gd name="T5" fmla="*/ 49 h 113"/>
                <a:gd name="T6" fmla="*/ 441 w 543"/>
                <a:gd name="T7" fmla="*/ 55 h 113"/>
                <a:gd name="T8" fmla="*/ 390 w 543"/>
                <a:gd name="T9" fmla="*/ 62 h 113"/>
                <a:gd name="T10" fmla="*/ 339 w 543"/>
                <a:gd name="T11" fmla="*/ 64 h 113"/>
                <a:gd name="T12" fmla="*/ 286 w 543"/>
                <a:gd name="T13" fmla="*/ 64 h 113"/>
                <a:gd name="T14" fmla="*/ 235 w 543"/>
                <a:gd name="T15" fmla="*/ 59 h 113"/>
                <a:gd name="T16" fmla="*/ 208 w 543"/>
                <a:gd name="T17" fmla="*/ 57 h 113"/>
                <a:gd name="T18" fmla="*/ 184 w 543"/>
                <a:gd name="T19" fmla="*/ 51 h 113"/>
                <a:gd name="T20" fmla="*/ 159 w 543"/>
                <a:gd name="T21" fmla="*/ 45 h 113"/>
                <a:gd name="T22" fmla="*/ 135 w 543"/>
                <a:gd name="T23" fmla="*/ 37 h 113"/>
                <a:gd name="T24" fmla="*/ 116 w 543"/>
                <a:gd name="T25" fmla="*/ 33 h 113"/>
                <a:gd name="T26" fmla="*/ 98 w 543"/>
                <a:gd name="T27" fmla="*/ 29 h 113"/>
                <a:gd name="T28" fmla="*/ 82 w 543"/>
                <a:gd name="T29" fmla="*/ 25 h 113"/>
                <a:gd name="T30" fmla="*/ 65 w 543"/>
                <a:gd name="T31" fmla="*/ 21 h 113"/>
                <a:gd name="T32" fmla="*/ 49 w 543"/>
                <a:gd name="T33" fmla="*/ 17 h 113"/>
                <a:gd name="T34" fmla="*/ 33 w 543"/>
                <a:gd name="T35" fmla="*/ 10 h 113"/>
                <a:gd name="T36" fmla="*/ 16 w 543"/>
                <a:gd name="T37" fmla="*/ 6 h 113"/>
                <a:gd name="T38" fmla="*/ 0 w 543"/>
                <a:gd name="T39" fmla="*/ 0 h 113"/>
                <a:gd name="T40" fmla="*/ 14 w 543"/>
                <a:gd name="T41" fmla="*/ 15 h 113"/>
                <a:gd name="T42" fmla="*/ 31 w 543"/>
                <a:gd name="T43" fmla="*/ 27 h 113"/>
                <a:gd name="T44" fmla="*/ 45 w 543"/>
                <a:gd name="T45" fmla="*/ 39 h 113"/>
                <a:gd name="T46" fmla="*/ 63 w 543"/>
                <a:gd name="T47" fmla="*/ 49 h 113"/>
                <a:gd name="T48" fmla="*/ 80 w 543"/>
                <a:gd name="T49" fmla="*/ 57 h 113"/>
                <a:gd name="T50" fmla="*/ 98 w 543"/>
                <a:gd name="T51" fmla="*/ 68 h 113"/>
                <a:gd name="T52" fmla="*/ 116 w 543"/>
                <a:gd name="T53" fmla="*/ 74 h 113"/>
                <a:gd name="T54" fmla="*/ 137 w 543"/>
                <a:gd name="T55" fmla="*/ 82 h 113"/>
                <a:gd name="T56" fmla="*/ 176 w 543"/>
                <a:gd name="T57" fmla="*/ 92 h 113"/>
                <a:gd name="T58" fmla="*/ 216 w 543"/>
                <a:gd name="T59" fmla="*/ 102 h 113"/>
                <a:gd name="T60" fmla="*/ 259 w 543"/>
                <a:gd name="T61" fmla="*/ 109 h 113"/>
                <a:gd name="T62" fmla="*/ 302 w 543"/>
                <a:gd name="T63" fmla="*/ 113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43"/>
                <a:gd name="T97" fmla="*/ 0 h 113"/>
                <a:gd name="T98" fmla="*/ 543 w 543"/>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43" h="113">
                  <a:moveTo>
                    <a:pt x="302" y="113"/>
                  </a:moveTo>
                  <a:lnTo>
                    <a:pt x="543" y="41"/>
                  </a:lnTo>
                  <a:lnTo>
                    <a:pt x="492" y="49"/>
                  </a:lnTo>
                  <a:lnTo>
                    <a:pt x="441" y="55"/>
                  </a:lnTo>
                  <a:lnTo>
                    <a:pt x="390" y="62"/>
                  </a:lnTo>
                  <a:lnTo>
                    <a:pt x="339" y="64"/>
                  </a:lnTo>
                  <a:lnTo>
                    <a:pt x="286" y="64"/>
                  </a:lnTo>
                  <a:lnTo>
                    <a:pt x="235" y="59"/>
                  </a:lnTo>
                  <a:lnTo>
                    <a:pt x="208" y="57"/>
                  </a:lnTo>
                  <a:lnTo>
                    <a:pt x="184" y="51"/>
                  </a:lnTo>
                  <a:lnTo>
                    <a:pt x="159" y="45"/>
                  </a:lnTo>
                  <a:lnTo>
                    <a:pt x="135" y="37"/>
                  </a:lnTo>
                  <a:lnTo>
                    <a:pt x="116" y="33"/>
                  </a:lnTo>
                  <a:lnTo>
                    <a:pt x="98" y="29"/>
                  </a:lnTo>
                  <a:lnTo>
                    <a:pt x="82" y="25"/>
                  </a:lnTo>
                  <a:lnTo>
                    <a:pt x="65" y="21"/>
                  </a:lnTo>
                  <a:lnTo>
                    <a:pt x="49" y="17"/>
                  </a:lnTo>
                  <a:lnTo>
                    <a:pt x="33" y="10"/>
                  </a:lnTo>
                  <a:lnTo>
                    <a:pt x="16" y="6"/>
                  </a:lnTo>
                  <a:lnTo>
                    <a:pt x="0" y="0"/>
                  </a:lnTo>
                  <a:lnTo>
                    <a:pt x="14" y="15"/>
                  </a:lnTo>
                  <a:lnTo>
                    <a:pt x="31" y="27"/>
                  </a:lnTo>
                  <a:lnTo>
                    <a:pt x="45" y="39"/>
                  </a:lnTo>
                  <a:lnTo>
                    <a:pt x="63" y="49"/>
                  </a:lnTo>
                  <a:lnTo>
                    <a:pt x="80" y="57"/>
                  </a:lnTo>
                  <a:lnTo>
                    <a:pt x="98" y="68"/>
                  </a:lnTo>
                  <a:lnTo>
                    <a:pt x="116" y="74"/>
                  </a:lnTo>
                  <a:lnTo>
                    <a:pt x="137" y="82"/>
                  </a:lnTo>
                  <a:lnTo>
                    <a:pt x="176" y="92"/>
                  </a:lnTo>
                  <a:lnTo>
                    <a:pt x="216" y="102"/>
                  </a:lnTo>
                  <a:lnTo>
                    <a:pt x="259" y="109"/>
                  </a:lnTo>
                  <a:lnTo>
                    <a:pt x="302" y="113"/>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88" name="Freeform 98"/>
            <p:cNvSpPr>
              <a:spLocks/>
            </p:cNvSpPr>
            <p:nvPr/>
          </p:nvSpPr>
          <p:spPr bwMode="auto">
            <a:xfrm>
              <a:off x="4945" y="2529"/>
              <a:ext cx="45" cy="22"/>
            </a:xfrm>
            <a:custGeom>
              <a:avLst/>
              <a:gdLst>
                <a:gd name="T0" fmla="*/ 24 w 45"/>
                <a:gd name="T1" fmla="*/ 22 h 22"/>
                <a:gd name="T2" fmla="*/ 26 w 45"/>
                <a:gd name="T3" fmla="*/ 22 h 22"/>
                <a:gd name="T4" fmla="*/ 28 w 45"/>
                <a:gd name="T5" fmla="*/ 22 h 22"/>
                <a:gd name="T6" fmla="*/ 30 w 45"/>
                <a:gd name="T7" fmla="*/ 22 h 22"/>
                <a:gd name="T8" fmla="*/ 30 w 45"/>
                <a:gd name="T9" fmla="*/ 22 h 22"/>
                <a:gd name="T10" fmla="*/ 32 w 45"/>
                <a:gd name="T11" fmla="*/ 22 h 22"/>
                <a:gd name="T12" fmla="*/ 35 w 45"/>
                <a:gd name="T13" fmla="*/ 22 h 22"/>
                <a:gd name="T14" fmla="*/ 37 w 45"/>
                <a:gd name="T15" fmla="*/ 22 h 22"/>
                <a:gd name="T16" fmla="*/ 39 w 45"/>
                <a:gd name="T17" fmla="*/ 22 h 22"/>
                <a:gd name="T18" fmla="*/ 41 w 45"/>
                <a:gd name="T19" fmla="*/ 20 h 22"/>
                <a:gd name="T20" fmla="*/ 43 w 45"/>
                <a:gd name="T21" fmla="*/ 18 h 22"/>
                <a:gd name="T22" fmla="*/ 43 w 45"/>
                <a:gd name="T23" fmla="*/ 16 h 22"/>
                <a:gd name="T24" fmla="*/ 45 w 45"/>
                <a:gd name="T25" fmla="*/ 14 h 22"/>
                <a:gd name="T26" fmla="*/ 45 w 45"/>
                <a:gd name="T27" fmla="*/ 12 h 22"/>
                <a:gd name="T28" fmla="*/ 45 w 45"/>
                <a:gd name="T29" fmla="*/ 10 h 22"/>
                <a:gd name="T30" fmla="*/ 45 w 45"/>
                <a:gd name="T31" fmla="*/ 6 h 22"/>
                <a:gd name="T32" fmla="*/ 45 w 45"/>
                <a:gd name="T33" fmla="*/ 4 h 22"/>
                <a:gd name="T34" fmla="*/ 0 w 45"/>
                <a:gd name="T35" fmla="*/ 0 h 22"/>
                <a:gd name="T36" fmla="*/ 0 w 45"/>
                <a:gd name="T37" fmla="*/ 6 h 22"/>
                <a:gd name="T38" fmla="*/ 0 w 45"/>
                <a:gd name="T39" fmla="*/ 8 h 22"/>
                <a:gd name="T40" fmla="*/ 4 w 45"/>
                <a:gd name="T41" fmla="*/ 12 h 22"/>
                <a:gd name="T42" fmla="*/ 6 w 45"/>
                <a:gd name="T43" fmla="*/ 14 h 22"/>
                <a:gd name="T44" fmla="*/ 10 w 45"/>
                <a:gd name="T45" fmla="*/ 16 h 22"/>
                <a:gd name="T46" fmla="*/ 16 w 45"/>
                <a:gd name="T47" fmla="*/ 18 h 22"/>
                <a:gd name="T48" fmla="*/ 20 w 45"/>
                <a:gd name="T49" fmla="*/ 20 h 22"/>
                <a:gd name="T50" fmla="*/ 24 w 45"/>
                <a:gd name="T51" fmla="*/ 22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22"/>
                <a:gd name="T80" fmla="*/ 45 w 45"/>
                <a:gd name="T81" fmla="*/ 22 h 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22">
                  <a:moveTo>
                    <a:pt x="24" y="22"/>
                  </a:moveTo>
                  <a:lnTo>
                    <a:pt x="26" y="22"/>
                  </a:lnTo>
                  <a:lnTo>
                    <a:pt x="28" y="22"/>
                  </a:lnTo>
                  <a:lnTo>
                    <a:pt x="30" y="22"/>
                  </a:lnTo>
                  <a:lnTo>
                    <a:pt x="32" y="22"/>
                  </a:lnTo>
                  <a:lnTo>
                    <a:pt x="35" y="22"/>
                  </a:lnTo>
                  <a:lnTo>
                    <a:pt x="37" y="22"/>
                  </a:lnTo>
                  <a:lnTo>
                    <a:pt x="39" y="22"/>
                  </a:lnTo>
                  <a:lnTo>
                    <a:pt x="41" y="20"/>
                  </a:lnTo>
                  <a:lnTo>
                    <a:pt x="43" y="18"/>
                  </a:lnTo>
                  <a:lnTo>
                    <a:pt x="43" y="16"/>
                  </a:lnTo>
                  <a:lnTo>
                    <a:pt x="45" y="14"/>
                  </a:lnTo>
                  <a:lnTo>
                    <a:pt x="45" y="12"/>
                  </a:lnTo>
                  <a:lnTo>
                    <a:pt x="45" y="10"/>
                  </a:lnTo>
                  <a:lnTo>
                    <a:pt x="45" y="6"/>
                  </a:lnTo>
                  <a:lnTo>
                    <a:pt x="45" y="4"/>
                  </a:lnTo>
                  <a:lnTo>
                    <a:pt x="0" y="0"/>
                  </a:lnTo>
                  <a:lnTo>
                    <a:pt x="0" y="6"/>
                  </a:lnTo>
                  <a:lnTo>
                    <a:pt x="0" y="8"/>
                  </a:lnTo>
                  <a:lnTo>
                    <a:pt x="4" y="12"/>
                  </a:lnTo>
                  <a:lnTo>
                    <a:pt x="6" y="14"/>
                  </a:lnTo>
                  <a:lnTo>
                    <a:pt x="10" y="16"/>
                  </a:lnTo>
                  <a:lnTo>
                    <a:pt x="16" y="18"/>
                  </a:lnTo>
                  <a:lnTo>
                    <a:pt x="20" y="20"/>
                  </a:lnTo>
                  <a:lnTo>
                    <a:pt x="24" y="22"/>
                  </a:lnTo>
                  <a:close/>
                </a:path>
              </a:pathLst>
            </a:custGeom>
            <a:solidFill>
              <a:srgbClr val="FFCF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89" name="Freeform 99"/>
            <p:cNvSpPr>
              <a:spLocks/>
            </p:cNvSpPr>
            <p:nvPr/>
          </p:nvSpPr>
          <p:spPr bwMode="auto">
            <a:xfrm>
              <a:off x="4287" y="2459"/>
              <a:ext cx="55" cy="80"/>
            </a:xfrm>
            <a:custGeom>
              <a:avLst/>
              <a:gdLst>
                <a:gd name="T0" fmla="*/ 23 w 55"/>
                <a:gd name="T1" fmla="*/ 80 h 80"/>
                <a:gd name="T2" fmla="*/ 55 w 55"/>
                <a:gd name="T3" fmla="*/ 21 h 80"/>
                <a:gd name="T4" fmla="*/ 53 w 55"/>
                <a:gd name="T5" fmla="*/ 17 h 80"/>
                <a:gd name="T6" fmla="*/ 51 w 55"/>
                <a:gd name="T7" fmla="*/ 13 h 80"/>
                <a:gd name="T8" fmla="*/ 45 w 55"/>
                <a:gd name="T9" fmla="*/ 8 h 80"/>
                <a:gd name="T10" fmla="*/ 41 w 55"/>
                <a:gd name="T11" fmla="*/ 4 h 80"/>
                <a:gd name="T12" fmla="*/ 35 w 55"/>
                <a:gd name="T13" fmla="*/ 2 h 80"/>
                <a:gd name="T14" fmla="*/ 29 w 55"/>
                <a:gd name="T15" fmla="*/ 2 h 80"/>
                <a:gd name="T16" fmla="*/ 23 w 55"/>
                <a:gd name="T17" fmla="*/ 0 h 80"/>
                <a:gd name="T18" fmla="*/ 17 w 55"/>
                <a:gd name="T19" fmla="*/ 2 h 80"/>
                <a:gd name="T20" fmla="*/ 10 w 55"/>
                <a:gd name="T21" fmla="*/ 8 h 80"/>
                <a:gd name="T22" fmla="*/ 6 w 55"/>
                <a:gd name="T23" fmla="*/ 15 h 80"/>
                <a:gd name="T24" fmla="*/ 4 w 55"/>
                <a:gd name="T25" fmla="*/ 23 h 80"/>
                <a:gd name="T26" fmla="*/ 2 w 55"/>
                <a:gd name="T27" fmla="*/ 31 h 80"/>
                <a:gd name="T28" fmla="*/ 0 w 55"/>
                <a:gd name="T29" fmla="*/ 39 h 80"/>
                <a:gd name="T30" fmla="*/ 0 w 55"/>
                <a:gd name="T31" fmla="*/ 47 h 80"/>
                <a:gd name="T32" fmla="*/ 2 w 55"/>
                <a:gd name="T33" fmla="*/ 55 h 80"/>
                <a:gd name="T34" fmla="*/ 4 w 55"/>
                <a:gd name="T35" fmla="*/ 62 h 80"/>
                <a:gd name="T36" fmla="*/ 8 w 55"/>
                <a:gd name="T37" fmla="*/ 64 h 80"/>
                <a:gd name="T38" fmla="*/ 12 w 55"/>
                <a:gd name="T39" fmla="*/ 66 h 80"/>
                <a:gd name="T40" fmla="*/ 12 w 55"/>
                <a:gd name="T41" fmla="*/ 68 h 80"/>
                <a:gd name="T42" fmla="*/ 14 w 55"/>
                <a:gd name="T43" fmla="*/ 72 h 80"/>
                <a:gd name="T44" fmla="*/ 14 w 55"/>
                <a:gd name="T45" fmla="*/ 74 h 80"/>
                <a:gd name="T46" fmla="*/ 17 w 55"/>
                <a:gd name="T47" fmla="*/ 76 h 80"/>
                <a:gd name="T48" fmla="*/ 19 w 55"/>
                <a:gd name="T49" fmla="*/ 78 h 80"/>
                <a:gd name="T50" fmla="*/ 23 w 55"/>
                <a:gd name="T51" fmla="*/ 80 h 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80"/>
                <a:gd name="T80" fmla="*/ 55 w 55"/>
                <a:gd name="T81" fmla="*/ 80 h 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80">
                  <a:moveTo>
                    <a:pt x="23" y="80"/>
                  </a:moveTo>
                  <a:lnTo>
                    <a:pt x="55" y="21"/>
                  </a:lnTo>
                  <a:lnTo>
                    <a:pt x="53" y="17"/>
                  </a:lnTo>
                  <a:lnTo>
                    <a:pt x="51" y="13"/>
                  </a:lnTo>
                  <a:lnTo>
                    <a:pt x="45" y="8"/>
                  </a:lnTo>
                  <a:lnTo>
                    <a:pt x="41" y="4"/>
                  </a:lnTo>
                  <a:lnTo>
                    <a:pt x="35" y="2"/>
                  </a:lnTo>
                  <a:lnTo>
                    <a:pt x="29" y="2"/>
                  </a:lnTo>
                  <a:lnTo>
                    <a:pt x="23" y="0"/>
                  </a:lnTo>
                  <a:lnTo>
                    <a:pt x="17" y="2"/>
                  </a:lnTo>
                  <a:lnTo>
                    <a:pt x="10" y="8"/>
                  </a:lnTo>
                  <a:lnTo>
                    <a:pt x="6" y="15"/>
                  </a:lnTo>
                  <a:lnTo>
                    <a:pt x="4" y="23"/>
                  </a:lnTo>
                  <a:lnTo>
                    <a:pt x="2" y="31"/>
                  </a:lnTo>
                  <a:lnTo>
                    <a:pt x="0" y="39"/>
                  </a:lnTo>
                  <a:lnTo>
                    <a:pt x="0" y="47"/>
                  </a:lnTo>
                  <a:lnTo>
                    <a:pt x="2" y="55"/>
                  </a:lnTo>
                  <a:lnTo>
                    <a:pt x="4" y="62"/>
                  </a:lnTo>
                  <a:lnTo>
                    <a:pt x="8" y="64"/>
                  </a:lnTo>
                  <a:lnTo>
                    <a:pt x="12" y="66"/>
                  </a:lnTo>
                  <a:lnTo>
                    <a:pt x="12" y="68"/>
                  </a:lnTo>
                  <a:lnTo>
                    <a:pt x="14" y="72"/>
                  </a:lnTo>
                  <a:lnTo>
                    <a:pt x="14" y="74"/>
                  </a:lnTo>
                  <a:lnTo>
                    <a:pt x="17" y="76"/>
                  </a:lnTo>
                  <a:lnTo>
                    <a:pt x="19" y="78"/>
                  </a:lnTo>
                  <a:lnTo>
                    <a:pt x="23" y="80"/>
                  </a:lnTo>
                  <a:close/>
                </a:path>
              </a:pathLst>
            </a:custGeom>
            <a:solidFill>
              <a:srgbClr val="FFCF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90" name="Freeform 100"/>
            <p:cNvSpPr>
              <a:spLocks/>
            </p:cNvSpPr>
            <p:nvPr/>
          </p:nvSpPr>
          <p:spPr bwMode="auto">
            <a:xfrm>
              <a:off x="4839" y="2453"/>
              <a:ext cx="98" cy="74"/>
            </a:xfrm>
            <a:custGeom>
              <a:avLst/>
              <a:gdLst>
                <a:gd name="T0" fmla="*/ 59 w 98"/>
                <a:gd name="T1" fmla="*/ 72 h 74"/>
                <a:gd name="T2" fmla="*/ 63 w 98"/>
                <a:gd name="T3" fmla="*/ 70 h 74"/>
                <a:gd name="T4" fmla="*/ 63 w 98"/>
                <a:gd name="T5" fmla="*/ 65 h 74"/>
                <a:gd name="T6" fmla="*/ 63 w 98"/>
                <a:gd name="T7" fmla="*/ 61 h 74"/>
                <a:gd name="T8" fmla="*/ 67 w 98"/>
                <a:gd name="T9" fmla="*/ 57 h 74"/>
                <a:gd name="T10" fmla="*/ 91 w 98"/>
                <a:gd name="T11" fmla="*/ 74 h 74"/>
                <a:gd name="T12" fmla="*/ 96 w 98"/>
                <a:gd name="T13" fmla="*/ 72 h 74"/>
                <a:gd name="T14" fmla="*/ 98 w 98"/>
                <a:gd name="T15" fmla="*/ 65 h 74"/>
                <a:gd name="T16" fmla="*/ 98 w 98"/>
                <a:gd name="T17" fmla="*/ 59 h 74"/>
                <a:gd name="T18" fmla="*/ 94 w 98"/>
                <a:gd name="T19" fmla="*/ 55 h 74"/>
                <a:gd name="T20" fmla="*/ 83 w 98"/>
                <a:gd name="T21" fmla="*/ 55 h 74"/>
                <a:gd name="T22" fmla="*/ 77 w 98"/>
                <a:gd name="T23" fmla="*/ 53 h 74"/>
                <a:gd name="T24" fmla="*/ 71 w 98"/>
                <a:gd name="T25" fmla="*/ 49 h 74"/>
                <a:gd name="T26" fmla="*/ 65 w 98"/>
                <a:gd name="T27" fmla="*/ 43 h 74"/>
                <a:gd name="T28" fmla="*/ 63 w 98"/>
                <a:gd name="T29" fmla="*/ 39 h 74"/>
                <a:gd name="T30" fmla="*/ 63 w 98"/>
                <a:gd name="T31" fmla="*/ 35 h 74"/>
                <a:gd name="T32" fmla="*/ 63 w 98"/>
                <a:gd name="T33" fmla="*/ 31 h 74"/>
                <a:gd name="T34" fmla="*/ 65 w 98"/>
                <a:gd name="T35" fmla="*/ 29 h 74"/>
                <a:gd name="T36" fmla="*/ 71 w 98"/>
                <a:gd name="T37" fmla="*/ 29 h 74"/>
                <a:gd name="T38" fmla="*/ 77 w 98"/>
                <a:gd name="T39" fmla="*/ 35 h 74"/>
                <a:gd name="T40" fmla="*/ 83 w 98"/>
                <a:gd name="T41" fmla="*/ 41 h 74"/>
                <a:gd name="T42" fmla="*/ 89 w 98"/>
                <a:gd name="T43" fmla="*/ 41 h 74"/>
                <a:gd name="T44" fmla="*/ 91 w 98"/>
                <a:gd name="T45" fmla="*/ 35 h 74"/>
                <a:gd name="T46" fmla="*/ 91 w 98"/>
                <a:gd name="T47" fmla="*/ 25 h 74"/>
                <a:gd name="T48" fmla="*/ 89 w 98"/>
                <a:gd name="T49" fmla="*/ 12 h 74"/>
                <a:gd name="T50" fmla="*/ 87 w 98"/>
                <a:gd name="T51" fmla="*/ 6 h 74"/>
                <a:gd name="T52" fmla="*/ 83 w 98"/>
                <a:gd name="T53" fmla="*/ 2 h 74"/>
                <a:gd name="T54" fmla="*/ 75 w 98"/>
                <a:gd name="T55" fmla="*/ 0 h 74"/>
                <a:gd name="T56" fmla="*/ 69 w 98"/>
                <a:gd name="T57" fmla="*/ 2 h 74"/>
                <a:gd name="T58" fmla="*/ 61 w 98"/>
                <a:gd name="T59" fmla="*/ 8 h 74"/>
                <a:gd name="T60" fmla="*/ 57 w 98"/>
                <a:gd name="T61" fmla="*/ 21 h 74"/>
                <a:gd name="T62" fmla="*/ 57 w 98"/>
                <a:gd name="T63" fmla="*/ 29 h 74"/>
                <a:gd name="T64" fmla="*/ 57 w 98"/>
                <a:gd name="T65" fmla="*/ 37 h 74"/>
                <a:gd name="T66" fmla="*/ 0 w 98"/>
                <a:gd name="T67" fmla="*/ 47 h 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8"/>
                <a:gd name="T103" fmla="*/ 0 h 74"/>
                <a:gd name="T104" fmla="*/ 98 w 98"/>
                <a:gd name="T105" fmla="*/ 74 h 7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8" h="74">
                  <a:moveTo>
                    <a:pt x="4" y="74"/>
                  </a:moveTo>
                  <a:lnTo>
                    <a:pt x="59" y="72"/>
                  </a:lnTo>
                  <a:lnTo>
                    <a:pt x="61" y="72"/>
                  </a:lnTo>
                  <a:lnTo>
                    <a:pt x="63" y="70"/>
                  </a:lnTo>
                  <a:lnTo>
                    <a:pt x="63" y="68"/>
                  </a:lnTo>
                  <a:lnTo>
                    <a:pt x="63" y="65"/>
                  </a:lnTo>
                  <a:lnTo>
                    <a:pt x="63" y="63"/>
                  </a:lnTo>
                  <a:lnTo>
                    <a:pt x="63" y="61"/>
                  </a:lnTo>
                  <a:lnTo>
                    <a:pt x="65" y="59"/>
                  </a:lnTo>
                  <a:lnTo>
                    <a:pt x="67" y="57"/>
                  </a:lnTo>
                  <a:lnTo>
                    <a:pt x="89" y="74"/>
                  </a:lnTo>
                  <a:lnTo>
                    <a:pt x="91" y="74"/>
                  </a:lnTo>
                  <a:lnTo>
                    <a:pt x="94" y="72"/>
                  </a:lnTo>
                  <a:lnTo>
                    <a:pt x="96" y="72"/>
                  </a:lnTo>
                  <a:lnTo>
                    <a:pt x="96" y="68"/>
                  </a:lnTo>
                  <a:lnTo>
                    <a:pt x="98" y="65"/>
                  </a:lnTo>
                  <a:lnTo>
                    <a:pt x="98" y="61"/>
                  </a:lnTo>
                  <a:lnTo>
                    <a:pt x="98" y="59"/>
                  </a:lnTo>
                  <a:lnTo>
                    <a:pt x="98" y="55"/>
                  </a:lnTo>
                  <a:lnTo>
                    <a:pt x="94" y="55"/>
                  </a:lnTo>
                  <a:lnTo>
                    <a:pt x="87" y="57"/>
                  </a:lnTo>
                  <a:lnTo>
                    <a:pt x="83" y="55"/>
                  </a:lnTo>
                  <a:lnTo>
                    <a:pt x="79" y="55"/>
                  </a:lnTo>
                  <a:lnTo>
                    <a:pt x="77" y="53"/>
                  </a:lnTo>
                  <a:lnTo>
                    <a:pt x="73" y="51"/>
                  </a:lnTo>
                  <a:lnTo>
                    <a:pt x="71" y="49"/>
                  </a:lnTo>
                  <a:lnTo>
                    <a:pt x="67" y="45"/>
                  </a:lnTo>
                  <a:lnTo>
                    <a:pt x="65" y="43"/>
                  </a:lnTo>
                  <a:lnTo>
                    <a:pt x="65" y="41"/>
                  </a:lnTo>
                  <a:lnTo>
                    <a:pt x="63" y="39"/>
                  </a:lnTo>
                  <a:lnTo>
                    <a:pt x="63" y="37"/>
                  </a:lnTo>
                  <a:lnTo>
                    <a:pt x="63" y="35"/>
                  </a:lnTo>
                  <a:lnTo>
                    <a:pt x="63" y="33"/>
                  </a:lnTo>
                  <a:lnTo>
                    <a:pt x="63" y="31"/>
                  </a:lnTo>
                  <a:lnTo>
                    <a:pt x="65" y="29"/>
                  </a:lnTo>
                  <a:lnTo>
                    <a:pt x="67" y="29"/>
                  </a:lnTo>
                  <a:lnTo>
                    <a:pt x="71" y="29"/>
                  </a:lnTo>
                  <a:lnTo>
                    <a:pt x="73" y="33"/>
                  </a:lnTo>
                  <a:lnTo>
                    <a:pt x="77" y="35"/>
                  </a:lnTo>
                  <a:lnTo>
                    <a:pt x="79" y="39"/>
                  </a:lnTo>
                  <a:lnTo>
                    <a:pt x="83" y="41"/>
                  </a:lnTo>
                  <a:lnTo>
                    <a:pt x="85" y="43"/>
                  </a:lnTo>
                  <a:lnTo>
                    <a:pt x="89" y="41"/>
                  </a:lnTo>
                  <a:lnTo>
                    <a:pt x="91" y="39"/>
                  </a:lnTo>
                  <a:lnTo>
                    <a:pt x="91" y="35"/>
                  </a:lnTo>
                  <a:lnTo>
                    <a:pt x="91" y="29"/>
                  </a:lnTo>
                  <a:lnTo>
                    <a:pt x="91" y="25"/>
                  </a:lnTo>
                  <a:lnTo>
                    <a:pt x="89" y="19"/>
                  </a:lnTo>
                  <a:lnTo>
                    <a:pt x="89" y="12"/>
                  </a:lnTo>
                  <a:lnTo>
                    <a:pt x="89" y="8"/>
                  </a:lnTo>
                  <a:lnTo>
                    <a:pt x="87" y="6"/>
                  </a:lnTo>
                  <a:lnTo>
                    <a:pt x="85" y="4"/>
                  </a:lnTo>
                  <a:lnTo>
                    <a:pt x="83" y="2"/>
                  </a:lnTo>
                  <a:lnTo>
                    <a:pt x="79" y="2"/>
                  </a:lnTo>
                  <a:lnTo>
                    <a:pt x="75" y="0"/>
                  </a:lnTo>
                  <a:lnTo>
                    <a:pt x="71" y="0"/>
                  </a:lnTo>
                  <a:lnTo>
                    <a:pt x="69" y="2"/>
                  </a:lnTo>
                  <a:lnTo>
                    <a:pt x="65" y="4"/>
                  </a:lnTo>
                  <a:lnTo>
                    <a:pt x="61" y="8"/>
                  </a:lnTo>
                  <a:lnTo>
                    <a:pt x="59" y="14"/>
                  </a:lnTo>
                  <a:lnTo>
                    <a:pt x="57" y="21"/>
                  </a:lnTo>
                  <a:lnTo>
                    <a:pt x="57" y="25"/>
                  </a:lnTo>
                  <a:lnTo>
                    <a:pt x="57" y="29"/>
                  </a:lnTo>
                  <a:lnTo>
                    <a:pt x="57" y="33"/>
                  </a:lnTo>
                  <a:lnTo>
                    <a:pt x="57" y="37"/>
                  </a:lnTo>
                  <a:lnTo>
                    <a:pt x="55" y="41"/>
                  </a:lnTo>
                  <a:lnTo>
                    <a:pt x="0" y="47"/>
                  </a:lnTo>
                  <a:lnTo>
                    <a:pt x="4" y="74"/>
                  </a:lnTo>
                  <a:close/>
                </a:path>
              </a:pathLst>
            </a:custGeom>
            <a:solidFill>
              <a:srgbClr val="FFCF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91" name="Freeform 101"/>
            <p:cNvSpPr>
              <a:spLocks/>
            </p:cNvSpPr>
            <p:nvPr/>
          </p:nvSpPr>
          <p:spPr bwMode="auto">
            <a:xfrm>
              <a:off x="4947" y="2484"/>
              <a:ext cx="55" cy="39"/>
            </a:xfrm>
            <a:custGeom>
              <a:avLst/>
              <a:gdLst>
                <a:gd name="T0" fmla="*/ 37 w 55"/>
                <a:gd name="T1" fmla="*/ 39 h 39"/>
                <a:gd name="T2" fmla="*/ 39 w 55"/>
                <a:gd name="T3" fmla="*/ 39 h 39"/>
                <a:gd name="T4" fmla="*/ 43 w 55"/>
                <a:gd name="T5" fmla="*/ 39 h 39"/>
                <a:gd name="T6" fmla="*/ 45 w 55"/>
                <a:gd name="T7" fmla="*/ 37 h 39"/>
                <a:gd name="T8" fmla="*/ 47 w 55"/>
                <a:gd name="T9" fmla="*/ 34 h 39"/>
                <a:gd name="T10" fmla="*/ 51 w 55"/>
                <a:gd name="T11" fmla="*/ 32 h 39"/>
                <a:gd name="T12" fmla="*/ 53 w 55"/>
                <a:gd name="T13" fmla="*/ 30 h 39"/>
                <a:gd name="T14" fmla="*/ 53 w 55"/>
                <a:gd name="T15" fmla="*/ 26 h 39"/>
                <a:gd name="T16" fmla="*/ 55 w 55"/>
                <a:gd name="T17" fmla="*/ 22 h 39"/>
                <a:gd name="T18" fmla="*/ 53 w 55"/>
                <a:gd name="T19" fmla="*/ 18 h 39"/>
                <a:gd name="T20" fmla="*/ 53 w 55"/>
                <a:gd name="T21" fmla="*/ 14 h 39"/>
                <a:gd name="T22" fmla="*/ 51 w 55"/>
                <a:gd name="T23" fmla="*/ 12 h 39"/>
                <a:gd name="T24" fmla="*/ 49 w 55"/>
                <a:gd name="T25" fmla="*/ 10 h 39"/>
                <a:gd name="T26" fmla="*/ 49 w 55"/>
                <a:gd name="T27" fmla="*/ 8 h 39"/>
                <a:gd name="T28" fmla="*/ 47 w 55"/>
                <a:gd name="T29" fmla="*/ 6 h 39"/>
                <a:gd name="T30" fmla="*/ 45 w 55"/>
                <a:gd name="T31" fmla="*/ 2 h 39"/>
                <a:gd name="T32" fmla="*/ 43 w 55"/>
                <a:gd name="T33" fmla="*/ 0 h 39"/>
                <a:gd name="T34" fmla="*/ 0 w 55"/>
                <a:gd name="T35" fmla="*/ 12 h 39"/>
                <a:gd name="T36" fmla="*/ 2 w 55"/>
                <a:gd name="T37" fmla="*/ 18 h 39"/>
                <a:gd name="T38" fmla="*/ 4 w 55"/>
                <a:gd name="T39" fmla="*/ 24 h 39"/>
                <a:gd name="T40" fmla="*/ 8 w 55"/>
                <a:gd name="T41" fmla="*/ 28 h 39"/>
                <a:gd name="T42" fmla="*/ 12 w 55"/>
                <a:gd name="T43" fmla="*/ 32 h 39"/>
                <a:gd name="T44" fmla="*/ 16 w 55"/>
                <a:gd name="T45" fmla="*/ 34 h 39"/>
                <a:gd name="T46" fmla="*/ 22 w 55"/>
                <a:gd name="T47" fmla="*/ 37 h 39"/>
                <a:gd name="T48" fmla="*/ 28 w 55"/>
                <a:gd name="T49" fmla="*/ 39 h 39"/>
                <a:gd name="T50" fmla="*/ 37 w 55"/>
                <a:gd name="T51" fmla="*/ 39 h 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39"/>
                <a:gd name="T80" fmla="*/ 55 w 55"/>
                <a:gd name="T81" fmla="*/ 39 h 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39">
                  <a:moveTo>
                    <a:pt x="37" y="39"/>
                  </a:moveTo>
                  <a:lnTo>
                    <a:pt x="39" y="39"/>
                  </a:lnTo>
                  <a:lnTo>
                    <a:pt x="43" y="39"/>
                  </a:lnTo>
                  <a:lnTo>
                    <a:pt x="45" y="37"/>
                  </a:lnTo>
                  <a:lnTo>
                    <a:pt x="47" y="34"/>
                  </a:lnTo>
                  <a:lnTo>
                    <a:pt x="51" y="32"/>
                  </a:lnTo>
                  <a:lnTo>
                    <a:pt x="53" y="30"/>
                  </a:lnTo>
                  <a:lnTo>
                    <a:pt x="53" y="26"/>
                  </a:lnTo>
                  <a:lnTo>
                    <a:pt x="55" y="22"/>
                  </a:lnTo>
                  <a:lnTo>
                    <a:pt x="53" y="18"/>
                  </a:lnTo>
                  <a:lnTo>
                    <a:pt x="53" y="14"/>
                  </a:lnTo>
                  <a:lnTo>
                    <a:pt x="51" y="12"/>
                  </a:lnTo>
                  <a:lnTo>
                    <a:pt x="49" y="10"/>
                  </a:lnTo>
                  <a:lnTo>
                    <a:pt x="49" y="8"/>
                  </a:lnTo>
                  <a:lnTo>
                    <a:pt x="47" y="6"/>
                  </a:lnTo>
                  <a:lnTo>
                    <a:pt x="45" y="2"/>
                  </a:lnTo>
                  <a:lnTo>
                    <a:pt x="43" y="0"/>
                  </a:lnTo>
                  <a:lnTo>
                    <a:pt x="0" y="12"/>
                  </a:lnTo>
                  <a:lnTo>
                    <a:pt x="2" y="18"/>
                  </a:lnTo>
                  <a:lnTo>
                    <a:pt x="4" y="24"/>
                  </a:lnTo>
                  <a:lnTo>
                    <a:pt x="8" y="28"/>
                  </a:lnTo>
                  <a:lnTo>
                    <a:pt x="12" y="32"/>
                  </a:lnTo>
                  <a:lnTo>
                    <a:pt x="16" y="34"/>
                  </a:lnTo>
                  <a:lnTo>
                    <a:pt x="22" y="37"/>
                  </a:lnTo>
                  <a:lnTo>
                    <a:pt x="28" y="39"/>
                  </a:lnTo>
                  <a:lnTo>
                    <a:pt x="37" y="39"/>
                  </a:lnTo>
                  <a:close/>
                </a:path>
              </a:pathLst>
            </a:custGeom>
            <a:solidFill>
              <a:srgbClr val="FFCF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92" name="Freeform 102"/>
            <p:cNvSpPr>
              <a:spLocks/>
            </p:cNvSpPr>
            <p:nvPr/>
          </p:nvSpPr>
          <p:spPr bwMode="auto">
            <a:xfrm>
              <a:off x="3599" y="2510"/>
              <a:ext cx="6" cy="2"/>
            </a:xfrm>
            <a:custGeom>
              <a:avLst/>
              <a:gdLst>
                <a:gd name="T0" fmla="*/ 6 w 6"/>
                <a:gd name="T1" fmla="*/ 2 h 2"/>
                <a:gd name="T2" fmla="*/ 6 w 6"/>
                <a:gd name="T3" fmla="*/ 2 h 2"/>
                <a:gd name="T4" fmla="*/ 4 w 6"/>
                <a:gd name="T5" fmla="*/ 2 h 2"/>
                <a:gd name="T6" fmla="*/ 4 w 6"/>
                <a:gd name="T7" fmla="*/ 2 h 2"/>
                <a:gd name="T8" fmla="*/ 2 w 6"/>
                <a:gd name="T9" fmla="*/ 2 h 2"/>
                <a:gd name="T10" fmla="*/ 2 w 6"/>
                <a:gd name="T11" fmla="*/ 2 h 2"/>
                <a:gd name="T12" fmla="*/ 0 w 6"/>
                <a:gd name="T13" fmla="*/ 2 h 2"/>
                <a:gd name="T14" fmla="*/ 0 w 6"/>
                <a:gd name="T15" fmla="*/ 0 h 2"/>
                <a:gd name="T16" fmla="*/ 0 w 6"/>
                <a:gd name="T17" fmla="*/ 0 h 2"/>
                <a:gd name="T18" fmla="*/ 0 w 6"/>
                <a:gd name="T19" fmla="*/ 0 h 2"/>
                <a:gd name="T20" fmla="*/ 0 w 6"/>
                <a:gd name="T21" fmla="*/ 0 h 2"/>
                <a:gd name="T22" fmla="*/ 2 w 6"/>
                <a:gd name="T23" fmla="*/ 0 h 2"/>
                <a:gd name="T24" fmla="*/ 2 w 6"/>
                <a:gd name="T25" fmla="*/ 2 h 2"/>
                <a:gd name="T26" fmla="*/ 2 w 6"/>
                <a:gd name="T27" fmla="*/ 2 h 2"/>
                <a:gd name="T28" fmla="*/ 4 w 6"/>
                <a:gd name="T29" fmla="*/ 2 h 2"/>
                <a:gd name="T30" fmla="*/ 4 w 6"/>
                <a:gd name="T31" fmla="*/ 2 h 2"/>
                <a:gd name="T32" fmla="*/ 6 w 6"/>
                <a:gd name="T33" fmla="*/ 2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2"/>
                <a:gd name="T53" fmla="*/ 6 w 6"/>
                <a:gd name="T54" fmla="*/ 2 h 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2">
                  <a:moveTo>
                    <a:pt x="6" y="2"/>
                  </a:moveTo>
                  <a:lnTo>
                    <a:pt x="6" y="2"/>
                  </a:lnTo>
                  <a:lnTo>
                    <a:pt x="4" y="2"/>
                  </a:lnTo>
                  <a:lnTo>
                    <a:pt x="2" y="2"/>
                  </a:lnTo>
                  <a:lnTo>
                    <a:pt x="0" y="2"/>
                  </a:lnTo>
                  <a:lnTo>
                    <a:pt x="0" y="0"/>
                  </a:lnTo>
                  <a:lnTo>
                    <a:pt x="2" y="0"/>
                  </a:lnTo>
                  <a:lnTo>
                    <a:pt x="2" y="2"/>
                  </a:lnTo>
                  <a:lnTo>
                    <a:pt x="4" y="2"/>
                  </a:lnTo>
                  <a:lnTo>
                    <a:pt x="6" y="2"/>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93" name="Freeform 103"/>
            <p:cNvSpPr>
              <a:spLocks/>
            </p:cNvSpPr>
            <p:nvPr/>
          </p:nvSpPr>
          <p:spPr bwMode="auto">
            <a:xfrm>
              <a:off x="3695" y="2496"/>
              <a:ext cx="80" cy="12"/>
            </a:xfrm>
            <a:custGeom>
              <a:avLst/>
              <a:gdLst>
                <a:gd name="T0" fmla="*/ 0 w 80"/>
                <a:gd name="T1" fmla="*/ 12 h 12"/>
                <a:gd name="T2" fmla="*/ 80 w 80"/>
                <a:gd name="T3" fmla="*/ 6 h 12"/>
                <a:gd name="T4" fmla="*/ 14 w 80"/>
                <a:gd name="T5" fmla="*/ 8 h 12"/>
                <a:gd name="T6" fmla="*/ 16 w 80"/>
                <a:gd name="T7" fmla="*/ 8 h 12"/>
                <a:gd name="T8" fmla="*/ 16 w 80"/>
                <a:gd name="T9" fmla="*/ 6 h 12"/>
                <a:gd name="T10" fmla="*/ 16 w 80"/>
                <a:gd name="T11" fmla="*/ 6 h 12"/>
                <a:gd name="T12" fmla="*/ 18 w 80"/>
                <a:gd name="T13" fmla="*/ 4 h 12"/>
                <a:gd name="T14" fmla="*/ 18 w 80"/>
                <a:gd name="T15" fmla="*/ 2 h 12"/>
                <a:gd name="T16" fmla="*/ 16 w 80"/>
                <a:gd name="T17" fmla="*/ 2 h 12"/>
                <a:gd name="T18" fmla="*/ 16 w 80"/>
                <a:gd name="T19" fmla="*/ 0 h 12"/>
                <a:gd name="T20" fmla="*/ 12 w 80"/>
                <a:gd name="T21" fmla="*/ 0 h 12"/>
                <a:gd name="T22" fmla="*/ 12 w 80"/>
                <a:gd name="T23" fmla="*/ 2 h 12"/>
                <a:gd name="T24" fmla="*/ 10 w 80"/>
                <a:gd name="T25" fmla="*/ 4 h 12"/>
                <a:gd name="T26" fmla="*/ 8 w 80"/>
                <a:gd name="T27" fmla="*/ 4 h 12"/>
                <a:gd name="T28" fmla="*/ 6 w 80"/>
                <a:gd name="T29" fmla="*/ 6 h 12"/>
                <a:gd name="T30" fmla="*/ 4 w 80"/>
                <a:gd name="T31" fmla="*/ 6 h 12"/>
                <a:gd name="T32" fmla="*/ 2 w 80"/>
                <a:gd name="T33" fmla="*/ 8 h 12"/>
                <a:gd name="T34" fmla="*/ 0 w 80"/>
                <a:gd name="T35" fmla="*/ 10 h 12"/>
                <a:gd name="T36" fmla="*/ 0 w 80"/>
                <a:gd name="T37" fmla="*/ 12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12"/>
                <a:gd name="T59" fmla="*/ 80 w 80"/>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12">
                  <a:moveTo>
                    <a:pt x="0" y="12"/>
                  </a:moveTo>
                  <a:lnTo>
                    <a:pt x="80" y="6"/>
                  </a:lnTo>
                  <a:lnTo>
                    <a:pt x="14" y="8"/>
                  </a:lnTo>
                  <a:lnTo>
                    <a:pt x="16" y="8"/>
                  </a:lnTo>
                  <a:lnTo>
                    <a:pt x="16" y="6"/>
                  </a:lnTo>
                  <a:lnTo>
                    <a:pt x="18" y="4"/>
                  </a:lnTo>
                  <a:lnTo>
                    <a:pt x="18" y="2"/>
                  </a:lnTo>
                  <a:lnTo>
                    <a:pt x="16" y="2"/>
                  </a:lnTo>
                  <a:lnTo>
                    <a:pt x="16" y="0"/>
                  </a:lnTo>
                  <a:lnTo>
                    <a:pt x="12" y="0"/>
                  </a:lnTo>
                  <a:lnTo>
                    <a:pt x="12" y="2"/>
                  </a:lnTo>
                  <a:lnTo>
                    <a:pt x="10" y="4"/>
                  </a:lnTo>
                  <a:lnTo>
                    <a:pt x="8" y="4"/>
                  </a:lnTo>
                  <a:lnTo>
                    <a:pt x="6" y="6"/>
                  </a:lnTo>
                  <a:lnTo>
                    <a:pt x="4" y="6"/>
                  </a:lnTo>
                  <a:lnTo>
                    <a:pt x="2" y="8"/>
                  </a:lnTo>
                  <a:lnTo>
                    <a:pt x="0" y="10"/>
                  </a:lnTo>
                  <a:lnTo>
                    <a:pt x="0" y="12"/>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94" name="Freeform 104"/>
            <p:cNvSpPr>
              <a:spLocks/>
            </p:cNvSpPr>
            <p:nvPr/>
          </p:nvSpPr>
          <p:spPr bwMode="auto">
            <a:xfrm>
              <a:off x="3525" y="2502"/>
              <a:ext cx="19" cy="4"/>
            </a:xfrm>
            <a:custGeom>
              <a:avLst/>
              <a:gdLst>
                <a:gd name="T0" fmla="*/ 11 w 19"/>
                <a:gd name="T1" fmla="*/ 4 h 4"/>
                <a:gd name="T2" fmla="*/ 11 w 19"/>
                <a:gd name="T3" fmla="*/ 4 h 4"/>
                <a:gd name="T4" fmla="*/ 13 w 19"/>
                <a:gd name="T5" fmla="*/ 4 h 4"/>
                <a:gd name="T6" fmla="*/ 15 w 19"/>
                <a:gd name="T7" fmla="*/ 4 h 4"/>
                <a:gd name="T8" fmla="*/ 15 w 19"/>
                <a:gd name="T9" fmla="*/ 4 h 4"/>
                <a:gd name="T10" fmla="*/ 17 w 19"/>
                <a:gd name="T11" fmla="*/ 4 h 4"/>
                <a:gd name="T12" fmla="*/ 19 w 19"/>
                <a:gd name="T13" fmla="*/ 4 h 4"/>
                <a:gd name="T14" fmla="*/ 19 w 19"/>
                <a:gd name="T15" fmla="*/ 4 h 4"/>
                <a:gd name="T16" fmla="*/ 19 w 19"/>
                <a:gd name="T17" fmla="*/ 4 h 4"/>
                <a:gd name="T18" fmla="*/ 0 w 19"/>
                <a:gd name="T19" fmla="*/ 0 h 4"/>
                <a:gd name="T20" fmla="*/ 2 w 19"/>
                <a:gd name="T21" fmla="*/ 2 h 4"/>
                <a:gd name="T22" fmla="*/ 2 w 19"/>
                <a:gd name="T23" fmla="*/ 2 h 4"/>
                <a:gd name="T24" fmla="*/ 4 w 19"/>
                <a:gd name="T25" fmla="*/ 4 h 4"/>
                <a:gd name="T26" fmla="*/ 7 w 19"/>
                <a:gd name="T27" fmla="*/ 4 h 4"/>
                <a:gd name="T28" fmla="*/ 7 w 19"/>
                <a:gd name="T29" fmla="*/ 4 h 4"/>
                <a:gd name="T30" fmla="*/ 9 w 19"/>
                <a:gd name="T31" fmla="*/ 4 h 4"/>
                <a:gd name="T32" fmla="*/ 11 w 19"/>
                <a:gd name="T33" fmla="*/ 4 h 4"/>
                <a:gd name="T34" fmla="*/ 11 w 19"/>
                <a:gd name="T35" fmla="*/ 4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
                <a:gd name="T55" fmla="*/ 0 h 4"/>
                <a:gd name="T56" fmla="*/ 19 w 19"/>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 h="4">
                  <a:moveTo>
                    <a:pt x="11" y="4"/>
                  </a:moveTo>
                  <a:lnTo>
                    <a:pt x="11" y="4"/>
                  </a:lnTo>
                  <a:lnTo>
                    <a:pt x="13" y="4"/>
                  </a:lnTo>
                  <a:lnTo>
                    <a:pt x="15" y="4"/>
                  </a:lnTo>
                  <a:lnTo>
                    <a:pt x="17" y="4"/>
                  </a:lnTo>
                  <a:lnTo>
                    <a:pt x="19" y="4"/>
                  </a:lnTo>
                  <a:lnTo>
                    <a:pt x="0" y="0"/>
                  </a:lnTo>
                  <a:lnTo>
                    <a:pt x="2" y="2"/>
                  </a:lnTo>
                  <a:lnTo>
                    <a:pt x="4" y="4"/>
                  </a:lnTo>
                  <a:lnTo>
                    <a:pt x="7" y="4"/>
                  </a:lnTo>
                  <a:lnTo>
                    <a:pt x="9" y="4"/>
                  </a:lnTo>
                  <a:lnTo>
                    <a:pt x="11" y="4"/>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95" name="Freeform 105"/>
            <p:cNvSpPr>
              <a:spLocks/>
            </p:cNvSpPr>
            <p:nvPr/>
          </p:nvSpPr>
          <p:spPr bwMode="auto">
            <a:xfrm>
              <a:off x="3282" y="2414"/>
              <a:ext cx="413" cy="92"/>
            </a:xfrm>
            <a:custGeom>
              <a:avLst/>
              <a:gdLst>
                <a:gd name="T0" fmla="*/ 399 w 413"/>
                <a:gd name="T1" fmla="*/ 90 h 92"/>
                <a:gd name="T2" fmla="*/ 403 w 413"/>
                <a:gd name="T3" fmla="*/ 84 h 92"/>
                <a:gd name="T4" fmla="*/ 411 w 413"/>
                <a:gd name="T5" fmla="*/ 78 h 92"/>
                <a:gd name="T6" fmla="*/ 368 w 413"/>
                <a:gd name="T7" fmla="*/ 84 h 92"/>
                <a:gd name="T8" fmla="*/ 372 w 413"/>
                <a:gd name="T9" fmla="*/ 82 h 92"/>
                <a:gd name="T10" fmla="*/ 376 w 413"/>
                <a:gd name="T11" fmla="*/ 80 h 92"/>
                <a:gd name="T12" fmla="*/ 329 w 413"/>
                <a:gd name="T13" fmla="*/ 86 h 92"/>
                <a:gd name="T14" fmla="*/ 329 w 413"/>
                <a:gd name="T15" fmla="*/ 80 h 92"/>
                <a:gd name="T16" fmla="*/ 335 w 413"/>
                <a:gd name="T17" fmla="*/ 74 h 92"/>
                <a:gd name="T18" fmla="*/ 297 w 413"/>
                <a:gd name="T19" fmla="*/ 76 h 92"/>
                <a:gd name="T20" fmla="*/ 288 w 413"/>
                <a:gd name="T21" fmla="*/ 76 h 92"/>
                <a:gd name="T22" fmla="*/ 272 w 413"/>
                <a:gd name="T23" fmla="*/ 82 h 92"/>
                <a:gd name="T24" fmla="*/ 270 w 413"/>
                <a:gd name="T25" fmla="*/ 78 h 92"/>
                <a:gd name="T26" fmla="*/ 272 w 413"/>
                <a:gd name="T27" fmla="*/ 72 h 92"/>
                <a:gd name="T28" fmla="*/ 278 w 413"/>
                <a:gd name="T29" fmla="*/ 70 h 92"/>
                <a:gd name="T30" fmla="*/ 252 w 413"/>
                <a:gd name="T31" fmla="*/ 74 h 92"/>
                <a:gd name="T32" fmla="*/ 256 w 413"/>
                <a:gd name="T33" fmla="*/ 68 h 92"/>
                <a:gd name="T34" fmla="*/ 262 w 413"/>
                <a:gd name="T35" fmla="*/ 62 h 92"/>
                <a:gd name="T36" fmla="*/ 219 w 413"/>
                <a:gd name="T37" fmla="*/ 66 h 92"/>
                <a:gd name="T38" fmla="*/ 225 w 413"/>
                <a:gd name="T39" fmla="*/ 62 h 92"/>
                <a:gd name="T40" fmla="*/ 231 w 413"/>
                <a:gd name="T41" fmla="*/ 55 h 92"/>
                <a:gd name="T42" fmla="*/ 188 w 413"/>
                <a:gd name="T43" fmla="*/ 70 h 92"/>
                <a:gd name="T44" fmla="*/ 194 w 413"/>
                <a:gd name="T45" fmla="*/ 66 h 92"/>
                <a:gd name="T46" fmla="*/ 198 w 413"/>
                <a:gd name="T47" fmla="*/ 60 h 92"/>
                <a:gd name="T48" fmla="*/ 188 w 413"/>
                <a:gd name="T49" fmla="*/ 64 h 92"/>
                <a:gd name="T50" fmla="*/ 180 w 413"/>
                <a:gd name="T51" fmla="*/ 68 h 92"/>
                <a:gd name="T52" fmla="*/ 168 w 413"/>
                <a:gd name="T53" fmla="*/ 66 h 92"/>
                <a:gd name="T54" fmla="*/ 170 w 413"/>
                <a:gd name="T55" fmla="*/ 62 h 92"/>
                <a:gd name="T56" fmla="*/ 174 w 413"/>
                <a:gd name="T57" fmla="*/ 55 h 92"/>
                <a:gd name="T58" fmla="*/ 137 w 413"/>
                <a:gd name="T59" fmla="*/ 60 h 92"/>
                <a:gd name="T60" fmla="*/ 139 w 413"/>
                <a:gd name="T61" fmla="*/ 55 h 92"/>
                <a:gd name="T62" fmla="*/ 141 w 413"/>
                <a:gd name="T63" fmla="*/ 49 h 92"/>
                <a:gd name="T64" fmla="*/ 135 w 413"/>
                <a:gd name="T65" fmla="*/ 49 h 92"/>
                <a:gd name="T66" fmla="*/ 127 w 413"/>
                <a:gd name="T67" fmla="*/ 55 h 92"/>
                <a:gd name="T68" fmla="*/ 115 w 413"/>
                <a:gd name="T69" fmla="*/ 60 h 92"/>
                <a:gd name="T70" fmla="*/ 105 w 413"/>
                <a:gd name="T71" fmla="*/ 33 h 92"/>
                <a:gd name="T72" fmla="*/ 109 w 413"/>
                <a:gd name="T73" fmla="*/ 37 h 92"/>
                <a:gd name="T74" fmla="*/ 119 w 413"/>
                <a:gd name="T75" fmla="*/ 37 h 92"/>
                <a:gd name="T76" fmla="*/ 117 w 413"/>
                <a:gd name="T77" fmla="*/ 43 h 92"/>
                <a:gd name="T78" fmla="*/ 105 w 413"/>
                <a:gd name="T79" fmla="*/ 47 h 92"/>
                <a:gd name="T80" fmla="*/ 92 w 413"/>
                <a:gd name="T81" fmla="*/ 43 h 92"/>
                <a:gd name="T82" fmla="*/ 94 w 413"/>
                <a:gd name="T83" fmla="*/ 37 h 92"/>
                <a:gd name="T84" fmla="*/ 82 w 413"/>
                <a:gd name="T85" fmla="*/ 41 h 92"/>
                <a:gd name="T86" fmla="*/ 76 w 413"/>
                <a:gd name="T87" fmla="*/ 41 h 92"/>
                <a:gd name="T88" fmla="*/ 68 w 413"/>
                <a:gd name="T89" fmla="*/ 37 h 92"/>
                <a:gd name="T90" fmla="*/ 58 w 413"/>
                <a:gd name="T91" fmla="*/ 39 h 92"/>
                <a:gd name="T92" fmla="*/ 51 w 413"/>
                <a:gd name="T93" fmla="*/ 39 h 92"/>
                <a:gd name="T94" fmla="*/ 51 w 413"/>
                <a:gd name="T95" fmla="*/ 33 h 92"/>
                <a:gd name="T96" fmla="*/ 53 w 413"/>
                <a:gd name="T97" fmla="*/ 29 h 92"/>
                <a:gd name="T98" fmla="*/ 47 w 413"/>
                <a:gd name="T99" fmla="*/ 27 h 92"/>
                <a:gd name="T100" fmla="*/ 41 w 413"/>
                <a:gd name="T101" fmla="*/ 31 h 92"/>
                <a:gd name="T102" fmla="*/ 25 w 413"/>
                <a:gd name="T103" fmla="*/ 17 h 92"/>
                <a:gd name="T104" fmla="*/ 35 w 413"/>
                <a:gd name="T105" fmla="*/ 0 h 92"/>
                <a:gd name="T106" fmla="*/ 17 w 413"/>
                <a:gd name="T107" fmla="*/ 6 h 92"/>
                <a:gd name="T108" fmla="*/ 0 w 413"/>
                <a:gd name="T109" fmla="*/ 17 h 92"/>
                <a:gd name="T110" fmla="*/ 58 w 413"/>
                <a:gd name="T111" fmla="*/ 43 h 92"/>
                <a:gd name="T112" fmla="*/ 164 w 413"/>
                <a:gd name="T113" fmla="*/ 70 h 92"/>
                <a:gd name="T114" fmla="*/ 297 w 413"/>
                <a:gd name="T115" fmla="*/ 86 h 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3"/>
                <a:gd name="T175" fmla="*/ 0 h 92"/>
                <a:gd name="T176" fmla="*/ 413 w 413"/>
                <a:gd name="T177" fmla="*/ 92 h 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3" h="92">
                  <a:moveTo>
                    <a:pt x="339" y="92"/>
                  </a:moveTo>
                  <a:lnTo>
                    <a:pt x="399" y="92"/>
                  </a:lnTo>
                  <a:lnTo>
                    <a:pt x="399" y="90"/>
                  </a:lnTo>
                  <a:lnTo>
                    <a:pt x="401" y="88"/>
                  </a:lnTo>
                  <a:lnTo>
                    <a:pt x="401" y="86"/>
                  </a:lnTo>
                  <a:lnTo>
                    <a:pt x="403" y="84"/>
                  </a:lnTo>
                  <a:lnTo>
                    <a:pt x="405" y="82"/>
                  </a:lnTo>
                  <a:lnTo>
                    <a:pt x="407" y="80"/>
                  </a:lnTo>
                  <a:lnTo>
                    <a:pt x="411" y="78"/>
                  </a:lnTo>
                  <a:lnTo>
                    <a:pt x="413" y="78"/>
                  </a:lnTo>
                  <a:lnTo>
                    <a:pt x="368" y="86"/>
                  </a:lnTo>
                  <a:lnTo>
                    <a:pt x="368" y="84"/>
                  </a:lnTo>
                  <a:lnTo>
                    <a:pt x="370" y="84"/>
                  </a:lnTo>
                  <a:lnTo>
                    <a:pt x="370" y="82"/>
                  </a:lnTo>
                  <a:lnTo>
                    <a:pt x="372" y="82"/>
                  </a:lnTo>
                  <a:lnTo>
                    <a:pt x="372" y="80"/>
                  </a:lnTo>
                  <a:lnTo>
                    <a:pt x="374" y="80"/>
                  </a:lnTo>
                  <a:lnTo>
                    <a:pt x="376" y="80"/>
                  </a:lnTo>
                  <a:lnTo>
                    <a:pt x="378" y="78"/>
                  </a:lnTo>
                  <a:lnTo>
                    <a:pt x="331" y="88"/>
                  </a:lnTo>
                  <a:lnTo>
                    <a:pt x="329" y="86"/>
                  </a:lnTo>
                  <a:lnTo>
                    <a:pt x="329" y="84"/>
                  </a:lnTo>
                  <a:lnTo>
                    <a:pt x="329" y="82"/>
                  </a:lnTo>
                  <a:lnTo>
                    <a:pt x="329" y="80"/>
                  </a:lnTo>
                  <a:lnTo>
                    <a:pt x="331" y="78"/>
                  </a:lnTo>
                  <a:lnTo>
                    <a:pt x="333" y="76"/>
                  </a:lnTo>
                  <a:lnTo>
                    <a:pt x="335" y="74"/>
                  </a:lnTo>
                  <a:lnTo>
                    <a:pt x="337" y="72"/>
                  </a:lnTo>
                  <a:lnTo>
                    <a:pt x="297" y="80"/>
                  </a:lnTo>
                  <a:lnTo>
                    <a:pt x="297" y="76"/>
                  </a:lnTo>
                  <a:lnTo>
                    <a:pt x="294" y="74"/>
                  </a:lnTo>
                  <a:lnTo>
                    <a:pt x="292" y="74"/>
                  </a:lnTo>
                  <a:lnTo>
                    <a:pt x="288" y="76"/>
                  </a:lnTo>
                  <a:lnTo>
                    <a:pt x="282" y="78"/>
                  </a:lnTo>
                  <a:lnTo>
                    <a:pt x="278" y="80"/>
                  </a:lnTo>
                  <a:lnTo>
                    <a:pt x="272" y="82"/>
                  </a:lnTo>
                  <a:lnTo>
                    <a:pt x="268" y="80"/>
                  </a:lnTo>
                  <a:lnTo>
                    <a:pt x="268" y="78"/>
                  </a:lnTo>
                  <a:lnTo>
                    <a:pt x="270" y="78"/>
                  </a:lnTo>
                  <a:lnTo>
                    <a:pt x="270" y="76"/>
                  </a:lnTo>
                  <a:lnTo>
                    <a:pt x="270" y="74"/>
                  </a:lnTo>
                  <a:lnTo>
                    <a:pt x="272" y="72"/>
                  </a:lnTo>
                  <a:lnTo>
                    <a:pt x="274" y="72"/>
                  </a:lnTo>
                  <a:lnTo>
                    <a:pt x="276" y="70"/>
                  </a:lnTo>
                  <a:lnTo>
                    <a:pt x="278" y="70"/>
                  </a:lnTo>
                  <a:lnTo>
                    <a:pt x="254" y="78"/>
                  </a:lnTo>
                  <a:lnTo>
                    <a:pt x="254" y="76"/>
                  </a:lnTo>
                  <a:lnTo>
                    <a:pt x="252" y="74"/>
                  </a:lnTo>
                  <a:lnTo>
                    <a:pt x="254" y="72"/>
                  </a:lnTo>
                  <a:lnTo>
                    <a:pt x="254" y="70"/>
                  </a:lnTo>
                  <a:lnTo>
                    <a:pt x="256" y="68"/>
                  </a:lnTo>
                  <a:lnTo>
                    <a:pt x="258" y="66"/>
                  </a:lnTo>
                  <a:lnTo>
                    <a:pt x="260" y="64"/>
                  </a:lnTo>
                  <a:lnTo>
                    <a:pt x="262" y="62"/>
                  </a:lnTo>
                  <a:lnTo>
                    <a:pt x="217" y="70"/>
                  </a:lnTo>
                  <a:lnTo>
                    <a:pt x="219" y="68"/>
                  </a:lnTo>
                  <a:lnTo>
                    <a:pt x="219" y="66"/>
                  </a:lnTo>
                  <a:lnTo>
                    <a:pt x="221" y="64"/>
                  </a:lnTo>
                  <a:lnTo>
                    <a:pt x="223" y="64"/>
                  </a:lnTo>
                  <a:lnTo>
                    <a:pt x="225" y="62"/>
                  </a:lnTo>
                  <a:lnTo>
                    <a:pt x="227" y="60"/>
                  </a:lnTo>
                  <a:lnTo>
                    <a:pt x="229" y="58"/>
                  </a:lnTo>
                  <a:lnTo>
                    <a:pt x="231" y="55"/>
                  </a:lnTo>
                  <a:lnTo>
                    <a:pt x="190" y="74"/>
                  </a:lnTo>
                  <a:lnTo>
                    <a:pt x="188" y="72"/>
                  </a:lnTo>
                  <a:lnTo>
                    <a:pt x="188" y="70"/>
                  </a:lnTo>
                  <a:lnTo>
                    <a:pt x="190" y="68"/>
                  </a:lnTo>
                  <a:lnTo>
                    <a:pt x="192" y="68"/>
                  </a:lnTo>
                  <a:lnTo>
                    <a:pt x="194" y="66"/>
                  </a:lnTo>
                  <a:lnTo>
                    <a:pt x="196" y="64"/>
                  </a:lnTo>
                  <a:lnTo>
                    <a:pt x="198" y="62"/>
                  </a:lnTo>
                  <a:lnTo>
                    <a:pt x="198" y="60"/>
                  </a:lnTo>
                  <a:lnTo>
                    <a:pt x="194" y="60"/>
                  </a:lnTo>
                  <a:lnTo>
                    <a:pt x="192" y="62"/>
                  </a:lnTo>
                  <a:lnTo>
                    <a:pt x="188" y="64"/>
                  </a:lnTo>
                  <a:lnTo>
                    <a:pt x="186" y="66"/>
                  </a:lnTo>
                  <a:lnTo>
                    <a:pt x="182" y="68"/>
                  </a:lnTo>
                  <a:lnTo>
                    <a:pt x="180" y="68"/>
                  </a:lnTo>
                  <a:lnTo>
                    <a:pt x="176" y="70"/>
                  </a:lnTo>
                  <a:lnTo>
                    <a:pt x="170" y="68"/>
                  </a:lnTo>
                  <a:lnTo>
                    <a:pt x="168" y="66"/>
                  </a:lnTo>
                  <a:lnTo>
                    <a:pt x="168" y="64"/>
                  </a:lnTo>
                  <a:lnTo>
                    <a:pt x="168" y="62"/>
                  </a:lnTo>
                  <a:lnTo>
                    <a:pt x="170" y="62"/>
                  </a:lnTo>
                  <a:lnTo>
                    <a:pt x="172" y="60"/>
                  </a:lnTo>
                  <a:lnTo>
                    <a:pt x="174" y="58"/>
                  </a:lnTo>
                  <a:lnTo>
                    <a:pt x="174" y="55"/>
                  </a:lnTo>
                  <a:lnTo>
                    <a:pt x="176" y="53"/>
                  </a:lnTo>
                  <a:lnTo>
                    <a:pt x="137" y="60"/>
                  </a:lnTo>
                  <a:lnTo>
                    <a:pt x="139" y="58"/>
                  </a:lnTo>
                  <a:lnTo>
                    <a:pt x="139" y="55"/>
                  </a:lnTo>
                  <a:lnTo>
                    <a:pt x="141" y="53"/>
                  </a:lnTo>
                  <a:lnTo>
                    <a:pt x="141" y="51"/>
                  </a:lnTo>
                  <a:lnTo>
                    <a:pt x="141" y="49"/>
                  </a:lnTo>
                  <a:lnTo>
                    <a:pt x="143" y="47"/>
                  </a:lnTo>
                  <a:lnTo>
                    <a:pt x="139" y="47"/>
                  </a:lnTo>
                  <a:lnTo>
                    <a:pt x="135" y="49"/>
                  </a:lnTo>
                  <a:lnTo>
                    <a:pt x="133" y="51"/>
                  </a:lnTo>
                  <a:lnTo>
                    <a:pt x="129" y="53"/>
                  </a:lnTo>
                  <a:lnTo>
                    <a:pt x="127" y="55"/>
                  </a:lnTo>
                  <a:lnTo>
                    <a:pt x="123" y="58"/>
                  </a:lnTo>
                  <a:lnTo>
                    <a:pt x="119" y="60"/>
                  </a:lnTo>
                  <a:lnTo>
                    <a:pt x="115" y="60"/>
                  </a:lnTo>
                  <a:lnTo>
                    <a:pt x="123" y="33"/>
                  </a:lnTo>
                  <a:lnTo>
                    <a:pt x="107" y="29"/>
                  </a:lnTo>
                  <a:lnTo>
                    <a:pt x="105" y="33"/>
                  </a:lnTo>
                  <a:lnTo>
                    <a:pt x="105" y="35"/>
                  </a:lnTo>
                  <a:lnTo>
                    <a:pt x="107" y="37"/>
                  </a:lnTo>
                  <a:lnTo>
                    <a:pt x="109" y="37"/>
                  </a:lnTo>
                  <a:lnTo>
                    <a:pt x="113" y="37"/>
                  </a:lnTo>
                  <a:lnTo>
                    <a:pt x="115" y="37"/>
                  </a:lnTo>
                  <a:lnTo>
                    <a:pt x="119" y="37"/>
                  </a:lnTo>
                  <a:lnTo>
                    <a:pt x="121" y="37"/>
                  </a:lnTo>
                  <a:lnTo>
                    <a:pt x="119" y="39"/>
                  </a:lnTo>
                  <a:lnTo>
                    <a:pt x="117" y="43"/>
                  </a:lnTo>
                  <a:lnTo>
                    <a:pt x="113" y="45"/>
                  </a:lnTo>
                  <a:lnTo>
                    <a:pt x="109" y="47"/>
                  </a:lnTo>
                  <a:lnTo>
                    <a:pt x="105" y="47"/>
                  </a:lnTo>
                  <a:lnTo>
                    <a:pt x="100" y="47"/>
                  </a:lnTo>
                  <a:lnTo>
                    <a:pt x="94" y="45"/>
                  </a:lnTo>
                  <a:lnTo>
                    <a:pt x="92" y="43"/>
                  </a:lnTo>
                  <a:lnTo>
                    <a:pt x="96" y="39"/>
                  </a:lnTo>
                  <a:lnTo>
                    <a:pt x="96" y="37"/>
                  </a:lnTo>
                  <a:lnTo>
                    <a:pt x="94" y="37"/>
                  </a:lnTo>
                  <a:lnTo>
                    <a:pt x="90" y="39"/>
                  </a:lnTo>
                  <a:lnTo>
                    <a:pt x="86" y="41"/>
                  </a:lnTo>
                  <a:lnTo>
                    <a:pt x="82" y="41"/>
                  </a:lnTo>
                  <a:lnTo>
                    <a:pt x="78" y="43"/>
                  </a:lnTo>
                  <a:lnTo>
                    <a:pt x="78" y="45"/>
                  </a:lnTo>
                  <a:lnTo>
                    <a:pt x="76" y="41"/>
                  </a:lnTo>
                  <a:lnTo>
                    <a:pt x="74" y="39"/>
                  </a:lnTo>
                  <a:lnTo>
                    <a:pt x="72" y="37"/>
                  </a:lnTo>
                  <a:lnTo>
                    <a:pt x="68" y="37"/>
                  </a:lnTo>
                  <a:lnTo>
                    <a:pt x="66" y="37"/>
                  </a:lnTo>
                  <a:lnTo>
                    <a:pt x="62" y="37"/>
                  </a:lnTo>
                  <a:lnTo>
                    <a:pt x="58" y="39"/>
                  </a:lnTo>
                  <a:lnTo>
                    <a:pt x="53" y="41"/>
                  </a:lnTo>
                  <a:lnTo>
                    <a:pt x="51" y="39"/>
                  </a:lnTo>
                  <a:lnTo>
                    <a:pt x="51" y="37"/>
                  </a:lnTo>
                  <a:lnTo>
                    <a:pt x="49" y="35"/>
                  </a:lnTo>
                  <a:lnTo>
                    <a:pt x="51" y="33"/>
                  </a:lnTo>
                  <a:lnTo>
                    <a:pt x="51" y="31"/>
                  </a:lnTo>
                  <a:lnTo>
                    <a:pt x="53" y="29"/>
                  </a:lnTo>
                  <a:lnTo>
                    <a:pt x="51" y="27"/>
                  </a:lnTo>
                  <a:lnTo>
                    <a:pt x="49" y="27"/>
                  </a:lnTo>
                  <a:lnTo>
                    <a:pt x="47" y="27"/>
                  </a:lnTo>
                  <a:lnTo>
                    <a:pt x="45" y="29"/>
                  </a:lnTo>
                  <a:lnTo>
                    <a:pt x="41" y="31"/>
                  </a:lnTo>
                  <a:lnTo>
                    <a:pt x="39" y="33"/>
                  </a:lnTo>
                  <a:lnTo>
                    <a:pt x="35" y="33"/>
                  </a:lnTo>
                  <a:lnTo>
                    <a:pt x="25" y="17"/>
                  </a:lnTo>
                  <a:lnTo>
                    <a:pt x="47" y="4"/>
                  </a:lnTo>
                  <a:lnTo>
                    <a:pt x="41" y="0"/>
                  </a:lnTo>
                  <a:lnTo>
                    <a:pt x="35" y="0"/>
                  </a:lnTo>
                  <a:lnTo>
                    <a:pt x="29" y="0"/>
                  </a:lnTo>
                  <a:lnTo>
                    <a:pt x="23" y="2"/>
                  </a:lnTo>
                  <a:lnTo>
                    <a:pt x="17" y="6"/>
                  </a:lnTo>
                  <a:lnTo>
                    <a:pt x="11" y="9"/>
                  </a:lnTo>
                  <a:lnTo>
                    <a:pt x="4" y="13"/>
                  </a:lnTo>
                  <a:lnTo>
                    <a:pt x="0" y="17"/>
                  </a:lnTo>
                  <a:lnTo>
                    <a:pt x="19" y="27"/>
                  </a:lnTo>
                  <a:lnTo>
                    <a:pt x="39" y="35"/>
                  </a:lnTo>
                  <a:lnTo>
                    <a:pt x="58" y="43"/>
                  </a:lnTo>
                  <a:lnTo>
                    <a:pt x="78" y="51"/>
                  </a:lnTo>
                  <a:lnTo>
                    <a:pt x="121" y="62"/>
                  </a:lnTo>
                  <a:lnTo>
                    <a:pt x="164" y="70"/>
                  </a:lnTo>
                  <a:lnTo>
                    <a:pt x="207" y="76"/>
                  </a:lnTo>
                  <a:lnTo>
                    <a:pt x="252" y="82"/>
                  </a:lnTo>
                  <a:lnTo>
                    <a:pt x="297" y="86"/>
                  </a:lnTo>
                  <a:lnTo>
                    <a:pt x="339" y="92"/>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96" name="Freeform 106"/>
            <p:cNvSpPr>
              <a:spLocks/>
            </p:cNvSpPr>
            <p:nvPr/>
          </p:nvSpPr>
          <p:spPr bwMode="auto">
            <a:xfrm>
              <a:off x="3785" y="2461"/>
              <a:ext cx="67" cy="37"/>
            </a:xfrm>
            <a:custGeom>
              <a:avLst/>
              <a:gdLst>
                <a:gd name="T0" fmla="*/ 6 w 67"/>
                <a:gd name="T1" fmla="*/ 37 h 37"/>
                <a:gd name="T2" fmla="*/ 67 w 67"/>
                <a:gd name="T3" fmla="*/ 21 h 37"/>
                <a:gd name="T4" fmla="*/ 65 w 67"/>
                <a:gd name="T5" fmla="*/ 17 h 37"/>
                <a:gd name="T6" fmla="*/ 61 w 67"/>
                <a:gd name="T7" fmla="*/ 15 h 37"/>
                <a:gd name="T8" fmla="*/ 57 w 67"/>
                <a:gd name="T9" fmla="*/ 13 h 37"/>
                <a:gd name="T10" fmla="*/ 53 w 67"/>
                <a:gd name="T11" fmla="*/ 11 h 37"/>
                <a:gd name="T12" fmla="*/ 47 w 67"/>
                <a:gd name="T13" fmla="*/ 8 h 37"/>
                <a:gd name="T14" fmla="*/ 43 w 67"/>
                <a:gd name="T15" fmla="*/ 4 h 37"/>
                <a:gd name="T16" fmla="*/ 37 w 67"/>
                <a:gd name="T17" fmla="*/ 2 h 37"/>
                <a:gd name="T18" fmla="*/ 32 w 67"/>
                <a:gd name="T19" fmla="*/ 0 h 37"/>
                <a:gd name="T20" fmla="*/ 30 w 67"/>
                <a:gd name="T21" fmla="*/ 2 h 37"/>
                <a:gd name="T22" fmla="*/ 26 w 67"/>
                <a:gd name="T23" fmla="*/ 6 h 37"/>
                <a:gd name="T24" fmla="*/ 22 w 67"/>
                <a:gd name="T25" fmla="*/ 8 h 37"/>
                <a:gd name="T26" fmla="*/ 18 w 67"/>
                <a:gd name="T27" fmla="*/ 11 h 37"/>
                <a:gd name="T28" fmla="*/ 14 w 67"/>
                <a:gd name="T29" fmla="*/ 13 h 37"/>
                <a:gd name="T30" fmla="*/ 10 w 67"/>
                <a:gd name="T31" fmla="*/ 15 h 37"/>
                <a:gd name="T32" fmla="*/ 4 w 67"/>
                <a:gd name="T33" fmla="*/ 17 h 37"/>
                <a:gd name="T34" fmla="*/ 0 w 67"/>
                <a:gd name="T35" fmla="*/ 19 h 37"/>
                <a:gd name="T36" fmla="*/ 0 w 67"/>
                <a:gd name="T37" fmla="*/ 21 h 37"/>
                <a:gd name="T38" fmla="*/ 0 w 67"/>
                <a:gd name="T39" fmla="*/ 21 h 37"/>
                <a:gd name="T40" fmla="*/ 0 w 67"/>
                <a:gd name="T41" fmla="*/ 23 h 37"/>
                <a:gd name="T42" fmla="*/ 0 w 67"/>
                <a:gd name="T43" fmla="*/ 25 h 37"/>
                <a:gd name="T44" fmla="*/ 2 w 67"/>
                <a:gd name="T45" fmla="*/ 27 h 37"/>
                <a:gd name="T46" fmla="*/ 2 w 67"/>
                <a:gd name="T47" fmla="*/ 27 h 37"/>
                <a:gd name="T48" fmla="*/ 4 w 67"/>
                <a:gd name="T49" fmla="*/ 29 h 37"/>
                <a:gd name="T50" fmla="*/ 6 w 67"/>
                <a:gd name="T51" fmla="*/ 29 h 37"/>
                <a:gd name="T52" fmla="*/ 28 w 67"/>
                <a:gd name="T53" fmla="*/ 17 h 37"/>
                <a:gd name="T54" fmla="*/ 30 w 67"/>
                <a:gd name="T55" fmla="*/ 21 h 37"/>
                <a:gd name="T56" fmla="*/ 30 w 67"/>
                <a:gd name="T57" fmla="*/ 23 h 37"/>
                <a:gd name="T58" fmla="*/ 28 w 67"/>
                <a:gd name="T59" fmla="*/ 27 h 37"/>
                <a:gd name="T60" fmla="*/ 24 w 67"/>
                <a:gd name="T61" fmla="*/ 27 h 37"/>
                <a:gd name="T62" fmla="*/ 18 w 67"/>
                <a:gd name="T63" fmla="*/ 29 h 37"/>
                <a:gd name="T64" fmla="*/ 12 w 67"/>
                <a:gd name="T65" fmla="*/ 31 h 37"/>
                <a:gd name="T66" fmla="*/ 8 w 67"/>
                <a:gd name="T67" fmla="*/ 35 h 37"/>
                <a:gd name="T68" fmla="*/ 6 w 67"/>
                <a:gd name="T69" fmla="*/ 37 h 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7"/>
                <a:gd name="T106" fmla="*/ 0 h 37"/>
                <a:gd name="T107" fmla="*/ 67 w 67"/>
                <a:gd name="T108" fmla="*/ 37 h 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7" h="37">
                  <a:moveTo>
                    <a:pt x="6" y="37"/>
                  </a:moveTo>
                  <a:lnTo>
                    <a:pt x="67" y="21"/>
                  </a:lnTo>
                  <a:lnTo>
                    <a:pt x="65" y="17"/>
                  </a:lnTo>
                  <a:lnTo>
                    <a:pt x="61" y="15"/>
                  </a:lnTo>
                  <a:lnTo>
                    <a:pt x="57" y="13"/>
                  </a:lnTo>
                  <a:lnTo>
                    <a:pt x="53" y="11"/>
                  </a:lnTo>
                  <a:lnTo>
                    <a:pt x="47" y="8"/>
                  </a:lnTo>
                  <a:lnTo>
                    <a:pt x="43" y="4"/>
                  </a:lnTo>
                  <a:lnTo>
                    <a:pt x="37" y="2"/>
                  </a:lnTo>
                  <a:lnTo>
                    <a:pt x="32" y="0"/>
                  </a:lnTo>
                  <a:lnTo>
                    <a:pt x="30" y="2"/>
                  </a:lnTo>
                  <a:lnTo>
                    <a:pt x="26" y="6"/>
                  </a:lnTo>
                  <a:lnTo>
                    <a:pt x="22" y="8"/>
                  </a:lnTo>
                  <a:lnTo>
                    <a:pt x="18" y="11"/>
                  </a:lnTo>
                  <a:lnTo>
                    <a:pt x="14" y="13"/>
                  </a:lnTo>
                  <a:lnTo>
                    <a:pt x="10" y="15"/>
                  </a:lnTo>
                  <a:lnTo>
                    <a:pt x="4" y="17"/>
                  </a:lnTo>
                  <a:lnTo>
                    <a:pt x="0" y="19"/>
                  </a:lnTo>
                  <a:lnTo>
                    <a:pt x="0" y="21"/>
                  </a:lnTo>
                  <a:lnTo>
                    <a:pt x="0" y="23"/>
                  </a:lnTo>
                  <a:lnTo>
                    <a:pt x="0" y="25"/>
                  </a:lnTo>
                  <a:lnTo>
                    <a:pt x="2" y="27"/>
                  </a:lnTo>
                  <a:lnTo>
                    <a:pt x="4" y="29"/>
                  </a:lnTo>
                  <a:lnTo>
                    <a:pt x="6" y="29"/>
                  </a:lnTo>
                  <a:lnTo>
                    <a:pt x="28" y="17"/>
                  </a:lnTo>
                  <a:lnTo>
                    <a:pt x="30" y="21"/>
                  </a:lnTo>
                  <a:lnTo>
                    <a:pt x="30" y="23"/>
                  </a:lnTo>
                  <a:lnTo>
                    <a:pt x="28" y="27"/>
                  </a:lnTo>
                  <a:lnTo>
                    <a:pt x="24" y="27"/>
                  </a:lnTo>
                  <a:lnTo>
                    <a:pt x="18" y="29"/>
                  </a:lnTo>
                  <a:lnTo>
                    <a:pt x="12" y="31"/>
                  </a:lnTo>
                  <a:lnTo>
                    <a:pt x="8" y="35"/>
                  </a:lnTo>
                  <a:lnTo>
                    <a:pt x="6" y="37"/>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97" name="Freeform 107"/>
            <p:cNvSpPr>
              <a:spLocks/>
            </p:cNvSpPr>
            <p:nvPr/>
          </p:nvSpPr>
          <p:spPr bwMode="auto">
            <a:xfrm>
              <a:off x="3603" y="2480"/>
              <a:ext cx="88" cy="10"/>
            </a:xfrm>
            <a:custGeom>
              <a:avLst/>
              <a:gdLst>
                <a:gd name="T0" fmla="*/ 69 w 88"/>
                <a:gd name="T1" fmla="*/ 10 h 10"/>
                <a:gd name="T2" fmla="*/ 88 w 88"/>
                <a:gd name="T3" fmla="*/ 2 h 10"/>
                <a:gd name="T4" fmla="*/ 0 w 88"/>
                <a:gd name="T5" fmla="*/ 2 h 10"/>
                <a:gd name="T6" fmla="*/ 69 w 88"/>
                <a:gd name="T7" fmla="*/ 0 h 10"/>
                <a:gd name="T8" fmla="*/ 69 w 88"/>
                <a:gd name="T9" fmla="*/ 0 h 10"/>
                <a:gd name="T10" fmla="*/ 69 w 88"/>
                <a:gd name="T11" fmla="*/ 2 h 10"/>
                <a:gd name="T12" fmla="*/ 69 w 88"/>
                <a:gd name="T13" fmla="*/ 4 h 10"/>
                <a:gd name="T14" fmla="*/ 69 w 88"/>
                <a:gd name="T15" fmla="*/ 4 h 10"/>
                <a:gd name="T16" fmla="*/ 71 w 88"/>
                <a:gd name="T17" fmla="*/ 6 h 10"/>
                <a:gd name="T18" fmla="*/ 69 w 88"/>
                <a:gd name="T19" fmla="*/ 8 h 10"/>
                <a:gd name="T20" fmla="*/ 69 w 88"/>
                <a:gd name="T21" fmla="*/ 8 h 10"/>
                <a:gd name="T22" fmla="*/ 69 w 88"/>
                <a:gd name="T23" fmla="*/ 1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8"/>
                <a:gd name="T37" fmla="*/ 0 h 10"/>
                <a:gd name="T38" fmla="*/ 88 w 88"/>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8" h="10">
                  <a:moveTo>
                    <a:pt x="69" y="10"/>
                  </a:moveTo>
                  <a:lnTo>
                    <a:pt x="88" y="2"/>
                  </a:lnTo>
                  <a:lnTo>
                    <a:pt x="0" y="2"/>
                  </a:lnTo>
                  <a:lnTo>
                    <a:pt x="69" y="0"/>
                  </a:lnTo>
                  <a:lnTo>
                    <a:pt x="69" y="2"/>
                  </a:lnTo>
                  <a:lnTo>
                    <a:pt x="69" y="4"/>
                  </a:lnTo>
                  <a:lnTo>
                    <a:pt x="71" y="6"/>
                  </a:lnTo>
                  <a:lnTo>
                    <a:pt x="69" y="8"/>
                  </a:lnTo>
                  <a:lnTo>
                    <a:pt x="69" y="10"/>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98" name="Freeform 108"/>
            <p:cNvSpPr>
              <a:spLocks/>
            </p:cNvSpPr>
            <p:nvPr/>
          </p:nvSpPr>
          <p:spPr bwMode="auto">
            <a:xfrm>
              <a:off x="4436" y="2284"/>
              <a:ext cx="347" cy="206"/>
            </a:xfrm>
            <a:custGeom>
              <a:avLst/>
              <a:gdLst>
                <a:gd name="T0" fmla="*/ 321 w 347"/>
                <a:gd name="T1" fmla="*/ 200 h 206"/>
                <a:gd name="T2" fmla="*/ 331 w 347"/>
                <a:gd name="T3" fmla="*/ 192 h 206"/>
                <a:gd name="T4" fmla="*/ 347 w 347"/>
                <a:gd name="T5" fmla="*/ 185 h 206"/>
                <a:gd name="T6" fmla="*/ 309 w 347"/>
                <a:gd name="T7" fmla="*/ 155 h 206"/>
                <a:gd name="T8" fmla="*/ 282 w 347"/>
                <a:gd name="T9" fmla="*/ 161 h 206"/>
                <a:gd name="T10" fmla="*/ 251 w 347"/>
                <a:gd name="T11" fmla="*/ 157 h 206"/>
                <a:gd name="T12" fmla="*/ 229 w 347"/>
                <a:gd name="T13" fmla="*/ 139 h 206"/>
                <a:gd name="T14" fmla="*/ 215 w 347"/>
                <a:gd name="T15" fmla="*/ 116 h 206"/>
                <a:gd name="T16" fmla="*/ 104 w 347"/>
                <a:gd name="T17" fmla="*/ 104 h 206"/>
                <a:gd name="T18" fmla="*/ 106 w 347"/>
                <a:gd name="T19" fmla="*/ 108 h 206"/>
                <a:gd name="T20" fmla="*/ 104 w 347"/>
                <a:gd name="T21" fmla="*/ 112 h 206"/>
                <a:gd name="T22" fmla="*/ 94 w 347"/>
                <a:gd name="T23" fmla="*/ 106 h 206"/>
                <a:gd name="T24" fmla="*/ 76 w 347"/>
                <a:gd name="T25" fmla="*/ 85 h 206"/>
                <a:gd name="T26" fmla="*/ 57 w 347"/>
                <a:gd name="T27" fmla="*/ 63 h 206"/>
                <a:gd name="T28" fmla="*/ 45 w 347"/>
                <a:gd name="T29" fmla="*/ 4 h 206"/>
                <a:gd name="T30" fmla="*/ 23 w 347"/>
                <a:gd name="T31" fmla="*/ 14 h 206"/>
                <a:gd name="T32" fmla="*/ 4 w 347"/>
                <a:gd name="T33" fmla="*/ 28 h 206"/>
                <a:gd name="T34" fmla="*/ 0 w 347"/>
                <a:gd name="T35" fmla="*/ 45 h 206"/>
                <a:gd name="T36" fmla="*/ 0 w 347"/>
                <a:gd name="T37" fmla="*/ 51 h 206"/>
                <a:gd name="T38" fmla="*/ 0 w 347"/>
                <a:gd name="T39" fmla="*/ 59 h 206"/>
                <a:gd name="T40" fmla="*/ 17 w 347"/>
                <a:gd name="T41" fmla="*/ 63 h 206"/>
                <a:gd name="T42" fmla="*/ 35 w 347"/>
                <a:gd name="T43" fmla="*/ 53 h 206"/>
                <a:gd name="T44" fmla="*/ 43 w 347"/>
                <a:gd name="T45" fmla="*/ 45 h 206"/>
                <a:gd name="T46" fmla="*/ 49 w 347"/>
                <a:gd name="T47" fmla="*/ 47 h 206"/>
                <a:gd name="T48" fmla="*/ 49 w 347"/>
                <a:gd name="T49" fmla="*/ 53 h 206"/>
                <a:gd name="T50" fmla="*/ 33 w 347"/>
                <a:gd name="T51" fmla="*/ 67 h 206"/>
                <a:gd name="T52" fmla="*/ 15 w 347"/>
                <a:gd name="T53" fmla="*/ 83 h 206"/>
                <a:gd name="T54" fmla="*/ 0 w 347"/>
                <a:gd name="T55" fmla="*/ 104 h 206"/>
                <a:gd name="T56" fmla="*/ 49 w 347"/>
                <a:gd name="T57" fmla="*/ 106 h 206"/>
                <a:gd name="T58" fmla="*/ 64 w 347"/>
                <a:gd name="T59" fmla="*/ 126 h 206"/>
                <a:gd name="T60" fmla="*/ 84 w 347"/>
                <a:gd name="T61" fmla="*/ 145 h 206"/>
                <a:gd name="T62" fmla="*/ 125 w 347"/>
                <a:gd name="T63" fmla="*/ 145 h 206"/>
                <a:gd name="T64" fmla="*/ 158 w 347"/>
                <a:gd name="T65" fmla="*/ 134 h 206"/>
                <a:gd name="T66" fmla="*/ 178 w 347"/>
                <a:gd name="T67" fmla="*/ 128 h 206"/>
                <a:gd name="T68" fmla="*/ 176 w 347"/>
                <a:gd name="T69" fmla="*/ 134 h 206"/>
                <a:gd name="T70" fmla="*/ 170 w 347"/>
                <a:gd name="T71" fmla="*/ 139 h 206"/>
                <a:gd name="T72" fmla="*/ 172 w 347"/>
                <a:gd name="T73" fmla="*/ 141 h 206"/>
                <a:gd name="T74" fmla="*/ 180 w 347"/>
                <a:gd name="T75" fmla="*/ 145 h 206"/>
                <a:gd name="T76" fmla="*/ 188 w 347"/>
                <a:gd name="T77" fmla="*/ 151 h 206"/>
                <a:gd name="T78" fmla="*/ 143 w 347"/>
                <a:gd name="T79" fmla="*/ 169 h 206"/>
                <a:gd name="T80" fmla="*/ 223 w 347"/>
                <a:gd name="T81" fmla="*/ 169 h 206"/>
                <a:gd name="T82" fmla="*/ 298 w 347"/>
                <a:gd name="T83" fmla="*/ 192 h 206"/>
                <a:gd name="T84" fmla="*/ 292 w 347"/>
                <a:gd name="T85" fmla="*/ 185 h 206"/>
                <a:gd name="T86" fmla="*/ 290 w 347"/>
                <a:gd name="T87" fmla="*/ 177 h 206"/>
                <a:gd name="T88" fmla="*/ 290 w 347"/>
                <a:gd name="T89" fmla="*/ 169 h 206"/>
                <a:gd name="T90" fmla="*/ 296 w 347"/>
                <a:gd name="T91" fmla="*/ 167 h 206"/>
                <a:gd name="T92" fmla="*/ 300 w 347"/>
                <a:gd name="T93" fmla="*/ 171 h 206"/>
                <a:gd name="T94" fmla="*/ 305 w 347"/>
                <a:gd name="T95" fmla="*/ 183 h 206"/>
                <a:gd name="T96" fmla="*/ 311 w 347"/>
                <a:gd name="T97" fmla="*/ 194 h 206"/>
                <a:gd name="T98" fmla="*/ 313 w 347"/>
                <a:gd name="T99" fmla="*/ 206 h 2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7"/>
                <a:gd name="T151" fmla="*/ 0 h 206"/>
                <a:gd name="T152" fmla="*/ 347 w 347"/>
                <a:gd name="T153" fmla="*/ 206 h 2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7" h="206">
                  <a:moveTo>
                    <a:pt x="313" y="206"/>
                  </a:moveTo>
                  <a:lnTo>
                    <a:pt x="317" y="204"/>
                  </a:lnTo>
                  <a:lnTo>
                    <a:pt x="321" y="200"/>
                  </a:lnTo>
                  <a:lnTo>
                    <a:pt x="325" y="198"/>
                  </a:lnTo>
                  <a:lnTo>
                    <a:pt x="327" y="196"/>
                  </a:lnTo>
                  <a:lnTo>
                    <a:pt x="331" y="192"/>
                  </a:lnTo>
                  <a:lnTo>
                    <a:pt x="335" y="190"/>
                  </a:lnTo>
                  <a:lnTo>
                    <a:pt x="341" y="188"/>
                  </a:lnTo>
                  <a:lnTo>
                    <a:pt x="347" y="185"/>
                  </a:lnTo>
                  <a:lnTo>
                    <a:pt x="325" y="149"/>
                  </a:lnTo>
                  <a:lnTo>
                    <a:pt x="317" y="151"/>
                  </a:lnTo>
                  <a:lnTo>
                    <a:pt x="309" y="155"/>
                  </a:lnTo>
                  <a:lnTo>
                    <a:pt x="300" y="157"/>
                  </a:lnTo>
                  <a:lnTo>
                    <a:pt x="290" y="161"/>
                  </a:lnTo>
                  <a:lnTo>
                    <a:pt x="282" y="161"/>
                  </a:lnTo>
                  <a:lnTo>
                    <a:pt x="272" y="161"/>
                  </a:lnTo>
                  <a:lnTo>
                    <a:pt x="262" y="161"/>
                  </a:lnTo>
                  <a:lnTo>
                    <a:pt x="251" y="157"/>
                  </a:lnTo>
                  <a:lnTo>
                    <a:pt x="243" y="151"/>
                  </a:lnTo>
                  <a:lnTo>
                    <a:pt x="235" y="147"/>
                  </a:lnTo>
                  <a:lnTo>
                    <a:pt x="229" y="139"/>
                  </a:lnTo>
                  <a:lnTo>
                    <a:pt x="225" y="132"/>
                  </a:lnTo>
                  <a:lnTo>
                    <a:pt x="219" y="124"/>
                  </a:lnTo>
                  <a:lnTo>
                    <a:pt x="215" y="116"/>
                  </a:lnTo>
                  <a:lnTo>
                    <a:pt x="211" y="108"/>
                  </a:lnTo>
                  <a:lnTo>
                    <a:pt x="209" y="98"/>
                  </a:lnTo>
                  <a:lnTo>
                    <a:pt x="104" y="104"/>
                  </a:lnTo>
                  <a:lnTo>
                    <a:pt x="106" y="106"/>
                  </a:lnTo>
                  <a:lnTo>
                    <a:pt x="106" y="108"/>
                  </a:lnTo>
                  <a:lnTo>
                    <a:pt x="104" y="110"/>
                  </a:lnTo>
                  <a:lnTo>
                    <a:pt x="104" y="112"/>
                  </a:lnTo>
                  <a:lnTo>
                    <a:pt x="102" y="112"/>
                  </a:lnTo>
                  <a:lnTo>
                    <a:pt x="100" y="114"/>
                  </a:lnTo>
                  <a:lnTo>
                    <a:pt x="94" y="106"/>
                  </a:lnTo>
                  <a:lnTo>
                    <a:pt x="88" y="100"/>
                  </a:lnTo>
                  <a:lnTo>
                    <a:pt x="82" y="92"/>
                  </a:lnTo>
                  <a:lnTo>
                    <a:pt x="76" y="85"/>
                  </a:lnTo>
                  <a:lnTo>
                    <a:pt x="70" y="79"/>
                  </a:lnTo>
                  <a:lnTo>
                    <a:pt x="64" y="71"/>
                  </a:lnTo>
                  <a:lnTo>
                    <a:pt x="57" y="63"/>
                  </a:lnTo>
                  <a:lnTo>
                    <a:pt x="53" y="53"/>
                  </a:lnTo>
                  <a:lnTo>
                    <a:pt x="51" y="0"/>
                  </a:lnTo>
                  <a:lnTo>
                    <a:pt x="45" y="4"/>
                  </a:lnTo>
                  <a:lnTo>
                    <a:pt x="37" y="6"/>
                  </a:lnTo>
                  <a:lnTo>
                    <a:pt x="31" y="10"/>
                  </a:lnTo>
                  <a:lnTo>
                    <a:pt x="23" y="14"/>
                  </a:lnTo>
                  <a:lnTo>
                    <a:pt x="17" y="18"/>
                  </a:lnTo>
                  <a:lnTo>
                    <a:pt x="10" y="22"/>
                  </a:lnTo>
                  <a:lnTo>
                    <a:pt x="4" y="28"/>
                  </a:lnTo>
                  <a:lnTo>
                    <a:pt x="0" y="36"/>
                  </a:lnTo>
                  <a:lnTo>
                    <a:pt x="0" y="41"/>
                  </a:lnTo>
                  <a:lnTo>
                    <a:pt x="0" y="45"/>
                  </a:lnTo>
                  <a:lnTo>
                    <a:pt x="0" y="47"/>
                  </a:lnTo>
                  <a:lnTo>
                    <a:pt x="0" y="49"/>
                  </a:lnTo>
                  <a:lnTo>
                    <a:pt x="0" y="51"/>
                  </a:lnTo>
                  <a:lnTo>
                    <a:pt x="0" y="53"/>
                  </a:lnTo>
                  <a:lnTo>
                    <a:pt x="0" y="55"/>
                  </a:lnTo>
                  <a:lnTo>
                    <a:pt x="0" y="59"/>
                  </a:lnTo>
                  <a:lnTo>
                    <a:pt x="4" y="61"/>
                  </a:lnTo>
                  <a:lnTo>
                    <a:pt x="10" y="63"/>
                  </a:lnTo>
                  <a:lnTo>
                    <a:pt x="17" y="63"/>
                  </a:lnTo>
                  <a:lnTo>
                    <a:pt x="23" y="61"/>
                  </a:lnTo>
                  <a:lnTo>
                    <a:pt x="29" y="57"/>
                  </a:lnTo>
                  <a:lnTo>
                    <a:pt x="35" y="53"/>
                  </a:lnTo>
                  <a:lnTo>
                    <a:pt x="39" y="49"/>
                  </a:lnTo>
                  <a:lnTo>
                    <a:pt x="41" y="43"/>
                  </a:lnTo>
                  <a:lnTo>
                    <a:pt x="43" y="45"/>
                  </a:lnTo>
                  <a:lnTo>
                    <a:pt x="45" y="45"/>
                  </a:lnTo>
                  <a:lnTo>
                    <a:pt x="47" y="45"/>
                  </a:lnTo>
                  <a:lnTo>
                    <a:pt x="49" y="47"/>
                  </a:lnTo>
                  <a:lnTo>
                    <a:pt x="51" y="49"/>
                  </a:lnTo>
                  <a:lnTo>
                    <a:pt x="51" y="51"/>
                  </a:lnTo>
                  <a:lnTo>
                    <a:pt x="49" y="53"/>
                  </a:lnTo>
                  <a:lnTo>
                    <a:pt x="47" y="55"/>
                  </a:lnTo>
                  <a:lnTo>
                    <a:pt x="39" y="61"/>
                  </a:lnTo>
                  <a:lnTo>
                    <a:pt x="33" y="67"/>
                  </a:lnTo>
                  <a:lnTo>
                    <a:pt x="27" y="71"/>
                  </a:lnTo>
                  <a:lnTo>
                    <a:pt x="19" y="77"/>
                  </a:lnTo>
                  <a:lnTo>
                    <a:pt x="15" y="83"/>
                  </a:lnTo>
                  <a:lnTo>
                    <a:pt x="8" y="90"/>
                  </a:lnTo>
                  <a:lnTo>
                    <a:pt x="4" y="96"/>
                  </a:lnTo>
                  <a:lnTo>
                    <a:pt x="0" y="104"/>
                  </a:lnTo>
                  <a:lnTo>
                    <a:pt x="41" y="94"/>
                  </a:lnTo>
                  <a:lnTo>
                    <a:pt x="45" y="100"/>
                  </a:lnTo>
                  <a:lnTo>
                    <a:pt x="49" y="106"/>
                  </a:lnTo>
                  <a:lnTo>
                    <a:pt x="53" y="114"/>
                  </a:lnTo>
                  <a:lnTo>
                    <a:pt x="57" y="120"/>
                  </a:lnTo>
                  <a:lnTo>
                    <a:pt x="64" y="126"/>
                  </a:lnTo>
                  <a:lnTo>
                    <a:pt x="70" y="132"/>
                  </a:lnTo>
                  <a:lnTo>
                    <a:pt x="76" y="139"/>
                  </a:lnTo>
                  <a:lnTo>
                    <a:pt x="84" y="145"/>
                  </a:lnTo>
                  <a:lnTo>
                    <a:pt x="98" y="147"/>
                  </a:lnTo>
                  <a:lnTo>
                    <a:pt x="113" y="147"/>
                  </a:lnTo>
                  <a:lnTo>
                    <a:pt x="125" y="145"/>
                  </a:lnTo>
                  <a:lnTo>
                    <a:pt x="137" y="143"/>
                  </a:lnTo>
                  <a:lnTo>
                    <a:pt x="147" y="139"/>
                  </a:lnTo>
                  <a:lnTo>
                    <a:pt x="158" y="134"/>
                  </a:lnTo>
                  <a:lnTo>
                    <a:pt x="168" y="130"/>
                  </a:lnTo>
                  <a:lnTo>
                    <a:pt x="180" y="126"/>
                  </a:lnTo>
                  <a:lnTo>
                    <a:pt x="178" y="128"/>
                  </a:lnTo>
                  <a:lnTo>
                    <a:pt x="178" y="130"/>
                  </a:lnTo>
                  <a:lnTo>
                    <a:pt x="178" y="132"/>
                  </a:lnTo>
                  <a:lnTo>
                    <a:pt x="176" y="134"/>
                  </a:lnTo>
                  <a:lnTo>
                    <a:pt x="174" y="136"/>
                  </a:lnTo>
                  <a:lnTo>
                    <a:pt x="172" y="139"/>
                  </a:lnTo>
                  <a:lnTo>
                    <a:pt x="170" y="139"/>
                  </a:lnTo>
                  <a:lnTo>
                    <a:pt x="168" y="141"/>
                  </a:lnTo>
                  <a:lnTo>
                    <a:pt x="170" y="141"/>
                  </a:lnTo>
                  <a:lnTo>
                    <a:pt x="172" y="141"/>
                  </a:lnTo>
                  <a:lnTo>
                    <a:pt x="176" y="143"/>
                  </a:lnTo>
                  <a:lnTo>
                    <a:pt x="178" y="143"/>
                  </a:lnTo>
                  <a:lnTo>
                    <a:pt x="180" y="145"/>
                  </a:lnTo>
                  <a:lnTo>
                    <a:pt x="182" y="145"/>
                  </a:lnTo>
                  <a:lnTo>
                    <a:pt x="186" y="149"/>
                  </a:lnTo>
                  <a:lnTo>
                    <a:pt x="188" y="151"/>
                  </a:lnTo>
                  <a:lnTo>
                    <a:pt x="92" y="179"/>
                  </a:lnTo>
                  <a:lnTo>
                    <a:pt x="117" y="173"/>
                  </a:lnTo>
                  <a:lnTo>
                    <a:pt x="143" y="169"/>
                  </a:lnTo>
                  <a:lnTo>
                    <a:pt x="170" y="167"/>
                  </a:lnTo>
                  <a:lnTo>
                    <a:pt x="196" y="167"/>
                  </a:lnTo>
                  <a:lnTo>
                    <a:pt x="223" y="169"/>
                  </a:lnTo>
                  <a:lnTo>
                    <a:pt x="249" y="175"/>
                  </a:lnTo>
                  <a:lnTo>
                    <a:pt x="274" y="181"/>
                  </a:lnTo>
                  <a:lnTo>
                    <a:pt x="298" y="192"/>
                  </a:lnTo>
                  <a:lnTo>
                    <a:pt x="296" y="190"/>
                  </a:lnTo>
                  <a:lnTo>
                    <a:pt x="294" y="188"/>
                  </a:lnTo>
                  <a:lnTo>
                    <a:pt x="292" y="185"/>
                  </a:lnTo>
                  <a:lnTo>
                    <a:pt x="292" y="183"/>
                  </a:lnTo>
                  <a:lnTo>
                    <a:pt x="290" y="181"/>
                  </a:lnTo>
                  <a:lnTo>
                    <a:pt x="290" y="177"/>
                  </a:lnTo>
                  <a:lnTo>
                    <a:pt x="290" y="175"/>
                  </a:lnTo>
                  <a:lnTo>
                    <a:pt x="290" y="171"/>
                  </a:lnTo>
                  <a:lnTo>
                    <a:pt x="290" y="169"/>
                  </a:lnTo>
                  <a:lnTo>
                    <a:pt x="292" y="167"/>
                  </a:lnTo>
                  <a:lnTo>
                    <a:pt x="294" y="167"/>
                  </a:lnTo>
                  <a:lnTo>
                    <a:pt x="296" y="167"/>
                  </a:lnTo>
                  <a:lnTo>
                    <a:pt x="298" y="167"/>
                  </a:lnTo>
                  <a:lnTo>
                    <a:pt x="300" y="169"/>
                  </a:lnTo>
                  <a:lnTo>
                    <a:pt x="300" y="171"/>
                  </a:lnTo>
                  <a:lnTo>
                    <a:pt x="300" y="173"/>
                  </a:lnTo>
                  <a:lnTo>
                    <a:pt x="303" y="179"/>
                  </a:lnTo>
                  <a:lnTo>
                    <a:pt x="305" y="183"/>
                  </a:lnTo>
                  <a:lnTo>
                    <a:pt x="307" y="188"/>
                  </a:lnTo>
                  <a:lnTo>
                    <a:pt x="309" y="192"/>
                  </a:lnTo>
                  <a:lnTo>
                    <a:pt x="311" y="194"/>
                  </a:lnTo>
                  <a:lnTo>
                    <a:pt x="313" y="198"/>
                  </a:lnTo>
                  <a:lnTo>
                    <a:pt x="313" y="202"/>
                  </a:lnTo>
                  <a:lnTo>
                    <a:pt x="313" y="206"/>
                  </a:lnTo>
                  <a:close/>
                </a:path>
              </a:pathLst>
            </a:custGeom>
            <a:solidFill>
              <a:srgbClr val="FFCF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499" name="Freeform 109"/>
            <p:cNvSpPr>
              <a:spLocks/>
            </p:cNvSpPr>
            <p:nvPr/>
          </p:nvSpPr>
          <p:spPr bwMode="auto">
            <a:xfrm>
              <a:off x="3730" y="2480"/>
              <a:ext cx="18" cy="8"/>
            </a:xfrm>
            <a:custGeom>
              <a:avLst/>
              <a:gdLst>
                <a:gd name="T0" fmla="*/ 0 w 18"/>
                <a:gd name="T1" fmla="*/ 8 h 8"/>
                <a:gd name="T2" fmla="*/ 4 w 18"/>
                <a:gd name="T3" fmla="*/ 8 h 8"/>
                <a:gd name="T4" fmla="*/ 6 w 18"/>
                <a:gd name="T5" fmla="*/ 8 h 8"/>
                <a:gd name="T6" fmla="*/ 8 w 18"/>
                <a:gd name="T7" fmla="*/ 8 h 8"/>
                <a:gd name="T8" fmla="*/ 10 w 18"/>
                <a:gd name="T9" fmla="*/ 6 h 8"/>
                <a:gd name="T10" fmla="*/ 12 w 18"/>
                <a:gd name="T11" fmla="*/ 4 h 8"/>
                <a:gd name="T12" fmla="*/ 14 w 18"/>
                <a:gd name="T13" fmla="*/ 4 h 8"/>
                <a:gd name="T14" fmla="*/ 16 w 18"/>
                <a:gd name="T15" fmla="*/ 2 h 8"/>
                <a:gd name="T16" fmla="*/ 18 w 18"/>
                <a:gd name="T17" fmla="*/ 0 h 8"/>
                <a:gd name="T18" fmla="*/ 16 w 18"/>
                <a:gd name="T19" fmla="*/ 2 h 8"/>
                <a:gd name="T20" fmla="*/ 14 w 18"/>
                <a:gd name="T21" fmla="*/ 2 h 8"/>
                <a:gd name="T22" fmla="*/ 10 w 18"/>
                <a:gd name="T23" fmla="*/ 2 h 8"/>
                <a:gd name="T24" fmla="*/ 8 w 18"/>
                <a:gd name="T25" fmla="*/ 2 h 8"/>
                <a:gd name="T26" fmla="*/ 4 w 18"/>
                <a:gd name="T27" fmla="*/ 2 h 8"/>
                <a:gd name="T28" fmla="*/ 2 w 18"/>
                <a:gd name="T29" fmla="*/ 2 h 8"/>
                <a:gd name="T30" fmla="*/ 0 w 18"/>
                <a:gd name="T31" fmla="*/ 4 h 8"/>
                <a:gd name="T32" fmla="*/ 0 w 18"/>
                <a:gd name="T33" fmla="*/ 8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8"/>
                <a:gd name="T53" fmla="*/ 18 w 18"/>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8">
                  <a:moveTo>
                    <a:pt x="0" y="8"/>
                  </a:moveTo>
                  <a:lnTo>
                    <a:pt x="4" y="8"/>
                  </a:lnTo>
                  <a:lnTo>
                    <a:pt x="6" y="8"/>
                  </a:lnTo>
                  <a:lnTo>
                    <a:pt x="8" y="8"/>
                  </a:lnTo>
                  <a:lnTo>
                    <a:pt x="10" y="6"/>
                  </a:lnTo>
                  <a:lnTo>
                    <a:pt x="12" y="4"/>
                  </a:lnTo>
                  <a:lnTo>
                    <a:pt x="14" y="4"/>
                  </a:lnTo>
                  <a:lnTo>
                    <a:pt x="16" y="2"/>
                  </a:lnTo>
                  <a:lnTo>
                    <a:pt x="18" y="0"/>
                  </a:lnTo>
                  <a:lnTo>
                    <a:pt x="16" y="2"/>
                  </a:lnTo>
                  <a:lnTo>
                    <a:pt x="14" y="2"/>
                  </a:lnTo>
                  <a:lnTo>
                    <a:pt x="10" y="2"/>
                  </a:lnTo>
                  <a:lnTo>
                    <a:pt x="8" y="2"/>
                  </a:lnTo>
                  <a:lnTo>
                    <a:pt x="4" y="2"/>
                  </a:lnTo>
                  <a:lnTo>
                    <a:pt x="2" y="2"/>
                  </a:lnTo>
                  <a:lnTo>
                    <a:pt x="0" y="4"/>
                  </a:lnTo>
                  <a:lnTo>
                    <a:pt x="0" y="8"/>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00" name="Freeform 110"/>
            <p:cNvSpPr>
              <a:spLocks/>
            </p:cNvSpPr>
            <p:nvPr/>
          </p:nvSpPr>
          <p:spPr bwMode="auto">
            <a:xfrm>
              <a:off x="3754" y="2480"/>
              <a:ext cx="21" cy="8"/>
            </a:xfrm>
            <a:custGeom>
              <a:avLst/>
              <a:gdLst>
                <a:gd name="T0" fmla="*/ 0 w 21"/>
                <a:gd name="T1" fmla="*/ 8 h 8"/>
                <a:gd name="T2" fmla="*/ 4 w 21"/>
                <a:gd name="T3" fmla="*/ 8 h 8"/>
                <a:gd name="T4" fmla="*/ 6 w 21"/>
                <a:gd name="T5" fmla="*/ 8 h 8"/>
                <a:gd name="T6" fmla="*/ 8 w 21"/>
                <a:gd name="T7" fmla="*/ 6 h 8"/>
                <a:gd name="T8" fmla="*/ 10 w 21"/>
                <a:gd name="T9" fmla="*/ 6 h 8"/>
                <a:gd name="T10" fmla="*/ 12 w 21"/>
                <a:gd name="T11" fmla="*/ 4 h 8"/>
                <a:gd name="T12" fmla="*/ 14 w 21"/>
                <a:gd name="T13" fmla="*/ 2 h 8"/>
                <a:gd name="T14" fmla="*/ 16 w 21"/>
                <a:gd name="T15" fmla="*/ 2 h 8"/>
                <a:gd name="T16" fmla="*/ 21 w 21"/>
                <a:gd name="T17" fmla="*/ 0 h 8"/>
                <a:gd name="T18" fmla="*/ 16 w 21"/>
                <a:gd name="T19" fmla="*/ 0 h 8"/>
                <a:gd name="T20" fmla="*/ 14 w 21"/>
                <a:gd name="T21" fmla="*/ 0 h 8"/>
                <a:gd name="T22" fmla="*/ 12 w 21"/>
                <a:gd name="T23" fmla="*/ 0 h 8"/>
                <a:gd name="T24" fmla="*/ 10 w 21"/>
                <a:gd name="T25" fmla="*/ 0 h 8"/>
                <a:gd name="T26" fmla="*/ 8 w 21"/>
                <a:gd name="T27" fmla="*/ 0 h 8"/>
                <a:gd name="T28" fmla="*/ 6 w 21"/>
                <a:gd name="T29" fmla="*/ 0 h 8"/>
                <a:gd name="T30" fmla="*/ 4 w 21"/>
                <a:gd name="T31" fmla="*/ 0 h 8"/>
                <a:gd name="T32" fmla="*/ 0 w 21"/>
                <a:gd name="T33" fmla="*/ 0 h 8"/>
                <a:gd name="T34" fmla="*/ 0 w 21"/>
                <a:gd name="T35" fmla="*/ 0 h 8"/>
                <a:gd name="T36" fmla="*/ 0 w 21"/>
                <a:gd name="T37" fmla="*/ 2 h 8"/>
                <a:gd name="T38" fmla="*/ 0 w 21"/>
                <a:gd name="T39" fmla="*/ 2 h 8"/>
                <a:gd name="T40" fmla="*/ 0 w 21"/>
                <a:gd name="T41" fmla="*/ 4 h 8"/>
                <a:gd name="T42" fmla="*/ 0 w 21"/>
                <a:gd name="T43" fmla="*/ 4 h 8"/>
                <a:gd name="T44" fmla="*/ 0 w 21"/>
                <a:gd name="T45" fmla="*/ 6 h 8"/>
                <a:gd name="T46" fmla="*/ 0 w 21"/>
                <a:gd name="T47" fmla="*/ 6 h 8"/>
                <a:gd name="T48" fmla="*/ 0 w 21"/>
                <a:gd name="T49" fmla="*/ 8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8"/>
                <a:gd name="T77" fmla="*/ 21 w 21"/>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8">
                  <a:moveTo>
                    <a:pt x="0" y="8"/>
                  </a:moveTo>
                  <a:lnTo>
                    <a:pt x="4" y="8"/>
                  </a:lnTo>
                  <a:lnTo>
                    <a:pt x="6" y="8"/>
                  </a:lnTo>
                  <a:lnTo>
                    <a:pt x="8" y="6"/>
                  </a:lnTo>
                  <a:lnTo>
                    <a:pt x="10" y="6"/>
                  </a:lnTo>
                  <a:lnTo>
                    <a:pt x="12" y="4"/>
                  </a:lnTo>
                  <a:lnTo>
                    <a:pt x="14" y="2"/>
                  </a:lnTo>
                  <a:lnTo>
                    <a:pt x="16" y="2"/>
                  </a:lnTo>
                  <a:lnTo>
                    <a:pt x="21" y="0"/>
                  </a:lnTo>
                  <a:lnTo>
                    <a:pt x="16" y="0"/>
                  </a:lnTo>
                  <a:lnTo>
                    <a:pt x="14" y="0"/>
                  </a:lnTo>
                  <a:lnTo>
                    <a:pt x="12" y="0"/>
                  </a:lnTo>
                  <a:lnTo>
                    <a:pt x="10" y="0"/>
                  </a:lnTo>
                  <a:lnTo>
                    <a:pt x="8" y="0"/>
                  </a:lnTo>
                  <a:lnTo>
                    <a:pt x="6" y="0"/>
                  </a:lnTo>
                  <a:lnTo>
                    <a:pt x="4" y="0"/>
                  </a:lnTo>
                  <a:lnTo>
                    <a:pt x="0" y="0"/>
                  </a:lnTo>
                  <a:lnTo>
                    <a:pt x="0" y="2"/>
                  </a:lnTo>
                  <a:lnTo>
                    <a:pt x="0" y="4"/>
                  </a:lnTo>
                  <a:lnTo>
                    <a:pt x="0" y="6"/>
                  </a:lnTo>
                  <a:lnTo>
                    <a:pt x="0" y="8"/>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01" name="Freeform 111"/>
            <p:cNvSpPr>
              <a:spLocks/>
            </p:cNvSpPr>
            <p:nvPr/>
          </p:nvSpPr>
          <p:spPr bwMode="auto">
            <a:xfrm>
              <a:off x="3574" y="2474"/>
              <a:ext cx="15" cy="6"/>
            </a:xfrm>
            <a:custGeom>
              <a:avLst/>
              <a:gdLst>
                <a:gd name="T0" fmla="*/ 0 w 15"/>
                <a:gd name="T1" fmla="*/ 6 h 6"/>
                <a:gd name="T2" fmla="*/ 2 w 15"/>
                <a:gd name="T3" fmla="*/ 6 h 6"/>
                <a:gd name="T4" fmla="*/ 5 w 15"/>
                <a:gd name="T5" fmla="*/ 6 h 6"/>
                <a:gd name="T6" fmla="*/ 5 w 15"/>
                <a:gd name="T7" fmla="*/ 6 h 6"/>
                <a:gd name="T8" fmla="*/ 7 w 15"/>
                <a:gd name="T9" fmla="*/ 4 h 6"/>
                <a:gd name="T10" fmla="*/ 9 w 15"/>
                <a:gd name="T11" fmla="*/ 4 h 6"/>
                <a:gd name="T12" fmla="*/ 11 w 15"/>
                <a:gd name="T13" fmla="*/ 4 h 6"/>
                <a:gd name="T14" fmla="*/ 13 w 15"/>
                <a:gd name="T15" fmla="*/ 2 h 6"/>
                <a:gd name="T16" fmla="*/ 15 w 15"/>
                <a:gd name="T17" fmla="*/ 2 h 6"/>
                <a:gd name="T18" fmla="*/ 13 w 15"/>
                <a:gd name="T19" fmla="*/ 2 h 6"/>
                <a:gd name="T20" fmla="*/ 11 w 15"/>
                <a:gd name="T21" fmla="*/ 2 h 6"/>
                <a:gd name="T22" fmla="*/ 9 w 15"/>
                <a:gd name="T23" fmla="*/ 0 h 6"/>
                <a:gd name="T24" fmla="*/ 7 w 15"/>
                <a:gd name="T25" fmla="*/ 0 h 6"/>
                <a:gd name="T26" fmla="*/ 2 w 15"/>
                <a:gd name="T27" fmla="*/ 0 h 6"/>
                <a:gd name="T28" fmla="*/ 2 w 15"/>
                <a:gd name="T29" fmla="*/ 2 h 6"/>
                <a:gd name="T30" fmla="*/ 0 w 15"/>
                <a:gd name="T31" fmla="*/ 2 h 6"/>
                <a:gd name="T32" fmla="*/ 0 w 15"/>
                <a:gd name="T33" fmla="*/ 6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6"/>
                <a:gd name="T53" fmla="*/ 15 w 15"/>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6">
                  <a:moveTo>
                    <a:pt x="0" y="6"/>
                  </a:moveTo>
                  <a:lnTo>
                    <a:pt x="2" y="6"/>
                  </a:lnTo>
                  <a:lnTo>
                    <a:pt x="5" y="6"/>
                  </a:lnTo>
                  <a:lnTo>
                    <a:pt x="7" y="4"/>
                  </a:lnTo>
                  <a:lnTo>
                    <a:pt x="9" y="4"/>
                  </a:lnTo>
                  <a:lnTo>
                    <a:pt x="11" y="4"/>
                  </a:lnTo>
                  <a:lnTo>
                    <a:pt x="13" y="2"/>
                  </a:lnTo>
                  <a:lnTo>
                    <a:pt x="15" y="2"/>
                  </a:lnTo>
                  <a:lnTo>
                    <a:pt x="13" y="2"/>
                  </a:lnTo>
                  <a:lnTo>
                    <a:pt x="11" y="2"/>
                  </a:lnTo>
                  <a:lnTo>
                    <a:pt x="9" y="0"/>
                  </a:lnTo>
                  <a:lnTo>
                    <a:pt x="7" y="0"/>
                  </a:lnTo>
                  <a:lnTo>
                    <a:pt x="2" y="0"/>
                  </a:lnTo>
                  <a:lnTo>
                    <a:pt x="2" y="2"/>
                  </a:lnTo>
                  <a:lnTo>
                    <a:pt x="0" y="2"/>
                  </a:lnTo>
                  <a:lnTo>
                    <a:pt x="0" y="6"/>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02" name="Freeform 112"/>
            <p:cNvSpPr>
              <a:spLocks/>
            </p:cNvSpPr>
            <p:nvPr/>
          </p:nvSpPr>
          <p:spPr bwMode="auto">
            <a:xfrm>
              <a:off x="4937" y="2443"/>
              <a:ext cx="47" cy="37"/>
            </a:xfrm>
            <a:custGeom>
              <a:avLst/>
              <a:gdLst>
                <a:gd name="T0" fmla="*/ 10 w 47"/>
                <a:gd name="T1" fmla="*/ 37 h 37"/>
                <a:gd name="T2" fmla="*/ 14 w 47"/>
                <a:gd name="T3" fmla="*/ 37 h 37"/>
                <a:gd name="T4" fmla="*/ 20 w 47"/>
                <a:gd name="T5" fmla="*/ 37 h 37"/>
                <a:gd name="T6" fmla="*/ 24 w 47"/>
                <a:gd name="T7" fmla="*/ 37 h 37"/>
                <a:gd name="T8" fmla="*/ 28 w 47"/>
                <a:gd name="T9" fmla="*/ 37 h 37"/>
                <a:gd name="T10" fmla="*/ 34 w 47"/>
                <a:gd name="T11" fmla="*/ 37 h 37"/>
                <a:gd name="T12" fmla="*/ 38 w 47"/>
                <a:gd name="T13" fmla="*/ 35 h 37"/>
                <a:gd name="T14" fmla="*/ 40 w 47"/>
                <a:gd name="T15" fmla="*/ 33 h 37"/>
                <a:gd name="T16" fmla="*/ 43 w 47"/>
                <a:gd name="T17" fmla="*/ 29 h 37"/>
                <a:gd name="T18" fmla="*/ 45 w 47"/>
                <a:gd name="T19" fmla="*/ 24 h 37"/>
                <a:gd name="T20" fmla="*/ 47 w 47"/>
                <a:gd name="T21" fmla="*/ 18 h 37"/>
                <a:gd name="T22" fmla="*/ 47 w 47"/>
                <a:gd name="T23" fmla="*/ 14 h 37"/>
                <a:gd name="T24" fmla="*/ 47 w 47"/>
                <a:gd name="T25" fmla="*/ 10 h 37"/>
                <a:gd name="T26" fmla="*/ 47 w 47"/>
                <a:gd name="T27" fmla="*/ 6 h 37"/>
                <a:gd name="T28" fmla="*/ 45 w 47"/>
                <a:gd name="T29" fmla="*/ 4 h 37"/>
                <a:gd name="T30" fmla="*/ 43 w 47"/>
                <a:gd name="T31" fmla="*/ 2 h 37"/>
                <a:gd name="T32" fmla="*/ 40 w 47"/>
                <a:gd name="T33" fmla="*/ 2 h 37"/>
                <a:gd name="T34" fmla="*/ 34 w 47"/>
                <a:gd name="T35" fmla="*/ 0 h 37"/>
                <a:gd name="T36" fmla="*/ 26 w 47"/>
                <a:gd name="T37" fmla="*/ 0 h 37"/>
                <a:gd name="T38" fmla="*/ 20 w 47"/>
                <a:gd name="T39" fmla="*/ 2 h 37"/>
                <a:gd name="T40" fmla="*/ 16 w 47"/>
                <a:gd name="T41" fmla="*/ 4 h 37"/>
                <a:gd name="T42" fmla="*/ 12 w 47"/>
                <a:gd name="T43" fmla="*/ 6 h 37"/>
                <a:gd name="T44" fmla="*/ 8 w 47"/>
                <a:gd name="T45" fmla="*/ 8 h 37"/>
                <a:gd name="T46" fmla="*/ 4 w 47"/>
                <a:gd name="T47" fmla="*/ 10 h 37"/>
                <a:gd name="T48" fmla="*/ 0 w 47"/>
                <a:gd name="T49" fmla="*/ 10 h 37"/>
                <a:gd name="T50" fmla="*/ 10 w 47"/>
                <a:gd name="T51" fmla="*/ 37 h 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37"/>
                <a:gd name="T80" fmla="*/ 47 w 47"/>
                <a:gd name="T81" fmla="*/ 37 h 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37">
                  <a:moveTo>
                    <a:pt x="10" y="37"/>
                  </a:moveTo>
                  <a:lnTo>
                    <a:pt x="14" y="37"/>
                  </a:lnTo>
                  <a:lnTo>
                    <a:pt x="20" y="37"/>
                  </a:lnTo>
                  <a:lnTo>
                    <a:pt x="24" y="37"/>
                  </a:lnTo>
                  <a:lnTo>
                    <a:pt x="28" y="37"/>
                  </a:lnTo>
                  <a:lnTo>
                    <a:pt x="34" y="37"/>
                  </a:lnTo>
                  <a:lnTo>
                    <a:pt x="38" y="35"/>
                  </a:lnTo>
                  <a:lnTo>
                    <a:pt x="40" y="33"/>
                  </a:lnTo>
                  <a:lnTo>
                    <a:pt x="43" y="29"/>
                  </a:lnTo>
                  <a:lnTo>
                    <a:pt x="45" y="24"/>
                  </a:lnTo>
                  <a:lnTo>
                    <a:pt x="47" y="18"/>
                  </a:lnTo>
                  <a:lnTo>
                    <a:pt x="47" y="14"/>
                  </a:lnTo>
                  <a:lnTo>
                    <a:pt x="47" y="10"/>
                  </a:lnTo>
                  <a:lnTo>
                    <a:pt x="47" y="6"/>
                  </a:lnTo>
                  <a:lnTo>
                    <a:pt x="45" y="4"/>
                  </a:lnTo>
                  <a:lnTo>
                    <a:pt x="43" y="2"/>
                  </a:lnTo>
                  <a:lnTo>
                    <a:pt x="40" y="2"/>
                  </a:lnTo>
                  <a:lnTo>
                    <a:pt x="34" y="0"/>
                  </a:lnTo>
                  <a:lnTo>
                    <a:pt x="26" y="0"/>
                  </a:lnTo>
                  <a:lnTo>
                    <a:pt x="20" y="2"/>
                  </a:lnTo>
                  <a:lnTo>
                    <a:pt x="16" y="4"/>
                  </a:lnTo>
                  <a:lnTo>
                    <a:pt x="12" y="6"/>
                  </a:lnTo>
                  <a:lnTo>
                    <a:pt x="8" y="8"/>
                  </a:lnTo>
                  <a:lnTo>
                    <a:pt x="4" y="10"/>
                  </a:lnTo>
                  <a:lnTo>
                    <a:pt x="0" y="10"/>
                  </a:lnTo>
                  <a:lnTo>
                    <a:pt x="10" y="37"/>
                  </a:lnTo>
                  <a:close/>
                </a:path>
              </a:pathLst>
            </a:custGeom>
            <a:solidFill>
              <a:srgbClr val="FFCF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03" name="Freeform 113"/>
            <p:cNvSpPr>
              <a:spLocks/>
            </p:cNvSpPr>
            <p:nvPr/>
          </p:nvSpPr>
          <p:spPr bwMode="auto">
            <a:xfrm>
              <a:off x="3333" y="2188"/>
              <a:ext cx="472" cy="286"/>
            </a:xfrm>
            <a:custGeom>
              <a:avLst/>
              <a:gdLst>
                <a:gd name="T0" fmla="*/ 472 w 472"/>
                <a:gd name="T1" fmla="*/ 269 h 286"/>
                <a:gd name="T2" fmla="*/ 466 w 472"/>
                <a:gd name="T3" fmla="*/ 249 h 286"/>
                <a:gd name="T4" fmla="*/ 460 w 472"/>
                <a:gd name="T5" fmla="*/ 230 h 286"/>
                <a:gd name="T6" fmla="*/ 450 w 472"/>
                <a:gd name="T7" fmla="*/ 212 h 286"/>
                <a:gd name="T8" fmla="*/ 435 w 472"/>
                <a:gd name="T9" fmla="*/ 200 h 286"/>
                <a:gd name="T10" fmla="*/ 415 w 472"/>
                <a:gd name="T11" fmla="*/ 153 h 286"/>
                <a:gd name="T12" fmla="*/ 399 w 472"/>
                <a:gd name="T13" fmla="*/ 104 h 286"/>
                <a:gd name="T14" fmla="*/ 376 w 472"/>
                <a:gd name="T15" fmla="*/ 59 h 286"/>
                <a:gd name="T16" fmla="*/ 350 w 472"/>
                <a:gd name="T17" fmla="*/ 24 h 286"/>
                <a:gd name="T18" fmla="*/ 341 w 472"/>
                <a:gd name="T19" fmla="*/ 12 h 286"/>
                <a:gd name="T20" fmla="*/ 329 w 472"/>
                <a:gd name="T21" fmla="*/ 4 h 286"/>
                <a:gd name="T22" fmla="*/ 311 w 472"/>
                <a:gd name="T23" fmla="*/ 0 h 286"/>
                <a:gd name="T24" fmla="*/ 297 w 472"/>
                <a:gd name="T25" fmla="*/ 2 h 286"/>
                <a:gd name="T26" fmla="*/ 286 w 472"/>
                <a:gd name="T27" fmla="*/ 12 h 286"/>
                <a:gd name="T28" fmla="*/ 272 w 472"/>
                <a:gd name="T29" fmla="*/ 14 h 286"/>
                <a:gd name="T30" fmla="*/ 260 w 472"/>
                <a:gd name="T31" fmla="*/ 18 h 286"/>
                <a:gd name="T32" fmla="*/ 252 w 472"/>
                <a:gd name="T33" fmla="*/ 30 h 286"/>
                <a:gd name="T34" fmla="*/ 241 w 472"/>
                <a:gd name="T35" fmla="*/ 53 h 286"/>
                <a:gd name="T36" fmla="*/ 229 w 472"/>
                <a:gd name="T37" fmla="*/ 71 h 286"/>
                <a:gd name="T38" fmla="*/ 194 w 472"/>
                <a:gd name="T39" fmla="*/ 96 h 286"/>
                <a:gd name="T40" fmla="*/ 154 w 472"/>
                <a:gd name="T41" fmla="*/ 112 h 286"/>
                <a:gd name="T42" fmla="*/ 117 w 472"/>
                <a:gd name="T43" fmla="*/ 134 h 286"/>
                <a:gd name="T44" fmla="*/ 86 w 472"/>
                <a:gd name="T45" fmla="*/ 143 h 286"/>
                <a:gd name="T46" fmla="*/ 64 w 472"/>
                <a:gd name="T47" fmla="*/ 155 h 286"/>
                <a:gd name="T48" fmla="*/ 41 w 472"/>
                <a:gd name="T49" fmla="*/ 169 h 286"/>
                <a:gd name="T50" fmla="*/ 21 w 472"/>
                <a:gd name="T51" fmla="*/ 183 h 286"/>
                <a:gd name="T52" fmla="*/ 11 w 472"/>
                <a:gd name="T53" fmla="*/ 192 h 286"/>
                <a:gd name="T54" fmla="*/ 5 w 472"/>
                <a:gd name="T55" fmla="*/ 200 h 286"/>
                <a:gd name="T56" fmla="*/ 2 w 472"/>
                <a:gd name="T57" fmla="*/ 210 h 286"/>
                <a:gd name="T58" fmla="*/ 2 w 472"/>
                <a:gd name="T59" fmla="*/ 218 h 286"/>
                <a:gd name="T60" fmla="*/ 27 w 472"/>
                <a:gd name="T61" fmla="*/ 235 h 286"/>
                <a:gd name="T62" fmla="*/ 56 w 472"/>
                <a:gd name="T63" fmla="*/ 245 h 286"/>
                <a:gd name="T64" fmla="*/ 117 w 472"/>
                <a:gd name="T65" fmla="*/ 253 h 286"/>
                <a:gd name="T66" fmla="*/ 178 w 472"/>
                <a:gd name="T67" fmla="*/ 259 h 286"/>
                <a:gd name="T68" fmla="*/ 207 w 472"/>
                <a:gd name="T69" fmla="*/ 265 h 286"/>
                <a:gd name="T70" fmla="*/ 231 w 472"/>
                <a:gd name="T71" fmla="*/ 275 h 286"/>
                <a:gd name="T72" fmla="*/ 274 w 472"/>
                <a:gd name="T73" fmla="*/ 275 h 286"/>
                <a:gd name="T74" fmla="*/ 313 w 472"/>
                <a:gd name="T75" fmla="*/ 275 h 286"/>
                <a:gd name="T76" fmla="*/ 350 w 472"/>
                <a:gd name="T77" fmla="*/ 277 h 286"/>
                <a:gd name="T78" fmla="*/ 384 w 472"/>
                <a:gd name="T79" fmla="*/ 286 h 2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2"/>
                <a:gd name="T121" fmla="*/ 0 h 286"/>
                <a:gd name="T122" fmla="*/ 472 w 472"/>
                <a:gd name="T123" fmla="*/ 286 h 2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2" h="286">
                  <a:moveTo>
                    <a:pt x="384" y="286"/>
                  </a:moveTo>
                  <a:lnTo>
                    <a:pt x="472" y="269"/>
                  </a:lnTo>
                  <a:lnTo>
                    <a:pt x="470" y="259"/>
                  </a:lnTo>
                  <a:lnTo>
                    <a:pt x="466" y="249"/>
                  </a:lnTo>
                  <a:lnTo>
                    <a:pt x="464" y="239"/>
                  </a:lnTo>
                  <a:lnTo>
                    <a:pt x="460" y="230"/>
                  </a:lnTo>
                  <a:lnTo>
                    <a:pt x="456" y="220"/>
                  </a:lnTo>
                  <a:lnTo>
                    <a:pt x="450" y="212"/>
                  </a:lnTo>
                  <a:lnTo>
                    <a:pt x="444" y="206"/>
                  </a:lnTo>
                  <a:lnTo>
                    <a:pt x="435" y="200"/>
                  </a:lnTo>
                  <a:lnTo>
                    <a:pt x="425" y="177"/>
                  </a:lnTo>
                  <a:lnTo>
                    <a:pt x="415" y="153"/>
                  </a:lnTo>
                  <a:lnTo>
                    <a:pt x="407" y="128"/>
                  </a:lnTo>
                  <a:lnTo>
                    <a:pt x="399" y="104"/>
                  </a:lnTo>
                  <a:lnTo>
                    <a:pt x="388" y="81"/>
                  </a:lnTo>
                  <a:lnTo>
                    <a:pt x="376" y="59"/>
                  </a:lnTo>
                  <a:lnTo>
                    <a:pt x="364" y="41"/>
                  </a:lnTo>
                  <a:lnTo>
                    <a:pt x="350" y="24"/>
                  </a:lnTo>
                  <a:lnTo>
                    <a:pt x="348" y="16"/>
                  </a:lnTo>
                  <a:lnTo>
                    <a:pt x="341" y="12"/>
                  </a:lnTo>
                  <a:lnTo>
                    <a:pt x="335" y="6"/>
                  </a:lnTo>
                  <a:lnTo>
                    <a:pt x="329" y="4"/>
                  </a:lnTo>
                  <a:lnTo>
                    <a:pt x="321" y="2"/>
                  </a:lnTo>
                  <a:lnTo>
                    <a:pt x="311" y="0"/>
                  </a:lnTo>
                  <a:lnTo>
                    <a:pt x="303" y="0"/>
                  </a:lnTo>
                  <a:lnTo>
                    <a:pt x="297" y="2"/>
                  </a:lnTo>
                  <a:lnTo>
                    <a:pt x="290" y="8"/>
                  </a:lnTo>
                  <a:lnTo>
                    <a:pt x="286" y="12"/>
                  </a:lnTo>
                  <a:lnTo>
                    <a:pt x="278" y="14"/>
                  </a:lnTo>
                  <a:lnTo>
                    <a:pt x="272" y="14"/>
                  </a:lnTo>
                  <a:lnTo>
                    <a:pt x="266" y="16"/>
                  </a:lnTo>
                  <a:lnTo>
                    <a:pt x="260" y="18"/>
                  </a:lnTo>
                  <a:lnTo>
                    <a:pt x="256" y="22"/>
                  </a:lnTo>
                  <a:lnTo>
                    <a:pt x="252" y="30"/>
                  </a:lnTo>
                  <a:lnTo>
                    <a:pt x="248" y="43"/>
                  </a:lnTo>
                  <a:lnTo>
                    <a:pt x="241" y="53"/>
                  </a:lnTo>
                  <a:lnTo>
                    <a:pt x="235" y="63"/>
                  </a:lnTo>
                  <a:lnTo>
                    <a:pt x="229" y="71"/>
                  </a:lnTo>
                  <a:lnTo>
                    <a:pt x="213" y="85"/>
                  </a:lnTo>
                  <a:lnTo>
                    <a:pt x="194" y="96"/>
                  </a:lnTo>
                  <a:lnTo>
                    <a:pt x="174" y="104"/>
                  </a:lnTo>
                  <a:lnTo>
                    <a:pt x="154" y="112"/>
                  </a:lnTo>
                  <a:lnTo>
                    <a:pt x="135" y="122"/>
                  </a:lnTo>
                  <a:lnTo>
                    <a:pt x="117" y="134"/>
                  </a:lnTo>
                  <a:lnTo>
                    <a:pt x="101" y="139"/>
                  </a:lnTo>
                  <a:lnTo>
                    <a:pt x="86" y="143"/>
                  </a:lnTo>
                  <a:lnTo>
                    <a:pt x="74" y="149"/>
                  </a:lnTo>
                  <a:lnTo>
                    <a:pt x="64" y="155"/>
                  </a:lnTo>
                  <a:lnTo>
                    <a:pt x="51" y="161"/>
                  </a:lnTo>
                  <a:lnTo>
                    <a:pt x="41" y="169"/>
                  </a:lnTo>
                  <a:lnTo>
                    <a:pt x="31" y="175"/>
                  </a:lnTo>
                  <a:lnTo>
                    <a:pt x="21" y="183"/>
                  </a:lnTo>
                  <a:lnTo>
                    <a:pt x="17" y="188"/>
                  </a:lnTo>
                  <a:lnTo>
                    <a:pt x="11" y="192"/>
                  </a:lnTo>
                  <a:lnTo>
                    <a:pt x="9" y="196"/>
                  </a:lnTo>
                  <a:lnTo>
                    <a:pt x="5" y="200"/>
                  </a:lnTo>
                  <a:lnTo>
                    <a:pt x="2" y="204"/>
                  </a:lnTo>
                  <a:lnTo>
                    <a:pt x="2" y="210"/>
                  </a:lnTo>
                  <a:lnTo>
                    <a:pt x="0" y="214"/>
                  </a:lnTo>
                  <a:lnTo>
                    <a:pt x="2" y="218"/>
                  </a:lnTo>
                  <a:lnTo>
                    <a:pt x="15" y="226"/>
                  </a:lnTo>
                  <a:lnTo>
                    <a:pt x="27" y="235"/>
                  </a:lnTo>
                  <a:lnTo>
                    <a:pt x="41" y="241"/>
                  </a:lnTo>
                  <a:lnTo>
                    <a:pt x="56" y="245"/>
                  </a:lnTo>
                  <a:lnTo>
                    <a:pt x="86" y="251"/>
                  </a:lnTo>
                  <a:lnTo>
                    <a:pt x="117" y="253"/>
                  </a:lnTo>
                  <a:lnTo>
                    <a:pt x="147" y="257"/>
                  </a:lnTo>
                  <a:lnTo>
                    <a:pt x="178" y="259"/>
                  </a:lnTo>
                  <a:lnTo>
                    <a:pt x="192" y="261"/>
                  </a:lnTo>
                  <a:lnTo>
                    <a:pt x="207" y="265"/>
                  </a:lnTo>
                  <a:lnTo>
                    <a:pt x="219" y="269"/>
                  </a:lnTo>
                  <a:lnTo>
                    <a:pt x="231" y="275"/>
                  </a:lnTo>
                  <a:lnTo>
                    <a:pt x="254" y="275"/>
                  </a:lnTo>
                  <a:lnTo>
                    <a:pt x="274" y="275"/>
                  </a:lnTo>
                  <a:lnTo>
                    <a:pt x="292" y="275"/>
                  </a:lnTo>
                  <a:lnTo>
                    <a:pt x="313" y="275"/>
                  </a:lnTo>
                  <a:lnTo>
                    <a:pt x="331" y="275"/>
                  </a:lnTo>
                  <a:lnTo>
                    <a:pt x="350" y="277"/>
                  </a:lnTo>
                  <a:lnTo>
                    <a:pt x="368" y="281"/>
                  </a:lnTo>
                  <a:lnTo>
                    <a:pt x="384" y="286"/>
                  </a:lnTo>
                  <a:close/>
                </a:path>
              </a:pathLst>
            </a:custGeom>
            <a:gradFill rotWithShape="0">
              <a:gsLst>
                <a:gs pos="0">
                  <a:srgbClr val="4D4D4D"/>
                </a:gs>
                <a:gs pos="50000">
                  <a:srgbClr val="A7A7A7"/>
                </a:gs>
                <a:gs pos="100000">
                  <a:srgbClr val="4D4D4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04" name="Freeform 114"/>
            <p:cNvSpPr>
              <a:spLocks/>
            </p:cNvSpPr>
            <p:nvPr/>
          </p:nvSpPr>
          <p:spPr bwMode="auto">
            <a:xfrm>
              <a:off x="3466" y="2457"/>
              <a:ext cx="74" cy="15"/>
            </a:xfrm>
            <a:custGeom>
              <a:avLst/>
              <a:gdLst>
                <a:gd name="T0" fmla="*/ 0 w 74"/>
                <a:gd name="T1" fmla="*/ 15 h 15"/>
                <a:gd name="T2" fmla="*/ 74 w 74"/>
                <a:gd name="T3" fmla="*/ 10 h 15"/>
                <a:gd name="T4" fmla="*/ 2 w 74"/>
                <a:gd name="T5" fmla="*/ 0 h 15"/>
                <a:gd name="T6" fmla="*/ 4 w 74"/>
                <a:gd name="T7" fmla="*/ 2 h 15"/>
                <a:gd name="T8" fmla="*/ 4 w 74"/>
                <a:gd name="T9" fmla="*/ 4 h 15"/>
                <a:gd name="T10" fmla="*/ 4 w 74"/>
                <a:gd name="T11" fmla="*/ 6 h 15"/>
                <a:gd name="T12" fmla="*/ 4 w 74"/>
                <a:gd name="T13" fmla="*/ 6 h 15"/>
                <a:gd name="T14" fmla="*/ 2 w 74"/>
                <a:gd name="T15" fmla="*/ 8 h 15"/>
                <a:gd name="T16" fmla="*/ 2 w 74"/>
                <a:gd name="T17" fmla="*/ 10 h 15"/>
                <a:gd name="T18" fmla="*/ 0 w 74"/>
                <a:gd name="T19" fmla="*/ 12 h 15"/>
                <a:gd name="T20" fmla="*/ 0 w 74"/>
                <a:gd name="T21" fmla="*/ 15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4"/>
                <a:gd name="T34" fmla="*/ 0 h 15"/>
                <a:gd name="T35" fmla="*/ 74 w 74"/>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4" h="15">
                  <a:moveTo>
                    <a:pt x="0" y="15"/>
                  </a:moveTo>
                  <a:lnTo>
                    <a:pt x="74" y="10"/>
                  </a:lnTo>
                  <a:lnTo>
                    <a:pt x="2" y="0"/>
                  </a:lnTo>
                  <a:lnTo>
                    <a:pt x="4" y="2"/>
                  </a:lnTo>
                  <a:lnTo>
                    <a:pt x="4" y="4"/>
                  </a:lnTo>
                  <a:lnTo>
                    <a:pt x="4" y="6"/>
                  </a:lnTo>
                  <a:lnTo>
                    <a:pt x="2" y="8"/>
                  </a:lnTo>
                  <a:lnTo>
                    <a:pt x="2" y="10"/>
                  </a:lnTo>
                  <a:lnTo>
                    <a:pt x="0" y="12"/>
                  </a:lnTo>
                  <a:lnTo>
                    <a:pt x="0" y="15"/>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05" name="Freeform 115"/>
            <p:cNvSpPr>
              <a:spLocks/>
            </p:cNvSpPr>
            <p:nvPr/>
          </p:nvSpPr>
          <p:spPr bwMode="auto">
            <a:xfrm>
              <a:off x="3413" y="2455"/>
              <a:ext cx="35" cy="8"/>
            </a:xfrm>
            <a:custGeom>
              <a:avLst/>
              <a:gdLst>
                <a:gd name="T0" fmla="*/ 23 w 35"/>
                <a:gd name="T1" fmla="*/ 8 h 8"/>
                <a:gd name="T2" fmla="*/ 25 w 35"/>
                <a:gd name="T3" fmla="*/ 8 h 8"/>
                <a:gd name="T4" fmla="*/ 25 w 35"/>
                <a:gd name="T5" fmla="*/ 8 h 8"/>
                <a:gd name="T6" fmla="*/ 27 w 35"/>
                <a:gd name="T7" fmla="*/ 8 h 8"/>
                <a:gd name="T8" fmla="*/ 29 w 35"/>
                <a:gd name="T9" fmla="*/ 6 h 8"/>
                <a:gd name="T10" fmla="*/ 29 w 35"/>
                <a:gd name="T11" fmla="*/ 6 h 8"/>
                <a:gd name="T12" fmla="*/ 31 w 35"/>
                <a:gd name="T13" fmla="*/ 6 h 8"/>
                <a:gd name="T14" fmla="*/ 33 w 35"/>
                <a:gd name="T15" fmla="*/ 4 h 8"/>
                <a:gd name="T16" fmla="*/ 35 w 35"/>
                <a:gd name="T17" fmla="*/ 4 h 8"/>
                <a:gd name="T18" fmla="*/ 0 w 35"/>
                <a:gd name="T19" fmla="*/ 0 h 8"/>
                <a:gd name="T20" fmla="*/ 2 w 35"/>
                <a:gd name="T21" fmla="*/ 2 h 8"/>
                <a:gd name="T22" fmla="*/ 6 w 35"/>
                <a:gd name="T23" fmla="*/ 2 h 8"/>
                <a:gd name="T24" fmla="*/ 8 w 35"/>
                <a:gd name="T25" fmla="*/ 2 h 8"/>
                <a:gd name="T26" fmla="*/ 12 w 35"/>
                <a:gd name="T27" fmla="*/ 0 h 8"/>
                <a:gd name="T28" fmla="*/ 16 w 35"/>
                <a:gd name="T29" fmla="*/ 0 h 8"/>
                <a:gd name="T30" fmla="*/ 18 w 35"/>
                <a:gd name="T31" fmla="*/ 2 h 8"/>
                <a:gd name="T32" fmla="*/ 21 w 35"/>
                <a:gd name="T33" fmla="*/ 4 h 8"/>
                <a:gd name="T34" fmla="*/ 23 w 35"/>
                <a:gd name="T35" fmla="*/ 8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8"/>
                <a:gd name="T56" fmla="*/ 35 w 35"/>
                <a:gd name="T57" fmla="*/ 8 h 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8">
                  <a:moveTo>
                    <a:pt x="23" y="8"/>
                  </a:moveTo>
                  <a:lnTo>
                    <a:pt x="25" y="8"/>
                  </a:lnTo>
                  <a:lnTo>
                    <a:pt x="27" y="8"/>
                  </a:lnTo>
                  <a:lnTo>
                    <a:pt x="29" y="6"/>
                  </a:lnTo>
                  <a:lnTo>
                    <a:pt x="31" y="6"/>
                  </a:lnTo>
                  <a:lnTo>
                    <a:pt x="33" y="4"/>
                  </a:lnTo>
                  <a:lnTo>
                    <a:pt x="35" y="4"/>
                  </a:lnTo>
                  <a:lnTo>
                    <a:pt x="0" y="0"/>
                  </a:lnTo>
                  <a:lnTo>
                    <a:pt x="2" y="2"/>
                  </a:lnTo>
                  <a:lnTo>
                    <a:pt x="6" y="2"/>
                  </a:lnTo>
                  <a:lnTo>
                    <a:pt x="8" y="2"/>
                  </a:lnTo>
                  <a:lnTo>
                    <a:pt x="12" y="0"/>
                  </a:lnTo>
                  <a:lnTo>
                    <a:pt x="16" y="0"/>
                  </a:lnTo>
                  <a:lnTo>
                    <a:pt x="18" y="2"/>
                  </a:lnTo>
                  <a:lnTo>
                    <a:pt x="21" y="4"/>
                  </a:lnTo>
                  <a:lnTo>
                    <a:pt x="23" y="8"/>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06" name="Freeform 116"/>
            <p:cNvSpPr>
              <a:spLocks/>
            </p:cNvSpPr>
            <p:nvPr/>
          </p:nvSpPr>
          <p:spPr bwMode="auto">
            <a:xfrm>
              <a:off x="4528" y="1959"/>
              <a:ext cx="552" cy="498"/>
            </a:xfrm>
            <a:custGeom>
              <a:avLst/>
              <a:gdLst>
                <a:gd name="T0" fmla="*/ 325 w 552"/>
                <a:gd name="T1" fmla="*/ 494 h 498"/>
                <a:gd name="T2" fmla="*/ 358 w 552"/>
                <a:gd name="T3" fmla="*/ 474 h 498"/>
                <a:gd name="T4" fmla="*/ 376 w 552"/>
                <a:gd name="T5" fmla="*/ 443 h 498"/>
                <a:gd name="T6" fmla="*/ 378 w 552"/>
                <a:gd name="T7" fmla="*/ 421 h 498"/>
                <a:gd name="T8" fmla="*/ 378 w 552"/>
                <a:gd name="T9" fmla="*/ 400 h 498"/>
                <a:gd name="T10" fmla="*/ 376 w 552"/>
                <a:gd name="T11" fmla="*/ 386 h 498"/>
                <a:gd name="T12" fmla="*/ 378 w 552"/>
                <a:gd name="T13" fmla="*/ 382 h 498"/>
                <a:gd name="T14" fmla="*/ 382 w 552"/>
                <a:gd name="T15" fmla="*/ 378 h 498"/>
                <a:gd name="T16" fmla="*/ 394 w 552"/>
                <a:gd name="T17" fmla="*/ 394 h 498"/>
                <a:gd name="T18" fmla="*/ 421 w 552"/>
                <a:gd name="T19" fmla="*/ 415 h 498"/>
                <a:gd name="T20" fmla="*/ 456 w 552"/>
                <a:gd name="T21" fmla="*/ 423 h 498"/>
                <a:gd name="T22" fmla="*/ 478 w 552"/>
                <a:gd name="T23" fmla="*/ 421 h 498"/>
                <a:gd name="T24" fmla="*/ 496 w 552"/>
                <a:gd name="T25" fmla="*/ 408 h 498"/>
                <a:gd name="T26" fmla="*/ 507 w 552"/>
                <a:gd name="T27" fmla="*/ 390 h 498"/>
                <a:gd name="T28" fmla="*/ 511 w 552"/>
                <a:gd name="T29" fmla="*/ 361 h 498"/>
                <a:gd name="T30" fmla="*/ 505 w 552"/>
                <a:gd name="T31" fmla="*/ 337 h 498"/>
                <a:gd name="T32" fmla="*/ 484 w 552"/>
                <a:gd name="T33" fmla="*/ 319 h 498"/>
                <a:gd name="T34" fmla="*/ 456 w 552"/>
                <a:gd name="T35" fmla="*/ 312 h 498"/>
                <a:gd name="T36" fmla="*/ 431 w 552"/>
                <a:gd name="T37" fmla="*/ 317 h 498"/>
                <a:gd name="T38" fmla="*/ 423 w 552"/>
                <a:gd name="T39" fmla="*/ 321 h 498"/>
                <a:gd name="T40" fmla="*/ 415 w 552"/>
                <a:gd name="T41" fmla="*/ 321 h 498"/>
                <a:gd name="T42" fmla="*/ 417 w 552"/>
                <a:gd name="T43" fmla="*/ 310 h 498"/>
                <a:gd name="T44" fmla="*/ 443 w 552"/>
                <a:gd name="T45" fmla="*/ 300 h 498"/>
                <a:gd name="T46" fmla="*/ 476 w 552"/>
                <a:gd name="T47" fmla="*/ 300 h 498"/>
                <a:gd name="T48" fmla="*/ 494 w 552"/>
                <a:gd name="T49" fmla="*/ 310 h 498"/>
                <a:gd name="T50" fmla="*/ 509 w 552"/>
                <a:gd name="T51" fmla="*/ 308 h 498"/>
                <a:gd name="T52" fmla="*/ 523 w 552"/>
                <a:gd name="T53" fmla="*/ 296 h 498"/>
                <a:gd name="T54" fmla="*/ 541 w 552"/>
                <a:gd name="T55" fmla="*/ 257 h 498"/>
                <a:gd name="T56" fmla="*/ 552 w 552"/>
                <a:gd name="T57" fmla="*/ 216 h 498"/>
                <a:gd name="T58" fmla="*/ 547 w 552"/>
                <a:gd name="T59" fmla="*/ 159 h 498"/>
                <a:gd name="T60" fmla="*/ 517 w 552"/>
                <a:gd name="T61" fmla="*/ 84 h 498"/>
                <a:gd name="T62" fmla="*/ 460 w 552"/>
                <a:gd name="T63" fmla="*/ 33 h 498"/>
                <a:gd name="T64" fmla="*/ 415 w 552"/>
                <a:gd name="T65" fmla="*/ 8 h 498"/>
                <a:gd name="T66" fmla="*/ 378 w 552"/>
                <a:gd name="T67" fmla="*/ 0 h 498"/>
                <a:gd name="T68" fmla="*/ 339 w 552"/>
                <a:gd name="T69" fmla="*/ 6 h 498"/>
                <a:gd name="T70" fmla="*/ 266 w 552"/>
                <a:gd name="T71" fmla="*/ 39 h 498"/>
                <a:gd name="T72" fmla="*/ 213 w 552"/>
                <a:gd name="T73" fmla="*/ 90 h 498"/>
                <a:gd name="T74" fmla="*/ 186 w 552"/>
                <a:gd name="T75" fmla="*/ 147 h 498"/>
                <a:gd name="T76" fmla="*/ 168 w 552"/>
                <a:gd name="T77" fmla="*/ 178 h 498"/>
                <a:gd name="T78" fmla="*/ 153 w 552"/>
                <a:gd name="T79" fmla="*/ 204 h 498"/>
                <a:gd name="T80" fmla="*/ 117 w 552"/>
                <a:gd name="T81" fmla="*/ 204 h 498"/>
                <a:gd name="T82" fmla="*/ 61 w 552"/>
                <a:gd name="T83" fmla="*/ 204 h 498"/>
                <a:gd name="T84" fmla="*/ 29 w 552"/>
                <a:gd name="T85" fmla="*/ 216 h 498"/>
                <a:gd name="T86" fmla="*/ 8 w 552"/>
                <a:gd name="T87" fmla="*/ 241 h 498"/>
                <a:gd name="T88" fmla="*/ 0 w 552"/>
                <a:gd name="T89" fmla="*/ 276 h 498"/>
                <a:gd name="T90" fmla="*/ 8 w 552"/>
                <a:gd name="T91" fmla="*/ 308 h 498"/>
                <a:gd name="T92" fmla="*/ 35 w 552"/>
                <a:gd name="T93" fmla="*/ 343 h 498"/>
                <a:gd name="T94" fmla="*/ 74 w 552"/>
                <a:gd name="T95" fmla="*/ 370 h 498"/>
                <a:gd name="T96" fmla="*/ 119 w 552"/>
                <a:gd name="T97" fmla="*/ 378 h 498"/>
                <a:gd name="T98" fmla="*/ 127 w 552"/>
                <a:gd name="T99" fmla="*/ 421 h 498"/>
                <a:gd name="T100" fmla="*/ 145 w 552"/>
                <a:gd name="T101" fmla="*/ 455 h 498"/>
                <a:gd name="T102" fmla="*/ 182 w 552"/>
                <a:gd name="T103" fmla="*/ 474 h 498"/>
                <a:gd name="T104" fmla="*/ 215 w 552"/>
                <a:gd name="T105" fmla="*/ 470 h 498"/>
                <a:gd name="T106" fmla="*/ 243 w 552"/>
                <a:gd name="T107" fmla="*/ 459 h 498"/>
                <a:gd name="T108" fmla="*/ 257 w 552"/>
                <a:gd name="T109" fmla="*/ 472 h 498"/>
                <a:gd name="T110" fmla="*/ 276 w 552"/>
                <a:gd name="T111" fmla="*/ 486 h 498"/>
                <a:gd name="T112" fmla="*/ 298 w 552"/>
                <a:gd name="T113" fmla="*/ 498 h 4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2"/>
                <a:gd name="T172" fmla="*/ 0 h 498"/>
                <a:gd name="T173" fmla="*/ 552 w 552"/>
                <a:gd name="T174" fmla="*/ 498 h 4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2" h="498">
                  <a:moveTo>
                    <a:pt x="298" y="498"/>
                  </a:moveTo>
                  <a:lnTo>
                    <a:pt x="311" y="496"/>
                  </a:lnTo>
                  <a:lnTo>
                    <a:pt x="325" y="494"/>
                  </a:lnTo>
                  <a:lnTo>
                    <a:pt x="337" y="488"/>
                  </a:lnTo>
                  <a:lnTo>
                    <a:pt x="347" y="482"/>
                  </a:lnTo>
                  <a:lnTo>
                    <a:pt x="358" y="474"/>
                  </a:lnTo>
                  <a:lnTo>
                    <a:pt x="366" y="466"/>
                  </a:lnTo>
                  <a:lnTo>
                    <a:pt x="372" y="453"/>
                  </a:lnTo>
                  <a:lnTo>
                    <a:pt x="376" y="443"/>
                  </a:lnTo>
                  <a:lnTo>
                    <a:pt x="378" y="435"/>
                  </a:lnTo>
                  <a:lnTo>
                    <a:pt x="378" y="427"/>
                  </a:lnTo>
                  <a:lnTo>
                    <a:pt x="378" y="421"/>
                  </a:lnTo>
                  <a:lnTo>
                    <a:pt x="378" y="415"/>
                  </a:lnTo>
                  <a:lnTo>
                    <a:pt x="378" y="406"/>
                  </a:lnTo>
                  <a:lnTo>
                    <a:pt x="378" y="400"/>
                  </a:lnTo>
                  <a:lnTo>
                    <a:pt x="376" y="394"/>
                  </a:lnTo>
                  <a:lnTo>
                    <a:pt x="376" y="388"/>
                  </a:lnTo>
                  <a:lnTo>
                    <a:pt x="376" y="386"/>
                  </a:lnTo>
                  <a:lnTo>
                    <a:pt x="378" y="384"/>
                  </a:lnTo>
                  <a:lnTo>
                    <a:pt x="378" y="382"/>
                  </a:lnTo>
                  <a:lnTo>
                    <a:pt x="380" y="380"/>
                  </a:lnTo>
                  <a:lnTo>
                    <a:pt x="382" y="378"/>
                  </a:lnTo>
                  <a:lnTo>
                    <a:pt x="384" y="376"/>
                  </a:lnTo>
                  <a:lnTo>
                    <a:pt x="388" y="386"/>
                  </a:lnTo>
                  <a:lnTo>
                    <a:pt x="394" y="394"/>
                  </a:lnTo>
                  <a:lnTo>
                    <a:pt x="402" y="402"/>
                  </a:lnTo>
                  <a:lnTo>
                    <a:pt x="411" y="410"/>
                  </a:lnTo>
                  <a:lnTo>
                    <a:pt x="421" y="415"/>
                  </a:lnTo>
                  <a:lnTo>
                    <a:pt x="433" y="419"/>
                  </a:lnTo>
                  <a:lnTo>
                    <a:pt x="443" y="423"/>
                  </a:lnTo>
                  <a:lnTo>
                    <a:pt x="456" y="423"/>
                  </a:lnTo>
                  <a:lnTo>
                    <a:pt x="464" y="423"/>
                  </a:lnTo>
                  <a:lnTo>
                    <a:pt x="470" y="423"/>
                  </a:lnTo>
                  <a:lnTo>
                    <a:pt x="478" y="421"/>
                  </a:lnTo>
                  <a:lnTo>
                    <a:pt x="484" y="417"/>
                  </a:lnTo>
                  <a:lnTo>
                    <a:pt x="490" y="412"/>
                  </a:lnTo>
                  <a:lnTo>
                    <a:pt x="496" y="408"/>
                  </a:lnTo>
                  <a:lnTo>
                    <a:pt x="501" y="404"/>
                  </a:lnTo>
                  <a:lnTo>
                    <a:pt x="503" y="398"/>
                  </a:lnTo>
                  <a:lnTo>
                    <a:pt x="507" y="390"/>
                  </a:lnTo>
                  <a:lnTo>
                    <a:pt x="509" y="380"/>
                  </a:lnTo>
                  <a:lnTo>
                    <a:pt x="511" y="372"/>
                  </a:lnTo>
                  <a:lnTo>
                    <a:pt x="511" y="361"/>
                  </a:lnTo>
                  <a:lnTo>
                    <a:pt x="509" y="353"/>
                  </a:lnTo>
                  <a:lnTo>
                    <a:pt x="507" y="345"/>
                  </a:lnTo>
                  <a:lnTo>
                    <a:pt x="505" y="337"/>
                  </a:lnTo>
                  <a:lnTo>
                    <a:pt x="501" y="329"/>
                  </a:lnTo>
                  <a:lnTo>
                    <a:pt x="492" y="323"/>
                  </a:lnTo>
                  <a:lnTo>
                    <a:pt x="484" y="319"/>
                  </a:lnTo>
                  <a:lnTo>
                    <a:pt x="474" y="314"/>
                  </a:lnTo>
                  <a:lnTo>
                    <a:pt x="466" y="314"/>
                  </a:lnTo>
                  <a:lnTo>
                    <a:pt x="456" y="312"/>
                  </a:lnTo>
                  <a:lnTo>
                    <a:pt x="447" y="312"/>
                  </a:lnTo>
                  <a:lnTo>
                    <a:pt x="439" y="314"/>
                  </a:lnTo>
                  <a:lnTo>
                    <a:pt x="431" y="317"/>
                  </a:lnTo>
                  <a:lnTo>
                    <a:pt x="429" y="319"/>
                  </a:lnTo>
                  <a:lnTo>
                    <a:pt x="425" y="319"/>
                  </a:lnTo>
                  <a:lnTo>
                    <a:pt x="423" y="321"/>
                  </a:lnTo>
                  <a:lnTo>
                    <a:pt x="419" y="321"/>
                  </a:lnTo>
                  <a:lnTo>
                    <a:pt x="417" y="321"/>
                  </a:lnTo>
                  <a:lnTo>
                    <a:pt x="415" y="321"/>
                  </a:lnTo>
                  <a:lnTo>
                    <a:pt x="413" y="319"/>
                  </a:lnTo>
                  <a:lnTo>
                    <a:pt x="411" y="317"/>
                  </a:lnTo>
                  <a:lnTo>
                    <a:pt x="417" y="310"/>
                  </a:lnTo>
                  <a:lnTo>
                    <a:pt x="425" y="306"/>
                  </a:lnTo>
                  <a:lnTo>
                    <a:pt x="433" y="302"/>
                  </a:lnTo>
                  <a:lnTo>
                    <a:pt x="443" y="300"/>
                  </a:lnTo>
                  <a:lnTo>
                    <a:pt x="454" y="298"/>
                  </a:lnTo>
                  <a:lnTo>
                    <a:pt x="464" y="298"/>
                  </a:lnTo>
                  <a:lnTo>
                    <a:pt x="476" y="300"/>
                  </a:lnTo>
                  <a:lnTo>
                    <a:pt x="486" y="304"/>
                  </a:lnTo>
                  <a:lnTo>
                    <a:pt x="490" y="308"/>
                  </a:lnTo>
                  <a:lnTo>
                    <a:pt x="494" y="310"/>
                  </a:lnTo>
                  <a:lnTo>
                    <a:pt x="501" y="312"/>
                  </a:lnTo>
                  <a:lnTo>
                    <a:pt x="505" y="310"/>
                  </a:lnTo>
                  <a:lnTo>
                    <a:pt x="509" y="308"/>
                  </a:lnTo>
                  <a:lnTo>
                    <a:pt x="513" y="304"/>
                  </a:lnTo>
                  <a:lnTo>
                    <a:pt x="519" y="300"/>
                  </a:lnTo>
                  <a:lnTo>
                    <a:pt x="523" y="296"/>
                  </a:lnTo>
                  <a:lnTo>
                    <a:pt x="531" y="284"/>
                  </a:lnTo>
                  <a:lnTo>
                    <a:pt x="537" y="272"/>
                  </a:lnTo>
                  <a:lnTo>
                    <a:pt x="541" y="257"/>
                  </a:lnTo>
                  <a:lnTo>
                    <a:pt x="545" y="245"/>
                  </a:lnTo>
                  <a:lnTo>
                    <a:pt x="550" y="231"/>
                  </a:lnTo>
                  <a:lnTo>
                    <a:pt x="552" y="216"/>
                  </a:lnTo>
                  <a:lnTo>
                    <a:pt x="552" y="202"/>
                  </a:lnTo>
                  <a:lnTo>
                    <a:pt x="552" y="188"/>
                  </a:lnTo>
                  <a:lnTo>
                    <a:pt x="547" y="159"/>
                  </a:lnTo>
                  <a:lnTo>
                    <a:pt x="539" y="133"/>
                  </a:lnTo>
                  <a:lnTo>
                    <a:pt x="529" y="106"/>
                  </a:lnTo>
                  <a:lnTo>
                    <a:pt x="517" y="84"/>
                  </a:lnTo>
                  <a:lnTo>
                    <a:pt x="498" y="65"/>
                  </a:lnTo>
                  <a:lnTo>
                    <a:pt x="480" y="49"/>
                  </a:lnTo>
                  <a:lnTo>
                    <a:pt x="460" y="33"/>
                  </a:lnTo>
                  <a:lnTo>
                    <a:pt x="437" y="18"/>
                  </a:lnTo>
                  <a:lnTo>
                    <a:pt x="427" y="12"/>
                  </a:lnTo>
                  <a:lnTo>
                    <a:pt x="415" y="8"/>
                  </a:lnTo>
                  <a:lnTo>
                    <a:pt x="405" y="4"/>
                  </a:lnTo>
                  <a:lnTo>
                    <a:pt x="392" y="2"/>
                  </a:lnTo>
                  <a:lnTo>
                    <a:pt x="378" y="0"/>
                  </a:lnTo>
                  <a:lnTo>
                    <a:pt x="366" y="0"/>
                  </a:lnTo>
                  <a:lnTo>
                    <a:pt x="353" y="2"/>
                  </a:lnTo>
                  <a:lnTo>
                    <a:pt x="339" y="6"/>
                  </a:lnTo>
                  <a:lnTo>
                    <a:pt x="311" y="14"/>
                  </a:lnTo>
                  <a:lnTo>
                    <a:pt x="286" y="25"/>
                  </a:lnTo>
                  <a:lnTo>
                    <a:pt x="266" y="39"/>
                  </a:lnTo>
                  <a:lnTo>
                    <a:pt x="245" y="53"/>
                  </a:lnTo>
                  <a:lnTo>
                    <a:pt x="227" y="71"/>
                  </a:lnTo>
                  <a:lnTo>
                    <a:pt x="213" y="90"/>
                  </a:lnTo>
                  <a:lnTo>
                    <a:pt x="200" y="112"/>
                  </a:lnTo>
                  <a:lnTo>
                    <a:pt x="188" y="135"/>
                  </a:lnTo>
                  <a:lnTo>
                    <a:pt x="186" y="147"/>
                  </a:lnTo>
                  <a:lnTo>
                    <a:pt x="180" y="157"/>
                  </a:lnTo>
                  <a:lnTo>
                    <a:pt x="174" y="167"/>
                  </a:lnTo>
                  <a:lnTo>
                    <a:pt x="168" y="178"/>
                  </a:lnTo>
                  <a:lnTo>
                    <a:pt x="162" y="186"/>
                  </a:lnTo>
                  <a:lnTo>
                    <a:pt x="157" y="196"/>
                  </a:lnTo>
                  <a:lnTo>
                    <a:pt x="153" y="204"/>
                  </a:lnTo>
                  <a:lnTo>
                    <a:pt x="151" y="214"/>
                  </a:lnTo>
                  <a:lnTo>
                    <a:pt x="135" y="208"/>
                  </a:lnTo>
                  <a:lnTo>
                    <a:pt x="117" y="204"/>
                  </a:lnTo>
                  <a:lnTo>
                    <a:pt x="98" y="202"/>
                  </a:lnTo>
                  <a:lnTo>
                    <a:pt x="80" y="202"/>
                  </a:lnTo>
                  <a:lnTo>
                    <a:pt x="61" y="204"/>
                  </a:lnTo>
                  <a:lnTo>
                    <a:pt x="43" y="208"/>
                  </a:lnTo>
                  <a:lnTo>
                    <a:pt x="35" y="212"/>
                  </a:lnTo>
                  <a:lnTo>
                    <a:pt x="29" y="216"/>
                  </a:lnTo>
                  <a:lnTo>
                    <a:pt x="21" y="223"/>
                  </a:lnTo>
                  <a:lnTo>
                    <a:pt x="14" y="231"/>
                  </a:lnTo>
                  <a:lnTo>
                    <a:pt x="8" y="241"/>
                  </a:lnTo>
                  <a:lnTo>
                    <a:pt x="2" y="253"/>
                  </a:lnTo>
                  <a:lnTo>
                    <a:pt x="0" y="263"/>
                  </a:lnTo>
                  <a:lnTo>
                    <a:pt x="0" y="276"/>
                  </a:lnTo>
                  <a:lnTo>
                    <a:pt x="0" y="288"/>
                  </a:lnTo>
                  <a:lnTo>
                    <a:pt x="4" y="298"/>
                  </a:lnTo>
                  <a:lnTo>
                    <a:pt x="8" y="308"/>
                  </a:lnTo>
                  <a:lnTo>
                    <a:pt x="14" y="319"/>
                  </a:lnTo>
                  <a:lnTo>
                    <a:pt x="25" y="331"/>
                  </a:lnTo>
                  <a:lnTo>
                    <a:pt x="35" y="343"/>
                  </a:lnTo>
                  <a:lnTo>
                    <a:pt x="47" y="353"/>
                  </a:lnTo>
                  <a:lnTo>
                    <a:pt x="59" y="363"/>
                  </a:lnTo>
                  <a:lnTo>
                    <a:pt x="74" y="370"/>
                  </a:lnTo>
                  <a:lnTo>
                    <a:pt x="88" y="376"/>
                  </a:lnTo>
                  <a:lnTo>
                    <a:pt x="102" y="380"/>
                  </a:lnTo>
                  <a:lnTo>
                    <a:pt x="119" y="378"/>
                  </a:lnTo>
                  <a:lnTo>
                    <a:pt x="121" y="392"/>
                  </a:lnTo>
                  <a:lnTo>
                    <a:pt x="125" y="406"/>
                  </a:lnTo>
                  <a:lnTo>
                    <a:pt x="127" y="421"/>
                  </a:lnTo>
                  <a:lnTo>
                    <a:pt x="133" y="433"/>
                  </a:lnTo>
                  <a:lnTo>
                    <a:pt x="137" y="445"/>
                  </a:lnTo>
                  <a:lnTo>
                    <a:pt x="145" y="455"/>
                  </a:lnTo>
                  <a:lnTo>
                    <a:pt x="155" y="464"/>
                  </a:lnTo>
                  <a:lnTo>
                    <a:pt x="168" y="472"/>
                  </a:lnTo>
                  <a:lnTo>
                    <a:pt x="182" y="474"/>
                  </a:lnTo>
                  <a:lnTo>
                    <a:pt x="192" y="474"/>
                  </a:lnTo>
                  <a:lnTo>
                    <a:pt x="204" y="472"/>
                  </a:lnTo>
                  <a:lnTo>
                    <a:pt x="215" y="470"/>
                  </a:lnTo>
                  <a:lnTo>
                    <a:pt x="225" y="466"/>
                  </a:lnTo>
                  <a:lnTo>
                    <a:pt x="235" y="461"/>
                  </a:lnTo>
                  <a:lnTo>
                    <a:pt x="243" y="459"/>
                  </a:lnTo>
                  <a:lnTo>
                    <a:pt x="255" y="457"/>
                  </a:lnTo>
                  <a:lnTo>
                    <a:pt x="255" y="466"/>
                  </a:lnTo>
                  <a:lnTo>
                    <a:pt x="257" y="472"/>
                  </a:lnTo>
                  <a:lnTo>
                    <a:pt x="264" y="478"/>
                  </a:lnTo>
                  <a:lnTo>
                    <a:pt x="268" y="482"/>
                  </a:lnTo>
                  <a:lnTo>
                    <a:pt x="276" y="486"/>
                  </a:lnTo>
                  <a:lnTo>
                    <a:pt x="282" y="490"/>
                  </a:lnTo>
                  <a:lnTo>
                    <a:pt x="290" y="494"/>
                  </a:lnTo>
                  <a:lnTo>
                    <a:pt x="298" y="498"/>
                  </a:lnTo>
                  <a:close/>
                </a:path>
              </a:pathLst>
            </a:custGeom>
            <a:solidFill>
              <a:srgbClr val="FFCF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07" name="Freeform 117"/>
            <p:cNvSpPr>
              <a:spLocks/>
            </p:cNvSpPr>
            <p:nvPr/>
          </p:nvSpPr>
          <p:spPr bwMode="auto">
            <a:xfrm>
              <a:off x="3331" y="2423"/>
              <a:ext cx="49" cy="22"/>
            </a:xfrm>
            <a:custGeom>
              <a:avLst/>
              <a:gdLst>
                <a:gd name="T0" fmla="*/ 15 w 49"/>
                <a:gd name="T1" fmla="*/ 22 h 22"/>
                <a:gd name="T2" fmla="*/ 19 w 49"/>
                <a:gd name="T3" fmla="*/ 18 h 22"/>
                <a:gd name="T4" fmla="*/ 23 w 49"/>
                <a:gd name="T5" fmla="*/ 18 h 22"/>
                <a:gd name="T6" fmla="*/ 27 w 49"/>
                <a:gd name="T7" fmla="*/ 18 h 22"/>
                <a:gd name="T8" fmla="*/ 31 w 49"/>
                <a:gd name="T9" fmla="*/ 18 h 22"/>
                <a:gd name="T10" fmla="*/ 35 w 49"/>
                <a:gd name="T11" fmla="*/ 18 h 22"/>
                <a:gd name="T12" fmla="*/ 41 w 49"/>
                <a:gd name="T13" fmla="*/ 20 h 22"/>
                <a:gd name="T14" fmla="*/ 45 w 49"/>
                <a:gd name="T15" fmla="*/ 18 h 22"/>
                <a:gd name="T16" fmla="*/ 49 w 49"/>
                <a:gd name="T17" fmla="*/ 16 h 22"/>
                <a:gd name="T18" fmla="*/ 4 w 49"/>
                <a:gd name="T19" fmla="*/ 0 h 22"/>
                <a:gd name="T20" fmla="*/ 4 w 49"/>
                <a:gd name="T21" fmla="*/ 0 h 22"/>
                <a:gd name="T22" fmla="*/ 4 w 49"/>
                <a:gd name="T23" fmla="*/ 2 h 22"/>
                <a:gd name="T24" fmla="*/ 4 w 49"/>
                <a:gd name="T25" fmla="*/ 4 h 22"/>
                <a:gd name="T26" fmla="*/ 4 w 49"/>
                <a:gd name="T27" fmla="*/ 6 h 22"/>
                <a:gd name="T28" fmla="*/ 4 w 49"/>
                <a:gd name="T29" fmla="*/ 6 h 22"/>
                <a:gd name="T30" fmla="*/ 2 w 49"/>
                <a:gd name="T31" fmla="*/ 6 h 22"/>
                <a:gd name="T32" fmla="*/ 2 w 49"/>
                <a:gd name="T33" fmla="*/ 8 h 22"/>
                <a:gd name="T34" fmla="*/ 0 w 49"/>
                <a:gd name="T35" fmla="*/ 8 h 22"/>
                <a:gd name="T36" fmla="*/ 2 w 49"/>
                <a:gd name="T37" fmla="*/ 8 h 22"/>
                <a:gd name="T38" fmla="*/ 4 w 49"/>
                <a:gd name="T39" fmla="*/ 8 h 22"/>
                <a:gd name="T40" fmla="*/ 4 w 49"/>
                <a:gd name="T41" fmla="*/ 8 h 22"/>
                <a:gd name="T42" fmla="*/ 7 w 49"/>
                <a:gd name="T43" fmla="*/ 8 h 22"/>
                <a:gd name="T44" fmla="*/ 9 w 49"/>
                <a:gd name="T45" fmla="*/ 8 h 22"/>
                <a:gd name="T46" fmla="*/ 9 w 49"/>
                <a:gd name="T47" fmla="*/ 8 h 22"/>
                <a:gd name="T48" fmla="*/ 9 w 49"/>
                <a:gd name="T49" fmla="*/ 8 h 22"/>
                <a:gd name="T50" fmla="*/ 9 w 49"/>
                <a:gd name="T51" fmla="*/ 8 h 22"/>
                <a:gd name="T52" fmla="*/ 13 w 49"/>
                <a:gd name="T53" fmla="*/ 8 h 22"/>
                <a:gd name="T54" fmla="*/ 13 w 49"/>
                <a:gd name="T55" fmla="*/ 10 h 22"/>
                <a:gd name="T56" fmla="*/ 13 w 49"/>
                <a:gd name="T57" fmla="*/ 12 h 22"/>
                <a:gd name="T58" fmla="*/ 13 w 49"/>
                <a:gd name="T59" fmla="*/ 14 h 22"/>
                <a:gd name="T60" fmla="*/ 13 w 49"/>
                <a:gd name="T61" fmla="*/ 16 h 22"/>
                <a:gd name="T62" fmla="*/ 13 w 49"/>
                <a:gd name="T63" fmla="*/ 18 h 22"/>
                <a:gd name="T64" fmla="*/ 15 w 49"/>
                <a:gd name="T65" fmla="*/ 20 h 22"/>
                <a:gd name="T66" fmla="*/ 15 w 49"/>
                <a:gd name="T67" fmla="*/ 22 h 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9"/>
                <a:gd name="T103" fmla="*/ 0 h 22"/>
                <a:gd name="T104" fmla="*/ 49 w 49"/>
                <a:gd name="T105" fmla="*/ 22 h 2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9" h="22">
                  <a:moveTo>
                    <a:pt x="15" y="22"/>
                  </a:moveTo>
                  <a:lnTo>
                    <a:pt x="19" y="18"/>
                  </a:lnTo>
                  <a:lnTo>
                    <a:pt x="23" y="18"/>
                  </a:lnTo>
                  <a:lnTo>
                    <a:pt x="27" y="18"/>
                  </a:lnTo>
                  <a:lnTo>
                    <a:pt x="31" y="18"/>
                  </a:lnTo>
                  <a:lnTo>
                    <a:pt x="35" y="18"/>
                  </a:lnTo>
                  <a:lnTo>
                    <a:pt x="41" y="20"/>
                  </a:lnTo>
                  <a:lnTo>
                    <a:pt x="45" y="18"/>
                  </a:lnTo>
                  <a:lnTo>
                    <a:pt x="49" y="16"/>
                  </a:lnTo>
                  <a:lnTo>
                    <a:pt x="4" y="0"/>
                  </a:lnTo>
                  <a:lnTo>
                    <a:pt x="4" y="2"/>
                  </a:lnTo>
                  <a:lnTo>
                    <a:pt x="4" y="4"/>
                  </a:lnTo>
                  <a:lnTo>
                    <a:pt x="4" y="6"/>
                  </a:lnTo>
                  <a:lnTo>
                    <a:pt x="2" y="6"/>
                  </a:lnTo>
                  <a:lnTo>
                    <a:pt x="2" y="8"/>
                  </a:lnTo>
                  <a:lnTo>
                    <a:pt x="0" y="8"/>
                  </a:lnTo>
                  <a:lnTo>
                    <a:pt x="2" y="8"/>
                  </a:lnTo>
                  <a:lnTo>
                    <a:pt x="4" y="8"/>
                  </a:lnTo>
                  <a:lnTo>
                    <a:pt x="7" y="8"/>
                  </a:lnTo>
                  <a:lnTo>
                    <a:pt x="9" y="8"/>
                  </a:lnTo>
                  <a:lnTo>
                    <a:pt x="13" y="8"/>
                  </a:lnTo>
                  <a:lnTo>
                    <a:pt x="13" y="10"/>
                  </a:lnTo>
                  <a:lnTo>
                    <a:pt x="13" y="12"/>
                  </a:lnTo>
                  <a:lnTo>
                    <a:pt x="13" y="14"/>
                  </a:lnTo>
                  <a:lnTo>
                    <a:pt x="13" y="16"/>
                  </a:lnTo>
                  <a:lnTo>
                    <a:pt x="13" y="18"/>
                  </a:lnTo>
                  <a:lnTo>
                    <a:pt x="15" y="20"/>
                  </a:lnTo>
                  <a:lnTo>
                    <a:pt x="15" y="22"/>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08" name="Freeform 118"/>
            <p:cNvSpPr>
              <a:spLocks/>
            </p:cNvSpPr>
            <p:nvPr/>
          </p:nvSpPr>
          <p:spPr bwMode="auto">
            <a:xfrm>
              <a:off x="3760" y="2427"/>
              <a:ext cx="8" cy="8"/>
            </a:xfrm>
            <a:custGeom>
              <a:avLst/>
              <a:gdLst>
                <a:gd name="T0" fmla="*/ 4 w 8"/>
                <a:gd name="T1" fmla="*/ 8 h 8"/>
                <a:gd name="T2" fmla="*/ 4 w 8"/>
                <a:gd name="T3" fmla="*/ 8 h 8"/>
                <a:gd name="T4" fmla="*/ 4 w 8"/>
                <a:gd name="T5" fmla="*/ 8 h 8"/>
                <a:gd name="T6" fmla="*/ 4 w 8"/>
                <a:gd name="T7" fmla="*/ 8 h 8"/>
                <a:gd name="T8" fmla="*/ 6 w 8"/>
                <a:gd name="T9" fmla="*/ 6 h 8"/>
                <a:gd name="T10" fmla="*/ 8 w 8"/>
                <a:gd name="T11" fmla="*/ 6 h 8"/>
                <a:gd name="T12" fmla="*/ 8 w 8"/>
                <a:gd name="T13" fmla="*/ 6 h 8"/>
                <a:gd name="T14" fmla="*/ 8 w 8"/>
                <a:gd name="T15" fmla="*/ 6 h 8"/>
                <a:gd name="T16" fmla="*/ 8 w 8"/>
                <a:gd name="T17" fmla="*/ 6 h 8"/>
                <a:gd name="T18" fmla="*/ 8 w 8"/>
                <a:gd name="T19" fmla="*/ 2 h 8"/>
                <a:gd name="T20" fmla="*/ 8 w 8"/>
                <a:gd name="T21" fmla="*/ 0 h 8"/>
                <a:gd name="T22" fmla="*/ 6 w 8"/>
                <a:gd name="T23" fmla="*/ 0 h 8"/>
                <a:gd name="T24" fmla="*/ 4 w 8"/>
                <a:gd name="T25" fmla="*/ 0 h 8"/>
                <a:gd name="T26" fmla="*/ 2 w 8"/>
                <a:gd name="T27" fmla="*/ 0 h 8"/>
                <a:gd name="T28" fmla="*/ 0 w 8"/>
                <a:gd name="T29" fmla="*/ 2 h 8"/>
                <a:gd name="T30" fmla="*/ 0 w 8"/>
                <a:gd name="T31" fmla="*/ 4 h 8"/>
                <a:gd name="T32" fmla="*/ 4 w 8"/>
                <a:gd name="T33" fmla="*/ 8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8"/>
                <a:gd name="T53" fmla="*/ 8 w 8"/>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8">
                  <a:moveTo>
                    <a:pt x="4" y="8"/>
                  </a:moveTo>
                  <a:lnTo>
                    <a:pt x="4" y="8"/>
                  </a:lnTo>
                  <a:lnTo>
                    <a:pt x="6" y="6"/>
                  </a:lnTo>
                  <a:lnTo>
                    <a:pt x="8" y="6"/>
                  </a:lnTo>
                  <a:lnTo>
                    <a:pt x="8" y="2"/>
                  </a:lnTo>
                  <a:lnTo>
                    <a:pt x="8" y="0"/>
                  </a:lnTo>
                  <a:lnTo>
                    <a:pt x="6" y="0"/>
                  </a:lnTo>
                  <a:lnTo>
                    <a:pt x="4" y="0"/>
                  </a:lnTo>
                  <a:lnTo>
                    <a:pt x="2" y="0"/>
                  </a:lnTo>
                  <a:lnTo>
                    <a:pt x="0" y="2"/>
                  </a:lnTo>
                  <a:lnTo>
                    <a:pt x="0" y="4"/>
                  </a:lnTo>
                  <a:lnTo>
                    <a:pt x="4" y="8"/>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09" name="Freeform 119"/>
            <p:cNvSpPr>
              <a:spLocks/>
            </p:cNvSpPr>
            <p:nvPr/>
          </p:nvSpPr>
          <p:spPr bwMode="auto">
            <a:xfrm>
              <a:off x="3648" y="2418"/>
              <a:ext cx="2" cy="9"/>
            </a:xfrm>
            <a:custGeom>
              <a:avLst/>
              <a:gdLst>
                <a:gd name="T0" fmla="*/ 0 w 2"/>
                <a:gd name="T1" fmla="*/ 9 h 9"/>
                <a:gd name="T2" fmla="*/ 2 w 2"/>
                <a:gd name="T3" fmla="*/ 7 h 9"/>
                <a:gd name="T4" fmla="*/ 2 w 2"/>
                <a:gd name="T5" fmla="*/ 7 h 9"/>
                <a:gd name="T6" fmla="*/ 2 w 2"/>
                <a:gd name="T7" fmla="*/ 7 h 9"/>
                <a:gd name="T8" fmla="*/ 2 w 2"/>
                <a:gd name="T9" fmla="*/ 5 h 9"/>
                <a:gd name="T10" fmla="*/ 2 w 2"/>
                <a:gd name="T11" fmla="*/ 5 h 9"/>
                <a:gd name="T12" fmla="*/ 2 w 2"/>
                <a:gd name="T13" fmla="*/ 2 h 9"/>
                <a:gd name="T14" fmla="*/ 2 w 2"/>
                <a:gd name="T15" fmla="*/ 0 h 9"/>
                <a:gd name="T16" fmla="*/ 0 w 2"/>
                <a:gd name="T17" fmla="*/ 0 h 9"/>
                <a:gd name="T18" fmla="*/ 0 w 2"/>
                <a:gd name="T19" fmla="*/ 0 h 9"/>
                <a:gd name="T20" fmla="*/ 0 w 2"/>
                <a:gd name="T21" fmla="*/ 0 h 9"/>
                <a:gd name="T22" fmla="*/ 0 w 2"/>
                <a:gd name="T23" fmla="*/ 2 h 9"/>
                <a:gd name="T24" fmla="*/ 0 w 2"/>
                <a:gd name="T25" fmla="*/ 2 h 9"/>
                <a:gd name="T26" fmla="*/ 0 w 2"/>
                <a:gd name="T27" fmla="*/ 5 h 9"/>
                <a:gd name="T28" fmla="*/ 0 w 2"/>
                <a:gd name="T29" fmla="*/ 5 h 9"/>
                <a:gd name="T30" fmla="*/ 0 w 2"/>
                <a:gd name="T31" fmla="*/ 7 h 9"/>
                <a:gd name="T32" fmla="*/ 0 w 2"/>
                <a:gd name="T33" fmla="*/ 9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
                <a:gd name="T52" fmla="*/ 0 h 9"/>
                <a:gd name="T53" fmla="*/ 2 w 2"/>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 h="9">
                  <a:moveTo>
                    <a:pt x="0" y="9"/>
                  </a:moveTo>
                  <a:lnTo>
                    <a:pt x="2" y="7"/>
                  </a:lnTo>
                  <a:lnTo>
                    <a:pt x="2" y="5"/>
                  </a:lnTo>
                  <a:lnTo>
                    <a:pt x="2" y="2"/>
                  </a:lnTo>
                  <a:lnTo>
                    <a:pt x="2" y="0"/>
                  </a:lnTo>
                  <a:lnTo>
                    <a:pt x="0" y="0"/>
                  </a:lnTo>
                  <a:lnTo>
                    <a:pt x="0" y="2"/>
                  </a:lnTo>
                  <a:lnTo>
                    <a:pt x="0" y="5"/>
                  </a:lnTo>
                  <a:lnTo>
                    <a:pt x="0" y="7"/>
                  </a:lnTo>
                  <a:lnTo>
                    <a:pt x="0" y="9"/>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10" name="Freeform 120"/>
            <p:cNvSpPr>
              <a:spLocks/>
            </p:cNvSpPr>
            <p:nvPr/>
          </p:nvSpPr>
          <p:spPr bwMode="auto">
            <a:xfrm>
              <a:off x="3315" y="2392"/>
              <a:ext cx="6" cy="10"/>
            </a:xfrm>
            <a:custGeom>
              <a:avLst/>
              <a:gdLst>
                <a:gd name="T0" fmla="*/ 0 w 6"/>
                <a:gd name="T1" fmla="*/ 10 h 10"/>
                <a:gd name="T2" fmla="*/ 0 w 6"/>
                <a:gd name="T3" fmla="*/ 10 h 10"/>
                <a:gd name="T4" fmla="*/ 2 w 6"/>
                <a:gd name="T5" fmla="*/ 8 h 10"/>
                <a:gd name="T6" fmla="*/ 2 w 6"/>
                <a:gd name="T7" fmla="*/ 8 h 10"/>
                <a:gd name="T8" fmla="*/ 4 w 6"/>
                <a:gd name="T9" fmla="*/ 6 h 10"/>
                <a:gd name="T10" fmla="*/ 4 w 6"/>
                <a:gd name="T11" fmla="*/ 6 h 10"/>
                <a:gd name="T12" fmla="*/ 6 w 6"/>
                <a:gd name="T13" fmla="*/ 4 h 10"/>
                <a:gd name="T14" fmla="*/ 6 w 6"/>
                <a:gd name="T15" fmla="*/ 2 h 10"/>
                <a:gd name="T16" fmla="*/ 6 w 6"/>
                <a:gd name="T17" fmla="*/ 0 h 10"/>
                <a:gd name="T18" fmla="*/ 6 w 6"/>
                <a:gd name="T19" fmla="*/ 0 h 10"/>
                <a:gd name="T20" fmla="*/ 6 w 6"/>
                <a:gd name="T21" fmla="*/ 2 h 10"/>
                <a:gd name="T22" fmla="*/ 6 w 6"/>
                <a:gd name="T23" fmla="*/ 2 h 10"/>
                <a:gd name="T24" fmla="*/ 4 w 6"/>
                <a:gd name="T25" fmla="*/ 4 h 10"/>
                <a:gd name="T26" fmla="*/ 2 w 6"/>
                <a:gd name="T27" fmla="*/ 4 h 10"/>
                <a:gd name="T28" fmla="*/ 2 w 6"/>
                <a:gd name="T29" fmla="*/ 6 h 10"/>
                <a:gd name="T30" fmla="*/ 0 w 6"/>
                <a:gd name="T31" fmla="*/ 8 h 10"/>
                <a:gd name="T32" fmla="*/ 0 w 6"/>
                <a:gd name="T33" fmla="*/ 10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10"/>
                <a:gd name="T53" fmla="*/ 6 w 6"/>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10">
                  <a:moveTo>
                    <a:pt x="0" y="10"/>
                  </a:moveTo>
                  <a:lnTo>
                    <a:pt x="0" y="10"/>
                  </a:lnTo>
                  <a:lnTo>
                    <a:pt x="2" y="8"/>
                  </a:lnTo>
                  <a:lnTo>
                    <a:pt x="4" y="6"/>
                  </a:lnTo>
                  <a:lnTo>
                    <a:pt x="6" y="4"/>
                  </a:lnTo>
                  <a:lnTo>
                    <a:pt x="6" y="2"/>
                  </a:lnTo>
                  <a:lnTo>
                    <a:pt x="6" y="0"/>
                  </a:lnTo>
                  <a:lnTo>
                    <a:pt x="6" y="2"/>
                  </a:lnTo>
                  <a:lnTo>
                    <a:pt x="4" y="4"/>
                  </a:lnTo>
                  <a:lnTo>
                    <a:pt x="2" y="4"/>
                  </a:lnTo>
                  <a:lnTo>
                    <a:pt x="2" y="6"/>
                  </a:lnTo>
                  <a:lnTo>
                    <a:pt x="0" y="8"/>
                  </a:lnTo>
                  <a:lnTo>
                    <a:pt x="0" y="10"/>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11" name="Freeform 121"/>
            <p:cNvSpPr>
              <a:spLocks/>
            </p:cNvSpPr>
            <p:nvPr/>
          </p:nvSpPr>
          <p:spPr bwMode="auto">
            <a:xfrm>
              <a:off x="3503" y="2392"/>
              <a:ext cx="8" cy="8"/>
            </a:xfrm>
            <a:custGeom>
              <a:avLst/>
              <a:gdLst>
                <a:gd name="T0" fmla="*/ 2 w 8"/>
                <a:gd name="T1" fmla="*/ 8 h 8"/>
                <a:gd name="T2" fmla="*/ 2 w 8"/>
                <a:gd name="T3" fmla="*/ 8 h 8"/>
                <a:gd name="T4" fmla="*/ 4 w 8"/>
                <a:gd name="T5" fmla="*/ 8 h 8"/>
                <a:gd name="T6" fmla="*/ 4 w 8"/>
                <a:gd name="T7" fmla="*/ 6 h 8"/>
                <a:gd name="T8" fmla="*/ 6 w 8"/>
                <a:gd name="T9" fmla="*/ 6 h 8"/>
                <a:gd name="T10" fmla="*/ 6 w 8"/>
                <a:gd name="T11" fmla="*/ 6 h 8"/>
                <a:gd name="T12" fmla="*/ 8 w 8"/>
                <a:gd name="T13" fmla="*/ 6 h 8"/>
                <a:gd name="T14" fmla="*/ 8 w 8"/>
                <a:gd name="T15" fmla="*/ 6 h 8"/>
                <a:gd name="T16" fmla="*/ 8 w 8"/>
                <a:gd name="T17" fmla="*/ 6 h 8"/>
                <a:gd name="T18" fmla="*/ 8 w 8"/>
                <a:gd name="T19" fmla="*/ 2 h 8"/>
                <a:gd name="T20" fmla="*/ 8 w 8"/>
                <a:gd name="T21" fmla="*/ 0 h 8"/>
                <a:gd name="T22" fmla="*/ 6 w 8"/>
                <a:gd name="T23" fmla="*/ 0 h 8"/>
                <a:gd name="T24" fmla="*/ 4 w 8"/>
                <a:gd name="T25" fmla="*/ 0 h 8"/>
                <a:gd name="T26" fmla="*/ 2 w 8"/>
                <a:gd name="T27" fmla="*/ 2 h 8"/>
                <a:gd name="T28" fmla="*/ 0 w 8"/>
                <a:gd name="T29" fmla="*/ 4 h 8"/>
                <a:gd name="T30" fmla="*/ 0 w 8"/>
                <a:gd name="T31" fmla="*/ 6 h 8"/>
                <a:gd name="T32" fmla="*/ 2 w 8"/>
                <a:gd name="T33" fmla="*/ 8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8"/>
                <a:gd name="T53" fmla="*/ 8 w 8"/>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8">
                  <a:moveTo>
                    <a:pt x="2" y="8"/>
                  </a:moveTo>
                  <a:lnTo>
                    <a:pt x="2" y="8"/>
                  </a:lnTo>
                  <a:lnTo>
                    <a:pt x="4" y="8"/>
                  </a:lnTo>
                  <a:lnTo>
                    <a:pt x="4" y="6"/>
                  </a:lnTo>
                  <a:lnTo>
                    <a:pt x="6" y="6"/>
                  </a:lnTo>
                  <a:lnTo>
                    <a:pt x="8" y="6"/>
                  </a:lnTo>
                  <a:lnTo>
                    <a:pt x="8" y="2"/>
                  </a:lnTo>
                  <a:lnTo>
                    <a:pt x="8" y="0"/>
                  </a:lnTo>
                  <a:lnTo>
                    <a:pt x="6" y="0"/>
                  </a:lnTo>
                  <a:lnTo>
                    <a:pt x="4" y="0"/>
                  </a:lnTo>
                  <a:lnTo>
                    <a:pt x="2" y="2"/>
                  </a:lnTo>
                  <a:lnTo>
                    <a:pt x="0" y="4"/>
                  </a:lnTo>
                  <a:lnTo>
                    <a:pt x="0" y="6"/>
                  </a:lnTo>
                  <a:lnTo>
                    <a:pt x="2" y="8"/>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12" name="Freeform 122"/>
            <p:cNvSpPr>
              <a:spLocks/>
            </p:cNvSpPr>
            <p:nvPr/>
          </p:nvSpPr>
          <p:spPr bwMode="auto">
            <a:xfrm>
              <a:off x="4675" y="2257"/>
              <a:ext cx="206" cy="143"/>
            </a:xfrm>
            <a:custGeom>
              <a:avLst/>
              <a:gdLst>
                <a:gd name="T0" fmla="*/ 49 w 206"/>
                <a:gd name="T1" fmla="*/ 143 h 143"/>
                <a:gd name="T2" fmla="*/ 133 w 206"/>
                <a:gd name="T3" fmla="*/ 78 h 143"/>
                <a:gd name="T4" fmla="*/ 133 w 206"/>
                <a:gd name="T5" fmla="*/ 80 h 143"/>
                <a:gd name="T6" fmla="*/ 133 w 206"/>
                <a:gd name="T7" fmla="*/ 80 h 143"/>
                <a:gd name="T8" fmla="*/ 133 w 206"/>
                <a:gd name="T9" fmla="*/ 82 h 143"/>
                <a:gd name="T10" fmla="*/ 135 w 206"/>
                <a:gd name="T11" fmla="*/ 84 h 143"/>
                <a:gd name="T12" fmla="*/ 137 w 206"/>
                <a:gd name="T13" fmla="*/ 84 h 143"/>
                <a:gd name="T14" fmla="*/ 137 w 206"/>
                <a:gd name="T15" fmla="*/ 86 h 143"/>
                <a:gd name="T16" fmla="*/ 139 w 206"/>
                <a:gd name="T17" fmla="*/ 88 h 143"/>
                <a:gd name="T18" fmla="*/ 139 w 206"/>
                <a:gd name="T19" fmla="*/ 90 h 143"/>
                <a:gd name="T20" fmla="*/ 137 w 206"/>
                <a:gd name="T21" fmla="*/ 10 h 143"/>
                <a:gd name="T22" fmla="*/ 206 w 206"/>
                <a:gd name="T23" fmla="*/ 19 h 143"/>
                <a:gd name="T24" fmla="*/ 133 w 206"/>
                <a:gd name="T25" fmla="*/ 0 h 143"/>
                <a:gd name="T26" fmla="*/ 129 w 206"/>
                <a:gd name="T27" fmla="*/ 6 h 143"/>
                <a:gd name="T28" fmla="*/ 127 w 206"/>
                <a:gd name="T29" fmla="*/ 12 h 143"/>
                <a:gd name="T30" fmla="*/ 127 w 206"/>
                <a:gd name="T31" fmla="*/ 21 h 143"/>
                <a:gd name="T32" fmla="*/ 125 w 206"/>
                <a:gd name="T33" fmla="*/ 27 h 143"/>
                <a:gd name="T34" fmla="*/ 127 w 206"/>
                <a:gd name="T35" fmla="*/ 35 h 143"/>
                <a:gd name="T36" fmla="*/ 127 w 206"/>
                <a:gd name="T37" fmla="*/ 43 h 143"/>
                <a:gd name="T38" fmla="*/ 129 w 206"/>
                <a:gd name="T39" fmla="*/ 49 h 143"/>
                <a:gd name="T40" fmla="*/ 129 w 206"/>
                <a:gd name="T41" fmla="*/ 57 h 143"/>
                <a:gd name="T42" fmla="*/ 119 w 206"/>
                <a:gd name="T43" fmla="*/ 63 h 143"/>
                <a:gd name="T44" fmla="*/ 106 w 206"/>
                <a:gd name="T45" fmla="*/ 70 h 143"/>
                <a:gd name="T46" fmla="*/ 92 w 206"/>
                <a:gd name="T47" fmla="*/ 74 h 143"/>
                <a:gd name="T48" fmla="*/ 78 w 206"/>
                <a:gd name="T49" fmla="*/ 76 h 143"/>
                <a:gd name="T50" fmla="*/ 64 w 206"/>
                <a:gd name="T51" fmla="*/ 76 h 143"/>
                <a:gd name="T52" fmla="*/ 49 w 206"/>
                <a:gd name="T53" fmla="*/ 74 h 143"/>
                <a:gd name="T54" fmla="*/ 35 w 206"/>
                <a:gd name="T55" fmla="*/ 70 h 143"/>
                <a:gd name="T56" fmla="*/ 21 w 206"/>
                <a:gd name="T57" fmla="*/ 63 h 143"/>
                <a:gd name="T58" fmla="*/ 19 w 206"/>
                <a:gd name="T59" fmla="*/ 61 h 143"/>
                <a:gd name="T60" fmla="*/ 15 w 206"/>
                <a:gd name="T61" fmla="*/ 59 h 143"/>
                <a:gd name="T62" fmla="*/ 12 w 206"/>
                <a:gd name="T63" fmla="*/ 57 h 143"/>
                <a:gd name="T64" fmla="*/ 10 w 206"/>
                <a:gd name="T65" fmla="*/ 55 h 143"/>
                <a:gd name="T66" fmla="*/ 8 w 206"/>
                <a:gd name="T67" fmla="*/ 53 h 143"/>
                <a:gd name="T68" fmla="*/ 6 w 206"/>
                <a:gd name="T69" fmla="*/ 51 h 143"/>
                <a:gd name="T70" fmla="*/ 2 w 206"/>
                <a:gd name="T71" fmla="*/ 51 h 143"/>
                <a:gd name="T72" fmla="*/ 0 w 206"/>
                <a:gd name="T73" fmla="*/ 49 h 143"/>
                <a:gd name="T74" fmla="*/ 53 w 206"/>
                <a:gd name="T75" fmla="*/ 92 h 143"/>
                <a:gd name="T76" fmla="*/ 39 w 206"/>
                <a:gd name="T77" fmla="*/ 131 h 143"/>
                <a:gd name="T78" fmla="*/ 39 w 206"/>
                <a:gd name="T79" fmla="*/ 133 h 143"/>
                <a:gd name="T80" fmla="*/ 41 w 206"/>
                <a:gd name="T81" fmla="*/ 135 h 143"/>
                <a:gd name="T82" fmla="*/ 43 w 206"/>
                <a:gd name="T83" fmla="*/ 135 h 143"/>
                <a:gd name="T84" fmla="*/ 45 w 206"/>
                <a:gd name="T85" fmla="*/ 135 h 143"/>
                <a:gd name="T86" fmla="*/ 47 w 206"/>
                <a:gd name="T87" fmla="*/ 137 h 143"/>
                <a:gd name="T88" fmla="*/ 49 w 206"/>
                <a:gd name="T89" fmla="*/ 139 h 143"/>
                <a:gd name="T90" fmla="*/ 49 w 206"/>
                <a:gd name="T91" fmla="*/ 139 h 143"/>
                <a:gd name="T92" fmla="*/ 49 w 206"/>
                <a:gd name="T93" fmla="*/ 143 h 1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6"/>
                <a:gd name="T142" fmla="*/ 0 h 143"/>
                <a:gd name="T143" fmla="*/ 206 w 206"/>
                <a:gd name="T144" fmla="*/ 143 h 1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6" h="143">
                  <a:moveTo>
                    <a:pt x="49" y="143"/>
                  </a:moveTo>
                  <a:lnTo>
                    <a:pt x="133" y="78"/>
                  </a:lnTo>
                  <a:lnTo>
                    <a:pt x="133" y="80"/>
                  </a:lnTo>
                  <a:lnTo>
                    <a:pt x="133" y="82"/>
                  </a:lnTo>
                  <a:lnTo>
                    <a:pt x="135" y="84"/>
                  </a:lnTo>
                  <a:lnTo>
                    <a:pt x="137" y="84"/>
                  </a:lnTo>
                  <a:lnTo>
                    <a:pt x="137" y="86"/>
                  </a:lnTo>
                  <a:lnTo>
                    <a:pt x="139" y="88"/>
                  </a:lnTo>
                  <a:lnTo>
                    <a:pt x="139" y="90"/>
                  </a:lnTo>
                  <a:lnTo>
                    <a:pt x="137" y="10"/>
                  </a:lnTo>
                  <a:lnTo>
                    <a:pt x="206" y="19"/>
                  </a:lnTo>
                  <a:lnTo>
                    <a:pt x="133" y="0"/>
                  </a:lnTo>
                  <a:lnTo>
                    <a:pt x="129" y="6"/>
                  </a:lnTo>
                  <a:lnTo>
                    <a:pt x="127" y="12"/>
                  </a:lnTo>
                  <a:lnTo>
                    <a:pt x="127" y="21"/>
                  </a:lnTo>
                  <a:lnTo>
                    <a:pt x="125" y="27"/>
                  </a:lnTo>
                  <a:lnTo>
                    <a:pt x="127" y="35"/>
                  </a:lnTo>
                  <a:lnTo>
                    <a:pt x="127" y="43"/>
                  </a:lnTo>
                  <a:lnTo>
                    <a:pt x="129" y="49"/>
                  </a:lnTo>
                  <a:lnTo>
                    <a:pt x="129" y="57"/>
                  </a:lnTo>
                  <a:lnTo>
                    <a:pt x="119" y="63"/>
                  </a:lnTo>
                  <a:lnTo>
                    <a:pt x="106" y="70"/>
                  </a:lnTo>
                  <a:lnTo>
                    <a:pt x="92" y="74"/>
                  </a:lnTo>
                  <a:lnTo>
                    <a:pt x="78" y="76"/>
                  </a:lnTo>
                  <a:lnTo>
                    <a:pt x="64" y="76"/>
                  </a:lnTo>
                  <a:lnTo>
                    <a:pt x="49" y="74"/>
                  </a:lnTo>
                  <a:lnTo>
                    <a:pt x="35" y="70"/>
                  </a:lnTo>
                  <a:lnTo>
                    <a:pt x="21" y="63"/>
                  </a:lnTo>
                  <a:lnTo>
                    <a:pt x="19" y="61"/>
                  </a:lnTo>
                  <a:lnTo>
                    <a:pt x="15" y="59"/>
                  </a:lnTo>
                  <a:lnTo>
                    <a:pt x="12" y="57"/>
                  </a:lnTo>
                  <a:lnTo>
                    <a:pt x="10" y="55"/>
                  </a:lnTo>
                  <a:lnTo>
                    <a:pt x="8" y="53"/>
                  </a:lnTo>
                  <a:lnTo>
                    <a:pt x="6" y="51"/>
                  </a:lnTo>
                  <a:lnTo>
                    <a:pt x="2" y="51"/>
                  </a:lnTo>
                  <a:lnTo>
                    <a:pt x="0" y="49"/>
                  </a:lnTo>
                  <a:lnTo>
                    <a:pt x="53" y="92"/>
                  </a:lnTo>
                  <a:lnTo>
                    <a:pt x="39" y="131"/>
                  </a:lnTo>
                  <a:lnTo>
                    <a:pt x="39" y="133"/>
                  </a:lnTo>
                  <a:lnTo>
                    <a:pt x="41" y="135"/>
                  </a:lnTo>
                  <a:lnTo>
                    <a:pt x="43" y="135"/>
                  </a:lnTo>
                  <a:lnTo>
                    <a:pt x="45" y="135"/>
                  </a:lnTo>
                  <a:lnTo>
                    <a:pt x="47" y="137"/>
                  </a:lnTo>
                  <a:lnTo>
                    <a:pt x="49" y="139"/>
                  </a:lnTo>
                  <a:lnTo>
                    <a:pt x="49" y="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13" name="Freeform 123"/>
            <p:cNvSpPr>
              <a:spLocks/>
            </p:cNvSpPr>
            <p:nvPr/>
          </p:nvSpPr>
          <p:spPr bwMode="auto">
            <a:xfrm>
              <a:off x="3568" y="2382"/>
              <a:ext cx="8" cy="10"/>
            </a:xfrm>
            <a:custGeom>
              <a:avLst/>
              <a:gdLst>
                <a:gd name="T0" fmla="*/ 2 w 8"/>
                <a:gd name="T1" fmla="*/ 10 h 10"/>
                <a:gd name="T2" fmla="*/ 2 w 8"/>
                <a:gd name="T3" fmla="*/ 10 h 10"/>
                <a:gd name="T4" fmla="*/ 4 w 8"/>
                <a:gd name="T5" fmla="*/ 8 h 10"/>
                <a:gd name="T6" fmla="*/ 6 w 8"/>
                <a:gd name="T7" fmla="*/ 8 h 10"/>
                <a:gd name="T8" fmla="*/ 6 w 8"/>
                <a:gd name="T9" fmla="*/ 8 h 10"/>
                <a:gd name="T10" fmla="*/ 8 w 8"/>
                <a:gd name="T11" fmla="*/ 6 h 10"/>
                <a:gd name="T12" fmla="*/ 8 w 8"/>
                <a:gd name="T13" fmla="*/ 4 h 10"/>
                <a:gd name="T14" fmla="*/ 8 w 8"/>
                <a:gd name="T15" fmla="*/ 4 h 10"/>
                <a:gd name="T16" fmla="*/ 6 w 8"/>
                <a:gd name="T17" fmla="*/ 0 h 10"/>
                <a:gd name="T18" fmla="*/ 6 w 8"/>
                <a:gd name="T19" fmla="*/ 2 h 10"/>
                <a:gd name="T20" fmla="*/ 4 w 8"/>
                <a:gd name="T21" fmla="*/ 2 h 10"/>
                <a:gd name="T22" fmla="*/ 4 w 8"/>
                <a:gd name="T23" fmla="*/ 2 h 10"/>
                <a:gd name="T24" fmla="*/ 2 w 8"/>
                <a:gd name="T25" fmla="*/ 2 h 10"/>
                <a:gd name="T26" fmla="*/ 2 w 8"/>
                <a:gd name="T27" fmla="*/ 4 h 10"/>
                <a:gd name="T28" fmla="*/ 0 w 8"/>
                <a:gd name="T29" fmla="*/ 6 h 10"/>
                <a:gd name="T30" fmla="*/ 0 w 8"/>
                <a:gd name="T31" fmla="*/ 8 h 10"/>
                <a:gd name="T32" fmla="*/ 2 w 8"/>
                <a:gd name="T33" fmla="*/ 10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10"/>
                <a:gd name="T53" fmla="*/ 8 w 8"/>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10">
                  <a:moveTo>
                    <a:pt x="2" y="10"/>
                  </a:moveTo>
                  <a:lnTo>
                    <a:pt x="2" y="10"/>
                  </a:lnTo>
                  <a:lnTo>
                    <a:pt x="4" y="8"/>
                  </a:lnTo>
                  <a:lnTo>
                    <a:pt x="6" y="8"/>
                  </a:lnTo>
                  <a:lnTo>
                    <a:pt x="8" y="6"/>
                  </a:lnTo>
                  <a:lnTo>
                    <a:pt x="8" y="4"/>
                  </a:lnTo>
                  <a:lnTo>
                    <a:pt x="6" y="0"/>
                  </a:lnTo>
                  <a:lnTo>
                    <a:pt x="6" y="2"/>
                  </a:lnTo>
                  <a:lnTo>
                    <a:pt x="4" y="2"/>
                  </a:lnTo>
                  <a:lnTo>
                    <a:pt x="2" y="2"/>
                  </a:lnTo>
                  <a:lnTo>
                    <a:pt x="2" y="4"/>
                  </a:lnTo>
                  <a:lnTo>
                    <a:pt x="0" y="6"/>
                  </a:lnTo>
                  <a:lnTo>
                    <a:pt x="0" y="8"/>
                  </a:lnTo>
                  <a:lnTo>
                    <a:pt x="2" y="10"/>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14" name="Freeform 124"/>
            <p:cNvSpPr>
              <a:spLocks/>
            </p:cNvSpPr>
            <p:nvPr/>
          </p:nvSpPr>
          <p:spPr bwMode="auto">
            <a:xfrm>
              <a:off x="4400" y="2333"/>
              <a:ext cx="40" cy="49"/>
            </a:xfrm>
            <a:custGeom>
              <a:avLst/>
              <a:gdLst>
                <a:gd name="T0" fmla="*/ 4 w 40"/>
                <a:gd name="T1" fmla="*/ 49 h 49"/>
                <a:gd name="T2" fmla="*/ 8 w 40"/>
                <a:gd name="T3" fmla="*/ 49 h 49"/>
                <a:gd name="T4" fmla="*/ 14 w 40"/>
                <a:gd name="T5" fmla="*/ 49 h 49"/>
                <a:gd name="T6" fmla="*/ 18 w 40"/>
                <a:gd name="T7" fmla="*/ 47 h 49"/>
                <a:gd name="T8" fmla="*/ 24 w 40"/>
                <a:gd name="T9" fmla="*/ 45 h 49"/>
                <a:gd name="T10" fmla="*/ 28 w 40"/>
                <a:gd name="T11" fmla="*/ 43 h 49"/>
                <a:gd name="T12" fmla="*/ 32 w 40"/>
                <a:gd name="T13" fmla="*/ 38 h 49"/>
                <a:gd name="T14" fmla="*/ 36 w 40"/>
                <a:gd name="T15" fmla="*/ 36 h 49"/>
                <a:gd name="T16" fmla="*/ 40 w 40"/>
                <a:gd name="T17" fmla="*/ 30 h 49"/>
                <a:gd name="T18" fmla="*/ 36 w 40"/>
                <a:gd name="T19" fmla="*/ 28 h 49"/>
                <a:gd name="T20" fmla="*/ 34 w 40"/>
                <a:gd name="T21" fmla="*/ 26 h 49"/>
                <a:gd name="T22" fmla="*/ 30 w 40"/>
                <a:gd name="T23" fmla="*/ 24 h 49"/>
                <a:gd name="T24" fmla="*/ 28 w 40"/>
                <a:gd name="T25" fmla="*/ 22 h 49"/>
                <a:gd name="T26" fmla="*/ 24 w 40"/>
                <a:gd name="T27" fmla="*/ 18 h 49"/>
                <a:gd name="T28" fmla="*/ 22 w 40"/>
                <a:gd name="T29" fmla="*/ 16 h 49"/>
                <a:gd name="T30" fmla="*/ 20 w 40"/>
                <a:gd name="T31" fmla="*/ 12 h 49"/>
                <a:gd name="T32" fmla="*/ 20 w 40"/>
                <a:gd name="T33" fmla="*/ 6 h 49"/>
                <a:gd name="T34" fmla="*/ 0 w 40"/>
                <a:gd name="T35" fmla="*/ 0 h 49"/>
                <a:gd name="T36" fmla="*/ 4 w 40"/>
                <a:gd name="T37" fmla="*/ 49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49"/>
                <a:gd name="T59" fmla="*/ 40 w 40"/>
                <a:gd name="T60" fmla="*/ 49 h 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49">
                  <a:moveTo>
                    <a:pt x="4" y="49"/>
                  </a:moveTo>
                  <a:lnTo>
                    <a:pt x="8" y="49"/>
                  </a:lnTo>
                  <a:lnTo>
                    <a:pt x="14" y="49"/>
                  </a:lnTo>
                  <a:lnTo>
                    <a:pt x="18" y="47"/>
                  </a:lnTo>
                  <a:lnTo>
                    <a:pt x="24" y="45"/>
                  </a:lnTo>
                  <a:lnTo>
                    <a:pt x="28" y="43"/>
                  </a:lnTo>
                  <a:lnTo>
                    <a:pt x="32" y="38"/>
                  </a:lnTo>
                  <a:lnTo>
                    <a:pt x="36" y="36"/>
                  </a:lnTo>
                  <a:lnTo>
                    <a:pt x="40" y="30"/>
                  </a:lnTo>
                  <a:lnTo>
                    <a:pt x="36" y="28"/>
                  </a:lnTo>
                  <a:lnTo>
                    <a:pt x="34" y="26"/>
                  </a:lnTo>
                  <a:lnTo>
                    <a:pt x="30" y="24"/>
                  </a:lnTo>
                  <a:lnTo>
                    <a:pt x="28" y="22"/>
                  </a:lnTo>
                  <a:lnTo>
                    <a:pt x="24" y="18"/>
                  </a:lnTo>
                  <a:lnTo>
                    <a:pt x="22" y="16"/>
                  </a:lnTo>
                  <a:lnTo>
                    <a:pt x="20" y="12"/>
                  </a:lnTo>
                  <a:lnTo>
                    <a:pt x="20" y="6"/>
                  </a:lnTo>
                  <a:lnTo>
                    <a:pt x="0" y="0"/>
                  </a:lnTo>
                  <a:lnTo>
                    <a:pt x="4" y="49"/>
                  </a:lnTo>
                  <a:close/>
                </a:path>
              </a:pathLst>
            </a:custGeom>
            <a:solidFill>
              <a:srgbClr val="FFCF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15" name="Freeform 125"/>
            <p:cNvSpPr>
              <a:spLocks/>
            </p:cNvSpPr>
            <p:nvPr/>
          </p:nvSpPr>
          <p:spPr bwMode="auto">
            <a:xfrm>
              <a:off x="3483" y="2353"/>
              <a:ext cx="8" cy="8"/>
            </a:xfrm>
            <a:custGeom>
              <a:avLst/>
              <a:gdLst>
                <a:gd name="T0" fmla="*/ 2 w 8"/>
                <a:gd name="T1" fmla="*/ 8 h 8"/>
                <a:gd name="T2" fmla="*/ 4 w 8"/>
                <a:gd name="T3" fmla="*/ 8 h 8"/>
                <a:gd name="T4" fmla="*/ 6 w 8"/>
                <a:gd name="T5" fmla="*/ 6 h 8"/>
                <a:gd name="T6" fmla="*/ 8 w 8"/>
                <a:gd name="T7" fmla="*/ 6 h 8"/>
                <a:gd name="T8" fmla="*/ 8 w 8"/>
                <a:gd name="T9" fmla="*/ 6 h 8"/>
                <a:gd name="T10" fmla="*/ 8 w 8"/>
                <a:gd name="T11" fmla="*/ 4 h 8"/>
                <a:gd name="T12" fmla="*/ 8 w 8"/>
                <a:gd name="T13" fmla="*/ 2 h 8"/>
                <a:gd name="T14" fmla="*/ 6 w 8"/>
                <a:gd name="T15" fmla="*/ 2 h 8"/>
                <a:gd name="T16" fmla="*/ 4 w 8"/>
                <a:gd name="T17" fmla="*/ 0 h 8"/>
                <a:gd name="T18" fmla="*/ 4 w 8"/>
                <a:gd name="T19" fmla="*/ 0 h 8"/>
                <a:gd name="T20" fmla="*/ 2 w 8"/>
                <a:gd name="T21" fmla="*/ 0 h 8"/>
                <a:gd name="T22" fmla="*/ 2 w 8"/>
                <a:gd name="T23" fmla="*/ 0 h 8"/>
                <a:gd name="T24" fmla="*/ 2 w 8"/>
                <a:gd name="T25" fmla="*/ 0 h 8"/>
                <a:gd name="T26" fmla="*/ 0 w 8"/>
                <a:gd name="T27" fmla="*/ 2 h 8"/>
                <a:gd name="T28" fmla="*/ 0 w 8"/>
                <a:gd name="T29" fmla="*/ 4 h 8"/>
                <a:gd name="T30" fmla="*/ 2 w 8"/>
                <a:gd name="T31" fmla="*/ 6 h 8"/>
                <a:gd name="T32" fmla="*/ 2 w 8"/>
                <a:gd name="T33" fmla="*/ 8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8"/>
                <a:gd name="T53" fmla="*/ 8 w 8"/>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8">
                  <a:moveTo>
                    <a:pt x="2" y="8"/>
                  </a:moveTo>
                  <a:lnTo>
                    <a:pt x="4" y="8"/>
                  </a:lnTo>
                  <a:lnTo>
                    <a:pt x="6" y="6"/>
                  </a:lnTo>
                  <a:lnTo>
                    <a:pt x="8" y="6"/>
                  </a:lnTo>
                  <a:lnTo>
                    <a:pt x="8" y="4"/>
                  </a:lnTo>
                  <a:lnTo>
                    <a:pt x="8" y="2"/>
                  </a:lnTo>
                  <a:lnTo>
                    <a:pt x="6" y="2"/>
                  </a:lnTo>
                  <a:lnTo>
                    <a:pt x="4" y="0"/>
                  </a:lnTo>
                  <a:lnTo>
                    <a:pt x="2" y="0"/>
                  </a:lnTo>
                  <a:lnTo>
                    <a:pt x="0" y="2"/>
                  </a:lnTo>
                  <a:lnTo>
                    <a:pt x="0" y="4"/>
                  </a:lnTo>
                  <a:lnTo>
                    <a:pt x="2" y="6"/>
                  </a:lnTo>
                  <a:lnTo>
                    <a:pt x="2" y="8"/>
                  </a:lnTo>
                  <a:close/>
                </a:path>
              </a:pathLst>
            </a:custGeom>
            <a:solidFill>
              <a:srgbClr val="A8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16" name="Freeform 126"/>
            <p:cNvSpPr>
              <a:spLocks/>
            </p:cNvSpPr>
            <p:nvPr/>
          </p:nvSpPr>
          <p:spPr bwMode="auto">
            <a:xfrm>
              <a:off x="4945" y="2320"/>
              <a:ext cx="53" cy="33"/>
            </a:xfrm>
            <a:custGeom>
              <a:avLst/>
              <a:gdLst>
                <a:gd name="T0" fmla="*/ 14 w 53"/>
                <a:gd name="T1" fmla="*/ 33 h 33"/>
                <a:gd name="T2" fmla="*/ 16 w 53"/>
                <a:gd name="T3" fmla="*/ 31 h 33"/>
                <a:gd name="T4" fmla="*/ 18 w 53"/>
                <a:gd name="T5" fmla="*/ 31 h 33"/>
                <a:gd name="T6" fmla="*/ 20 w 53"/>
                <a:gd name="T7" fmla="*/ 31 h 33"/>
                <a:gd name="T8" fmla="*/ 22 w 53"/>
                <a:gd name="T9" fmla="*/ 29 h 33"/>
                <a:gd name="T10" fmla="*/ 24 w 53"/>
                <a:gd name="T11" fmla="*/ 29 h 33"/>
                <a:gd name="T12" fmla="*/ 28 w 53"/>
                <a:gd name="T13" fmla="*/ 29 h 33"/>
                <a:gd name="T14" fmla="*/ 30 w 53"/>
                <a:gd name="T15" fmla="*/ 29 h 33"/>
                <a:gd name="T16" fmla="*/ 32 w 53"/>
                <a:gd name="T17" fmla="*/ 27 h 33"/>
                <a:gd name="T18" fmla="*/ 37 w 53"/>
                <a:gd name="T19" fmla="*/ 25 h 33"/>
                <a:gd name="T20" fmla="*/ 37 w 53"/>
                <a:gd name="T21" fmla="*/ 23 h 33"/>
                <a:gd name="T22" fmla="*/ 37 w 53"/>
                <a:gd name="T23" fmla="*/ 21 h 33"/>
                <a:gd name="T24" fmla="*/ 37 w 53"/>
                <a:gd name="T25" fmla="*/ 17 h 33"/>
                <a:gd name="T26" fmla="*/ 35 w 53"/>
                <a:gd name="T27" fmla="*/ 15 h 33"/>
                <a:gd name="T28" fmla="*/ 32 w 53"/>
                <a:gd name="T29" fmla="*/ 13 h 33"/>
                <a:gd name="T30" fmla="*/ 30 w 53"/>
                <a:gd name="T31" fmla="*/ 9 h 33"/>
                <a:gd name="T32" fmla="*/ 28 w 53"/>
                <a:gd name="T33" fmla="*/ 7 h 33"/>
                <a:gd name="T34" fmla="*/ 30 w 53"/>
                <a:gd name="T35" fmla="*/ 5 h 33"/>
                <a:gd name="T36" fmla="*/ 32 w 53"/>
                <a:gd name="T37" fmla="*/ 5 h 33"/>
                <a:gd name="T38" fmla="*/ 35 w 53"/>
                <a:gd name="T39" fmla="*/ 5 h 33"/>
                <a:gd name="T40" fmla="*/ 39 w 53"/>
                <a:gd name="T41" fmla="*/ 5 h 33"/>
                <a:gd name="T42" fmla="*/ 43 w 53"/>
                <a:gd name="T43" fmla="*/ 5 h 33"/>
                <a:gd name="T44" fmla="*/ 47 w 53"/>
                <a:gd name="T45" fmla="*/ 5 h 33"/>
                <a:gd name="T46" fmla="*/ 49 w 53"/>
                <a:gd name="T47" fmla="*/ 5 h 33"/>
                <a:gd name="T48" fmla="*/ 53 w 53"/>
                <a:gd name="T49" fmla="*/ 0 h 33"/>
                <a:gd name="T50" fmla="*/ 0 w 53"/>
                <a:gd name="T51" fmla="*/ 5 h 33"/>
                <a:gd name="T52" fmla="*/ 2 w 53"/>
                <a:gd name="T53" fmla="*/ 9 h 33"/>
                <a:gd name="T54" fmla="*/ 6 w 53"/>
                <a:gd name="T55" fmla="*/ 11 h 33"/>
                <a:gd name="T56" fmla="*/ 8 w 53"/>
                <a:gd name="T57" fmla="*/ 11 h 33"/>
                <a:gd name="T58" fmla="*/ 12 w 53"/>
                <a:gd name="T59" fmla="*/ 11 h 33"/>
                <a:gd name="T60" fmla="*/ 16 w 53"/>
                <a:gd name="T61" fmla="*/ 11 h 33"/>
                <a:gd name="T62" fmla="*/ 20 w 53"/>
                <a:gd name="T63" fmla="*/ 11 h 33"/>
                <a:gd name="T64" fmla="*/ 24 w 53"/>
                <a:gd name="T65" fmla="*/ 13 h 33"/>
                <a:gd name="T66" fmla="*/ 28 w 53"/>
                <a:gd name="T67" fmla="*/ 13 h 33"/>
                <a:gd name="T68" fmla="*/ 28 w 53"/>
                <a:gd name="T69" fmla="*/ 17 h 33"/>
                <a:gd name="T70" fmla="*/ 28 w 53"/>
                <a:gd name="T71" fmla="*/ 19 h 33"/>
                <a:gd name="T72" fmla="*/ 28 w 53"/>
                <a:gd name="T73" fmla="*/ 21 h 33"/>
                <a:gd name="T74" fmla="*/ 26 w 53"/>
                <a:gd name="T75" fmla="*/ 23 h 33"/>
                <a:gd name="T76" fmla="*/ 24 w 53"/>
                <a:gd name="T77" fmla="*/ 23 h 33"/>
                <a:gd name="T78" fmla="*/ 20 w 53"/>
                <a:gd name="T79" fmla="*/ 25 h 33"/>
                <a:gd name="T80" fmla="*/ 18 w 53"/>
                <a:gd name="T81" fmla="*/ 25 h 33"/>
                <a:gd name="T82" fmla="*/ 14 w 53"/>
                <a:gd name="T83" fmla="*/ 23 h 33"/>
                <a:gd name="T84" fmla="*/ 14 w 53"/>
                <a:gd name="T85" fmla="*/ 25 h 33"/>
                <a:gd name="T86" fmla="*/ 14 w 53"/>
                <a:gd name="T87" fmla="*/ 25 h 33"/>
                <a:gd name="T88" fmla="*/ 14 w 53"/>
                <a:gd name="T89" fmla="*/ 27 h 33"/>
                <a:gd name="T90" fmla="*/ 14 w 53"/>
                <a:gd name="T91" fmla="*/ 27 h 33"/>
                <a:gd name="T92" fmla="*/ 14 w 53"/>
                <a:gd name="T93" fmla="*/ 29 h 33"/>
                <a:gd name="T94" fmla="*/ 14 w 53"/>
                <a:gd name="T95" fmla="*/ 29 h 33"/>
                <a:gd name="T96" fmla="*/ 14 w 53"/>
                <a:gd name="T97" fmla="*/ 31 h 33"/>
                <a:gd name="T98" fmla="*/ 14 w 53"/>
                <a:gd name="T99" fmla="*/ 33 h 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
                <a:gd name="T151" fmla="*/ 0 h 33"/>
                <a:gd name="T152" fmla="*/ 53 w 53"/>
                <a:gd name="T153" fmla="*/ 33 h 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 h="33">
                  <a:moveTo>
                    <a:pt x="14" y="33"/>
                  </a:moveTo>
                  <a:lnTo>
                    <a:pt x="16" y="31"/>
                  </a:lnTo>
                  <a:lnTo>
                    <a:pt x="18" y="31"/>
                  </a:lnTo>
                  <a:lnTo>
                    <a:pt x="20" y="31"/>
                  </a:lnTo>
                  <a:lnTo>
                    <a:pt x="22" y="29"/>
                  </a:lnTo>
                  <a:lnTo>
                    <a:pt x="24" y="29"/>
                  </a:lnTo>
                  <a:lnTo>
                    <a:pt x="28" y="29"/>
                  </a:lnTo>
                  <a:lnTo>
                    <a:pt x="30" y="29"/>
                  </a:lnTo>
                  <a:lnTo>
                    <a:pt x="32" y="27"/>
                  </a:lnTo>
                  <a:lnTo>
                    <a:pt x="37" y="25"/>
                  </a:lnTo>
                  <a:lnTo>
                    <a:pt x="37" y="23"/>
                  </a:lnTo>
                  <a:lnTo>
                    <a:pt x="37" y="21"/>
                  </a:lnTo>
                  <a:lnTo>
                    <a:pt x="37" y="17"/>
                  </a:lnTo>
                  <a:lnTo>
                    <a:pt x="35" y="15"/>
                  </a:lnTo>
                  <a:lnTo>
                    <a:pt x="32" y="13"/>
                  </a:lnTo>
                  <a:lnTo>
                    <a:pt x="30" y="9"/>
                  </a:lnTo>
                  <a:lnTo>
                    <a:pt x="28" y="7"/>
                  </a:lnTo>
                  <a:lnTo>
                    <a:pt x="30" y="5"/>
                  </a:lnTo>
                  <a:lnTo>
                    <a:pt x="32" y="5"/>
                  </a:lnTo>
                  <a:lnTo>
                    <a:pt x="35" y="5"/>
                  </a:lnTo>
                  <a:lnTo>
                    <a:pt x="39" y="5"/>
                  </a:lnTo>
                  <a:lnTo>
                    <a:pt x="43" y="5"/>
                  </a:lnTo>
                  <a:lnTo>
                    <a:pt x="47" y="5"/>
                  </a:lnTo>
                  <a:lnTo>
                    <a:pt x="49" y="5"/>
                  </a:lnTo>
                  <a:lnTo>
                    <a:pt x="53" y="0"/>
                  </a:lnTo>
                  <a:lnTo>
                    <a:pt x="0" y="5"/>
                  </a:lnTo>
                  <a:lnTo>
                    <a:pt x="2" y="9"/>
                  </a:lnTo>
                  <a:lnTo>
                    <a:pt x="6" y="11"/>
                  </a:lnTo>
                  <a:lnTo>
                    <a:pt x="8" y="11"/>
                  </a:lnTo>
                  <a:lnTo>
                    <a:pt x="12" y="11"/>
                  </a:lnTo>
                  <a:lnTo>
                    <a:pt x="16" y="11"/>
                  </a:lnTo>
                  <a:lnTo>
                    <a:pt x="20" y="11"/>
                  </a:lnTo>
                  <a:lnTo>
                    <a:pt x="24" y="13"/>
                  </a:lnTo>
                  <a:lnTo>
                    <a:pt x="28" y="13"/>
                  </a:lnTo>
                  <a:lnTo>
                    <a:pt x="28" y="17"/>
                  </a:lnTo>
                  <a:lnTo>
                    <a:pt x="28" y="19"/>
                  </a:lnTo>
                  <a:lnTo>
                    <a:pt x="28" y="21"/>
                  </a:lnTo>
                  <a:lnTo>
                    <a:pt x="26" y="23"/>
                  </a:lnTo>
                  <a:lnTo>
                    <a:pt x="24" y="23"/>
                  </a:lnTo>
                  <a:lnTo>
                    <a:pt x="20" y="25"/>
                  </a:lnTo>
                  <a:lnTo>
                    <a:pt x="18" y="25"/>
                  </a:lnTo>
                  <a:lnTo>
                    <a:pt x="14" y="23"/>
                  </a:lnTo>
                  <a:lnTo>
                    <a:pt x="14" y="25"/>
                  </a:lnTo>
                  <a:lnTo>
                    <a:pt x="14" y="27"/>
                  </a:lnTo>
                  <a:lnTo>
                    <a:pt x="14" y="29"/>
                  </a:lnTo>
                  <a:lnTo>
                    <a:pt x="14" y="31"/>
                  </a:lnTo>
                  <a:lnTo>
                    <a:pt x="14"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17" name="Freeform 127"/>
            <p:cNvSpPr>
              <a:spLocks/>
            </p:cNvSpPr>
            <p:nvPr/>
          </p:nvSpPr>
          <p:spPr bwMode="auto">
            <a:xfrm>
              <a:off x="3568" y="2320"/>
              <a:ext cx="6" cy="13"/>
            </a:xfrm>
            <a:custGeom>
              <a:avLst/>
              <a:gdLst>
                <a:gd name="T0" fmla="*/ 4 w 6"/>
                <a:gd name="T1" fmla="*/ 13 h 13"/>
                <a:gd name="T2" fmla="*/ 4 w 6"/>
                <a:gd name="T3" fmla="*/ 11 h 13"/>
                <a:gd name="T4" fmla="*/ 6 w 6"/>
                <a:gd name="T5" fmla="*/ 11 h 13"/>
                <a:gd name="T6" fmla="*/ 6 w 6"/>
                <a:gd name="T7" fmla="*/ 11 h 13"/>
                <a:gd name="T8" fmla="*/ 6 w 6"/>
                <a:gd name="T9" fmla="*/ 9 h 13"/>
                <a:gd name="T10" fmla="*/ 6 w 6"/>
                <a:gd name="T11" fmla="*/ 7 h 13"/>
                <a:gd name="T12" fmla="*/ 6 w 6"/>
                <a:gd name="T13" fmla="*/ 5 h 13"/>
                <a:gd name="T14" fmla="*/ 6 w 6"/>
                <a:gd name="T15" fmla="*/ 2 h 13"/>
                <a:gd name="T16" fmla="*/ 6 w 6"/>
                <a:gd name="T17" fmla="*/ 0 h 13"/>
                <a:gd name="T18" fmla="*/ 2 w 6"/>
                <a:gd name="T19" fmla="*/ 0 h 13"/>
                <a:gd name="T20" fmla="*/ 0 w 6"/>
                <a:gd name="T21" fmla="*/ 0 h 13"/>
                <a:gd name="T22" fmla="*/ 0 w 6"/>
                <a:gd name="T23" fmla="*/ 0 h 13"/>
                <a:gd name="T24" fmla="*/ 0 w 6"/>
                <a:gd name="T25" fmla="*/ 2 h 13"/>
                <a:gd name="T26" fmla="*/ 2 w 6"/>
                <a:gd name="T27" fmla="*/ 5 h 13"/>
                <a:gd name="T28" fmla="*/ 2 w 6"/>
                <a:gd name="T29" fmla="*/ 7 h 13"/>
                <a:gd name="T30" fmla="*/ 4 w 6"/>
                <a:gd name="T31" fmla="*/ 9 h 13"/>
                <a:gd name="T32" fmla="*/ 4 w 6"/>
                <a:gd name="T33" fmla="*/ 13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13"/>
                <a:gd name="T53" fmla="*/ 6 w 6"/>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13">
                  <a:moveTo>
                    <a:pt x="4" y="13"/>
                  </a:moveTo>
                  <a:lnTo>
                    <a:pt x="4" y="11"/>
                  </a:lnTo>
                  <a:lnTo>
                    <a:pt x="6" y="11"/>
                  </a:lnTo>
                  <a:lnTo>
                    <a:pt x="6" y="9"/>
                  </a:lnTo>
                  <a:lnTo>
                    <a:pt x="6" y="7"/>
                  </a:lnTo>
                  <a:lnTo>
                    <a:pt x="6" y="5"/>
                  </a:lnTo>
                  <a:lnTo>
                    <a:pt x="6" y="2"/>
                  </a:lnTo>
                  <a:lnTo>
                    <a:pt x="6" y="0"/>
                  </a:lnTo>
                  <a:lnTo>
                    <a:pt x="2" y="0"/>
                  </a:lnTo>
                  <a:lnTo>
                    <a:pt x="0" y="0"/>
                  </a:lnTo>
                  <a:lnTo>
                    <a:pt x="0" y="2"/>
                  </a:lnTo>
                  <a:lnTo>
                    <a:pt x="2" y="5"/>
                  </a:lnTo>
                  <a:lnTo>
                    <a:pt x="2" y="7"/>
                  </a:lnTo>
                  <a:lnTo>
                    <a:pt x="4" y="9"/>
                  </a:lnTo>
                  <a:lnTo>
                    <a:pt x="4"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18" name="Freeform 128"/>
            <p:cNvSpPr>
              <a:spLocks/>
            </p:cNvSpPr>
            <p:nvPr/>
          </p:nvSpPr>
          <p:spPr bwMode="auto">
            <a:xfrm>
              <a:off x="3685" y="2314"/>
              <a:ext cx="4" cy="11"/>
            </a:xfrm>
            <a:custGeom>
              <a:avLst/>
              <a:gdLst>
                <a:gd name="T0" fmla="*/ 2 w 4"/>
                <a:gd name="T1" fmla="*/ 11 h 11"/>
                <a:gd name="T2" fmla="*/ 2 w 4"/>
                <a:gd name="T3" fmla="*/ 8 h 11"/>
                <a:gd name="T4" fmla="*/ 4 w 4"/>
                <a:gd name="T5" fmla="*/ 8 h 11"/>
                <a:gd name="T6" fmla="*/ 4 w 4"/>
                <a:gd name="T7" fmla="*/ 6 h 11"/>
                <a:gd name="T8" fmla="*/ 4 w 4"/>
                <a:gd name="T9" fmla="*/ 4 h 11"/>
                <a:gd name="T10" fmla="*/ 4 w 4"/>
                <a:gd name="T11" fmla="*/ 4 h 11"/>
                <a:gd name="T12" fmla="*/ 2 w 4"/>
                <a:gd name="T13" fmla="*/ 2 h 11"/>
                <a:gd name="T14" fmla="*/ 2 w 4"/>
                <a:gd name="T15" fmla="*/ 2 h 11"/>
                <a:gd name="T16" fmla="*/ 0 w 4"/>
                <a:gd name="T17" fmla="*/ 0 h 11"/>
                <a:gd name="T18" fmla="*/ 0 w 4"/>
                <a:gd name="T19" fmla="*/ 2 h 11"/>
                <a:gd name="T20" fmla="*/ 0 w 4"/>
                <a:gd name="T21" fmla="*/ 2 h 11"/>
                <a:gd name="T22" fmla="*/ 0 w 4"/>
                <a:gd name="T23" fmla="*/ 4 h 11"/>
                <a:gd name="T24" fmla="*/ 0 w 4"/>
                <a:gd name="T25" fmla="*/ 4 h 11"/>
                <a:gd name="T26" fmla="*/ 0 w 4"/>
                <a:gd name="T27" fmla="*/ 6 h 11"/>
                <a:gd name="T28" fmla="*/ 2 w 4"/>
                <a:gd name="T29" fmla="*/ 8 h 11"/>
                <a:gd name="T30" fmla="*/ 2 w 4"/>
                <a:gd name="T31" fmla="*/ 8 h 11"/>
                <a:gd name="T32" fmla="*/ 2 w 4"/>
                <a:gd name="T33" fmla="*/ 11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11"/>
                <a:gd name="T53" fmla="*/ 4 w 4"/>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11">
                  <a:moveTo>
                    <a:pt x="2" y="11"/>
                  </a:moveTo>
                  <a:lnTo>
                    <a:pt x="2" y="8"/>
                  </a:lnTo>
                  <a:lnTo>
                    <a:pt x="4" y="8"/>
                  </a:lnTo>
                  <a:lnTo>
                    <a:pt x="4" y="6"/>
                  </a:lnTo>
                  <a:lnTo>
                    <a:pt x="4" y="4"/>
                  </a:lnTo>
                  <a:lnTo>
                    <a:pt x="2" y="2"/>
                  </a:lnTo>
                  <a:lnTo>
                    <a:pt x="0" y="0"/>
                  </a:lnTo>
                  <a:lnTo>
                    <a:pt x="0" y="2"/>
                  </a:lnTo>
                  <a:lnTo>
                    <a:pt x="0" y="4"/>
                  </a:lnTo>
                  <a:lnTo>
                    <a:pt x="0" y="6"/>
                  </a:lnTo>
                  <a:lnTo>
                    <a:pt x="2" y="8"/>
                  </a:lnTo>
                  <a:lnTo>
                    <a:pt x="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19" name="Freeform 129"/>
            <p:cNvSpPr>
              <a:spLocks/>
            </p:cNvSpPr>
            <p:nvPr/>
          </p:nvSpPr>
          <p:spPr bwMode="auto">
            <a:xfrm>
              <a:off x="4395" y="2284"/>
              <a:ext cx="39" cy="41"/>
            </a:xfrm>
            <a:custGeom>
              <a:avLst/>
              <a:gdLst>
                <a:gd name="T0" fmla="*/ 17 w 39"/>
                <a:gd name="T1" fmla="*/ 41 h 41"/>
                <a:gd name="T2" fmla="*/ 19 w 39"/>
                <a:gd name="T3" fmla="*/ 41 h 41"/>
                <a:gd name="T4" fmla="*/ 23 w 39"/>
                <a:gd name="T5" fmla="*/ 38 h 41"/>
                <a:gd name="T6" fmla="*/ 27 w 39"/>
                <a:gd name="T7" fmla="*/ 34 h 41"/>
                <a:gd name="T8" fmla="*/ 29 w 39"/>
                <a:gd name="T9" fmla="*/ 32 h 41"/>
                <a:gd name="T10" fmla="*/ 33 w 39"/>
                <a:gd name="T11" fmla="*/ 28 h 41"/>
                <a:gd name="T12" fmla="*/ 35 w 39"/>
                <a:gd name="T13" fmla="*/ 22 h 41"/>
                <a:gd name="T14" fmla="*/ 37 w 39"/>
                <a:gd name="T15" fmla="*/ 18 h 41"/>
                <a:gd name="T16" fmla="*/ 39 w 39"/>
                <a:gd name="T17" fmla="*/ 14 h 41"/>
                <a:gd name="T18" fmla="*/ 37 w 39"/>
                <a:gd name="T19" fmla="*/ 14 h 41"/>
                <a:gd name="T20" fmla="*/ 33 w 39"/>
                <a:gd name="T21" fmla="*/ 14 h 41"/>
                <a:gd name="T22" fmla="*/ 31 w 39"/>
                <a:gd name="T23" fmla="*/ 12 h 41"/>
                <a:gd name="T24" fmla="*/ 29 w 39"/>
                <a:gd name="T25" fmla="*/ 12 h 41"/>
                <a:gd name="T26" fmla="*/ 27 w 39"/>
                <a:gd name="T27" fmla="*/ 10 h 41"/>
                <a:gd name="T28" fmla="*/ 25 w 39"/>
                <a:gd name="T29" fmla="*/ 6 h 41"/>
                <a:gd name="T30" fmla="*/ 25 w 39"/>
                <a:gd name="T31" fmla="*/ 4 h 41"/>
                <a:gd name="T32" fmla="*/ 25 w 39"/>
                <a:gd name="T33" fmla="*/ 0 h 41"/>
                <a:gd name="T34" fmla="*/ 19 w 39"/>
                <a:gd name="T35" fmla="*/ 0 h 41"/>
                <a:gd name="T36" fmla="*/ 15 w 39"/>
                <a:gd name="T37" fmla="*/ 2 h 41"/>
                <a:gd name="T38" fmla="*/ 13 w 39"/>
                <a:gd name="T39" fmla="*/ 4 h 41"/>
                <a:gd name="T40" fmla="*/ 9 w 39"/>
                <a:gd name="T41" fmla="*/ 8 h 41"/>
                <a:gd name="T42" fmla="*/ 7 w 39"/>
                <a:gd name="T43" fmla="*/ 10 h 41"/>
                <a:gd name="T44" fmla="*/ 5 w 39"/>
                <a:gd name="T45" fmla="*/ 14 h 41"/>
                <a:gd name="T46" fmla="*/ 2 w 39"/>
                <a:gd name="T47" fmla="*/ 18 h 41"/>
                <a:gd name="T48" fmla="*/ 0 w 39"/>
                <a:gd name="T49" fmla="*/ 22 h 41"/>
                <a:gd name="T50" fmla="*/ 0 w 39"/>
                <a:gd name="T51" fmla="*/ 26 h 41"/>
                <a:gd name="T52" fmla="*/ 0 w 39"/>
                <a:gd name="T53" fmla="*/ 28 h 41"/>
                <a:gd name="T54" fmla="*/ 2 w 39"/>
                <a:gd name="T55" fmla="*/ 30 h 41"/>
                <a:gd name="T56" fmla="*/ 7 w 39"/>
                <a:gd name="T57" fmla="*/ 32 h 41"/>
                <a:gd name="T58" fmla="*/ 9 w 39"/>
                <a:gd name="T59" fmla="*/ 34 h 41"/>
                <a:gd name="T60" fmla="*/ 11 w 39"/>
                <a:gd name="T61" fmla="*/ 36 h 41"/>
                <a:gd name="T62" fmla="*/ 13 w 39"/>
                <a:gd name="T63" fmla="*/ 38 h 41"/>
                <a:gd name="T64" fmla="*/ 17 w 39"/>
                <a:gd name="T65" fmla="*/ 41 h 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41"/>
                <a:gd name="T101" fmla="*/ 39 w 39"/>
                <a:gd name="T102" fmla="*/ 41 h 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41">
                  <a:moveTo>
                    <a:pt x="17" y="41"/>
                  </a:moveTo>
                  <a:lnTo>
                    <a:pt x="19" y="41"/>
                  </a:lnTo>
                  <a:lnTo>
                    <a:pt x="23" y="38"/>
                  </a:lnTo>
                  <a:lnTo>
                    <a:pt x="27" y="34"/>
                  </a:lnTo>
                  <a:lnTo>
                    <a:pt x="29" y="32"/>
                  </a:lnTo>
                  <a:lnTo>
                    <a:pt x="33" y="28"/>
                  </a:lnTo>
                  <a:lnTo>
                    <a:pt x="35" y="22"/>
                  </a:lnTo>
                  <a:lnTo>
                    <a:pt x="37" y="18"/>
                  </a:lnTo>
                  <a:lnTo>
                    <a:pt x="39" y="14"/>
                  </a:lnTo>
                  <a:lnTo>
                    <a:pt x="37" y="14"/>
                  </a:lnTo>
                  <a:lnTo>
                    <a:pt x="33" y="14"/>
                  </a:lnTo>
                  <a:lnTo>
                    <a:pt x="31" y="12"/>
                  </a:lnTo>
                  <a:lnTo>
                    <a:pt x="29" y="12"/>
                  </a:lnTo>
                  <a:lnTo>
                    <a:pt x="27" y="10"/>
                  </a:lnTo>
                  <a:lnTo>
                    <a:pt x="25" y="6"/>
                  </a:lnTo>
                  <a:lnTo>
                    <a:pt x="25" y="4"/>
                  </a:lnTo>
                  <a:lnTo>
                    <a:pt x="25" y="0"/>
                  </a:lnTo>
                  <a:lnTo>
                    <a:pt x="19" y="0"/>
                  </a:lnTo>
                  <a:lnTo>
                    <a:pt x="15" y="2"/>
                  </a:lnTo>
                  <a:lnTo>
                    <a:pt x="13" y="4"/>
                  </a:lnTo>
                  <a:lnTo>
                    <a:pt x="9" y="8"/>
                  </a:lnTo>
                  <a:lnTo>
                    <a:pt x="7" y="10"/>
                  </a:lnTo>
                  <a:lnTo>
                    <a:pt x="5" y="14"/>
                  </a:lnTo>
                  <a:lnTo>
                    <a:pt x="2" y="18"/>
                  </a:lnTo>
                  <a:lnTo>
                    <a:pt x="0" y="22"/>
                  </a:lnTo>
                  <a:lnTo>
                    <a:pt x="0" y="26"/>
                  </a:lnTo>
                  <a:lnTo>
                    <a:pt x="0" y="28"/>
                  </a:lnTo>
                  <a:lnTo>
                    <a:pt x="2" y="30"/>
                  </a:lnTo>
                  <a:lnTo>
                    <a:pt x="7" y="32"/>
                  </a:lnTo>
                  <a:lnTo>
                    <a:pt x="9" y="34"/>
                  </a:lnTo>
                  <a:lnTo>
                    <a:pt x="11" y="36"/>
                  </a:lnTo>
                  <a:lnTo>
                    <a:pt x="13" y="38"/>
                  </a:lnTo>
                  <a:lnTo>
                    <a:pt x="17" y="41"/>
                  </a:lnTo>
                  <a:close/>
                </a:path>
              </a:pathLst>
            </a:custGeom>
            <a:solidFill>
              <a:srgbClr val="FFCF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20" name="Freeform 130"/>
            <p:cNvSpPr>
              <a:spLocks/>
            </p:cNvSpPr>
            <p:nvPr/>
          </p:nvSpPr>
          <p:spPr bwMode="auto">
            <a:xfrm>
              <a:off x="3613" y="2304"/>
              <a:ext cx="4" cy="6"/>
            </a:xfrm>
            <a:custGeom>
              <a:avLst/>
              <a:gdLst>
                <a:gd name="T0" fmla="*/ 0 w 4"/>
                <a:gd name="T1" fmla="*/ 6 h 6"/>
                <a:gd name="T2" fmla="*/ 0 w 4"/>
                <a:gd name="T3" fmla="*/ 6 h 6"/>
                <a:gd name="T4" fmla="*/ 0 w 4"/>
                <a:gd name="T5" fmla="*/ 4 h 6"/>
                <a:gd name="T6" fmla="*/ 0 w 4"/>
                <a:gd name="T7" fmla="*/ 4 h 6"/>
                <a:gd name="T8" fmla="*/ 0 w 4"/>
                <a:gd name="T9" fmla="*/ 4 h 6"/>
                <a:gd name="T10" fmla="*/ 2 w 4"/>
                <a:gd name="T11" fmla="*/ 2 h 6"/>
                <a:gd name="T12" fmla="*/ 2 w 4"/>
                <a:gd name="T13" fmla="*/ 2 h 6"/>
                <a:gd name="T14" fmla="*/ 2 w 4"/>
                <a:gd name="T15" fmla="*/ 2 h 6"/>
                <a:gd name="T16" fmla="*/ 4 w 4"/>
                <a:gd name="T17" fmla="*/ 0 h 6"/>
                <a:gd name="T18" fmla="*/ 4 w 4"/>
                <a:gd name="T19" fmla="*/ 2 h 6"/>
                <a:gd name="T20" fmla="*/ 4 w 4"/>
                <a:gd name="T21" fmla="*/ 2 h 6"/>
                <a:gd name="T22" fmla="*/ 2 w 4"/>
                <a:gd name="T23" fmla="*/ 2 h 6"/>
                <a:gd name="T24" fmla="*/ 2 w 4"/>
                <a:gd name="T25" fmla="*/ 4 h 6"/>
                <a:gd name="T26" fmla="*/ 2 w 4"/>
                <a:gd name="T27" fmla="*/ 4 h 6"/>
                <a:gd name="T28" fmla="*/ 0 w 4"/>
                <a:gd name="T29" fmla="*/ 4 h 6"/>
                <a:gd name="T30" fmla="*/ 0 w 4"/>
                <a:gd name="T31" fmla="*/ 6 h 6"/>
                <a:gd name="T32" fmla="*/ 0 w 4"/>
                <a:gd name="T33" fmla="*/ 6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6"/>
                <a:gd name="T53" fmla="*/ 4 w 4"/>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6">
                  <a:moveTo>
                    <a:pt x="0" y="6"/>
                  </a:moveTo>
                  <a:lnTo>
                    <a:pt x="0" y="6"/>
                  </a:lnTo>
                  <a:lnTo>
                    <a:pt x="0" y="4"/>
                  </a:lnTo>
                  <a:lnTo>
                    <a:pt x="2" y="2"/>
                  </a:lnTo>
                  <a:lnTo>
                    <a:pt x="4" y="0"/>
                  </a:lnTo>
                  <a:lnTo>
                    <a:pt x="4" y="2"/>
                  </a:lnTo>
                  <a:lnTo>
                    <a:pt x="2" y="2"/>
                  </a:lnTo>
                  <a:lnTo>
                    <a:pt x="2" y="4"/>
                  </a:lnTo>
                  <a:lnTo>
                    <a:pt x="0" y="4"/>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21" name="Freeform 131"/>
            <p:cNvSpPr>
              <a:spLocks/>
            </p:cNvSpPr>
            <p:nvPr/>
          </p:nvSpPr>
          <p:spPr bwMode="auto">
            <a:xfrm>
              <a:off x="4430" y="2243"/>
              <a:ext cx="41" cy="47"/>
            </a:xfrm>
            <a:custGeom>
              <a:avLst/>
              <a:gdLst>
                <a:gd name="T0" fmla="*/ 16 w 41"/>
                <a:gd name="T1" fmla="*/ 47 h 47"/>
                <a:gd name="T2" fmla="*/ 19 w 41"/>
                <a:gd name="T3" fmla="*/ 47 h 47"/>
                <a:gd name="T4" fmla="*/ 21 w 41"/>
                <a:gd name="T5" fmla="*/ 45 h 47"/>
                <a:gd name="T6" fmla="*/ 25 w 41"/>
                <a:gd name="T7" fmla="*/ 41 h 47"/>
                <a:gd name="T8" fmla="*/ 27 w 41"/>
                <a:gd name="T9" fmla="*/ 39 h 47"/>
                <a:gd name="T10" fmla="*/ 31 w 41"/>
                <a:gd name="T11" fmla="*/ 37 h 47"/>
                <a:gd name="T12" fmla="*/ 33 w 41"/>
                <a:gd name="T13" fmla="*/ 35 h 47"/>
                <a:gd name="T14" fmla="*/ 37 w 41"/>
                <a:gd name="T15" fmla="*/ 33 h 47"/>
                <a:gd name="T16" fmla="*/ 41 w 41"/>
                <a:gd name="T17" fmla="*/ 33 h 47"/>
                <a:gd name="T18" fmla="*/ 31 w 41"/>
                <a:gd name="T19" fmla="*/ 2 h 47"/>
                <a:gd name="T20" fmla="*/ 27 w 41"/>
                <a:gd name="T21" fmla="*/ 0 h 47"/>
                <a:gd name="T22" fmla="*/ 23 w 41"/>
                <a:gd name="T23" fmla="*/ 0 h 47"/>
                <a:gd name="T24" fmla="*/ 19 w 41"/>
                <a:gd name="T25" fmla="*/ 0 h 47"/>
                <a:gd name="T26" fmla="*/ 14 w 41"/>
                <a:gd name="T27" fmla="*/ 2 h 47"/>
                <a:gd name="T28" fmla="*/ 12 w 41"/>
                <a:gd name="T29" fmla="*/ 4 h 47"/>
                <a:gd name="T30" fmla="*/ 8 w 41"/>
                <a:gd name="T31" fmla="*/ 6 h 47"/>
                <a:gd name="T32" fmla="*/ 6 w 41"/>
                <a:gd name="T33" fmla="*/ 8 h 47"/>
                <a:gd name="T34" fmla="*/ 4 w 41"/>
                <a:gd name="T35" fmla="*/ 12 h 47"/>
                <a:gd name="T36" fmla="*/ 2 w 41"/>
                <a:gd name="T37" fmla="*/ 16 h 47"/>
                <a:gd name="T38" fmla="*/ 2 w 41"/>
                <a:gd name="T39" fmla="*/ 18 h 47"/>
                <a:gd name="T40" fmla="*/ 0 w 41"/>
                <a:gd name="T41" fmla="*/ 22 h 47"/>
                <a:gd name="T42" fmla="*/ 0 w 41"/>
                <a:gd name="T43" fmla="*/ 24 h 47"/>
                <a:gd name="T44" fmla="*/ 0 w 41"/>
                <a:gd name="T45" fmla="*/ 28 h 47"/>
                <a:gd name="T46" fmla="*/ 0 w 41"/>
                <a:gd name="T47" fmla="*/ 30 h 47"/>
                <a:gd name="T48" fmla="*/ 0 w 41"/>
                <a:gd name="T49" fmla="*/ 35 h 47"/>
                <a:gd name="T50" fmla="*/ 0 w 41"/>
                <a:gd name="T51" fmla="*/ 37 h 47"/>
                <a:gd name="T52" fmla="*/ 0 w 41"/>
                <a:gd name="T53" fmla="*/ 39 h 47"/>
                <a:gd name="T54" fmla="*/ 2 w 41"/>
                <a:gd name="T55" fmla="*/ 41 h 47"/>
                <a:gd name="T56" fmla="*/ 6 w 41"/>
                <a:gd name="T57" fmla="*/ 41 h 47"/>
                <a:gd name="T58" fmla="*/ 8 w 41"/>
                <a:gd name="T59" fmla="*/ 41 h 47"/>
                <a:gd name="T60" fmla="*/ 10 w 41"/>
                <a:gd name="T61" fmla="*/ 41 h 47"/>
                <a:gd name="T62" fmla="*/ 14 w 41"/>
                <a:gd name="T63" fmla="*/ 41 h 47"/>
                <a:gd name="T64" fmla="*/ 14 w 41"/>
                <a:gd name="T65" fmla="*/ 43 h 47"/>
                <a:gd name="T66" fmla="*/ 16 w 41"/>
                <a:gd name="T67" fmla="*/ 47 h 4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1"/>
                <a:gd name="T103" fmla="*/ 0 h 47"/>
                <a:gd name="T104" fmla="*/ 41 w 41"/>
                <a:gd name="T105" fmla="*/ 47 h 4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1" h="47">
                  <a:moveTo>
                    <a:pt x="16" y="47"/>
                  </a:moveTo>
                  <a:lnTo>
                    <a:pt x="19" y="47"/>
                  </a:lnTo>
                  <a:lnTo>
                    <a:pt x="21" y="45"/>
                  </a:lnTo>
                  <a:lnTo>
                    <a:pt x="25" y="41"/>
                  </a:lnTo>
                  <a:lnTo>
                    <a:pt x="27" y="39"/>
                  </a:lnTo>
                  <a:lnTo>
                    <a:pt x="31" y="37"/>
                  </a:lnTo>
                  <a:lnTo>
                    <a:pt x="33" y="35"/>
                  </a:lnTo>
                  <a:lnTo>
                    <a:pt x="37" y="33"/>
                  </a:lnTo>
                  <a:lnTo>
                    <a:pt x="41" y="33"/>
                  </a:lnTo>
                  <a:lnTo>
                    <a:pt x="31" y="2"/>
                  </a:lnTo>
                  <a:lnTo>
                    <a:pt x="27" y="0"/>
                  </a:lnTo>
                  <a:lnTo>
                    <a:pt x="23" y="0"/>
                  </a:lnTo>
                  <a:lnTo>
                    <a:pt x="19" y="0"/>
                  </a:lnTo>
                  <a:lnTo>
                    <a:pt x="14" y="2"/>
                  </a:lnTo>
                  <a:lnTo>
                    <a:pt x="12" y="4"/>
                  </a:lnTo>
                  <a:lnTo>
                    <a:pt x="8" y="6"/>
                  </a:lnTo>
                  <a:lnTo>
                    <a:pt x="6" y="8"/>
                  </a:lnTo>
                  <a:lnTo>
                    <a:pt x="4" y="12"/>
                  </a:lnTo>
                  <a:lnTo>
                    <a:pt x="2" y="16"/>
                  </a:lnTo>
                  <a:lnTo>
                    <a:pt x="2" y="18"/>
                  </a:lnTo>
                  <a:lnTo>
                    <a:pt x="0" y="22"/>
                  </a:lnTo>
                  <a:lnTo>
                    <a:pt x="0" y="24"/>
                  </a:lnTo>
                  <a:lnTo>
                    <a:pt x="0" y="28"/>
                  </a:lnTo>
                  <a:lnTo>
                    <a:pt x="0" y="30"/>
                  </a:lnTo>
                  <a:lnTo>
                    <a:pt x="0" y="35"/>
                  </a:lnTo>
                  <a:lnTo>
                    <a:pt x="0" y="37"/>
                  </a:lnTo>
                  <a:lnTo>
                    <a:pt x="0" y="39"/>
                  </a:lnTo>
                  <a:lnTo>
                    <a:pt x="2" y="41"/>
                  </a:lnTo>
                  <a:lnTo>
                    <a:pt x="6" y="41"/>
                  </a:lnTo>
                  <a:lnTo>
                    <a:pt x="8" y="41"/>
                  </a:lnTo>
                  <a:lnTo>
                    <a:pt x="10" y="41"/>
                  </a:lnTo>
                  <a:lnTo>
                    <a:pt x="14" y="41"/>
                  </a:lnTo>
                  <a:lnTo>
                    <a:pt x="14" y="43"/>
                  </a:lnTo>
                  <a:lnTo>
                    <a:pt x="16" y="47"/>
                  </a:lnTo>
                  <a:close/>
                </a:path>
              </a:pathLst>
            </a:custGeom>
            <a:solidFill>
              <a:srgbClr val="FFCF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22" name="Freeform 132"/>
            <p:cNvSpPr>
              <a:spLocks/>
            </p:cNvSpPr>
            <p:nvPr/>
          </p:nvSpPr>
          <p:spPr bwMode="auto">
            <a:xfrm>
              <a:off x="3607" y="2257"/>
              <a:ext cx="8" cy="8"/>
            </a:xfrm>
            <a:custGeom>
              <a:avLst/>
              <a:gdLst>
                <a:gd name="T0" fmla="*/ 0 w 8"/>
                <a:gd name="T1" fmla="*/ 8 h 8"/>
                <a:gd name="T2" fmla="*/ 0 w 8"/>
                <a:gd name="T3" fmla="*/ 8 h 8"/>
                <a:gd name="T4" fmla="*/ 0 w 8"/>
                <a:gd name="T5" fmla="*/ 8 h 8"/>
                <a:gd name="T6" fmla="*/ 2 w 8"/>
                <a:gd name="T7" fmla="*/ 8 h 8"/>
                <a:gd name="T8" fmla="*/ 4 w 8"/>
                <a:gd name="T9" fmla="*/ 8 h 8"/>
                <a:gd name="T10" fmla="*/ 4 w 8"/>
                <a:gd name="T11" fmla="*/ 8 h 8"/>
                <a:gd name="T12" fmla="*/ 6 w 8"/>
                <a:gd name="T13" fmla="*/ 8 h 8"/>
                <a:gd name="T14" fmla="*/ 6 w 8"/>
                <a:gd name="T15" fmla="*/ 8 h 8"/>
                <a:gd name="T16" fmla="*/ 8 w 8"/>
                <a:gd name="T17" fmla="*/ 8 h 8"/>
                <a:gd name="T18" fmla="*/ 8 w 8"/>
                <a:gd name="T19" fmla="*/ 6 h 8"/>
                <a:gd name="T20" fmla="*/ 8 w 8"/>
                <a:gd name="T21" fmla="*/ 4 h 8"/>
                <a:gd name="T22" fmla="*/ 8 w 8"/>
                <a:gd name="T23" fmla="*/ 2 h 8"/>
                <a:gd name="T24" fmla="*/ 8 w 8"/>
                <a:gd name="T25" fmla="*/ 0 h 8"/>
                <a:gd name="T26" fmla="*/ 6 w 8"/>
                <a:gd name="T27" fmla="*/ 0 h 8"/>
                <a:gd name="T28" fmla="*/ 6 w 8"/>
                <a:gd name="T29" fmla="*/ 0 h 8"/>
                <a:gd name="T30" fmla="*/ 4 w 8"/>
                <a:gd name="T31" fmla="*/ 0 h 8"/>
                <a:gd name="T32" fmla="*/ 2 w 8"/>
                <a:gd name="T33" fmla="*/ 2 h 8"/>
                <a:gd name="T34" fmla="*/ 0 w 8"/>
                <a:gd name="T35" fmla="*/ 2 h 8"/>
                <a:gd name="T36" fmla="*/ 0 w 8"/>
                <a:gd name="T37" fmla="*/ 4 h 8"/>
                <a:gd name="T38" fmla="*/ 0 w 8"/>
                <a:gd name="T39" fmla="*/ 4 h 8"/>
                <a:gd name="T40" fmla="*/ 0 w 8"/>
                <a:gd name="T41" fmla="*/ 6 h 8"/>
                <a:gd name="T42" fmla="*/ 0 w 8"/>
                <a:gd name="T43" fmla="*/ 6 h 8"/>
                <a:gd name="T44" fmla="*/ 0 w 8"/>
                <a:gd name="T45" fmla="*/ 8 h 8"/>
                <a:gd name="T46" fmla="*/ 0 w 8"/>
                <a:gd name="T47" fmla="*/ 8 h 8"/>
                <a:gd name="T48" fmla="*/ 0 w 8"/>
                <a:gd name="T49" fmla="*/ 8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
                <a:gd name="T76" fmla="*/ 0 h 8"/>
                <a:gd name="T77" fmla="*/ 8 w 8"/>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 h="8">
                  <a:moveTo>
                    <a:pt x="0" y="8"/>
                  </a:moveTo>
                  <a:lnTo>
                    <a:pt x="0" y="8"/>
                  </a:lnTo>
                  <a:lnTo>
                    <a:pt x="2" y="8"/>
                  </a:lnTo>
                  <a:lnTo>
                    <a:pt x="4" y="8"/>
                  </a:lnTo>
                  <a:lnTo>
                    <a:pt x="6" y="8"/>
                  </a:lnTo>
                  <a:lnTo>
                    <a:pt x="8" y="8"/>
                  </a:lnTo>
                  <a:lnTo>
                    <a:pt x="8" y="6"/>
                  </a:lnTo>
                  <a:lnTo>
                    <a:pt x="8" y="4"/>
                  </a:lnTo>
                  <a:lnTo>
                    <a:pt x="8" y="2"/>
                  </a:lnTo>
                  <a:lnTo>
                    <a:pt x="8" y="0"/>
                  </a:lnTo>
                  <a:lnTo>
                    <a:pt x="6" y="0"/>
                  </a:lnTo>
                  <a:lnTo>
                    <a:pt x="4" y="0"/>
                  </a:lnTo>
                  <a:lnTo>
                    <a:pt x="2" y="2"/>
                  </a:lnTo>
                  <a:lnTo>
                    <a:pt x="0" y="2"/>
                  </a:lnTo>
                  <a:lnTo>
                    <a:pt x="0" y="4"/>
                  </a:lnTo>
                  <a:lnTo>
                    <a:pt x="0" y="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23" name="Freeform 133"/>
            <p:cNvSpPr>
              <a:spLocks/>
            </p:cNvSpPr>
            <p:nvPr/>
          </p:nvSpPr>
          <p:spPr bwMode="auto">
            <a:xfrm>
              <a:off x="3662" y="2241"/>
              <a:ext cx="8" cy="10"/>
            </a:xfrm>
            <a:custGeom>
              <a:avLst/>
              <a:gdLst>
                <a:gd name="T0" fmla="*/ 4 w 8"/>
                <a:gd name="T1" fmla="*/ 10 h 10"/>
                <a:gd name="T2" fmla="*/ 6 w 8"/>
                <a:gd name="T3" fmla="*/ 10 h 10"/>
                <a:gd name="T4" fmla="*/ 6 w 8"/>
                <a:gd name="T5" fmla="*/ 10 h 10"/>
                <a:gd name="T6" fmla="*/ 8 w 8"/>
                <a:gd name="T7" fmla="*/ 8 h 10"/>
                <a:gd name="T8" fmla="*/ 8 w 8"/>
                <a:gd name="T9" fmla="*/ 8 h 10"/>
                <a:gd name="T10" fmla="*/ 8 w 8"/>
                <a:gd name="T11" fmla="*/ 6 h 10"/>
                <a:gd name="T12" fmla="*/ 8 w 8"/>
                <a:gd name="T13" fmla="*/ 4 h 10"/>
                <a:gd name="T14" fmla="*/ 8 w 8"/>
                <a:gd name="T15" fmla="*/ 2 h 10"/>
                <a:gd name="T16" fmla="*/ 6 w 8"/>
                <a:gd name="T17" fmla="*/ 0 h 10"/>
                <a:gd name="T18" fmla="*/ 4 w 8"/>
                <a:gd name="T19" fmla="*/ 0 h 10"/>
                <a:gd name="T20" fmla="*/ 2 w 8"/>
                <a:gd name="T21" fmla="*/ 0 h 10"/>
                <a:gd name="T22" fmla="*/ 2 w 8"/>
                <a:gd name="T23" fmla="*/ 2 h 10"/>
                <a:gd name="T24" fmla="*/ 0 w 8"/>
                <a:gd name="T25" fmla="*/ 2 h 10"/>
                <a:gd name="T26" fmla="*/ 0 w 8"/>
                <a:gd name="T27" fmla="*/ 4 h 10"/>
                <a:gd name="T28" fmla="*/ 2 w 8"/>
                <a:gd name="T29" fmla="*/ 6 h 10"/>
                <a:gd name="T30" fmla="*/ 2 w 8"/>
                <a:gd name="T31" fmla="*/ 8 h 10"/>
                <a:gd name="T32" fmla="*/ 4 w 8"/>
                <a:gd name="T33" fmla="*/ 10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10"/>
                <a:gd name="T53" fmla="*/ 8 w 8"/>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10">
                  <a:moveTo>
                    <a:pt x="4" y="10"/>
                  </a:moveTo>
                  <a:lnTo>
                    <a:pt x="6" y="10"/>
                  </a:lnTo>
                  <a:lnTo>
                    <a:pt x="8" y="8"/>
                  </a:lnTo>
                  <a:lnTo>
                    <a:pt x="8" y="6"/>
                  </a:lnTo>
                  <a:lnTo>
                    <a:pt x="8" y="4"/>
                  </a:lnTo>
                  <a:lnTo>
                    <a:pt x="8" y="2"/>
                  </a:lnTo>
                  <a:lnTo>
                    <a:pt x="6" y="0"/>
                  </a:lnTo>
                  <a:lnTo>
                    <a:pt x="4" y="0"/>
                  </a:lnTo>
                  <a:lnTo>
                    <a:pt x="2" y="0"/>
                  </a:lnTo>
                  <a:lnTo>
                    <a:pt x="2" y="2"/>
                  </a:lnTo>
                  <a:lnTo>
                    <a:pt x="0" y="2"/>
                  </a:lnTo>
                  <a:lnTo>
                    <a:pt x="0" y="4"/>
                  </a:lnTo>
                  <a:lnTo>
                    <a:pt x="2" y="6"/>
                  </a:lnTo>
                  <a:lnTo>
                    <a:pt x="2" y="8"/>
                  </a:lnTo>
                  <a:lnTo>
                    <a:pt x="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24" name="Freeform 134"/>
            <p:cNvSpPr>
              <a:spLocks/>
            </p:cNvSpPr>
            <p:nvPr/>
          </p:nvSpPr>
          <p:spPr bwMode="auto">
            <a:xfrm>
              <a:off x="4739" y="2202"/>
              <a:ext cx="49" cy="45"/>
            </a:xfrm>
            <a:custGeom>
              <a:avLst/>
              <a:gdLst>
                <a:gd name="T0" fmla="*/ 20 w 49"/>
                <a:gd name="T1" fmla="*/ 45 h 45"/>
                <a:gd name="T2" fmla="*/ 24 w 49"/>
                <a:gd name="T3" fmla="*/ 45 h 45"/>
                <a:gd name="T4" fmla="*/ 26 w 49"/>
                <a:gd name="T5" fmla="*/ 43 h 45"/>
                <a:gd name="T6" fmla="*/ 28 w 49"/>
                <a:gd name="T7" fmla="*/ 41 h 45"/>
                <a:gd name="T8" fmla="*/ 26 w 49"/>
                <a:gd name="T9" fmla="*/ 39 h 45"/>
                <a:gd name="T10" fmla="*/ 18 w 49"/>
                <a:gd name="T11" fmla="*/ 33 h 45"/>
                <a:gd name="T12" fmla="*/ 12 w 49"/>
                <a:gd name="T13" fmla="*/ 27 h 45"/>
                <a:gd name="T14" fmla="*/ 8 w 49"/>
                <a:gd name="T15" fmla="*/ 16 h 45"/>
                <a:gd name="T16" fmla="*/ 10 w 49"/>
                <a:gd name="T17" fmla="*/ 10 h 45"/>
                <a:gd name="T18" fmla="*/ 16 w 49"/>
                <a:gd name="T19" fmla="*/ 8 h 45"/>
                <a:gd name="T20" fmla="*/ 24 w 49"/>
                <a:gd name="T21" fmla="*/ 8 h 45"/>
                <a:gd name="T22" fmla="*/ 30 w 49"/>
                <a:gd name="T23" fmla="*/ 10 h 45"/>
                <a:gd name="T24" fmla="*/ 32 w 49"/>
                <a:gd name="T25" fmla="*/ 14 h 45"/>
                <a:gd name="T26" fmla="*/ 34 w 49"/>
                <a:gd name="T27" fmla="*/ 18 h 45"/>
                <a:gd name="T28" fmla="*/ 38 w 49"/>
                <a:gd name="T29" fmla="*/ 25 h 45"/>
                <a:gd name="T30" fmla="*/ 40 w 49"/>
                <a:gd name="T31" fmla="*/ 29 h 45"/>
                <a:gd name="T32" fmla="*/ 40 w 49"/>
                <a:gd name="T33" fmla="*/ 35 h 45"/>
                <a:gd name="T34" fmla="*/ 46 w 49"/>
                <a:gd name="T35" fmla="*/ 35 h 45"/>
                <a:gd name="T36" fmla="*/ 49 w 49"/>
                <a:gd name="T37" fmla="*/ 31 h 45"/>
                <a:gd name="T38" fmla="*/ 49 w 49"/>
                <a:gd name="T39" fmla="*/ 27 h 45"/>
                <a:gd name="T40" fmla="*/ 42 w 49"/>
                <a:gd name="T41" fmla="*/ 18 h 45"/>
                <a:gd name="T42" fmla="*/ 36 w 49"/>
                <a:gd name="T43" fmla="*/ 10 h 45"/>
                <a:gd name="T44" fmla="*/ 30 w 49"/>
                <a:gd name="T45" fmla="*/ 2 h 45"/>
                <a:gd name="T46" fmla="*/ 20 w 49"/>
                <a:gd name="T47" fmla="*/ 0 h 45"/>
                <a:gd name="T48" fmla="*/ 10 w 49"/>
                <a:gd name="T49" fmla="*/ 4 h 45"/>
                <a:gd name="T50" fmla="*/ 4 w 49"/>
                <a:gd name="T51" fmla="*/ 8 h 45"/>
                <a:gd name="T52" fmla="*/ 0 w 49"/>
                <a:gd name="T53" fmla="*/ 14 h 45"/>
                <a:gd name="T54" fmla="*/ 0 w 49"/>
                <a:gd name="T55" fmla="*/ 22 h 45"/>
                <a:gd name="T56" fmla="*/ 2 w 49"/>
                <a:gd name="T57" fmla="*/ 31 h 45"/>
                <a:gd name="T58" fmla="*/ 6 w 49"/>
                <a:gd name="T59" fmla="*/ 35 h 45"/>
                <a:gd name="T60" fmla="*/ 12 w 49"/>
                <a:gd name="T61" fmla="*/ 39 h 45"/>
                <a:gd name="T62" fmla="*/ 16 w 49"/>
                <a:gd name="T63" fmla="*/ 43 h 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9"/>
                <a:gd name="T97" fmla="*/ 0 h 45"/>
                <a:gd name="T98" fmla="*/ 49 w 49"/>
                <a:gd name="T99" fmla="*/ 45 h 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9" h="45">
                  <a:moveTo>
                    <a:pt x="20" y="45"/>
                  </a:moveTo>
                  <a:lnTo>
                    <a:pt x="20" y="45"/>
                  </a:lnTo>
                  <a:lnTo>
                    <a:pt x="22" y="45"/>
                  </a:lnTo>
                  <a:lnTo>
                    <a:pt x="24" y="45"/>
                  </a:lnTo>
                  <a:lnTo>
                    <a:pt x="26" y="43"/>
                  </a:lnTo>
                  <a:lnTo>
                    <a:pt x="28" y="41"/>
                  </a:lnTo>
                  <a:lnTo>
                    <a:pt x="30" y="41"/>
                  </a:lnTo>
                  <a:lnTo>
                    <a:pt x="26" y="39"/>
                  </a:lnTo>
                  <a:lnTo>
                    <a:pt x="22" y="35"/>
                  </a:lnTo>
                  <a:lnTo>
                    <a:pt x="18" y="33"/>
                  </a:lnTo>
                  <a:lnTo>
                    <a:pt x="14" y="31"/>
                  </a:lnTo>
                  <a:lnTo>
                    <a:pt x="12" y="27"/>
                  </a:lnTo>
                  <a:lnTo>
                    <a:pt x="10" y="22"/>
                  </a:lnTo>
                  <a:lnTo>
                    <a:pt x="8" y="16"/>
                  </a:lnTo>
                  <a:lnTo>
                    <a:pt x="8" y="12"/>
                  </a:lnTo>
                  <a:lnTo>
                    <a:pt x="10" y="10"/>
                  </a:lnTo>
                  <a:lnTo>
                    <a:pt x="12" y="8"/>
                  </a:lnTo>
                  <a:lnTo>
                    <a:pt x="16" y="8"/>
                  </a:lnTo>
                  <a:lnTo>
                    <a:pt x="20" y="6"/>
                  </a:lnTo>
                  <a:lnTo>
                    <a:pt x="24" y="8"/>
                  </a:lnTo>
                  <a:lnTo>
                    <a:pt x="26" y="8"/>
                  </a:lnTo>
                  <a:lnTo>
                    <a:pt x="30" y="10"/>
                  </a:lnTo>
                  <a:lnTo>
                    <a:pt x="32" y="12"/>
                  </a:lnTo>
                  <a:lnTo>
                    <a:pt x="32" y="14"/>
                  </a:lnTo>
                  <a:lnTo>
                    <a:pt x="34" y="16"/>
                  </a:lnTo>
                  <a:lnTo>
                    <a:pt x="34" y="18"/>
                  </a:lnTo>
                  <a:lnTo>
                    <a:pt x="36" y="22"/>
                  </a:lnTo>
                  <a:lnTo>
                    <a:pt x="38" y="25"/>
                  </a:lnTo>
                  <a:lnTo>
                    <a:pt x="38" y="27"/>
                  </a:lnTo>
                  <a:lnTo>
                    <a:pt x="40" y="29"/>
                  </a:lnTo>
                  <a:lnTo>
                    <a:pt x="40" y="33"/>
                  </a:lnTo>
                  <a:lnTo>
                    <a:pt x="40" y="35"/>
                  </a:lnTo>
                  <a:lnTo>
                    <a:pt x="42" y="35"/>
                  </a:lnTo>
                  <a:lnTo>
                    <a:pt x="46" y="35"/>
                  </a:lnTo>
                  <a:lnTo>
                    <a:pt x="46" y="33"/>
                  </a:lnTo>
                  <a:lnTo>
                    <a:pt x="49" y="31"/>
                  </a:lnTo>
                  <a:lnTo>
                    <a:pt x="49" y="29"/>
                  </a:lnTo>
                  <a:lnTo>
                    <a:pt x="49" y="27"/>
                  </a:lnTo>
                  <a:lnTo>
                    <a:pt x="46" y="25"/>
                  </a:lnTo>
                  <a:lnTo>
                    <a:pt x="42" y="18"/>
                  </a:lnTo>
                  <a:lnTo>
                    <a:pt x="40" y="14"/>
                  </a:lnTo>
                  <a:lnTo>
                    <a:pt x="36" y="10"/>
                  </a:lnTo>
                  <a:lnTo>
                    <a:pt x="32" y="4"/>
                  </a:lnTo>
                  <a:lnTo>
                    <a:pt x="30" y="2"/>
                  </a:lnTo>
                  <a:lnTo>
                    <a:pt x="26" y="0"/>
                  </a:lnTo>
                  <a:lnTo>
                    <a:pt x="20" y="0"/>
                  </a:lnTo>
                  <a:lnTo>
                    <a:pt x="14" y="2"/>
                  </a:lnTo>
                  <a:lnTo>
                    <a:pt x="10" y="4"/>
                  </a:lnTo>
                  <a:lnTo>
                    <a:pt x="6" y="6"/>
                  </a:lnTo>
                  <a:lnTo>
                    <a:pt x="4" y="8"/>
                  </a:lnTo>
                  <a:lnTo>
                    <a:pt x="2" y="12"/>
                  </a:lnTo>
                  <a:lnTo>
                    <a:pt x="0" y="14"/>
                  </a:lnTo>
                  <a:lnTo>
                    <a:pt x="0" y="18"/>
                  </a:lnTo>
                  <a:lnTo>
                    <a:pt x="0" y="22"/>
                  </a:lnTo>
                  <a:lnTo>
                    <a:pt x="0" y="27"/>
                  </a:lnTo>
                  <a:lnTo>
                    <a:pt x="2" y="31"/>
                  </a:lnTo>
                  <a:lnTo>
                    <a:pt x="4" y="33"/>
                  </a:lnTo>
                  <a:lnTo>
                    <a:pt x="6" y="35"/>
                  </a:lnTo>
                  <a:lnTo>
                    <a:pt x="8" y="37"/>
                  </a:lnTo>
                  <a:lnTo>
                    <a:pt x="12" y="39"/>
                  </a:lnTo>
                  <a:lnTo>
                    <a:pt x="14" y="41"/>
                  </a:lnTo>
                  <a:lnTo>
                    <a:pt x="16" y="43"/>
                  </a:lnTo>
                  <a:lnTo>
                    <a:pt x="2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25" name="Freeform 135"/>
            <p:cNvSpPr>
              <a:spLocks/>
            </p:cNvSpPr>
            <p:nvPr/>
          </p:nvSpPr>
          <p:spPr bwMode="auto">
            <a:xfrm>
              <a:off x="4808" y="2202"/>
              <a:ext cx="31" cy="29"/>
            </a:xfrm>
            <a:custGeom>
              <a:avLst/>
              <a:gdLst>
                <a:gd name="T0" fmla="*/ 12 w 31"/>
                <a:gd name="T1" fmla="*/ 29 h 29"/>
                <a:gd name="T2" fmla="*/ 14 w 31"/>
                <a:gd name="T3" fmla="*/ 29 h 29"/>
                <a:gd name="T4" fmla="*/ 18 w 31"/>
                <a:gd name="T5" fmla="*/ 27 h 29"/>
                <a:gd name="T6" fmla="*/ 22 w 31"/>
                <a:gd name="T7" fmla="*/ 25 h 29"/>
                <a:gd name="T8" fmla="*/ 24 w 31"/>
                <a:gd name="T9" fmla="*/ 22 h 29"/>
                <a:gd name="T10" fmla="*/ 27 w 31"/>
                <a:gd name="T11" fmla="*/ 18 h 29"/>
                <a:gd name="T12" fmla="*/ 29 w 31"/>
                <a:gd name="T13" fmla="*/ 14 h 29"/>
                <a:gd name="T14" fmla="*/ 29 w 31"/>
                <a:gd name="T15" fmla="*/ 10 h 29"/>
                <a:gd name="T16" fmla="*/ 31 w 31"/>
                <a:gd name="T17" fmla="*/ 6 h 29"/>
                <a:gd name="T18" fmla="*/ 29 w 31"/>
                <a:gd name="T19" fmla="*/ 2 h 29"/>
                <a:gd name="T20" fmla="*/ 24 w 31"/>
                <a:gd name="T21" fmla="*/ 0 h 29"/>
                <a:gd name="T22" fmla="*/ 22 w 31"/>
                <a:gd name="T23" fmla="*/ 0 h 29"/>
                <a:gd name="T24" fmla="*/ 18 w 31"/>
                <a:gd name="T25" fmla="*/ 2 h 29"/>
                <a:gd name="T26" fmla="*/ 16 w 31"/>
                <a:gd name="T27" fmla="*/ 2 h 29"/>
                <a:gd name="T28" fmla="*/ 12 w 31"/>
                <a:gd name="T29" fmla="*/ 4 h 29"/>
                <a:gd name="T30" fmla="*/ 8 w 31"/>
                <a:gd name="T31" fmla="*/ 4 h 29"/>
                <a:gd name="T32" fmla="*/ 6 w 31"/>
                <a:gd name="T33" fmla="*/ 6 h 29"/>
                <a:gd name="T34" fmla="*/ 4 w 31"/>
                <a:gd name="T35" fmla="*/ 8 h 29"/>
                <a:gd name="T36" fmla="*/ 4 w 31"/>
                <a:gd name="T37" fmla="*/ 12 h 29"/>
                <a:gd name="T38" fmla="*/ 2 w 31"/>
                <a:gd name="T39" fmla="*/ 14 h 29"/>
                <a:gd name="T40" fmla="*/ 0 w 31"/>
                <a:gd name="T41" fmla="*/ 18 h 29"/>
                <a:gd name="T42" fmla="*/ 0 w 31"/>
                <a:gd name="T43" fmla="*/ 20 h 29"/>
                <a:gd name="T44" fmla="*/ 0 w 31"/>
                <a:gd name="T45" fmla="*/ 22 h 29"/>
                <a:gd name="T46" fmla="*/ 2 w 31"/>
                <a:gd name="T47" fmla="*/ 25 h 29"/>
                <a:gd name="T48" fmla="*/ 4 w 31"/>
                <a:gd name="T49" fmla="*/ 27 h 29"/>
                <a:gd name="T50" fmla="*/ 4 w 31"/>
                <a:gd name="T51" fmla="*/ 27 h 29"/>
                <a:gd name="T52" fmla="*/ 4 w 31"/>
                <a:gd name="T53" fmla="*/ 27 h 29"/>
                <a:gd name="T54" fmla="*/ 6 w 31"/>
                <a:gd name="T55" fmla="*/ 27 h 29"/>
                <a:gd name="T56" fmla="*/ 6 w 31"/>
                <a:gd name="T57" fmla="*/ 27 h 29"/>
                <a:gd name="T58" fmla="*/ 8 w 31"/>
                <a:gd name="T59" fmla="*/ 27 h 29"/>
                <a:gd name="T60" fmla="*/ 8 w 31"/>
                <a:gd name="T61" fmla="*/ 27 h 29"/>
                <a:gd name="T62" fmla="*/ 10 w 31"/>
                <a:gd name="T63" fmla="*/ 29 h 29"/>
                <a:gd name="T64" fmla="*/ 12 w 31"/>
                <a:gd name="T65" fmla="*/ 29 h 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29"/>
                <a:gd name="T101" fmla="*/ 31 w 31"/>
                <a:gd name="T102" fmla="*/ 29 h 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29">
                  <a:moveTo>
                    <a:pt x="12" y="29"/>
                  </a:moveTo>
                  <a:lnTo>
                    <a:pt x="14" y="29"/>
                  </a:lnTo>
                  <a:lnTo>
                    <a:pt x="18" y="27"/>
                  </a:lnTo>
                  <a:lnTo>
                    <a:pt x="22" y="25"/>
                  </a:lnTo>
                  <a:lnTo>
                    <a:pt x="24" y="22"/>
                  </a:lnTo>
                  <a:lnTo>
                    <a:pt x="27" y="18"/>
                  </a:lnTo>
                  <a:lnTo>
                    <a:pt x="29" y="14"/>
                  </a:lnTo>
                  <a:lnTo>
                    <a:pt x="29" y="10"/>
                  </a:lnTo>
                  <a:lnTo>
                    <a:pt x="31" y="6"/>
                  </a:lnTo>
                  <a:lnTo>
                    <a:pt x="29" y="2"/>
                  </a:lnTo>
                  <a:lnTo>
                    <a:pt x="24" y="0"/>
                  </a:lnTo>
                  <a:lnTo>
                    <a:pt x="22" y="0"/>
                  </a:lnTo>
                  <a:lnTo>
                    <a:pt x="18" y="2"/>
                  </a:lnTo>
                  <a:lnTo>
                    <a:pt x="16" y="2"/>
                  </a:lnTo>
                  <a:lnTo>
                    <a:pt x="12" y="4"/>
                  </a:lnTo>
                  <a:lnTo>
                    <a:pt x="8" y="4"/>
                  </a:lnTo>
                  <a:lnTo>
                    <a:pt x="6" y="6"/>
                  </a:lnTo>
                  <a:lnTo>
                    <a:pt x="4" y="8"/>
                  </a:lnTo>
                  <a:lnTo>
                    <a:pt x="4" y="12"/>
                  </a:lnTo>
                  <a:lnTo>
                    <a:pt x="2" y="14"/>
                  </a:lnTo>
                  <a:lnTo>
                    <a:pt x="0" y="18"/>
                  </a:lnTo>
                  <a:lnTo>
                    <a:pt x="0" y="20"/>
                  </a:lnTo>
                  <a:lnTo>
                    <a:pt x="0" y="22"/>
                  </a:lnTo>
                  <a:lnTo>
                    <a:pt x="2" y="25"/>
                  </a:lnTo>
                  <a:lnTo>
                    <a:pt x="4" y="27"/>
                  </a:lnTo>
                  <a:lnTo>
                    <a:pt x="6" y="27"/>
                  </a:lnTo>
                  <a:lnTo>
                    <a:pt x="8" y="27"/>
                  </a:lnTo>
                  <a:lnTo>
                    <a:pt x="10" y="29"/>
                  </a:lnTo>
                  <a:lnTo>
                    <a:pt x="12"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26" name="Freeform 136"/>
            <p:cNvSpPr>
              <a:spLocks/>
            </p:cNvSpPr>
            <p:nvPr/>
          </p:nvSpPr>
          <p:spPr bwMode="auto">
            <a:xfrm>
              <a:off x="4771" y="2175"/>
              <a:ext cx="29" cy="27"/>
            </a:xfrm>
            <a:custGeom>
              <a:avLst/>
              <a:gdLst>
                <a:gd name="T0" fmla="*/ 8 w 29"/>
                <a:gd name="T1" fmla="*/ 27 h 27"/>
                <a:gd name="T2" fmla="*/ 10 w 29"/>
                <a:gd name="T3" fmla="*/ 27 h 27"/>
                <a:gd name="T4" fmla="*/ 12 w 29"/>
                <a:gd name="T5" fmla="*/ 27 h 27"/>
                <a:gd name="T6" fmla="*/ 12 w 29"/>
                <a:gd name="T7" fmla="*/ 25 h 27"/>
                <a:gd name="T8" fmla="*/ 14 w 29"/>
                <a:gd name="T9" fmla="*/ 25 h 27"/>
                <a:gd name="T10" fmla="*/ 17 w 29"/>
                <a:gd name="T11" fmla="*/ 25 h 27"/>
                <a:gd name="T12" fmla="*/ 19 w 29"/>
                <a:gd name="T13" fmla="*/ 25 h 27"/>
                <a:gd name="T14" fmla="*/ 21 w 29"/>
                <a:gd name="T15" fmla="*/ 25 h 27"/>
                <a:gd name="T16" fmla="*/ 23 w 29"/>
                <a:gd name="T17" fmla="*/ 25 h 27"/>
                <a:gd name="T18" fmla="*/ 25 w 29"/>
                <a:gd name="T19" fmla="*/ 23 h 27"/>
                <a:gd name="T20" fmla="*/ 27 w 29"/>
                <a:gd name="T21" fmla="*/ 21 h 27"/>
                <a:gd name="T22" fmla="*/ 29 w 29"/>
                <a:gd name="T23" fmla="*/ 17 h 27"/>
                <a:gd name="T24" fmla="*/ 29 w 29"/>
                <a:gd name="T25" fmla="*/ 15 h 27"/>
                <a:gd name="T26" fmla="*/ 29 w 29"/>
                <a:gd name="T27" fmla="*/ 11 h 27"/>
                <a:gd name="T28" fmla="*/ 29 w 29"/>
                <a:gd name="T29" fmla="*/ 9 h 27"/>
                <a:gd name="T30" fmla="*/ 29 w 29"/>
                <a:gd name="T31" fmla="*/ 5 h 27"/>
                <a:gd name="T32" fmla="*/ 27 w 29"/>
                <a:gd name="T33" fmla="*/ 2 h 27"/>
                <a:gd name="T34" fmla="*/ 23 w 29"/>
                <a:gd name="T35" fmla="*/ 0 h 27"/>
                <a:gd name="T36" fmla="*/ 19 w 29"/>
                <a:gd name="T37" fmla="*/ 0 h 27"/>
                <a:gd name="T38" fmla="*/ 14 w 29"/>
                <a:gd name="T39" fmla="*/ 0 h 27"/>
                <a:gd name="T40" fmla="*/ 10 w 29"/>
                <a:gd name="T41" fmla="*/ 2 h 27"/>
                <a:gd name="T42" fmla="*/ 8 w 29"/>
                <a:gd name="T43" fmla="*/ 2 h 27"/>
                <a:gd name="T44" fmla="*/ 4 w 29"/>
                <a:gd name="T45" fmla="*/ 7 h 27"/>
                <a:gd name="T46" fmla="*/ 2 w 29"/>
                <a:gd name="T47" fmla="*/ 9 h 27"/>
                <a:gd name="T48" fmla="*/ 0 w 29"/>
                <a:gd name="T49" fmla="*/ 13 h 27"/>
                <a:gd name="T50" fmla="*/ 2 w 29"/>
                <a:gd name="T51" fmla="*/ 15 h 27"/>
                <a:gd name="T52" fmla="*/ 2 w 29"/>
                <a:gd name="T53" fmla="*/ 17 h 27"/>
                <a:gd name="T54" fmla="*/ 2 w 29"/>
                <a:gd name="T55" fmla="*/ 19 h 27"/>
                <a:gd name="T56" fmla="*/ 2 w 29"/>
                <a:gd name="T57" fmla="*/ 21 h 27"/>
                <a:gd name="T58" fmla="*/ 4 w 29"/>
                <a:gd name="T59" fmla="*/ 23 h 27"/>
                <a:gd name="T60" fmla="*/ 4 w 29"/>
                <a:gd name="T61" fmla="*/ 23 h 27"/>
                <a:gd name="T62" fmla="*/ 6 w 29"/>
                <a:gd name="T63" fmla="*/ 25 h 27"/>
                <a:gd name="T64" fmla="*/ 8 w 29"/>
                <a:gd name="T65" fmla="*/ 27 h 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27"/>
                <a:gd name="T101" fmla="*/ 29 w 29"/>
                <a:gd name="T102" fmla="*/ 27 h 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27">
                  <a:moveTo>
                    <a:pt x="8" y="27"/>
                  </a:moveTo>
                  <a:lnTo>
                    <a:pt x="10" y="27"/>
                  </a:lnTo>
                  <a:lnTo>
                    <a:pt x="12" y="27"/>
                  </a:lnTo>
                  <a:lnTo>
                    <a:pt x="12" y="25"/>
                  </a:lnTo>
                  <a:lnTo>
                    <a:pt x="14" y="25"/>
                  </a:lnTo>
                  <a:lnTo>
                    <a:pt x="17" y="25"/>
                  </a:lnTo>
                  <a:lnTo>
                    <a:pt x="19" y="25"/>
                  </a:lnTo>
                  <a:lnTo>
                    <a:pt x="21" y="25"/>
                  </a:lnTo>
                  <a:lnTo>
                    <a:pt x="23" y="25"/>
                  </a:lnTo>
                  <a:lnTo>
                    <a:pt x="25" y="23"/>
                  </a:lnTo>
                  <a:lnTo>
                    <a:pt x="27" y="21"/>
                  </a:lnTo>
                  <a:lnTo>
                    <a:pt x="29" y="17"/>
                  </a:lnTo>
                  <a:lnTo>
                    <a:pt x="29" y="15"/>
                  </a:lnTo>
                  <a:lnTo>
                    <a:pt x="29" y="11"/>
                  </a:lnTo>
                  <a:lnTo>
                    <a:pt x="29" y="9"/>
                  </a:lnTo>
                  <a:lnTo>
                    <a:pt x="29" y="5"/>
                  </a:lnTo>
                  <a:lnTo>
                    <a:pt x="27" y="2"/>
                  </a:lnTo>
                  <a:lnTo>
                    <a:pt x="23" y="0"/>
                  </a:lnTo>
                  <a:lnTo>
                    <a:pt x="19" y="0"/>
                  </a:lnTo>
                  <a:lnTo>
                    <a:pt x="14" y="0"/>
                  </a:lnTo>
                  <a:lnTo>
                    <a:pt x="10" y="2"/>
                  </a:lnTo>
                  <a:lnTo>
                    <a:pt x="8" y="2"/>
                  </a:lnTo>
                  <a:lnTo>
                    <a:pt x="4" y="7"/>
                  </a:lnTo>
                  <a:lnTo>
                    <a:pt x="2" y="9"/>
                  </a:lnTo>
                  <a:lnTo>
                    <a:pt x="0" y="13"/>
                  </a:lnTo>
                  <a:lnTo>
                    <a:pt x="2" y="15"/>
                  </a:lnTo>
                  <a:lnTo>
                    <a:pt x="2" y="17"/>
                  </a:lnTo>
                  <a:lnTo>
                    <a:pt x="2" y="19"/>
                  </a:lnTo>
                  <a:lnTo>
                    <a:pt x="2" y="21"/>
                  </a:lnTo>
                  <a:lnTo>
                    <a:pt x="4" y="23"/>
                  </a:lnTo>
                  <a:lnTo>
                    <a:pt x="6" y="25"/>
                  </a:lnTo>
                  <a:lnTo>
                    <a:pt x="8"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27" name="Freeform 137"/>
            <p:cNvSpPr>
              <a:spLocks/>
            </p:cNvSpPr>
            <p:nvPr/>
          </p:nvSpPr>
          <p:spPr bwMode="auto">
            <a:xfrm>
              <a:off x="4624" y="2102"/>
              <a:ext cx="61" cy="55"/>
            </a:xfrm>
            <a:custGeom>
              <a:avLst/>
              <a:gdLst>
                <a:gd name="T0" fmla="*/ 37 w 61"/>
                <a:gd name="T1" fmla="*/ 55 h 55"/>
                <a:gd name="T2" fmla="*/ 39 w 61"/>
                <a:gd name="T3" fmla="*/ 51 h 55"/>
                <a:gd name="T4" fmla="*/ 39 w 61"/>
                <a:gd name="T5" fmla="*/ 47 h 55"/>
                <a:gd name="T6" fmla="*/ 35 w 61"/>
                <a:gd name="T7" fmla="*/ 41 h 55"/>
                <a:gd name="T8" fmla="*/ 31 w 61"/>
                <a:gd name="T9" fmla="*/ 37 h 55"/>
                <a:gd name="T10" fmla="*/ 27 w 61"/>
                <a:gd name="T11" fmla="*/ 33 h 55"/>
                <a:gd name="T12" fmla="*/ 25 w 61"/>
                <a:gd name="T13" fmla="*/ 26 h 55"/>
                <a:gd name="T14" fmla="*/ 25 w 61"/>
                <a:gd name="T15" fmla="*/ 22 h 55"/>
                <a:gd name="T16" fmla="*/ 31 w 61"/>
                <a:gd name="T17" fmla="*/ 16 h 55"/>
                <a:gd name="T18" fmla="*/ 33 w 61"/>
                <a:gd name="T19" fmla="*/ 20 h 55"/>
                <a:gd name="T20" fmla="*/ 37 w 61"/>
                <a:gd name="T21" fmla="*/ 22 h 55"/>
                <a:gd name="T22" fmla="*/ 39 w 61"/>
                <a:gd name="T23" fmla="*/ 26 h 55"/>
                <a:gd name="T24" fmla="*/ 43 w 61"/>
                <a:gd name="T25" fmla="*/ 29 h 55"/>
                <a:gd name="T26" fmla="*/ 45 w 61"/>
                <a:gd name="T27" fmla="*/ 33 h 55"/>
                <a:gd name="T28" fmla="*/ 47 w 61"/>
                <a:gd name="T29" fmla="*/ 37 h 55"/>
                <a:gd name="T30" fmla="*/ 49 w 61"/>
                <a:gd name="T31" fmla="*/ 41 h 55"/>
                <a:gd name="T32" fmla="*/ 49 w 61"/>
                <a:gd name="T33" fmla="*/ 47 h 55"/>
                <a:gd name="T34" fmla="*/ 51 w 61"/>
                <a:gd name="T35" fmla="*/ 45 h 55"/>
                <a:gd name="T36" fmla="*/ 53 w 61"/>
                <a:gd name="T37" fmla="*/ 43 h 55"/>
                <a:gd name="T38" fmla="*/ 57 w 61"/>
                <a:gd name="T39" fmla="*/ 39 h 55"/>
                <a:gd name="T40" fmla="*/ 59 w 61"/>
                <a:gd name="T41" fmla="*/ 35 h 55"/>
                <a:gd name="T42" fmla="*/ 61 w 61"/>
                <a:gd name="T43" fmla="*/ 31 h 55"/>
                <a:gd name="T44" fmla="*/ 61 w 61"/>
                <a:gd name="T45" fmla="*/ 26 h 55"/>
                <a:gd name="T46" fmla="*/ 61 w 61"/>
                <a:gd name="T47" fmla="*/ 22 h 55"/>
                <a:gd name="T48" fmla="*/ 59 w 61"/>
                <a:gd name="T49" fmla="*/ 18 h 55"/>
                <a:gd name="T50" fmla="*/ 57 w 61"/>
                <a:gd name="T51" fmla="*/ 12 h 55"/>
                <a:gd name="T52" fmla="*/ 53 w 61"/>
                <a:gd name="T53" fmla="*/ 8 h 55"/>
                <a:gd name="T54" fmla="*/ 49 w 61"/>
                <a:gd name="T55" fmla="*/ 4 h 55"/>
                <a:gd name="T56" fmla="*/ 45 w 61"/>
                <a:gd name="T57" fmla="*/ 2 h 55"/>
                <a:gd name="T58" fmla="*/ 41 w 61"/>
                <a:gd name="T59" fmla="*/ 0 h 55"/>
                <a:gd name="T60" fmla="*/ 35 w 61"/>
                <a:gd name="T61" fmla="*/ 0 h 55"/>
                <a:gd name="T62" fmla="*/ 29 w 61"/>
                <a:gd name="T63" fmla="*/ 0 h 55"/>
                <a:gd name="T64" fmla="*/ 23 w 61"/>
                <a:gd name="T65" fmla="*/ 2 h 55"/>
                <a:gd name="T66" fmla="*/ 19 w 61"/>
                <a:gd name="T67" fmla="*/ 4 h 55"/>
                <a:gd name="T68" fmla="*/ 14 w 61"/>
                <a:gd name="T69" fmla="*/ 6 h 55"/>
                <a:gd name="T70" fmla="*/ 10 w 61"/>
                <a:gd name="T71" fmla="*/ 10 h 55"/>
                <a:gd name="T72" fmla="*/ 6 w 61"/>
                <a:gd name="T73" fmla="*/ 12 h 55"/>
                <a:gd name="T74" fmla="*/ 2 w 61"/>
                <a:gd name="T75" fmla="*/ 14 h 55"/>
                <a:gd name="T76" fmla="*/ 0 w 61"/>
                <a:gd name="T77" fmla="*/ 18 h 55"/>
                <a:gd name="T78" fmla="*/ 0 w 61"/>
                <a:gd name="T79" fmla="*/ 22 h 55"/>
                <a:gd name="T80" fmla="*/ 2 w 61"/>
                <a:gd name="T81" fmla="*/ 26 h 55"/>
                <a:gd name="T82" fmla="*/ 4 w 61"/>
                <a:gd name="T83" fmla="*/ 33 h 55"/>
                <a:gd name="T84" fmla="*/ 8 w 61"/>
                <a:gd name="T85" fmla="*/ 37 h 55"/>
                <a:gd name="T86" fmla="*/ 12 w 61"/>
                <a:gd name="T87" fmla="*/ 39 h 55"/>
                <a:gd name="T88" fmla="*/ 16 w 61"/>
                <a:gd name="T89" fmla="*/ 43 h 55"/>
                <a:gd name="T90" fmla="*/ 21 w 61"/>
                <a:gd name="T91" fmla="*/ 47 h 55"/>
                <a:gd name="T92" fmla="*/ 25 w 61"/>
                <a:gd name="T93" fmla="*/ 49 h 55"/>
                <a:gd name="T94" fmla="*/ 31 w 61"/>
                <a:gd name="T95" fmla="*/ 51 h 55"/>
                <a:gd name="T96" fmla="*/ 37 w 61"/>
                <a:gd name="T97" fmla="*/ 55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37" y="55"/>
                  </a:moveTo>
                  <a:lnTo>
                    <a:pt x="39" y="51"/>
                  </a:lnTo>
                  <a:lnTo>
                    <a:pt x="39" y="47"/>
                  </a:lnTo>
                  <a:lnTo>
                    <a:pt x="35" y="41"/>
                  </a:lnTo>
                  <a:lnTo>
                    <a:pt x="31" y="37"/>
                  </a:lnTo>
                  <a:lnTo>
                    <a:pt x="27" y="33"/>
                  </a:lnTo>
                  <a:lnTo>
                    <a:pt x="25" y="26"/>
                  </a:lnTo>
                  <a:lnTo>
                    <a:pt x="25" y="22"/>
                  </a:lnTo>
                  <a:lnTo>
                    <a:pt x="31" y="16"/>
                  </a:lnTo>
                  <a:lnTo>
                    <a:pt x="33" y="20"/>
                  </a:lnTo>
                  <a:lnTo>
                    <a:pt x="37" y="22"/>
                  </a:lnTo>
                  <a:lnTo>
                    <a:pt x="39" y="26"/>
                  </a:lnTo>
                  <a:lnTo>
                    <a:pt x="43" y="29"/>
                  </a:lnTo>
                  <a:lnTo>
                    <a:pt x="45" y="33"/>
                  </a:lnTo>
                  <a:lnTo>
                    <a:pt x="47" y="37"/>
                  </a:lnTo>
                  <a:lnTo>
                    <a:pt x="49" y="41"/>
                  </a:lnTo>
                  <a:lnTo>
                    <a:pt x="49" y="47"/>
                  </a:lnTo>
                  <a:lnTo>
                    <a:pt x="51" y="45"/>
                  </a:lnTo>
                  <a:lnTo>
                    <a:pt x="53" y="43"/>
                  </a:lnTo>
                  <a:lnTo>
                    <a:pt x="57" y="39"/>
                  </a:lnTo>
                  <a:lnTo>
                    <a:pt x="59" y="35"/>
                  </a:lnTo>
                  <a:lnTo>
                    <a:pt x="61" y="31"/>
                  </a:lnTo>
                  <a:lnTo>
                    <a:pt x="61" y="26"/>
                  </a:lnTo>
                  <a:lnTo>
                    <a:pt x="61" y="22"/>
                  </a:lnTo>
                  <a:lnTo>
                    <a:pt x="59" y="18"/>
                  </a:lnTo>
                  <a:lnTo>
                    <a:pt x="57" y="12"/>
                  </a:lnTo>
                  <a:lnTo>
                    <a:pt x="53" y="8"/>
                  </a:lnTo>
                  <a:lnTo>
                    <a:pt x="49" y="4"/>
                  </a:lnTo>
                  <a:lnTo>
                    <a:pt x="45" y="2"/>
                  </a:lnTo>
                  <a:lnTo>
                    <a:pt x="41" y="0"/>
                  </a:lnTo>
                  <a:lnTo>
                    <a:pt x="35" y="0"/>
                  </a:lnTo>
                  <a:lnTo>
                    <a:pt x="29" y="0"/>
                  </a:lnTo>
                  <a:lnTo>
                    <a:pt x="23" y="2"/>
                  </a:lnTo>
                  <a:lnTo>
                    <a:pt x="19" y="4"/>
                  </a:lnTo>
                  <a:lnTo>
                    <a:pt x="14" y="6"/>
                  </a:lnTo>
                  <a:lnTo>
                    <a:pt x="10" y="10"/>
                  </a:lnTo>
                  <a:lnTo>
                    <a:pt x="6" y="12"/>
                  </a:lnTo>
                  <a:lnTo>
                    <a:pt x="2" y="14"/>
                  </a:lnTo>
                  <a:lnTo>
                    <a:pt x="0" y="18"/>
                  </a:lnTo>
                  <a:lnTo>
                    <a:pt x="0" y="22"/>
                  </a:lnTo>
                  <a:lnTo>
                    <a:pt x="2" y="26"/>
                  </a:lnTo>
                  <a:lnTo>
                    <a:pt x="4" y="33"/>
                  </a:lnTo>
                  <a:lnTo>
                    <a:pt x="8" y="37"/>
                  </a:lnTo>
                  <a:lnTo>
                    <a:pt x="12" y="39"/>
                  </a:lnTo>
                  <a:lnTo>
                    <a:pt x="16" y="43"/>
                  </a:lnTo>
                  <a:lnTo>
                    <a:pt x="21" y="47"/>
                  </a:lnTo>
                  <a:lnTo>
                    <a:pt x="25" y="49"/>
                  </a:lnTo>
                  <a:lnTo>
                    <a:pt x="31" y="51"/>
                  </a:lnTo>
                  <a:lnTo>
                    <a:pt x="37" y="55"/>
                  </a:lnTo>
                  <a:close/>
                </a:path>
              </a:pathLst>
            </a:custGeom>
            <a:solidFill>
              <a:srgbClr val="FFCF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28" name="Freeform 138"/>
            <p:cNvSpPr>
              <a:spLocks/>
            </p:cNvSpPr>
            <p:nvPr/>
          </p:nvSpPr>
          <p:spPr bwMode="auto">
            <a:xfrm>
              <a:off x="4908" y="2102"/>
              <a:ext cx="20" cy="51"/>
            </a:xfrm>
            <a:custGeom>
              <a:avLst/>
              <a:gdLst>
                <a:gd name="T0" fmla="*/ 12 w 20"/>
                <a:gd name="T1" fmla="*/ 51 h 51"/>
                <a:gd name="T2" fmla="*/ 18 w 20"/>
                <a:gd name="T3" fmla="*/ 47 h 51"/>
                <a:gd name="T4" fmla="*/ 20 w 20"/>
                <a:gd name="T5" fmla="*/ 43 h 51"/>
                <a:gd name="T6" fmla="*/ 20 w 20"/>
                <a:gd name="T7" fmla="*/ 37 h 51"/>
                <a:gd name="T8" fmla="*/ 18 w 20"/>
                <a:gd name="T9" fmla="*/ 33 h 51"/>
                <a:gd name="T10" fmla="*/ 16 w 20"/>
                <a:gd name="T11" fmla="*/ 26 h 51"/>
                <a:gd name="T12" fmla="*/ 14 w 20"/>
                <a:gd name="T13" fmla="*/ 20 h 51"/>
                <a:gd name="T14" fmla="*/ 10 w 20"/>
                <a:gd name="T15" fmla="*/ 16 h 51"/>
                <a:gd name="T16" fmla="*/ 8 w 20"/>
                <a:gd name="T17" fmla="*/ 10 h 51"/>
                <a:gd name="T18" fmla="*/ 6 w 20"/>
                <a:gd name="T19" fmla="*/ 10 h 51"/>
                <a:gd name="T20" fmla="*/ 4 w 20"/>
                <a:gd name="T21" fmla="*/ 8 h 51"/>
                <a:gd name="T22" fmla="*/ 4 w 20"/>
                <a:gd name="T23" fmla="*/ 6 h 51"/>
                <a:gd name="T24" fmla="*/ 2 w 20"/>
                <a:gd name="T25" fmla="*/ 4 h 51"/>
                <a:gd name="T26" fmla="*/ 2 w 20"/>
                <a:gd name="T27" fmla="*/ 2 h 51"/>
                <a:gd name="T28" fmla="*/ 0 w 20"/>
                <a:gd name="T29" fmla="*/ 2 h 51"/>
                <a:gd name="T30" fmla="*/ 0 w 20"/>
                <a:gd name="T31" fmla="*/ 2 h 51"/>
                <a:gd name="T32" fmla="*/ 0 w 20"/>
                <a:gd name="T33" fmla="*/ 0 h 51"/>
                <a:gd name="T34" fmla="*/ 12 w 20"/>
                <a:gd name="T35" fmla="*/ 51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51"/>
                <a:gd name="T56" fmla="*/ 20 w 20"/>
                <a:gd name="T57" fmla="*/ 51 h 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51">
                  <a:moveTo>
                    <a:pt x="12" y="51"/>
                  </a:moveTo>
                  <a:lnTo>
                    <a:pt x="18" y="47"/>
                  </a:lnTo>
                  <a:lnTo>
                    <a:pt x="20" y="43"/>
                  </a:lnTo>
                  <a:lnTo>
                    <a:pt x="20" y="37"/>
                  </a:lnTo>
                  <a:lnTo>
                    <a:pt x="18" y="33"/>
                  </a:lnTo>
                  <a:lnTo>
                    <a:pt x="16" y="26"/>
                  </a:lnTo>
                  <a:lnTo>
                    <a:pt x="14" y="20"/>
                  </a:lnTo>
                  <a:lnTo>
                    <a:pt x="10" y="16"/>
                  </a:lnTo>
                  <a:lnTo>
                    <a:pt x="8" y="10"/>
                  </a:lnTo>
                  <a:lnTo>
                    <a:pt x="6" y="10"/>
                  </a:lnTo>
                  <a:lnTo>
                    <a:pt x="4" y="8"/>
                  </a:lnTo>
                  <a:lnTo>
                    <a:pt x="4" y="6"/>
                  </a:lnTo>
                  <a:lnTo>
                    <a:pt x="2" y="4"/>
                  </a:lnTo>
                  <a:lnTo>
                    <a:pt x="2" y="2"/>
                  </a:lnTo>
                  <a:lnTo>
                    <a:pt x="0" y="2"/>
                  </a:lnTo>
                  <a:lnTo>
                    <a:pt x="0" y="0"/>
                  </a:lnTo>
                  <a:lnTo>
                    <a:pt x="12"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29" name="Freeform 139"/>
            <p:cNvSpPr>
              <a:spLocks/>
            </p:cNvSpPr>
            <p:nvPr/>
          </p:nvSpPr>
          <p:spPr bwMode="auto">
            <a:xfrm>
              <a:off x="4796" y="2067"/>
              <a:ext cx="34" cy="12"/>
            </a:xfrm>
            <a:custGeom>
              <a:avLst/>
              <a:gdLst>
                <a:gd name="T0" fmla="*/ 2 w 34"/>
                <a:gd name="T1" fmla="*/ 12 h 12"/>
                <a:gd name="T2" fmla="*/ 34 w 34"/>
                <a:gd name="T3" fmla="*/ 12 h 12"/>
                <a:gd name="T4" fmla="*/ 32 w 34"/>
                <a:gd name="T5" fmla="*/ 12 h 12"/>
                <a:gd name="T6" fmla="*/ 32 w 34"/>
                <a:gd name="T7" fmla="*/ 10 h 12"/>
                <a:gd name="T8" fmla="*/ 34 w 34"/>
                <a:gd name="T9" fmla="*/ 8 h 12"/>
                <a:gd name="T10" fmla="*/ 34 w 34"/>
                <a:gd name="T11" fmla="*/ 4 h 12"/>
                <a:gd name="T12" fmla="*/ 34 w 34"/>
                <a:gd name="T13" fmla="*/ 2 h 12"/>
                <a:gd name="T14" fmla="*/ 32 w 34"/>
                <a:gd name="T15" fmla="*/ 0 h 12"/>
                <a:gd name="T16" fmla="*/ 30 w 34"/>
                <a:gd name="T17" fmla="*/ 0 h 12"/>
                <a:gd name="T18" fmla="*/ 28 w 34"/>
                <a:gd name="T19" fmla="*/ 2 h 12"/>
                <a:gd name="T20" fmla="*/ 24 w 34"/>
                <a:gd name="T21" fmla="*/ 4 h 12"/>
                <a:gd name="T22" fmla="*/ 18 w 34"/>
                <a:gd name="T23" fmla="*/ 6 h 12"/>
                <a:gd name="T24" fmla="*/ 14 w 34"/>
                <a:gd name="T25" fmla="*/ 6 h 12"/>
                <a:gd name="T26" fmla="*/ 8 w 34"/>
                <a:gd name="T27" fmla="*/ 8 h 12"/>
                <a:gd name="T28" fmla="*/ 4 w 34"/>
                <a:gd name="T29" fmla="*/ 8 h 12"/>
                <a:gd name="T30" fmla="*/ 2 w 34"/>
                <a:gd name="T31" fmla="*/ 8 h 12"/>
                <a:gd name="T32" fmla="*/ 0 w 34"/>
                <a:gd name="T33" fmla="*/ 10 h 12"/>
                <a:gd name="T34" fmla="*/ 2 w 34"/>
                <a:gd name="T35" fmla="*/ 12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12"/>
                <a:gd name="T56" fmla="*/ 34 w 34"/>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12">
                  <a:moveTo>
                    <a:pt x="2" y="12"/>
                  </a:moveTo>
                  <a:lnTo>
                    <a:pt x="34" y="12"/>
                  </a:lnTo>
                  <a:lnTo>
                    <a:pt x="32" y="12"/>
                  </a:lnTo>
                  <a:lnTo>
                    <a:pt x="32" y="10"/>
                  </a:lnTo>
                  <a:lnTo>
                    <a:pt x="34" y="8"/>
                  </a:lnTo>
                  <a:lnTo>
                    <a:pt x="34" y="4"/>
                  </a:lnTo>
                  <a:lnTo>
                    <a:pt x="34" y="2"/>
                  </a:lnTo>
                  <a:lnTo>
                    <a:pt x="32" y="0"/>
                  </a:lnTo>
                  <a:lnTo>
                    <a:pt x="30" y="0"/>
                  </a:lnTo>
                  <a:lnTo>
                    <a:pt x="28" y="2"/>
                  </a:lnTo>
                  <a:lnTo>
                    <a:pt x="24" y="4"/>
                  </a:lnTo>
                  <a:lnTo>
                    <a:pt x="18" y="6"/>
                  </a:lnTo>
                  <a:lnTo>
                    <a:pt x="14" y="6"/>
                  </a:lnTo>
                  <a:lnTo>
                    <a:pt x="8" y="8"/>
                  </a:lnTo>
                  <a:lnTo>
                    <a:pt x="4" y="8"/>
                  </a:lnTo>
                  <a:lnTo>
                    <a:pt x="2" y="8"/>
                  </a:lnTo>
                  <a:lnTo>
                    <a:pt x="0" y="10"/>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30" name="Freeform 140"/>
            <p:cNvSpPr>
              <a:spLocks/>
            </p:cNvSpPr>
            <p:nvPr/>
          </p:nvSpPr>
          <p:spPr bwMode="auto">
            <a:xfrm>
              <a:off x="4142" y="1886"/>
              <a:ext cx="535" cy="179"/>
            </a:xfrm>
            <a:custGeom>
              <a:avLst/>
              <a:gdLst>
                <a:gd name="T0" fmla="*/ 529 w 535"/>
                <a:gd name="T1" fmla="*/ 144 h 179"/>
                <a:gd name="T2" fmla="*/ 533 w 535"/>
                <a:gd name="T3" fmla="*/ 134 h 179"/>
                <a:gd name="T4" fmla="*/ 533 w 535"/>
                <a:gd name="T5" fmla="*/ 120 h 179"/>
                <a:gd name="T6" fmla="*/ 531 w 535"/>
                <a:gd name="T7" fmla="*/ 106 h 179"/>
                <a:gd name="T8" fmla="*/ 525 w 535"/>
                <a:gd name="T9" fmla="*/ 93 h 179"/>
                <a:gd name="T10" fmla="*/ 513 w 535"/>
                <a:gd name="T11" fmla="*/ 85 h 179"/>
                <a:gd name="T12" fmla="*/ 498 w 535"/>
                <a:gd name="T13" fmla="*/ 79 h 179"/>
                <a:gd name="T14" fmla="*/ 486 w 535"/>
                <a:gd name="T15" fmla="*/ 79 h 179"/>
                <a:gd name="T16" fmla="*/ 474 w 535"/>
                <a:gd name="T17" fmla="*/ 83 h 179"/>
                <a:gd name="T18" fmla="*/ 460 w 535"/>
                <a:gd name="T19" fmla="*/ 95 h 179"/>
                <a:gd name="T20" fmla="*/ 447 w 535"/>
                <a:gd name="T21" fmla="*/ 98 h 179"/>
                <a:gd name="T22" fmla="*/ 433 w 535"/>
                <a:gd name="T23" fmla="*/ 95 h 179"/>
                <a:gd name="T24" fmla="*/ 419 w 535"/>
                <a:gd name="T25" fmla="*/ 89 h 179"/>
                <a:gd name="T26" fmla="*/ 382 w 535"/>
                <a:gd name="T27" fmla="*/ 73 h 179"/>
                <a:gd name="T28" fmla="*/ 345 w 535"/>
                <a:gd name="T29" fmla="*/ 61 h 179"/>
                <a:gd name="T30" fmla="*/ 309 w 535"/>
                <a:gd name="T31" fmla="*/ 49 h 179"/>
                <a:gd name="T32" fmla="*/ 268 w 535"/>
                <a:gd name="T33" fmla="*/ 38 h 179"/>
                <a:gd name="T34" fmla="*/ 243 w 535"/>
                <a:gd name="T35" fmla="*/ 34 h 179"/>
                <a:gd name="T36" fmla="*/ 219 w 535"/>
                <a:gd name="T37" fmla="*/ 30 h 179"/>
                <a:gd name="T38" fmla="*/ 194 w 535"/>
                <a:gd name="T39" fmla="*/ 24 h 179"/>
                <a:gd name="T40" fmla="*/ 172 w 535"/>
                <a:gd name="T41" fmla="*/ 20 h 179"/>
                <a:gd name="T42" fmla="*/ 131 w 535"/>
                <a:gd name="T43" fmla="*/ 12 h 179"/>
                <a:gd name="T44" fmla="*/ 90 w 535"/>
                <a:gd name="T45" fmla="*/ 6 h 179"/>
                <a:gd name="T46" fmla="*/ 49 w 535"/>
                <a:gd name="T47" fmla="*/ 2 h 179"/>
                <a:gd name="T48" fmla="*/ 10 w 535"/>
                <a:gd name="T49" fmla="*/ 0 h 179"/>
                <a:gd name="T50" fmla="*/ 4 w 535"/>
                <a:gd name="T51" fmla="*/ 10 h 179"/>
                <a:gd name="T52" fmla="*/ 2 w 535"/>
                <a:gd name="T53" fmla="*/ 20 h 179"/>
                <a:gd name="T54" fmla="*/ 0 w 535"/>
                <a:gd name="T55" fmla="*/ 30 h 179"/>
                <a:gd name="T56" fmla="*/ 0 w 535"/>
                <a:gd name="T57" fmla="*/ 38 h 179"/>
                <a:gd name="T58" fmla="*/ 29 w 535"/>
                <a:gd name="T59" fmla="*/ 46 h 179"/>
                <a:gd name="T60" fmla="*/ 59 w 535"/>
                <a:gd name="T61" fmla="*/ 51 h 179"/>
                <a:gd name="T62" fmla="*/ 92 w 535"/>
                <a:gd name="T63" fmla="*/ 53 h 179"/>
                <a:gd name="T64" fmla="*/ 127 w 535"/>
                <a:gd name="T65" fmla="*/ 63 h 179"/>
                <a:gd name="T66" fmla="*/ 211 w 535"/>
                <a:gd name="T67" fmla="*/ 65 h 179"/>
                <a:gd name="T68" fmla="*/ 288 w 535"/>
                <a:gd name="T69" fmla="*/ 77 h 179"/>
                <a:gd name="T70" fmla="*/ 362 w 535"/>
                <a:gd name="T71" fmla="*/ 95 h 179"/>
                <a:gd name="T72" fmla="*/ 433 w 535"/>
                <a:gd name="T73" fmla="*/ 124 h 179"/>
                <a:gd name="T74" fmla="*/ 447 w 535"/>
                <a:gd name="T75" fmla="*/ 155 h 179"/>
                <a:gd name="T76" fmla="*/ 454 w 535"/>
                <a:gd name="T77" fmla="*/ 138 h 179"/>
                <a:gd name="T78" fmla="*/ 456 w 535"/>
                <a:gd name="T79" fmla="*/ 118 h 179"/>
                <a:gd name="T80" fmla="*/ 462 w 535"/>
                <a:gd name="T81" fmla="*/ 106 h 179"/>
                <a:gd name="T82" fmla="*/ 468 w 535"/>
                <a:gd name="T83" fmla="*/ 100 h 179"/>
                <a:gd name="T84" fmla="*/ 480 w 535"/>
                <a:gd name="T85" fmla="*/ 98 h 179"/>
                <a:gd name="T86" fmla="*/ 492 w 535"/>
                <a:gd name="T87" fmla="*/ 98 h 179"/>
                <a:gd name="T88" fmla="*/ 501 w 535"/>
                <a:gd name="T89" fmla="*/ 100 h 179"/>
                <a:gd name="T90" fmla="*/ 507 w 535"/>
                <a:gd name="T91" fmla="*/ 108 h 179"/>
                <a:gd name="T92" fmla="*/ 507 w 535"/>
                <a:gd name="T93" fmla="*/ 124 h 179"/>
                <a:gd name="T94" fmla="*/ 496 w 535"/>
                <a:gd name="T95" fmla="*/ 144 h 179"/>
                <a:gd name="T96" fmla="*/ 480 w 535"/>
                <a:gd name="T97" fmla="*/ 157 h 179"/>
                <a:gd name="T98" fmla="*/ 466 w 535"/>
                <a:gd name="T99" fmla="*/ 171 h 1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5"/>
                <a:gd name="T151" fmla="*/ 0 h 179"/>
                <a:gd name="T152" fmla="*/ 535 w 535"/>
                <a:gd name="T153" fmla="*/ 179 h 1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5" h="179">
                  <a:moveTo>
                    <a:pt x="462" y="179"/>
                  </a:moveTo>
                  <a:lnTo>
                    <a:pt x="529" y="144"/>
                  </a:lnTo>
                  <a:lnTo>
                    <a:pt x="533" y="138"/>
                  </a:lnTo>
                  <a:lnTo>
                    <a:pt x="533" y="134"/>
                  </a:lnTo>
                  <a:lnTo>
                    <a:pt x="535" y="126"/>
                  </a:lnTo>
                  <a:lnTo>
                    <a:pt x="533" y="120"/>
                  </a:lnTo>
                  <a:lnTo>
                    <a:pt x="533" y="114"/>
                  </a:lnTo>
                  <a:lnTo>
                    <a:pt x="531" y="106"/>
                  </a:lnTo>
                  <a:lnTo>
                    <a:pt x="527" y="100"/>
                  </a:lnTo>
                  <a:lnTo>
                    <a:pt x="525" y="93"/>
                  </a:lnTo>
                  <a:lnTo>
                    <a:pt x="519" y="89"/>
                  </a:lnTo>
                  <a:lnTo>
                    <a:pt x="513" y="85"/>
                  </a:lnTo>
                  <a:lnTo>
                    <a:pt x="507" y="81"/>
                  </a:lnTo>
                  <a:lnTo>
                    <a:pt x="498" y="79"/>
                  </a:lnTo>
                  <a:lnTo>
                    <a:pt x="492" y="79"/>
                  </a:lnTo>
                  <a:lnTo>
                    <a:pt x="486" y="79"/>
                  </a:lnTo>
                  <a:lnTo>
                    <a:pt x="478" y="81"/>
                  </a:lnTo>
                  <a:lnTo>
                    <a:pt x="474" y="83"/>
                  </a:lnTo>
                  <a:lnTo>
                    <a:pt x="466" y="91"/>
                  </a:lnTo>
                  <a:lnTo>
                    <a:pt x="460" y="95"/>
                  </a:lnTo>
                  <a:lnTo>
                    <a:pt x="454" y="98"/>
                  </a:lnTo>
                  <a:lnTo>
                    <a:pt x="447" y="98"/>
                  </a:lnTo>
                  <a:lnTo>
                    <a:pt x="439" y="98"/>
                  </a:lnTo>
                  <a:lnTo>
                    <a:pt x="433" y="95"/>
                  </a:lnTo>
                  <a:lnTo>
                    <a:pt x="425" y="91"/>
                  </a:lnTo>
                  <a:lnTo>
                    <a:pt x="419" y="89"/>
                  </a:lnTo>
                  <a:lnTo>
                    <a:pt x="400" y="81"/>
                  </a:lnTo>
                  <a:lnTo>
                    <a:pt x="382" y="73"/>
                  </a:lnTo>
                  <a:lnTo>
                    <a:pt x="364" y="67"/>
                  </a:lnTo>
                  <a:lnTo>
                    <a:pt x="345" y="61"/>
                  </a:lnTo>
                  <a:lnTo>
                    <a:pt x="327" y="55"/>
                  </a:lnTo>
                  <a:lnTo>
                    <a:pt x="309" y="49"/>
                  </a:lnTo>
                  <a:lnTo>
                    <a:pt x="288" y="42"/>
                  </a:lnTo>
                  <a:lnTo>
                    <a:pt x="268" y="38"/>
                  </a:lnTo>
                  <a:lnTo>
                    <a:pt x="255" y="36"/>
                  </a:lnTo>
                  <a:lnTo>
                    <a:pt x="243" y="34"/>
                  </a:lnTo>
                  <a:lnTo>
                    <a:pt x="231" y="32"/>
                  </a:lnTo>
                  <a:lnTo>
                    <a:pt x="219" y="30"/>
                  </a:lnTo>
                  <a:lnTo>
                    <a:pt x="206" y="28"/>
                  </a:lnTo>
                  <a:lnTo>
                    <a:pt x="194" y="24"/>
                  </a:lnTo>
                  <a:lnTo>
                    <a:pt x="182" y="22"/>
                  </a:lnTo>
                  <a:lnTo>
                    <a:pt x="172" y="20"/>
                  </a:lnTo>
                  <a:lnTo>
                    <a:pt x="151" y="16"/>
                  </a:lnTo>
                  <a:lnTo>
                    <a:pt x="131" y="12"/>
                  </a:lnTo>
                  <a:lnTo>
                    <a:pt x="110" y="10"/>
                  </a:lnTo>
                  <a:lnTo>
                    <a:pt x="90" y="6"/>
                  </a:lnTo>
                  <a:lnTo>
                    <a:pt x="70" y="4"/>
                  </a:lnTo>
                  <a:lnTo>
                    <a:pt x="49" y="2"/>
                  </a:lnTo>
                  <a:lnTo>
                    <a:pt x="29" y="0"/>
                  </a:lnTo>
                  <a:lnTo>
                    <a:pt x="10" y="0"/>
                  </a:lnTo>
                  <a:lnTo>
                    <a:pt x="6" y="6"/>
                  </a:lnTo>
                  <a:lnTo>
                    <a:pt x="4" y="10"/>
                  </a:lnTo>
                  <a:lnTo>
                    <a:pt x="2" y="14"/>
                  </a:lnTo>
                  <a:lnTo>
                    <a:pt x="2" y="20"/>
                  </a:lnTo>
                  <a:lnTo>
                    <a:pt x="2" y="24"/>
                  </a:lnTo>
                  <a:lnTo>
                    <a:pt x="0" y="30"/>
                  </a:lnTo>
                  <a:lnTo>
                    <a:pt x="0" y="34"/>
                  </a:lnTo>
                  <a:lnTo>
                    <a:pt x="0" y="38"/>
                  </a:lnTo>
                  <a:lnTo>
                    <a:pt x="14" y="44"/>
                  </a:lnTo>
                  <a:lnTo>
                    <a:pt x="29" y="46"/>
                  </a:lnTo>
                  <a:lnTo>
                    <a:pt x="45" y="49"/>
                  </a:lnTo>
                  <a:lnTo>
                    <a:pt x="59" y="51"/>
                  </a:lnTo>
                  <a:lnTo>
                    <a:pt x="76" y="53"/>
                  </a:lnTo>
                  <a:lnTo>
                    <a:pt x="92" y="53"/>
                  </a:lnTo>
                  <a:lnTo>
                    <a:pt x="110" y="57"/>
                  </a:lnTo>
                  <a:lnTo>
                    <a:pt x="127" y="63"/>
                  </a:lnTo>
                  <a:lnTo>
                    <a:pt x="170" y="63"/>
                  </a:lnTo>
                  <a:lnTo>
                    <a:pt x="211" y="65"/>
                  </a:lnTo>
                  <a:lnTo>
                    <a:pt x="249" y="71"/>
                  </a:lnTo>
                  <a:lnTo>
                    <a:pt x="288" y="77"/>
                  </a:lnTo>
                  <a:lnTo>
                    <a:pt x="325" y="85"/>
                  </a:lnTo>
                  <a:lnTo>
                    <a:pt x="362" y="95"/>
                  </a:lnTo>
                  <a:lnTo>
                    <a:pt x="396" y="108"/>
                  </a:lnTo>
                  <a:lnTo>
                    <a:pt x="433" y="124"/>
                  </a:lnTo>
                  <a:lnTo>
                    <a:pt x="439" y="161"/>
                  </a:lnTo>
                  <a:lnTo>
                    <a:pt x="447" y="155"/>
                  </a:lnTo>
                  <a:lnTo>
                    <a:pt x="452" y="147"/>
                  </a:lnTo>
                  <a:lnTo>
                    <a:pt x="454" y="138"/>
                  </a:lnTo>
                  <a:lnTo>
                    <a:pt x="454" y="128"/>
                  </a:lnTo>
                  <a:lnTo>
                    <a:pt x="456" y="118"/>
                  </a:lnTo>
                  <a:lnTo>
                    <a:pt x="460" y="108"/>
                  </a:lnTo>
                  <a:lnTo>
                    <a:pt x="462" y="106"/>
                  </a:lnTo>
                  <a:lnTo>
                    <a:pt x="464" y="102"/>
                  </a:lnTo>
                  <a:lnTo>
                    <a:pt x="468" y="100"/>
                  </a:lnTo>
                  <a:lnTo>
                    <a:pt x="474" y="100"/>
                  </a:lnTo>
                  <a:lnTo>
                    <a:pt x="480" y="98"/>
                  </a:lnTo>
                  <a:lnTo>
                    <a:pt x="486" y="95"/>
                  </a:lnTo>
                  <a:lnTo>
                    <a:pt x="492" y="98"/>
                  </a:lnTo>
                  <a:lnTo>
                    <a:pt x="496" y="98"/>
                  </a:lnTo>
                  <a:lnTo>
                    <a:pt x="501" y="100"/>
                  </a:lnTo>
                  <a:lnTo>
                    <a:pt x="505" y="104"/>
                  </a:lnTo>
                  <a:lnTo>
                    <a:pt x="507" y="108"/>
                  </a:lnTo>
                  <a:lnTo>
                    <a:pt x="509" y="112"/>
                  </a:lnTo>
                  <a:lnTo>
                    <a:pt x="507" y="124"/>
                  </a:lnTo>
                  <a:lnTo>
                    <a:pt x="503" y="136"/>
                  </a:lnTo>
                  <a:lnTo>
                    <a:pt x="496" y="144"/>
                  </a:lnTo>
                  <a:lnTo>
                    <a:pt x="488" y="151"/>
                  </a:lnTo>
                  <a:lnTo>
                    <a:pt x="480" y="157"/>
                  </a:lnTo>
                  <a:lnTo>
                    <a:pt x="472" y="163"/>
                  </a:lnTo>
                  <a:lnTo>
                    <a:pt x="466" y="171"/>
                  </a:lnTo>
                  <a:lnTo>
                    <a:pt x="462" y="179"/>
                  </a:lnTo>
                  <a:close/>
                </a:path>
              </a:pathLst>
            </a:custGeom>
            <a:solidFill>
              <a:srgbClr val="D1E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31" name="Freeform 141"/>
            <p:cNvSpPr>
              <a:spLocks/>
            </p:cNvSpPr>
            <p:nvPr/>
          </p:nvSpPr>
          <p:spPr bwMode="auto">
            <a:xfrm>
              <a:off x="4614" y="2024"/>
              <a:ext cx="10" cy="6"/>
            </a:xfrm>
            <a:custGeom>
              <a:avLst/>
              <a:gdLst>
                <a:gd name="T0" fmla="*/ 0 w 10"/>
                <a:gd name="T1" fmla="*/ 6 h 6"/>
                <a:gd name="T2" fmla="*/ 0 w 10"/>
                <a:gd name="T3" fmla="*/ 6 h 6"/>
                <a:gd name="T4" fmla="*/ 0 w 10"/>
                <a:gd name="T5" fmla="*/ 4 h 6"/>
                <a:gd name="T6" fmla="*/ 2 w 10"/>
                <a:gd name="T7" fmla="*/ 4 h 6"/>
                <a:gd name="T8" fmla="*/ 2 w 10"/>
                <a:gd name="T9" fmla="*/ 2 h 6"/>
                <a:gd name="T10" fmla="*/ 4 w 10"/>
                <a:gd name="T11" fmla="*/ 2 h 6"/>
                <a:gd name="T12" fmla="*/ 6 w 10"/>
                <a:gd name="T13" fmla="*/ 2 h 6"/>
                <a:gd name="T14" fmla="*/ 8 w 10"/>
                <a:gd name="T15" fmla="*/ 0 h 6"/>
                <a:gd name="T16" fmla="*/ 10 w 10"/>
                <a:gd name="T17" fmla="*/ 0 h 6"/>
                <a:gd name="T18" fmla="*/ 6 w 10"/>
                <a:gd name="T19" fmla="*/ 0 h 6"/>
                <a:gd name="T20" fmla="*/ 4 w 10"/>
                <a:gd name="T21" fmla="*/ 0 h 6"/>
                <a:gd name="T22" fmla="*/ 4 w 10"/>
                <a:gd name="T23" fmla="*/ 0 h 6"/>
                <a:gd name="T24" fmla="*/ 2 w 10"/>
                <a:gd name="T25" fmla="*/ 0 h 6"/>
                <a:gd name="T26" fmla="*/ 2 w 10"/>
                <a:gd name="T27" fmla="*/ 2 h 6"/>
                <a:gd name="T28" fmla="*/ 2 w 10"/>
                <a:gd name="T29" fmla="*/ 2 h 6"/>
                <a:gd name="T30" fmla="*/ 2 w 10"/>
                <a:gd name="T31" fmla="*/ 4 h 6"/>
                <a:gd name="T32" fmla="*/ 0 w 10"/>
                <a:gd name="T33" fmla="*/ 6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6"/>
                <a:gd name="T53" fmla="*/ 10 w 10"/>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6">
                  <a:moveTo>
                    <a:pt x="0" y="6"/>
                  </a:moveTo>
                  <a:lnTo>
                    <a:pt x="0" y="6"/>
                  </a:lnTo>
                  <a:lnTo>
                    <a:pt x="0" y="4"/>
                  </a:lnTo>
                  <a:lnTo>
                    <a:pt x="2" y="4"/>
                  </a:lnTo>
                  <a:lnTo>
                    <a:pt x="2" y="2"/>
                  </a:lnTo>
                  <a:lnTo>
                    <a:pt x="4" y="2"/>
                  </a:lnTo>
                  <a:lnTo>
                    <a:pt x="6" y="2"/>
                  </a:lnTo>
                  <a:lnTo>
                    <a:pt x="8" y="0"/>
                  </a:lnTo>
                  <a:lnTo>
                    <a:pt x="10" y="0"/>
                  </a:lnTo>
                  <a:lnTo>
                    <a:pt x="6" y="0"/>
                  </a:lnTo>
                  <a:lnTo>
                    <a:pt x="4" y="0"/>
                  </a:lnTo>
                  <a:lnTo>
                    <a:pt x="2" y="0"/>
                  </a:lnTo>
                  <a:lnTo>
                    <a:pt x="2" y="2"/>
                  </a:lnTo>
                  <a:lnTo>
                    <a:pt x="2" y="4"/>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32" name="Freeform 142"/>
            <p:cNvSpPr>
              <a:spLocks/>
            </p:cNvSpPr>
            <p:nvPr/>
          </p:nvSpPr>
          <p:spPr bwMode="auto">
            <a:xfrm>
              <a:off x="4673" y="2008"/>
              <a:ext cx="2" cy="12"/>
            </a:xfrm>
            <a:custGeom>
              <a:avLst/>
              <a:gdLst>
                <a:gd name="T0" fmla="*/ 0 w 2"/>
                <a:gd name="T1" fmla="*/ 12 h 12"/>
                <a:gd name="T2" fmla="*/ 0 w 2"/>
                <a:gd name="T3" fmla="*/ 12 h 12"/>
                <a:gd name="T4" fmla="*/ 0 w 2"/>
                <a:gd name="T5" fmla="*/ 10 h 12"/>
                <a:gd name="T6" fmla="*/ 0 w 2"/>
                <a:gd name="T7" fmla="*/ 8 h 12"/>
                <a:gd name="T8" fmla="*/ 0 w 2"/>
                <a:gd name="T9" fmla="*/ 6 h 12"/>
                <a:gd name="T10" fmla="*/ 0 w 2"/>
                <a:gd name="T11" fmla="*/ 4 h 12"/>
                <a:gd name="T12" fmla="*/ 0 w 2"/>
                <a:gd name="T13" fmla="*/ 2 h 12"/>
                <a:gd name="T14" fmla="*/ 2 w 2"/>
                <a:gd name="T15" fmla="*/ 2 h 12"/>
                <a:gd name="T16" fmla="*/ 2 w 2"/>
                <a:gd name="T17" fmla="*/ 0 h 12"/>
                <a:gd name="T18" fmla="*/ 2 w 2"/>
                <a:gd name="T19" fmla="*/ 2 h 12"/>
                <a:gd name="T20" fmla="*/ 2 w 2"/>
                <a:gd name="T21" fmla="*/ 2 h 12"/>
                <a:gd name="T22" fmla="*/ 2 w 2"/>
                <a:gd name="T23" fmla="*/ 4 h 12"/>
                <a:gd name="T24" fmla="*/ 0 w 2"/>
                <a:gd name="T25" fmla="*/ 4 h 12"/>
                <a:gd name="T26" fmla="*/ 0 w 2"/>
                <a:gd name="T27" fmla="*/ 6 h 12"/>
                <a:gd name="T28" fmla="*/ 0 w 2"/>
                <a:gd name="T29" fmla="*/ 8 h 12"/>
                <a:gd name="T30" fmla="*/ 0 w 2"/>
                <a:gd name="T31" fmla="*/ 10 h 12"/>
                <a:gd name="T32" fmla="*/ 0 w 2"/>
                <a:gd name="T33" fmla="*/ 12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
                <a:gd name="T52" fmla="*/ 0 h 12"/>
                <a:gd name="T53" fmla="*/ 2 w 2"/>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 h="12">
                  <a:moveTo>
                    <a:pt x="0" y="12"/>
                  </a:moveTo>
                  <a:lnTo>
                    <a:pt x="0" y="12"/>
                  </a:lnTo>
                  <a:lnTo>
                    <a:pt x="0" y="10"/>
                  </a:lnTo>
                  <a:lnTo>
                    <a:pt x="0" y="8"/>
                  </a:lnTo>
                  <a:lnTo>
                    <a:pt x="0" y="6"/>
                  </a:lnTo>
                  <a:lnTo>
                    <a:pt x="0" y="4"/>
                  </a:lnTo>
                  <a:lnTo>
                    <a:pt x="0" y="2"/>
                  </a:lnTo>
                  <a:lnTo>
                    <a:pt x="2" y="2"/>
                  </a:lnTo>
                  <a:lnTo>
                    <a:pt x="2" y="0"/>
                  </a:lnTo>
                  <a:lnTo>
                    <a:pt x="2" y="2"/>
                  </a:lnTo>
                  <a:lnTo>
                    <a:pt x="2" y="4"/>
                  </a:lnTo>
                  <a:lnTo>
                    <a:pt x="0" y="4"/>
                  </a:lnTo>
                  <a:lnTo>
                    <a:pt x="0" y="6"/>
                  </a:lnTo>
                  <a:lnTo>
                    <a:pt x="0" y="8"/>
                  </a:lnTo>
                  <a:lnTo>
                    <a:pt x="0" y="1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33" name="Freeform 143"/>
            <p:cNvSpPr>
              <a:spLocks/>
            </p:cNvSpPr>
            <p:nvPr/>
          </p:nvSpPr>
          <p:spPr bwMode="auto">
            <a:xfrm>
              <a:off x="3668" y="1877"/>
              <a:ext cx="413" cy="137"/>
            </a:xfrm>
            <a:custGeom>
              <a:avLst/>
              <a:gdLst>
                <a:gd name="T0" fmla="*/ 43 w 413"/>
                <a:gd name="T1" fmla="*/ 137 h 137"/>
                <a:gd name="T2" fmla="*/ 47 w 413"/>
                <a:gd name="T3" fmla="*/ 137 h 137"/>
                <a:gd name="T4" fmla="*/ 49 w 413"/>
                <a:gd name="T5" fmla="*/ 137 h 137"/>
                <a:gd name="T6" fmla="*/ 51 w 413"/>
                <a:gd name="T7" fmla="*/ 137 h 137"/>
                <a:gd name="T8" fmla="*/ 53 w 413"/>
                <a:gd name="T9" fmla="*/ 131 h 137"/>
                <a:gd name="T10" fmla="*/ 51 w 413"/>
                <a:gd name="T11" fmla="*/ 119 h 137"/>
                <a:gd name="T12" fmla="*/ 45 w 413"/>
                <a:gd name="T13" fmla="*/ 111 h 137"/>
                <a:gd name="T14" fmla="*/ 39 w 413"/>
                <a:gd name="T15" fmla="*/ 100 h 137"/>
                <a:gd name="T16" fmla="*/ 31 w 413"/>
                <a:gd name="T17" fmla="*/ 90 h 137"/>
                <a:gd name="T18" fmla="*/ 23 w 413"/>
                <a:gd name="T19" fmla="*/ 74 h 137"/>
                <a:gd name="T20" fmla="*/ 21 w 413"/>
                <a:gd name="T21" fmla="*/ 55 h 137"/>
                <a:gd name="T22" fmla="*/ 27 w 413"/>
                <a:gd name="T23" fmla="*/ 41 h 137"/>
                <a:gd name="T24" fmla="*/ 39 w 413"/>
                <a:gd name="T25" fmla="*/ 35 h 137"/>
                <a:gd name="T26" fmla="*/ 51 w 413"/>
                <a:gd name="T27" fmla="*/ 39 h 137"/>
                <a:gd name="T28" fmla="*/ 62 w 413"/>
                <a:gd name="T29" fmla="*/ 47 h 137"/>
                <a:gd name="T30" fmla="*/ 68 w 413"/>
                <a:gd name="T31" fmla="*/ 62 h 137"/>
                <a:gd name="T32" fmla="*/ 68 w 413"/>
                <a:gd name="T33" fmla="*/ 76 h 137"/>
                <a:gd name="T34" fmla="*/ 68 w 413"/>
                <a:gd name="T35" fmla="*/ 92 h 137"/>
                <a:gd name="T36" fmla="*/ 70 w 413"/>
                <a:gd name="T37" fmla="*/ 104 h 137"/>
                <a:gd name="T38" fmla="*/ 72 w 413"/>
                <a:gd name="T39" fmla="*/ 119 h 137"/>
                <a:gd name="T40" fmla="*/ 78 w 413"/>
                <a:gd name="T41" fmla="*/ 125 h 137"/>
                <a:gd name="T42" fmla="*/ 82 w 413"/>
                <a:gd name="T43" fmla="*/ 119 h 137"/>
                <a:gd name="T44" fmla="*/ 84 w 413"/>
                <a:gd name="T45" fmla="*/ 107 h 137"/>
                <a:gd name="T46" fmla="*/ 86 w 413"/>
                <a:gd name="T47" fmla="*/ 96 h 137"/>
                <a:gd name="T48" fmla="*/ 413 w 413"/>
                <a:gd name="T49" fmla="*/ 29 h 137"/>
                <a:gd name="T50" fmla="*/ 80 w 413"/>
                <a:gd name="T51" fmla="*/ 64 h 137"/>
                <a:gd name="T52" fmla="*/ 74 w 413"/>
                <a:gd name="T53" fmla="*/ 47 h 137"/>
                <a:gd name="T54" fmla="*/ 66 w 413"/>
                <a:gd name="T55" fmla="*/ 31 h 137"/>
                <a:gd name="T56" fmla="*/ 53 w 413"/>
                <a:gd name="T57" fmla="*/ 21 h 137"/>
                <a:gd name="T58" fmla="*/ 35 w 413"/>
                <a:gd name="T59" fmla="*/ 15 h 137"/>
                <a:gd name="T60" fmla="*/ 19 w 413"/>
                <a:gd name="T61" fmla="*/ 27 h 137"/>
                <a:gd name="T62" fmla="*/ 6 w 413"/>
                <a:gd name="T63" fmla="*/ 43 h 137"/>
                <a:gd name="T64" fmla="*/ 0 w 413"/>
                <a:gd name="T65" fmla="*/ 62 h 137"/>
                <a:gd name="T66" fmla="*/ 0 w 413"/>
                <a:gd name="T67" fmla="*/ 82 h 137"/>
                <a:gd name="T68" fmla="*/ 6 w 413"/>
                <a:gd name="T69" fmla="*/ 100 h 137"/>
                <a:gd name="T70" fmla="*/ 15 w 413"/>
                <a:gd name="T71" fmla="*/ 115 h 137"/>
                <a:gd name="T72" fmla="*/ 27 w 413"/>
                <a:gd name="T73" fmla="*/ 127 h 137"/>
                <a:gd name="T74" fmla="*/ 41 w 413"/>
                <a:gd name="T75" fmla="*/ 137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3"/>
                <a:gd name="T115" fmla="*/ 0 h 137"/>
                <a:gd name="T116" fmla="*/ 413 w 413"/>
                <a:gd name="T117" fmla="*/ 137 h 1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3" h="137">
                  <a:moveTo>
                    <a:pt x="41" y="137"/>
                  </a:moveTo>
                  <a:lnTo>
                    <a:pt x="43" y="137"/>
                  </a:lnTo>
                  <a:lnTo>
                    <a:pt x="45" y="137"/>
                  </a:lnTo>
                  <a:lnTo>
                    <a:pt x="47" y="137"/>
                  </a:lnTo>
                  <a:lnTo>
                    <a:pt x="49" y="137"/>
                  </a:lnTo>
                  <a:lnTo>
                    <a:pt x="51" y="137"/>
                  </a:lnTo>
                  <a:lnTo>
                    <a:pt x="56" y="137"/>
                  </a:lnTo>
                  <a:lnTo>
                    <a:pt x="53" y="131"/>
                  </a:lnTo>
                  <a:lnTo>
                    <a:pt x="53" y="125"/>
                  </a:lnTo>
                  <a:lnTo>
                    <a:pt x="51" y="119"/>
                  </a:lnTo>
                  <a:lnTo>
                    <a:pt x="49" y="115"/>
                  </a:lnTo>
                  <a:lnTo>
                    <a:pt x="45" y="111"/>
                  </a:lnTo>
                  <a:lnTo>
                    <a:pt x="43" y="107"/>
                  </a:lnTo>
                  <a:lnTo>
                    <a:pt x="39" y="100"/>
                  </a:lnTo>
                  <a:lnTo>
                    <a:pt x="35" y="98"/>
                  </a:lnTo>
                  <a:lnTo>
                    <a:pt x="31" y="90"/>
                  </a:lnTo>
                  <a:lnTo>
                    <a:pt x="27" y="82"/>
                  </a:lnTo>
                  <a:lnTo>
                    <a:pt x="23" y="74"/>
                  </a:lnTo>
                  <a:lnTo>
                    <a:pt x="23" y="64"/>
                  </a:lnTo>
                  <a:lnTo>
                    <a:pt x="21" y="55"/>
                  </a:lnTo>
                  <a:lnTo>
                    <a:pt x="23" y="47"/>
                  </a:lnTo>
                  <a:lnTo>
                    <a:pt x="27" y="41"/>
                  </a:lnTo>
                  <a:lnTo>
                    <a:pt x="31" y="35"/>
                  </a:lnTo>
                  <a:lnTo>
                    <a:pt x="39" y="35"/>
                  </a:lnTo>
                  <a:lnTo>
                    <a:pt x="45" y="37"/>
                  </a:lnTo>
                  <a:lnTo>
                    <a:pt x="51" y="39"/>
                  </a:lnTo>
                  <a:lnTo>
                    <a:pt x="56" y="43"/>
                  </a:lnTo>
                  <a:lnTo>
                    <a:pt x="62" y="47"/>
                  </a:lnTo>
                  <a:lnTo>
                    <a:pt x="66" y="53"/>
                  </a:lnTo>
                  <a:lnTo>
                    <a:pt x="68" y="62"/>
                  </a:lnTo>
                  <a:lnTo>
                    <a:pt x="70" y="68"/>
                  </a:lnTo>
                  <a:lnTo>
                    <a:pt x="68" y="76"/>
                  </a:lnTo>
                  <a:lnTo>
                    <a:pt x="68" y="84"/>
                  </a:lnTo>
                  <a:lnTo>
                    <a:pt x="68" y="92"/>
                  </a:lnTo>
                  <a:lnTo>
                    <a:pt x="68" y="98"/>
                  </a:lnTo>
                  <a:lnTo>
                    <a:pt x="70" y="104"/>
                  </a:lnTo>
                  <a:lnTo>
                    <a:pt x="70" y="113"/>
                  </a:lnTo>
                  <a:lnTo>
                    <a:pt x="72" y="119"/>
                  </a:lnTo>
                  <a:lnTo>
                    <a:pt x="72" y="127"/>
                  </a:lnTo>
                  <a:lnTo>
                    <a:pt x="78" y="125"/>
                  </a:lnTo>
                  <a:lnTo>
                    <a:pt x="80" y="123"/>
                  </a:lnTo>
                  <a:lnTo>
                    <a:pt x="82" y="119"/>
                  </a:lnTo>
                  <a:lnTo>
                    <a:pt x="82" y="113"/>
                  </a:lnTo>
                  <a:lnTo>
                    <a:pt x="84" y="107"/>
                  </a:lnTo>
                  <a:lnTo>
                    <a:pt x="84" y="102"/>
                  </a:lnTo>
                  <a:lnTo>
                    <a:pt x="86" y="96"/>
                  </a:lnTo>
                  <a:lnTo>
                    <a:pt x="90" y="92"/>
                  </a:lnTo>
                  <a:lnTo>
                    <a:pt x="413" y="29"/>
                  </a:lnTo>
                  <a:lnTo>
                    <a:pt x="411" y="0"/>
                  </a:lnTo>
                  <a:lnTo>
                    <a:pt x="80" y="64"/>
                  </a:lnTo>
                  <a:lnTo>
                    <a:pt x="78" y="55"/>
                  </a:lnTo>
                  <a:lnTo>
                    <a:pt x="74" y="47"/>
                  </a:lnTo>
                  <a:lnTo>
                    <a:pt x="70" y="39"/>
                  </a:lnTo>
                  <a:lnTo>
                    <a:pt x="66" y="31"/>
                  </a:lnTo>
                  <a:lnTo>
                    <a:pt x="60" y="25"/>
                  </a:lnTo>
                  <a:lnTo>
                    <a:pt x="53" y="21"/>
                  </a:lnTo>
                  <a:lnTo>
                    <a:pt x="45" y="17"/>
                  </a:lnTo>
                  <a:lnTo>
                    <a:pt x="35" y="15"/>
                  </a:lnTo>
                  <a:lnTo>
                    <a:pt x="27" y="21"/>
                  </a:lnTo>
                  <a:lnTo>
                    <a:pt x="19" y="27"/>
                  </a:lnTo>
                  <a:lnTo>
                    <a:pt x="13" y="33"/>
                  </a:lnTo>
                  <a:lnTo>
                    <a:pt x="6" y="43"/>
                  </a:lnTo>
                  <a:lnTo>
                    <a:pt x="2" y="51"/>
                  </a:lnTo>
                  <a:lnTo>
                    <a:pt x="0" y="62"/>
                  </a:lnTo>
                  <a:lnTo>
                    <a:pt x="0" y="72"/>
                  </a:lnTo>
                  <a:lnTo>
                    <a:pt x="0" y="82"/>
                  </a:lnTo>
                  <a:lnTo>
                    <a:pt x="4" y="92"/>
                  </a:lnTo>
                  <a:lnTo>
                    <a:pt x="6" y="100"/>
                  </a:lnTo>
                  <a:lnTo>
                    <a:pt x="11" y="107"/>
                  </a:lnTo>
                  <a:lnTo>
                    <a:pt x="15" y="115"/>
                  </a:lnTo>
                  <a:lnTo>
                    <a:pt x="21" y="121"/>
                  </a:lnTo>
                  <a:lnTo>
                    <a:pt x="27" y="127"/>
                  </a:lnTo>
                  <a:lnTo>
                    <a:pt x="33" y="133"/>
                  </a:lnTo>
                  <a:lnTo>
                    <a:pt x="41" y="137"/>
                  </a:lnTo>
                  <a:close/>
                </a:path>
              </a:pathLst>
            </a:custGeom>
            <a:solidFill>
              <a:srgbClr val="D1E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534" name="Freeform 144"/>
            <p:cNvSpPr>
              <a:spLocks/>
            </p:cNvSpPr>
            <p:nvPr/>
          </p:nvSpPr>
          <p:spPr bwMode="auto">
            <a:xfrm>
              <a:off x="4146" y="1828"/>
              <a:ext cx="74" cy="49"/>
            </a:xfrm>
            <a:custGeom>
              <a:avLst/>
              <a:gdLst>
                <a:gd name="T0" fmla="*/ 68 w 74"/>
                <a:gd name="T1" fmla="*/ 49 h 49"/>
                <a:gd name="T2" fmla="*/ 70 w 74"/>
                <a:gd name="T3" fmla="*/ 47 h 49"/>
                <a:gd name="T4" fmla="*/ 70 w 74"/>
                <a:gd name="T5" fmla="*/ 43 h 49"/>
                <a:gd name="T6" fmla="*/ 72 w 74"/>
                <a:gd name="T7" fmla="*/ 41 h 49"/>
                <a:gd name="T8" fmla="*/ 74 w 74"/>
                <a:gd name="T9" fmla="*/ 35 h 49"/>
                <a:gd name="T10" fmla="*/ 74 w 74"/>
                <a:gd name="T11" fmla="*/ 31 h 49"/>
                <a:gd name="T12" fmla="*/ 74 w 74"/>
                <a:gd name="T13" fmla="*/ 27 h 49"/>
                <a:gd name="T14" fmla="*/ 74 w 74"/>
                <a:gd name="T15" fmla="*/ 23 h 49"/>
                <a:gd name="T16" fmla="*/ 72 w 74"/>
                <a:gd name="T17" fmla="*/ 21 h 49"/>
                <a:gd name="T18" fmla="*/ 66 w 74"/>
                <a:gd name="T19" fmla="*/ 15 h 49"/>
                <a:gd name="T20" fmla="*/ 59 w 74"/>
                <a:gd name="T21" fmla="*/ 11 h 49"/>
                <a:gd name="T22" fmla="*/ 53 w 74"/>
                <a:gd name="T23" fmla="*/ 6 h 49"/>
                <a:gd name="T24" fmla="*/ 47 w 74"/>
                <a:gd name="T25" fmla="*/ 2 h 49"/>
                <a:gd name="T26" fmla="*/ 39 w 74"/>
                <a:gd name="T27" fmla="*/ 2 h 49"/>
                <a:gd name="T28" fmla="*/ 31 w 74"/>
                <a:gd name="T29" fmla="*/ 0 h 49"/>
                <a:gd name="T30" fmla="*/ 25 w 74"/>
                <a:gd name="T31" fmla="*/ 2 h 49"/>
                <a:gd name="T32" fmla="*/ 17 w 74"/>
                <a:gd name="T33" fmla="*/ 2 h 49"/>
                <a:gd name="T34" fmla="*/ 15 w 74"/>
                <a:gd name="T35" fmla="*/ 4 h 49"/>
                <a:gd name="T36" fmla="*/ 10 w 74"/>
                <a:gd name="T37" fmla="*/ 9 h 49"/>
                <a:gd name="T38" fmla="*/ 6 w 74"/>
                <a:gd name="T39" fmla="*/ 11 h 49"/>
                <a:gd name="T40" fmla="*/ 4 w 74"/>
                <a:gd name="T41" fmla="*/ 15 h 49"/>
                <a:gd name="T42" fmla="*/ 0 w 74"/>
                <a:gd name="T43" fmla="*/ 19 h 49"/>
                <a:gd name="T44" fmla="*/ 0 w 74"/>
                <a:gd name="T45" fmla="*/ 23 h 49"/>
                <a:gd name="T46" fmla="*/ 0 w 74"/>
                <a:gd name="T47" fmla="*/ 25 h 49"/>
                <a:gd name="T48" fmla="*/ 2 w 74"/>
                <a:gd name="T49" fmla="*/ 29 h 49"/>
                <a:gd name="T50" fmla="*/ 68 w 74"/>
                <a:gd name="T51" fmla="*/ 49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4"/>
                <a:gd name="T79" fmla="*/ 0 h 49"/>
                <a:gd name="T80" fmla="*/ 74 w 74"/>
                <a:gd name="T81" fmla="*/ 49 h 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4" h="49">
                  <a:moveTo>
                    <a:pt x="68" y="49"/>
                  </a:moveTo>
                  <a:lnTo>
                    <a:pt x="70" y="47"/>
                  </a:lnTo>
                  <a:lnTo>
                    <a:pt x="70" y="43"/>
                  </a:lnTo>
                  <a:lnTo>
                    <a:pt x="72" y="41"/>
                  </a:lnTo>
                  <a:lnTo>
                    <a:pt x="74" y="35"/>
                  </a:lnTo>
                  <a:lnTo>
                    <a:pt x="74" y="31"/>
                  </a:lnTo>
                  <a:lnTo>
                    <a:pt x="74" y="27"/>
                  </a:lnTo>
                  <a:lnTo>
                    <a:pt x="74" y="23"/>
                  </a:lnTo>
                  <a:lnTo>
                    <a:pt x="72" y="21"/>
                  </a:lnTo>
                  <a:lnTo>
                    <a:pt x="66" y="15"/>
                  </a:lnTo>
                  <a:lnTo>
                    <a:pt x="59" y="11"/>
                  </a:lnTo>
                  <a:lnTo>
                    <a:pt x="53" y="6"/>
                  </a:lnTo>
                  <a:lnTo>
                    <a:pt x="47" y="2"/>
                  </a:lnTo>
                  <a:lnTo>
                    <a:pt x="39" y="2"/>
                  </a:lnTo>
                  <a:lnTo>
                    <a:pt x="31" y="0"/>
                  </a:lnTo>
                  <a:lnTo>
                    <a:pt x="25" y="2"/>
                  </a:lnTo>
                  <a:lnTo>
                    <a:pt x="17" y="2"/>
                  </a:lnTo>
                  <a:lnTo>
                    <a:pt x="15" y="4"/>
                  </a:lnTo>
                  <a:lnTo>
                    <a:pt x="10" y="9"/>
                  </a:lnTo>
                  <a:lnTo>
                    <a:pt x="6" y="11"/>
                  </a:lnTo>
                  <a:lnTo>
                    <a:pt x="4" y="15"/>
                  </a:lnTo>
                  <a:lnTo>
                    <a:pt x="0" y="19"/>
                  </a:lnTo>
                  <a:lnTo>
                    <a:pt x="0" y="23"/>
                  </a:lnTo>
                  <a:lnTo>
                    <a:pt x="0" y="25"/>
                  </a:lnTo>
                  <a:lnTo>
                    <a:pt x="2" y="29"/>
                  </a:lnTo>
                  <a:lnTo>
                    <a:pt x="68" y="49"/>
                  </a:lnTo>
                  <a:close/>
                </a:path>
              </a:pathLst>
            </a:custGeom>
            <a:solidFill>
              <a:srgbClr val="D1E0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147535" name="Picture 145" descr="bd00024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8" y="1920"/>
              <a:ext cx="697"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Footer Placeholder 1">
            <a:extLst>
              <a:ext uri="{FF2B5EF4-FFF2-40B4-BE49-F238E27FC236}">
                <a16:creationId xmlns:a16="http://schemas.microsoft.com/office/drawing/2014/main" id="{3A222A68-D38E-41EF-ACF2-9052E1A7DDA5}"/>
              </a:ext>
            </a:extLst>
          </p:cNvPr>
          <p:cNvSpPr>
            <a:spLocks noGrp="1"/>
          </p:cNvSpPr>
          <p:nvPr>
            <p:ph type="ftr" sz="quarter" idx="11"/>
          </p:nvPr>
        </p:nvSpPr>
        <p:spPr>
          <a:xfrm>
            <a:off x="3124200" y="6404988"/>
            <a:ext cx="2895600" cy="365125"/>
          </a:xfrm>
        </p:spPr>
        <p:txBody>
          <a:bodyPr/>
          <a:lstStyle/>
          <a:p>
            <a:pPr>
              <a:defRPr/>
            </a:pPr>
            <a:r>
              <a:rPr lang="en-US" dirty="0">
                <a:latin typeface="Calibri"/>
                <a:ea typeface="ＭＳ Ｐゴシック"/>
                <a:cs typeface="Calibri"/>
              </a:rPr>
              <a:t>2025</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F732-7D9D-AFAC-66E2-43B537392DE0}"/>
              </a:ext>
            </a:extLst>
          </p:cNvPr>
          <p:cNvSpPr>
            <a:spLocks noGrp="1"/>
          </p:cNvSpPr>
          <p:nvPr>
            <p:ph type="title"/>
          </p:nvPr>
        </p:nvSpPr>
        <p:spPr/>
        <p:txBody>
          <a:bodyPr/>
          <a:lstStyle/>
          <a:p>
            <a:r>
              <a:rPr lang="en-US" sz="3600" b="1" dirty="0">
                <a:solidFill>
                  <a:srgbClr val="800080"/>
                </a:solidFill>
                <a:latin typeface="Arial"/>
                <a:cs typeface="Arial"/>
              </a:rPr>
              <a:t>Breastfeeding and Alcohol</a:t>
            </a:r>
            <a:endParaRPr lang="en-US" dirty="0"/>
          </a:p>
        </p:txBody>
      </p:sp>
      <p:sp>
        <p:nvSpPr>
          <p:cNvPr id="3" name="Content Placeholder 2">
            <a:extLst>
              <a:ext uri="{FF2B5EF4-FFF2-40B4-BE49-F238E27FC236}">
                <a16:creationId xmlns:a16="http://schemas.microsoft.com/office/drawing/2014/main" id="{3BC186D6-7237-C404-AF96-BED72DFC2C5A}"/>
              </a:ext>
            </a:extLst>
          </p:cNvPr>
          <p:cNvSpPr>
            <a:spLocks noGrp="1"/>
          </p:cNvSpPr>
          <p:nvPr>
            <p:ph idx="1"/>
          </p:nvPr>
        </p:nvSpPr>
        <p:spPr/>
        <p:txBody>
          <a:bodyPr/>
          <a:lstStyle/>
          <a:p>
            <a:r>
              <a:rPr lang="en-US" sz="2000" dirty="0">
                <a:solidFill>
                  <a:srgbClr val="7030A0"/>
                </a:solidFill>
                <a:ea typeface="+mn-lt"/>
                <a:cs typeface="+mn-lt"/>
              </a:rPr>
              <a:t>Breast milk alcohol concentrations closely parallel blood alcohol concentrations, with highest levels in milk occurring 30 to 60 minutes after consuming alcohol. </a:t>
            </a:r>
            <a:endParaRPr lang="en-US" sz="2000" dirty="0">
              <a:solidFill>
                <a:srgbClr val="7030A0"/>
              </a:solidFill>
              <a:ea typeface="ＭＳ Ｐゴシック"/>
              <a:cs typeface="+mn-lt"/>
            </a:endParaRPr>
          </a:p>
          <a:p>
            <a:r>
              <a:rPr lang="en-US" sz="2000" dirty="0">
                <a:solidFill>
                  <a:srgbClr val="7030A0"/>
                </a:solidFill>
                <a:ea typeface="+mn-lt"/>
                <a:cs typeface="+mn-lt"/>
              </a:rPr>
              <a:t>Moderate alcohol consumption by a breastfeeding mother (up to 1 standard drink per day) is not known to be harmful to the infant, especially if the mother waits at least 2 hours after a single drink before nursing or expressing milk to be fed to the infant. </a:t>
            </a:r>
            <a:endParaRPr lang="en-US" sz="2000">
              <a:solidFill>
                <a:srgbClr val="7030A0"/>
              </a:solidFill>
              <a:ea typeface="ＭＳ Ｐゴシック"/>
              <a:cs typeface="+mn-lt"/>
            </a:endParaRPr>
          </a:p>
          <a:p>
            <a:r>
              <a:rPr lang="en-US" sz="2000" dirty="0">
                <a:solidFill>
                  <a:srgbClr val="7030A0"/>
                </a:solidFill>
                <a:ea typeface="+mn-lt"/>
                <a:cs typeface="+mn-lt"/>
              </a:rPr>
              <a:t>Moderate alcohol intake does not appear to affect breastfeeding duration.</a:t>
            </a:r>
            <a:r>
              <a:rPr lang="en-US" sz="2000" baseline="30000" dirty="0">
                <a:solidFill>
                  <a:srgbClr val="7030A0"/>
                </a:solidFill>
                <a:ea typeface="+mn-lt"/>
                <a:cs typeface="+mn-lt"/>
              </a:rPr>
              <a:t> </a:t>
            </a:r>
            <a:r>
              <a:rPr lang="en-US" sz="2000" dirty="0">
                <a:solidFill>
                  <a:srgbClr val="7030A0"/>
                </a:solidFill>
                <a:ea typeface="+mn-lt"/>
                <a:cs typeface="+mn-lt"/>
              </a:rPr>
              <a:t> </a:t>
            </a:r>
            <a:endParaRPr lang="en-US" sz="2000">
              <a:solidFill>
                <a:srgbClr val="7030A0"/>
              </a:solidFill>
              <a:ea typeface="ＭＳ Ｐゴシック"/>
              <a:cs typeface="+mn-lt"/>
            </a:endParaRPr>
          </a:p>
          <a:p>
            <a:r>
              <a:rPr lang="en-US" sz="2000" dirty="0">
                <a:solidFill>
                  <a:srgbClr val="7030A0"/>
                </a:solidFill>
                <a:ea typeface="+mn-lt"/>
                <a:cs typeface="+mn-lt"/>
              </a:rPr>
              <a:t>Consuming more than 2 standard alcoholic drinks daily is discouraged.</a:t>
            </a:r>
          </a:p>
          <a:p>
            <a:r>
              <a:rPr lang="en-US" sz="2000" dirty="0">
                <a:solidFill>
                  <a:srgbClr val="7030A0"/>
                </a:solidFill>
                <a:ea typeface="Calibri"/>
                <a:cs typeface="Calibri"/>
              </a:rPr>
              <a:t>Pump or feed before drinking and wait 3-4 hours after each alcohol serving before providing milk to baby.</a:t>
            </a:r>
          </a:p>
          <a:p>
            <a:r>
              <a:rPr lang="en-US" sz="2000" dirty="0">
                <a:solidFill>
                  <a:srgbClr val="7030A0"/>
                </a:solidFill>
                <a:ea typeface="Calibri"/>
                <a:cs typeface="Calibri"/>
              </a:rPr>
              <a:t>Alcohol does not increase milk production or let-down.</a:t>
            </a:r>
          </a:p>
        </p:txBody>
      </p:sp>
      <p:sp>
        <p:nvSpPr>
          <p:cNvPr id="4" name="Footer Placeholder 3">
            <a:extLst>
              <a:ext uri="{FF2B5EF4-FFF2-40B4-BE49-F238E27FC236}">
                <a16:creationId xmlns:a16="http://schemas.microsoft.com/office/drawing/2014/main" id="{3849BAA1-C82C-0180-DD38-C10E398E33AA}"/>
              </a:ext>
            </a:extLst>
          </p:cNvPr>
          <p:cNvSpPr>
            <a:spLocks noGrp="1"/>
          </p:cNvSpPr>
          <p:nvPr>
            <p:ph type="ftr" sz="quarter" idx="11"/>
          </p:nvPr>
        </p:nvSpPr>
        <p:spPr/>
        <p:txBody>
          <a:bodyPr/>
          <a:lstStyle/>
          <a:p>
            <a:pPr>
              <a:defRPr/>
            </a:pPr>
            <a:r>
              <a:rPr lang="en-US" dirty="0">
                <a:latin typeface="Calibri"/>
                <a:ea typeface="ＭＳ Ｐゴシック"/>
                <a:cs typeface="Calibri"/>
              </a:rPr>
              <a:t>2025</a:t>
            </a:r>
            <a:endParaRPr lang="en-US" dirty="0"/>
          </a:p>
        </p:txBody>
      </p:sp>
      <p:sp>
        <p:nvSpPr>
          <p:cNvPr id="5" name="Slide Number Placeholder 4">
            <a:extLst>
              <a:ext uri="{FF2B5EF4-FFF2-40B4-BE49-F238E27FC236}">
                <a16:creationId xmlns:a16="http://schemas.microsoft.com/office/drawing/2014/main" id="{80FD0CB7-CCEC-8689-FB48-AD3A998AAB57}"/>
              </a:ext>
            </a:extLst>
          </p:cNvPr>
          <p:cNvSpPr>
            <a:spLocks noGrp="1"/>
          </p:cNvSpPr>
          <p:nvPr>
            <p:ph type="sldNum" sz="quarter" idx="12"/>
          </p:nvPr>
        </p:nvSpPr>
        <p:spPr/>
        <p:txBody>
          <a:bodyPr/>
          <a:lstStyle/>
          <a:p>
            <a:fld id="{01C65263-43DC-4886-89D1-D3F4C921FD5D}" type="slidenum">
              <a:rPr lang="en-US" altLang="en-US"/>
              <a:pPr/>
              <a:t>21</a:t>
            </a:fld>
            <a:endParaRPr lang="en-US" altLang="en-US"/>
          </a:p>
        </p:txBody>
      </p:sp>
    </p:spTree>
    <p:extLst>
      <p:ext uri="{BB962C8B-B14F-4D97-AF65-F5344CB8AC3E}">
        <p14:creationId xmlns:p14="http://schemas.microsoft.com/office/powerpoint/2010/main" val="2536571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FC504-A40A-656A-3620-E7FB8FD36AAA}"/>
              </a:ext>
            </a:extLst>
          </p:cNvPr>
          <p:cNvSpPr>
            <a:spLocks noGrp="1"/>
          </p:cNvSpPr>
          <p:nvPr>
            <p:ph type="title"/>
          </p:nvPr>
        </p:nvSpPr>
        <p:spPr/>
        <p:txBody>
          <a:bodyPr/>
          <a:lstStyle/>
          <a:p>
            <a:pPr algn="l"/>
            <a:endParaRPr lang="en-US" sz="3600" b="1" dirty="0">
              <a:solidFill>
                <a:srgbClr val="800080"/>
              </a:solidFill>
              <a:latin typeface="Arial"/>
              <a:cs typeface="Arial"/>
            </a:endParaRPr>
          </a:p>
          <a:p>
            <a:pPr algn="l"/>
            <a:r>
              <a:rPr lang="en-US" sz="3600" b="1" dirty="0">
                <a:solidFill>
                  <a:srgbClr val="800080"/>
                </a:solidFill>
                <a:latin typeface="Arial"/>
                <a:cs typeface="Arial"/>
              </a:rPr>
              <a:t>         Breastfeeding and Marijuana</a:t>
            </a:r>
            <a:endParaRPr lang="en-US" sz="3600" dirty="0">
              <a:latin typeface="Arial"/>
              <a:cs typeface="Arial"/>
            </a:endParaRPr>
          </a:p>
          <a:p>
            <a:r>
              <a:rPr lang="en-US" dirty="0"/>
              <a:t>  </a:t>
            </a:r>
          </a:p>
        </p:txBody>
      </p:sp>
      <p:sp>
        <p:nvSpPr>
          <p:cNvPr id="3" name="Content Placeholder 2">
            <a:extLst>
              <a:ext uri="{FF2B5EF4-FFF2-40B4-BE49-F238E27FC236}">
                <a16:creationId xmlns:a16="http://schemas.microsoft.com/office/drawing/2014/main" id="{46843B8E-4BB1-9217-0D6E-AB46659E08CA}"/>
              </a:ext>
            </a:extLst>
          </p:cNvPr>
          <p:cNvSpPr>
            <a:spLocks noGrp="1"/>
          </p:cNvSpPr>
          <p:nvPr>
            <p:ph idx="1"/>
          </p:nvPr>
        </p:nvSpPr>
        <p:spPr/>
        <p:txBody>
          <a:bodyPr/>
          <a:lstStyle/>
          <a:p>
            <a:r>
              <a:rPr lang="en-US" sz="2400" dirty="0">
                <a:solidFill>
                  <a:srgbClr val="7030A0"/>
                </a:solidFill>
                <a:ea typeface="+mn-lt"/>
                <a:cs typeface="+mn-lt"/>
              </a:rPr>
              <a:t>Infants absorb approximately 0.1% of parent's dose </a:t>
            </a:r>
          </a:p>
          <a:p>
            <a:r>
              <a:rPr lang="en-US" sz="2400" dirty="0">
                <a:solidFill>
                  <a:srgbClr val="7030A0"/>
                </a:solidFill>
                <a:ea typeface="+mn-lt"/>
                <a:cs typeface="+mn-lt"/>
              </a:rPr>
              <a:t>Current data are insufficient to assess the effects of exposure of infants to maternal marijuana use during breastfeeding.</a:t>
            </a:r>
            <a:endParaRPr lang="en-US" sz="2400" dirty="0">
              <a:solidFill>
                <a:srgbClr val="7030A0"/>
              </a:solidFill>
              <a:ea typeface="Calibri"/>
              <a:cs typeface="Calibri"/>
            </a:endParaRPr>
          </a:p>
          <a:p>
            <a:r>
              <a:rPr lang="en-US" sz="2400" dirty="0">
                <a:solidFill>
                  <a:srgbClr val="7030A0"/>
                </a:solidFill>
                <a:ea typeface="+mn-lt"/>
                <a:cs typeface="+mn-lt"/>
              </a:rPr>
              <a:t>As a result, maternal marijuana use while breastfeeding is discouraged. </a:t>
            </a:r>
            <a:endParaRPr lang="en-US" sz="2400">
              <a:solidFill>
                <a:srgbClr val="7030A0"/>
              </a:solidFill>
              <a:ea typeface="ＭＳ Ｐゴシック"/>
              <a:cs typeface="+mn-lt"/>
            </a:endParaRPr>
          </a:p>
          <a:p>
            <a:r>
              <a:rPr lang="en-US" sz="2400" dirty="0">
                <a:solidFill>
                  <a:srgbClr val="7030A0"/>
                </a:solidFill>
                <a:ea typeface="Calibri"/>
                <a:cs typeface="Calibri"/>
              </a:rPr>
              <a:t>Experts agree that the proven benefits of human milk likely outweigh the risks of cannabis exposure</a:t>
            </a:r>
          </a:p>
          <a:p>
            <a:r>
              <a:rPr lang="en-US" sz="2400" dirty="0">
                <a:solidFill>
                  <a:srgbClr val="7030A0"/>
                </a:solidFill>
                <a:ea typeface="Calibri"/>
                <a:cs typeface="Calibri"/>
              </a:rPr>
              <a:t>It is unacceptable to withhold lactation support</a:t>
            </a:r>
          </a:p>
        </p:txBody>
      </p:sp>
      <p:sp>
        <p:nvSpPr>
          <p:cNvPr id="4" name="Footer Placeholder 3">
            <a:extLst>
              <a:ext uri="{FF2B5EF4-FFF2-40B4-BE49-F238E27FC236}">
                <a16:creationId xmlns:a16="http://schemas.microsoft.com/office/drawing/2014/main" id="{8C40710D-48CF-54A4-5D27-68D52225BD64}"/>
              </a:ext>
            </a:extLst>
          </p:cNvPr>
          <p:cNvSpPr>
            <a:spLocks noGrp="1"/>
          </p:cNvSpPr>
          <p:nvPr>
            <p:ph type="ftr" sz="quarter" idx="11"/>
          </p:nvPr>
        </p:nvSpPr>
        <p:spPr/>
        <p:txBody>
          <a:bodyPr/>
          <a:lstStyle/>
          <a:p>
            <a:pPr>
              <a:defRPr/>
            </a:pPr>
            <a:r>
              <a:rPr lang="en-US" dirty="0">
                <a:latin typeface="Calibri"/>
                <a:ea typeface="ＭＳ Ｐゴシック"/>
                <a:cs typeface="Calibri"/>
              </a:rPr>
              <a:t>2025</a:t>
            </a:r>
            <a:endParaRPr lang="en-US" dirty="0"/>
          </a:p>
        </p:txBody>
      </p:sp>
      <p:sp>
        <p:nvSpPr>
          <p:cNvPr id="5" name="Slide Number Placeholder 4">
            <a:extLst>
              <a:ext uri="{FF2B5EF4-FFF2-40B4-BE49-F238E27FC236}">
                <a16:creationId xmlns:a16="http://schemas.microsoft.com/office/drawing/2014/main" id="{C9AE2E9A-F639-E130-7173-369D164057B3}"/>
              </a:ext>
            </a:extLst>
          </p:cNvPr>
          <p:cNvSpPr>
            <a:spLocks noGrp="1"/>
          </p:cNvSpPr>
          <p:nvPr>
            <p:ph type="sldNum" sz="quarter" idx="12"/>
          </p:nvPr>
        </p:nvSpPr>
        <p:spPr/>
        <p:txBody>
          <a:bodyPr/>
          <a:lstStyle/>
          <a:p>
            <a:fld id="{01C65263-43DC-4886-89D1-D3F4C921FD5D}" type="slidenum">
              <a:rPr lang="en-US" altLang="en-US"/>
              <a:pPr/>
              <a:t>22</a:t>
            </a:fld>
            <a:endParaRPr lang="en-US" altLang="en-US"/>
          </a:p>
        </p:txBody>
      </p:sp>
    </p:spTree>
    <p:extLst>
      <p:ext uri="{BB962C8B-B14F-4D97-AF65-F5344CB8AC3E}">
        <p14:creationId xmlns:p14="http://schemas.microsoft.com/office/powerpoint/2010/main" val="236407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63FD9-231A-0A25-3654-DC5C9314701E}"/>
              </a:ext>
            </a:extLst>
          </p:cNvPr>
          <p:cNvSpPr>
            <a:spLocks noGrp="1"/>
          </p:cNvSpPr>
          <p:nvPr>
            <p:ph type="title"/>
          </p:nvPr>
        </p:nvSpPr>
        <p:spPr/>
        <p:txBody>
          <a:bodyPr/>
          <a:lstStyle/>
          <a:p>
            <a:r>
              <a:rPr lang="en-US" dirty="0">
                <a:solidFill>
                  <a:srgbClr val="7030A0"/>
                </a:solidFill>
              </a:rPr>
              <a:t>Breastfeeding and Opioids</a:t>
            </a:r>
          </a:p>
        </p:txBody>
      </p:sp>
      <p:sp>
        <p:nvSpPr>
          <p:cNvPr id="3" name="Content Placeholder 2">
            <a:extLst>
              <a:ext uri="{FF2B5EF4-FFF2-40B4-BE49-F238E27FC236}">
                <a16:creationId xmlns:a16="http://schemas.microsoft.com/office/drawing/2014/main" id="{98A79EEA-2C12-B397-F445-D1106C40A44E}"/>
              </a:ext>
            </a:extLst>
          </p:cNvPr>
          <p:cNvSpPr>
            <a:spLocks noGrp="1"/>
          </p:cNvSpPr>
          <p:nvPr>
            <p:ph idx="1"/>
          </p:nvPr>
        </p:nvSpPr>
        <p:spPr/>
        <p:txBody>
          <a:bodyPr/>
          <a:lstStyle/>
          <a:p>
            <a:r>
              <a:rPr lang="en-US" sz="2200" dirty="0">
                <a:solidFill>
                  <a:srgbClr val="7030A0"/>
                </a:solidFill>
              </a:rPr>
              <a:t>Most opioids transfer into human milk at the rate of 1-3% of maternal dose, but bioavailability is poor due to infants' gastrointestinal tracts</a:t>
            </a:r>
          </a:p>
          <a:p>
            <a:r>
              <a:rPr lang="en-US" sz="2200" dirty="0">
                <a:solidFill>
                  <a:srgbClr val="7030A0"/>
                </a:solidFill>
              </a:rPr>
              <a:t>Long- or short-term opiate use is not a contraindication to breastfeeding</a:t>
            </a:r>
          </a:p>
          <a:p>
            <a:r>
              <a:rPr lang="en-US" sz="2200" dirty="0">
                <a:solidFill>
                  <a:srgbClr val="7030A0"/>
                </a:solidFill>
              </a:rPr>
              <a:t>Codeine is never recommended while breastfeeding (or for infants) due to differences in metabolism</a:t>
            </a:r>
          </a:p>
          <a:p>
            <a:r>
              <a:rPr lang="en-US" sz="2200" dirty="0">
                <a:solidFill>
                  <a:srgbClr val="7030A0"/>
                </a:solidFill>
              </a:rPr>
              <a:t>Breastfeeding is known to reduce the severity of neonatal opioid withdrawal syndrome</a:t>
            </a:r>
          </a:p>
          <a:p>
            <a:r>
              <a:rPr lang="en-US" sz="2200" dirty="0">
                <a:solidFill>
                  <a:srgbClr val="7030A0"/>
                </a:solidFill>
                <a:latin typeface="Calibri"/>
                <a:cs typeface="Arial"/>
              </a:rPr>
              <a:t>Women who discontinue nonprescribed opioid use prior to or at delivery and/or who continue in treatment with methadone or buprenorphine can be supported in breastfeeding</a:t>
            </a:r>
          </a:p>
          <a:p>
            <a:pPr marL="0" indent="0">
              <a:buNone/>
            </a:pPr>
            <a:endParaRPr lang="en-US" sz="1300" dirty="0">
              <a:solidFill>
                <a:srgbClr val="7030A0"/>
              </a:solidFill>
              <a:latin typeface="Arial"/>
              <a:cs typeface="Arial"/>
            </a:endParaRPr>
          </a:p>
        </p:txBody>
      </p:sp>
      <p:sp>
        <p:nvSpPr>
          <p:cNvPr id="4" name="Footer Placeholder 3">
            <a:extLst>
              <a:ext uri="{FF2B5EF4-FFF2-40B4-BE49-F238E27FC236}">
                <a16:creationId xmlns:a16="http://schemas.microsoft.com/office/drawing/2014/main" id="{38ED3F47-1CEC-8865-E5AC-4249B07390F9}"/>
              </a:ext>
            </a:extLst>
          </p:cNvPr>
          <p:cNvSpPr>
            <a:spLocks noGrp="1"/>
          </p:cNvSpPr>
          <p:nvPr>
            <p:ph type="ftr" sz="quarter" idx="11"/>
          </p:nvPr>
        </p:nvSpPr>
        <p:spPr/>
        <p:txBody>
          <a:bodyPr/>
          <a:lstStyle/>
          <a:p>
            <a:pPr>
              <a:defRPr/>
            </a:pPr>
            <a:r>
              <a:rPr lang="en-US" dirty="0">
                <a:latin typeface="Calibri"/>
                <a:ea typeface="ＭＳ Ｐゴシック"/>
                <a:cs typeface="Calibri"/>
              </a:rPr>
              <a:t>2025</a:t>
            </a:r>
            <a:endParaRPr lang="en-US" dirty="0"/>
          </a:p>
        </p:txBody>
      </p:sp>
      <p:sp>
        <p:nvSpPr>
          <p:cNvPr id="5" name="Slide Number Placeholder 4">
            <a:extLst>
              <a:ext uri="{FF2B5EF4-FFF2-40B4-BE49-F238E27FC236}">
                <a16:creationId xmlns:a16="http://schemas.microsoft.com/office/drawing/2014/main" id="{CB7A5D17-D419-9968-4810-9EC63A3D0A95}"/>
              </a:ext>
            </a:extLst>
          </p:cNvPr>
          <p:cNvSpPr>
            <a:spLocks noGrp="1"/>
          </p:cNvSpPr>
          <p:nvPr>
            <p:ph type="sldNum" sz="quarter" idx="12"/>
          </p:nvPr>
        </p:nvSpPr>
        <p:spPr/>
        <p:txBody>
          <a:bodyPr/>
          <a:lstStyle/>
          <a:p>
            <a:fld id="{01C65263-43DC-4886-89D1-D3F4C921FD5D}" type="slidenum">
              <a:rPr lang="en-US" altLang="en-US"/>
              <a:pPr/>
              <a:t>23</a:t>
            </a:fld>
            <a:endParaRPr lang="en-US" altLang="en-US"/>
          </a:p>
        </p:txBody>
      </p:sp>
    </p:spTree>
    <p:extLst>
      <p:ext uri="{BB962C8B-B14F-4D97-AF65-F5344CB8AC3E}">
        <p14:creationId xmlns:p14="http://schemas.microsoft.com/office/powerpoint/2010/main" val="128911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2380-D427-59FE-167B-5953A3E6FFD6}"/>
              </a:ext>
            </a:extLst>
          </p:cNvPr>
          <p:cNvSpPr>
            <a:spLocks noGrp="1"/>
          </p:cNvSpPr>
          <p:nvPr>
            <p:ph type="title"/>
          </p:nvPr>
        </p:nvSpPr>
        <p:spPr/>
        <p:txBody>
          <a:bodyPr/>
          <a:lstStyle/>
          <a:p>
            <a:r>
              <a:rPr lang="en-US" dirty="0">
                <a:solidFill>
                  <a:srgbClr val="7030A0"/>
                </a:solidFill>
              </a:rPr>
              <a:t>Substance Use</a:t>
            </a:r>
          </a:p>
        </p:txBody>
      </p:sp>
      <p:sp>
        <p:nvSpPr>
          <p:cNvPr id="3" name="Content Placeholder 2">
            <a:extLst>
              <a:ext uri="{FF2B5EF4-FFF2-40B4-BE49-F238E27FC236}">
                <a16:creationId xmlns:a16="http://schemas.microsoft.com/office/drawing/2014/main" id="{D64247BD-56D5-E8B7-25B0-746CCB786815}"/>
              </a:ext>
            </a:extLst>
          </p:cNvPr>
          <p:cNvSpPr>
            <a:spLocks noGrp="1"/>
          </p:cNvSpPr>
          <p:nvPr>
            <p:ph idx="1"/>
          </p:nvPr>
        </p:nvSpPr>
        <p:spPr/>
        <p:txBody>
          <a:bodyPr/>
          <a:lstStyle/>
          <a:p>
            <a:r>
              <a:rPr lang="en-US" dirty="0">
                <a:solidFill>
                  <a:srgbClr val="7030A0"/>
                </a:solidFill>
              </a:rPr>
              <a:t>All women who use nonprescribed substances in pregnancy and/or the postnatal period should engage in multidisciplinary substance use care:</a:t>
            </a:r>
          </a:p>
          <a:p>
            <a:r>
              <a:rPr lang="en-US" sz="2600" b="1" dirty="0">
                <a:solidFill>
                  <a:srgbClr val="7030A0"/>
                </a:solidFill>
                <a:latin typeface="Lato"/>
                <a:ea typeface="Lato"/>
                <a:cs typeface="Lato"/>
              </a:rPr>
              <a:t>Neonatal Abstinence Syndrome Family Guide / Toolkit (NAS)</a:t>
            </a:r>
          </a:p>
          <a:p>
            <a:r>
              <a:rPr lang="en-US" sz="2600" b="1" dirty="0">
                <a:solidFill>
                  <a:srgbClr val="7030A0"/>
                </a:solidFill>
                <a:latin typeface="Lato"/>
                <a:ea typeface="Lato"/>
                <a:cs typeface="Lato"/>
              </a:rPr>
              <a:t>Pennsylvania Plan of Safe Care </a:t>
            </a:r>
          </a:p>
          <a:p>
            <a:endParaRPr lang="en-US" dirty="0"/>
          </a:p>
        </p:txBody>
      </p:sp>
      <p:sp>
        <p:nvSpPr>
          <p:cNvPr id="4" name="Footer Placeholder 3">
            <a:extLst>
              <a:ext uri="{FF2B5EF4-FFF2-40B4-BE49-F238E27FC236}">
                <a16:creationId xmlns:a16="http://schemas.microsoft.com/office/drawing/2014/main" id="{B4E3CE20-760E-F85F-78D7-866941F7F3BC}"/>
              </a:ext>
            </a:extLst>
          </p:cNvPr>
          <p:cNvSpPr>
            <a:spLocks noGrp="1"/>
          </p:cNvSpPr>
          <p:nvPr>
            <p:ph type="ftr" sz="quarter" idx="11"/>
          </p:nvPr>
        </p:nvSpPr>
        <p:spPr/>
        <p:txBody>
          <a:bodyPr/>
          <a:lstStyle/>
          <a:p>
            <a:pPr>
              <a:defRPr/>
            </a:pPr>
            <a:r>
              <a:rPr lang="en-US" dirty="0"/>
              <a:t>2025</a:t>
            </a:r>
          </a:p>
        </p:txBody>
      </p:sp>
      <p:sp>
        <p:nvSpPr>
          <p:cNvPr id="5" name="Slide Number Placeholder 4">
            <a:extLst>
              <a:ext uri="{FF2B5EF4-FFF2-40B4-BE49-F238E27FC236}">
                <a16:creationId xmlns:a16="http://schemas.microsoft.com/office/drawing/2014/main" id="{C298AD66-A0EB-DAB3-71A4-879095B0E046}"/>
              </a:ext>
            </a:extLst>
          </p:cNvPr>
          <p:cNvSpPr>
            <a:spLocks noGrp="1"/>
          </p:cNvSpPr>
          <p:nvPr>
            <p:ph type="sldNum" sz="quarter" idx="12"/>
          </p:nvPr>
        </p:nvSpPr>
        <p:spPr/>
        <p:txBody>
          <a:bodyPr/>
          <a:lstStyle/>
          <a:p>
            <a:fld id="{01C65263-43DC-4886-89D1-D3F4C921FD5D}" type="slidenum">
              <a:rPr lang="en-US" altLang="en-US"/>
              <a:pPr/>
              <a:t>24</a:t>
            </a:fld>
            <a:endParaRPr lang="en-US" altLang="en-US"/>
          </a:p>
        </p:txBody>
      </p:sp>
    </p:spTree>
    <p:extLst>
      <p:ext uri="{BB962C8B-B14F-4D97-AF65-F5344CB8AC3E}">
        <p14:creationId xmlns:p14="http://schemas.microsoft.com/office/powerpoint/2010/main" val="566047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AADC41FC-7988-43E7-9B1D-0CBA269A4850}" type="slidenum">
              <a:rPr lang="en-US" altLang="en-US" sz="1200">
                <a:solidFill>
                  <a:srgbClr val="558ED5"/>
                </a:solidFill>
              </a:rPr>
              <a:pPr>
                <a:spcBef>
                  <a:spcPct val="0"/>
                </a:spcBef>
                <a:buFontTx/>
                <a:buNone/>
              </a:pPr>
              <a:t>25</a:t>
            </a:fld>
            <a:endParaRPr lang="en-US" altLang="en-US" sz="1200">
              <a:solidFill>
                <a:srgbClr val="558ED5"/>
              </a:solidFill>
            </a:endParaRPr>
          </a:p>
        </p:txBody>
      </p:sp>
      <p:sp>
        <p:nvSpPr>
          <p:cNvPr id="150531"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5E901999-7E36-4A42-A425-0C93D77C5E8B}" type="slidenum">
              <a:rPr lang="en-US" altLang="en-US" sz="1200">
                <a:solidFill>
                  <a:schemeClr val="bg1">
                    <a:lumMod val="50000"/>
                  </a:schemeClr>
                </a:solidFill>
              </a:rPr>
              <a:pPr algn="r" eaLnBrk="1" hangingPunct="1">
                <a:spcBef>
                  <a:spcPct val="0"/>
                </a:spcBef>
                <a:buFontTx/>
                <a:buNone/>
              </a:pPr>
              <a:t>25</a:t>
            </a:fld>
            <a:endParaRPr lang="en-US" altLang="en-US" sz="1200" dirty="0">
              <a:solidFill>
                <a:schemeClr val="bg1">
                  <a:lumMod val="50000"/>
                </a:schemeClr>
              </a:solidFill>
            </a:endParaRPr>
          </a:p>
        </p:txBody>
      </p:sp>
      <p:sp>
        <p:nvSpPr>
          <p:cNvPr id="150533" name="Text Box 7"/>
          <p:cNvSpPr txBox="1">
            <a:spLocks noChangeArrowheads="1"/>
          </p:cNvSpPr>
          <p:nvPr/>
        </p:nvSpPr>
        <p:spPr bwMode="auto">
          <a:xfrm>
            <a:off x="2049463" y="222250"/>
            <a:ext cx="6745287"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endParaRPr lang="en-US" altLang="en-US" sz="3600" b="1" dirty="0">
              <a:solidFill>
                <a:srgbClr val="800080"/>
              </a:solidFill>
              <a:latin typeface="Arial" pitchFamily="34" charset="0"/>
            </a:endParaRPr>
          </a:p>
          <a:p>
            <a:pPr eaLnBrk="1" hangingPunct="1">
              <a:lnSpc>
                <a:spcPct val="95000"/>
              </a:lnSpc>
              <a:spcBef>
                <a:spcPct val="0"/>
              </a:spcBef>
              <a:buFontTx/>
              <a:buNone/>
            </a:pPr>
            <a:r>
              <a:rPr lang="en-US" altLang="en-US" sz="3600" b="1" dirty="0">
                <a:solidFill>
                  <a:srgbClr val="800080"/>
                </a:solidFill>
                <a:latin typeface="Arial" pitchFamily="34" charset="0"/>
              </a:rPr>
              <a:t>Medications and Breast Milk</a:t>
            </a:r>
          </a:p>
        </p:txBody>
      </p:sp>
      <p:sp>
        <p:nvSpPr>
          <p:cNvPr id="150534" name="Footer Placeholder 6"/>
          <p:cNvSpPr>
            <a:spLocks noGrp="1"/>
          </p:cNvSpPr>
          <p:nvPr>
            <p:ph type="ftr" sz="quarter" idx="11"/>
          </p:nvPr>
        </p:nvSpPr>
        <p:spPr bwMode="auto">
          <a:xfrm>
            <a:off x="3090334" y="641350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None/>
            </a:pPr>
            <a:r>
              <a:rPr lang="en-US" altLang="en-US" sz="1100">
                <a:solidFill>
                  <a:srgbClr val="898989"/>
                </a:solidFill>
                <a:latin typeface="Arial" panose="020B0604020202020204" pitchFamily="34" charset="0"/>
                <a:cs typeface="Arial" panose="020B0604020202020204" pitchFamily="34" charset="0"/>
              </a:rPr>
              <a:t>2018</a:t>
            </a:r>
            <a:endParaRPr lang="en-US" altLang="en-US" sz="1200" dirty="0">
              <a:solidFill>
                <a:srgbClr val="898989"/>
              </a:solidFill>
            </a:endParaRPr>
          </a:p>
        </p:txBody>
      </p:sp>
      <p:sp>
        <p:nvSpPr>
          <p:cNvPr id="43016" name="Text Box 5"/>
          <p:cNvSpPr txBox="1">
            <a:spLocks noChangeArrowheads="1"/>
          </p:cNvSpPr>
          <p:nvPr/>
        </p:nvSpPr>
        <p:spPr bwMode="auto">
          <a:xfrm>
            <a:off x="555647" y="1711172"/>
            <a:ext cx="8240712" cy="6246069"/>
          </a:xfrm>
          <a:prstGeom prst="rect">
            <a:avLst/>
          </a:prstGeom>
          <a:noFill/>
          <a:ln w="9525">
            <a:noFill/>
            <a:miter lim="800000"/>
            <a:headEnd/>
            <a:tailEnd/>
          </a:ln>
        </p:spPr>
        <p:txBody>
          <a:bodyPr lIns="0" tIns="0" rIns="0" bIns="0" anchor="t">
            <a:spAutoFit/>
          </a:bodyPr>
          <a:lstStyle/>
          <a:p>
            <a:pPr marL="228600" lvl="1" eaLnBrk="1" hangingPunct="1">
              <a:lnSpc>
                <a:spcPts val="1600"/>
              </a:lnSpc>
              <a:spcBef>
                <a:spcPts val="300"/>
              </a:spcBef>
              <a:spcAft>
                <a:spcPts val="400"/>
              </a:spcAft>
              <a:buClr>
                <a:srgbClr val="7F0081"/>
              </a:buClr>
              <a:buSzPct val="100000"/>
              <a:defRPr/>
            </a:pPr>
            <a:endParaRPr lang="en-US" sz="2400" dirty="0">
              <a:solidFill>
                <a:srgbClr val="7030A0"/>
              </a:solidFill>
              <a:latin typeface="Arial"/>
              <a:ea typeface="ＭＳ Ｐゴシック"/>
              <a:cs typeface="Arial"/>
            </a:endParaRPr>
          </a:p>
          <a:p>
            <a:pPr marL="228600" lvl="1" eaLnBrk="1" hangingPunct="1">
              <a:lnSpc>
                <a:spcPts val="1600"/>
              </a:lnSpc>
              <a:spcBef>
                <a:spcPts val="300"/>
              </a:spcBef>
              <a:spcAft>
                <a:spcPts val="400"/>
              </a:spcAft>
              <a:buClr>
                <a:srgbClr val="7F0081"/>
              </a:buClr>
              <a:buSzPct val="100000"/>
              <a:defRPr/>
            </a:pPr>
            <a:r>
              <a:rPr lang="en-US" sz="2400" dirty="0">
                <a:solidFill>
                  <a:srgbClr val="7030A0"/>
                </a:solidFill>
                <a:latin typeface="Arial"/>
                <a:ea typeface="ＭＳ Ｐゴシック"/>
                <a:cs typeface="Arial"/>
              </a:rPr>
              <a:t>  Most medications are compatible with breastfeeding.</a:t>
            </a:r>
            <a:endParaRPr lang="en-US" dirty="0">
              <a:solidFill>
                <a:srgbClr val="7030A0"/>
              </a:solidFill>
            </a:endParaRPr>
          </a:p>
          <a:p>
            <a:pPr lvl="1" indent="-228600" eaLnBrk="1" hangingPunct="1">
              <a:lnSpc>
                <a:spcPct val="150000"/>
              </a:lnSpc>
              <a:spcBef>
                <a:spcPts val="300"/>
              </a:spcBef>
              <a:spcAft>
                <a:spcPts val="400"/>
              </a:spcAft>
              <a:buClr>
                <a:srgbClr val="7F0081"/>
              </a:buClr>
              <a:buSzPct val="100000"/>
              <a:defRPr/>
            </a:pPr>
            <a:r>
              <a:rPr lang="en-US" sz="2400" b="1" dirty="0">
                <a:solidFill>
                  <a:srgbClr val="000000"/>
                </a:solidFill>
                <a:latin typeface="Arial"/>
                <a:ea typeface="ＭＳ Ｐゴシック"/>
                <a:cs typeface="Arial"/>
              </a:rPr>
              <a:t>   Drugs and Lactation Database (</a:t>
            </a:r>
            <a:r>
              <a:rPr lang="en-US" sz="2400" b="1" dirty="0" err="1">
                <a:solidFill>
                  <a:srgbClr val="000000"/>
                </a:solidFill>
                <a:latin typeface="Arial"/>
                <a:ea typeface="ＭＳ Ｐゴシック"/>
                <a:cs typeface="Arial"/>
              </a:rPr>
              <a:t>LactMed</a:t>
            </a:r>
            <a:r>
              <a:rPr lang="en-US" sz="2400" b="1" dirty="0">
                <a:solidFill>
                  <a:srgbClr val="000000"/>
                </a:solidFill>
                <a:latin typeface="Arial"/>
                <a:ea typeface="ＭＳ Ｐゴシック"/>
                <a:cs typeface="Arial"/>
              </a:rPr>
              <a:t>) from the National Library of Medicine </a:t>
            </a:r>
            <a:r>
              <a:rPr lang="en-US" sz="2400" dirty="0">
                <a:latin typeface="Arial"/>
                <a:ea typeface="ＭＳ Ｐゴシック"/>
                <a:cs typeface="Arial"/>
              </a:rPr>
              <a:t>(online and phone app)</a:t>
            </a:r>
          </a:p>
          <a:p>
            <a:pPr lvl="1" indent="-228600">
              <a:lnSpc>
                <a:spcPct val="150000"/>
              </a:lnSpc>
              <a:spcBef>
                <a:spcPts val="300"/>
              </a:spcBef>
              <a:spcAft>
                <a:spcPts val="400"/>
              </a:spcAft>
              <a:defRPr/>
            </a:pPr>
            <a:r>
              <a:rPr lang="en-US" sz="2400" b="1" dirty="0">
                <a:solidFill>
                  <a:srgbClr val="000000"/>
                </a:solidFill>
                <a:latin typeface="Arial"/>
                <a:ea typeface="ＭＳ Ｐゴシック"/>
                <a:cs typeface="Arial"/>
              </a:rPr>
              <a:t>   </a:t>
            </a:r>
            <a:r>
              <a:rPr lang="en-US" sz="2400" dirty="0">
                <a:solidFill>
                  <a:srgbClr val="7030A0"/>
                </a:solidFill>
                <a:latin typeface="Arial"/>
                <a:ea typeface="ＭＳ Ｐゴシック"/>
                <a:cs typeface="Arial"/>
              </a:rPr>
              <a:t>A peer-reviewed and fully referenced database of drugs to which breastfeeding mothers may be exposed. Among the data included are maternal and infant levels of drugs, possible effects on breastfed infants and on lactation, and alternate drugs to consider. </a:t>
            </a:r>
          </a:p>
          <a:p>
            <a:pPr lvl="1" indent="-228600">
              <a:lnSpc>
                <a:spcPct val="150000"/>
              </a:lnSpc>
              <a:spcBef>
                <a:spcPts val="300"/>
              </a:spcBef>
              <a:spcAft>
                <a:spcPts val="400"/>
              </a:spcAft>
              <a:defRPr/>
            </a:pPr>
            <a:endParaRPr lang="en-US" sz="2400" b="1" dirty="0">
              <a:solidFill>
                <a:srgbClr val="000000"/>
              </a:solidFill>
              <a:cs typeface="Arial" pitchFamily="34" charset="0"/>
            </a:endParaRPr>
          </a:p>
          <a:p>
            <a:pPr marL="571500" lvl="1" indent="-342900">
              <a:lnSpc>
                <a:spcPts val="1600"/>
              </a:lnSpc>
              <a:spcBef>
                <a:spcPts val="0"/>
              </a:spcBef>
              <a:spcAft>
                <a:spcPts val="400"/>
              </a:spcAft>
              <a:buClr>
                <a:srgbClr val="7F0081"/>
              </a:buClr>
              <a:buSzPct val="100000"/>
              <a:buAutoNum type="arabicPeriod"/>
              <a:defRPr/>
            </a:pPr>
            <a:endParaRPr lang="en-US" sz="2400" b="1" dirty="0">
              <a:solidFill>
                <a:srgbClr val="000000"/>
              </a:solidFill>
              <a:cs typeface="Arial" pitchFamily="34" charset="0"/>
            </a:endParaRPr>
          </a:p>
          <a:p>
            <a:pPr marL="571500" lvl="1" indent="-342900">
              <a:lnSpc>
                <a:spcPts val="1600"/>
              </a:lnSpc>
              <a:spcBef>
                <a:spcPts val="0"/>
              </a:spcBef>
              <a:spcAft>
                <a:spcPts val="400"/>
              </a:spcAft>
              <a:buClr>
                <a:srgbClr val="7F0081"/>
              </a:buClr>
              <a:buSzPct val="100000"/>
              <a:buAutoNum type="arabicPeriod"/>
              <a:defRPr/>
            </a:pPr>
            <a:endParaRPr lang="en-US" sz="2400" b="1" dirty="0">
              <a:solidFill>
                <a:srgbClr val="000000"/>
              </a:solidFill>
              <a:cs typeface="Arial" pitchFamily="34" charset="0"/>
            </a:endParaRPr>
          </a:p>
          <a:p>
            <a:pPr marL="571500" lvl="1" indent="-342900">
              <a:lnSpc>
                <a:spcPts val="1600"/>
              </a:lnSpc>
              <a:spcBef>
                <a:spcPts val="0"/>
              </a:spcBef>
              <a:spcAft>
                <a:spcPts val="400"/>
              </a:spcAft>
              <a:buClr>
                <a:srgbClr val="7F0081"/>
              </a:buClr>
              <a:buSzPct val="100000"/>
              <a:buAutoNum type="arabicPeriod"/>
              <a:defRPr/>
            </a:pPr>
            <a:endParaRPr lang="en-US" sz="2400" b="1" dirty="0">
              <a:solidFill>
                <a:srgbClr val="000000"/>
              </a:solidFill>
              <a:cs typeface="Arial" pitchFamily="34" charset="0"/>
            </a:endParaRPr>
          </a:p>
          <a:p>
            <a:pPr marL="571500" lvl="1" indent="-342900">
              <a:lnSpc>
                <a:spcPts val="1600"/>
              </a:lnSpc>
              <a:spcBef>
                <a:spcPts val="0"/>
              </a:spcBef>
              <a:spcAft>
                <a:spcPts val="400"/>
              </a:spcAft>
              <a:buClr>
                <a:srgbClr val="7F0081"/>
              </a:buClr>
              <a:buSzPct val="100000"/>
              <a:buAutoNum type="arabicPeriod"/>
              <a:defRPr/>
            </a:pPr>
            <a:endParaRPr lang="en-US" sz="2400" b="1" dirty="0">
              <a:solidFill>
                <a:srgbClr val="000000"/>
              </a:solidFill>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2074333" y="6263880"/>
            <a:ext cx="4995334" cy="270934"/>
          </a:xfrm>
          <a:prstGeom prst="rect">
            <a:avLst/>
          </a:prstGeom>
        </p:spPr>
        <p:txBody>
          <a:bodyPr/>
          <a:lstStyle/>
          <a:p>
            <a:pPr algn="ctr" defTabSz="457200" eaLnBrk="1" fontAlgn="auto">
              <a:spcBef>
                <a:spcPts val="0"/>
              </a:spcBef>
              <a:spcAft>
                <a:spcPts val="0"/>
              </a:spcAft>
            </a:pPr>
            <a:r>
              <a:rPr lang="en-US" sz="1100" kern="0" dirty="0">
                <a:solidFill>
                  <a:schemeClr val="bg1">
                    <a:lumMod val="50000"/>
                  </a:schemeClr>
                </a:solidFill>
                <a:latin typeface="Arial"/>
                <a:cs typeface="Arial"/>
                <a:sym typeface="Arial"/>
              </a:rPr>
              <a:t>2018</a:t>
            </a:r>
          </a:p>
        </p:txBody>
      </p:sp>
      <p:sp>
        <p:nvSpPr>
          <p:cNvPr id="5" name="Slide Number Placeholder 3"/>
          <p:cNvSpPr>
            <a:spLocks noGrp="1"/>
          </p:cNvSpPr>
          <p:nvPr>
            <p:ph type="sldNum" sz="quarter" idx="4294967295"/>
          </p:nvPr>
        </p:nvSpPr>
        <p:spPr>
          <a:xfrm>
            <a:off x="8638395" y="6396315"/>
            <a:ext cx="262249" cy="276999"/>
          </a:xfrm>
          <a:prstGeom prst="rect">
            <a:avLst/>
          </a:prstGeom>
        </p:spPr>
        <p:txBody>
          <a:bodyPr/>
          <a:lstStyle/>
          <a:p>
            <a:fld id="{4A3097A4-0ED9-4D44-9D03-83F52447C965}" type="slidenum">
              <a:rPr lang="en-US" smtClean="0">
                <a:solidFill>
                  <a:prstClr val="black">
                    <a:tint val="75000"/>
                  </a:prstClr>
                </a:solidFill>
              </a:rPr>
              <a:pPr/>
              <a:t>26</a:t>
            </a:fld>
            <a:endParaRPr lang="en-US" dirty="0">
              <a:solidFill>
                <a:prstClr val="black">
                  <a:tint val="75000"/>
                </a:prstClr>
              </a:solidFill>
            </a:endParaRPr>
          </a:p>
        </p:txBody>
      </p:sp>
      <p:sp>
        <p:nvSpPr>
          <p:cNvPr id="8194" name="Rectangle 2"/>
          <p:cNvSpPr>
            <a:spLocks noGrp="1" noChangeArrowheads="1"/>
          </p:cNvSpPr>
          <p:nvPr>
            <p:ph type="title" idx="4294967295"/>
          </p:nvPr>
        </p:nvSpPr>
        <p:spPr bwMode="auto">
          <a:xfrm>
            <a:off x="0" y="434869"/>
            <a:ext cx="9144000" cy="1074653"/>
          </a:xfrm>
          <a:noFill/>
          <a:ln/>
          <a:effectLst/>
        </p:spPr>
        <p:txBody>
          <a:bodyPr vert="horz" wrap="square" lIns="90488" tIns="44450" rIns="90488" bIns="44450" numCol="1" anchorCtr="0" compatLnSpc="1">
            <a:prstTxWarp prst="textNoShape">
              <a:avLst/>
            </a:prstTxWarp>
            <a:spAutoFit/>
          </a:bodyPr>
          <a:lstStyle/>
          <a:p>
            <a:pPr algn="l"/>
            <a:r>
              <a:rPr lang="en-US" sz="3200" b="1" dirty="0">
                <a:solidFill>
                  <a:srgbClr val="820082"/>
                </a:solidFill>
                <a:latin typeface="Arial" pitchFamily="34" charset="0"/>
                <a:cs typeface="Arial" pitchFamily="34" charset="0"/>
              </a:rPr>
              <a:t>     Counseling Women About Breastfeeding</a:t>
            </a:r>
            <a:br>
              <a:rPr lang="en-US" sz="3200" b="1" dirty="0">
                <a:solidFill>
                  <a:srgbClr val="820082"/>
                </a:solidFill>
                <a:latin typeface="Arial" pitchFamily="34" charset="0"/>
                <a:cs typeface="Arial" pitchFamily="34" charset="0"/>
              </a:rPr>
            </a:br>
            <a:endParaRPr lang="en-US" sz="3200" b="1" dirty="0">
              <a:solidFill>
                <a:srgbClr val="820082"/>
              </a:solidFill>
              <a:latin typeface="Arial" pitchFamily="34" charset="0"/>
              <a:cs typeface="Arial" pitchFamily="34" charset="0"/>
            </a:endParaRPr>
          </a:p>
        </p:txBody>
      </p:sp>
      <p:sp>
        <p:nvSpPr>
          <p:cNvPr id="25603" name="Rectangle 3"/>
          <p:cNvSpPr>
            <a:spLocks noGrp="1" noChangeArrowheads="1"/>
          </p:cNvSpPr>
          <p:nvPr>
            <p:ph type="body" idx="4294967295"/>
          </p:nvPr>
        </p:nvSpPr>
        <p:spPr>
          <a:xfrm>
            <a:off x="117457" y="819393"/>
            <a:ext cx="8520938" cy="5120171"/>
          </a:xfrm>
          <a:noFill/>
        </p:spPr>
        <p:txBody>
          <a:bodyPr lIns="90488" tIns="44450" rIns="90488" bIns="44450">
            <a:normAutofit/>
          </a:bodyPr>
          <a:lstStyle/>
          <a:p>
            <a:pPr>
              <a:lnSpc>
                <a:spcPct val="90000"/>
              </a:lnSpc>
              <a:buClr>
                <a:srgbClr val="820082"/>
              </a:buClr>
            </a:pPr>
            <a:endParaRPr lang="en-US" sz="2000" dirty="0">
              <a:latin typeface="Arial" pitchFamily="34" charset="0"/>
              <a:cs typeface="Arial" pitchFamily="34" charset="0"/>
            </a:endParaRPr>
          </a:p>
          <a:p>
            <a:pPr marL="0" indent="0">
              <a:lnSpc>
                <a:spcPct val="90000"/>
              </a:lnSpc>
              <a:buClr>
                <a:srgbClr val="820082"/>
              </a:buClr>
              <a:buNone/>
            </a:pPr>
            <a:endParaRPr lang="en-US" sz="2000" dirty="0">
              <a:solidFill>
                <a:srgbClr val="820082"/>
              </a:solidFill>
              <a:latin typeface="Arial" pitchFamily="34" charset="0"/>
              <a:cs typeface="Arial" pitchFamily="34" charset="0"/>
            </a:endParaRPr>
          </a:p>
          <a:p>
            <a:pPr>
              <a:lnSpc>
                <a:spcPct val="50000"/>
              </a:lnSpc>
              <a:buClr>
                <a:srgbClr val="820082"/>
              </a:buClr>
            </a:pPr>
            <a:r>
              <a:rPr lang="en-US" sz="2800" dirty="0">
                <a:solidFill>
                  <a:schemeClr val="tx1"/>
                </a:solidFill>
                <a:latin typeface="Arial" pitchFamily="34" charset="0"/>
                <a:cs typeface="Arial" pitchFamily="34" charset="0"/>
              </a:rPr>
              <a:t>Explore her beliefs</a:t>
            </a:r>
          </a:p>
          <a:p>
            <a:pPr>
              <a:lnSpc>
                <a:spcPct val="50000"/>
              </a:lnSpc>
              <a:buClr>
                <a:srgbClr val="820082"/>
              </a:buClr>
            </a:pPr>
            <a:endParaRPr lang="en-US" sz="2800" dirty="0">
              <a:solidFill>
                <a:srgbClr val="820082"/>
              </a:solidFill>
              <a:latin typeface="Arial" pitchFamily="34" charset="0"/>
              <a:cs typeface="Arial" pitchFamily="34" charset="0"/>
            </a:endParaRPr>
          </a:p>
          <a:p>
            <a:pPr>
              <a:lnSpc>
                <a:spcPct val="50000"/>
              </a:lnSpc>
              <a:buClr>
                <a:srgbClr val="820082"/>
              </a:buClr>
            </a:pPr>
            <a:endParaRPr lang="en-US" sz="2800" dirty="0">
              <a:solidFill>
                <a:srgbClr val="820082"/>
              </a:solidFill>
              <a:latin typeface="Arial" pitchFamily="34" charset="0"/>
              <a:cs typeface="Arial" pitchFamily="34" charset="0"/>
            </a:endParaRPr>
          </a:p>
          <a:p>
            <a:pPr>
              <a:lnSpc>
                <a:spcPct val="50000"/>
              </a:lnSpc>
              <a:buClr>
                <a:srgbClr val="820082"/>
              </a:buClr>
            </a:pPr>
            <a:r>
              <a:rPr lang="en-US" sz="2800" dirty="0">
                <a:solidFill>
                  <a:schemeClr val="tx1"/>
                </a:solidFill>
                <a:latin typeface="Arial" pitchFamily="34" charset="0"/>
                <a:cs typeface="Arial" pitchFamily="34" charset="0"/>
              </a:rPr>
              <a:t>Find out what she knows</a:t>
            </a:r>
          </a:p>
          <a:p>
            <a:pPr lvl="1">
              <a:lnSpc>
                <a:spcPct val="50000"/>
              </a:lnSpc>
              <a:buClr>
                <a:srgbClr val="820082"/>
              </a:buClr>
            </a:pPr>
            <a:endParaRPr lang="en-US" dirty="0">
              <a:solidFill>
                <a:srgbClr val="820082"/>
              </a:solidFill>
              <a:latin typeface="Arial" pitchFamily="34" charset="0"/>
              <a:cs typeface="Arial" pitchFamily="34" charset="0"/>
            </a:endParaRPr>
          </a:p>
          <a:p>
            <a:pPr marL="0" indent="0">
              <a:lnSpc>
                <a:spcPct val="50000"/>
              </a:lnSpc>
              <a:buClr>
                <a:srgbClr val="820082"/>
              </a:buClr>
              <a:buNone/>
            </a:pPr>
            <a:endParaRPr lang="en-US" sz="2800" dirty="0">
              <a:latin typeface="Arial" pitchFamily="34" charset="0"/>
              <a:cs typeface="Arial" pitchFamily="34" charset="0"/>
            </a:endParaRPr>
          </a:p>
          <a:p>
            <a:pPr>
              <a:lnSpc>
                <a:spcPct val="50000"/>
              </a:lnSpc>
              <a:buClr>
                <a:srgbClr val="820082"/>
              </a:buClr>
            </a:pPr>
            <a:r>
              <a:rPr lang="en-US" sz="2800" dirty="0">
                <a:solidFill>
                  <a:schemeClr val="tx1"/>
                </a:solidFill>
                <a:latin typeface="Arial" pitchFamily="34" charset="0"/>
                <a:cs typeface="Arial" pitchFamily="34" charset="0"/>
              </a:rPr>
              <a:t>Acknowledge her concerns</a:t>
            </a:r>
          </a:p>
          <a:p>
            <a:pPr lvl="1">
              <a:lnSpc>
                <a:spcPct val="50000"/>
              </a:lnSpc>
              <a:buClr>
                <a:srgbClr val="820082"/>
              </a:buClr>
            </a:pPr>
            <a:endParaRPr lang="en-US" dirty="0">
              <a:solidFill>
                <a:srgbClr val="820082"/>
              </a:solidFill>
              <a:latin typeface="Arial" pitchFamily="34" charset="0"/>
              <a:cs typeface="Arial" pitchFamily="34" charset="0"/>
            </a:endParaRPr>
          </a:p>
          <a:p>
            <a:pPr marL="457200" lvl="1" indent="0">
              <a:lnSpc>
                <a:spcPct val="50000"/>
              </a:lnSpc>
              <a:buClr>
                <a:srgbClr val="820082"/>
              </a:buClr>
              <a:buNone/>
            </a:pPr>
            <a:endParaRPr lang="en-US" dirty="0">
              <a:solidFill>
                <a:srgbClr val="000000"/>
              </a:solidFill>
              <a:latin typeface="Arial" pitchFamily="34" charset="0"/>
              <a:cs typeface="Arial" pitchFamily="34" charset="0"/>
            </a:endParaRPr>
          </a:p>
          <a:p>
            <a:pPr>
              <a:lnSpc>
                <a:spcPct val="50000"/>
              </a:lnSpc>
              <a:buClr>
                <a:srgbClr val="820082"/>
              </a:buClr>
            </a:pPr>
            <a:r>
              <a:rPr lang="en-US" sz="2800" dirty="0">
                <a:solidFill>
                  <a:schemeClr val="tx1"/>
                </a:solidFill>
                <a:latin typeface="Arial" pitchFamily="34" charset="0"/>
                <a:cs typeface="Arial" pitchFamily="34" charset="0"/>
              </a:rPr>
              <a:t>Answer her questions</a:t>
            </a:r>
          </a:p>
          <a:p>
            <a:pPr>
              <a:lnSpc>
                <a:spcPct val="50000"/>
              </a:lnSpc>
              <a:buClr>
                <a:srgbClr val="820082"/>
              </a:buClr>
            </a:pPr>
            <a:endParaRPr lang="en-US" sz="2800" dirty="0">
              <a:solidFill>
                <a:srgbClr val="820082"/>
              </a:solidFill>
              <a:latin typeface="Arial" pitchFamily="34" charset="0"/>
              <a:cs typeface="Arial" pitchFamily="34" charset="0"/>
            </a:endParaRPr>
          </a:p>
          <a:p>
            <a:pPr>
              <a:lnSpc>
                <a:spcPct val="50000"/>
              </a:lnSpc>
              <a:buClr>
                <a:srgbClr val="820082"/>
              </a:buClr>
            </a:pPr>
            <a:endParaRPr lang="en-US" sz="2800" dirty="0">
              <a:solidFill>
                <a:srgbClr val="820082"/>
              </a:solidFill>
              <a:latin typeface="Arial" pitchFamily="34" charset="0"/>
              <a:cs typeface="Arial" pitchFamily="34" charset="0"/>
            </a:endParaRPr>
          </a:p>
          <a:p>
            <a:pPr>
              <a:lnSpc>
                <a:spcPct val="50000"/>
              </a:lnSpc>
              <a:buClr>
                <a:srgbClr val="820082"/>
              </a:buClr>
            </a:pPr>
            <a:r>
              <a:rPr lang="en-US" sz="2800" dirty="0">
                <a:solidFill>
                  <a:schemeClr val="tx1"/>
                </a:solidFill>
                <a:latin typeface="Arial" pitchFamily="34" charset="0"/>
                <a:cs typeface="Arial" pitchFamily="34" charset="0"/>
              </a:rPr>
              <a:t>Integrate breastfeeding into all prenatal contacts</a:t>
            </a:r>
          </a:p>
          <a:p>
            <a:pPr marL="0" indent="0">
              <a:lnSpc>
                <a:spcPct val="90000"/>
              </a:lnSpc>
              <a:buClr>
                <a:srgbClr val="820082"/>
              </a:buClr>
              <a:buNone/>
            </a:pPr>
            <a:endParaRPr lang="en-US" sz="2000" dirty="0">
              <a:latin typeface="Arial" pitchFamily="34" charset="0"/>
              <a:cs typeface="Arial"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688" y="1845126"/>
            <a:ext cx="3449707" cy="2545509"/>
          </a:xfrm>
          <a:prstGeom prst="snip2DiagRect">
            <a:avLst>
              <a:gd name="adj1" fmla="val 20166"/>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047969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9C99895E-624E-4195-A4BA-FDD2E2DF4493}" type="slidenum">
              <a:rPr lang="en-US" altLang="en-US" sz="1200">
                <a:solidFill>
                  <a:srgbClr val="558ED5"/>
                </a:solidFill>
              </a:rPr>
              <a:pPr>
                <a:spcBef>
                  <a:spcPct val="0"/>
                </a:spcBef>
                <a:buFontTx/>
                <a:buNone/>
              </a:pPr>
              <a:t>27</a:t>
            </a:fld>
            <a:endParaRPr lang="en-US" altLang="en-US" sz="1200">
              <a:solidFill>
                <a:srgbClr val="558ED5"/>
              </a:solidFill>
            </a:endParaRPr>
          </a:p>
        </p:txBody>
      </p:sp>
      <p:sp>
        <p:nvSpPr>
          <p:cNvPr id="153603" name="Rectangle 2"/>
          <p:cNvSpPr>
            <a:spLocks noGrp="1"/>
          </p:cNvSpPr>
          <p:nvPr>
            <p:ph type="title" idx="4294967295"/>
          </p:nvPr>
        </p:nvSpPr>
        <p:spPr>
          <a:xfrm>
            <a:off x="1754188" y="261938"/>
            <a:ext cx="7496175" cy="1143000"/>
          </a:xfrm>
        </p:spPr>
        <p:txBody>
          <a:bodyPr/>
          <a:lstStyle/>
          <a:p>
            <a:pPr algn="l"/>
            <a:r>
              <a:rPr lang="en-US" altLang="en-US" sz="3200" b="1" dirty="0">
                <a:solidFill>
                  <a:srgbClr val="800080"/>
                </a:solidFill>
                <a:latin typeface="Arial" pitchFamily="34" charset="0"/>
                <a:cs typeface="Arial" pitchFamily="34" charset="0"/>
              </a:rPr>
              <a:t>Physician Encouragement Matters</a:t>
            </a:r>
            <a:br>
              <a:rPr lang="en-US" altLang="en-US" sz="3200" b="1" dirty="0">
                <a:solidFill>
                  <a:srgbClr val="800080"/>
                </a:solidFill>
                <a:latin typeface="Arial" pitchFamily="34" charset="0"/>
                <a:cs typeface="Arial" pitchFamily="34" charset="0"/>
              </a:rPr>
            </a:br>
            <a:endParaRPr lang="en-US" altLang="en-US" sz="2000" dirty="0">
              <a:solidFill>
                <a:srgbClr val="800080"/>
              </a:solidFill>
              <a:latin typeface="Arial" pitchFamily="34" charset="0"/>
              <a:cs typeface="Arial" pitchFamily="34" charset="0"/>
            </a:endParaRPr>
          </a:p>
        </p:txBody>
      </p:sp>
      <p:sp>
        <p:nvSpPr>
          <p:cNvPr id="153604" name="Rectangle 3"/>
          <p:cNvSpPr>
            <a:spLocks noGrp="1"/>
          </p:cNvSpPr>
          <p:nvPr>
            <p:ph idx="4294967295"/>
          </p:nvPr>
        </p:nvSpPr>
        <p:spPr>
          <a:xfrm>
            <a:off x="390525" y="1970088"/>
            <a:ext cx="8229600" cy="3400425"/>
          </a:xfrm>
        </p:spPr>
        <p:txBody>
          <a:bodyPr/>
          <a:lstStyle/>
          <a:p>
            <a:pPr>
              <a:spcBef>
                <a:spcPts val="1000"/>
              </a:spcBef>
              <a:spcAft>
                <a:spcPct val="25000"/>
              </a:spcAft>
              <a:buClr>
                <a:srgbClr val="7F0081"/>
              </a:buClr>
            </a:pPr>
            <a:r>
              <a:rPr lang="en-US" altLang="en-US" sz="2400" dirty="0">
                <a:latin typeface="Arial" pitchFamily="34" charset="0"/>
              </a:rPr>
              <a:t>Women who were </a:t>
            </a:r>
            <a:r>
              <a:rPr lang="en-US" altLang="en-US" sz="2400" u="sng" dirty="0">
                <a:latin typeface="Arial" pitchFamily="34" charset="0"/>
              </a:rPr>
              <a:t>encouraged to breastfeed </a:t>
            </a:r>
            <a:r>
              <a:rPr lang="en-US" altLang="en-US" sz="2400" dirty="0">
                <a:latin typeface="Arial" pitchFamily="34" charset="0"/>
              </a:rPr>
              <a:t>more than  </a:t>
            </a:r>
            <a:r>
              <a:rPr lang="en-US" altLang="en-US" sz="2400" u="sng" dirty="0">
                <a:latin typeface="Arial" pitchFamily="34" charset="0"/>
              </a:rPr>
              <a:t>4 x </a:t>
            </a:r>
            <a:r>
              <a:rPr lang="en-US" altLang="en-US" sz="2400" u="sng" dirty="0">
                <a:solidFill>
                  <a:srgbClr val="7F0081"/>
                </a:solidFill>
                <a:latin typeface="Arial" pitchFamily="34" charset="0"/>
              </a:rPr>
              <a:t>as likely to initiate breastfeeding </a:t>
            </a:r>
            <a:r>
              <a:rPr lang="en-US" altLang="en-US" sz="2400" dirty="0">
                <a:latin typeface="Arial" pitchFamily="34" charset="0"/>
              </a:rPr>
              <a:t>as women who did not receive encouragement</a:t>
            </a:r>
            <a:endParaRPr lang="en-US" altLang="en-US" sz="2000" dirty="0">
              <a:latin typeface="Arial" pitchFamily="34" charset="0"/>
            </a:endParaRPr>
          </a:p>
          <a:p>
            <a:pPr>
              <a:lnSpc>
                <a:spcPct val="90000"/>
              </a:lnSpc>
              <a:spcBef>
                <a:spcPts val="1000"/>
              </a:spcBef>
              <a:spcAft>
                <a:spcPct val="25000"/>
              </a:spcAft>
              <a:buClr>
                <a:srgbClr val="7F0081"/>
              </a:buClr>
            </a:pPr>
            <a:r>
              <a:rPr lang="en-US" altLang="en-US" sz="2400" dirty="0">
                <a:latin typeface="Arial" pitchFamily="34" charset="0"/>
              </a:rPr>
              <a:t>The influence of provider encouragement significant across the sample</a:t>
            </a:r>
          </a:p>
          <a:p>
            <a:pPr>
              <a:lnSpc>
                <a:spcPct val="90000"/>
              </a:lnSpc>
              <a:spcBef>
                <a:spcPts val="1000"/>
              </a:spcBef>
              <a:spcAft>
                <a:spcPct val="25000"/>
              </a:spcAft>
              <a:buClr>
                <a:srgbClr val="7F0081"/>
              </a:buClr>
            </a:pPr>
            <a:r>
              <a:rPr lang="en-US" altLang="en-US" sz="2400" dirty="0">
                <a:latin typeface="Arial" pitchFamily="34" charset="0"/>
              </a:rPr>
              <a:t>The impact greatest among </a:t>
            </a:r>
            <a:br>
              <a:rPr lang="en-US" altLang="en-US" sz="2400" dirty="0">
                <a:latin typeface="Arial" pitchFamily="34" charset="0"/>
              </a:rPr>
            </a:br>
            <a:r>
              <a:rPr lang="en-US" altLang="en-US" sz="2400" dirty="0">
                <a:solidFill>
                  <a:srgbClr val="7F0081"/>
                </a:solidFill>
                <a:latin typeface="Arial" pitchFamily="34" charset="0"/>
              </a:rPr>
              <a:t>low-income, young, less-educated, </a:t>
            </a:r>
            <a:br>
              <a:rPr lang="en-US" altLang="en-US" sz="2400" dirty="0">
                <a:solidFill>
                  <a:srgbClr val="7F0081"/>
                </a:solidFill>
                <a:latin typeface="Arial" pitchFamily="34" charset="0"/>
              </a:rPr>
            </a:br>
            <a:r>
              <a:rPr lang="en-US" altLang="en-US" sz="2400" dirty="0">
                <a:solidFill>
                  <a:srgbClr val="7F0081"/>
                </a:solidFill>
                <a:latin typeface="Arial" pitchFamily="34" charset="0"/>
              </a:rPr>
              <a:t>black </a:t>
            </a:r>
            <a:r>
              <a:rPr lang="en-US" altLang="en-US" sz="2400" dirty="0">
                <a:latin typeface="Arial" pitchFamily="34" charset="0"/>
              </a:rPr>
              <a:t>and </a:t>
            </a:r>
            <a:r>
              <a:rPr lang="en-US" altLang="en-US" sz="2400" dirty="0">
                <a:solidFill>
                  <a:srgbClr val="7F0081"/>
                </a:solidFill>
                <a:latin typeface="Arial" pitchFamily="34" charset="0"/>
              </a:rPr>
              <a:t>single </a:t>
            </a:r>
            <a:r>
              <a:rPr lang="en-US" altLang="en-US" sz="2400" dirty="0">
                <a:latin typeface="Arial" pitchFamily="34" charset="0"/>
              </a:rPr>
              <a:t>women</a:t>
            </a:r>
          </a:p>
        </p:txBody>
      </p:sp>
      <p:sp>
        <p:nvSpPr>
          <p:cNvPr id="153605"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C114A59D-7784-43D3-B057-54C2759BC74C}" type="slidenum">
              <a:rPr lang="en-US" altLang="en-US" sz="1200">
                <a:solidFill>
                  <a:schemeClr val="bg1">
                    <a:lumMod val="50000"/>
                  </a:schemeClr>
                </a:solidFill>
              </a:rPr>
              <a:pPr algn="r" eaLnBrk="1" hangingPunct="1">
                <a:spcBef>
                  <a:spcPct val="0"/>
                </a:spcBef>
                <a:buFontTx/>
                <a:buNone/>
              </a:pPr>
              <a:t>27</a:t>
            </a:fld>
            <a:endParaRPr lang="en-US" altLang="en-US" sz="1200" dirty="0">
              <a:solidFill>
                <a:schemeClr val="bg1">
                  <a:lumMod val="50000"/>
                </a:schemeClr>
              </a:solidFill>
            </a:endParaRPr>
          </a:p>
        </p:txBody>
      </p:sp>
      <p:sp>
        <p:nvSpPr>
          <p:cNvPr id="2" name="Rounded Rectangle 1"/>
          <p:cNvSpPr>
            <a:spLocks noChangeArrowheads="1"/>
          </p:cNvSpPr>
          <p:nvPr/>
        </p:nvSpPr>
        <p:spPr bwMode="auto">
          <a:xfrm>
            <a:off x="5805488" y="3968750"/>
            <a:ext cx="2870200" cy="2184400"/>
          </a:xfrm>
          <a:prstGeom prst="roundRect">
            <a:avLst>
              <a:gd name="adj" fmla="val 16667"/>
            </a:avLst>
          </a:prstGeom>
          <a:blipFill dpi="0" rotWithShape="1">
            <a:blip r:embed="rId3"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9" name="Footer Placeholder 8"/>
          <p:cNvSpPr>
            <a:spLocks noGrp="1"/>
          </p:cNvSpPr>
          <p:nvPr>
            <p:ph type="ftr" sz="quarter" idx="11"/>
          </p:nvPr>
        </p:nvSpPr>
        <p:spPr>
          <a:xfrm>
            <a:off x="3627065" y="6459865"/>
            <a:ext cx="1762021" cy="261610"/>
          </a:xfrm>
          <a:prstGeom prst="rect">
            <a:avLst/>
          </a:prstGeom>
        </p:spPr>
        <p:txBody>
          <a:bodyPr wrap="none">
            <a:spAutoFit/>
          </a:bodyPr>
          <a:lstStyle/>
          <a:p>
            <a:r>
              <a:rPr lang="en-US" altLang="en-US" sz="1100" dirty="0">
                <a:solidFill>
                  <a:srgbClr val="898989"/>
                </a:solidFill>
                <a:latin typeface="Arial" panose="020B0604020202020204" pitchFamily="34" charset="0"/>
                <a:cs typeface="Arial" panose="020B0604020202020204" pitchFamily="34" charset="0"/>
              </a:rPr>
              <a:t>2018</a:t>
            </a:r>
            <a:endParaRPr lang="en-US" altLang="en-US" sz="11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5B3C00C-CF6C-49FA-8942-54DC16D9694B}"/>
              </a:ext>
            </a:extLst>
          </p:cNvPr>
          <p:cNvSpPr txBox="1"/>
          <p:nvPr/>
        </p:nvSpPr>
        <p:spPr>
          <a:xfrm>
            <a:off x="513655" y="6121311"/>
            <a:ext cx="5891356" cy="369332"/>
          </a:xfrm>
          <a:prstGeom prst="rect">
            <a:avLst/>
          </a:prstGeom>
          <a:noFill/>
        </p:spPr>
        <p:txBody>
          <a:bodyPr wrap="none" rtlCol="0">
            <a:spAutoFit/>
          </a:bodyPr>
          <a:lstStyle/>
          <a:p>
            <a:r>
              <a:rPr lang="en-US" sz="900" dirty="0">
                <a:solidFill>
                  <a:schemeClr val="tx1">
                    <a:lumMod val="50000"/>
                    <a:lumOff val="50000"/>
                  </a:schemeClr>
                </a:solidFill>
              </a:rPr>
              <a:t>Lu, M. C., Lange, L., </a:t>
            </a:r>
            <a:r>
              <a:rPr lang="en-US" sz="900" dirty="0" err="1">
                <a:solidFill>
                  <a:schemeClr val="tx1">
                    <a:lumMod val="50000"/>
                    <a:lumOff val="50000"/>
                  </a:schemeClr>
                </a:solidFill>
              </a:rPr>
              <a:t>Slusser</a:t>
            </a:r>
            <a:r>
              <a:rPr lang="en-US" sz="900" dirty="0">
                <a:solidFill>
                  <a:schemeClr val="tx1">
                    <a:lumMod val="50000"/>
                    <a:lumOff val="50000"/>
                  </a:schemeClr>
                </a:solidFill>
              </a:rPr>
              <a:t>, W., Hamilton, J., &amp; </a:t>
            </a:r>
            <a:r>
              <a:rPr lang="en-US" sz="900" dirty="0" err="1">
                <a:solidFill>
                  <a:schemeClr val="tx1">
                    <a:lumMod val="50000"/>
                    <a:lumOff val="50000"/>
                  </a:schemeClr>
                </a:solidFill>
              </a:rPr>
              <a:t>Halfon</a:t>
            </a:r>
            <a:r>
              <a:rPr lang="en-US" sz="900" dirty="0">
                <a:solidFill>
                  <a:schemeClr val="tx1">
                    <a:lumMod val="50000"/>
                    <a:lumOff val="50000"/>
                  </a:schemeClr>
                </a:solidFill>
              </a:rPr>
              <a:t>, N. (2001). Provider Encouragement of Breast-feeding. </a:t>
            </a:r>
          </a:p>
          <a:p>
            <a:r>
              <a:rPr lang="en-US" sz="900" dirty="0">
                <a:solidFill>
                  <a:schemeClr val="tx1">
                    <a:lumMod val="50000"/>
                    <a:lumOff val="50000"/>
                  </a:schemeClr>
                </a:solidFill>
              </a:rPr>
              <a:t>Obstetrics &amp; Gynecology, 97(2), 290-295. doi:10.1097/00006250-200102000-00023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1BE5E76D-B5B7-42C1-BD4C-700143696E9C}" type="slidenum">
              <a:rPr lang="en-US" altLang="en-US" sz="1200">
                <a:solidFill>
                  <a:srgbClr val="558ED5"/>
                </a:solidFill>
              </a:rPr>
              <a:pPr>
                <a:spcBef>
                  <a:spcPct val="0"/>
                </a:spcBef>
                <a:buFontTx/>
                <a:buNone/>
              </a:pPr>
              <a:t>28</a:t>
            </a:fld>
            <a:endParaRPr lang="en-US" altLang="en-US" sz="1200">
              <a:solidFill>
                <a:srgbClr val="558ED5"/>
              </a:solidFill>
            </a:endParaRPr>
          </a:p>
        </p:txBody>
      </p:sp>
      <p:sp>
        <p:nvSpPr>
          <p:cNvPr id="155651"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2EF8141E-2615-4F46-97B5-83AEBA5A06C8}" type="slidenum">
              <a:rPr lang="en-US" altLang="en-US" sz="1200">
                <a:solidFill>
                  <a:schemeClr val="bg1">
                    <a:lumMod val="50000"/>
                  </a:schemeClr>
                </a:solidFill>
              </a:rPr>
              <a:pPr algn="r" eaLnBrk="1" hangingPunct="1">
                <a:spcBef>
                  <a:spcPct val="0"/>
                </a:spcBef>
                <a:buFontTx/>
                <a:buNone/>
              </a:pPr>
              <a:t>28</a:t>
            </a:fld>
            <a:endParaRPr lang="en-US" altLang="en-US" sz="1200" dirty="0">
              <a:solidFill>
                <a:schemeClr val="bg1">
                  <a:lumMod val="50000"/>
                </a:schemeClr>
              </a:solidFill>
            </a:endParaRPr>
          </a:p>
        </p:txBody>
      </p:sp>
      <p:sp>
        <p:nvSpPr>
          <p:cNvPr id="155652" name="Rectangle 1"/>
          <p:cNvSpPr txBox="1">
            <a:spLocks noChangeArrowheads="1"/>
          </p:cNvSpPr>
          <p:nvPr/>
        </p:nvSpPr>
        <p:spPr bwMode="auto">
          <a:xfrm>
            <a:off x="1730375" y="546100"/>
            <a:ext cx="6272213"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600" b="1" dirty="0">
                <a:solidFill>
                  <a:srgbClr val="800080"/>
                </a:solidFill>
                <a:latin typeface="Arial" pitchFamily="34" charset="0"/>
              </a:rPr>
              <a:t> Communication Is Key </a:t>
            </a:r>
          </a:p>
        </p:txBody>
      </p:sp>
      <p:sp>
        <p:nvSpPr>
          <p:cNvPr id="155653" name="Rectangle 2"/>
          <p:cNvSpPr txBox="1">
            <a:spLocks noChangeArrowheads="1"/>
          </p:cNvSpPr>
          <p:nvPr/>
        </p:nvSpPr>
        <p:spPr bwMode="auto">
          <a:xfrm>
            <a:off x="404813" y="1731963"/>
            <a:ext cx="7850187"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411163" indent="-307975">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105000"/>
              </a:lnSpc>
              <a:spcBef>
                <a:spcPts val="300"/>
              </a:spcBef>
              <a:buClr>
                <a:srgbClr val="7F0081"/>
              </a:buClr>
              <a:buFontTx/>
              <a:buChar char="•"/>
            </a:pPr>
            <a:r>
              <a:rPr lang="en-US" altLang="en-US" sz="2400" dirty="0">
                <a:solidFill>
                  <a:srgbClr val="000000"/>
                </a:solidFill>
                <a:latin typeface="Arial" pitchFamily="34" charset="0"/>
              </a:rPr>
              <a:t>Mothers </a:t>
            </a:r>
            <a:r>
              <a:rPr lang="en-US" altLang="en-US" sz="2400" b="1" dirty="0">
                <a:solidFill>
                  <a:srgbClr val="000000"/>
                </a:solidFill>
                <a:latin typeface="Arial" pitchFamily="34" charset="0"/>
              </a:rPr>
              <a:t>need</a:t>
            </a:r>
            <a:r>
              <a:rPr lang="en-US" altLang="en-US" sz="2400" dirty="0">
                <a:solidFill>
                  <a:srgbClr val="000000"/>
                </a:solidFill>
                <a:latin typeface="Arial" pitchFamily="34" charset="0"/>
              </a:rPr>
              <a:t> &amp; </a:t>
            </a:r>
            <a:r>
              <a:rPr lang="en-US" altLang="en-US" sz="2400" b="1" dirty="0">
                <a:solidFill>
                  <a:srgbClr val="000000"/>
                </a:solidFill>
                <a:latin typeface="Arial" pitchFamily="34" charset="0"/>
              </a:rPr>
              <a:t>want</a:t>
            </a:r>
            <a:r>
              <a:rPr lang="en-US" altLang="en-US" sz="2400" dirty="0">
                <a:solidFill>
                  <a:srgbClr val="000000"/>
                </a:solidFill>
                <a:latin typeface="Arial" pitchFamily="34" charset="0"/>
              </a:rPr>
              <a:t> breastfeeding guidance from providers</a:t>
            </a:r>
            <a:endParaRPr lang="en-US" altLang="en-US" sz="2500" dirty="0"/>
          </a:p>
          <a:p>
            <a:pPr lvl="1" eaLnBrk="1" hangingPunct="1">
              <a:lnSpc>
                <a:spcPct val="105000"/>
              </a:lnSpc>
              <a:spcBef>
                <a:spcPts val="300"/>
              </a:spcBef>
              <a:buClr>
                <a:srgbClr val="7F0081"/>
              </a:buClr>
              <a:buFontTx/>
              <a:buChar char="•"/>
            </a:pPr>
            <a:r>
              <a:rPr lang="en-US" altLang="en-US" sz="2400" b="1" u="sng" dirty="0">
                <a:solidFill>
                  <a:srgbClr val="000000"/>
                </a:solidFill>
                <a:latin typeface="Arial" pitchFamily="34" charset="0"/>
              </a:rPr>
              <a:t>Your neutrality can be perceived as lack of support </a:t>
            </a:r>
            <a:r>
              <a:rPr lang="en-US" altLang="en-US" sz="2400" dirty="0">
                <a:solidFill>
                  <a:srgbClr val="000000"/>
                </a:solidFill>
                <a:latin typeface="Arial" pitchFamily="34" charset="0"/>
              </a:rPr>
              <a:t>for breastfeeding</a:t>
            </a:r>
            <a:endParaRPr lang="en-US" altLang="en-US" sz="2500" dirty="0"/>
          </a:p>
          <a:p>
            <a:pPr lvl="1" eaLnBrk="1" hangingPunct="1">
              <a:lnSpc>
                <a:spcPct val="105000"/>
              </a:lnSpc>
              <a:spcBef>
                <a:spcPts val="300"/>
              </a:spcBef>
              <a:buClr>
                <a:srgbClr val="7F0081"/>
              </a:buClr>
              <a:buFontTx/>
              <a:buChar char="•"/>
            </a:pPr>
            <a:r>
              <a:rPr lang="en-US" altLang="en-US" sz="2400" dirty="0">
                <a:solidFill>
                  <a:srgbClr val="000000"/>
                </a:solidFill>
                <a:latin typeface="Arial" pitchFamily="34" charset="0"/>
              </a:rPr>
              <a:t>Mothers </a:t>
            </a:r>
            <a:r>
              <a:rPr lang="en-US" altLang="en-US" sz="2400" b="1" dirty="0">
                <a:solidFill>
                  <a:srgbClr val="000000"/>
                </a:solidFill>
                <a:latin typeface="Arial" pitchFamily="34" charset="0"/>
              </a:rPr>
              <a:t>get lots of conflicting advice</a:t>
            </a:r>
            <a:endParaRPr lang="en-US" altLang="en-US" sz="2500" b="1" dirty="0"/>
          </a:p>
          <a:p>
            <a:pPr lvl="1" eaLnBrk="1" hangingPunct="1">
              <a:lnSpc>
                <a:spcPct val="105000"/>
              </a:lnSpc>
              <a:spcBef>
                <a:spcPts val="300"/>
              </a:spcBef>
              <a:buClr>
                <a:srgbClr val="7F0081"/>
              </a:buClr>
              <a:buFontTx/>
              <a:buChar char="•"/>
            </a:pPr>
            <a:r>
              <a:rPr lang="en-US" altLang="en-US" sz="2400" b="1" dirty="0">
                <a:solidFill>
                  <a:srgbClr val="000000"/>
                </a:solidFill>
                <a:latin typeface="Arial" pitchFamily="34" charset="0"/>
              </a:rPr>
              <a:t>Accurate </a:t>
            </a:r>
            <a:r>
              <a:rPr lang="en-US" altLang="en-US" sz="2400" dirty="0">
                <a:solidFill>
                  <a:srgbClr val="000000"/>
                </a:solidFill>
                <a:latin typeface="Arial" pitchFamily="34" charset="0"/>
              </a:rPr>
              <a:t>information is essential</a:t>
            </a:r>
          </a:p>
          <a:p>
            <a:pPr lvl="1" eaLnBrk="1" hangingPunct="1">
              <a:lnSpc>
                <a:spcPct val="105000"/>
              </a:lnSpc>
              <a:spcBef>
                <a:spcPts val="300"/>
              </a:spcBef>
              <a:buClr>
                <a:srgbClr val="7F0081"/>
              </a:buClr>
              <a:buFontTx/>
              <a:buChar char="•"/>
            </a:pPr>
            <a:r>
              <a:rPr lang="en-US" altLang="en-US" sz="2400" b="1" u="sng" dirty="0">
                <a:solidFill>
                  <a:srgbClr val="000000"/>
                </a:solidFill>
                <a:latin typeface="Arial" pitchFamily="34" charset="0"/>
              </a:rPr>
              <a:t>What</a:t>
            </a:r>
            <a:r>
              <a:rPr lang="en-US" altLang="en-US" sz="2400" u="sng" dirty="0">
                <a:solidFill>
                  <a:srgbClr val="000000"/>
                </a:solidFill>
                <a:latin typeface="Arial" pitchFamily="34" charset="0"/>
              </a:rPr>
              <a:t>  you say &amp; </a:t>
            </a:r>
            <a:r>
              <a:rPr lang="en-US" altLang="en-US" sz="2400" b="1" u="sng" dirty="0">
                <a:solidFill>
                  <a:srgbClr val="000000"/>
                </a:solidFill>
                <a:latin typeface="Arial" pitchFamily="34" charset="0"/>
              </a:rPr>
              <a:t>how</a:t>
            </a:r>
            <a:r>
              <a:rPr lang="en-US" altLang="en-US" sz="2400" u="sng" dirty="0">
                <a:solidFill>
                  <a:srgbClr val="000000"/>
                </a:solidFill>
                <a:latin typeface="Arial" pitchFamily="34" charset="0"/>
              </a:rPr>
              <a:t> </a:t>
            </a:r>
            <a:r>
              <a:rPr lang="en-US" altLang="en-US" sz="2400" dirty="0">
                <a:solidFill>
                  <a:srgbClr val="000000"/>
                </a:solidFill>
                <a:latin typeface="Arial" pitchFamily="34" charset="0"/>
              </a:rPr>
              <a:t>you say it matters</a:t>
            </a:r>
          </a:p>
          <a:p>
            <a:pPr lvl="1" eaLnBrk="1" hangingPunct="1">
              <a:lnSpc>
                <a:spcPct val="105000"/>
              </a:lnSpc>
              <a:spcBef>
                <a:spcPts val="300"/>
              </a:spcBef>
              <a:buClr>
                <a:srgbClr val="7F0081"/>
              </a:buClr>
              <a:buFontTx/>
              <a:buChar char="•"/>
            </a:pPr>
            <a:r>
              <a:rPr lang="en-US" altLang="en-US" sz="2400" dirty="0">
                <a:solidFill>
                  <a:srgbClr val="000000"/>
                </a:solidFill>
                <a:latin typeface="Arial" pitchFamily="34" charset="0"/>
              </a:rPr>
              <a:t>Provide </a:t>
            </a:r>
            <a:r>
              <a:rPr lang="en-US" altLang="en-US" sz="2400" b="1" u="sng" dirty="0">
                <a:solidFill>
                  <a:srgbClr val="000000"/>
                </a:solidFill>
                <a:latin typeface="Arial" pitchFamily="34" charset="0"/>
              </a:rPr>
              <a:t>positive breastfeeding images</a:t>
            </a:r>
            <a:endParaRPr lang="en-US" altLang="en-US" sz="2500" b="1" u="sng" dirty="0"/>
          </a:p>
        </p:txBody>
      </p:sp>
      <p:sp>
        <p:nvSpPr>
          <p:cNvPr id="6" name="Rounded Rectangle 5"/>
          <p:cNvSpPr>
            <a:spLocks noChangeArrowheads="1"/>
          </p:cNvSpPr>
          <p:nvPr/>
        </p:nvSpPr>
        <p:spPr bwMode="auto">
          <a:xfrm>
            <a:off x="6567488" y="3543300"/>
            <a:ext cx="2228850" cy="1854200"/>
          </a:xfrm>
          <a:prstGeom prst="roundRect">
            <a:avLst>
              <a:gd name="adj" fmla="val 16667"/>
            </a:avLst>
          </a:prstGeom>
          <a:blipFill dpi="0" rotWithShape="1">
            <a:blip r:embed="rId2"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155655" name="Rectangle 1"/>
          <p:cNvSpPr txBox="1">
            <a:spLocks noChangeArrowheads="1"/>
          </p:cNvSpPr>
          <p:nvPr/>
        </p:nvSpPr>
        <p:spPr bwMode="auto">
          <a:xfrm>
            <a:off x="754063" y="5626100"/>
            <a:ext cx="781843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ts val="300"/>
              </a:spcBef>
              <a:buClr>
                <a:srgbClr val="7F0081"/>
              </a:buClr>
              <a:buFontTx/>
              <a:buNone/>
            </a:pPr>
            <a:r>
              <a:rPr lang="en-US" altLang="en-US" sz="2800" b="1" i="1" dirty="0">
                <a:solidFill>
                  <a:srgbClr val="800080"/>
                </a:solidFill>
                <a:latin typeface="Arial" pitchFamily="34" charset="0"/>
              </a:rPr>
              <a:t>You CAN make a difference! </a:t>
            </a:r>
            <a:endParaRPr lang="en-US" altLang="en-US" i="1" dirty="0"/>
          </a:p>
          <a:p>
            <a:pPr algn="ctr" eaLnBrk="1" hangingPunct="1">
              <a:lnSpc>
                <a:spcPct val="95000"/>
              </a:lnSpc>
              <a:spcBef>
                <a:spcPts val="300"/>
              </a:spcBef>
              <a:buClr>
                <a:srgbClr val="7F0081"/>
              </a:buClr>
              <a:buFontTx/>
              <a:buNone/>
            </a:pPr>
            <a:r>
              <a:rPr lang="en-US" altLang="en-US" sz="2800" b="1" dirty="0">
                <a:solidFill>
                  <a:srgbClr val="800080"/>
                </a:solidFill>
                <a:latin typeface="Arial" pitchFamily="34" charset="0"/>
              </a:rPr>
              <a:t>Be Educated, Encouraging and Enthusiastic</a:t>
            </a:r>
          </a:p>
        </p:txBody>
      </p:sp>
      <p:sp>
        <p:nvSpPr>
          <p:cNvPr id="9" name="Footer Placeholder 8"/>
          <p:cNvSpPr>
            <a:spLocks noGrp="1"/>
          </p:cNvSpPr>
          <p:nvPr>
            <p:ph type="ftr" sz="quarter" idx="11"/>
          </p:nvPr>
        </p:nvSpPr>
        <p:spPr>
          <a:xfrm>
            <a:off x="3448895" y="6436680"/>
            <a:ext cx="1762021" cy="261610"/>
          </a:xfrm>
          <a:prstGeom prst="rect">
            <a:avLst/>
          </a:prstGeom>
        </p:spPr>
        <p:txBody>
          <a:bodyPr wrap="none">
            <a:spAutoFit/>
          </a:bodyPr>
          <a:lstStyle/>
          <a:p>
            <a:r>
              <a:rPr lang="en-US" altLang="en-US" sz="1100">
                <a:solidFill>
                  <a:srgbClr val="898989"/>
                </a:solidFill>
                <a:latin typeface="Arial" panose="020B0604020202020204" pitchFamily="34" charset="0"/>
                <a:cs typeface="Arial" panose="020B0604020202020204" pitchFamily="34" charset="0"/>
              </a:rPr>
              <a:t>2018</a:t>
            </a:r>
            <a:endParaRPr lang="en-US" altLang="en-US" sz="1100" dirty="0">
              <a:latin typeface="Arial" panose="020B060402020202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0C86C444-9BAD-4572-BBA9-B615BAF72DC3}" type="slidenum">
              <a:rPr lang="en-US" altLang="en-US" sz="1200">
                <a:solidFill>
                  <a:srgbClr val="558ED5"/>
                </a:solidFill>
              </a:rPr>
              <a:pPr>
                <a:spcBef>
                  <a:spcPct val="0"/>
                </a:spcBef>
                <a:buFontTx/>
                <a:buNone/>
              </a:pPr>
              <a:t>29</a:t>
            </a:fld>
            <a:endParaRPr lang="en-US" altLang="en-US" sz="1200">
              <a:solidFill>
                <a:srgbClr val="558ED5"/>
              </a:solidFill>
            </a:endParaRPr>
          </a:p>
        </p:txBody>
      </p:sp>
      <p:sp>
        <p:nvSpPr>
          <p:cNvPr id="157699"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4893127C-EF40-411C-98C7-C0BE51C140CD}" type="slidenum">
              <a:rPr lang="en-US" altLang="en-US" sz="1200">
                <a:solidFill>
                  <a:schemeClr val="bg1">
                    <a:lumMod val="50000"/>
                  </a:schemeClr>
                </a:solidFill>
              </a:rPr>
              <a:pPr algn="r" eaLnBrk="1" hangingPunct="1">
                <a:spcBef>
                  <a:spcPct val="0"/>
                </a:spcBef>
                <a:buFontTx/>
                <a:buNone/>
              </a:pPr>
              <a:t>29</a:t>
            </a:fld>
            <a:endParaRPr lang="en-US" altLang="en-US" sz="1200" dirty="0">
              <a:solidFill>
                <a:schemeClr val="bg1">
                  <a:lumMod val="50000"/>
                </a:schemeClr>
              </a:solidFill>
            </a:endParaRPr>
          </a:p>
        </p:txBody>
      </p:sp>
      <p:sp>
        <p:nvSpPr>
          <p:cNvPr id="157701" name="Rectangle 1"/>
          <p:cNvSpPr txBox="1">
            <a:spLocks noChangeArrowheads="1"/>
          </p:cNvSpPr>
          <p:nvPr/>
        </p:nvSpPr>
        <p:spPr bwMode="auto">
          <a:xfrm>
            <a:off x="1831975" y="385763"/>
            <a:ext cx="674211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b="1" dirty="0">
                <a:solidFill>
                  <a:srgbClr val="800080"/>
                </a:solidFill>
                <a:latin typeface="Arial" pitchFamily="34" charset="0"/>
              </a:rPr>
              <a:t>Formula Companies: Marketing Through the Medical Community </a:t>
            </a:r>
            <a:endParaRPr lang="en-US" altLang="en-US" b="1" dirty="0">
              <a:solidFill>
                <a:srgbClr val="000000"/>
              </a:solidFill>
              <a:latin typeface="Arial" pitchFamily="34" charset="0"/>
            </a:endParaRPr>
          </a:p>
        </p:txBody>
      </p:sp>
      <p:sp>
        <p:nvSpPr>
          <p:cNvPr id="157702" name="Rectangle 2"/>
          <p:cNvSpPr txBox="1">
            <a:spLocks noChangeArrowheads="1"/>
          </p:cNvSpPr>
          <p:nvPr/>
        </p:nvSpPr>
        <p:spPr bwMode="auto">
          <a:xfrm>
            <a:off x="496887" y="1766359"/>
            <a:ext cx="8150225" cy="417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411163" indent="-307975">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410845" lvl="1" eaLnBrk="1" hangingPunct="1">
              <a:lnSpc>
                <a:spcPct val="95000"/>
              </a:lnSpc>
              <a:spcBef>
                <a:spcPts val="1800"/>
              </a:spcBef>
              <a:buClr>
                <a:srgbClr val="7F0081"/>
              </a:buClr>
              <a:buFontTx/>
              <a:buChar char="•"/>
            </a:pPr>
            <a:r>
              <a:rPr lang="en-US" altLang="en-US" sz="2600" dirty="0">
                <a:solidFill>
                  <a:srgbClr val="000000"/>
                </a:solidFill>
                <a:latin typeface="Arial" pitchFamily="34" charset="0"/>
              </a:rPr>
              <a:t>Formula ads &amp; free samples in doctors</a:t>
            </a:r>
            <a:r>
              <a:rPr lang="ja-JP" altLang="en-US" sz="2600" dirty="0">
                <a:solidFill>
                  <a:srgbClr val="000000"/>
                </a:solidFill>
                <a:latin typeface="Arial" pitchFamily="34" charset="0"/>
              </a:rPr>
              <a:t>’</a:t>
            </a:r>
            <a:r>
              <a:rPr lang="en-US" altLang="ja-JP" sz="2600" dirty="0">
                <a:solidFill>
                  <a:srgbClr val="000000"/>
                </a:solidFill>
                <a:latin typeface="Arial" pitchFamily="34" charset="0"/>
              </a:rPr>
              <a:t>offices send wrong message to families</a:t>
            </a:r>
            <a:endParaRPr lang="en-US" altLang="ja-JP" sz="2600" dirty="0">
              <a:solidFill>
                <a:srgbClr val="000000"/>
              </a:solidFill>
              <a:cs typeface="Calibri" pitchFamily="34" charset="0"/>
            </a:endParaRPr>
          </a:p>
          <a:p>
            <a:pPr marL="410845" lvl="1" eaLnBrk="1" hangingPunct="1">
              <a:lnSpc>
                <a:spcPct val="95000"/>
              </a:lnSpc>
              <a:spcBef>
                <a:spcPts val="1800"/>
              </a:spcBef>
              <a:buClr>
                <a:srgbClr val="7F0081"/>
              </a:buClr>
              <a:buFontTx/>
              <a:buChar char="•"/>
            </a:pPr>
            <a:r>
              <a:rPr lang="en-US" altLang="en-US" sz="2600" dirty="0">
                <a:solidFill>
                  <a:srgbClr val="000000"/>
                </a:solidFill>
                <a:latin typeface="Arial"/>
                <a:ea typeface="ＭＳ Ｐゴシック"/>
                <a:cs typeface="Arial"/>
              </a:rPr>
              <a:t>Free formula samples at discharge or in the office give the impression that formula is endorsed by the medical community</a:t>
            </a:r>
          </a:p>
          <a:p>
            <a:pPr marL="410845" lvl="1" eaLnBrk="1" hangingPunct="1">
              <a:lnSpc>
                <a:spcPct val="95000"/>
              </a:lnSpc>
              <a:spcBef>
                <a:spcPts val="1800"/>
              </a:spcBef>
              <a:buClr>
                <a:srgbClr val="7F0081"/>
              </a:buClr>
              <a:buFontTx/>
              <a:buChar char="•"/>
            </a:pPr>
            <a:r>
              <a:rPr lang="en-US" altLang="en-US" sz="2600" dirty="0">
                <a:solidFill>
                  <a:srgbClr val="000000"/>
                </a:solidFill>
                <a:latin typeface="Arial" pitchFamily="34" charset="0"/>
              </a:rPr>
              <a:t>Promotional items (pens, patient handouts) are marketing tools</a:t>
            </a:r>
            <a:endParaRPr lang="en-US" altLang="en-US" sz="2600" dirty="0">
              <a:solidFill>
                <a:srgbClr val="000000"/>
              </a:solidFill>
              <a:latin typeface="Arial" pitchFamily="34" charset="0"/>
              <a:cs typeface="Arial" pitchFamily="34" charset="0"/>
            </a:endParaRPr>
          </a:p>
        </p:txBody>
      </p:sp>
      <p:sp>
        <p:nvSpPr>
          <p:cNvPr id="157703" name="Text Box 5"/>
          <p:cNvSpPr txBox="1">
            <a:spLocks noChangeArrowheads="1"/>
          </p:cNvSpPr>
          <p:nvPr/>
        </p:nvSpPr>
        <p:spPr bwMode="auto">
          <a:xfrm>
            <a:off x="0" y="5766859"/>
            <a:ext cx="9144000" cy="17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1200" dirty="0">
                <a:solidFill>
                  <a:srgbClr val="7F7F7F"/>
                </a:solidFill>
                <a:latin typeface="Arial" pitchFamily="34" charset="0"/>
              </a:rPr>
              <a:t>2006 GAO – 06-282 Some Strategies Used to Market Infant Formula May Discourage Breastfeeding;</a:t>
            </a:r>
          </a:p>
        </p:txBody>
      </p:sp>
      <p:sp>
        <p:nvSpPr>
          <p:cNvPr id="9" name="Footer Placeholder 8"/>
          <p:cNvSpPr>
            <a:spLocks noGrp="1"/>
          </p:cNvSpPr>
          <p:nvPr>
            <p:ph type="ftr" sz="quarter" idx="11"/>
          </p:nvPr>
        </p:nvSpPr>
        <p:spPr>
          <a:xfrm>
            <a:off x="3690989" y="6225545"/>
            <a:ext cx="1762021" cy="261610"/>
          </a:xfrm>
          <a:prstGeom prst="rect">
            <a:avLst/>
          </a:prstGeom>
        </p:spPr>
        <p:txBody>
          <a:bodyPr wrap="none">
            <a:spAutoFit/>
          </a:bodyPr>
          <a:lstStyle/>
          <a:p>
            <a:r>
              <a:rPr lang="en-US" altLang="en-US" sz="1100">
                <a:solidFill>
                  <a:srgbClr val="898989"/>
                </a:solidFill>
                <a:latin typeface="Arial" panose="020B0604020202020204" pitchFamily="34" charset="0"/>
                <a:cs typeface="Arial" panose="020B0604020202020204" pitchFamily="34" charset="0"/>
              </a:rPr>
              <a:t>2018</a:t>
            </a:r>
            <a:endParaRPr lang="en-US" altLang="en-US" sz="1100" dirty="0">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E0ED4520-4FF5-44C2-BD44-E90C99B35E66}" type="slidenum">
              <a:rPr lang="en-US" altLang="en-US" sz="1200">
                <a:solidFill>
                  <a:srgbClr val="558ED5"/>
                </a:solidFill>
              </a:rPr>
              <a:pPr>
                <a:spcBef>
                  <a:spcPct val="0"/>
                </a:spcBef>
                <a:buFontTx/>
                <a:buNone/>
              </a:pPr>
              <a:t>3</a:t>
            </a:fld>
            <a:endParaRPr lang="en-US" altLang="en-US" sz="1200">
              <a:solidFill>
                <a:srgbClr val="558ED5"/>
              </a:solidFill>
            </a:endParaRPr>
          </a:p>
        </p:txBody>
      </p:sp>
      <p:sp>
        <p:nvSpPr>
          <p:cNvPr id="133123"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9213A0C2-10F9-4936-B280-5C556CBDE1F1}" type="slidenum">
              <a:rPr lang="en-US" altLang="en-US" sz="1200">
                <a:solidFill>
                  <a:schemeClr val="bg1">
                    <a:lumMod val="50000"/>
                  </a:schemeClr>
                </a:solidFill>
              </a:rPr>
              <a:pPr algn="r" eaLnBrk="1" hangingPunct="1">
                <a:spcBef>
                  <a:spcPct val="0"/>
                </a:spcBef>
                <a:buFontTx/>
                <a:buNone/>
              </a:pPr>
              <a:t>3</a:t>
            </a:fld>
            <a:endParaRPr lang="en-US" altLang="en-US" sz="1200" dirty="0">
              <a:solidFill>
                <a:schemeClr val="bg1">
                  <a:lumMod val="50000"/>
                </a:schemeClr>
              </a:solidFill>
            </a:endParaRPr>
          </a:p>
        </p:txBody>
      </p:sp>
      <p:sp>
        <p:nvSpPr>
          <p:cNvPr id="133125" name="Rectangle 2"/>
          <p:cNvSpPr txBox="1">
            <a:spLocks noChangeArrowheads="1"/>
          </p:cNvSpPr>
          <p:nvPr/>
        </p:nvSpPr>
        <p:spPr bwMode="auto">
          <a:xfrm>
            <a:off x="454025" y="1708657"/>
            <a:ext cx="8445972" cy="485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411163" indent="-22860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spcAft>
                <a:spcPts val="1200"/>
              </a:spcAft>
              <a:buClr>
                <a:srgbClr val="7F0081"/>
              </a:buClr>
              <a:buFontTx/>
              <a:buNone/>
            </a:pPr>
            <a:r>
              <a:rPr lang="en-US" altLang="en-US" sz="2600" dirty="0">
                <a:solidFill>
                  <a:srgbClr val="7F0081"/>
                </a:solidFill>
                <a:latin typeface="Arial"/>
                <a:ea typeface="ＭＳ Ｐゴシック"/>
                <a:cs typeface="Arial"/>
              </a:rPr>
              <a:t>Physicians and other health care professionals should routinely recommend:</a:t>
            </a:r>
          </a:p>
          <a:p>
            <a:pPr marL="410845" lvl="1" eaLnBrk="1" hangingPunct="1">
              <a:lnSpc>
                <a:spcPct val="105000"/>
              </a:lnSpc>
              <a:spcBef>
                <a:spcPct val="0"/>
              </a:spcBef>
              <a:spcAft>
                <a:spcPts val="1200"/>
              </a:spcAft>
              <a:buClr>
                <a:srgbClr val="7F0081"/>
              </a:buClr>
              <a:buFontTx/>
              <a:buChar char="•"/>
            </a:pPr>
            <a:r>
              <a:rPr lang="en-US" altLang="en-US" sz="2200" dirty="0">
                <a:solidFill>
                  <a:srgbClr val="000000"/>
                </a:solidFill>
                <a:latin typeface="Arial"/>
                <a:ea typeface="ＭＳ Ｐゴシック"/>
                <a:cs typeface="Arial"/>
              </a:rPr>
              <a:t>Human milk for all infants, unless medically contraindicated</a:t>
            </a:r>
          </a:p>
          <a:p>
            <a:pPr marL="410845" lvl="1" eaLnBrk="1" hangingPunct="1">
              <a:lnSpc>
                <a:spcPct val="105000"/>
              </a:lnSpc>
              <a:spcBef>
                <a:spcPct val="0"/>
              </a:spcBef>
              <a:spcAft>
                <a:spcPts val="1200"/>
              </a:spcAft>
              <a:buClr>
                <a:srgbClr val="7F0081"/>
              </a:buClr>
              <a:buFontTx/>
              <a:buChar char="•"/>
            </a:pPr>
            <a:r>
              <a:rPr lang="en-US" altLang="en-US" sz="2200" dirty="0">
                <a:latin typeface="Arial"/>
                <a:ea typeface="ＭＳ Ｐゴシック"/>
                <a:cs typeface="Arial"/>
              </a:rPr>
              <a:t>Breastfeeding initiation in the 1st hour of life</a:t>
            </a:r>
          </a:p>
          <a:p>
            <a:pPr marL="410845" lvl="1" eaLnBrk="1" hangingPunct="1">
              <a:lnSpc>
                <a:spcPct val="105000"/>
              </a:lnSpc>
              <a:spcBef>
                <a:spcPct val="0"/>
              </a:spcBef>
              <a:spcAft>
                <a:spcPts val="1200"/>
              </a:spcAft>
              <a:buClr>
                <a:srgbClr val="7F0081"/>
              </a:buClr>
              <a:buFontTx/>
              <a:buChar char="•"/>
            </a:pPr>
            <a:r>
              <a:rPr lang="en-US" altLang="en-US" sz="2200">
                <a:solidFill>
                  <a:srgbClr val="000000"/>
                </a:solidFill>
                <a:latin typeface="Arial"/>
                <a:ea typeface="ＭＳ Ｐゴシック"/>
                <a:cs typeface="Arial"/>
              </a:rPr>
              <a:t>Exclusive breastfeeding for approximately 6 months</a:t>
            </a:r>
            <a:endParaRPr lang="en-US" altLang="en-US" sz="2200">
              <a:latin typeface="Arial"/>
              <a:ea typeface="ＭＳ Ｐゴシック"/>
              <a:cs typeface="Arial"/>
            </a:endParaRPr>
          </a:p>
          <a:p>
            <a:pPr marL="410845" lvl="1" eaLnBrk="1" hangingPunct="1">
              <a:lnSpc>
                <a:spcPct val="105000"/>
              </a:lnSpc>
              <a:spcBef>
                <a:spcPct val="0"/>
              </a:spcBef>
              <a:spcAft>
                <a:spcPts val="1200"/>
              </a:spcAft>
              <a:buClr>
                <a:srgbClr val="7F0081"/>
              </a:buClr>
              <a:buFontTx/>
              <a:buChar char="•"/>
            </a:pPr>
            <a:r>
              <a:rPr lang="en-US" altLang="en-US" sz="2200" dirty="0">
                <a:solidFill>
                  <a:srgbClr val="000000"/>
                </a:solidFill>
                <a:latin typeface="Arial"/>
                <a:ea typeface="ＭＳ Ｐゴシック"/>
                <a:cs typeface="Arial"/>
              </a:rPr>
              <a:t>Continued breastfeeding as complementary foods are introduced</a:t>
            </a:r>
          </a:p>
          <a:p>
            <a:pPr marL="410845" lvl="1">
              <a:lnSpc>
                <a:spcPct val="105000"/>
              </a:lnSpc>
              <a:spcBef>
                <a:spcPct val="0"/>
              </a:spcBef>
              <a:spcAft>
                <a:spcPts val="1200"/>
              </a:spcAft>
              <a:buClr>
                <a:srgbClr val="7F0081"/>
              </a:buClr>
              <a:buFontTx/>
              <a:buChar char="•"/>
            </a:pPr>
            <a:r>
              <a:rPr lang="en-US" altLang="en-US" sz="2200" dirty="0">
                <a:solidFill>
                  <a:srgbClr val="000000"/>
                </a:solidFill>
                <a:latin typeface="Arial"/>
                <a:ea typeface="ＭＳ Ｐゴシック"/>
                <a:cs typeface="Arial"/>
              </a:rPr>
              <a:t>Continued breastfeeding as long as mutually desired by mother </a:t>
            </a:r>
            <a:r>
              <a:rPr lang="en-US" altLang="en-US" sz="2200">
                <a:solidFill>
                  <a:srgbClr val="000000"/>
                </a:solidFill>
                <a:latin typeface="Arial"/>
                <a:ea typeface="ＭＳ Ｐゴシック"/>
                <a:cs typeface="Arial"/>
              </a:rPr>
              <a:t>and child for 2 years and beyond</a:t>
            </a:r>
            <a:endParaRPr lang="en-US" altLang="en-US" sz="2200" dirty="0">
              <a:latin typeface="Arial"/>
              <a:cs typeface="Arial"/>
            </a:endParaRPr>
          </a:p>
        </p:txBody>
      </p:sp>
      <p:sp>
        <p:nvSpPr>
          <p:cNvPr id="133127" name="Rectangle 1"/>
          <p:cNvSpPr txBox="1">
            <a:spLocks noChangeArrowheads="1"/>
          </p:cNvSpPr>
          <p:nvPr/>
        </p:nvSpPr>
        <p:spPr bwMode="auto">
          <a:xfrm>
            <a:off x="1734125" y="558800"/>
            <a:ext cx="69151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600" b="1" dirty="0">
                <a:solidFill>
                  <a:srgbClr val="800080"/>
                </a:solidFill>
                <a:latin typeface="Arial" pitchFamily="34" charset="0"/>
              </a:rPr>
              <a:t>AAP, AAFP, ACOG, ABM, WHO</a:t>
            </a:r>
          </a:p>
        </p:txBody>
      </p:sp>
      <p:sp>
        <p:nvSpPr>
          <p:cNvPr id="133128" name="Footer Placeholder 7"/>
          <p:cNvSpPr>
            <a:spLocks noGrp="1"/>
          </p:cNvSpPr>
          <p:nvPr>
            <p:ph type="ftr" sz="quarter" idx="11"/>
          </p:nvPr>
        </p:nvSpPr>
        <p:spPr bwMode="auto">
          <a:xfrm>
            <a:off x="2820211"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100" dirty="0">
                <a:solidFill>
                  <a:srgbClr val="898989"/>
                </a:solidFill>
                <a:latin typeface="Arial"/>
                <a:ea typeface="ＭＳ Ｐゴシック"/>
                <a:cs typeface="Arial"/>
              </a:rPr>
              <a:t>2025</a:t>
            </a:r>
            <a:endParaRPr lang="en-US" altLang="en-US" sz="1100" dirty="0">
              <a:solidFill>
                <a:srgbClr val="898989"/>
              </a:solidFill>
              <a:latin typeface="Arial" panose="020B0604020202020204" pitchFamily="34" charset="0"/>
              <a:cs typeface="Arial" panose="020B0604020202020204" pitchFamily="34" charset="0"/>
            </a:endParaRPr>
          </a:p>
        </p:txBody>
      </p:sp>
      <p:sp>
        <p:nvSpPr>
          <p:cNvPr id="2" name="TextBox 1"/>
          <p:cNvSpPr txBox="1"/>
          <p:nvPr/>
        </p:nvSpPr>
        <p:spPr>
          <a:xfrm>
            <a:off x="862171" y="6037564"/>
            <a:ext cx="6824133" cy="507831"/>
          </a:xfrm>
          <a:prstGeom prst="rect">
            <a:avLst/>
          </a:prstGeom>
          <a:noFill/>
        </p:spPr>
        <p:txBody>
          <a:bodyPr wrap="square" rtlCol="0">
            <a:spAutoFit/>
          </a:bodyPr>
          <a:lstStyle/>
          <a:p>
            <a:pPr algn="ctr"/>
            <a:r>
              <a:rPr lang="en-US" sz="900" dirty="0"/>
              <a:t>AAP Policy Statement: Breastfeeding and the Use of Human Milk</a:t>
            </a:r>
          </a:p>
          <a:p>
            <a:pPr algn="ctr"/>
            <a:r>
              <a:rPr lang="en-US" sz="900" dirty="0">
                <a:hlinkClick r:id="rId3"/>
              </a:rPr>
              <a:t>http://pediatrics.aappublications.org/content/early/2012/02/22/peds.2011-3552</a:t>
            </a:r>
            <a:endParaRPr lang="en-US" sz="900" dirty="0"/>
          </a:p>
          <a:p>
            <a:pPr algn="ctr"/>
            <a:endParaRPr lang="en-US" sz="9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6C619300-08C4-4B4D-94FC-FA36C2209486}" type="slidenum">
              <a:rPr lang="en-US" altLang="en-US" sz="1200">
                <a:solidFill>
                  <a:srgbClr val="558ED5"/>
                </a:solidFill>
              </a:rPr>
              <a:pPr>
                <a:spcBef>
                  <a:spcPct val="0"/>
                </a:spcBef>
                <a:buFontTx/>
                <a:buNone/>
              </a:pPr>
              <a:t>30</a:t>
            </a:fld>
            <a:endParaRPr lang="en-US" altLang="en-US" sz="1200">
              <a:solidFill>
                <a:srgbClr val="558ED5"/>
              </a:solidFill>
            </a:endParaRPr>
          </a:p>
        </p:txBody>
      </p:sp>
      <p:sp>
        <p:nvSpPr>
          <p:cNvPr id="178179"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5BFFCCA9-CDE9-4F42-833C-0F5134B2ADA5}" type="slidenum">
              <a:rPr lang="en-US" altLang="en-US" sz="1200">
                <a:solidFill>
                  <a:schemeClr val="bg1">
                    <a:lumMod val="50000"/>
                  </a:schemeClr>
                </a:solidFill>
              </a:rPr>
              <a:pPr algn="r" eaLnBrk="1" hangingPunct="1">
                <a:spcBef>
                  <a:spcPct val="0"/>
                </a:spcBef>
                <a:buFontTx/>
                <a:buNone/>
              </a:pPr>
              <a:t>30</a:t>
            </a:fld>
            <a:endParaRPr lang="en-US" altLang="en-US" sz="1200" dirty="0">
              <a:solidFill>
                <a:schemeClr val="bg1">
                  <a:lumMod val="50000"/>
                </a:schemeClr>
              </a:solidFill>
            </a:endParaRPr>
          </a:p>
        </p:txBody>
      </p:sp>
      <p:sp>
        <p:nvSpPr>
          <p:cNvPr id="178181" name="Text Box 5"/>
          <p:cNvSpPr txBox="1">
            <a:spLocks noChangeArrowheads="1"/>
          </p:cNvSpPr>
          <p:nvPr/>
        </p:nvSpPr>
        <p:spPr bwMode="auto">
          <a:xfrm>
            <a:off x="1325563" y="1576388"/>
            <a:ext cx="2890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2400" dirty="0">
                <a:solidFill>
                  <a:srgbClr val="800080"/>
                </a:solidFill>
                <a:latin typeface="Arial" pitchFamily="34" charset="0"/>
              </a:rPr>
              <a:t>Cross Cradle Hold</a:t>
            </a:r>
          </a:p>
        </p:txBody>
      </p:sp>
      <p:sp>
        <p:nvSpPr>
          <p:cNvPr id="178182" name="Text Box 6"/>
          <p:cNvSpPr txBox="1">
            <a:spLocks noChangeArrowheads="1"/>
          </p:cNvSpPr>
          <p:nvPr/>
        </p:nvSpPr>
        <p:spPr bwMode="auto">
          <a:xfrm>
            <a:off x="1770063" y="527050"/>
            <a:ext cx="708342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600" b="1">
                <a:solidFill>
                  <a:srgbClr val="800080"/>
                </a:solidFill>
                <a:latin typeface="Arial" pitchFamily="34" charset="0"/>
              </a:rPr>
              <a:t>Breastfeeding Positions </a:t>
            </a:r>
          </a:p>
        </p:txBody>
      </p:sp>
      <p:sp>
        <p:nvSpPr>
          <p:cNvPr id="178183" name="Text Box 9"/>
          <p:cNvSpPr txBox="1">
            <a:spLocks noChangeArrowheads="1"/>
          </p:cNvSpPr>
          <p:nvPr/>
        </p:nvSpPr>
        <p:spPr bwMode="auto">
          <a:xfrm>
            <a:off x="4987925" y="1576388"/>
            <a:ext cx="30432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2400">
                <a:solidFill>
                  <a:srgbClr val="800080"/>
                </a:solidFill>
                <a:latin typeface="Arial" pitchFamily="34" charset="0"/>
              </a:rPr>
              <a:t>Cradle Hold</a:t>
            </a:r>
          </a:p>
        </p:txBody>
      </p:sp>
      <p:sp>
        <p:nvSpPr>
          <p:cNvPr id="9" name="Rounded Rectangle 8"/>
          <p:cNvSpPr>
            <a:spLocks noChangeArrowheads="1"/>
          </p:cNvSpPr>
          <p:nvPr/>
        </p:nvSpPr>
        <p:spPr bwMode="auto">
          <a:xfrm>
            <a:off x="1138238" y="2017713"/>
            <a:ext cx="3214687" cy="4300537"/>
          </a:xfrm>
          <a:prstGeom prst="roundRect">
            <a:avLst>
              <a:gd name="adj" fmla="val 16667"/>
            </a:avLst>
          </a:prstGeom>
          <a:blipFill dpi="0" rotWithShape="1">
            <a:blip r:embed="rId2"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10" name="Rounded Rectangle 9"/>
          <p:cNvSpPr>
            <a:spLocks noChangeArrowheads="1"/>
          </p:cNvSpPr>
          <p:nvPr/>
        </p:nvSpPr>
        <p:spPr bwMode="auto">
          <a:xfrm>
            <a:off x="4938713" y="2017713"/>
            <a:ext cx="3214687" cy="4300537"/>
          </a:xfrm>
          <a:prstGeom prst="roundRect">
            <a:avLst>
              <a:gd name="adj" fmla="val 16667"/>
            </a:avLst>
          </a:prstGeom>
          <a:blipFill dpi="0" rotWithShape="1">
            <a:blip r:embed="rId3"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178186" name="Footer Placeholder 10"/>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buNone/>
            </a:pPr>
            <a:r>
              <a:rPr lang="en-US" altLang="en-US" sz="1100">
                <a:solidFill>
                  <a:srgbClr val="898989"/>
                </a:solidFill>
                <a:latin typeface="Arial" panose="020B0604020202020204" pitchFamily="34" charset="0"/>
                <a:cs typeface="Arial" panose="020B0604020202020204" pitchFamily="34" charset="0"/>
              </a:rPr>
              <a:t>2018</a:t>
            </a:r>
            <a:endParaRPr lang="en-US" altLang="en-US" sz="1100" dirty="0">
              <a:solidFill>
                <a:srgbClr val="898989"/>
              </a:solidFill>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97D22E2B-1A6B-470F-97BD-722D0BCC523B}" type="slidenum">
              <a:rPr lang="en-US" altLang="en-US" sz="1200">
                <a:solidFill>
                  <a:srgbClr val="558ED5"/>
                </a:solidFill>
              </a:rPr>
              <a:pPr>
                <a:spcBef>
                  <a:spcPct val="0"/>
                </a:spcBef>
                <a:buFontTx/>
                <a:buNone/>
              </a:pPr>
              <a:t>31</a:t>
            </a:fld>
            <a:endParaRPr lang="en-US" altLang="en-US" sz="1200">
              <a:solidFill>
                <a:srgbClr val="558ED5"/>
              </a:solidFill>
            </a:endParaRPr>
          </a:p>
        </p:txBody>
      </p:sp>
      <p:sp>
        <p:nvSpPr>
          <p:cNvPr id="179203"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B111E9A2-81C7-420B-BB50-AC27FEC9B3DB}" type="slidenum">
              <a:rPr lang="en-US" altLang="en-US" sz="1200">
                <a:solidFill>
                  <a:schemeClr val="bg1">
                    <a:lumMod val="50000"/>
                  </a:schemeClr>
                </a:solidFill>
              </a:rPr>
              <a:pPr algn="r" eaLnBrk="1" hangingPunct="1">
                <a:spcBef>
                  <a:spcPct val="0"/>
                </a:spcBef>
                <a:buFontTx/>
                <a:buNone/>
              </a:pPr>
              <a:t>31</a:t>
            </a:fld>
            <a:endParaRPr lang="en-US" altLang="en-US" sz="1200" dirty="0">
              <a:solidFill>
                <a:schemeClr val="bg1">
                  <a:lumMod val="50000"/>
                </a:schemeClr>
              </a:solidFill>
            </a:endParaRPr>
          </a:p>
        </p:txBody>
      </p:sp>
      <p:sp>
        <p:nvSpPr>
          <p:cNvPr id="179204" name="Text Box 5"/>
          <p:cNvSpPr txBox="1">
            <a:spLocks noChangeArrowheads="1"/>
          </p:cNvSpPr>
          <p:nvPr/>
        </p:nvSpPr>
        <p:spPr bwMode="auto">
          <a:xfrm>
            <a:off x="0" y="6573838"/>
            <a:ext cx="9023350" cy="14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800" dirty="0">
                <a:solidFill>
                  <a:srgbClr val="7F7F7F"/>
                </a:solidFill>
                <a:latin typeface="Arial" pitchFamily="34" charset="0"/>
              </a:rPr>
              <a:t>Copyright © 2003, Rev 2005 American Academy of Pediatrics. Adapted for this presentation</a:t>
            </a:r>
            <a:r>
              <a:rPr lang="en-US" altLang="en-US" sz="1000" dirty="0">
                <a:solidFill>
                  <a:srgbClr val="7F7F7F"/>
                </a:solidFill>
                <a:latin typeface="Arial" pitchFamily="34" charset="0"/>
              </a:rPr>
              <a:t>. </a:t>
            </a:r>
          </a:p>
        </p:txBody>
      </p:sp>
      <p:sp>
        <p:nvSpPr>
          <p:cNvPr id="179205" name="Text Box 6"/>
          <p:cNvSpPr txBox="1">
            <a:spLocks noChangeArrowheads="1"/>
          </p:cNvSpPr>
          <p:nvPr/>
        </p:nvSpPr>
        <p:spPr bwMode="auto">
          <a:xfrm>
            <a:off x="5187950" y="1385888"/>
            <a:ext cx="273843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spcAft>
                <a:spcPts val="1200"/>
              </a:spcAft>
              <a:buFontTx/>
              <a:buNone/>
            </a:pPr>
            <a:r>
              <a:rPr lang="en-US" altLang="en-US" sz="2400">
                <a:solidFill>
                  <a:srgbClr val="800080"/>
                </a:solidFill>
                <a:latin typeface="Arial" pitchFamily="34" charset="0"/>
              </a:rPr>
              <a:t>Side-lying Position</a:t>
            </a:r>
            <a:r>
              <a:rPr lang="en-US" altLang="en-US" sz="4000">
                <a:solidFill>
                  <a:srgbClr val="800080"/>
                </a:solidFill>
                <a:latin typeface="Arial" pitchFamily="34" charset="0"/>
              </a:rPr>
              <a:t> </a:t>
            </a:r>
          </a:p>
        </p:txBody>
      </p:sp>
      <p:sp>
        <p:nvSpPr>
          <p:cNvPr id="179206" name="Text Box 6"/>
          <p:cNvSpPr txBox="1">
            <a:spLocks noChangeArrowheads="1"/>
          </p:cNvSpPr>
          <p:nvPr/>
        </p:nvSpPr>
        <p:spPr bwMode="auto">
          <a:xfrm>
            <a:off x="1770063" y="527050"/>
            <a:ext cx="708342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600" b="1">
                <a:solidFill>
                  <a:srgbClr val="800080"/>
                </a:solidFill>
                <a:latin typeface="Arial" pitchFamily="34" charset="0"/>
              </a:rPr>
              <a:t>Breastfeeding Positions </a:t>
            </a:r>
          </a:p>
        </p:txBody>
      </p:sp>
      <p:sp>
        <p:nvSpPr>
          <p:cNvPr id="179207" name="Text Box 9"/>
          <p:cNvSpPr txBox="1">
            <a:spLocks noChangeArrowheads="1"/>
          </p:cNvSpPr>
          <p:nvPr/>
        </p:nvSpPr>
        <p:spPr bwMode="auto">
          <a:xfrm>
            <a:off x="1084263" y="1587500"/>
            <a:ext cx="3348037"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2400">
                <a:solidFill>
                  <a:srgbClr val="800080"/>
                </a:solidFill>
                <a:latin typeface="Arial" pitchFamily="34" charset="0"/>
              </a:rPr>
              <a:t>Clutch or Football Hold</a:t>
            </a:r>
          </a:p>
        </p:txBody>
      </p:sp>
      <p:sp>
        <p:nvSpPr>
          <p:cNvPr id="9" name="Rounded Rectangle 8"/>
          <p:cNvSpPr>
            <a:spLocks noChangeArrowheads="1"/>
          </p:cNvSpPr>
          <p:nvPr/>
        </p:nvSpPr>
        <p:spPr bwMode="auto">
          <a:xfrm>
            <a:off x="1138238" y="2017713"/>
            <a:ext cx="3214687" cy="4300537"/>
          </a:xfrm>
          <a:prstGeom prst="roundRect">
            <a:avLst>
              <a:gd name="adj" fmla="val 16667"/>
            </a:avLst>
          </a:prstGeom>
          <a:blipFill dpi="0" rotWithShape="1">
            <a:blip r:embed="rId2"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10" name="Rounded Rectangle 9"/>
          <p:cNvSpPr>
            <a:spLocks noChangeArrowheads="1"/>
          </p:cNvSpPr>
          <p:nvPr/>
        </p:nvSpPr>
        <p:spPr bwMode="auto">
          <a:xfrm>
            <a:off x="4938713" y="2017713"/>
            <a:ext cx="3214687" cy="4300537"/>
          </a:xfrm>
          <a:prstGeom prst="roundRect">
            <a:avLst>
              <a:gd name="adj" fmla="val 16667"/>
            </a:avLst>
          </a:prstGeom>
          <a:blipFill dpi="0" rotWithShape="1">
            <a:blip r:embed="rId3"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179210" name="Footer Placeholder 10"/>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None/>
            </a:pPr>
            <a:r>
              <a:rPr lang="en-US" altLang="en-US" sz="1100">
                <a:solidFill>
                  <a:srgbClr val="898989"/>
                </a:solidFill>
                <a:latin typeface="Arial" panose="020B0604020202020204" pitchFamily="34" charset="0"/>
                <a:cs typeface="Arial" panose="020B0604020202020204" pitchFamily="34" charset="0"/>
              </a:rPr>
              <a:t>2018</a:t>
            </a:r>
            <a:endParaRPr lang="en-US" altLang="en-US" sz="1100" dirty="0">
              <a:solidFill>
                <a:srgbClr val="898989"/>
              </a:solidFill>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80D5504B-94ED-43DD-8A71-D52BBC290420}" type="slidenum">
              <a:rPr lang="en-US" altLang="en-US" sz="1200">
                <a:solidFill>
                  <a:srgbClr val="558ED5"/>
                </a:solidFill>
              </a:rPr>
              <a:pPr>
                <a:spcBef>
                  <a:spcPct val="0"/>
                </a:spcBef>
                <a:buFontTx/>
                <a:buNone/>
              </a:pPr>
              <a:t>32</a:t>
            </a:fld>
            <a:endParaRPr lang="en-US" altLang="en-US" sz="1200">
              <a:solidFill>
                <a:srgbClr val="558ED5"/>
              </a:solidFill>
            </a:endParaRPr>
          </a:p>
        </p:txBody>
      </p:sp>
      <p:sp>
        <p:nvSpPr>
          <p:cNvPr id="180227"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F94901A1-FD3A-42E2-BF38-463540EB5152}" type="slidenum">
              <a:rPr lang="en-US" altLang="en-US" sz="1200">
                <a:solidFill>
                  <a:schemeClr val="bg1">
                    <a:lumMod val="50000"/>
                  </a:schemeClr>
                </a:solidFill>
              </a:rPr>
              <a:pPr algn="r" eaLnBrk="1" hangingPunct="1">
                <a:spcBef>
                  <a:spcPct val="0"/>
                </a:spcBef>
                <a:buFontTx/>
                <a:buNone/>
              </a:pPr>
              <a:t>32</a:t>
            </a:fld>
            <a:endParaRPr lang="en-US" altLang="en-US" sz="1200" dirty="0">
              <a:solidFill>
                <a:schemeClr val="bg1">
                  <a:lumMod val="50000"/>
                </a:schemeClr>
              </a:solidFill>
            </a:endParaRPr>
          </a:p>
        </p:txBody>
      </p:sp>
      <p:sp>
        <p:nvSpPr>
          <p:cNvPr id="72708" name="Text Box 1028"/>
          <p:cNvSpPr txBox="1">
            <a:spLocks noChangeArrowheads="1"/>
          </p:cNvSpPr>
          <p:nvPr/>
        </p:nvSpPr>
        <p:spPr bwMode="auto">
          <a:xfrm>
            <a:off x="444500" y="1887538"/>
            <a:ext cx="6065838" cy="4278312"/>
          </a:xfrm>
          <a:prstGeom prst="rect">
            <a:avLst/>
          </a:prstGeom>
          <a:noFill/>
          <a:ln>
            <a:noFill/>
          </a:ln>
        </p:spPr>
        <p:txBody>
          <a:bodyPr>
            <a:spAutoFit/>
          </a:bodyPr>
          <a:lstStyle>
            <a:lvl1pPr marL="338138" indent="-338138"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spcBef>
                <a:spcPct val="20000"/>
              </a:spcBef>
              <a:buClr>
                <a:srgbClr val="7F0081"/>
              </a:buClr>
              <a:buFont typeface="Arial" pitchFamily="34" charset="0"/>
              <a:buChar char="•"/>
              <a:defRPr/>
            </a:pPr>
            <a:r>
              <a:rPr lang="en-US" sz="3200" dirty="0">
                <a:solidFill>
                  <a:srgbClr val="000000"/>
                </a:solidFill>
                <a:cs typeface="Arial" pitchFamily="34" charset="0"/>
              </a:rPr>
              <a:t>Mother leans back</a:t>
            </a:r>
          </a:p>
          <a:p>
            <a:pPr>
              <a:spcBef>
                <a:spcPct val="20000"/>
              </a:spcBef>
              <a:buClr>
                <a:srgbClr val="7F0081"/>
              </a:buClr>
              <a:buFont typeface="Arial" pitchFamily="34" charset="0"/>
              <a:buChar char="•"/>
              <a:defRPr/>
            </a:pPr>
            <a:r>
              <a:rPr lang="en-US" sz="3200" dirty="0">
                <a:solidFill>
                  <a:srgbClr val="000000"/>
                </a:solidFill>
                <a:cs typeface="Arial" pitchFamily="34" charset="0"/>
              </a:rPr>
              <a:t>Baby lies prone</a:t>
            </a:r>
          </a:p>
          <a:p>
            <a:pPr>
              <a:spcBef>
                <a:spcPct val="20000"/>
              </a:spcBef>
              <a:buClr>
                <a:srgbClr val="7F0081"/>
              </a:buClr>
              <a:buFont typeface="Arial" pitchFamily="34" charset="0"/>
              <a:buChar char="•"/>
              <a:defRPr/>
            </a:pPr>
            <a:r>
              <a:rPr lang="en-US" sz="3200" dirty="0">
                <a:solidFill>
                  <a:srgbClr val="000000"/>
                </a:solidFill>
                <a:cs typeface="Arial" pitchFamily="34" charset="0"/>
              </a:rPr>
              <a:t>Releases</a:t>
            </a:r>
            <a:r>
              <a:rPr lang="en-US" sz="3200" dirty="0">
                <a:cs typeface="Arial" pitchFamily="34" charset="0"/>
              </a:rPr>
              <a:t> baby</a:t>
            </a:r>
            <a:r>
              <a:rPr lang="ja-JP" altLang="en-US" sz="3200" dirty="0">
                <a:cs typeface="Arial" pitchFamily="34" charset="0"/>
              </a:rPr>
              <a:t>’</a:t>
            </a:r>
            <a:r>
              <a:rPr lang="en-US" altLang="ja-JP" sz="3200" dirty="0">
                <a:cs typeface="Arial" pitchFamily="34" charset="0"/>
              </a:rPr>
              <a:t>s </a:t>
            </a:r>
          </a:p>
          <a:p>
            <a:pPr marL="0" indent="0">
              <a:spcBef>
                <a:spcPct val="20000"/>
              </a:spcBef>
              <a:buClr>
                <a:srgbClr val="7F0081"/>
              </a:buClr>
              <a:defRPr/>
            </a:pPr>
            <a:r>
              <a:rPr lang="en-US" altLang="ja-JP" sz="3200" dirty="0">
                <a:cs typeface="Arial" pitchFamily="34" charset="0"/>
              </a:rPr>
              <a:t>   feeding reflexes </a:t>
            </a:r>
          </a:p>
          <a:p>
            <a:pPr marL="0" indent="0">
              <a:spcBef>
                <a:spcPct val="20000"/>
              </a:spcBef>
              <a:buClr>
                <a:srgbClr val="7F0081"/>
              </a:buClr>
              <a:defRPr/>
            </a:pPr>
            <a:r>
              <a:rPr lang="en-US" sz="3200" dirty="0">
                <a:solidFill>
                  <a:srgbClr val="000000"/>
                </a:solidFill>
                <a:cs typeface="Arial" pitchFamily="34" charset="0"/>
              </a:rPr>
              <a:t>   to facilitate breastfeeding</a:t>
            </a:r>
          </a:p>
          <a:p>
            <a:pPr>
              <a:spcBef>
                <a:spcPct val="20000"/>
              </a:spcBef>
              <a:buClr>
                <a:srgbClr val="7F0081"/>
              </a:buClr>
              <a:buFont typeface="Arial" pitchFamily="34" charset="0"/>
              <a:buChar char="•"/>
              <a:defRPr/>
            </a:pPr>
            <a:r>
              <a:rPr lang="en-US" sz="3200" dirty="0">
                <a:solidFill>
                  <a:srgbClr val="000000"/>
                </a:solidFill>
                <a:cs typeface="Arial" pitchFamily="34" charset="0"/>
              </a:rPr>
              <a:t>Babies are abdominal feeders</a:t>
            </a:r>
          </a:p>
          <a:p>
            <a:pPr eaLnBrk="1" hangingPunct="1">
              <a:spcBef>
                <a:spcPct val="50000"/>
              </a:spcBef>
              <a:buClr>
                <a:srgbClr val="7F0081"/>
              </a:buClr>
              <a:defRPr/>
            </a:pPr>
            <a:endParaRPr lang="en-US" sz="3200" dirty="0">
              <a:solidFill>
                <a:srgbClr val="000000"/>
              </a:solidFill>
            </a:endParaRPr>
          </a:p>
        </p:txBody>
      </p:sp>
      <p:sp>
        <p:nvSpPr>
          <p:cNvPr id="180229" name="Text Box 1029"/>
          <p:cNvSpPr txBox="1">
            <a:spLocks noChangeArrowheads="1"/>
          </p:cNvSpPr>
          <p:nvPr/>
        </p:nvSpPr>
        <p:spPr bwMode="auto">
          <a:xfrm>
            <a:off x="0" y="5759081"/>
            <a:ext cx="9144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50000"/>
              </a:spcBef>
              <a:buFontTx/>
              <a:buNone/>
            </a:pPr>
            <a:r>
              <a:rPr lang="en-US" altLang="en-US" sz="800" dirty="0">
                <a:solidFill>
                  <a:srgbClr val="8EB4E3"/>
                </a:solidFill>
                <a:latin typeface="Arial" pitchFamily="34" charset="0"/>
                <a:cs typeface="Arial" pitchFamily="34" charset="0"/>
              </a:rPr>
              <a:t>Colson SD, Meek JH, Hawdon JM: Optimal positions for the release of primitive neonatal reflexes stimulating breastfeeding. Early Human Dev 84(7):441-449, 2008</a:t>
            </a:r>
          </a:p>
        </p:txBody>
      </p:sp>
      <p:sp>
        <p:nvSpPr>
          <p:cNvPr id="180230" name="Footer Placeholder 8"/>
          <p:cNvSpPr>
            <a:spLocks noGrp="1"/>
          </p:cNvSpPr>
          <p:nvPr>
            <p:ph type="ftr" sz="quarter" idx="11"/>
          </p:nvPr>
        </p:nvSpPr>
        <p:spPr bwMode="auto">
          <a:xfrm>
            <a:off x="3124200" y="6356349"/>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None/>
            </a:pPr>
            <a:r>
              <a:rPr lang="en-US" altLang="en-US" sz="1100">
                <a:solidFill>
                  <a:srgbClr val="898989"/>
                </a:solidFill>
                <a:latin typeface="Arial" panose="020B0604020202020204" pitchFamily="34" charset="0"/>
                <a:cs typeface="Arial" panose="020B0604020202020204" pitchFamily="34" charset="0"/>
              </a:rPr>
              <a:t>2018</a:t>
            </a:r>
            <a:endParaRPr lang="en-US" altLang="en-US" sz="1100" dirty="0">
              <a:solidFill>
                <a:srgbClr val="898989"/>
              </a:solidFill>
              <a:latin typeface="Arial" panose="020B0604020202020204" pitchFamily="34" charset="0"/>
              <a:cs typeface="Arial" panose="020B0604020202020204" pitchFamily="34" charset="0"/>
            </a:endParaRPr>
          </a:p>
        </p:txBody>
      </p:sp>
      <p:sp>
        <p:nvSpPr>
          <p:cNvPr id="180231" name="Text Box 6"/>
          <p:cNvSpPr txBox="1">
            <a:spLocks noChangeArrowheads="1"/>
          </p:cNvSpPr>
          <p:nvPr/>
        </p:nvSpPr>
        <p:spPr bwMode="auto">
          <a:xfrm>
            <a:off x="1770063" y="527050"/>
            <a:ext cx="70834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600" b="1">
                <a:solidFill>
                  <a:srgbClr val="800080"/>
                </a:solidFill>
                <a:latin typeface="Arial" pitchFamily="34" charset="0"/>
              </a:rPr>
              <a:t>Laid-back Position </a:t>
            </a:r>
          </a:p>
        </p:txBody>
      </p:sp>
      <p:pic>
        <p:nvPicPr>
          <p:cNvPr id="52234" name="Picture 10" descr="C:\Users\Colette\Pictures\Archived Pictures 3-8-12\Laid Back\laid back hospital.jpg"/>
          <p:cNvPicPr>
            <a:picLocks noChangeAspect="1" noChangeArrowheads="1"/>
          </p:cNvPicPr>
          <p:nvPr/>
        </p:nvPicPr>
        <p:blipFill>
          <a:blip r:embed="rId2" cstate="print"/>
          <a:srcRect/>
          <a:stretch>
            <a:fillRect/>
          </a:stretch>
        </p:blipFill>
        <p:spPr bwMode="auto">
          <a:xfrm>
            <a:off x="4957467" y="1248149"/>
            <a:ext cx="3694853" cy="2771140"/>
          </a:xfrm>
          <a:prstGeom prst="roundRect">
            <a:avLst>
              <a:gd name="adj" fmla="val 16667"/>
            </a:avLst>
          </a:prstGeom>
          <a:ln>
            <a:solidFill>
              <a:schemeClr val="tx2"/>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A713148B-F655-4DB7-A566-6CB228351263}" type="slidenum">
              <a:rPr lang="en-US" altLang="en-US" sz="1200">
                <a:solidFill>
                  <a:srgbClr val="558ED5"/>
                </a:solidFill>
              </a:rPr>
              <a:pPr>
                <a:spcBef>
                  <a:spcPct val="0"/>
                </a:spcBef>
                <a:buFontTx/>
                <a:buNone/>
              </a:pPr>
              <a:t>33</a:t>
            </a:fld>
            <a:endParaRPr lang="en-US" altLang="en-US" sz="1200">
              <a:solidFill>
                <a:srgbClr val="558ED5"/>
              </a:solidFill>
            </a:endParaRPr>
          </a:p>
        </p:txBody>
      </p:sp>
      <p:sp>
        <p:nvSpPr>
          <p:cNvPr id="181251"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4DBDB502-9B98-4802-8E59-6F7B3B487E33}" type="slidenum">
              <a:rPr lang="en-US" altLang="en-US" sz="1200">
                <a:solidFill>
                  <a:schemeClr val="bg1">
                    <a:lumMod val="50000"/>
                  </a:schemeClr>
                </a:solidFill>
              </a:rPr>
              <a:pPr algn="r" eaLnBrk="1" hangingPunct="1">
                <a:spcBef>
                  <a:spcPct val="0"/>
                </a:spcBef>
                <a:buFontTx/>
                <a:buNone/>
              </a:pPr>
              <a:t>33</a:t>
            </a:fld>
            <a:endParaRPr lang="en-US" altLang="en-US" sz="1200" dirty="0">
              <a:solidFill>
                <a:schemeClr val="bg1">
                  <a:lumMod val="50000"/>
                </a:schemeClr>
              </a:solidFill>
            </a:endParaRPr>
          </a:p>
        </p:txBody>
      </p:sp>
      <p:sp>
        <p:nvSpPr>
          <p:cNvPr id="181253" name="Rectangle 1"/>
          <p:cNvSpPr txBox="1">
            <a:spLocks noChangeArrowheads="1"/>
          </p:cNvSpPr>
          <p:nvPr/>
        </p:nvSpPr>
        <p:spPr bwMode="auto">
          <a:xfrm>
            <a:off x="1787525" y="568325"/>
            <a:ext cx="193675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600" b="1">
                <a:solidFill>
                  <a:srgbClr val="800080"/>
                </a:solidFill>
                <a:latin typeface="Arial" pitchFamily="34" charset="0"/>
              </a:rPr>
              <a:t>Latch </a:t>
            </a:r>
          </a:p>
        </p:txBody>
      </p:sp>
      <p:pic>
        <p:nvPicPr>
          <p:cNvPr id="18125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0013" y="1676400"/>
            <a:ext cx="2859087"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28800"/>
            <a:ext cx="2859088"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6" name="Text Box 7"/>
          <p:cNvSpPr txBox="1">
            <a:spLocks noChangeArrowheads="1"/>
          </p:cNvSpPr>
          <p:nvPr/>
        </p:nvSpPr>
        <p:spPr bwMode="auto">
          <a:xfrm>
            <a:off x="1487488" y="4768850"/>
            <a:ext cx="29686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2400">
                <a:solidFill>
                  <a:srgbClr val="000000"/>
                </a:solidFill>
                <a:latin typeface="Arial" pitchFamily="34" charset="0"/>
              </a:rPr>
              <a:t>Shallow</a:t>
            </a:r>
            <a:endParaRPr lang="en-US" altLang="en-US" sz="1800">
              <a:latin typeface="Arial" pitchFamily="34" charset="0"/>
            </a:endParaRPr>
          </a:p>
          <a:p>
            <a:pPr algn="ctr" eaLnBrk="1" hangingPunct="1">
              <a:lnSpc>
                <a:spcPct val="95000"/>
              </a:lnSpc>
              <a:spcBef>
                <a:spcPct val="0"/>
              </a:spcBef>
              <a:buFontTx/>
              <a:buNone/>
            </a:pPr>
            <a:r>
              <a:rPr lang="en-US" altLang="en-US" sz="2400">
                <a:solidFill>
                  <a:srgbClr val="000000"/>
                </a:solidFill>
                <a:latin typeface="Arial" pitchFamily="34" charset="0"/>
              </a:rPr>
              <a:t>Angle ~90 degrees</a:t>
            </a:r>
          </a:p>
        </p:txBody>
      </p:sp>
      <p:sp>
        <p:nvSpPr>
          <p:cNvPr id="181257" name="Text Box 8"/>
          <p:cNvSpPr txBox="1">
            <a:spLocks noChangeArrowheads="1"/>
          </p:cNvSpPr>
          <p:nvPr/>
        </p:nvSpPr>
        <p:spPr bwMode="auto">
          <a:xfrm>
            <a:off x="5297488" y="4768850"/>
            <a:ext cx="30448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2400">
                <a:solidFill>
                  <a:srgbClr val="000000"/>
                </a:solidFill>
                <a:latin typeface="Arial" pitchFamily="34" charset="0"/>
              </a:rPr>
              <a:t>Wide</a:t>
            </a:r>
            <a:endParaRPr lang="en-US" altLang="en-US" sz="1800">
              <a:latin typeface="Arial" pitchFamily="34" charset="0"/>
            </a:endParaRPr>
          </a:p>
          <a:p>
            <a:pPr algn="ctr" eaLnBrk="1" hangingPunct="1">
              <a:lnSpc>
                <a:spcPct val="95000"/>
              </a:lnSpc>
              <a:spcBef>
                <a:spcPct val="0"/>
              </a:spcBef>
              <a:buFontTx/>
              <a:buNone/>
            </a:pPr>
            <a:r>
              <a:rPr lang="en-US" altLang="en-US" sz="2400">
                <a:solidFill>
                  <a:srgbClr val="000000"/>
                </a:solidFill>
                <a:latin typeface="Arial" pitchFamily="34" charset="0"/>
              </a:rPr>
              <a:t>Angle ~130 degrees</a:t>
            </a:r>
          </a:p>
        </p:txBody>
      </p:sp>
      <p:sp>
        <p:nvSpPr>
          <p:cNvPr id="181258" name="Text Box 9"/>
          <p:cNvSpPr txBox="1">
            <a:spLocks noChangeArrowheads="1"/>
          </p:cNvSpPr>
          <p:nvPr/>
        </p:nvSpPr>
        <p:spPr bwMode="auto">
          <a:xfrm>
            <a:off x="76200" y="6107642"/>
            <a:ext cx="89630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800" dirty="0">
                <a:solidFill>
                  <a:srgbClr val="7F7F7F"/>
                </a:solidFill>
                <a:latin typeface="Arial" pitchFamily="34" charset="0"/>
              </a:rPr>
              <a:t>©La </a:t>
            </a:r>
            <a:r>
              <a:rPr lang="en-US" altLang="en-US" sz="800" dirty="0" err="1">
                <a:solidFill>
                  <a:srgbClr val="7F7F7F"/>
                </a:solidFill>
                <a:latin typeface="Arial" pitchFamily="34" charset="0"/>
              </a:rPr>
              <a:t>Leche</a:t>
            </a:r>
            <a:r>
              <a:rPr lang="en-US" altLang="en-US" sz="800" dirty="0">
                <a:solidFill>
                  <a:srgbClr val="7F7F7F"/>
                </a:solidFill>
                <a:latin typeface="Arial" pitchFamily="34" charset="0"/>
              </a:rPr>
              <a:t> League International, </a:t>
            </a:r>
            <a:r>
              <a:rPr lang="en-US" altLang="en-US" sz="800" dirty="0">
                <a:solidFill>
                  <a:srgbClr val="7F7F7F"/>
                </a:solidFill>
                <a:latin typeface="Arial" pitchFamily="34" charset="0"/>
                <a:hlinkClick r:id="rId4"/>
              </a:rPr>
              <a:t>www.llli.org</a:t>
            </a:r>
            <a:r>
              <a:rPr lang="en-US" altLang="en-US" sz="800" dirty="0">
                <a:solidFill>
                  <a:srgbClr val="7F7F7F"/>
                </a:solidFill>
                <a:latin typeface="Arial" pitchFamily="34" charset="0"/>
              </a:rPr>
              <a:t>, illustrations by Paul </a:t>
            </a:r>
            <a:r>
              <a:rPr lang="en-US" altLang="en-US" sz="800" dirty="0" err="1">
                <a:solidFill>
                  <a:srgbClr val="7F7F7F"/>
                </a:solidFill>
                <a:latin typeface="Arial" pitchFamily="34" charset="0"/>
              </a:rPr>
              <a:t>Torgus</a:t>
            </a:r>
            <a:r>
              <a:rPr lang="en-US" altLang="en-US" sz="1200" dirty="0">
                <a:solidFill>
                  <a:srgbClr val="7F7F7F"/>
                </a:solidFill>
                <a:latin typeface="Arial" pitchFamily="34" charset="0"/>
              </a:rPr>
              <a:t>.</a:t>
            </a:r>
            <a:r>
              <a:rPr lang="en-US" altLang="en-US" sz="1800" dirty="0">
                <a:solidFill>
                  <a:srgbClr val="7F7F7F"/>
                </a:solidFill>
                <a:latin typeface="Arial" pitchFamily="34" charset="0"/>
              </a:rPr>
              <a:t> </a:t>
            </a:r>
          </a:p>
        </p:txBody>
      </p:sp>
      <p:sp>
        <p:nvSpPr>
          <p:cNvPr id="181259" name="Footer Placeholder 10"/>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None/>
            </a:pPr>
            <a:r>
              <a:rPr lang="en-US" altLang="en-US" sz="1200">
                <a:solidFill>
                  <a:srgbClr val="898989"/>
                </a:solidFill>
              </a:rPr>
              <a:t>2018</a:t>
            </a:r>
            <a:endParaRPr lang="en-US" altLang="en-US" sz="1200" dirty="0">
              <a:solidFill>
                <a:srgbClr val="898989"/>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B721A140-8AE0-452F-9B1A-55982D0F0227}" type="slidenum">
              <a:rPr lang="en-US" altLang="en-US" sz="1200">
                <a:solidFill>
                  <a:srgbClr val="558ED5"/>
                </a:solidFill>
              </a:rPr>
              <a:pPr>
                <a:spcBef>
                  <a:spcPct val="0"/>
                </a:spcBef>
                <a:buFontTx/>
                <a:buNone/>
              </a:pPr>
              <a:t>34</a:t>
            </a:fld>
            <a:endParaRPr lang="en-US" altLang="en-US" sz="1200">
              <a:solidFill>
                <a:srgbClr val="558ED5"/>
              </a:solidFill>
            </a:endParaRPr>
          </a:p>
        </p:txBody>
      </p:sp>
      <p:sp>
        <p:nvSpPr>
          <p:cNvPr id="182275"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93403A5E-351D-4010-8FBF-4864E589A6F3}" type="slidenum">
              <a:rPr lang="en-US" altLang="en-US" sz="1200">
                <a:solidFill>
                  <a:schemeClr val="bg1">
                    <a:lumMod val="50000"/>
                  </a:schemeClr>
                </a:solidFill>
              </a:rPr>
              <a:pPr algn="r" eaLnBrk="1" hangingPunct="1">
                <a:spcBef>
                  <a:spcPct val="0"/>
                </a:spcBef>
                <a:buFontTx/>
                <a:buNone/>
              </a:pPr>
              <a:t>34</a:t>
            </a:fld>
            <a:endParaRPr lang="en-US" altLang="en-US" sz="1200" dirty="0">
              <a:solidFill>
                <a:schemeClr val="bg1">
                  <a:lumMod val="50000"/>
                </a:schemeClr>
              </a:solidFill>
            </a:endParaRPr>
          </a:p>
        </p:txBody>
      </p:sp>
      <p:sp>
        <p:nvSpPr>
          <p:cNvPr id="182277" name="Text Box 8"/>
          <p:cNvSpPr txBox="1">
            <a:spLocks noChangeArrowheads="1"/>
          </p:cNvSpPr>
          <p:nvPr/>
        </p:nvSpPr>
        <p:spPr bwMode="auto">
          <a:xfrm>
            <a:off x="1822450" y="536575"/>
            <a:ext cx="70818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600" b="1">
                <a:solidFill>
                  <a:srgbClr val="800080"/>
                </a:solidFill>
                <a:latin typeface="Arial" pitchFamily="34" charset="0"/>
              </a:rPr>
              <a:t>Effective Latch </a:t>
            </a:r>
          </a:p>
        </p:txBody>
      </p:sp>
      <p:sp>
        <p:nvSpPr>
          <p:cNvPr id="182278" name="Text Box 9"/>
          <p:cNvSpPr txBox="1">
            <a:spLocks noChangeArrowheads="1"/>
          </p:cNvSpPr>
          <p:nvPr/>
        </p:nvSpPr>
        <p:spPr bwMode="auto">
          <a:xfrm>
            <a:off x="1708150" y="1157288"/>
            <a:ext cx="5995988"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307975">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95000"/>
              </a:lnSpc>
              <a:spcBef>
                <a:spcPct val="0"/>
              </a:spcBef>
              <a:buClr>
                <a:srgbClr val="7F0081"/>
              </a:buClr>
              <a:buFontTx/>
              <a:buChar char="•"/>
            </a:pPr>
            <a:r>
              <a:rPr lang="en-US" altLang="en-US" sz="2400">
                <a:solidFill>
                  <a:srgbClr val="000000"/>
                </a:solidFill>
                <a:latin typeface="Arial" pitchFamily="34" charset="0"/>
              </a:rPr>
              <a:t>Mouth filled with breast tissue </a:t>
            </a:r>
            <a:endParaRPr lang="en-US" altLang="en-US" sz="2000">
              <a:latin typeface="Arial" pitchFamily="34" charset="0"/>
            </a:endParaRPr>
          </a:p>
          <a:p>
            <a:pPr lvl="1" eaLnBrk="1" hangingPunct="1">
              <a:lnSpc>
                <a:spcPct val="95000"/>
              </a:lnSpc>
              <a:spcBef>
                <a:spcPct val="0"/>
              </a:spcBef>
              <a:buClr>
                <a:srgbClr val="7F0081"/>
              </a:buClr>
              <a:buFontTx/>
              <a:buChar char="•"/>
            </a:pPr>
            <a:r>
              <a:rPr lang="en-US" altLang="en-US" sz="2400">
                <a:solidFill>
                  <a:srgbClr val="000000"/>
                </a:solidFill>
                <a:latin typeface="Arial" pitchFamily="34" charset="0"/>
              </a:rPr>
              <a:t>Flanged lips – </a:t>
            </a:r>
            <a:r>
              <a:rPr lang="ja-JP" altLang="en-US" sz="2400">
                <a:solidFill>
                  <a:srgbClr val="000000"/>
                </a:solidFill>
                <a:latin typeface="Arial" pitchFamily="34" charset="0"/>
              </a:rPr>
              <a:t>“</a:t>
            </a:r>
            <a:r>
              <a:rPr lang="en-US" altLang="ja-JP" sz="2400">
                <a:solidFill>
                  <a:srgbClr val="000000"/>
                </a:solidFill>
                <a:latin typeface="Arial" pitchFamily="34" charset="0"/>
              </a:rPr>
              <a:t>Fish lips</a:t>
            </a:r>
            <a:r>
              <a:rPr lang="ja-JP" altLang="en-US" sz="2400">
                <a:solidFill>
                  <a:srgbClr val="000000"/>
                </a:solidFill>
                <a:latin typeface="Arial" pitchFamily="34" charset="0"/>
              </a:rPr>
              <a:t>”</a:t>
            </a:r>
            <a:endParaRPr lang="en-US" altLang="ja-JP" sz="2000">
              <a:latin typeface="Arial" pitchFamily="34" charset="0"/>
            </a:endParaRPr>
          </a:p>
          <a:p>
            <a:pPr lvl="1" eaLnBrk="1" hangingPunct="1">
              <a:lnSpc>
                <a:spcPct val="95000"/>
              </a:lnSpc>
              <a:spcBef>
                <a:spcPct val="0"/>
              </a:spcBef>
              <a:buClr>
                <a:srgbClr val="7F0081"/>
              </a:buClr>
              <a:buFontTx/>
              <a:buChar char="•"/>
            </a:pPr>
            <a:r>
              <a:rPr lang="en-US" altLang="en-US" sz="2400">
                <a:solidFill>
                  <a:srgbClr val="000000"/>
                </a:solidFill>
                <a:latin typeface="Arial" pitchFamily="34" charset="0"/>
              </a:rPr>
              <a:t>Mother feels </a:t>
            </a:r>
            <a:r>
              <a:rPr lang="ja-JP" altLang="en-US" sz="2400">
                <a:solidFill>
                  <a:srgbClr val="000000"/>
                </a:solidFill>
                <a:latin typeface="Arial" pitchFamily="34" charset="0"/>
              </a:rPr>
              <a:t>“</a:t>
            </a:r>
            <a:r>
              <a:rPr lang="en-US" altLang="ja-JP" sz="2400">
                <a:solidFill>
                  <a:srgbClr val="000000"/>
                </a:solidFill>
                <a:latin typeface="Arial" pitchFamily="34" charset="0"/>
              </a:rPr>
              <a:t>tugging</a:t>
            </a:r>
            <a:r>
              <a:rPr lang="ja-JP" altLang="en-US" sz="2400">
                <a:solidFill>
                  <a:srgbClr val="000000"/>
                </a:solidFill>
                <a:latin typeface="Arial" pitchFamily="34" charset="0"/>
              </a:rPr>
              <a:t>”</a:t>
            </a:r>
            <a:r>
              <a:rPr lang="en-US" altLang="ja-JP" sz="2400">
                <a:solidFill>
                  <a:srgbClr val="000000"/>
                </a:solidFill>
                <a:latin typeface="Arial" pitchFamily="34" charset="0"/>
              </a:rPr>
              <a:t> but not pain</a:t>
            </a:r>
            <a:endParaRPr lang="en-US" altLang="ja-JP" sz="2000">
              <a:latin typeface="Arial" pitchFamily="34" charset="0"/>
            </a:endParaRPr>
          </a:p>
          <a:p>
            <a:pPr lvl="1" eaLnBrk="1" hangingPunct="1">
              <a:lnSpc>
                <a:spcPct val="95000"/>
              </a:lnSpc>
              <a:spcBef>
                <a:spcPct val="0"/>
              </a:spcBef>
              <a:buClr>
                <a:srgbClr val="7F0081"/>
              </a:buClr>
              <a:buFontTx/>
              <a:buChar char="•"/>
            </a:pPr>
            <a:r>
              <a:rPr lang="en-US" altLang="en-US" sz="2400">
                <a:solidFill>
                  <a:srgbClr val="000000"/>
                </a:solidFill>
                <a:latin typeface="Arial" pitchFamily="34" charset="0"/>
              </a:rPr>
              <a:t>Deep jaw movements and full cheeks</a:t>
            </a:r>
            <a:endParaRPr lang="en-US" altLang="en-US" sz="2000">
              <a:latin typeface="Arial" pitchFamily="34" charset="0"/>
            </a:endParaRPr>
          </a:p>
          <a:p>
            <a:pPr lvl="1" eaLnBrk="1" hangingPunct="1">
              <a:lnSpc>
                <a:spcPct val="95000"/>
              </a:lnSpc>
              <a:spcBef>
                <a:spcPct val="0"/>
              </a:spcBef>
              <a:buClr>
                <a:srgbClr val="7F0081"/>
              </a:buClr>
              <a:buFontTx/>
              <a:buChar char="•"/>
            </a:pPr>
            <a:r>
              <a:rPr lang="en-US" altLang="en-US" sz="2400">
                <a:solidFill>
                  <a:srgbClr val="000000"/>
                </a:solidFill>
                <a:latin typeface="Arial" pitchFamily="34" charset="0"/>
              </a:rPr>
              <a:t>Sustained rhythmic sucking with pauses</a:t>
            </a:r>
          </a:p>
        </p:txBody>
      </p:sp>
      <p:sp>
        <p:nvSpPr>
          <p:cNvPr id="9" name="Rounded Rectangle 8"/>
          <p:cNvSpPr>
            <a:spLocks noChangeArrowheads="1"/>
          </p:cNvSpPr>
          <p:nvPr/>
        </p:nvSpPr>
        <p:spPr bwMode="auto">
          <a:xfrm>
            <a:off x="657225" y="3163888"/>
            <a:ext cx="2384425" cy="3298825"/>
          </a:xfrm>
          <a:prstGeom prst="roundRect">
            <a:avLst>
              <a:gd name="adj" fmla="val 16667"/>
            </a:avLst>
          </a:prstGeom>
          <a:blipFill dpi="0" rotWithShape="1">
            <a:blip r:embed="rId2"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10" name="Rounded Rectangle 9"/>
          <p:cNvSpPr>
            <a:spLocks noChangeArrowheads="1"/>
          </p:cNvSpPr>
          <p:nvPr/>
        </p:nvSpPr>
        <p:spPr bwMode="auto">
          <a:xfrm>
            <a:off x="3413125" y="3163888"/>
            <a:ext cx="2384425" cy="3298825"/>
          </a:xfrm>
          <a:prstGeom prst="roundRect">
            <a:avLst>
              <a:gd name="adj" fmla="val 16667"/>
            </a:avLst>
          </a:prstGeom>
          <a:blipFill dpi="0" rotWithShape="1">
            <a:blip r:embed="rId3"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11" name="Rounded Rectangle 10"/>
          <p:cNvSpPr>
            <a:spLocks noChangeArrowheads="1"/>
          </p:cNvSpPr>
          <p:nvPr/>
        </p:nvSpPr>
        <p:spPr bwMode="auto">
          <a:xfrm>
            <a:off x="6178550" y="3163888"/>
            <a:ext cx="2384425" cy="3298825"/>
          </a:xfrm>
          <a:prstGeom prst="roundRect">
            <a:avLst>
              <a:gd name="adj" fmla="val 16667"/>
            </a:avLst>
          </a:prstGeom>
          <a:blipFill dpi="0" rotWithShape="1">
            <a:blip r:embed="rId4"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182282" name="Footer Placeholder 11"/>
          <p:cNvSpPr>
            <a:spLocks noGrp="1"/>
          </p:cNvSpPr>
          <p:nvPr>
            <p:ph type="ftr" sz="quarter" idx="11"/>
          </p:nvPr>
        </p:nvSpPr>
        <p:spPr bwMode="auto">
          <a:xfrm>
            <a:off x="3157537" y="6450161"/>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None/>
            </a:pPr>
            <a:r>
              <a:rPr lang="en-US" altLang="en-US" sz="1200">
                <a:solidFill>
                  <a:srgbClr val="898989"/>
                </a:solidFill>
              </a:rPr>
              <a:t>2018</a:t>
            </a:r>
            <a:endParaRPr lang="en-US" altLang="en-US" sz="1100" dirty="0">
              <a:solidFill>
                <a:srgbClr val="898989"/>
              </a:solidFill>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Shape 665"/>
          <p:cNvSpPr/>
          <p:nvPr/>
        </p:nvSpPr>
        <p:spPr>
          <a:xfrm>
            <a:off x="3124200" y="6231136"/>
            <a:ext cx="2895600" cy="61555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pPr defTabSz="457200" eaLnBrk="1" fontAlgn="auto">
              <a:spcBef>
                <a:spcPts val="0"/>
              </a:spcBef>
              <a:spcAft>
                <a:spcPts val="0"/>
              </a:spcAft>
            </a:pPr>
            <a:r>
              <a:rPr lang="en-US" altLang="en-US" sz="1100" dirty="0">
                <a:solidFill>
                  <a:srgbClr val="898989"/>
                </a:solidFill>
              </a:rPr>
              <a:t>2018</a:t>
            </a:r>
          </a:p>
          <a:p>
            <a:pPr defTabSz="457200" eaLnBrk="1" fontAlgn="auto">
              <a:spcBef>
                <a:spcPts val="0"/>
              </a:spcBef>
              <a:spcAft>
                <a:spcPts val="0"/>
              </a:spcAft>
            </a:pPr>
            <a:endParaRPr lang="en-US" altLang="en-US" sz="1100" dirty="0">
              <a:solidFill>
                <a:srgbClr val="898989"/>
              </a:solidFill>
            </a:endParaRPr>
          </a:p>
          <a:p>
            <a:pPr defTabSz="457200" eaLnBrk="1" fontAlgn="auto">
              <a:spcBef>
                <a:spcPts val="0"/>
              </a:spcBef>
              <a:spcAft>
                <a:spcPts val="0"/>
              </a:spcAft>
            </a:pPr>
            <a:endParaRPr kern="0" dirty="0">
              <a:latin typeface="Calibri"/>
              <a:sym typeface="Calibri"/>
            </a:endParaRPr>
          </a:p>
        </p:txBody>
      </p:sp>
      <p:pic>
        <p:nvPicPr>
          <p:cNvPr id="666" name="media4.wm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895137" y="1019330"/>
            <a:ext cx="7343608" cy="4763389"/>
          </a:xfrm>
          <a:prstGeom prst="rect">
            <a:avLst/>
          </a:prstGeom>
          <a:ln w="12700">
            <a:miter lim="400000"/>
          </a:ln>
        </p:spPr>
      </p:pic>
      <p:sp>
        <p:nvSpPr>
          <p:cNvPr id="667" name="Shape 667"/>
          <p:cNvSpPr>
            <a:spLocks noGrp="1"/>
          </p:cNvSpPr>
          <p:nvPr>
            <p:ph type="sldNum" sz="quarter" idx="2"/>
          </p:nvPr>
        </p:nvSpPr>
        <p:spPr>
          <a:xfrm>
            <a:off x="8422818" y="6404292"/>
            <a:ext cx="263983" cy="2692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35</a:t>
            </a:fld>
            <a:endParaRPr/>
          </a:p>
        </p:txBody>
      </p:sp>
      <p:sp>
        <p:nvSpPr>
          <p:cNvPr id="669" name="Shape 669"/>
          <p:cNvSpPr/>
          <p:nvPr/>
        </p:nvSpPr>
        <p:spPr>
          <a:xfrm>
            <a:off x="2352355" y="-2"/>
            <a:ext cx="4812944" cy="70626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defTabSz="457200" eaLnBrk="1" fontAlgn="auto">
              <a:spcBef>
                <a:spcPts val="0"/>
              </a:spcBef>
              <a:spcAft>
                <a:spcPts val="0"/>
              </a:spcAft>
              <a:defRPr sz="2400" b="1">
                <a:solidFill>
                  <a:srgbClr val="7030A0"/>
                </a:solidFill>
                <a:latin typeface="Arial"/>
                <a:ea typeface="Arial"/>
                <a:cs typeface="Arial"/>
                <a:sym typeface="Arial"/>
              </a:defRPr>
            </a:pPr>
            <a:r>
              <a:rPr sz="2400" b="1" kern="0">
                <a:solidFill>
                  <a:srgbClr val="7030A0"/>
                </a:solidFill>
                <a:latin typeface="Arial"/>
                <a:ea typeface="Arial"/>
                <a:cs typeface="Arial"/>
                <a:sym typeface="Arial"/>
              </a:rPr>
              <a:t> Breastfeeding Observation</a:t>
            </a:r>
          </a:p>
          <a:p>
            <a:pPr defTabSz="457200" eaLnBrk="1" fontAlgn="auto">
              <a:spcBef>
                <a:spcPts val="0"/>
              </a:spcBef>
              <a:spcAft>
                <a:spcPts val="0"/>
              </a:spcAft>
              <a:defRPr b="1">
                <a:solidFill>
                  <a:srgbClr val="7030A0"/>
                </a:solidFill>
                <a:latin typeface="Arial"/>
                <a:ea typeface="Arial"/>
                <a:cs typeface="Arial"/>
                <a:sym typeface="Arial"/>
              </a:defRPr>
            </a:pPr>
            <a:r>
              <a:rPr b="1" kern="0">
                <a:solidFill>
                  <a:srgbClr val="7030A0"/>
                </a:solidFill>
                <a:latin typeface="Arial"/>
                <a:ea typeface="Arial"/>
                <a:cs typeface="Arial"/>
                <a:sym typeface="Arial"/>
              </a:rPr>
              <a:t> </a:t>
            </a:r>
            <a:r>
              <a:rPr kern="0">
                <a:solidFill>
                  <a:srgbClr val="7030A0"/>
                </a:solidFill>
                <a:latin typeface="Arial"/>
                <a:ea typeface="Arial"/>
                <a:cs typeface="Arial"/>
                <a:sym typeface="Arial"/>
              </a:rPr>
              <a:t>click lower left corner to play</a:t>
            </a:r>
          </a:p>
        </p:txBody>
      </p:sp>
    </p:spTree>
    <p:extLst>
      <p:ext uri="{BB962C8B-B14F-4D97-AF65-F5344CB8AC3E}">
        <p14:creationId xmlns:p14="http://schemas.microsoft.com/office/powerpoint/2010/main" val="2640256292"/>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97" fill="hold"/>
                                        <p:tgtEl>
                                          <p:spTgt spid="666"/>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66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66"/>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F2FCD13F-6B9D-4DE0-950F-F727C69172E7}" type="slidenum">
              <a:rPr lang="en-US" altLang="en-US" sz="1200">
                <a:solidFill>
                  <a:schemeClr val="bg1">
                    <a:lumMod val="50000"/>
                  </a:schemeClr>
                </a:solidFill>
              </a:rPr>
              <a:pPr>
                <a:spcBef>
                  <a:spcPct val="0"/>
                </a:spcBef>
                <a:buFontTx/>
                <a:buNone/>
              </a:pPr>
              <a:t>36</a:t>
            </a:fld>
            <a:endParaRPr lang="en-US" altLang="en-US" sz="1200" dirty="0">
              <a:solidFill>
                <a:schemeClr val="bg1">
                  <a:lumMod val="50000"/>
                </a:schemeClr>
              </a:solidFill>
            </a:endParaRPr>
          </a:p>
        </p:txBody>
      </p:sp>
      <p:pic>
        <p:nvPicPr>
          <p:cNvPr id="18637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0525" y="1374775"/>
            <a:ext cx="3279775"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Box 1"/>
          <p:cNvSpPr txBox="1">
            <a:spLocks noChangeArrowheads="1"/>
          </p:cNvSpPr>
          <p:nvPr/>
        </p:nvSpPr>
        <p:spPr bwMode="auto">
          <a:xfrm>
            <a:off x="1749425" y="1401763"/>
            <a:ext cx="7394575" cy="459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ct val="0"/>
              </a:spcBef>
              <a:spcAft>
                <a:spcPts val="300"/>
              </a:spcAft>
              <a:buFontTx/>
              <a:buNone/>
            </a:pPr>
            <a:r>
              <a:rPr lang="en-US" altLang="en-US" sz="2000" b="1">
                <a:solidFill>
                  <a:srgbClr val="7F0081"/>
                </a:solidFill>
                <a:latin typeface="Arial" pitchFamily="34" charset="0"/>
              </a:rPr>
              <a:t>1. </a:t>
            </a:r>
            <a:r>
              <a:rPr lang="en-US" altLang="en-US" sz="2000">
                <a:latin typeface="Arial" pitchFamily="34" charset="0"/>
              </a:rPr>
              <a:t>Make a commitment to the importance of breastfeeding.</a:t>
            </a:r>
          </a:p>
          <a:p>
            <a:pPr eaLnBrk="1" hangingPunct="1">
              <a:lnSpc>
                <a:spcPct val="90000"/>
              </a:lnSpc>
              <a:spcBef>
                <a:spcPct val="0"/>
              </a:spcBef>
              <a:spcAft>
                <a:spcPts val="300"/>
              </a:spcAft>
              <a:buFontTx/>
              <a:buNone/>
            </a:pPr>
            <a:r>
              <a:rPr lang="en-US" altLang="en-US" sz="2000" b="1">
                <a:solidFill>
                  <a:srgbClr val="7F0081"/>
                </a:solidFill>
                <a:latin typeface="Arial" pitchFamily="34" charset="0"/>
              </a:rPr>
              <a:t>2. </a:t>
            </a:r>
            <a:r>
              <a:rPr lang="en-US" altLang="en-US" sz="2000">
                <a:latin typeface="Arial" pitchFamily="34" charset="0"/>
              </a:rPr>
              <a:t>Train all staff in skills necessary to support breastfeeding.</a:t>
            </a:r>
          </a:p>
          <a:p>
            <a:pPr eaLnBrk="1" hangingPunct="1">
              <a:lnSpc>
                <a:spcPct val="90000"/>
              </a:lnSpc>
              <a:spcBef>
                <a:spcPct val="0"/>
              </a:spcBef>
              <a:spcAft>
                <a:spcPts val="300"/>
              </a:spcAft>
              <a:buFontTx/>
              <a:buNone/>
            </a:pPr>
            <a:r>
              <a:rPr lang="en-US" altLang="en-US" sz="2000" b="1">
                <a:solidFill>
                  <a:srgbClr val="7F0081"/>
                </a:solidFill>
                <a:latin typeface="Arial" pitchFamily="34" charset="0"/>
              </a:rPr>
              <a:t>3. </a:t>
            </a:r>
            <a:r>
              <a:rPr lang="en-US" altLang="en-US" sz="2000">
                <a:latin typeface="Arial" pitchFamily="34" charset="0"/>
              </a:rPr>
              <a:t>Inform women and families about the benefits and management of breastfeeding.</a:t>
            </a:r>
          </a:p>
          <a:p>
            <a:pPr eaLnBrk="1" hangingPunct="1">
              <a:lnSpc>
                <a:spcPct val="90000"/>
              </a:lnSpc>
              <a:spcBef>
                <a:spcPct val="0"/>
              </a:spcBef>
              <a:spcAft>
                <a:spcPts val="300"/>
              </a:spcAft>
              <a:buFontTx/>
              <a:buNone/>
            </a:pPr>
            <a:r>
              <a:rPr lang="en-US" altLang="en-US" sz="2000" b="1">
                <a:solidFill>
                  <a:srgbClr val="7F0081"/>
                </a:solidFill>
                <a:latin typeface="Arial" pitchFamily="34" charset="0"/>
              </a:rPr>
              <a:t>4. </a:t>
            </a:r>
            <a:r>
              <a:rPr lang="en-US" altLang="en-US" sz="2000">
                <a:latin typeface="Arial" pitchFamily="34" charset="0"/>
              </a:rPr>
              <a:t>Assess infants during early follow-up visits.</a:t>
            </a:r>
          </a:p>
          <a:p>
            <a:pPr eaLnBrk="1" hangingPunct="1">
              <a:lnSpc>
                <a:spcPct val="90000"/>
              </a:lnSpc>
              <a:spcBef>
                <a:spcPct val="0"/>
              </a:spcBef>
              <a:spcAft>
                <a:spcPts val="300"/>
              </a:spcAft>
              <a:buFontTx/>
              <a:buNone/>
            </a:pPr>
            <a:r>
              <a:rPr lang="en-US" altLang="en-US" sz="2000" b="1">
                <a:solidFill>
                  <a:srgbClr val="7F0081"/>
                </a:solidFill>
                <a:latin typeface="Arial" pitchFamily="34" charset="0"/>
              </a:rPr>
              <a:t>5. </a:t>
            </a:r>
            <a:r>
              <a:rPr lang="en-US" altLang="en-US" sz="2000">
                <a:latin typeface="Arial" pitchFamily="34" charset="0"/>
              </a:rPr>
              <a:t>Encourage mothers to breastfeed on demand.</a:t>
            </a:r>
          </a:p>
          <a:p>
            <a:pPr eaLnBrk="1" hangingPunct="1">
              <a:lnSpc>
                <a:spcPct val="90000"/>
              </a:lnSpc>
              <a:spcBef>
                <a:spcPct val="0"/>
              </a:spcBef>
              <a:spcAft>
                <a:spcPts val="300"/>
              </a:spcAft>
              <a:buFontTx/>
              <a:buNone/>
            </a:pPr>
            <a:r>
              <a:rPr lang="en-US" altLang="en-US" sz="2000" b="1">
                <a:solidFill>
                  <a:srgbClr val="7F0081"/>
                </a:solidFill>
                <a:latin typeface="Arial" pitchFamily="34" charset="0"/>
              </a:rPr>
              <a:t>6. </a:t>
            </a:r>
            <a:r>
              <a:rPr lang="en-US" altLang="en-US" sz="2000">
                <a:latin typeface="Arial" pitchFamily="34" charset="0"/>
              </a:rPr>
              <a:t>Show mothers how to breastfeed and how to maintain lactation when they will be away from their babies.</a:t>
            </a:r>
          </a:p>
          <a:p>
            <a:pPr eaLnBrk="1" hangingPunct="1">
              <a:lnSpc>
                <a:spcPct val="90000"/>
              </a:lnSpc>
              <a:spcBef>
                <a:spcPct val="0"/>
              </a:spcBef>
              <a:spcAft>
                <a:spcPts val="300"/>
              </a:spcAft>
              <a:buFontTx/>
              <a:buNone/>
            </a:pPr>
            <a:r>
              <a:rPr lang="en-US" altLang="en-US" sz="2000" b="1">
                <a:solidFill>
                  <a:srgbClr val="7F0081"/>
                </a:solidFill>
                <a:latin typeface="Arial" pitchFamily="34" charset="0"/>
              </a:rPr>
              <a:t>7. </a:t>
            </a:r>
            <a:r>
              <a:rPr lang="en-US" altLang="en-US" sz="2000">
                <a:latin typeface="Arial" pitchFamily="34" charset="0"/>
              </a:rPr>
              <a:t>Use appropriate anticipatory guidance that supports exclusive breastfeeding until infants are about 6 months old.</a:t>
            </a:r>
          </a:p>
          <a:p>
            <a:pPr eaLnBrk="1" hangingPunct="1">
              <a:lnSpc>
                <a:spcPct val="90000"/>
              </a:lnSpc>
              <a:spcBef>
                <a:spcPct val="0"/>
              </a:spcBef>
              <a:spcAft>
                <a:spcPts val="300"/>
              </a:spcAft>
              <a:buFontTx/>
              <a:buNone/>
            </a:pPr>
            <a:r>
              <a:rPr lang="en-US" altLang="en-US" sz="2000" b="1">
                <a:solidFill>
                  <a:srgbClr val="7F0081"/>
                </a:solidFill>
                <a:latin typeface="Arial" pitchFamily="34" charset="0"/>
              </a:rPr>
              <a:t>8. </a:t>
            </a:r>
            <a:r>
              <a:rPr lang="en-US" altLang="en-US" sz="2000">
                <a:latin typeface="Arial" pitchFamily="34" charset="0"/>
              </a:rPr>
              <a:t>Support breastfeeding by providing accurate information about maternal issues. </a:t>
            </a:r>
          </a:p>
          <a:p>
            <a:pPr eaLnBrk="1" hangingPunct="1">
              <a:lnSpc>
                <a:spcPct val="90000"/>
              </a:lnSpc>
              <a:spcBef>
                <a:spcPct val="0"/>
              </a:spcBef>
              <a:spcAft>
                <a:spcPts val="300"/>
              </a:spcAft>
              <a:buFontTx/>
              <a:buNone/>
            </a:pPr>
            <a:r>
              <a:rPr lang="en-US" altLang="en-US" sz="2000" b="1">
                <a:solidFill>
                  <a:srgbClr val="7F0081"/>
                </a:solidFill>
                <a:latin typeface="Arial" pitchFamily="34" charset="0"/>
              </a:rPr>
              <a:t>      9. </a:t>
            </a:r>
            <a:r>
              <a:rPr lang="en-US" altLang="en-US" sz="2000">
                <a:latin typeface="Arial" pitchFamily="34" charset="0"/>
              </a:rPr>
              <a:t>Communicate support for breastfeeding in the office     </a:t>
            </a:r>
            <a:br>
              <a:rPr lang="en-US" altLang="en-US" sz="2000">
                <a:latin typeface="Arial" pitchFamily="34" charset="0"/>
              </a:rPr>
            </a:br>
            <a:r>
              <a:rPr lang="en-US" altLang="en-US" sz="2000">
                <a:latin typeface="Arial" pitchFamily="34" charset="0"/>
              </a:rPr>
              <a:t>      environment.</a:t>
            </a:r>
          </a:p>
          <a:p>
            <a:pPr eaLnBrk="1" hangingPunct="1">
              <a:lnSpc>
                <a:spcPct val="90000"/>
              </a:lnSpc>
              <a:spcBef>
                <a:spcPct val="0"/>
              </a:spcBef>
              <a:spcAft>
                <a:spcPts val="300"/>
              </a:spcAft>
              <a:buFontTx/>
              <a:buNone/>
            </a:pPr>
            <a:r>
              <a:rPr lang="en-US" altLang="en-US" sz="2000" b="1">
                <a:solidFill>
                  <a:srgbClr val="7F0081"/>
                </a:solidFill>
                <a:latin typeface="Arial" pitchFamily="34" charset="0"/>
              </a:rPr>
              <a:t>         10. </a:t>
            </a:r>
            <a:r>
              <a:rPr lang="en-US" altLang="en-US" sz="2000">
                <a:latin typeface="Arial" pitchFamily="34" charset="0"/>
              </a:rPr>
              <a:t>Expand the network of support for breastfeeding.</a:t>
            </a:r>
            <a:endParaRPr lang="en-US" altLang="en-US" sz="1800">
              <a:latin typeface="Arial" pitchFamily="34" charset="0"/>
            </a:endParaRPr>
          </a:p>
        </p:txBody>
      </p:sp>
      <p:sp>
        <p:nvSpPr>
          <p:cNvPr id="186373" name="Footer Placeholder 6"/>
          <p:cNvSpPr>
            <a:spLocks noGrp="1"/>
          </p:cNvSpPr>
          <p:nvPr>
            <p:ph type="ftr" sz="quarter" idx="11"/>
          </p:nvPr>
        </p:nvSpPr>
        <p:spPr bwMode="auto">
          <a:xfrm>
            <a:off x="3076003" y="6276181"/>
            <a:ext cx="536416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100" dirty="0">
                <a:solidFill>
                  <a:schemeClr val="bg1">
                    <a:lumMod val="50000"/>
                  </a:schemeClr>
                </a:solidFill>
                <a:latin typeface="Arial" pitchFamily="34" charset="0"/>
                <a:cs typeface="Arial" pitchFamily="34" charset="0"/>
              </a:rPr>
              <a:t>2018</a:t>
            </a:r>
            <a:endParaRPr lang="en-US" altLang="en-US" sz="1100" dirty="0">
              <a:cs typeface="Arial" pitchFamily="34" charset="0"/>
            </a:endParaRPr>
          </a:p>
        </p:txBody>
      </p:sp>
      <p:sp>
        <p:nvSpPr>
          <p:cNvPr id="186375" name="TextBox 1"/>
          <p:cNvSpPr txBox="1">
            <a:spLocks noChangeArrowheads="1"/>
          </p:cNvSpPr>
          <p:nvPr/>
        </p:nvSpPr>
        <p:spPr bwMode="auto">
          <a:xfrm>
            <a:off x="2019300" y="481013"/>
            <a:ext cx="6537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4000" b="1">
                <a:solidFill>
                  <a:srgbClr val="7F0081"/>
                </a:solidFill>
                <a:latin typeface="Arial" pitchFamily="34" charset="0"/>
              </a:rPr>
              <a:t>Physician Office Support</a:t>
            </a:r>
          </a:p>
        </p:txBody>
      </p:sp>
      <p:sp>
        <p:nvSpPr>
          <p:cNvPr id="2" name="TextBox 1"/>
          <p:cNvSpPr txBox="1"/>
          <p:nvPr/>
        </p:nvSpPr>
        <p:spPr>
          <a:xfrm>
            <a:off x="2810933" y="6078765"/>
            <a:ext cx="5745692" cy="215444"/>
          </a:xfrm>
          <a:prstGeom prst="rect">
            <a:avLst/>
          </a:prstGeom>
          <a:noFill/>
        </p:spPr>
        <p:txBody>
          <a:bodyPr wrap="square" rtlCol="0">
            <a:spAutoFit/>
          </a:bodyPr>
          <a:lstStyle/>
          <a:p>
            <a:r>
              <a:rPr lang="en-US" sz="800" dirty="0">
                <a:solidFill>
                  <a:schemeClr val="bg1">
                    <a:lumMod val="50000"/>
                  </a:schemeClr>
                </a:solidFill>
              </a:rPr>
              <a:t>Ten Steps to Support Parents’ Choice to Breastfeed Their baby American Academy of Pediatrics, 1999, Rev. 2005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9EA61111-378B-4689-AE03-1989013A1CDE}" type="slidenum">
              <a:rPr lang="en-US" altLang="en-US" sz="1200">
                <a:solidFill>
                  <a:schemeClr val="bg1">
                    <a:lumMod val="50000"/>
                  </a:schemeClr>
                </a:solidFill>
              </a:rPr>
              <a:pPr>
                <a:spcBef>
                  <a:spcPct val="0"/>
                </a:spcBef>
                <a:buFontTx/>
                <a:buNone/>
              </a:pPr>
              <a:t>37</a:t>
            </a:fld>
            <a:endParaRPr lang="en-US" altLang="en-US" sz="1200" dirty="0">
              <a:solidFill>
                <a:schemeClr val="bg1">
                  <a:lumMod val="50000"/>
                </a:schemeClr>
              </a:solidFill>
            </a:endParaRPr>
          </a:p>
        </p:txBody>
      </p:sp>
      <p:sp>
        <p:nvSpPr>
          <p:cNvPr id="187395" name="Rectangle 2"/>
          <p:cNvSpPr>
            <a:spLocks noGrp="1"/>
          </p:cNvSpPr>
          <p:nvPr>
            <p:ph type="title"/>
          </p:nvPr>
        </p:nvSpPr>
        <p:spPr>
          <a:xfrm>
            <a:off x="1814513" y="193675"/>
            <a:ext cx="6845300" cy="1143000"/>
          </a:xfrm>
        </p:spPr>
        <p:txBody>
          <a:bodyPr/>
          <a:lstStyle/>
          <a:p>
            <a:r>
              <a:rPr lang="en-US" altLang="en-US" sz="3200" b="1" dirty="0">
                <a:solidFill>
                  <a:srgbClr val="7F0081"/>
                </a:solidFill>
                <a:latin typeface="Arial"/>
                <a:cs typeface="Arial"/>
              </a:rPr>
              <a:t>First Outpatient Visit </a:t>
            </a:r>
            <a:r>
              <a:rPr lang="en-US" altLang="en-US" sz="3200" b="1" u="sng" dirty="0">
                <a:solidFill>
                  <a:srgbClr val="7F0081"/>
                </a:solidFill>
                <a:latin typeface="Arial"/>
                <a:cs typeface="Arial"/>
              </a:rPr>
              <a:t>Alerts</a:t>
            </a:r>
            <a:br>
              <a:rPr lang="en-US" altLang="en-US" sz="3200" b="1" u="sng" dirty="0">
                <a:latin typeface="Arial" pitchFamily="34" charset="0"/>
                <a:cs typeface="Arial" pitchFamily="34" charset="0"/>
              </a:rPr>
            </a:br>
            <a:r>
              <a:rPr lang="en-US" altLang="en-US" sz="3200" b="1" dirty="0">
                <a:solidFill>
                  <a:srgbClr val="7F0081"/>
                </a:solidFill>
                <a:latin typeface="Arial"/>
                <a:cs typeface="Arial"/>
              </a:rPr>
              <a:t>(24 to 72 hour post discharge)</a:t>
            </a:r>
          </a:p>
        </p:txBody>
      </p:sp>
      <p:sp>
        <p:nvSpPr>
          <p:cNvPr id="79876" name="Rectangle 3"/>
          <p:cNvSpPr>
            <a:spLocks noGrp="1"/>
          </p:cNvSpPr>
          <p:nvPr>
            <p:ph type="body" idx="1"/>
          </p:nvPr>
        </p:nvSpPr>
        <p:spPr>
          <a:xfrm>
            <a:off x="403225" y="1612900"/>
            <a:ext cx="8740775" cy="4922838"/>
          </a:xfrm>
        </p:spPr>
        <p:txBody>
          <a:bodyPr/>
          <a:lstStyle/>
          <a:p>
            <a:pPr marL="0" indent="0">
              <a:lnSpc>
                <a:spcPct val="105000"/>
              </a:lnSpc>
              <a:buFont typeface="Arial" pitchFamily="34" charset="0"/>
              <a:buNone/>
              <a:defRPr/>
            </a:pPr>
            <a:r>
              <a:rPr lang="en-US" sz="2000" dirty="0">
                <a:solidFill>
                  <a:srgbClr val="7F0081"/>
                </a:solidFill>
                <a:latin typeface="Arial" pitchFamily="34" charset="0"/>
              </a:rPr>
              <a:t>1. </a:t>
            </a:r>
            <a:r>
              <a:rPr lang="en-US" sz="2000" dirty="0">
                <a:latin typeface="Arial" pitchFamily="34" charset="0"/>
              </a:rPr>
              <a:t>All breastfeeding newborn infants should be  seen by a pediatrician </a:t>
            </a:r>
          </a:p>
          <a:p>
            <a:pPr marL="0" indent="0">
              <a:lnSpc>
                <a:spcPct val="105000"/>
              </a:lnSpc>
              <a:buNone/>
              <a:defRPr/>
            </a:pPr>
            <a:r>
              <a:rPr lang="en-US" sz="2000" dirty="0">
                <a:latin typeface="Arial"/>
              </a:rPr>
              <a:t>           at 2 - 5 d/age (within 24 - 72 h after discharge)</a:t>
            </a:r>
          </a:p>
          <a:p>
            <a:pPr>
              <a:lnSpc>
                <a:spcPct val="105000"/>
              </a:lnSpc>
              <a:buFont typeface="Arial" pitchFamily="34" charset="0"/>
              <a:buNone/>
              <a:defRPr/>
            </a:pPr>
            <a:r>
              <a:rPr lang="en-US" sz="2000" dirty="0">
                <a:solidFill>
                  <a:srgbClr val="800080"/>
                </a:solidFill>
                <a:latin typeface="Arial" pitchFamily="34" charset="0"/>
              </a:rPr>
              <a:t>2. </a:t>
            </a:r>
            <a:r>
              <a:rPr lang="en-US" sz="2000" dirty="0">
                <a:latin typeface="Arial" pitchFamily="34" charset="0"/>
              </a:rPr>
              <a:t>Discuss maternal/infant issues</a:t>
            </a:r>
            <a:endParaRPr lang="en-US" altLang="ja-JP" sz="2000" dirty="0">
              <a:latin typeface="Arial" pitchFamily="34" charset="0"/>
            </a:endParaRPr>
          </a:p>
          <a:p>
            <a:pPr>
              <a:lnSpc>
                <a:spcPct val="105000"/>
              </a:lnSpc>
              <a:buFont typeface="Arial" pitchFamily="34" charset="0"/>
              <a:buNone/>
              <a:defRPr/>
            </a:pPr>
            <a:r>
              <a:rPr lang="en-US" altLang="ja-JP" sz="2000" dirty="0">
                <a:solidFill>
                  <a:srgbClr val="800080"/>
                </a:solidFill>
                <a:latin typeface="Arial" pitchFamily="34" charset="0"/>
              </a:rPr>
              <a:t>3. </a:t>
            </a:r>
            <a:r>
              <a:rPr lang="en-US" altLang="ja-JP" sz="2000" dirty="0">
                <a:latin typeface="Arial" pitchFamily="34" charset="0"/>
              </a:rPr>
              <a:t>Observe and assess feeding </a:t>
            </a:r>
          </a:p>
          <a:p>
            <a:pPr marL="0" indent="0">
              <a:lnSpc>
                <a:spcPct val="105000"/>
              </a:lnSpc>
              <a:buClr>
                <a:srgbClr val="7F0081"/>
              </a:buClr>
              <a:buFont typeface="Arial" pitchFamily="34" charset="0"/>
              <a:buNone/>
              <a:defRPr/>
            </a:pPr>
            <a:r>
              <a:rPr lang="en-US" altLang="ja-JP" sz="2000" dirty="0">
                <a:solidFill>
                  <a:srgbClr val="800080"/>
                </a:solidFill>
                <a:latin typeface="Arial" pitchFamily="34" charset="0"/>
              </a:rPr>
              <a:t>4. </a:t>
            </a:r>
            <a:r>
              <a:rPr lang="en-US" sz="2000" dirty="0">
                <a:latin typeface="Arial" pitchFamily="34" charset="0"/>
              </a:rPr>
              <a:t>Evaluate stool output and color change</a:t>
            </a:r>
          </a:p>
          <a:p>
            <a:pPr marL="0" indent="0">
              <a:lnSpc>
                <a:spcPct val="105000"/>
              </a:lnSpc>
              <a:buClr>
                <a:srgbClr val="7F0081"/>
              </a:buClr>
              <a:buFont typeface="Arial" pitchFamily="34" charset="0"/>
              <a:buNone/>
              <a:defRPr/>
            </a:pPr>
            <a:r>
              <a:rPr lang="en-US" altLang="ja-JP" sz="2000" dirty="0">
                <a:solidFill>
                  <a:srgbClr val="800080"/>
                </a:solidFill>
                <a:latin typeface="Arial" pitchFamily="34" charset="0"/>
              </a:rPr>
              <a:t>5. </a:t>
            </a:r>
            <a:r>
              <a:rPr lang="en-US" sz="2000" dirty="0">
                <a:latin typeface="Arial" pitchFamily="34" charset="0"/>
              </a:rPr>
              <a:t>Evaluate baby’s weight</a:t>
            </a:r>
            <a:endParaRPr lang="en-US" altLang="ja-JP" sz="2000" dirty="0">
              <a:solidFill>
                <a:srgbClr val="800080"/>
              </a:solidFill>
              <a:latin typeface="Arial" pitchFamily="34" charset="0"/>
            </a:endParaRPr>
          </a:p>
          <a:p>
            <a:pPr>
              <a:lnSpc>
                <a:spcPct val="105000"/>
              </a:lnSpc>
              <a:buFont typeface="Arial" pitchFamily="34" charset="0"/>
              <a:buNone/>
              <a:defRPr/>
            </a:pPr>
            <a:r>
              <a:rPr lang="en-US" altLang="ja-JP" sz="2000" dirty="0">
                <a:solidFill>
                  <a:srgbClr val="800080"/>
                </a:solidFill>
                <a:latin typeface="Arial" pitchFamily="34" charset="0"/>
              </a:rPr>
              <a:t>6.  </a:t>
            </a:r>
            <a:r>
              <a:rPr lang="en-US" altLang="ja-JP" sz="2000" dirty="0">
                <a:latin typeface="Arial" pitchFamily="34" charset="0"/>
              </a:rPr>
              <a:t>Intervention examples:</a:t>
            </a:r>
          </a:p>
          <a:p>
            <a:pPr marL="0" indent="0">
              <a:lnSpc>
                <a:spcPct val="105000"/>
              </a:lnSpc>
              <a:buClr>
                <a:srgbClr val="800080"/>
              </a:buClr>
              <a:buFont typeface="Arial" pitchFamily="34" charset="0"/>
              <a:buNone/>
              <a:defRPr/>
            </a:pPr>
            <a:r>
              <a:rPr lang="en-US" altLang="ja-JP" sz="2000" dirty="0">
                <a:latin typeface="Arial" pitchFamily="34" charset="0"/>
              </a:rPr>
              <a:t>        Active referral to IBCLC</a:t>
            </a:r>
          </a:p>
          <a:p>
            <a:pPr marL="0" indent="0">
              <a:lnSpc>
                <a:spcPct val="105000"/>
              </a:lnSpc>
              <a:buClr>
                <a:srgbClr val="800080"/>
              </a:buClr>
              <a:buFont typeface="Arial" pitchFamily="34" charset="0"/>
              <a:buNone/>
              <a:defRPr/>
            </a:pPr>
            <a:r>
              <a:rPr lang="en-US" altLang="ja-JP" sz="2000" dirty="0">
                <a:latin typeface="Arial" pitchFamily="34" charset="0"/>
              </a:rPr>
              <a:t>        Pumping after breastfeeding</a:t>
            </a:r>
          </a:p>
          <a:p>
            <a:pPr marL="0" indent="0">
              <a:lnSpc>
                <a:spcPct val="105000"/>
              </a:lnSpc>
              <a:buClr>
                <a:srgbClr val="800080"/>
              </a:buClr>
              <a:buFont typeface="Arial" pitchFamily="34" charset="0"/>
              <a:buNone/>
              <a:defRPr/>
            </a:pPr>
            <a:r>
              <a:rPr lang="en-US" altLang="ja-JP" sz="2000" dirty="0">
                <a:latin typeface="Arial" pitchFamily="34" charset="0"/>
              </a:rPr>
              <a:t>        Breast compressions while feeding</a:t>
            </a:r>
          </a:p>
          <a:p>
            <a:pPr>
              <a:lnSpc>
                <a:spcPct val="105000"/>
              </a:lnSpc>
              <a:buFont typeface="Arial" pitchFamily="34" charset="0"/>
              <a:buNone/>
              <a:defRPr/>
            </a:pPr>
            <a:r>
              <a:rPr lang="en-US" altLang="ja-JP" sz="2000" dirty="0">
                <a:solidFill>
                  <a:srgbClr val="800080"/>
                </a:solidFill>
                <a:latin typeface="Arial" pitchFamily="34" charset="0"/>
              </a:rPr>
              <a:t>7. </a:t>
            </a:r>
            <a:r>
              <a:rPr lang="en-US" altLang="ja-JP" sz="2000" dirty="0">
                <a:latin typeface="Arial" pitchFamily="34" charset="0"/>
              </a:rPr>
              <a:t>Return visit in 24 to 48 hours</a:t>
            </a:r>
            <a:endParaRPr lang="en-US" altLang="ja-JP" sz="1000" dirty="0">
              <a:latin typeface="Arial" pitchFamily="34" charset="0"/>
            </a:endParaRPr>
          </a:p>
        </p:txBody>
      </p:sp>
      <p:sp>
        <p:nvSpPr>
          <p:cNvPr id="187397" name="Footer Placeholder 4"/>
          <p:cNvSpPr>
            <a:spLocks noGrp="1"/>
          </p:cNvSpPr>
          <p:nvPr>
            <p:ph type="ftr" sz="quarter" idx="11"/>
          </p:nvPr>
        </p:nvSpPr>
        <p:spPr bwMode="auto">
          <a:xfrm>
            <a:off x="2875491" y="6455569"/>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457200" fontAlgn="auto">
              <a:spcBef>
                <a:spcPts val="0"/>
              </a:spcBef>
              <a:spcAft>
                <a:spcPts val="0"/>
              </a:spcAft>
              <a:buNone/>
            </a:pPr>
            <a:r>
              <a:rPr lang="en-US" altLang="en-US" sz="1100" dirty="0">
                <a:solidFill>
                  <a:srgbClr val="898989"/>
                </a:solidFill>
                <a:latin typeface="Arial"/>
                <a:ea typeface="ＭＳ Ｐゴシック"/>
                <a:cs typeface="Arial"/>
              </a:rPr>
              <a:t>2025</a:t>
            </a:r>
            <a:endParaRPr lang="en-US" altLang="en-US" sz="1100" dirty="0">
              <a:solidFill>
                <a:srgbClr val="898989"/>
              </a:solidFill>
              <a:latin typeface="Arial" panose="020B0604020202020204" pitchFamily="34" charset="0"/>
              <a:cs typeface="Arial" panose="020B0604020202020204" pitchFamily="34" charset="0"/>
            </a:endParaRPr>
          </a:p>
        </p:txBody>
      </p:sp>
      <p:sp>
        <p:nvSpPr>
          <p:cNvPr id="2" name="Rounded Rectangle 1"/>
          <p:cNvSpPr>
            <a:spLocks noChangeArrowheads="1"/>
          </p:cNvSpPr>
          <p:nvPr/>
        </p:nvSpPr>
        <p:spPr bwMode="auto">
          <a:xfrm>
            <a:off x="5597525" y="2472531"/>
            <a:ext cx="2924175" cy="3552825"/>
          </a:xfrm>
          <a:prstGeom prst="roundRect">
            <a:avLst>
              <a:gd name="adj" fmla="val 16667"/>
            </a:avLst>
          </a:prstGeom>
          <a:blipFill dpi="0" rotWithShape="1">
            <a:blip r:embed="rId2"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3" name="TextBox 2"/>
          <p:cNvSpPr txBox="1"/>
          <p:nvPr/>
        </p:nvSpPr>
        <p:spPr>
          <a:xfrm>
            <a:off x="1790170" y="6025356"/>
            <a:ext cx="5489575" cy="430213"/>
          </a:xfrm>
          <a:prstGeom prst="rect">
            <a:avLst/>
          </a:prstGeom>
          <a:noFill/>
        </p:spPr>
        <p:txBody>
          <a:bodyPr>
            <a:spAutoFit/>
          </a:bodyPr>
          <a:lstStyle/>
          <a:p>
            <a:pPr algn="ctr" eaLnBrk="1" hangingPunct="1">
              <a:defRPr/>
            </a:pPr>
            <a:r>
              <a:rPr lang="en-US" altLang="ja-JP" sz="1100" dirty="0">
                <a:solidFill>
                  <a:schemeClr val="bg1">
                    <a:lumMod val="50000"/>
                  </a:schemeClr>
                </a:solidFill>
                <a:latin typeface="Arial" charset="0"/>
                <a:ea typeface="ＭＳ Ｐゴシック" charset="0"/>
                <a:cs typeface="ＭＳ Ｐゴシック" charset="0"/>
              </a:rPr>
              <a:t>AAP Policy Statement: Breastfeeding and the Use of Human Milk 2012</a:t>
            </a:r>
          </a:p>
          <a:p>
            <a:pPr eaLnBrk="1" hangingPunct="1">
              <a:defRPr/>
            </a:pPr>
            <a:endParaRPr lang="en-US" sz="1100" dirty="0">
              <a:solidFill>
                <a:schemeClr val="bg1">
                  <a:lumMod val="50000"/>
                </a:schemeClr>
              </a:solidFill>
              <a:latin typeface="Arial" charset="0"/>
              <a:ea typeface="ＭＳ Ｐゴシック" charset="0"/>
              <a:cs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E617414F-C02A-490B-A3F3-5A4D0DC8034B}" type="slidenum">
              <a:rPr lang="en-US" altLang="en-US" sz="1200">
                <a:solidFill>
                  <a:srgbClr val="558ED5"/>
                </a:solidFill>
              </a:rPr>
              <a:pPr>
                <a:spcBef>
                  <a:spcPct val="0"/>
                </a:spcBef>
                <a:buFontTx/>
                <a:buNone/>
              </a:pPr>
              <a:t>38</a:t>
            </a:fld>
            <a:endParaRPr lang="en-US" altLang="en-US" sz="1200">
              <a:solidFill>
                <a:srgbClr val="558ED5"/>
              </a:solidFill>
            </a:endParaRPr>
          </a:p>
        </p:txBody>
      </p:sp>
      <p:sp>
        <p:nvSpPr>
          <p:cNvPr id="188419"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8AEE9094-1020-4791-BE26-F13A5FE68E52}" type="slidenum">
              <a:rPr lang="en-US" altLang="en-US" sz="1200">
                <a:solidFill>
                  <a:schemeClr val="bg1">
                    <a:lumMod val="50000"/>
                  </a:schemeClr>
                </a:solidFill>
              </a:rPr>
              <a:pPr algn="r" eaLnBrk="1" hangingPunct="1">
                <a:spcBef>
                  <a:spcPct val="0"/>
                </a:spcBef>
                <a:buFontTx/>
                <a:buNone/>
              </a:pPr>
              <a:t>38</a:t>
            </a:fld>
            <a:endParaRPr lang="en-US" altLang="en-US" sz="1200" dirty="0">
              <a:solidFill>
                <a:schemeClr val="bg1">
                  <a:lumMod val="50000"/>
                </a:schemeClr>
              </a:solidFill>
            </a:endParaRPr>
          </a:p>
        </p:txBody>
      </p:sp>
      <p:sp>
        <p:nvSpPr>
          <p:cNvPr id="188421" name="Text Box 5"/>
          <p:cNvSpPr txBox="1">
            <a:spLocks noChangeArrowheads="1"/>
          </p:cNvSpPr>
          <p:nvPr/>
        </p:nvSpPr>
        <p:spPr bwMode="auto">
          <a:xfrm>
            <a:off x="3467100" y="2609850"/>
            <a:ext cx="5081588"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12700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spcAft>
                <a:spcPts val="1200"/>
              </a:spcAft>
              <a:buClr>
                <a:srgbClr val="7F0081"/>
              </a:buClr>
              <a:buFontTx/>
              <a:buNone/>
            </a:pPr>
            <a:r>
              <a:rPr lang="en-US" altLang="en-US" sz="2000" dirty="0">
                <a:solidFill>
                  <a:srgbClr val="7F0081"/>
                </a:solidFill>
                <a:latin typeface="Arial" pitchFamily="34" charset="0"/>
              </a:rPr>
              <a:t>Normal for exclusively breastfed infant to be:</a:t>
            </a:r>
          </a:p>
          <a:p>
            <a:pPr lvl="1" eaLnBrk="1" hangingPunct="1">
              <a:lnSpc>
                <a:spcPct val="95000"/>
              </a:lnSpc>
              <a:spcBef>
                <a:spcPct val="0"/>
              </a:spcBef>
              <a:spcAft>
                <a:spcPts val="1200"/>
              </a:spcAft>
              <a:buClr>
                <a:srgbClr val="7F0081"/>
              </a:buClr>
              <a:buFontTx/>
              <a:buChar char="•"/>
            </a:pPr>
            <a:r>
              <a:rPr lang="en-US" altLang="en-US" sz="2000" dirty="0">
                <a:solidFill>
                  <a:srgbClr val="000000"/>
                </a:solidFill>
                <a:latin typeface="Arial" pitchFamily="34" charset="0"/>
              </a:rPr>
              <a:t>½ - ¾ </a:t>
            </a:r>
            <a:r>
              <a:rPr lang="en-US" altLang="en-US" sz="2000" dirty="0" err="1">
                <a:solidFill>
                  <a:srgbClr val="000000"/>
                </a:solidFill>
                <a:latin typeface="Arial" pitchFamily="34" charset="0"/>
              </a:rPr>
              <a:t>lbs</a:t>
            </a:r>
            <a:r>
              <a:rPr lang="en-US" altLang="en-US" sz="2000" dirty="0">
                <a:solidFill>
                  <a:srgbClr val="000000"/>
                </a:solidFill>
                <a:latin typeface="Arial" pitchFamily="34" charset="0"/>
              </a:rPr>
              <a:t> heavier than formula fed infant at age 3 months </a:t>
            </a:r>
            <a:endParaRPr lang="en-US" altLang="en-US" sz="2000" dirty="0">
              <a:latin typeface="Arial" pitchFamily="34" charset="0"/>
            </a:endParaRPr>
          </a:p>
          <a:p>
            <a:pPr lvl="1" eaLnBrk="1" hangingPunct="1">
              <a:lnSpc>
                <a:spcPct val="95000"/>
              </a:lnSpc>
              <a:spcBef>
                <a:spcPct val="0"/>
              </a:spcBef>
              <a:spcAft>
                <a:spcPts val="1200"/>
              </a:spcAft>
              <a:buClr>
                <a:srgbClr val="7F0081"/>
              </a:buClr>
              <a:buFontTx/>
              <a:buChar char="•"/>
            </a:pPr>
            <a:r>
              <a:rPr lang="en-US" altLang="en-US" sz="2000" dirty="0">
                <a:solidFill>
                  <a:srgbClr val="000000"/>
                </a:solidFill>
                <a:latin typeface="Arial" pitchFamily="34" charset="0"/>
              </a:rPr>
              <a:t>¾ - 1½ </a:t>
            </a:r>
            <a:r>
              <a:rPr lang="en-US" altLang="en-US" sz="2000" dirty="0" err="1">
                <a:solidFill>
                  <a:srgbClr val="000000"/>
                </a:solidFill>
                <a:latin typeface="Arial" pitchFamily="34" charset="0"/>
              </a:rPr>
              <a:t>lbs</a:t>
            </a:r>
            <a:r>
              <a:rPr lang="en-US" altLang="en-US" sz="2000" dirty="0">
                <a:solidFill>
                  <a:srgbClr val="000000"/>
                </a:solidFill>
                <a:latin typeface="Arial" pitchFamily="34" charset="0"/>
              </a:rPr>
              <a:t> lighter than a formula fed infant by age one year.</a:t>
            </a:r>
          </a:p>
        </p:txBody>
      </p:sp>
      <p:sp>
        <p:nvSpPr>
          <p:cNvPr id="188422" name="Text Box 11"/>
          <p:cNvSpPr txBox="1">
            <a:spLocks noChangeArrowheads="1"/>
          </p:cNvSpPr>
          <p:nvPr/>
        </p:nvSpPr>
        <p:spPr bwMode="auto">
          <a:xfrm>
            <a:off x="1609725" y="495300"/>
            <a:ext cx="47910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600" b="1" dirty="0">
                <a:solidFill>
                  <a:srgbClr val="800080"/>
                </a:solidFill>
                <a:latin typeface="Arial" pitchFamily="34" charset="0"/>
              </a:rPr>
              <a:t>Infant Growth Charts</a:t>
            </a:r>
          </a:p>
        </p:txBody>
      </p:sp>
      <p:sp>
        <p:nvSpPr>
          <p:cNvPr id="11" name="Rectangle 10"/>
          <p:cNvSpPr/>
          <p:nvPr/>
        </p:nvSpPr>
        <p:spPr>
          <a:xfrm>
            <a:off x="566738" y="3629025"/>
            <a:ext cx="173037" cy="90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188424" name="Picture 5" descr="C:\Breastfeeding\Publications\Growth chart AAP gir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2135188"/>
            <a:ext cx="2965450" cy="4003675"/>
          </a:xfrm>
          <a:prstGeom prst="rect">
            <a:avLst/>
          </a:prstGeom>
          <a:noFill/>
          <a:ln w="9525">
            <a:solidFill>
              <a:srgbClr val="FF99CC"/>
            </a:solidFill>
            <a:miter lim="800000"/>
            <a:headEnd/>
            <a:tailEnd/>
          </a:ln>
          <a:extLst>
            <a:ext uri="{909E8E84-426E-40DD-AFC4-6F175D3DCCD1}">
              <a14:hiddenFill xmlns:a14="http://schemas.microsoft.com/office/drawing/2010/main">
                <a:solidFill>
                  <a:srgbClr val="FFFFFF"/>
                </a:solidFill>
              </a14:hiddenFill>
            </a:ext>
          </a:extLst>
        </p:spPr>
      </p:pic>
      <p:sp>
        <p:nvSpPr>
          <p:cNvPr id="188425" name="TextBox 6"/>
          <p:cNvSpPr txBox="1">
            <a:spLocks noChangeArrowheads="1"/>
          </p:cNvSpPr>
          <p:nvPr/>
        </p:nvSpPr>
        <p:spPr bwMode="auto">
          <a:xfrm>
            <a:off x="3657600" y="4619625"/>
            <a:ext cx="45450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2000">
                <a:solidFill>
                  <a:srgbClr val="7F0081"/>
                </a:solidFill>
                <a:latin typeface="Arial" pitchFamily="34" charset="0"/>
              </a:rPr>
              <a:t>2010 the AAP/CDC adopted the WHO growth charts for the first 2 years</a:t>
            </a:r>
          </a:p>
        </p:txBody>
      </p:sp>
      <p:sp>
        <p:nvSpPr>
          <p:cNvPr id="10" name="Rectangle 9"/>
          <p:cNvSpPr/>
          <p:nvPr/>
        </p:nvSpPr>
        <p:spPr>
          <a:xfrm>
            <a:off x="3657600" y="4637088"/>
            <a:ext cx="4557713" cy="7223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88427" name="TextBox 11"/>
          <p:cNvSpPr txBox="1">
            <a:spLocks noChangeArrowheads="1"/>
          </p:cNvSpPr>
          <p:nvPr/>
        </p:nvSpPr>
        <p:spPr bwMode="auto">
          <a:xfrm>
            <a:off x="3844925" y="5630863"/>
            <a:ext cx="43815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1100" u="sng">
                <a:latin typeface="Arial" pitchFamily="34" charset="0"/>
                <a:hlinkClick r:id="rId3"/>
              </a:rPr>
              <a:t>www.cdc.gov/growthcharts/data/who/grchrt_boys_24lw_9210.pdf</a:t>
            </a:r>
            <a:endParaRPr lang="en-US" altLang="en-US" sz="1100">
              <a:latin typeface="Arial" pitchFamily="34" charset="0"/>
            </a:endParaRPr>
          </a:p>
          <a:p>
            <a:pPr eaLnBrk="1" hangingPunct="1">
              <a:spcBef>
                <a:spcPct val="0"/>
              </a:spcBef>
              <a:buFontTx/>
              <a:buNone/>
            </a:pPr>
            <a:r>
              <a:rPr lang="en-US" altLang="en-US" sz="1100" u="sng">
                <a:latin typeface="Arial" pitchFamily="34" charset="0"/>
                <a:hlinkClick r:id="rId4"/>
              </a:rPr>
              <a:t>www.cdc.gov/growthcharts/data/who/grchrt_girls_24lw_9210.pdf</a:t>
            </a:r>
            <a:r>
              <a:rPr lang="en-US" altLang="en-US" sz="1100">
                <a:latin typeface="Arial" pitchFamily="34" charset="0"/>
              </a:rPr>
              <a:t> </a:t>
            </a:r>
          </a:p>
        </p:txBody>
      </p:sp>
      <p:sp>
        <p:nvSpPr>
          <p:cNvPr id="12" name="Rounded Rectangle 11"/>
          <p:cNvSpPr>
            <a:spLocks noChangeArrowheads="1"/>
          </p:cNvSpPr>
          <p:nvPr/>
        </p:nvSpPr>
        <p:spPr bwMode="auto">
          <a:xfrm>
            <a:off x="6215063" y="209550"/>
            <a:ext cx="2870200" cy="2184400"/>
          </a:xfrm>
          <a:prstGeom prst="roundRect">
            <a:avLst>
              <a:gd name="adj" fmla="val 16667"/>
            </a:avLst>
          </a:prstGeom>
          <a:blipFill dpi="0" rotWithShape="1">
            <a:blip r:embed="rId5"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188429" name="Footer Placeholder 1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None/>
            </a:pPr>
            <a:r>
              <a:rPr lang="en-US" altLang="en-US" sz="1100">
                <a:solidFill>
                  <a:srgbClr val="898989"/>
                </a:solidFill>
                <a:latin typeface="Arial" panose="020B0604020202020204" pitchFamily="34" charset="0"/>
                <a:cs typeface="Arial" panose="020B0604020202020204" pitchFamily="34" charset="0"/>
              </a:rPr>
              <a:t>2018</a:t>
            </a:r>
            <a:endParaRPr lang="en-US" altLang="en-US" sz="1200" dirty="0">
              <a:solidFill>
                <a:srgbClr val="898989"/>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29C56DB7-7096-4972-B79E-07B899E094CA}" type="slidenum">
              <a:rPr lang="en-US" altLang="en-US" sz="1200">
                <a:solidFill>
                  <a:srgbClr val="558ED5"/>
                </a:solidFill>
                <a:cs typeface="Arial" pitchFamily="34" charset="0"/>
              </a:rPr>
              <a:pPr algn="r" eaLnBrk="1" hangingPunct="1">
                <a:spcBef>
                  <a:spcPct val="0"/>
                </a:spcBef>
                <a:buFontTx/>
                <a:buNone/>
              </a:pPr>
              <a:t>39</a:t>
            </a:fld>
            <a:endParaRPr lang="en-US" altLang="en-US" sz="1200">
              <a:solidFill>
                <a:srgbClr val="558ED5"/>
              </a:solidFill>
              <a:cs typeface="Arial" pitchFamily="34" charset="0"/>
            </a:endParaRPr>
          </a:p>
        </p:txBody>
      </p:sp>
      <p:sp>
        <p:nvSpPr>
          <p:cNvPr id="189443"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178D02C2-F1B2-4ECA-B0FF-9E5D37EC8A90}" type="slidenum">
              <a:rPr lang="en-US" altLang="en-US" sz="1200">
                <a:solidFill>
                  <a:srgbClr val="558ED5"/>
                </a:solidFill>
                <a:cs typeface="Arial" pitchFamily="34" charset="0"/>
              </a:rPr>
              <a:pPr algn="r" eaLnBrk="1" hangingPunct="1">
                <a:spcBef>
                  <a:spcPct val="0"/>
                </a:spcBef>
                <a:buFontTx/>
                <a:buNone/>
              </a:pPr>
              <a:t>39</a:t>
            </a:fld>
            <a:endParaRPr lang="en-US" altLang="en-US" sz="1200">
              <a:solidFill>
                <a:srgbClr val="558ED5"/>
              </a:solidFill>
              <a:cs typeface="Arial" pitchFamily="34" charset="0"/>
            </a:endParaRPr>
          </a:p>
        </p:txBody>
      </p:sp>
      <p:sp>
        <p:nvSpPr>
          <p:cNvPr id="189444" name="Rectangle 2"/>
          <p:cNvSpPr>
            <a:spLocks noGrp="1" noChangeArrowheads="1"/>
          </p:cNvSpPr>
          <p:nvPr>
            <p:ph type="title" idx="4294967295"/>
          </p:nvPr>
        </p:nvSpPr>
        <p:spPr>
          <a:xfrm>
            <a:off x="1824038" y="298450"/>
            <a:ext cx="7620000" cy="1004888"/>
          </a:xfrm>
        </p:spPr>
        <p:txBody>
          <a:bodyPr/>
          <a:lstStyle/>
          <a:p>
            <a:pPr algn="l" eaLnBrk="1" hangingPunct="1">
              <a:lnSpc>
                <a:spcPct val="85000"/>
              </a:lnSpc>
            </a:pPr>
            <a:r>
              <a:rPr lang="en-US" altLang="en-US" sz="3200" b="1">
                <a:solidFill>
                  <a:srgbClr val="800080"/>
                </a:solidFill>
                <a:latin typeface="Arial" pitchFamily="34" charset="0"/>
              </a:rPr>
              <a:t>Signs of Effective Breastfeeding</a:t>
            </a:r>
            <a:endParaRPr lang="en-US" altLang="en-US" sz="3200">
              <a:solidFill>
                <a:srgbClr val="800080"/>
              </a:solidFill>
              <a:latin typeface="Maiandra GD" pitchFamily="34" charset="0"/>
            </a:endParaRPr>
          </a:p>
        </p:txBody>
      </p:sp>
      <p:sp>
        <p:nvSpPr>
          <p:cNvPr id="7" name="Rounded Rectangle 6"/>
          <p:cNvSpPr>
            <a:spLocks noChangeArrowheads="1"/>
          </p:cNvSpPr>
          <p:nvPr/>
        </p:nvSpPr>
        <p:spPr bwMode="auto">
          <a:xfrm>
            <a:off x="6096000" y="3886200"/>
            <a:ext cx="2811463" cy="2413000"/>
          </a:xfrm>
          <a:prstGeom prst="roundRect">
            <a:avLst>
              <a:gd name="adj" fmla="val 16667"/>
            </a:avLst>
          </a:prstGeom>
          <a:blipFill dpi="0" rotWithShape="1">
            <a:blip r:embed="rId3"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rgbClr val="FFFFFF"/>
              </a:solidFill>
              <a:latin typeface="Arial"/>
              <a:ea typeface="ＭＳ Ｐゴシック"/>
            </a:endParaRPr>
          </a:p>
        </p:txBody>
      </p:sp>
      <p:sp>
        <p:nvSpPr>
          <p:cNvPr id="189446" name="Footer Placeholder 7"/>
          <p:cNvSpPr txBox="1">
            <a:spLocks noGrp="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endParaRPr lang="en-US" altLang="en-US" sz="1200">
              <a:solidFill>
                <a:srgbClr val="898989"/>
              </a:solidFill>
              <a:cs typeface="Arial" pitchFamily="34" charset="0"/>
            </a:endParaRPr>
          </a:p>
        </p:txBody>
      </p:sp>
      <p:sp>
        <p:nvSpPr>
          <p:cNvPr id="189447" name="Date Placeholder 1"/>
          <p:cNvSpPr txBox="1">
            <a:spLocks noGrp="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200">
              <a:solidFill>
                <a:srgbClr val="898989"/>
              </a:solidFill>
              <a:cs typeface="Arial" pitchFamily="34" charset="0"/>
            </a:endParaRPr>
          </a:p>
        </p:txBody>
      </p:sp>
      <p:sp>
        <p:nvSpPr>
          <p:cNvPr id="2" name="Rounded Rectangle 6"/>
          <p:cNvSpPr>
            <a:spLocks noChangeArrowheads="1"/>
          </p:cNvSpPr>
          <p:nvPr/>
        </p:nvSpPr>
        <p:spPr bwMode="auto">
          <a:xfrm>
            <a:off x="304800" y="3886200"/>
            <a:ext cx="2811463" cy="2413000"/>
          </a:xfrm>
          <a:prstGeom prst="roundRect">
            <a:avLst>
              <a:gd name="adj" fmla="val 16667"/>
            </a:avLst>
          </a:prstGeom>
          <a:no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rgbClr val="FFFFFF"/>
              </a:solidFill>
              <a:latin typeface="Arial"/>
              <a:ea typeface="ＭＳ Ｐゴシック"/>
            </a:endParaRPr>
          </a:p>
        </p:txBody>
      </p:sp>
      <p:sp>
        <p:nvSpPr>
          <p:cNvPr id="3" name="Rounded Rectangle 6"/>
          <p:cNvSpPr>
            <a:spLocks noChangeArrowheads="1"/>
          </p:cNvSpPr>
          <p:nvPr/>
        </p:nvSpPr>
        <p:spPr bwMode="auto">
          <a:xfrm>
            <a:off x="3200400" y="3886200"/>
            <a:ext cx="2811463" cy="2413000"/>
          </a:xfrm>
          <a:prstGeom prst="roundRect">
            <a:avLst>
              <a:gd name="adj" fmla="val 16667"/>
            </a:avLst>
          </a:prstGeom>
          <a:no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rgbClr val="FFFFFF"/>
              </a:solidFill>
              <a:latin typeface="Arial"/>
              <a:ea typeface="ＭＳ Ｐゴシック"/>
            </a:endParaRPr>
          </a:p>
        </p:txBody>
      </p:sp>
      <p:sp>
        <p:nvSpPr>
          <p:cNvPr id="189450" name="Rectangle 3"/>
          <p:cNvSpPr txBox="1">
            <a:spLocks noChangeArrowheads="1"/>
          </p:cNvSpPr>
          <p:nvPr/>
        </p:nvSpPr>
        <p:spPr bwMode="auto">
          <a:xfrm>
            <a:off x="762000" y="1604963"/>
            <a:ext cx="8382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45720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4572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4572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4572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Clr>
                <a:srgbClr val="7F0081"/>
              </a:buClr>
              <a:buFontTx/>
              <a:buNone/>
            </a:pPr>
            <a:endParaRPr lang="en-US" altLang="en-US" sz="2400">
              <a:solidFill>
                <a:srgbClr val="000000"/>
              </a:solidFill>
              <a:latin typeface="Arial" pitchFamily="34" charset="0"/>
            </a:endParaRPr>
          </a:p>
        </p:txBody>
      </p:sp>
      <p:sp>
        <p:nvSpPr>
          <p:cNvPr id="12" name="Rectangle 11"/>
          <p:cNvSpPr/>
          <p:nvPr/>
        </p:nvSpPr>
        <p:spPr>
          <a:xfrm>
            <a:off x="1135063" y="1420813"/>
            <a:ext cx="7556500" cy="2200275"/>
          </a:xfrm>
          <a:prstGeom prst="rect">
            <a:avLst/>
          </a:prstGeom>
        </p:spPr>
        <p:txBody>
          <a:bodyPr>
            <a:spAutoFit/>
          </a:bodyPr>
          <a:lstStyle/>
          <a:p>
            <a:pPr eaLnBrk="1" hangingPunct="1">
              <a:buClr>
                <a:srgbClr val="7F0081"/>
              </a:buClr>
              <a:defRPr/>
            </a:pPr>
            <a:r>
              <a:rPr lang="en-US" sz="2800" dirty="0">
                <a:solidFill>
                  <a:srgbClr val="000000"/>
                </a:solidFill>
                <a:latin typeface="Arial" charset="0"/>
              </a:rPr>
              <a:t>Age-appropriate urine and stool output</a:t>
            </a:r>
          </a:p>
          <a:p>
            <a:pPr lvl="1" eaLnBrk="1" hangingPunct="1">
              <a:spcAft>
                <a:spcPts val="1000"/>
              </a:spcAft>
              <a:buClr>
                <a:srgbClr val="7F0081"/>
              </a:buClr>
              <a:buFont typeface="Arial" charset="0"/>
              <a:buChar char="–"/>
              <a:defRPr/>
            </a:pPr>
            <a:r>
              <a:rPr lang="en-US" sz="2400" dirty="0">
                <a:solidFill>
                  <a:srgbClr val="000000"/>
                </a:solidFill>
                <a:latin typeface="Arial" charset="0"/>
              </a:rPr>
              <a:t>1 void and stool per day of age from 1 to 4 days</a:t>
            </a:r>
          </a:p>
          <a:p>
            <a:pPr lvl="2" eaLnBrk="1" hangingPunct="1">
              <a:spcAft>
                <a:spcPts val="1000"/>
              </a:spcAft>
              <a:buClr>
                <a:srgbClr val="7F0081"/>
              </a:buClr>
              <a:buFont typeface="Arial" charset="0"/>
              <a:buChar char="•"/>
              <a:defRPr/>
            </a:pPr>
            <a:r>
              <a:rPr lang="en-US" sz="2000" dirty="0">
                <a:solidFill>
                  <a:srgbClr val="000000"/>
                </a:solidFill>
                <a:latin typeface="Arial" charset="0"/>
              </a:rPr>
              <a:t>Breastfed baby stool always liquid</a:t>
            </a:r>
          </a:p>
          <a:p>
            <a:pPr lvl="2" eaLnBrk="1" hangingPunct="1">
              <a:spcAft>
                <a:spcPts val="1000"/>
              </a:spcAft>
              <a:buClr>
                <a:srgbClr val="7F0081"/>
              </a:buClr>
              <a:buFont typeface="Arial" charset="0"/>
              <a:buChar char="•"/>
              <a:defRPr/>
            </a:pPr>
            <a:r>
              <a:rPr lang="en-US" sz="2000" dirty="0">
                <a:solidFill>
                  <a:srgbClr val="000000"/>
                </a:solidFill>
                <a:latin typeface="Arial" charset="0"/>
              </a:rPr>
              <a:t>Poop color change as milk volume increases in 1</a:t>
            </a:r>
            <a:r>
              <a:rPr lang="en-US" sz="2000" baseline="30000" dirty="0">
                <a:solidFill>
                  <a:srgbClr val="000000"/>
                </a:solidFill>
                <a:latin typeface="Arial" charset="0"/>
              </a:rPr>
              <a:t>st</a:t>
            </a:r>
            <a:r>
              <a:rPr lang="en-US" sz="2000" dirty="0">
                <a:solidFill>
                  <a:srgbClr val="000000"/>
                </a:solidFill>
                <a:latin typeface="Arial" charset="0"/>
              </a:rPr>
              <a:t> week</a:t>
            </a:r>
            <a:endParaRPr lang="en-US" sz="1600" dirty="0">
              <a:solidFill>
                <a:srgbClr val="000000"/>
              </a:solidFill>
              <a:latin typeface="Arial" charset="0"/>
            </a:endParaRPr>
          </a:p>
          <a:p>
            <a:pPr marL="0" lvl="2" eaLnBrk="1" hangingPunct="1">
              <a:spcAft>
                <a:spcPts val="1000"/>
              </a:spcAft>
              <a:buClr>
                <a:srgbClr val="7F0081"/>
              </a:buClr>
              <a:defRPr/>
            </a:pPr>
            <a:r>
              <a:rPr lang="en-US" sz="2000" b="1" dirty="0">
                <a:solidFill>
                  <a:srgbClr val="000000"/>
                </a:solidFill>
                <a:effectLst>
                  <a:outerShdw blurRad="38100" dist="38100" dir="2700000" algn="tl">
                    <a:srgbClr val="C0C0C0"/>
                  </a:outerShdw>
                </a:effectLst>
                <a:latin typeface="Arial" charset="0"/>
              </a:rPr>
              <a:t>Black</a:t>
            </a:r>
            <a:r>
              <a:rPr lang="en-US" sz="2000" dirty="0">
                <a:solidFill>
                  <a:srgbClr val="000000"/>
                </a:solidFill>
                <a:latin typeface="Arial" charset="0"/>
              </a:rPr>
              <a:t> (0-2 days) </a:t>
            </a:r>
            <a:r>
              <a:rPr lang="en-US" sz="2000" dirty="0">
                <a:solidFill>
                  <a:srgbClr val="000000"/>
                </a:solidFill>
                <a:latin typeface="Arial" charset="0"/>
                <a:sym typeface="Wingdings" charset="2"/>
              </a:rPr>
              <a:t></a:t>
            </a:r>
            <a:r>
              <a:rPr lang="en-US" sz="2000" dirty="0">
                <a:solidFill>
                  <a:srgbClr val="000000"/>
                </a:solidFill>
                <a:latin typeface="Arial" charset="0"/>
              </a:rPr>
              <a:t>   </a:t>
            </a:r>
            <a:r>
              <a:rPr lang="en-US" sz="2000" dirty="0">
                <a:solidFill>
                  <a:srgbClr val="008000"/>
                </a:solidFill>
                <a:effectLst>
                  <a:outerShdw blurRad="38100" dist="38100" dir="2700000" algn="tl">
                    <a:srgbClr val="C0C0C0"/>
                  </a:outerShdw>
                </a:effectLst>
                <a:latin typeface="Arial" charset="0"/>
              </a:rPr>
              <a:t>Green</a:t>
            </a:r>
            <a:r>
              <a:rPr lang="en-US" sz="2000" dirty="0">
                <a:solidFill>
                  <a:srgbClr val="000000"/>
                </a:solidFill>
                <a:latin typeface="Arial" charset="0"/>
              </a:rPr>
              <a:t> (3-4 days) </a:t>
            </a:r>
            <a:r>
              <a:rPr lang="en-US" sz="2000" dirty="0">
                <a:solidFill>
                  <a:srgbClr val="000000"/>
                </a:solidFill>
                <a:latin typeface="Arial" charset="0"/>
                <a:sym typeface="Wingdings" charset="2"/>
              </a:rPr>
              <a:t></a:t>
            </a:r>
            <a:r>
              <a:rPr lang="en-US" sz="2000" dirty="0">
                <a:solidFill>
                  <a:srgbClr val="000000"/>
                </a:solidFill>
                <a:latin typeface="Arial" charset="0"/>
              </a:rPr>
              <a:t>  </a:t>
            </a:r>
            <a:r>
              <a:rPr lang="en-US" sz="2000" dirty="0">
                <a:solidFill>
                  <a:srgbClr val="FFFF00"/>
                </a:solidFill>
                <a:effectLst>
                  <a:outerShdw blurRad="38100" dist="38100" dir="2700000" algn="tl">
                    <a:srgbClr val="C0C0C0"/>
                  </a:outerShdw>
                </a:effectLst>
                <a:latin typeface="Arial" charset="0"/>
              </a:rPr>
              <a:t>Yellow</a:t>
            </a:r>
            <a:r>
              <a:rPr lang="en-US" sz="2000" dirty="0">
                <a:solidFill>
                  <a:srgbClr val="000000"/>
                </a:solidFill>
                <a:latin typeface="Arial" charset="0"/>
              </a:rPr>
              <a:t> (5 days</a:t>
            </a:r>
            <a:r>
              <a:rPr lang="en-US" dirty="0">
                <a:solidFill>
                  <a:srgbClr val="000000"/>
                </a:solidFill>
                <a:latin typeface="Arial" charset="0"/>
              </a:rPr>
              <a:t>) </a:t>
            </a:r>
          </a:p>
        </p:txBody>
      </p:sp>
      <p:pic>
        <p:nvPicPr>
          <p:cNvPr id="189452" name="Picture 1"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defTabSz="457200" fontAlgn="auto">
              <a:spcBef>
                <a:spcPts val="0"/>
              </a:spcBef>
              <a:spcAft>
                <a:spcPts val="0"/>
              </a:spcAft>
            </a:pPr>
            <a:r>
              <a:rPr lang="en-US" altLang="en-US" sz="1100">
                <a:latin typeface="Arial" panose="020B0604020202020204" pitchFamily="34" charset="0"/>
                <a:cs typeface="Arial" panose="020B0604020202020204" pitchFamily="34" charset="0"/>
              </a:rPr>
              <a:t>2018</a:t>
            </a:r>
            <a:endParaRPr lang="en-US" altLang="en-US" sz="11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26B503CC-12D6-4201-A0EA-278040CD42AD}" type="slidenum">
              <a:rPr lang="en-US" altLang="en-US" smtClean="0">
                <a:solidFill>
                  <a:schemeClr val="bg1">
                    <a:lumMod val="50000"/>
                  </a:schemeClr>
                </a:solidFill>
              </a:rPr>
              <a:pPr/>
              <a:t>39</a:t>
            </a:fld>
            <a:endParaRPr lang="en-US" altLang="en-US" dirty="0">
              <a:solidFill>
                <a:schemeClr val="bg1">
                  <a:lumMod val="50000"/>
                </a:schemeClr>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p:cNvSpPr>
          <p:nvPr>
            <p:ph type="title"/>
          </p:nvPr>
        </p:nvSpPr>
        <p:spPr>
          <a:xfrm>
            <a:off x="457200" y="420188"/>
            <a:ext cx="8229600" cy="2257425"/>
          </a:xfrm>
        </p:spPr>
        <p:txBody>
          <a:bodyPr/>
          <a:lstStyle/>
          <a:p>
            <a:pPr>
              <a:defRPr/>
            </a:pPr>
            <a:r>
              <a:rPr lang="en-US" sz="3600" b="1" dirty="0">
                <a:solidFill>
                  <a:srgbClr val="7F0081"/>
                </a:solidFill>
                <a:effectLst>
                  <a:outerShdw blurRad="38100" dist="38100" dir="2700000" algn="tl">
                    <a:srgbClr val="000000">
                      <a:alpha val="43137"/>
                    </a:srgbClr>
                  </a:outerShdw>
                </a:effectLst>
                <a:latin typeface="Arial" charset="0"/>
              </a:rPr>
              <a:t> ACOG</a:t>
            </a:r>
            <a:r>
              <a:rPr lang="en-US" sz="4000" b="1" dirty="0">
                <a:solidFill>
                  <a:srgbClr val="7F0081"/>
                </a:solidFill>
                <a:effectLst>
                  <a:outerShdw blurRad="38100" dist="38100" dir="2700000" algn="tl">
                    <a:srgbClr val="000000">
                      <a:alpha val="43137"/>
                    </a:srgbClr>
                  </a:outerShdw>
                </a:effectLst>
                <a:latin typeface="Arial" charset="0"/>
              </a:rPr>
              <a:t> </a:t>
            </a:r>
            <a:br>
              <a:rPr lang="en-US" sz="4000" b="1" dirty="0">
                <a:solidFill>
                  <a:srgbClr val="7F0081"/>
                </a:solidFill>
                <a:effectLst>
                  <a:outerShdw blurRad="38100" dist="38100" dir="2700000" algn="tl">
                    <a:srgbClr val="000000">
                      <a:alpha val="43137"/>
                    </a:srgbClr>
                  </a:outerShdw>
                </a:effectLst>
                <a:latin typeface="Arial" charset="0"/>
              </a:rPr>
            </a:br>
            <a:r>
              <a:rPr lang="en-US" sz="4000" b="1" dirty="0">
                <a:solidFill>
                  <a:srgbClr val="7F0081"/>
                </a:solidFill>
                <a:effectLst>
                  <a:outerShdw blurRad="38100" dist="38100" dir="2700000" algn="tl">
                    <a:srgbClr val="000000">
                      <a:alpha val="43137"/>
                    </a:srgbClr>
                  </a:outerShdw>
                </a:effectLst>
                <a:latin typeface="Arial" charset="0"/>
              </a:rPr>
              <a:t>Committee Opinion Feb. 2016</a:t>
            </a:r>
            <a:br>
              <a:rPr lang="en-US" sz="4000" b="1" dirty="0">
                <a:solidFill>
                  <a:srgbClr val="7F0081"/>
                </a:solidFill>
                <a:effectLst>
                  <a:outerShdw blurRad="38100" dist="38100" dir="2700000" algn="tl">
                    <a:srgbClr val="000000">
                      <a:alpha val="43137"/>
                    </a:srgbClr>
                  </a:outerShdw>
                </a:effectLst>
                <a:latin typeface="Arial" charset="0"/>
              </a:rPr>
            </a:br>
            <a:r>
              <a:rPr lang="en-US" sz="2400" b="1" dirty="0">
                <a:solidFill>
                  <a:srgbClr val="7F0081"/>
                </a:solidFill>
                <a:effectLst>
                  <a:outerShdw blurRad="38100" dist="38100" dir="2700000" algn="tl">
                    <a:srgbClr val="000000">
                      <a:alpha val="43137"/>
                    </a:srgbClr>
                  </a:outerShdw>
                </a:effectLst>
                <a:latin typeface="Arial" charset="0"/>
              </a:rPr>
              <a:t>(reaffirmed 2017)</a:t>
            </a:r>
          </a:p>
        </p:txBody>
      </p:sp>
      <p:sp>
        <p:nvSpPr>
          <p:cNvPr id="40963" name="Rectangle 3"/>
          <p:cNvSpPr>
            <a:spLocks noGrp="1"/>
          </p:cNvSpPr>
          <p:nvPr>
            <p:ph type="body" idx="1"/>
          </p:nvPr>
        </p:nvSpPr>
        <p:spPr>
          <a:xfrm>
            <a:off x="520995" y="1347233"/>
            <a:ext cx="8229600" cy="5002213"/>
          </a:xfrm>
        </p:spPr>
        <p:txBody>
          <a:bodyPr/>
          <a:lstStyle/>
          <a:p>
            <a:pPr marL="0" indent="0" defTabSz="914400">
              <a:buFont typeface="Arial" pitchFamily="34" charset="0"/>
              <a:buNone/>
              <a:defRPr/>
            </a:pPr>
            <a:endParaRPr lang="en-US" altLang="en-US" dirty="0"/>
          </a:p>
          <a:p>
            <a:pPr marL="0" indent="0" defTabSz="914400">
              <a:buFont typeface="Arial" pitchFamily="34" charset="0"/>
              <a:buNone/>
              <a:defRPr/>
            </a:pPr>
            <a:r>
              <a:rPr lang="en-US" altLang="en-US" sz="2400" dirty="0">
                <a:latin typeface="Arial" panose="020B0604020202020204" pitchFamily="34" charset="0"/>
              </a:rPr>
              <a:t>		</a:t>
            </a:r>
          </a:p>
          <a:p>
            <a:pPr marL="0" indent="0" defTabSz="914400">
              <a:buFont typeface="Arial" pitchFamily="34" charset="0"/>
              <a:buNone/>
              <a:defRPr/>
            </a:pPr>
            <a:endParaRPr lang="en-US" altLang="en-US" sz="2400" dirty="0">
              <a:latin typeface="Arial" panose="020B0604020202020204" pitchFamily="34" charset="0"/>
            </a:endParaRPr>
          </a:p>
          <a:p>
            <a:pPr defTabSz="914400">
              <a:buClr>
                <a:srgbClr val="7030A0"/>
              </a:buClr>
              <a:defRPr/>
            </a:pPr>
            <a:r>
              <a:rPr lang="en-US" altLang="en-US" sz="2200" dirty="0">
                <a:latin typeface="Arial"/>
              </a:rPr>
              <a:t>Clinical Management of breastfeeding is a core component of reproductive healthcare</a:t>
            </a:r>
            <a:endParaRPr lang="en-US" altLang="en-US" sz="2200">
              <a:latin typeface="Arial"/>
            </a:endParaRPr>
          </a:p>
          <a:p>
            <a:pPr defTabSz="914400">
              <a:buClr>
                <a:srgbClr val="7030A0"/>
              </a:buClr>
              <a:defRPr/>
            </a:pPr>
            <a:r>
              <a:rPr lang="en-US" altLang="en-US" sz="2200" dirty="0">
                <a:latin typeface="Arial"/>
              </a:rPr>
              <a:t>All obstetric care providers should:</a:t>
            </a:r>
          </a:p>
          <a:p>
            <a:pPr marL="800100" lvl="1" indent="-342900" defTabSz="914400">
              <a:buClr>
                <a:srgbClr val="7030A0"/>
              </a:buClr>
              <a:buFont typeface="Calibri" pitchFamily="34" charset="0"/>
              <a:buChar char="-"/>
              <a:defRPr/>
            </a:pPr>
            <a:r>
              <a:rPr lang="en-US" altLang="en-US" sz="2200" dirty="0">
                <a:latin typeface="Arial"/>
                <a:cs typeface="Arial"/>
              </a:rPr>
              <a:t>Develop and maintain knowledge and skills in anticipatory </a:t>
            </a:r>
            <a:r>
              <a:rPr lang="en-US" altLang="en-US" sz="2200">
                <a:latin typeface="Arial"/>
                <a:cs typeface="Arial"/>
              </a:rPr>
              <a:t>guidance, physical assessment, and support of normal </a:t>
            </a:r>
            <a:r>
              <a:rPr lang="en-US" altLang="en-US" sz="2200" dirty="0">
                <a:latin typeface="Arial"/>
                <a:cs typeface="Arial"/>
              </a:rPr>
              <a:t>physiology and management of common BF problems</a:t>
            </a:r>
          </a:p>
          <a:p>
            <a:pPr marL="800100" lvl="1" indent="-342900" defTabSz="914400">
              <a:buFont typeface="Calibri" pitchFamily="34" charset="0"/>
              <a:buChar char="-"/>
              <a:defRPr/>
            </a:pPr>
            <a:r>
              <a:rPr lang="en-US" sz="2200" dirty="0">
                <a:latin typeface="Arial"/>
                <a:cs typeface="Arial"/>
              </a:rPr>
              <a:t>Provide complete and current information on risks of </a:t>
            </a:r>
            <a:r>
              <a:rPr lang="en-US" sz="2200" b="1" dirty="0">
                <a:latin typeface="Arial"/>
                <a:cs typeface="Arial"/>
              </a:rPr>
              <a:t>NOT</a:t>
            </a:r>
            <a:r>
              <a:rPr lang="en-US" sz="2200" dirty="0">
                <a:latin typeface="Arial"/>
                <a:cs typeface="Arial"/>
              </a:rPr>
              <a:t> breastfeeding</a:t>
            </a:r>
            <a:endParaRPr lang="en-US">
              <a:cs typeface="Calibri"/>
            </a:endParaRPr>
          </a:p>
          <a:p>
            <a:pPr lvl="1" defTabSz="914400">
              <a:buClr>
                <a:srgbClr val="7030A0"/>
              </a:buClr>
              <a:buFont typeface="Calibri" pitchFamily="34" charset="0"/>
              <a:buChar char="-"/>
              <a:defRPr/>
            </a:pPr>
            <a:endParaRPr lang="en-US" altLang="en-US" sz="2000" dirty="0">
              <a:latin typeface="Arial" panose="020B0604020202020204" pitchFamily="34" charset="0"/>
              <a:cs typeface="Arial"/>
            </a:endParaRPr>
          </a:p>
          <a:p>
            <a:pPr marL="457200" lvl="1" indent="0" defTabSz="914400">
              <a:buNone/>
              <a:defRPr/>
            </a:pPr>
            <a:endParaRPr lang="en-US" altLang="en-US" sz="2000" dirty="0">
              <a:latin typeface="Arial" panose="020B0604020202020204" pitchFamily="34" charset="0"/>
              <a:cs typeface="Arial" panose="020B0604020202020204" pitchFamily="34" charset="0"/>
            </a:endParaRPr>
          </a:p>
          <a:p>
            <a:pPr lvl="1" defTabSz="914400">
              <a:buFont typeface="Calibri" pitchFamily="34" charset="0"/>
              <a:buChar char="-"/>
              <a:defRPr/>
            </a:pPr>
            <a:endParaRPr lang="en-US" altLang="en-US" sz="2000" dirty="0">
              <a:latin typeface="Arial" panose="020B0604020202020204" pitchFamily="34" charset="0"/>
              <a:cs typeface="Arial" panose="020B0604020202020204" pitchFamily="34" charset="0"/>
            </a:endParaRPr>
          </a:p>
          <a:p>
            <a:pPr marL="0" indent="0" algn="ctr" defTabSz="914400">
              <a:buNone/>
              <a:defRPr/>
            </a:pPr>
            <a:endParaRPr lang="en-US" altLang="en-US" sz="2400" dirty="0">
              <a:latin typeface="Arial" panose="020B0604020202020204" pitchFamily="34" charset="0"/>
            </a:endParaRPr>
          </a:p>
        </p:txBody>
      </p:sp>
      <p:sp>
        <p:nvSpPr>
          <p:cNvPr id="2" name="Footer Placeholder 1"/>
          <p:cNvSpPr>
            <a:spLocks noGrp="1"/>
          </p:cNvSpPr>
          <p:nvPr>
            <p:ph type="ftr" sz="quarter" idx="11"/>
          </p:nvPr>
        </p:nvSpPr>
        <p:spPr/>
        <p:txBody>
          <a:bodyPr/>
          <a:lstStyle/>
          <a:p>
            <a:pPr>
              <a:defRPr/>
            </a:pPr>
            <a:r>
              <a:rPr lang="en-US" altLang="en-US" sz="1100" dirty="0">
                <a:latin typeface="Arial"/>
                <a:ea typeface="ＭＳ Ｐゴシック"/>
                <a:cs typeface="Arial"/>
              </a:rPr>
              <a:t>2025</a:t>
            </a:r>
            <a:endParaRPr lang="en-US" altLang="en-US" sz="11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1E05C202-C401-498D-8429-80542FBCD9BC}" type="slidenum">
              <a:rPr lang="en-US" altLang="en-US" smtClean="0">
                <a:solidFill>
                  <a:schemeClr val="bg1">
                    <a:lumMod val="50000"/>
                  </a:schemeClr>
                </a:solidFill>
              </a:rPr>
              <a:pPr/>
              <a:t>4</a:t>
            </a:fld>
            <a:endParaRPr lang="en-US" altLang="en-US" dirty="0">
              <a:solidFill>
                <a:schemeClr val="bg1">
                  <a:lumMod val="50000"/>
                </a:schemeClr>
              </a:solidFill>
            </a:endParaRPr>
          </a:p>
        </p:txBody>
      </p:sp>
      <p:sp>
        <p:nvSpPr>
          <p:cNvPr id="4" name="TextBox 3"/>
          <p:cNvSpPr txBox="1"/>
          <p:nvPr/>
        </p:nvSpPr>
        <p:spPr>
          <a:xfrm>
            <a:off x="1268018" y="5850737"/>
            <a:ext cx="6747934" cy="507831"/>
          </a:xfrm>
          <a:prstGeom prst="rect">
            <a:avLst/>
          </a:prstGeom>
          <a:noFill/>
        </p:spPr>
        <p:txBody>
          <a:bodyPr wrap="square" rtlCol="0">
            <a:spAutoFit/>
          </a:bodyPr>
          <a:lstStyle/>
          <a:p>
            <a:r>
              <a:rPr lang="en-US" sz="900" dirty="0">
                <a:hlinkClick r:id="rId2"/>
              </a:rPr>
              <a:t>https://www.acog.org/Clinical-Guidance-and-Publications/Committee-Opinions/Committee-on-Obstetric-Practice/Optimizing-Support-for-Breastfeeding-as-Part-of-Obstetric-Practice</a:t>
            </a:r>
            <a:endParaRPr lang="en-US" sz="900" dirty="0"/>
          </a:p>
          <a:p>
            <a:pPr algn="ctr"/>
            <a:endParaRPr lang="en-US" sz="900" dirty="0"/>
          </a:p>
        </p:txBody>
      </p:sp>
    </p:spTree>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200">
                <a:solidFill>
                  <a:srgbClr val="898989"/>
                </a:solidFill>
              </a:rPr>
              <a:t>2018</a:t>
            </a:r>
          </a:p>
        </p:txBody>
      </p:sp>
      <p:sp>
        <p:nvSpPr>
          <p:cNvPr id="1914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3FC34AB9-43AD-4689-A879-B3537FC14DBD}" type="slidenum">
              <a:rPr lang="en-US" altLang="en-US" sz="1200">
                <a:solidFill>
                  <a:srgbClr val="558ED5"/>
                </a:solidFill>
              </a:rPr>
              <a:pPr>
                <a:spcBef>
                  <a:spcPct val="0"/>
                </a:spcBef>
                <a:buFontTx/>
                <a:buNone/>
              </a:pPr>
              <a:t>40</a:t>
            </a:fld>
            <a:endParaRPr lang="en-US" altLang="en-US" sz="1200">
              <a:solidFill>
                <a:srgbClr val="558ED5"/>
              </a:solidFill>
            </a:endParaRPr>
          </a:p>
        </p:txBody>
      </p:sp>
      <p:pic>
        <p:nvPicPr>
          <p:cNvPr id="191493" name="Picture 4"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02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Box 4"/>
          <p:cNvSpPr txBox="1">
            <a:spLocks noChangeArrowheads="1"/>
          </p:cNvSpPr>
          <p:nvPr/>
        </p:nvSpPr>
        <p:spPr bwMode="auto">
          <a:xfrm>
            <a:off x="465138" y="5401733"/>
            <a:ext cx="797401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1400" dirty="0">
                <a:solidFill>
                  <a:schemeClr val="bg1">
                    <a:lumMod val="50000"/>
                  </a:schemeClr>
                </a:solidFill>
                <a:latin typeface="Arial" pitchFamily="34" charset="0"/>
              </a:rPr>
              <a:t>Lawrence Breastfeeding: A Guide for the Medical Profession 8</a:t>
            </a:r>
            <a:r>
              <a:rPr lang="en-US" altLang="en-US" sz="1400" baseline="30000" dirty="0">
                <a:solidFill>
                  <a:schemeClr val="bg1">
                    <a:lumMod val="50000"/>
                  </a:schemeClr>
                </a:solidFill>
                <a:latin typeface="Arial" pitchFamily="34" charset="0"/>
              </a:rPr>
              <a:t>th</a:t>
            </a:r>
            <a:r>
              <a:rPr lang="en-US" altLang="en-US" sz="1400" dirty="0">
                <a:solidFill>
                  <a:schemeClr val="bg1">
                    <a:lumMod val="50000"/>
                  </a:schemeClr>
                </a:solidFill>
                <a:latin typeface="Arial" pitchFamily="34" charset="0"/>
              </a:rPr>
              <a:t> edition, 2016</a:t>
            </a:r>
          </a:p>
          <a:p>
            <a:pPr eaLnBrk="1" hangingPunct="1">
              <a:spcBef>
                <a:spcPct val="0"/>
              </a:spcBef>
              <a:buFontTx/>
              <a:buNone/>
            </a:pPr>
            <a:r>
              <a:rPr lang="en-US" altLang="en-US" sz="1200" dirty="0">
                <a:solidFill>
                  <a:schemeClr val="bg1">
                    <a:lumMod val="50000"/>
                  </a:schemeClr>
                </a:solidFill>
                <a:latin typeface="Arial" pitchFamily="34" charset="0"/>
              </a:rPr>
              <a:t>P. 278</a:t>
            </a:r>
          </a:p>
        </p:txBody>
      </p:sp>
      <p:sp>
        <p:nvSpPr>
          <p:cNvPr id="2" name="TextBox 1"/>
          <p:cNvSpPr txBox="1"/>
          <p:nvPr/>
        </p:nvSpPr>
        <p:spPr>
          <a:xfrm>
            <a:off x="1642533" y="6239933"/>
            <a:ext cx="5706534" cy="261610"/>
          </a:xfrm>
          <a:prstGeom prst="rect">
            <a:avLst/>
          </a:prstGeom>
          <a:noFill/>
        </p:spPr>
        <p:txBody>
          <a:bodyPr wrap="square" rtlCol="0">
            <a:spAutoFit/>
          </a:bodyPr>
          <a:lstStyle/>
          <a:p>
            <a:pPr algn="ctr"/>
            <a:r>
              <a:rPr lang="en-US" altLang="en-US" sz="1100" dirty="0">
                <a:solidFill>
                  <a:srgbClr val="898989"/>
                </a:solidFill>
              </a:rPr>
              <a:t>2018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CB9FF328-2B67-4974-9474-743DBFB87D0F}" type="slidenum">
              <a:rPr lang="en-US" altLang="en-US" sz="1200">
                <a:solidFill>
                  <a:srgbClr val="558ED5"/>
                </a:solidFill>
              </a:rPr>
              <a:pPr>
                <a:spcBef>
                  <a:spcPct val="0"/>
                </a:spcBef>
                <a:buFontTx/>
                <a:buNone/>
              </a:pPr>
              <a:t>41</a:t>
            </a:fld>
            <a:endParaRPr lang="en-US" altLang="en-US" sz="1200">
              <a:solidFill>
                <a:srgbClr val="558ED5"/>
              </a:solidFill>
            </a:endParaRPr>
          </a:p>
        </p:txBody>
      </p:sp>
      <p:sp>
        <p:nvSpPr>
          <p:cNvPr id="192515"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3D49E2A7-3841-418F-95C6-F5608FE1BEB0}" type="slidenum">
              <a:rPr lang="en-US" altLang="en-US" sz="1200">
                <a:solidFill>
                  <a:schemeClr val="bg1">
                    <a:lumMod val="50000"/>
                  </a:schemeClr>
                </a:solidFill>
              </a:rPr>
              <a:pPr algn="r" eaLnBrk="1" hangingPunct="1">
                <a:spcBef>
                  <a:spcPct val="0"/>
                </a:spcBef>
                <a:buFontTx/>
                <a:buNone/>
              </a:pPr>
              <a:t>41</a:t>
            </a:fld>
            <a:endParaRPr lang="en-US" altLang="en-US" sz="1200" dirty="0">
              <a:solidFill>
                <a:schemeClr val="bg1">
                  <a:lumMod val="50000"/>
                </a:schemeClr>
              </a:solidFill>
            </a:endParaRPr>
          </a:p>
        </p:txBody>
      </p:sp>
      <p:sp>
        <p:nvSpPr>
          <p:cNvPr id="192516" name="Rectangle 2"/>
          <p:cNvSpPr>
            <a:spLocks noGrp="1" noChangeArrowheads="1"/>
          </p:cNvSpPr>
          <p:nvPr>
            <p:ph type="title" idx="4294967295"/>
          </p:nvPr>
        </p:nvSpPr>
        <p:spPr>
          <a:xfrm>
            <a:off x="1524000" y="319088"/>
            <a:ext cx="7620000" cy="1004887"/>
          </a:xfrm>
        </p:spPr>
        <p:txBody>
          <a:bodyPr/>
          <a:lstStyle/>
          <a:p>
            <a:pPr eaLnBrk="1" hangingPunct="1">
              <a:lnSpc>
                <a:spcPct val="85000"/>
              </a:lnSpc>
            </a:pPr>
            <a:r>
              <a:rPr lang="en-US" altLang="en-US" sz="3600" b="1">
                <a:solidFill>
                  <a:srgbClr val="800080"/>
                </a:solidFill>
                <a:latin typeface="Arial" pitchFamily="34" charset="0"/>
              </a:rPr>
              <a:t>Signs of Effective Breastfeeding</a:t>
            </a:r>
            <a:endParaRPr lang="en-US" altLang="en-US" sz="3600">
              <a:solidFill>
                <a:srgbClr val="800080"/>
              </a:solidFill>
              <a:latin typeface="Maiandra GD" pitchFamily="34" charset="0"/>
            </a:endParaRPr>
          </a:p>
        </p:txBody>
      </p:sp>
      <p:sp>
        <p:nvSpPr>
          <p:cNvPr id="192517" name="Rectangle 3"/>
          <p:cNvSpPr>
            <a:spLocks noGrp="1" noChangeArrowheads="1"/>
          </p:cNvSpPr>
          <p:nvPr>
            <p:ph type="body" idx="4294967295"/>
          </p:nvPr>
        </p:nvSpPr>
        <p:spPr>
          <a:xfrm>
            <a:off x="354013" y="1612900"/>
            <a:ext cx="8686800" cy="1068388"/>
          </a:xfrm>
        </p:spPr>
        <p:txBody>
          <a:bodyPr/>
          <a:lstStyle/>
          <a:p>
            <a:pPr marL="0" indent="0">
              <a:spcBef>
                <a:spcPct val="0"/>
              </a:spcBef>
              <a:buClr>
                <a:srgbClr val="7F0081"/>
              </a:buClr>
              <a:buFont typeface="Arial" pitchFamily="34" charset="0"/>
              <a:buNone/>
            </a:pPr>
            <a:r>
              <a:rPr lang="en-US" altLang="en-US" dirty="0">
                <a:latin typeface="Arial" pitchFamily="34" charset="0"/>
              </a:rPr>
              <a:t>Waking to feed 8-12x/day (average 10 times)</a:t>
            </a:r>
          </a:p>
          <a:p>
            <a:pPr lvl="1">
              <a:spcBef>
                <a:spcPct val="0"/>
              </a:spcBef>
              <a:spcAft>
                <a:spcPts val="1000"/>
              </a:spcAft>
              <a:buClr>
                <a:srgbClr val="7F0081"/>
              </a:buClr>
            </a:pPr>
            <a:r>
              <a:rPr lang="en-US" altLang="en-US" dirty="0">
                <a:latin typeface="Arial" pitchFamily="34" charset="0"/>
              </a:rPr>
              <a:t>Full and </a:t>
            </a:r>
            <a:r>
              <a:rPr lang="ja-JP" altLang="en-US" u="sng" dirty="0">
                <a:latin typeface="Arial" pitchFamily="34" charset="0"/>
              </a:rPr>
              <a:t>“</a:t>
            </a:r>
            <a:r>
              <a:rPr lang="en-US" altLang="ja-JP" u="sng" dirty="0">
                <a:latin typeface="Arial" pitchFamily="34" charset="0"/>
              </a:rPr>
              <a:t>satisfied</a:t>
            </a:r>
            <a:r>
              <a:rPr lang="ja-JP" altLang="en-US" u="sng" dirty="0">
                <a:latin typeface="Arial" pitchFamily="34" charset="0"/>
              </a:rPr>
              <a:t>”</a:t>
            </a:r>
            <a:r>
              <a:rPr lang="en-US" altLang="ja-JP" dirty="0">
                <a:latin typeface="Arial" pitchFamily="34" charset="0"/>
              </a:rPr>
              <a:t> after feedings</a:t>
            </a:r>
            <a:endParaRPr lang="en-US" altLang="en-US" dirty="0">
              <a:latin typeface="Arial" pitchFamily="34" charset="0"/>
            </a:endParaRPr>
          </a:p>
        </p:txBody>
      </p:sp>
      <p:sp>
        <p:nvSpPr>
          <p:cNvPr id="6" name="Rounded Rectangle 5"/>
          <p:cNvSpPr>
            <a:spLocks noChangeArrowheads="1"/>
          </p:cNvSpPr>
          <p:nvPr/>
        </p:nvSpPr>
        <p:spPr bwMode="auto">
          <a:xfrm>
            <a:off x="2252663" y="2806700"/>
            <a:ext cx="4814887" cy="3621088"/>
          </a:xfrm>
          <a:prstGeom prst="roundRect">
            <a:avLst>
              <a:gd name="adj" fmla="val 16667"/>
            </a:avLst>
          </a:prstGeom>
          <a:blipFill dpi="0" rotWithShape="1">
            <a:blip r:embed="rId3"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rgbClr val="FFFFFF"/>
              </a:solidFill>
              <a:latin typeface="Calibri"/>
              <a:ea typeface="ＭＳ Ｐゴシック"/>
            </a:endParaRPr>
          </a:p>
        </p:txBody>
      </p:sp>
      <p:sp>
        <p:nvSpPr>
          <p:cNvPr id="192519" name="Footer Placeholder 6"/>
          <p:cNvSpPr>
            <a:spLocks noGrp="1"/>
          </p:cNvSpPr>
          <p:nvPr>
            <p:ph type="ftr" sz="quarter" idx="11"/>
          </p:nvPr>
        </p:nvSpPr>
        <p:spPr bwMode="auto">
          <a:xfrm>
            <a:off x="3212306" y="6427788"/>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None/>
            </a:pPr>
            <a:r>
              <a:rPr lang="en-US" altLang="en-US" sz="1200">
                <a:solidFill>
                  <a:srgbClr val="898989"/>
                </a:solidFill>
              </a:rPr>
              <a:t>2018</a:t>
            </a:r>
            <a:endParaRPr lang="en-US" altLang="en-US" sz="1200" dirty="0">
              <a:solidFill>
                <a:srgbClr val="898989"/>
              </a:solidFill>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1E896320-BC81-4C23-85F4-472FBBBA65A1}" type="slidenum">
              <a:rPr lang="en-US" altLang="en-US" sz="1200">
                <a:solidFill>
                  <a:srgbClr val="558ED5"/>
                </a:solidFill>
              </a:rPr>
              <a:pPr>
                <a:spcBef>
                  <a:spcPct val="0"/>
                </a:spcBef>
                <a:buFontTx/>
                <a:buNone/>
              </a:pPr>
              <a:t>42</a:t>
            </a:fld>
            <a:endParaRPr lang="en-US" altLang="en-US" sz="1200">
              <a:solidFill>
                <a:srgbClr val="558ED5"/>
              </a:solidFill>
            </a:endParaRPr>
          </a:p>
        </p:txBody>
      </p:sp>
      <p:sp>
        <p:nvSpPr>
          <p:cNvPr id="194563"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E803C6C0-8B0D-44CD-86E9-D0057A5E7740}" type="slidenum">
              <a:rPr lang="en-US" altLang="en-US" sz="1200">
                <a:solidFill>
                  <a:schemeClr val="bg1">
                    <a:lumMod val="50000"/>
                  </a:schemeClr>
                </a:solidFill>
              </a:rPr>
              <a:pPr algn="r" eaLnBrk="1" hangingPunct="1">
                <a:spcBef>
                  <a:spcPct val="0"/>
                </a:spcBef>
                <a:buFontTx/>
                <a:buNone/>
              </a:pPr>
              <a:t>42</a:t>
            </a:fld>
            <a:endParaRPr lang="en-US" altLang="en-US" sz="1200" dirty="0">
              <a:solidFill>
                <a:schemeClr val="bg1">
                  <a:lumMod val="50000"/>
                </a:schemeClr>
              </a:solidFill>
            </a:endParaRPr>
          </a:p>
        </p:txBody>
      </p:sp>
      <p:sp>
        <p:nvSpPr>
          <p:cNvPr id="194564" name="Rectangle 2"/>
          <p:cNvSpPr>
            <a:spLocks noGrp="1" noChangeArrowheads="1"/>
          </p:cNvSpPr>
          <p:nvPr>
            <p:ph type="title" idx="4294967295"/>
          </p:nvPr>
        </p:nvSpPr>
        <p:spPr>
          <a:xfrm>
            <a:off x="1524000" y="319088"/>
            <a:ext cx="7620000" cy="1004887"/>
          </a:xfrm>
        </p:spPr>
        <p:txBody>
          <a:bodyPr/>
          <a:lstStyle/>
          <a:p>
            <a:pPr eaLnBrk="1" hangingPunct="1">
              <a:lnSpc>
                <a:spcPct val="85000"/>
              </a:lnSpc>
            </a:pPr>
            <a:r>
              <a:rPr lang="en-US" altLang="en-US" sz="3600" b="1" dirty="0">
                <a:solidFill>
                  <a:srgbClr val="800080"/>
                </a:solidFill>
                <a:latin typeface="Arial" pitchFamily="34" charset="0"/>
              </a:rPr>
              <a:t>Signs of Effective Breastfeeding</a:t>
            </a:r>
            <a:endParaRPr lang="en-US" altLang="en-US" sz="3600" dirty="0">
              <a:solidFill>
                <a:srgbClr val="800080"/>
              </a:solidFill>
              <a:latin typeface="Maiandra GD" pitchFamily="34" charset="0"/>
            </a:endParaRPr>
          </a:p>
        </p:txBody>
      </p:sp>
      <p:sp>
        <p:nvSpPr>
          <p:cNvPr id="194565" name="Rectangle 3"/>
          <p:cNvSpPr>
            <a:spLocks noGrp="1" noChangeArrowheads="1"/>
          </p:cNvSpPr>
          <p:nvPr>
            <p:ph type="body" idx="4294967295"/>
          </p:nvPr>
        </p:nvSpPr>
        <p:spPr>
          <a:xfrm>
            <a:off x="533400" y="1563688"/>
            <a:ext cx="8610600" cy="1581150"/>
          </a:xfrm>
        </p:spPr>
        <p:txBody>
          <a:bodyPr/>
          <a:lstStyle/>
          <a:p>
            <a:pPr>
              <a:spcBef>
                <a:spcPct val="0"/>
              </a:spcBef>
              <a:buClr>
                <a:srgbClr val="7F0081"/>
              </a:buClr>
              <a:buFont typeface="Arial" pitchFamily="34" charset="0"/>
              <a:buNone/>
            </a:pPr>
            <a:r>
              <a:rPr lang="en-US" altLang="en-US" sz="2800" dirty="0">
                <a:latin typeface="Arial" pitchFamily="34" charset="0"/>
              </a:rPr>
              <a:t>Appropriate weight gain </a:t>
            </a:r>
            <a:r>
              <a:rPr lang="en-US" altLang="en-US" sz="2000" dirty="0">
                <a:latin typeface="Arial" pitchFamily="34" charset="0"/>
              </a:rPr>
              <a:t>(0-3 months)</a:t>
            </a:r>
          </a:p>
          <a:p>
            <a:pPr lvl="1">
              <a:spcBef>
                <a:spcPct val="0"/>
              </a:spcBef>
              <a:spcAft>
                <a:spcPts val="1000"/>
              </a:spcAft>
              <a:buClr>
                <a:srgbClr val="7F0081"/>
              </a:buClr>
            </a:pPr>
            <a:r>
              <a:rPr lang="en-US" altLang="en-US" sz="2400" dirty="0">
                <a:latin typeface="Arial" pitchFamily="34" charset="0"/>
              </a:rPr>
              <a:t>After </a:t>
            </a:r>
            <a:r>
              <a:rPr lang="ja-JP" altLang="en-US" sz="2400" dirty="0">
                <a:latin typeface="Arial" pitchFamily="34" charset="0"/>
              </a:rPr>
              <a:t>“</a:t>
            </a:r>
            <a:r>
              <a:rPr lang="en-US" altLang="ja-JP" sz="2400" dirty="0">
                <a:latin typeface="Arial" pitchFamily="34" charset="0"/>
              </a:rPr>
              <a:t>milk in</a:t>
            </a:r>
            <a:r>
              <a:rPr lang="ja-JP" altLang="en-US" sz="2400" dirty="0">
                <a:latin typeface="Arial" pitchFamily="34" charset="0"/>
              </a:rPr>
              <a:t>”</a:t>
            </a:r>
            <a:r>
              <a:rPr lang="en-US" altLang="ja-JP" sz="2400" dirty="0">
                <a:latin typeface="Arial" pitchFamily="34" charset="0"/>
              </a:rPr>
              <a:t> 20-30 grams/d (3/4 to 1 oz./d)</a:t>
            </a:r>
          </a:p>
          <a:p>
            <a:pPr lvl="1">
              <a:spcBef>
                <a:spcPct val="0"/>
              </a:spcBef>
              <a:spcAft>
                <a:spcPts val="1000"/>
              </a:spcAft>
              <a:buClr>
                <a:srgbClr val="7F0081"/>
              </a:buClr>
            </a:pPr>
            <a:r>
              <a:rPr lang="en-US" altLang="en-US" sz="2400" dirty="0">
                <a:latin typeface="Arial" pitchFamily="34" charset="0"/>
              </a:rPr>
              <a:t>Back to birth weight by 10 - 14 days </a:t>
            </a:r>
            <a:r>
              <a:rPr lang="en-US" altLang="en-US" sz="2400" dirty="0">
                <a:solidFill>
                  <a:srgbClr val="FF0000"/>
                </a:solidFill>
                <a:latin typeface="Arial" pitchFamily="34" charset="0"/>
              </a:rPr>
              <a:t>(follow closely and intervene if needed)</a:t>
            </a:r>
          </a:p>
        </p:txBody>
      </p:sp>
      <p:sp>
        <p:nvSpPr>
          <p:cNvPr id="296966" name="Rounded Rectangle 5"/>
          <p:cNvSpPr>
            <a:spLocks noChangeArrowheads="1"/>
          </p:cNvSpPr>
          <p:nvPr/>
        </p:nvSpPr>
        <p:spPr bwMode="auto">
          <a:xfrm>
            <a:off x="2487613" y="3444875"/>
            <a:ext cx="4165600" cy="2887663"/>
          </a:xfrm>
          <a:prstGeom prst="roundRect">
            <a:avLst>
              <a:gd name="adj" fmla="val 16667"/>
            </a:avLst>
          </a:prstGeom>
          <a:blipFill dpi="0" rotWithShape="1">
            <a:blip r:embed="rId3"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a:solidFill>
                <a:srgbClr val="FFFFFF"/>
              </a:solidFill>
              <a:latin typeface="Calibri" pitchFamily="34" charset="0"/>
            </a:endParaRPr>
          </a:p>
        </p:txBody>
      </p:sp>
      <p:sp>
        <p:nvSpPr>
          <p:cNvPr id="194567" name="Footer Placeholder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457200" fontAlgn="auto">
              <a:spcBef>
                <a:spcPts val="0"/>
              </a:spcBef>
              <a:spcAft>
                <a:spcPts val="0"/>
              </a:spcAft>
              <a:buNone/>
            </a:pPr>
            <a:r>
              <a:rPr lang="en-US" altLang="en-US" sz="1100">
                <a:solidFill>
                  <a:srgbClr val="898989"/>
                </a:solidFill>
                <a:latin typeface="Arial" panose="020B0604020202020204" pitchFamily="34" charset="0"/>
                <a:cs typeface="Arial" panose="020B0604020202020204" pitchFamily="34" charset="0"/>
              </a:rPr>
              <a:t>2018</a:t>
            </a:r>
            <a:endParaRPr lang="en-US" altLang="en-US" sz="1100" dirty="0">
              <a:solidFill>
                <a:srgbClr val="898989"/>
              </a:solidFill>
              <a:latin typeface="Arial" panose="020B0604020202020204" pitchFamily="34" charset="0"/>
              <a:cs typeface="Arial" panose="020B0604020202020204" pitchFamily="34"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1"/>
          <p:cNvSpPr>
            <a:spLocks noChangeArrowheads="1"/>
          </p:cNvSpPr>
          <p:nvPr/>
        </p:nvSpPr>
        <p:spPr bwMode="auto">
          <a:xfrm>
            <a:off x="2895600" y="4729163"/>
            <a:ext cx="3394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000000"/>
                </a:solidFill>
                <a:hlinkClick r:id="rId2"/>
              </a:rPr>
              <a:t>https://www.newbornweight.org/</a:t>
            </a:r>
            <a:endParaRPr lang="en-US" altLang="en-US" sz="1800" dirty="0">
              <a:solidFill>
                <a:srgbClr val="000000"/>
              </a:solidFill>
            </a:endParaRPr>
          </a:p>
          <a:p>
            <a:pPr eaLnBrk="1" hangingPunct="1">
              <a:spcBef>
                <a:spcPct val="0"/>
              </a:spcBef>
              <a:buFontTx/>
              <a:buNone/>
            </a:pPr>
            <a:endParaRPr lang="en-US" altLang="en-US" sz="1800" dirty="0">
              <a:solidFill>
                <a:srgbClr val="000000"/>
              </a:solidFill>
            </a:endParaRPr>
          </a:p>
        </p:txBody>
      </p:sp>
      <p:sp>
        <p:nvSpPr>
          <p:cNvPr id="184324" name="Rectangle 6"/>
          <p:cNvSpPr>
            <a:spLocks noChangeArrowheads="1"/>
          </p:cNvSpPr>
          <p:nvPr/>
        </p:nvSpPr>
        <p:spPr bwMode="auto">
          <a:xfrm>
            <a:off x="717176" y="2223247"/>
            <a:ext cx="7990262" cy="326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3600" b="1" dirty="0">
                <a:solidFill>
                  <a:srgbClr val="000000"/>
                </a:solidFill>
                <a:latin typeface="Arial" pitchFamily="34" charset="0"/>
                <a:cs typeface="Arial" pitchFamily="34" charset="0"/>
              </a:rPr>
              <a:t>Newt </a:t>
            </a:r>
            <a:r>
              <a:rPr lang="en-US" altLang="en-US" sz="2400" dirty="0">
                <a:solidFill>
                  <a:srgbClr val="000000"/>
                </a:solidFill>
                <a:latin typeface="Arial" pitchFamily="34" charset="0"/>
                <a:cs typeface="Arial" pitchFamily="34" charset="0"/>
              </a:rPr>
              <a:t>is the first tool that allows pediatric providers and parents to see how a newborn’s weight during the first days compares with a large sample of newborns, which can help with early identification of weight loss issues.</a:t>
            </a:r>
          </a:p>
          <a:p>
            <a:pPr algn="ctr" eaLnBrk="1" hangingPunct="1">
              <a:spcBef>
                <a:spcPct val="0"/>
              </a:spcBef>
              <a:buFontTx/>
              <a:buNone/>
            </a:pPr>
            <a:r>
              <a:rPr lang="en-US" altLang="en-US" sz="1600" dirty="0">
                <a:solidFill>
                  <a:srgbClr val="000000"/>
                </a:solidFill>
                <a:latin typeface="Arial" pitchFamily="34" charset="0"/>
                <a:cs typeface="Arial" pitchFamily="34" charset="0"/>
              </a:rPr>
              <a:t>Developed by Dr. Ian Paul of Penn State Children’s Hospital</a:t>
            </a:r>
          </a:p>
          <a:p>
            <a:pPr eaLnBrk="1" hangingPunct="1">
              <a:spcBef>
                <a:spcPct val="0"/>
              </a:spcBef>
              <a:buFontTx/>
              <a:buNone/>
            </a:pPr>
            <a:endParaRPr lang="en-US" altLang="en-US" sz="2000" dirty="0">
              <a:solidFill>
                <a:srgbClr val="000000"/>
              </a:solidFill>
              <a:latin typeface="Arial" pitchFamily="34" charset="0"/>
              <a:cs typeface="Arial" pitchFamily="34" charset="0"/>
            </a:endParaRPr>
          </a:p>
          <a:p>
            <a:pPr eaLnBrk="1" hangingPunct="1">
              <a:spcBef>
                <a:spcPct val="0"/>
              </a:spcBef>
              <a:buFontTx/>
              <a:buNone/>
            </a:pPr>
            <a:endParaRPr lang="en-US" altLang="en-US" sz="2000" dirty="0">
              <a:solidFill>
                <a:srgbClr val="000000"/>
              </a:solidFill>
              <a:latin typeface="Arial" pitchFamily="34" charset="0"/>
              <a:cs typeface="Arial" pitchFamily="34" charset="0"/>
            </a:endParaRPr>
          </a:p>
          <a:p>
            <a:pPr eaLnBrk="1" hangingPunct="1">
              <a:spcBef>
                <a:spcPct val="0"/>
              </a:spcBef>
              <a:buFontTx/>
              <a:buNone/>
            </a:pPr>
            <a:endParaRPr lang="en-US" altLang="en-US" sz="1400" dirty="0">
              <a:solidFill>
                <a:srgbClr val="000000"/>
              </a:solidFill>
              <a:cs typeface="Arial" pitchFamily="34" charset="0"/>
            </a:endParaRPr>
          </a:p>
          <a:p>
            <a:pPr eaLnBrk="1" hangingPunct="1">
              <a:spcBef>
                <a:spcPct val="0"/>
              </a:spcBef>
              <a:buFontTx/>
              <a:buNone/>
            </a:pPr>
            <a:endParaRPr lang="en-US" altLang="en-US" sz="1400" dirty="0">
              <a:solidFill>
                <a:srgbClr val="000000"/>
              </a:solidFill>
              <a:cs typeface="Arial" pitchFamily="34" charset="0"/>
            </a:endParaRPr>
          </a:p>
          <a:p>
            <a:pPr eaLnBrk="1" hangingPunct="1">
              <a:spcBef>
                <a:spcPct val="0"/>
              </a:spcBef>
              <a:buFontTx/>
              <a:buNone/>
            </a:pPr>
            <a:endParaRPr lang="en-US" altLang="en-US" sz="1400" dirty="0">
              <a:solidFill>
                <a:srgbClr val="000000"/>
              </a:solidFill>
              <a:cs typeface="Arial" pitchFamily="34" charset="0"/>
            </a:endParaRPr>
          </a:p>
        </p:txBody>
      </p:sp>
      <p:sp>
        <p:nvSpPr>
          <p:cNvPr id="184326" name="Footer Placeholder 2"/>
          <p:cNvSpPr>
            <a:spLocks noGrp="1"/>
          </p:cNvSpPr>
          <p:nvPr>
            <p:ph type="ftr" sz="quarter" idx="11"/>
          </p:nvPr>
        </p:nvSpPr>
        <p:spPr bwMode="auto">
          <a:xfrm>
            <a:off x="3124200" y="6208713"/>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100">
                <a:solidFill>
                  <a:srgbClr val="898989"/>
                </a:solidFill>
                <a:latin typeface="Arial" panose="020B0604020202020204" pitchFamily="34" charset="0"/>
                <a:cs typeface="Arial" panose="020B0604020202020204" pitchFamily="34" charset="0"/>
              </a:rPr>
              <a:t>2018</a:t>
            </a:r>
            <a:endParaRPr lang="en-US" altLang="en-US" sz="1100" dirty="0">
              <a:solidFill>
                <a:srgbClr val="898989"/>
              </a:solidFill>
              <a:latin typeface="Arial" panose="020B0604020202020204" pitchFamily="34" charset="0"/>
              <a:cs typeface="Arial" panose="020B0604020202020204" pitchFamily="34" charset="0"/>
            </a:endParaRPr>
          </a:p>
        </p:txBody>
      </p:sp>
      <p:sp>
        <p:nvSpPr>
          <p:cNvPr id="184327" name="Slide Number Placeholder 3"/>
          <p:cNvSpPr>
            <a:spLocks noGrp="1"/>
          </p:cNvSpPr>
          <p:nvPr>
            <p:ph type="sldNum" sz="quarter" idx="12"/>
          </p:nvPr>
        </p:nvSpPr>
        <p:spPr bwMode="auto">
          <a:xfrm>
            <a:off x="6759677" y="63912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fld id="{06CB0593-578A-4B73-90E6-C06A8A0ACD48}" type="slidenum">
              <a:rPr lang="en-US" altLang="en-US" sz="1200">
                <a:solidFill>
                  <a:srgbClr val="898989"/>
                </a:solidFill>
                <a:latin typeface="Arial" pitchFamily="34" charset="0"/>
              </a:rPr>
              <a:pPr>
                <a:spcBef>
                  <a:spcPct val="0"/>
                </a:spcBef>
                <a:buFontTx/>
                <a:buNone/>
              </a:pPr>
              <a:t>43</a:t>
            </a:fld>
            <a:endParaRPr lang="en-US" altLang="en-US" sz="1200" dirty="0">
              <a:solidFill>
                <a:srgbClr val="898989"/>
              </a:solidFill>
              <a:latin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545" y="717176"/>
            <a:ext cx="1372126" cy="1021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6083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3"/>
          <p:cNvSpPr>
            <a:spLocks noGrp="1"/>
          </p:cNvSpPr>
          <p:nvPr>
            <p:ph type="title" idx="4294967295"/>
          </p:nvPr>
        </p:nvSpPr>
        <p:spPr>
          <a:xfrm>
            <a:off x="1912938" y="217488"/>
            <a:ext cx="6502400" cy="1173162"/>
          </a:xfrm>
        </p:spPr>
        <p:txBody>
          <a:bodyPr/>
          <a:lstStyle/>
          <a:p>
            <a:pPr algn="l" eaLnBrk="1" hangingPunct="1"/>
            <a:r>
              <a:rPr lang="en-US" altLang="en-US" sz="3200" b="1" dirty="0">
                <a:solidFill>
                  <a:srgbClr val="7F0081"/>
                </a:solidFill>
                <a:latin typeface="Arial" pitchFamily="34" charset="0"/>
                <a:cs typeface="Arial" pitchFamily="34" charset="0"/>
              </a:rPr>
              <a:t>If signs of effective feeding are not present</a:t>
            </a:r>
            <a:r>
              <a:rPr lang="en-US" altLang="en-US" sz="3200" dirty="0">
                <a:solidFill>
                  <a:srgbClr val="7F0081"/>
                </a:solidFill>
                <a:latin typeface="Arial" pitchFamily="34" charset="0"/>
                <a:cs typeface="Arial" pitchFamily="34" charset="0"/>
              </a:rPr>
              <a:t>, </a:t>
            </a:r>
            <a:r>
              <a:rPr lang="en-US" altLang="en-US" sz="3200" b="1" u="sng" dirty="0">
                <a:solidFill>
                  <a:srgbClr val="FF0000"/>
                </a:solidFill>
                <a:latin typeface="Arial" pitchFamily="34" charset="0"/>
                <a:cs typeface="Arial" pitchFamily="34" charset="0"/>
              </a:rPr>
              <a:t>Immediate Action</a:t>
            </a:r>
          </a:p>
        </p:txBody>
      </p:sp>
      <p:sp>
        <p:nvSpPr>
          <p:cNvPr id="198659" name="Content Placeholder 4"/>
          <p:cNvSpPr>
            <a:spLocks noGrp="1"/>
          </p:cNvSpPr>
          <p:nvPr>
            <p:ph idx="4294967295"/>
          </p:nvPr>
        </p:nvSpPr>
        <p:spPr>
          <a:xfrm>
            <a:off x="217488" y="1609725"/>
            <a:ext cx="8807450" cy="4702175"/>
          </a:xfrm>
        </p:spPr>
        <p:txBody>
          <a:bodyPr/>
          <a:lstStyle/>
          <a:p>
            <a:pPr eaLnBrk="1" hangingPunct="1">
              <a:lnSpc>
                <a:spcPts val="2800"/>
              </a:lnSpc>
              <a:buFontTx/>
              <a:buNone/>
            </a:pPr>
            <a:r>
              <a:rPr lang="en-US" altLang="en-US" sz="2800" b="1" u="sng" dirty="0">
                <a:solidFill>
                  <a:srgbClr val="800080"/>
                </a:solidFill>
                <a:latin typeface="Arial" pitchFamily="34" charset="0"/>
              </a:rPr>
              <a:t>Investigate</a:t>
            </a:r>
          </a:p>
          <a:p>
            <a:pPr marL="457200" lvl="1" indent="0" eaLnBrk="1" hangingPunct="1">
              <a:lnSpc>
                <a:spcPts val="2800"/>
              </a:lnSpc>
              <a:buClr>
                <a:srgbClr val="7030A0"/>
              </a:buClr>
            </a:pPr>
            <a:r>
              <a:rPr lang="en-US" altLang="en-US" sz="2000" dirty="0">
                <a:latin typeface="Arial" pitchFamily="34" charset="0"/>
                <a:cs typeface="Arial" pitchFamily="34" charset="0"/>
              </a:rPr>
              <a:t> Wake baby to BF 8-12 times in 24 hours</a:t>
            </a:r>
          </a:p>
          <a:p>
            <a:pPr marL="457200" lvl="1" indent="0" eaLnBrk="1" hangingPunct="1">
              <a:lnSpc>
                <a:spcPts val="2800"/>
              </a:lnSpc>
              <a:buClr>
                <a:srgbClr val="7030A0"/>
              </a:buClr>
            </a:pPr>
            <a:r>
              <a:rPr lang="en-US" altLang="en-US" sz="2000" dirty="0">
                <a:latin typeface="Arial" pitchFamily="34" charset="0"/>
                <a:cs typeface="Arial" pitchFamily="34" charset="0"/>
              </a:rPr>
              <a:t> Use breast compression to get more milk into the baby </a:t>
            </a:r>
          </a:p>
          <a:p>
            <a:pPr marL="457200" lvl="1" indent="0" eaLnBrk="1" hangingPunct="1">
              <a:lnSpc>
                <a:spcPts val="2800"/>
              </a:lnSpc>
              <a:buClr>
                <a:srgbClr val="7030A0"/>
              </a:buClr>
            </a:pPr>
            <a:r>
              <a:rPr lang="en-US" altLang="en-US" sz="2000" dirty="0">
                <a:latin typeface="Arial" pitchFamily="34" charset="0"/>
                <a:cs typeface="Arial" pitchFamily="34" charset="0"/>
              </a:rPr>
              <a:t> Weigh after feeding (after day 3)  to be sure baby is effectively feeding</a:t>
            </a:r>
          </a:p>
          <a:p>
            <a:pPr marL="457200" lvl="1" indent="0" eaLnBrk="1" hangingPunct="1">
              <a:lnSpc>
                <a:spcPts val="2800"/>
              </a:lnSpc>
              <a:buClr>
                <a:srgbClr val="7030A0"/>
              </a:buClr>
            </a:pPr>
            <a:r>
              <a:rPr lang="en-US" altLang="en-US" sz="2000" dirty="0">
                <a:latin typeface="Arial" pitchFamily="34" charset="0"/>
                <a:cs typeface="Arial" pitchFamily="34" charset="0"/>
              </a:rPr>
              <a:t> Hand express or pump after BF and give that milk to baby</a:t>
            </a:r>
          </a:p>
          <a:p>
            <a:pPr marL="457200" lvl="1" indent="0" eaLnBrk="1" hangingPunct="1">
              <a:lnSpc>
                <a:spcPts val="2800"/>
              </a:lnSpc>
              <a:buClr>
                <a:srgbClr val="7030A0"/>
              </a:buClr>
            </a:pPr>
            <a:r>
              <a:rPr lang="en-US" altLang="en-US" sz="2000" dirty="0">
                <a:latin typeface="Arial" pitchFamily="34" charset="0"/>
                <a:cs typeface="Arial" pitchFamily="34" charset="0"/>
              </a:rPr>
              <a:t> Supplement  appropriate amount for day of life with donor milk or formula, if mother does not get any or enough breast milk</a:t>
            </a:r>
          </a:p>
          <a:p>
            <a:pPr marL="457200" lvl="1" indent="0" eaLnBrk="1" hangingPunct="1">
              <a:lnSpc>
                <a:spcPts val="2800"/>
              </a:lnSpc>
              <a:buClr>
                <a:srgbClr val="7030A0"/>
              </a:buClr>
            </a:pPr>
            <a:r>
              <a:rPr lang="en-US" altLang="en-US" sz="2000" dirty="0">
                <a:latin typeface="Arial" pitchFamily="34" charset="0"/>
                <a:cs typeface="Arial" pitchFamily="34" charset="0"/>
              </a:rPr>
              <a:t>Try and avoid using a pacifier</a:t>
            </a:r>
          </a:p>
          <a:p>
            <a:pPr eaLnBrk="1" hangingPunct="1">
              <a:lnSpc>
                <a:spcPts val="2800"/>
              </a:lnSpc>
              <a:spcBef>
                <a:spcPts val="1200"/>
              </a:spcBef>
              <a:buFontTx/>
              <a:buNone/>
            </a:pPr>
            <a:r>
              <a:rPr lang="en-US" altLang="en-US" sz="2800" b="1" u="sng" dirty="0">
                <a:solidFill>
                  <a:srgbClr val="800080"/>
                </a:solidFill>
                <a:latin typeface="Arial" pitchFamily="34" charset="0"/>
              </a:rPr>
              <a:t>Refer</a:t>
            </a:r>
            <a:r>
              <a:rPr lang="en-US" altLang="en-US" sz="2800" dirty="0">
                <a:latin typeface="Arial" pitchFamily="34" charset="0"/>
              </a:rPr>
              <a:t> to expert or IBCLC in the community who can see the family today or tomorrow</a:t>
            </a:r>
          </a:p>
          <a:p>
            <a:pPr eaLnBrk="1" hangingPunct="1">
              <a:lnSpc>
                <a:spcPts val="2800"/>
              </a:lnSpc>
              <a:spcBef>
                <a:spcPts val="1200"/>
              </a:spcBef>
              <a:buFontTx/>
              <a:buNone/>
            </a:pPr>
            <a:r>
              <a:rPr lang="en-US" altLang="en-US" sz="2800" b="1" u="sng" dirty="0">
                <a:solidFill>
                  <a:srgbClr val="800080"/>
                </a:solidFill>
                <a:latin typeface="Arial" pitchFamily="34" charset="0"/>
              </a:rPr>
              <a:t>Schedule a follow-up appointment </a:t>
            </a:r>
            <a:r>
              <a:rPr lang="en-US" altLang="en-US" sz="2800" dirty="0">
                <a:latin typeface="Arial" pitchFamily="34" charset="0"/>
              </a:rPr>
              <a:t>in 24 to 48 hours</a:t>
            </a:r>
          </a:p>
        </p:txBody>
      </p:sp>
      <p:sp>
        <p:nvSpPr>
          <p:cNvPr id="198660" name="Footer Placeholder 1"/>
          <p:cNvSpPr txBox="1">
            <a:spLocks noGrp="1"/>
          </p:cNvSpPr>
          <p:nvPr/>
        </p:nvSpPr>
        <p:spPr bwMode="auto">
          <a:xfrm>
            <a:off x="2492375" y="6334125"/>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endParaRPr lang="en-US" altLang="en-US" sz="1200">
              <a:solidFill>
                <a:srgbClr val="898989"/>
              </a:solidFill>
              <a:cs typeface="Arial" pitchFamily="34" charset="0"/>
            </a:endParaRPr>
          </a:p>
        </p:txBody>
      </p:sp>
      <p:sp>
        <p:nvSpPr>
          <p:cNvPr id="198661" name="Slide Number Placeholder 2"/>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954090A5-91C7-4965-A880-4D02F469D098}" type="slidenum">
              <a:rPr lang="en-US" altLang="en-US" sz="1200">
                <a:solidFill>
                  <a:srgbClr val="558ED5"/>
                </a:solidFill>
                <a:cs typeface="Arial" pitchFamily="34" charset="0"/>
              </a:rPr>
              <a:pPr algn="r" eaLnBrk="1" hangingPunct="1">
                <a:spcBef>
                  <a:spcPct val="0"/>
                </a:spcBef>
                <a:buFontTx/>
                <a:buNone/>
              </a:pPr>
              <a:t>44</a:t>
            </a:fld>
            <a:endParaRPr lang="en-US" altLang="en-US" sz="1200">
              <a:solidFill>
                <a:srgbClr val="558ED5"/>
              </a:solidFill>
              <a:cs typeface="Arial" pitchFamily="34" charset="0"/>
            </a:endParaRPr>
          </a:p>
        </p:txBody>
      </p:sp>
      <p:sp>
        <p:nvSpPr>
          <p:cNvPr id="2" name="Footer Placeholder 1"/>
          <p:cNvSpPr>
            <a:spLocks noGrp="1"/>
          </p:cNvSpPr>
          <p:nvPr>
            <p:ph type="ftr" sz="quarter" idx="11"/>
          </p:nvPr>
        </p:nvSpPr>
        <p:spPr/>
        <p:txBody>
          <a:bodyPr/>
          <a:lstStyle/>
          <a:p>
            <a:pPr defTabSz="457200" fontAlgn="auto">
              <a:spcBef>
                <a:spcPts val="0"/>
              </a:spcBef>
              <a:spcAft>
                <a:spcPts val="0"/>
              </a:spcAft>
            </a:pPr>
            <a:r>
              <a:rPr lang="en-US" altLang="en-US" sz="1100">
                <a:latin typeface="Arial" panose="020B0604020202020204" pitchFamily="34" charset="0"/>
                <a:cs typeface="Arial" panose="020B0604020202020204" pitchFamily="34" charset="0"/>
              </a:rPr>
              <a:t>2018</a:t>
            </a:r>
            <a:endParaRPr lang="en-US" altLang="en-US" sz="11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26B503CC-12D6-4201-A0EA-278040CD42AD}" type="slidenum">
              <a:rPr lang="en-US" altLang="en-US" smtClean="0">
                <a:solidFill>
                  <a:schemeClr val="bg1">
                    <a:lumMod val="50000"/>
                  </a:schemeClr>
                </a:solidFill>
              </a:rPr>
              <a:pPr/>
              <a:t>44</a:t>
            </a:fld>
            <a:endParaRPr lang="en-US" altLang="en-US" dirty="0">
              <a:solidFill>
                <a:schemeClr val="bg1">
                  <a:lumMod val="50000"/>
                </a:schemeClr>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p:cNvSpPr>
          <p:nvPr>
            <p:ph type="title"/>
          </p:nvPr>
        </p:nvSpPr>
        <p:spPr>
          <a:xfrm>
            <a:off x="1914525" y="274638"/>
            <a:ext cx="6772275" cy="1143000"/>
          </a:xfrm>
        </p:spPr>
        <p:txBody>
          <a:bodyPr/>
          <a:lstStyle/>
          <a:p>
            <a:pPr algn="l"/>
            <a:r>
              <a:rPr lang="en-US" altLang="en-US" sz="3600" b="1">
                <a:solidFill>
                  <a:srgbClr val="800080"/>
                </a:solidFill>
                <a:latin typeface="Arial" pitchFamily="34" charset="0"/>
              </a:rPr>
              <a:t>When is Supplementing </a:t>
            </a:r>
            <a:br>
              <a:rPr lang="en-US" altLang="en-US" sz="3600" b="1">
                <a:solidFill>
                  <a:srgbClr val="800080"/>
                </a:solidFill>
                <a:latin typeface="Arial" pitchFamily="34" charset="0"/>
              </a:rPr>
            </a:br>
            <a:r>
              <a:rPr lang="en-US" altLang="en-US" sz="3600" b="1">
                <a:solidFill>
                  <a:srgbClr val="800080"/>
                </a:solidFill>
                <a:latin typeface="Arial" pitchFamily="34" charset="0"/>
              </a:rPr>
              <a:t>Recommended?</a:t>
            </a:r>
          </a:p>
        </p:txBody>
      </p:sp>
      <p:sp>
        <p:nvSpPr>
          <p:cNvPr id="2" name="Rectangle 3"/>
          <p:cNvSpPr>
            <a:spLocks noGrp="1"/>
          </p:cNvSpPr>
          <p:nvPr>
            <p:ph idx="1"/>
          </p:nvPr>
        </p:nvSpPr>
        <p:spPr>
          <a:xfrm>
            <a:off x="457200" y="1219201"/>
            <a:ext cx="8229600" cy="4887310"/>
          </a:xfrm>
        </p:spPr>
        <p:txBody>
          <a:bodyPr/>
          <a:lstStyle/>
          <a:p>
            <a:pPr>
              <a:buFont typeface="Arial" charset="0"/>
              <a:buNone/>
              <a:defRPr/>
            </a:pPr>
            <a:r>
              <a:rPr lang="en-US" dirty="0">
                <a:solidFill>
                  <a:srgbClr val="800080"/>
                </a:solidFill>
                <a:latin typeface="Arial"/>
                <a:cs typeface="Arial"/>
              </a:rPr>
              <a:t>Infant indications</a:t>
            </a:r>
          </a:p>
          <a:p>
            <a:pPr indent="-228600">
              <a:buClr>
                <a:srgbClr val="800080"/>
              </a:buClr>
              <a:buFont typeface="Arial" charset="0"/>
              <a:buChar char="•"/>
              <a:defRPr/>
            </a:pPr>
            <a:r>
              <a:rPr lang="en-US" sz="2000" dirty="0">
                <a:latin typeface="Arial"/>
                <a:cs typeface="Arial"/>
              </a:rPr>
              <a:t>Asymptomatic hypoglycemia that is unresponsive to appropriate frequent BF</a:t>
            </a:r>
          </a:p>
          <a:p>
            <a:pPr indent="-228600">
              <a:buClr>
                <a:srgbClr val="800080"/>
              </a:buClr>
              <a:buFont typeface="Arial" charset="0"/>
              <a:buChar char="•"/>
              <a:defRPr/>
            </a:pPr>
            <a:r>
              <a:rPr lang="en-US" sz="2000" dirty="0">
                <a:latin typeface="Arial"/>
                <a:cs typeface="Arial"/>
              </a:rPr>
              <a:t>Clinical evidence of significant dehydration</a:t>
            </a:r>
          </a:p>
          <a:p>
            <a:pPr indent="-228600">
              <a:buClr>
                <a:srgbClr val="800080"/>
              </a:buClr>
              <a:buFont typeface="Arial" charset="0"/>
              <a:buChar char="•"/>
              <a:defRPr/>
            </a:pPr>
            <a:r>
              <a:rPr lang="en-US" sz="2000" dirty="0">
                <a:latin typeface="Arial"/>
                <a:cs typeface="Arial"/>
              </a:rPr>
              <a:t>Weight loss of 8-10% accompanied by delayed lactogenesis</a:t>
            </a:r>
          </a:p>
          <a:p>
            <a:pPr indent="-228600">
              <a:buClr>
                <a:srgbClr val="800080"/>
              </a:buClr>
              <a:buFont typeface="Arial" charset="0"/>
              <a:buChar char="•"/>
              <a:defRPr/>
            </a:pPr>
            <a:r>
              <a:rPr lang="en-US" sz="2000" dirty="0">
                <a:latin typeface="Arial"/>
                <a:cs typeface="Arial"/>
              </a:rPr>
              <a:t>Delayed bowel movement or continued meconium on day 5</a:t>
            </a:r>
          </a:p>
          <a:p>
            <a:pPr indent="-228600">
              <a:buClr>
                <a:srgbClr val="800080"/>
              </a:buClr>
              <a:buFont typeface="Arial" charset="0"/>
              <a:buChar char="•"/>
              <a:defRPr/>
            </a:pPr>
            <a:r>
              <a:rPr lang="en-US" sz="2000" dirty="0">
                <a:latin typeface="Arial"/>
                <a:cs typeface="Arial"/>
              </a:rPr>
              <a:t>Insufficient intake despite adequate milk supply (poor transfer)</a:t>
            </a:r>
          </a:p>
          <a:p>
            <a:pPr indent="-228600">
              <a:buClr>
                <a:srgbClr val="800080"/>
              </a:buClr>
              <a:buFont typeface="Arial" charset="0"/>
              <a:buChar char="•"/>
              <a:defRPr/>
            </a:pPr>
            <a:r>
              <a:rPr lang="en-US" sz="2000" dirty="0">
                <a:latin typeface="Arial"/>
                <a:cs typeface="Arial"/>
              </a:rPr>
              <a:t>Breast pathology or prior breast surgery resulting in poor milk supply</a:t>
            </a:r>
          </a:p>
          <a:p>
            <a:pPr indent="-228600">
              <a:buClr>
                <a:srgbClr val="800080"/>
              </a:buClr>
              <a:buFont typeface="Arial" charset="0"/>
              <a:buChar char="•"/>
              <a:defRPr/>
            </a:pPr>
            <a:r>
              <a:rPr lang="en-US" sz="2000" dirty="0">
                <a:latin typeface="Arial"/>
                <a:cs typeface="Arial"/>
              </a:rPr>
              <a:t>Hyperbilirubinemia</a:t>
            </a:r>
          </a:p>
          <a:p>
            <a:pPr lvl="1" indent="-228600">
              <a:buClr>
                <a:srgbClr val="800080"/>
              </a:buClr>
              <a:buFont typeface="Arial" charset="0"/>
              <a:buChar char="–"/>
              <a:defRPr/>
            </a:pPr>
            <a:r>
              <a:rPr lang="en-US" sz="2000" dirty="0">
                <a:latin typeface="Arial"/>
                <a:cs typeface="Arial"/>
              </a:rPr>
              <a:t>Assoc. with starvation when breast milk intake is poor despite appropriate intervention</a:t>
            </a:r>
          </a:p>
          <a:p>
            <a:pPr lvl="1" indent="-228600">
              <a:buClr>
                <a:srgbClr val="800080"/>
              </a:buClr>
              <a:buFont typeface="Arial" charset="0"/>
              <a:buChar char="–"/>
              <a:defRPr/>
            </a:pPr>
            <a:r>
              <a:rPr lang="en-US" sz="2000" dirty="0">
                <a:latin typeface="Arial"/>
                <a:cs typeface="Arial"/>
              </a:rPr>
              <a:t>Bilirubin levels reach &gt;20-25 mg/dL</a:t>
            </a:r>
          </a:p>
          <a:p>
            <a:pPr lvl="1" indent="-228600">
              <a:buClr>
                <a:srgbClr val="800080"/>
              </a:buClr>
              <a:buFont typeface="Arial" charset="0"/>
              <a:buChar char="–"/>
              <a:defRPr/>
            </a:pPr>
            <a:r>
              <a:rPr lang="en-US" sz="2000" dirty="0">
                <a:latin typeface="Arial"/>
                <a:cs typeface="Arial"/>
              </a:rPr>
              <a:t>When macronutrient supplement is indicated</a:t>
            </a:r>
          </a:p>
        </p:txBody>
      </p:sp>
      <p:sp>
        <p:nvSpPr>
          <p:cNvPr id="19968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2919DA34-6E0C-4510-8A3D-FF4F202CE8C4}" type="slidenum">
              <a:rPr lang="en-US" altLang="en-US" sz="1100">
                <a:solidFill>
                  <a:schemeClr val="bg1">
                    <a:lumMod val="50000"/>
                  </a:schemeClr>
                </a:solidFill>
                <a:latin typeface="Arial" pitchFamily="34" charset="0"/>
                <a:cs typeface="Arial" pitchFamily="34" charset="0"/>
              </a:rPr>
              <a:pPr>
                <a:spcBef>
                  <a:spcPct val="0"/>
                </a:spcBef>
                <a:buFontTx/>
                <a:buNone/>
              </a:pPr>
              <a:t>45</a:t>
            </a:fld>
            <a:endParaRPr lang="en-US" altLang="en-US" sz="1100" dirty="0">
              <a:solidFill>
                <a:schemeClr val="bg1">
                  <a:lumMod val="50000"/>
                </a:schemeClr>
              </a:solidFill>
              <a:latin typeface="Arial" pitchFamily="34" charset="0"/>
              <a:cs typeface="Arial" pitchFamily="34" charset="0"/>
            </a:endParaRPr>
          </a:p>
        </p:txBody>
      </p:sp>
      <p:sp>
        <p:nvSpPr>
          <p:cNvPr id="199687" name="TextBox 2"/>
          <p:cNvSpPr txBox="1">
            <a:spLocks noChangeArrowheads="1"/>
          </p:cNvSpPr>
          <p:nvPr/>
        </p:nvSpPr>
        <p:spPr bwMode="auto">
          <a:xfrm>
            <a:off x="534988" y="6106511"/>
            <a:ext cx="79468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1200" dirty="0">
                <a:solidFill>
                  <a:srgbClr val="7F7F7F"/>
                </a:solidFill>
                <a:latin typeface="Arial" pitchFamily="34" charset="0"/>
                <a:cs typeface="Arial" pitchFamily="34" charset="0"/>
              </a:rPr>
              <a:t>ABM protocol #3: Hospital Guidelines for the Use of Supplemental Feedings in Healthy Neonate, rev 2017</a:t>
            </a:r>
            <a:endParaRPr lang="en-US" altLang="en-US" sz="1200" i="1" dirty="0">
              <a:solidFill>
                <a:srgbClr val="7F7F7F"/>
              </a:solidFill>
              <a:latin typeface="Arial" pitchFamily="34" charset="0"/>
              <a:cs typeface="Arial" pitchFamily="34" charset="0"/>
            </a:endParaRPr>
          </a:p>
          <a:p>
            <a:pPr algn="ctr" eaLnBrk="1" hangingPunct="1">
              <a:spcBef>
                <a:spcPct val="0"/>
              </a:spcBef>
              <a:buFontTx/>
              <a:buNone/>
            </a:pPr>
            <a:endParaRPr lang="en-US" altLang="en-US" sz="1200" dirty="0">
              <a:solidFill>
                <a:srgbClr val="7F7F7F"/>
              </a:solidFill>
              <a:latin typeface="Arial" pitchFamily="34" charset="0"/>
              <a:cs typeface="Arial" pitchFamily="34" charset="0"/>
            </a:endParaRPr>
          </a:p>
        </p:txBody>
      </p:sp>
      <p:sp>
        <p:nvSpPr>
          <p:cNvPr id="3" name="Footer Placeholder 2">
            <a:extLst>
              <a:ext uri="{FF2B5EF4-FFF2-40B4-BE49-F238E27FC236}">
                <a16:creationId xmlns:a16="http://schemas.microsoft.com/office/drawing/2014/main" id="{86ADBA55-B69B-440B-AEB3-BFD29ACACB8E}"/>
              </a:ext>
            </a:extLst>
          </p:cNvPr>
          <p:cNvSpPr>
            <a:spLocks noGrp="1"/>
          </p:cNvSpPr>
          <p:nvPr>
            <p:ph type="ftr" sz="quarter" idx="11"/>
          </p:nvPr>
        </p:nvSpPr>
        <p:spPr/>
        <p:txBody>
          <a:bodyPr/>
          <a:lstStyle/>
          <a:p>
            <a:pPr>
              <a:defRPr/>
            </a:pPr>
            <a:r>
              <a:rPr lang="en-US"/>
              <a:t>2018</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a:xfrm>
            <a:off x="1768475" y="257175"/>
            <a:ext cx="7116763" cy="1143000"/>
          </a:xfrm>
        </p:spPr>
        <p:txBody>
          <a:bodyPr/>
          <a:lstStyle/>
          <a:p>
            <a:pPr algn="l"/>
            <a:r>
              <a:rPr lang="en-US" altLang="en-US" sz="3200" b="1" dirty="0">
                <a:solidFill>
                  <a:srgbClr val="800080"/>
                </a:solidFill>
                <a:latin typeface="Arial" pitchFamily="34" charset="0"/>
              </a:rPr>
              <a:t>Choice of Supplemental Feeding</a:t>
            </a:r>
          </a:p>
        </p:txBody>
      </p:sp>
      <p:sp>
        <p:nvSpPr>
          <p:cNvPr id="200707" name="Content Placeholder 2"/>
          <p:cNvSpPr>
            <a:spLocks noGrp="1"/>
          </p:cNvSpPr>
          <p:nvPr>
            <p:ph idx="1"/>
          </p:nvPr>
        </p:nvSpPr>
        <p:spPr>
          <a:xfrm>
            <a:off x="914400" y="1700213"/>
            <a:ext cx="8229600" cy="2952750"/>
          </a:xfrm>
        </p:spPr>
        <p:txBody>
          <a:bodyPr/>
          <a:lstStyle/>
          <a:p>
            <a:pPr marL="800100" indent="-514350">
              <a:buClr>
                <a:srgbClr val="800080"/>
              </a:buClr>
              <a:buFont typeface="Calibri" pitchFamily="34" charset="0"/>
              <a:buAutoNum type="arabicPeriod"/>
            </a:pPr>
            <a:r>
              <a:rPr lang="en-US" altLang="en-US" sz="3600" u="sng" dirty="0">
                <a:latin typeface="Arial" pitchFamily="34" charset="0"/>
              </a:rPr>
              <a:t>Expressed milk is first choice</a:t>
            </a:r>
          </a:p>
          <a:p>
            <a:pPr marL="800100" indent="-514350">
              <a:buClr>
                <a:srgbClr val="800080"/>
              </a:buClr>
              <a:buFont typeface="Calibri" pitchFamily="34" charset="0"/>
              <a:buAutoNum type="arabicPeriod"/>
            </a:pPr>
            <a:r>
              <a:rPr lang="en-US" altLang="en-US" sz="3600" dirty="0">
                <a:latin typeface="Arial" pitchFamily="34" charset="0"/>
              </a:rPr>
              <a:t>Pasteurized Human Donor milk </a:t>
            </a:r>
          </a:p>
          <a:p>
            <a:pPr marL="800100" indent="-514350">
              <a:buClr>
                <a:srgbClr val="800080"/>
              </a:buClr>
              <a:buFont typeface="Calibri" pitchFamily="34" charset="0"/>
              <a:buAutoNum type="arabicPeriod"/>
            </a:pPr>
            <a:r>
              <a:rPr lang="en-US" altLang="en-US" sz="3600" dirty="0">
                <a:latin typeface="Arial" pitchFamily="34" charset="0"/>
              </a:rPr>
              <a:t>Formula</a:t>
            </a:r>
          </a:p>
        </p:txBody>
      </p:sp>
      <p:sp>
        <p:nvSpPr>
          <p:cNvPr id="200709"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None/>
            </a:pPr>
            <a:r>
              <a:rPr lang="en-US" altLang="en-US" sz="1100">
                <a:solidFill>
                  <a:srgbClr val="898989"/>
                </a:solidFill>
                <a:latin typeface="Arial" panose="020B0604020202020204" pitchFamily="34" charset="0"/>
                <a:cs typeface="Arial" panose="020B0604020202020204" pitchFamily="34" charset="0"/>
              </a:rPr>
              <a:t>2018</a:t>
            </a:r>
            <a:endParaRPr lang="en-US" altLang="en-US" sz="1100" dirty="0">
              <a:solidFill>
                <a:srgbClr val="898989"/>
              </a:solidFill>
              <a:latin typeface="Arial" panose="020B0604020202020204" pitchFamily="34" charset="0"/>
              <a:cs typeface="Arial" panose="020B0604020202020204" pitchFamily="34" charset="0"/>
            </a:endParaRPr>
          </a:p>
        </p:txBody>
      </p:sp>
      <p:sp>
        <p:nvSpPr>
          <p:cNvPr id="20071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F57DBDC6-A5D9-4507-9EBF-60B2213660FD}" type="slidenum">
              <a:rPr lang="en-US" altLang="en-US" sz="1100">
                <a:solidFill>
                  <a:schemeClr val="bg1">
                    <a:lumMod val="50000"/>
                  </a:schemeClr>
                </a:solidFill>
                <a:latin typeface="Arial" pitchFamily="34" charset="0"/>
                <a:cs typeface="Arial" pitchFamily="34" charset="0"/>
              </a:rPr>
              <a:pPr>
                <a:spcBef>
                  <a:spcPct val="0"/>
                </a:spcBef>
                <a:buFontTx/>
                <a:buNone/>
              </a:pPr>
              <a:t>46</a:t>
            </a:fld>
            <a:endParaRPr lang="en-US" altLang="en-US" sz="1100" dirty="0">
              <a:solidFill>
                <a:schemeClr val="bg1">
                  <a:lumMod val="50000"/>
                </a:schemeClr>
              </a:solidFill>
              <a:latin typeface="Arial" pitchFamily="34" charset="0"/>
              <a:cs typeface="Arial" pitchFamily="34" charset="0"/>
            </a:endParaRPr>
          </a:p>
        </p:txBody>
      </p:sp>
      <p:pic>
        <p:nvPicPr>
          <p:cNvPr id="2" name="Picture 1"/>
          <p:cNvPicPr>
            <a:picLocks noChangeAspect="1"/>
          </p:cNvPicPr>
          <p:nvPr/>
        </p:nvPicPr>
        <p:blipFill>
          <a:blip r:embed="rId2" cstate="print"/>
          <a:stretch>
            <a:fillRect/>
          </a:stretch>
        </p:blipFill>
        <p:spPr>
          <a:xfrm>
            <a:off x="4585287" y="3291262"/>
            <a:ext cx="3630022" cy="24441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049867" y="6053667"/>
            <a:ext cx="6959600" cy="253916"/>
          </a:xfrm>
          <a:prstGeom prst="rect">
            <a:avLst/>
          </a:prstGeom>
          <a:noFill/>
        </p:spPr>
        <p:txBody>
          <a:bodyPr wrap="square" rtlCol="0">
            <a:spAutoFit/>
          </a:bodyPr>
          <a:lstStyle/>
          <a:p>
            <a:pPr algn="ctr"/>
            <a:r>
              <a:rPr lang="en-US" sz="1050" dirty="0">
                <a:solidFill>
                  <a:schemeClr val="bg1">
                    <a:lumMod val="50000"/>
                  </a:schemeClr>
                </a:solidFill>
              </a:rPr>
              <a:t>ABM Protocol #3: Hospital Guidelines for the Use of Supplemental Feedings in Healthy Neonate, rev 2017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26772E03-C5EC-4FBE-AEE5-4739789450AD}" type="slidenum">
              <a:rPr lang="en-US" altLang="en-US" sz="1200">
                <a:solidFill>
                  <a:srgbClr val="558ED5"/>
                </a:solidFill>
                <a:cs typeface="Arial" pitchFamily="34" charset="0"/>
              </a:rPr>
              <a:pPr algn="r" eaLnBrk="1" hangingPunct="1">
                <a:spcBef>
                  <a:spcPct val="0"/>
                </a:spcBef>
                <a:buFontTx/>
                <a:buNone/>
              </a:pPr>
              <a:t>47</a:t>
            </a:fld>
            <a:endParaRPr lang="en-US" altLang="en-US" sz="1200">
              <a:solidFill>
                <a:srgbClr val="558ED5"/>
              </a:solidFill>
              <a:cs typeface="Arial" pitchFamily="34" charset="0"/>
            </a:endParaRPr>
          </a:p>
        </p:txBody>
      </p:sp>
      <p:sp>
        <p:nvSpPr>
          <p:cNvPr id="201731"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4E6FFE71-17E9-4DCB-8279-789B52FE71F1}" type="slidenum">
              <a:rPr lang="en-US" altLang="en-US" sz="1200">
                <a:solidFill>
                  <a:srgbClr val="558ED5"/>
                </a:solidFill>
                <a:cs typeface="Arial" pitchFamily="34" charset="0"/>
              </a:rPr>
              <a:pPr algn="r" eaLnBrk="1" hangingPunct="1">
                <a:spcBef>
                  <a:spcPct val="0"/>
                </a:spcBef>
                <a:buFontTx/>
                <a:buNone/>
              </a:pPr>
              <a:t>47</a:t>
            </a:fld>
            <a:endParaRPr lang="en-US" altLang="en-US" sz="1200">
              <a:solidFill>
                <a:srgbClr val="558ED5"/>
              </a:solidFill>
              <a:cs typeface="Arial" pitchFamily="34" charset="0"/>
            </a:endParaRPr>
          </a:p>
        </p:txBody>
      </p:sp>
      <p:sp>
        <p:nvSpPr>
          <p:cNvPr id="201732" name="Slide Number Placeholder 3"/>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endParaRPr lang="en-US" altLang="en-US" sz="1200">
              <a:solidFill>
                <a:srgbClr val="558ED5"/>
              </a:solidFill>
              <a:cs typeface="Arial" pitchFamily="34" charset="0"/>
            </a:endParaRPr>
          </a:p>
        </p:txBody>
      </p:sp>
      <p:sp>
        <p:nvSpPr>
          <p:cNvPr id="201733" name="Rectangle 1"/>
          <p:cNvSpPr txBox="1">
            <a:spLocks noChangeArrowheads="1"/>
          </p:cNvSpPr>
          <p:nvPr/>
        </p:nvSpPr>
        <p:spPr bwMode="auto">
          <a:xfrm>
            <a:off x="1762125" y="423863"/>
            <a:ext cx="70818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600" b="1" dirty="0">
                <a:solidFill>
                  <a:srgbClr val="800080"/>
                </a:solidFill>
                <a:latin typeface="Arial" pitchFamily="34" charset="0"/>
                <a:cs typeface="Arial" pitchFamily="34" charset="0"/>
              </a:rPr>
              <a:t>Engorgement</a:t>
            </a:r>
            <a:r>
              <a:rPr lang="en-US" altLang="en-US" sz="4400" b="1" dirty="0">
                <a:solidFill>
                  <a:srgbClr val="800080"/>
                </a:solidFill>
                <a:latin typeface="Arial" pitchFamily="34" charset="0"/>
                <a:cs typeface="Arial" pitchFamily="34" charset="0"/>
              </a:rPr>
              <a:t> </a:t>
            </a:r>
          </a:p>
        </p:txBody>
      </p:sp>
      <p:sp>
        <p:nvSpPr>
          <p:cNvPr id="201734" name="Text Box 5"/>
          <p:cNvSpPr txBox="1">
            <a:spLocks noChangeArrowheads="1"/>
          </p:cNvSpPr>
          <p:nvPr/>
        </p:nvSpPr>
        <p:spPr bwMode="auto">
          <a:xfrm>
            <a:off x="258763" y="1824038"/>
            <a:ext cx="8829675" cy="416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307975">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857250" indent="-3429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95000"/>
              </a:lnSpc>
              <a:spcBef>
                <a:spcPct val="0"/>
              </a:spcBef>
              <a:spcAft>
                <a:spcPts val="600"/>
              </a:spcAft>
              <a:buClr>
                <a:srgbClr val="7F0081"/>
              </a:buClr>
              <a:buFontTx/>
              <a:buChar char="•"/>
            </a:pPr>
            <a:r>
              <a:rPr lang="en-US" altLang="en-US" dirty="0">
                <a:solidFill>
                  <a:srgbClr val="000000"/>
                </a:solidFill>
                <a:latin typeface="Arial" pitchFamily="34" charset="0"/>
                <a:cs typeface="Arial" pitchFamily="34" charset="0"/>
              </a:rPr>
              <a:t>Breast fullness occurs </a:t>
            </a:r>
            <a:br>
              <a:rPr lang="en-US" altLang="en-US" dirty="0">
                <a:solidFill>
                  <a:srgbClr val="000000"/>
                </a:solidFill>
                <a:latin typeface="Arial" pitchFamily="34" charset="0"/>
                <a:cs typeface="Arial" pitchFamily="34" charset="0"/>
              </a:rPr>
            </a:br>
            <a:r>
              <a:rPr lang="en-US" altLang="en-US" dirty="0">
                <a:solidFill>
                  <a:srgbClr val="000000"/>
                </a:solidFill>
                <a:latin typeface="Arial" pitchFamily="34" charset="0"/>
                <a:cs typeface="Arial" pitchFamily="34" charset="0"/>
              </a:rPr>
              <a:t>when milk volume </a:t>
            </a:r>
            <a:br>
              <a:rPr lang="en-US" altLang="en-US" dirty="0">
                <a:solidFill>
                  <a:srgbClr val="000000"/>
                </a:solidFill>
                <a:latin typeface="Arial" pitchFamily="34" charset="0"/>
                <a:cs typeface="Arial" pitchFamily="34" charset="0"/>
              </a:rPr>
            </a:br>
            <a:r>
              <a:rPr lang="en-US" altLang="en-US" dirty="0">
                <a:solidFill>
                  <a:srgbClr val="000000"/>
                </a:solidFill>
                <a:latin typeface="Arial" pitchFamily="34" charset="0"/>
                <a:cs typeface="Arial" pitchFamily="34" charset="0"/>
              </a:rPr>
              <a:t>increases days 3 to 5</a:t>
            </a:r>
            <a:endParaRPr lang="en-US" altLang="en-US" sz="1800" dirty="0">
              <a:solidFill>
                <a:srgbClr val="000000"/>
              </a:solidFill>
              <a:latin typeface="Arial" pitchFamily="34" charset="0"/>
              <a:cs typeface="Arial" pitchFamily="34" charset="0"/>
            </a:endParaRPr>
          </a:p>
          <a:p>
            <a:pPr lvl="1" eaLnBrk="1" hangingPunct="1">
              <a:lnSpc>
                <a:spcPct val="95000"/>
              </a:lnSpc>
              <a:spcBef>
                <a:spcPct val="0"/>
              </a:spcBef>
              <a:spcAft>
                <a:spcPts val="600"/>
              </a:spcAft>
              <a:buClr>
                <a:srgbClr val="7F0081"/>
              </a:buClr>
              <a:buFontTx/>
              <a:buChar char="•"/>
            </a:pPr>
            <a:r>
              <a:rPr lang="en-US" altLang="en-US" dirty="0">
                <a:solidFill>
                  <a:srgbClr val="000000"/>
                </a:solidFill>
                <a:latin typeface="Arial" pitchFamily="34" charset="0"/>
                <a:cs typeface="Arial" pitchFamily="34" charset="0"/>
              </a:rPr>
              <a:t>Management </a:t>
            </a:r>
            <a:endParaRPr lang="en-US" altLang="en-US" sz="1800" dirty="0">
              <a:solidFill>
                <a:srgbClr val="000000"/>
              </a:solidFill>
              <a:latin typeface="Arial" pitchFamily="34" charset="0"/>
              <a:cs typeface="Arial" pitchFamily="34" charset="0"/>
            </a:endParaRPr>
          </a:p>
          <a:p>
            <a:pPr lvl="2" eaLnBrk="1" hangingPunct="1">
              <a:lnSpc>
                <a:spcPct val="95000"/>
              </a:lnSpc>
              <a:spcBef>
                <a:spcPct val="0"/>
              </a:spcBef>
              <a:spcAft>
                <a:spcPts val="600"/>
              </a:spcAft>
              <a:buClr>
                <a:srgbClr val="7F0081"/>
              </a:buClr>
              <a:buSzPct val="80000"/>
              <a:buFont typeface="Lucida Grande" charset="0"/>
              <a:buChar char="-"/>
            </a:pPr>
            <a:r>
              <a:rPr lang="en-US" altLang="en-US" sz="2000" dirty="0">
                <a:solidFill>
                  <a:srgbClr val="000000"/>
                </a:solidFill>
                <a:latin typeface="Arial" pitchFamily="34" charset="0"/>
                <a:cs typeface="Arial" pitchFamily="34" charset="0"/>
              </a:rPr>
              <a:t>Wake baby to feed if breasts feel overly full</a:t>
            </a:r>
          </a:p>
          <a:p>
            <a:pPr lvl="2" eaLnBrk="1" hangingPunct="1">
              <a:lnSpc>
                <a:spcPct val="95000"/>
              </a:lnSpc>
              <a:spcBef>
                <a:spcPct val="0"/>
              </a:spcBef>
              <a:spcAft>
                <a:spcPts val="600"/>
              </a:spcAft>
              <a:buClr>
                <a:srgbClr val="7F0081"/>
              </a:buClr>
              <a:buSzPct val="80000"/>
              <a:buFont typeface="Lucida Grande" charset="0"/>
              <a:buChar char="-"/>
            </a:pPr>
            <a:r>
              <a:rPr lang="en-US" altLang="en-US" sz="2000" dirty="0">
                <a:solidFill>
                  <a:srgbClr val="000000"/>
                </a:solidFill>
                <a:latin typeface="Arial" pitchFamily="34" charset="0"/>
                <a:cs typeface="Arial" pitchFamily="34" charset="0"/>
              </a:rPr>
              <a:t>Finish one breast before offering second</a:t>
            </a:r>
          </a:p>
          <a:p>
            <a:pPr lvl="2" eaLnBrk="1" hangingPunct="1">
              <a:lnSpc>
                <a:spcPct val="95000"/>
              </a:lnSpc>
              <a:spcBef>
                <a:spcPct val="0"/>
              </a:spcBef>
              <a:spcAft>
                <a:spcPts val="600"/>
              </a:spcAft>
              <a:buClr>
                <a:srgbClr val="7F0081"/>
              </a:buClr>
              <a:buSzPct val="80000"/>
              <a:buFont typeface="Lucida Grande" charset="0"/>
              <a:buChar char="-"/>
            </a:pPr>
            <a:r>
              <a:rPr lang="en-US" altLang="en-US" sz="2000" dirty="0">
                <a:solidFill>
                  <a:srgbClr val="000000"/>
                </a:solidFill>
                <a:latin typeface="Arial" pitchFamily="34" charset="0"/>
                <a:cs typeface="Arial" pitchFamily="34" charset="0"/>
              </a:rPr>
              <a:t>Apply cold to breasts for 20 min between feedings or cabbage leaves</a:t>
            </a:r>
          </a:p>
          <a:p>
            <a:pPr lvl="2" eaLnBrk="1" hangingPunct="1">
              <a:lnSpc>
                <a:spcPct val="95000"/>
              </a:lnSpc>
              <a:spcBef>
                <a:spcPct val="0"/>
              </a:spcBef>
              <a:spcAft>
                <a:spcPts val="600"/>
              </a:spcAft>
              <a:buClr>
                <a:srgbClr val="7F0081"/>
              </a:buClr>
              <a:buSzPct val="80000"/>
              <a:buFont typeface="Lucida Grande" charset="0"/>
              <a:buChar char="-"/>
            </a:pPr>
            <a:r>
              <a:rPr lang="en-US" altLang="en-US" sz="2000" dirty="0">
                <a:solidFill>
                  <a:srgbClr val="000000"/>
                </a:solidFill>
                <a:latin typeface="Arial" pitchFamily="34" charset="0"/>
                <a:cs typeface="Arial" pitchFamily="34" charset="0"/>
              </a:rPr>
              <a:t>Pump or hand express </a:t>
            </a:r>
            <a:r>
              <a:rPr lang="ja-JP" altLang="en-US" sz="2000" dirty="0">
                <a:solidFill>
                  <a:srgbClr val="000000"/>
                </a:solidFill>
                <a:latin typeface="Arial" pitchFamily="34" charset="0"/>
                <a:cs typeface="Arial" pitchFamily="34" charset="0"/>
              </a:rPr>
              <a:t>“</a:t>
            </a:r>
            <a:r>
              <a:rPr lang="en-US" altLang="ja-JP" sz="2000" dirty="0">
                <a:solidFill>
                  <a:srgbClr val="000000"/>
                </a:solidFill>
                <a:latin typeface="Arial" pitchFamily="34" charset="0"/>
                <a:cs typeface="Arial" pitchFamily="34" charset="0"/>
              </a:rPr>
              <a:t>to comfort</a:t>
            </a:r>
            <a:r>
              <a:rPr lang="ja-JP" altLang="en-US" sz="2000" dirty="0">
                <a:solidFill>
                  <a:srgbClr val="000000"/>
                </a:solidFill>
                <a:latin typeface="Arial" pitchFamily="34" charset="0"/>
                <a:cs typeface="Arial" pitchFamily="34" charset="0"/>
              </a:rPr>
              <a:t>”</a:t>
            </a:r>
            <a:r>
              <a:rPr lang="en-US" altLang="ja-JP" sz="2000" dirty="0">
                <a:solidFill>
                  <a:srgbClr val="000000"/>
                </a:solidFill>
                <a:latin typeface="Arial" pitchFamily="34" charset="0"/>
                <a:cs typeface="Arial" pitchFamily="34" charset="0"/>
              </a:rPr>
              <a:t> after feedings </a:t>
            </a:r>
          </a:p>
          <a:p>
            <a:pPr lvl="2" eaLnBrk="1" hangingPunct="1">
              <a:lnSpc>
                <a:spcPct val="95000"/>
              </a:lnSpc>
              <a:spcBef>
                <a:spcPct val="0"/>
              </a:spcBef>
              <a:spcAft>
                <a:spcPts val="600"/>
              </a:spcAft>
              <a:buClr>
                <a:srgbClr val="7F0081"/>
              </a:buClr>
              <a:buSzPct val="80000"/>
              <a:buFont typeface="Lucida Grande" charset="0"/>
              <a:buChar char="-"/>
            </a:pPr>
            <a:r>
              <a:rPr lang="en-US" altLang="en-US" sz="2000" dirty="0">
                <a:solidFill>
                  <a:srgbClr val="000000"/>
                </a:solidFill>
                <a:latin typeface="Arial" pitchFamily="34" charset="0"/>
                <a:cs typeface="Arial" pitchFamily="34" charset="0"/>
              </a:rPr>
              <a:t>Teach hand expression. Video available at</a:t>
            </a:r>
          </a:p>
          <a:p>
            <a:pPr lvl="2" eaLnBrk="1" hangingPunct="1">
              <a:lnSpc>
                <a:spcPct val="95000"/>
              </a:lnSpc>
              <a:spcBef>
                <a:spcPct val="0"/>
              </a:spcBef>
              <a:spcAft>
                <a:spcPts val="600"/>
              </a:spcAft>
              <a:buClr>
                <a:srgbClr val="7F0081"/>
              </a:buClr>
              <a:buSzPct val="80000"/>
              <a:buFontTx/>
              <a:buNone/>
            </a:pPr>
            <a:r>
              <a:rPr lang="en-US" sz="1800" dirty="0"/>
              <a:t>:  </a:t>
            </a:r>
            <a:r>
              <a:rPr lang="en-US" sz="1800" u="sng" dirty="0">
                <a:hlinkClick r:id="rId2"/>
              </a:rPr>
              <a:t>https://med.stanford.edu/newborns/professional-education/breastfeeding/hand-expressing-milk.html</a:t>
            </a:r>
            <a:endParaRPr lang="en-US" altLang="en-US" sz="1800" dirty="0">
              <a:solidFill>
                <a:srgbClr val="000000"/>
              </a:solidFill>
              <a:latin typeface="Arial" pitchFamily="34" charset="0"/>
              <a:cs typeface="Arial" pitchFamily="34" charset="0"/>
            </a:endParaRPr>
          </a:p>
        </p:txBody>
      </p:sp>
      <p:sp>
        <p:nvSpPr>
          <p:cNvPr id="7" name="Rounded Rectangle 6"/>
          <p:cNvSpPr>
            <a:spLocks noChangeArrowheads="1"/>
          </p:cNvSpPr>
          <p:nvPr/>
        </p:nvSpPr>
        <p:spPr bwMode="auto">
          <a:xfrm>
            <a:off x="5184775" y="381000"/>
            <a:ext cx="3557588" cy="2735263"/>
          </a:xfrm>
          <a:prstGeom prst="roundRect">
            <a:avLst>
              <a:gd name="adj" fmla="val 16667"/>
            </a:avLst>
          </a:prstGeom>
          <a:blipFill dpi="0" rotWithShape="1">
            <a:blip r:embed="rId3"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rgbClr val="FFFFFF"/>
              </a:solidFill>
              <a:latin typeface="Arial"/>
              <a:ea typeface="+mn-ea"/>
            </a:endParaRPr>
          </a:p>
        </p:txBody>
      </p:sp>
      <p:sp>
        <p:nvSpPr>
          <p:cNvPr id="201736" name="Footer Placeholder 7"/>
          <p:cNvSpPr txBox="1">
            <a:spLocks noGrp="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endParaRPr lang="en-US" altLang="en-US" sz="1200">
              <a:solidFill>
                <a:srgbClr val="898989"/>
              </a:solidFill>
              <a:cs typeface="Arial" pitchFamily="34" charset="0"/>
            </a:endParaRPr>
          </a:p>
        </p:txBody>
      </p:sp>
      <p:sp>
        <p:nvSpPr>
          <p:cNvPr id="201737" name="Date Placeholder 1"/>
          <p:cNvSpPr txBox="1">
            <a:spLocks noGrp="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200">
              <a:solidFill>
                <a:srgbClr val="898989"/>
              </a:solidFill>
              <a:cs typeface="Arial" pitchFamily="34" charset="0"/>
            </a:endParaRPr>
          </a:p>
        </p:txBody>
      </p:sp>
      <p:sp>
        <p:nvSpPr>
          <p:cNvPr id="2" name="Footer Placeholder 1"/>
          <p:cNvSpPr>
            <a:spLocks noGrp="1"/>
          </p:cNvSpPr>
          <p:nvPr>
            <p:ph type="ftr" sz="quarter" idx="11"/>
          </p:nvPr>
        </p:nvSpPr>
        <p:spPr/>
        <p:txBody>
          <a:bodyPr/>
          <a:lstStyle/>
          <a:p>
            <a:pPr defTabSz="457200" fontAlgn="auto">
              <a:spcBef>
                <a:spcPts val="0"/>
              </a:spcBef>
              <a:spcAft>
                <a:spcPts val="0"/>
              </a:spcAft>
            </a:pPr>
            <a:r>
              <a:rPr lang="en-US" altLang="en-US" sz="1100">
                <a:latin typeface="Arial" panose="020B0604020202020204" pitchFamily="34" charset="0"/>
                <a:cs typeface="Arial" panose="020B0604020202020204" pitchFamily="34" charset="0"/>
              </a:rPr>
              <a:t>2018</a:t>
            </a:r>
            <a:endParaRPr lang="en-US" altLang="en-US" sz="11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26B503CC-12D6-4201-A0EA-278040CD42AD}" type="slidenum">
              <a:rPr lang="en-US" altLang="en-US" smtClean="0">
                <a:solidFill>
                  <a:schemeClr val="bg1">
                    <a:lumMod val="50000"/>
                  </a:schemeClr>
                </a:solidFill>
              </a:rPr>
              <a:pPr/>
              <a:t>47</a:t>
            </a:fld>
            <a:endParaRPr lang="en-US" altLang="en-US" dirty="0">
              <a:solidFill>
                <a:schemeClr val="bg1">
                  <a:lumMod val="50000"/>
                </a:schemeClr>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B07E5B30-E12F-400D-8D72-08E118CE32A7}" type="slidenum">
              <a:rPr lang="en-US" altLang="en-US" sz="1200">
                <a:solidFill>
                  <a:srgbClr val="558ED5"/>
                </a:solidFill>
              </a:rPr>
              <a:pPr>
                <a:spcBef>
                  <a:spcPct val="0"/>
                </a:spcBef>
                <a:buFontTx/>
                <a:buNone/>
              </a:pPr>
              <a:t>48</a:t>
            </a:fld>
            <a:endParaRPr lang="en-US" altLang="en-US" sz="1200">
              <a:solidFill>
                <a:srgbClr val="558ED5"/>
              </a:solidFill>
            </a:endParaRPr>
          </a:p>
        </p:txBody>
      </p:sp>
      <p:sp>
        <p:nvSpPr>
          <p:cNvPr id="202755"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A46C38DB-0E66-4B57-9624-345DD27DA77D}" type="slidenum">
              <a:rPr lang="en-US" altLang="en-US" sz="1200">
                <a:solidFill>
                  <a:schemeClr val="bg1">
                    <a:lumMod val="50000"/>
                  </a:schemeClr>
                </a:solidFill>
              </a:rPr>
              <a:pPr algn="r" eaLnBrk="1" hangingPunct="1">
                <a:spcBef>
                  <a:spcPct val="0"/>
                </a:spcBef>
                <a:buFontTx/>
                <a:buNone/>
              </a:pPr>
              <a:t>48</a:t>
            </a:fld>
            <a:endParaRPr lang="en-US" altLang="en-US" sz="1200" dirty="0">
              <a:solidFill>
                <a:schemeClr val="bg1">
                  <a:lumMod val="50000"/>
                </a:schemeClr>
              </a:solidFill>
            </a:endParaRPr>
          </a:p>
        </p:txBody>
      </p:sp>
      <p:sp>
        <p:nvSpPr>
          <p:cNvPr id="202757" name="Rectangle 1"/>
          <p:cNvSpPr txBox="1">
            <a:spLocks noChangeArrowheads="1"/>
          </p:cNvSpPr>
          <p:nvPr/>
        </p:nvSpPr>
        <p:spPr bwMode="auto">
          <a:xfrm>
            <a:off x="1762125" y="466725"/>
            <a:ext cx="70818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600" b="1" dirty="0">
                <a:solidFill>
                  <a:srgbClr val="800080"/>
                </a:solidFill>
                <a:latin typeface="Arial" pitchFamily="34" charset="0"/>
              </a:rPr>
              <a:t>Guidance for Low Milk Supply</a:t>
            </a:r>
            <a:r>
              <a:rPr lang="en-US" altLang="en-US" sz="4400" dirty="0">
                <a:solidFill>
                  <a:srgbClr val="000000"/>
                </a:solidFill>
                <a:latin typeface="Arial" pitchFamily="34" charset="0"/>
              </a:rPr>
              <a:t> </a:t>
            </a:r>
          </a:p>
        </p:txBody>
      </p:sp>
      <p:sp>
        <p:nvSpPr>
          <p:cNvPr id="202758" name="Rectangle 2"/>
          <p:cNvSpPr txBox="1">
            <a:spLocks noChangeArrowheads="1"/>
          </p:cNvSpPr>
          <p:nvPr/>
        </p:nvSpPr>
        <p:spPr bwMode="auto">
          <a:xfrm>
            <a:off x="198438" y="1835150"/>
            <a:ext cx="8732837"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411163" indent="-307975">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771525" indent="-257175">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95000"/>
              </a:lnSpc>
              <a:spcBef>
                <a:spcPct val="0"/>
              </a:spcBef>
              <a:spcAft>
                <a:spcPts val="600"/>
              </a:spcAft>
              <a:buClr>
                <a:srgbClr val="7F0081"/>
              </a:buClr>
              <a:buFontTx/>
              <a:buNone/>
            </a:pPr>
            <a:r>
              <a:rPr lang="en-US" altLang="en-US" b="1" dirty="0">
                <a:solidFill>
                  <a:srgbClr val="800080"/>
                </a:solidFill>
                <a:latin typeface="Arial" pitchFamily="34" charset="0"/>
              </a:rPr>
              <a:t>Increase frequency and number of breast feedings</a:t>
            </a:r>
            <a:endParaRPr lang="en-US" altLang="en-US" b="1" dirty="0">
              <a:solidFill>
                <a:srgbClr val="800080"/>
              </a:solidFill>
            </a:endParaRPr>
          </a:p>
          <a:p>
            <a:pPr lvl="2" eaLnBrk="1" hangingPunct="1">
              <a:lnSpc>
                <a:spcPct val="95000"/>
              </a:lnSpc>
              <a:spcBef>
                <a:spcPct val="0"/>
              </a:spcBef>
              <a:spcAft>
                <a:spcPts val="600"/>
              </a:spcAft>
              <a:buClr>
                <a:srgbClr val="7F0081"/>
              </a:buClr>
              <a:buSzPct val="80000"/>
              <a:buFont typeface="Lucida Grande" charset="0"/>
              <a:buChar char="–"/>
            </a:pPr>
            <a:r>
              <a:rPr lang="en-US" altLang="en-US" sz="2800" dirty="0">
                <a:solidFill>
                  <a:srgbClr val="000000"/>
                </a:solidFill>
                <a:latin typeface="Arial" pitchFamily="34" charset="0"/>
              </a:rPr>
              <a:t>Every 1.5 to 2 hours during day; 3 hours at night</a:t>
            </a:r>
            <a:endParaRPr lang="en-US" altLang="en-US" sz="2800" dirty="0"/>
          </a:p>
          <a:p>
            <a:pPr lvl="2" eaLnBrk="1" hangingPunct="1">
              <a:lnSpc>
                <a:spcPct val="95000"/>
              </a:lnSpc>
              <a:spcBef>
                <a:spcPct val="0"/>
              </a:spcBef>
              <a:spcAft>
                <a:spcPts val="600"/>
              </a:spcAft>
              <a:buClr>
                <a:srgbClr val="7F0081"/>
              </a:buClr>
              <a:buSzPct val="80000"/>
              <a:buFont typeface="Lucida Grande" charset="0"/>
              <a:buChar char="–"/>
            </a:pPr>
            <a:r>
              <a:rPr lang="en-US" altLang="en-US" sz="2800" dirty="0">
                <a:solidFill>
                  <a:srgbClr val="000000"/>
                </a:solidFill>
                <a:latin typeface="Arial" pitchFamily="34" charset="0"/>
              </a:rPr>
              <a:t>Offer both breasts at each feeding</a:t>
            </a:r>
          </a:p>
          <a:p>
            <a:pPr lvl="2" eaLnBrk="1" hangingPunct="1">
              <a:lnSpc>
                <a:spcPct val="95000"/>
              </a:lnSpc>
              <a:spcBef>
                <a:spcPct val="0"/>
              </a:spcBef>
              <a:spcAft>
                <a:spcPts val="600"/>
              </a:spcAft>
              <a:buClr>
                <a:srgbClr val="7F0081"/>
              </a:buClr>
              <a:buSzPct val="80000"/>
              <a:buFont typeface="Lucida Grande" charset="0"/>
              <a:buChar char="–"/>
            </a:pPr>
            <a:r>
              <a:rPr lang="en-US" altLang="en-US" sz="2800" dirty="0">
                <a:solidFill>
                  <a:srgbClr val="000000"/>
                </a:solidFill>
                <a:latin typeface="Arial" pitchFamily="34" charset="0"/>
                <a:cs typeface="Arial" pitchFamily="34" charset="0"/>
              </a:rPr>
              <a:t>Keep baby on each breast for </a:t>
            </a:r>
            <a:br>
              <a:rPr lang="en-US" altLang="en-US" sz="2800" dirty="0">
                <a:solidFill>
                  <a:srgbClr val="000000"/>
                </a:solidFill>
                <a:latin typeface="Arial" pitchFamily="34" charset="0"/>
                <a:cs typeface="Arial" pitchFamily="34" charset="0"/>
              </a:rPr>
            </a:br>
            <a:r>
              <a:rPr lang="en-US" altLang="en-US" sz="2800" dirty="0">
                <a:solidFill>
                  <a:srgbClr val="000000"/>
                </a:solidFill>
                <a:latin typeface="Arial" pitchFamily="34" charset="0"/>
                <a:cs typeface="Arial" pitchFamily="34" charset="0"/>
              </a:rPr>
              <a:t>longer periods of time</a:t>
            </a:r>
            <a:endParaRPr lang="en-US" altLang="en-US" sz="2800" dirty="0">
              <a:latin typeface="Arial" pitchFamily="34" charset="0"/>
              <a:cs typeface="Arial" pitchFamily="34" charset="0"/>
            </a:endParaRPr>
          </a:p>
          <a:p>
            <a:pPr lvl="2" eaLnBrk="1" hangingPunct="1">
              <a:lnSpc>
                <a:spcPct val="95000"/>
              </a:lnSpc>
              <a:spcBef>
                <a:spcPct val="0"/>
              </a:spcBef>
              <a:spcAft>
                <a:spcPts val="600"/>
              </a:spcAft>
              <a:buClr>
                <a:srgbClr val="7F0081"/>
              </a:buClr>
              <a:buSzPct val="80000"/>
              <a:buFont typeface="Lucida Grande" charset="0"/>
              <a:buChar char="–"/>
            </a:pPr>
            <a:r>
              <a:rPr lang="en-US" altLang="en-US" sz="2800" dirty="0">
                <a:solidFill>
                  <a:srgbClr val="000000"/>
                </a:solidFill>
                <a:latin typeface="Arial" pitchFamily="34" charset="0"/>
              </a:rPr>
              <a:t>Use breast compression to keep </a:t>
            </a:r>
            <a:br>
              <a:rPr lang="en-US" altLang="en-US" sz="2800" dirty="0">
                <a:solidFill>
                  <a:srgbClr val="000000"/>
                </a:solidFill>
                <a:latin typeface="Arial" pitchFamily="34" charset="0"/>
              </a:rPr>
            </a:br>
            <a:r>
              <a:rPr lang="en-US" altLang="en-US" sz="2800" dirty="0">
                <a:solidFill>
                  <a:srgbClr val="000000"/>
                </a:solidFill>
                <a:latin typeface="Arial" pitchFamily="34" charset="0"/>
              </a:rPr>
              <a:t>the baby actively swallowing</a:t>
            </a:r>
          </a:p>
          <a:p>
            <a:pPr lvl="2" eaLnBrk="1" hangingPunct="1">
              <a:lnSpc>
                <a:spcPct val="95000"/>
              </a:lnSpc>
              <a:spcBef>
                <a:spcPct val="0"/>
              </a:spcBef>
              <a:spcAft>
                <a:spcPts val="600"/>
              </a:spcAft>
              <a:buClr>
                <a:srgbClr val="7F0081"/>
              </a:buClr>
              <a:buSzPct val="80000"/>
              <a:buFont typeface="Lucida Grande" charset="0"/>
              <a:buChar char="–"/>
            </a:pPr>
            <a:r>
              <a:rPr lang="en-US" altLang="en-US" sz="2800" dirty="0">
                <a:solidFill>
                  <a:srgbClr val="000000"/>
                </a:solidFill>
                <a:latin typeface="Arial" pitchFamily="34" charset="0"/>
              </a:rPr>
              <a:t>Hand expression</a:t>
            </a:r>
          </a:p>
          <a:p>
            <a:pPr lvl="2" eaLnBrk="1" hangingPunct="1">
              <a:lnSpc>
                <a:spcPct val="95000"/>
              </a:lnSpc>
              <a:spcBef>
                <a:spcPct val="0"/>
              </a:spcBef>
              <a:spcAft>
                <a:spcPts val="600"/>
              </a:spcAft>
              <a:buClr>
                <a:srgbClr val="7F0081"/>
              </a:buClr>
              <a:buSzPct val="80000"/>
              <a:buFont typeface="Lucida Grande" charset="0"/>
              <a:buChar char="–"/>
            </a:pPr>
            <a:r>
              <a:rPr lang="en-US" altLang="en-US" sz="2800" dirty="0">
                <a:solidFill>
                  <a:srgbClr val="000000"/>
                </a:solidFill>
                <a:latin typeface="Arial" pitchFamily="34" charset="0"/>
              </a:rPr>
              <a:t>Assess for effective feeding</a:t>
            </a:r>
          </a:p>
        </p:txBody>
      </p:sp>
      <p:sp>
        <p:nvSpPr>
          <p:cNvPr id="8" name="Rounded Rectangle 7"/>
          <p:cNvSpPr>
            <a:spLocks noChangeArrowheads="1"/>
          </p:cNvSpPr>
          <p:nvPr/>
        </p:nvSpPr>
        <p:spPr bwMode="auto">
          <a:xfrm>
            <a:off x="6364288" y="3382963"/>
            <a:ext cx="2559050" cy="2452687"/>
          </a:xfrm>
          <a:prstGeom prst="roundRect">
            <a:avLst>
              <a:gd name="adj" fmla="val 16667"/>
            </a:avLst>
          </a:prstGeom>
          <a:blipFill dpi="0" rotWithShape="1">
            <a:blip r:embed="rId2"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202760"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457200" fontAlgn="auto">
              <a:spcBef>
                <a:spcPts val="0"/>
              </a:spcBef>
              <a:spcAft>
                <a:spcPts val="0"/>
              </a:spcAft>
              <a:buNone/>
            </a:pPr>
            <a:r>
              <a:rPr lang="en-US" altLang="en-US" sz="1100">
                <a:solidFill>
                  <a:srgbClr val="898989"/>
                </a:solidFill>
                <a:latin typeface="Arial" panose="020B0604020202020204" pitchFamily="34" charset="0"/>
                <a:cs typeface="Arial" panose="020B0604020202020204" pitchFamily="34" charset="0"/>
              </a:rPr>
              <a:t>2018</a:t>
            </a:r>
            <a:endParaRPr lang="en-US" altLang="en-US" sz="1100" dirty="0">
              <a:solidFill>
                <a:srgbClr val="898989"/>
              </a:solidFill>
              <a:latin typeface="Arial" panose="020B0604020202020204" pitchFamily="34"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8AE24252-2D87-42BC-AF94-BAA2C60CF0A1}" type="slidenum">
              <a:rPr lang="en-US" altLang="en-US" sz="1200">
                <a:solidFill>
                  <a:srgbClr val="558ED5"/>
                </a:solidFill>
              </a:rPr>
              <a:pPr>
                <a:spcBef>
                  <a:spcPct val="0"/>
                </a:spcBef>
                <a:buFontTx/>
                <a:buNone/>
              </a:pPr>
              <a:t>49</a:t>
            </a:fld>
            <a:endParaRPr lang="en-US" altLang="en-US" sz="1200">
              <a:solidFill>
                <a:srgbClr val="558ED5"/>
              </a:solidFill>
            </a:endParaRPr>
          </a:p>
        </p:txBody>
      </p:sp>
      <p:sp>
        <p:nvSpPr>
          <p:cNvPr id="203779" name="Rectangle 2"/>
          <p:cNvSpPr>
            <a:spLocks noGrp="1"/>
          </p:cNvSpPr>
          <p:nvPr>
            <p:ph type="title"/>
          </p:nvPr>
        </p:nvSpPr>
        <p:spPr>
          <a:xfrm>
            <a:off x="1766888" y="241300"/>
            <a:ext cx="7029450" cy="1093788"/>
          </a:xfrm>
        </p:spPr>
        <p:txBody>
          <a:bodyPr/>
          <a:lstStyle/>
          <a:p>
            <a:pPr algn="l"/>
            <a:r>
              <a:rPr lang="en-US" altLang="en-US" sz="4000" b="1">
                <a:solidFill>
                  <a:srgbClr val="7F0081"/>
                </a:solidFill>
                <a:latin typeface="Arial" pitchFamily="34" charset="0"/>
              </a:rPr>
              <a:t>Pumping to Increase Supply</a:t>
            </a:r>
          </a:p>
        </p:txBody>
      </p:sp>
      <p:sp>
        <p:nvSpPr>
          <p:cNvPr id="203780" name="Rectangle 3"/>
          <p:cNvSpPr>
            <a:spLocks noGrp="1"/>
          </p:cNvSpPr>
          <p:nvPr>
            <p:ph type="body" sz="half" idx="1"/>
          </p:nvPr>
        </p:nvSpPr>
        <p:spPr>
          <a:xfrm>
            <a:off x="-490538" y="1690688"/>
            <a:ext cx="5727701" cy="5554662"/>
          </a:xfrm>
        </p:spPr>
        <p:txBody>
          <a:bodyPr/>
          <a:lstStyle/>
          <a:p>
            <a:pPr lvl="2" eaLnBrk="1" hangingPunct="1">
              <a:lnSpc>
                <a:spcPct val="95000"/>
              </a:lnSpc>
              <a:spcBef>
                <a:spcPct val="0"/>
              </a:spcBef>
              <a:spcAft>
                <a:spcPts val="2400"/>
              </a:spcAft>
              <a:buClr>
                <a:srgbClr val="7F0081"/>
              </a:buClr>
              <a:buSzPct val="80000"/>
            </a:pPr>
            <a:r>
              <a:rPr lang="en-US" altLang="en-US" sz="2600" dirty="0">
                <a:solidFill>
                  <a:srgbClr val="000000"/>
                </a:solidFill>
                <a:latin typeface="Arial" pitchFamily="34" charset="0"/>
                <a:cs typeface="Arial" pitchFamily="34" charset="0"/>
              </a:rPr>
              <a:t>Double pump with multi-user hospital grade pump and feed expressed milk to the baby</a:t>
            </a:r>
            <a:endParaRPr lang="en-US" altLang="en-US" sz="2600" dirty="0">
              <a:latin typeface="Arial" pitchFamily="34" charset="0"/>
              <a:cs typeface="Arial" pitchFamily="34" charset="0"/>
            </a:endParaRPr>
          </a:p>
          <a:p>
            <a:pPr lvl="2" eaLnBrk="1" hangingPunct="1">
              <a:lnSpc>
                <a:spcPct val="95000"/>
              </a:lnSpc>
              <a:spcBef>
                <a:spcPct val="0"/>
              </a:spcBef>
              <a:spcAft>
                <a:spcPts val="2400"/>
              </a:spcAft>
              <a:buClr>
                <a:srgbClr val="7F0081"/>
              </a:buClr>
              <a:buSzPct val="80000"/>
            </a:pPr>
            <a:r>
              <a:rPr lang="en-US" altLang="en-US" sz="2600" dirty="0">
                <a:solidFill>
                  <a:srgbClr val="000000"/>
                </a:solidFill>
                <a:latin typeface="Arial" pitchFamily="34" charset="0"/>
                <a:cs typeface="Arial" pitchFamily="34" charset="0"/>
              </a:rPr>
              <a:t>Pump 15 minutes q 2 hours in daytime &amp; q 3 hours at night</a:t>
            </a:r>
          </a:p>
          <a:p>
            <a:pPr lvl="2" eaLnBrk="1" hangingPunct="1">
              <a:lnSpc>
                <a:spcPct val="95000"/>
              </a:lnSpc>
              <a:spcBef>
                <a:spcPct val="0"/>
              </a:spcBef>
              <a:spcAft>
                <a:spcPts val="2400"/>
              </a:spcAft>
              <a:buClr>
                <a:srgbClr val="7F0081"/>
              </a:buClr>
              <a:buSzPct val="80000"/>
            </a:pPr>
            <a:r>
              <a:rPr lang="en-US" altLang="en-US" sz="2600" dirty="0">
                <a:solidFill>
                  <a:srgbClr val="000000"/>
                </a:solidFill>
                <a:latin typeface="Arial" pitchFamily="34" charset="0"/>
                <a:cs typeface="Arial" pitchFamily="34" charset="0"/>
              </a:rPr>
              <a:t>Once or twice a day pump for 10 min, take a break for 10 min, and continue the pattern for an hour--3x/1 hour</a:t>
            </a:r>
          </a:p>
        </p:txBody>
      </p:sp>
      <p:sp>
        <p:nvSpPr>
          <p:cNvPr id="203781"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D131206B-4858-4009-BD80-7BA7FA1FCA8A}" type="slidenum">
              <a:rPr lang="en-US" altLang="en-US" sz="1200">
                <a:solidFill>
                  <a:schemeClr val="bg1">
                    <a:lumMod val="50000"/>
                  </a:schemeClr>
                </a:solidFill>
              </a:rPr>
              <a:pPr algn="r" eaLnBrk="1" hangingPunct="1">
                <a:spcBef>
                  <a:spcPct val="0"/>
                </a:spcBef>
                <a:buFontTx/>
                <a:buNone/>
              </a:pPr>
              <a:t>49</a:t>
            </a:fld>
            <a:endParaRPr lang="en-US" altLang="en-US" sz="1200" dirty="0">
              <a:solidFill>
                <a:schemeClr val="bg1">
                  <a:lumMod val="50000"/>
                </a:schemeClr>
              </a:solidFill>
            </a:endParaRPr>
          </a:p>
        </p:txBody>
      </p:sp>
      <p:sp>
        <p:nvSpPr>
          <p:cNvPr id="203782" name="Footer Placeholder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None/>
            </a:pPr>
            <a:r>
              <a:rPr lang="en-US" altLang="en-US" sz="1100">
                <a:solidFill>
                  <a:srgbClr val="898989"/>
                </a:solidFill>
                <a:latin typeface="Arial" panose="020B0604020202020204" pitchFamily="34" charset="0"/>
                <a:cs typeface="Arial" panose="020B0604020202020204" pitchFamily="34" charset="0"/>
              </a:rPr>
              <a:t>2018</a:t>
            </a:r>
            <a:endParaRPr lang="en-US" altLang="en-US" sz="1200" dirty="0">
              <a:solidFill>
                <a:srgbClr val="898989"/>
              </a:solidFill>
            </a:endParaRPr>
          </a:p>
        </p:txBody>
      </p:sp>
      <p:sp>
        <p:nvSpPr>
          <p:cNvPr id="9" name="Rounded Rectangle 8"/>
          <p:cNvSpPr>
            <a:spLocks noChangeArrowheads="1"/>
          </p:cNvSpPr>
          <p:nvPr/>
        </p:nvSpPr>
        <p:spPr bwMode="auto">
          <a:xfrm>
            <a:off x="5861050" y="1884363"/>
            <a:ext cx="2897188" cy="3557587"/>
          </a:xfrm>
          <a:prstGeom prst="roundRect">
            <a:avLst>
              <a:gd name="adj" fmla="val 16667"/>
            </a:avLst>
          </a:prstGeom>
          <a:blipFill dpi="0" rotWithShape="1">
            <a:blip r:embed="rId2"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rgbClr val="FFFFFF"/>
              </a:solidFill>
              <a:latin typeface="Arial"/>
              <a:ea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7F0339-44AD-70E4-F931-1738C3FCEB7A}"/>
              </a:ext>
            </a:extLst>
          </p:cNvPr>
          <p:cNvSpPr>
            <a:spLocks noGrp="1"/>
          </p:cNvSpPr>
          <p:nvPr>
            <p:ph type="ftr" sz="quarter" idx="11"/>
          </p:nvPr>
        </p:nvSpPr>
        <p:spPr/>
        <p:txBody>
          <a:bodyPr/>
          <a:lstStyle/>
          <a:p>
            <a:pPr>
              <a:defRPr/>
            </a:pPr>
            <a:r>
              <a:rPr lang="en-US" dirty="0"/>
              <a:t>2025</a:t>
            </a:r>
          </a:p>
        </p:txBody>
      </p:sp>
      <p:sp>
        <p:nvSpPr>
          <p:cNvPr id="3" name="Slide Number Placeholder 2">
            <a:extLst>
              <a:ext uri="{FF2B5EF4-FFF2-40B4-BE49-F238E27FC236}">
                <a16:creationId xmlns:a16="http://schemas.microsoft.com/office/drawing/2014/main" id="{A71C418A-CCB1-2DD6-33F3-9DB68F1F4888}"/>
              </a:ext>
            </a:extLst>
          </p:cNvPr>
          <p:cNvSpPr>
            <a:spLocks noGrp="1"/>
          </p:cNvSpPr>
          <p:nvPr>
            <p:ph type="sldNum" sz="quarter" idx="12"/>
          </p:nvPr>
        </p:nvSpPr>
        <p:spPr/>
        <p:txBody>
          <a:bodyPr/>
          <a:lstStyle/>
          <a:p>
            <a:fld id="{ACD6ECE6-8E65-4CC3-AE80-415DA29876E8}" type="slidenum">
              <a:rPr lang="en-US" altLang="en-US" smtClean="0"/>
              <a:pPr/>
              <a:t>5</a:t>
            </a:fld>
            <a:endParaRPr lang="en-US" altLang="en-US"/>
          </a:p>
        </p:txBody>
      </p:sp>
      <p:pic>
        <p:nvPicPr>
          <p:cNvPr id="6" name="Picture 5">
            <a:extLst>
              <a:ext uri="{FF2B5EF4-FFF2-40B4-BE49-F238E27FC236}">
                <a16:creationId xmlns:a16="http://schemas.microsoft.com/office/drawing/2014/main" id="{2FE90F63-5324-4C1A-9A08-1556C04B60B5}"/>
              </a:ext>
            </a:extLst>
          </p:cNvPr>
          <p:cNvPicPr>
            <a:picLocks noChangeAspect="1"/>
          </p:cNvPicPr>
          <p:nvPr/>
        </p:nvPicPr>
        <p:blipFill>
          <a:blip r:embed="rId2"/>
          <a:stretch>
            <a:fillRect/>
          </a:stretch>
        </p:blipFill>
        <p:spPr>
          <a:xfrm>
            <a:off x="0" y="250342"/>
            <a:ext cx="9144000" cy="5972038"/>
          </a:xfrm>
          <a:prstGeom prst="rect">
            <a:avLst/>
          </a:prstGeom>
        </p:spPr>
      </p:pic>
    </p:spTree>
    <p:extLst>
      <p:ext uri="{BB962C8B-B14F-4D97-AF65-F5344CB8AC3E}">
        <p14:creationId xmlns:p14="http://schemas.microsoft.com/office/powerpoint/2010/main" val="27707948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Footer Placeholder 9"/>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None/>
            </a:pPr>
            <a:r>
              <a:rPr lang="en-US" altLang="en-US" sz="1100">
                <a:solidFill>
                  <a:srgbClr val="898989"/>
                </a:solidFill>
                <a:latin typeface="Arial" panose="020B0604020202020204" pitchFamily="34" charset="0"/>
                <a:cs typeface="Arial" panose="020B0604020202020204" pitchFamily="34" charset="0"/>
              </a:rPr>
              <a:t>2018</a:t>
            </a:r>
            <a:endParaRPr lang="en-US" altLang="en-US" sz="1100" dirty="0">
              <a:solidFill>
                <a:srgbClr val="898989"/>
              </a:solidFill>
              <a:latin typeface="Arial" panose="020B0604020202020204" pitchFamily="34" charset="0"/>
              <a:cs typeface="Arial" panose="020B0604020202020204" pitchFamily="34" charset="0"/>
            </a:endParaRPr>
          </a:p>
        </p:txBody>
      </p:sp>
      <p:sp>
        <p:nvSpPr>
          <p:cNvPr id="20480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4DBBB28A-E01E-40EE-8C7F-6F99CF99C9ED}" type="slidenum">
              <a:rPr lang="en-US" altLang="en-US" sz="1100">
                <a:solidFill>
                  <a:schemeClr val="bg1">
                    <a:lumMod val="50000"/>
                  </a:schemeClr>
                </a:solidFill>
                <a:latin typeface="Arial" pitchFamily="34" charset="0"/>
                <a:cs typeface="Arial" pitchFamily="34" charset="0"/>
              </a:rPr>
              <a:pPr>
                <a:spcBef>
                  <a:spcPct val="0"/>
                </a:spcBef>
                <a:buFontTx/>
                <a:buNone/>
              </a:pPr>
              <a:t>50</a:t>
            </a:fld>
            <a:endParaRPr lang="en-US" altLang="en-US" sz="1100" dirty="0">
              <a:solidFill>
                <a:schemeClr val="bg1">
                  <a:lumMod val="50000"/>
                </a:schemeClr>
              </a:solidFill>
              <a:latin typeface="Arial" pitchFamily="34" charset="0"/>
              <a:cs typeface="Arial" pitchFamily="34" charset="0"/>
            </a:endParaRPr>
          </a:p>
        </p:txBody>
      </p:sp>
      <p:sp>
        <p:nvSpPr>
          <p:cNvPr id="204806" name="Rectangle 1"/>
          <p:cNvSpPr txBox="1">
            <a:spLocks noChangeArrowheads="1"/>
          </p:cNvSpPr>
          <p:nvPr/>
        </p:nvSpPr>
        <p:spPr bwMode="auto">
          <a:xfrm>
            <a:off x="1762125" y="568325"/>
            <a:ext cx="70818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600" b="1" dirty="0">
                <a:solidFill>
                  <a:srgbClr val="800080"/>
                </a:solidFill>
                <a:latin typeface="Arial" pitchFamily="34" charset="0"/>
                <a:cs typeface="Arial" pitchFamily="34" charset="0"/>
              </a:rPr>
              <a:t>Sore Nipples: Common Causes</a:t>
            </a:r>
          </a:p>
        </p:txBody>
      </p:sp>
      <p:sp>
        <p:nvSpPr>
          <p:cNvPr id="204807" name="Rectangle 2"/>
          <p:cNvSpPr txBox="1">
            <a:spLocks noChangeArrowheads="1"/>
          </p:cNvSpPr>
          <p:nvPr/>
        </p:nvSpPr>
        <p:spPr bwMode="auto">
          <a:xfrm>
            <a:off x="476250" y="1682750"/>
            <a:ext cx="469900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411163" indent="-307975">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95000"/>
              </a:lnSpc>
              <a:spcBef>
                <a:spcPct val="0"/>
              </a:spcBef>
              <a:spcAft>
                <a:spcPts val="1200"/>
              </a:spcAft>
              <a:buClr>
                <a:srgbClr val="7F0081"/>
              </a:buClr>
              <a:buFontTx/>
              <a:buChar char="•"/>
            </a:pPr>
            <a:r>
              <a:rPr lang="en-US" altLang="en-US" sz="2400" b="1">
                <a:solidFill>
                  <a:srgbClr val="000000"/>
                </a:solidFill>
                <a:latin typeface="Arial" pitchFamily="34" charset="0"/>
                <a:cs typeface="Arial" pitchFamily="34" charset="0"/>
              </a:rPr>
              <a:t>#1 reason - </a:t>
            </a:r>
            <a:r>
              <a:rPr lang="en-US" altLang="en-US" sz="2400" b="1" u="sng">
                <a:solidFill>
                  <a:srgbClr val="000000"/>
                </a:solidFill>
                <a:latin typeface="Arial" pitchFamily="34" charset="0"/>
                <a:cs typeface="Arial" pitchFamily="34" charset="0"/>
              </a:rPr>
              <a:t>Poor latch </a:t>
            </a:r>
            <a:r>
              <a:rPr lang="en-US" altLang="en-US" sz="2400" b="1">
                <a:solidFill>
                  <a:srgbClr val="000000"/>
                </a:solidFill>
                <a:latin typeface="Arial" pitchFamily="34" charset="0"/>
                <a:cs typeface="Arial" pitchFamily="34" charset="0"/>
              </a:rPr>
              <a:t>which causes incorrect suck</a:t>
            </a:r>
          </a:p>
          <a:p>
            <a:pPr lvl="1" eaLnBrk="1" hangingPunct="1">
              <a:lnSpc>
                <a:spcPct val="95000"/>
              </a:lnSpc>
              <a:spcBef>
                <a:spcPct val="0"/>
              </a:spcBef>
              <a:spcAft>
                <a:spcPts val="1200"/>
              </a:spcAft>
              <a:buClr>
                <a:srgbClr val="7F0081"/>
              </a:buClr>
              <a:buFontTx/>
              <a:buChar char="•"/>
            </a:pPr>
            <a:r>
              <a:rPr lang="en-US" altLang="en-US" sz="2400">
                <a:solidFill>
                  <a:srgbClr val="000000"/>
                </a:solidFill>
                <a:latin typeface="Arial" pitchFamily="34" charset="0"/>
                <a:cs typeface="Arial" pitchFamily="34" charset="0"/>
              </a:rPr>
              <a:t>Poor positioning at </a:t>
            </a:r>
            <a:br>
              <a:rPr lang="en-US" altLang="en-US" sz="2400">
                <a:solidFill>
                  <a:srgbClr val="000000"/>
                </a:solidFill>
                <a:latin typeface="Arial" pitchFamily="34" charset="0"/>
                <a:cs typeface="Arial" pitchFamily="34" charset="0"/>
              </a:rPr>
            </a:br>
            <a:r>
              <a:rPr lang="en-US" altLang="en-US" sz="2400">
                <a:solidFill>
                  <a:srgbClr val="000000"/>
                </a:solidFill>
                <a:latin typeface="Arial" pitchFamily="34" charset="0"/>
                <a:cs typeface="Arial" pitchFamily="34" charset="0"/>
              </a:rPr>
              <a:t>the breast</a:t>
            </a:r>
            <a:endParaRPr lang="en-US" altLang="en-US" sz="2400">
              <a:solidFill>
                <a:srgbClr val="000000"/>
              </a:solidFill>
              <a:cs typeface="Arial" pitchFamily="34" charset="0"/>
            </a:endParaRPr>
          </a:p>
          <a:p>
            <a:pPr lvl="1" eaLnBrk="1" hangingPunct="1">
              <a:lnSpc>
                <a:spcPct val="95000"/>
              </a:lnSpc>
              <a:spcBef>
                <a:spcPct val="0"/>
              </a:spcBef>
              <a:spcAft>
                <a:spcPts val="1200"/>
              </a:spcAft>
              <a:buClr>
                <a:srgbClr val="7F0081"/>
              </a:buClr>
              <a:buFontTx/>
              <a:buChar char="•"/>
            </a:pPr>
            <a:r>
              <a:rPr lang="en-US" altLang="en-US" sz="2400">
                <a:solidFill>
                  <a:srgbClr val="000000"/>
                </a:solidFill>
                <a:latin typeface="Arial" pitchFamily="34" charset="0"/>
                <a:cs typeface="Arial" pitchFamily="34" charset="0"/>
              </a:rPr>
              <a:t>Flat or inverted nipples</a:t>
            </a:r>
            <a:endParaRPr lang="en-US" altLang="en-US" sz="2400">
              <a:solidFill>
                <a:srgbClr val="000000"/>
              </a:solidFill>
              <a:cs typeface="Arial" pitchFamily="34" charset="0"/>
            </a:endParaRPr>
          </a:p>
          <a:p>
            <a:pPr lvl="1" eaLnBrk="1" hangingPunct="1">
              <a:lnSpc>
                <a:spcPct val="95000"/>
              </a:lnSpc>
              <a:spcBef>
                <a:spcPct val="0"/>
              </a:spcBef>
              <a:spcAft>
                <a:spcPts val="1200"/>
              </a:spcAft>
              <a:buClr>
                <a:srgbClr val="7F0081"/>
              </a:buClr>
              <a:buFontTx/>
              <a:buChar char="•"/>
            </a:pPr>
            <a:r>
              <a:rPr lang="en-US" altLang="en-US" sz="2400">
                <a:solidFill>
                  <a:srgbClr val="000000"/>
                </a:solidFill>
                <a:latin typeface="Arial" pitchFamily="34" charset="0"/>
                <a:cs typeface="Arial" pitchFamily="34" charset="0"/>
              </a:rPr>
              <a:t>Tongue-tie</a:t>
            </a:r>
            <a:endParaRPr lang="en-US" altLang="en-US" sz="2400">
              <a:solidFill>
                <a:srgbClr val="000000"/>
              </a:solidFill>
              <a:cs typeface="Arial" pitchFamily="34" charset="0"/>
            </a:endParaRPr>
          </a:p>
          <a:p>
            <a:pPr lvl="1" eaLnBrk="1" hangingPunct="1">
              <a:lnSpc>
                <a:spcPct val="95000"/>
              </a:lnSpc>
              <a:spcBef>
                <a:spcPct val="0"/>
              </a:spcBef>
              <a:spcAft>
                <a:spcPts val="1200"/>
              </a:spcAft>
              <a:buClr>
                <a:srgbClr val="7F0081"/>
              </a:buClr>
              <a:buFontTx/>
              <a:buChar char="•"/>
            </a:pPr>
            <a:r>
              <a:rPr lang="en-US" altLang="en-US" sz="2400">
                <a:solidFill>
                  <a:srgbClr val="000000"/>
                </a:solidFill>
                <a:latin typeface="Arial" pitchFamily="34" charset="0"/>
                <a:cs typeface="Arial" pitchFamily="34" charset="0"/>
              </a:rPr>
              <a:t>Breast infection </a:t>
            </a:r>
            <a:br>
              <a:rPr lang="en-US" altLang="en-US" sz="2400">
                <a:solidFill>
                  <a:srgbClr val="000000"/>
                </a:solidFill>
                <a:latin typeface="Arial" pitchFamily="34" charset="0"/>
                <a:cs typeface="Arial" pitchFamily="34" charset="0"/>
              </a:rPr>
            </a:br>
            <a:r>
              <a:rPr lang="en-US" altLang="en-US" sz="2400">
                <a:solidFill>
                  <a:srgbClr val="000000"/>
                </a:solidFill>
                <a:latin typeface="Arial" pitchFamily="34" charset="0"/>
                <a:cs typeface="Arial" pitchFamily="34" charset="0"/>
              </a:rPr>
              <a:t>(bacterial or fungal)</a:t>
            </a:r>
          </a:p>
        </p:txBody>
      </p:sp>
      <p:sp>
        <p:nvSpPr>
          <p:cNvPr id="8" name="Rounded Rectangle 7"/>
          <p:cNvSpPr>
            <a:spLocks noChangeArrowheads="1"/>
          </p:cNvSpPr>
          <p:nvPr/>
        </p:nvSpPr>
        <p:spPr bwMode="auto">
          <a:xfrm>
            <a:off x="5418138" y="1392238"/>
            <a:ext cx="2673350" cy="2355850"/>
          </a:xfrm>
          <a:prstGeom prst="roundRect">
            <a:avLst>
              <a:gd name="adj" fmla="val 16667"/>
            </a:avLst>
          </a:prstGeom>
          <a:blipFill dpi="0" rotWithShape="1">
            <a:blip r:embed="rId2"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rgbClr val="FFFFFF"/>
              </a:solidFill>
              <a:latin typeface="Calibri"/>
              <a:ea typeface="ＭＳ Ｐゴシック"/>
            </a:endParaRPr>
          </a:p>
        </p:txBody>
      </p:sp>
      <p:sp>
        <p:nvSpPr>
          <p:cNvPr id="9" name="Rounded Rectangle 8"/>
          <p:cNvSpPr>
            <a:spLocks noChangeArrowheads="1"/>
          </p:cNvSpPr>
          <p:nvPr/>
        </p:nvSpPr>
        <p:spPr bwMode="auto">
          <a:xfrm>
            <a:off x="5162550" y="3943350"/>
            <a:ext cx="2928938" cy="2355850"/>
          </a:xfrm>
          <a:prstGeom prst="roundRect">
            <a:avLst>
              <a:gd name="adj" fmla="val 16667"/>
            </a:avLst>
          </a:prstGeom>
          <a:blipFill dpi="0" rotWithShape="1">
            <a:blip r:embed="rId3"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rgbClr val="FFFFFF"/>
              </a:solidFill>
              <a:latin typeface="Calibri"/>
              <a:ea typeface="ＭＳ Ｐゴシック"/>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63B702FF-99AB-43DC-B8CC-C6247E84CCEB}" type="slidenum">
              <a:rPr lang="en-US" altLang="en-US" sz="1200">
                <a:solidFill>
                  <a:srgbClr val="558ED5"/>
                </a:solidFill>
                <a:cs typeface="Arial" pitchFamily="34" charset="0"/>
              </a:rPr>
              <a:pPr algn="r" eaLnBrk="1" hangingPunct="1">
                <a:spcBef>
                  <a:spcPct val="0"/>
                </a:spcBef>
                <a:buFontTx/>
                <a:buNone/>
              </a:pPr>
              <a:t>51</a:t>
            </a:fld>
            <a:endParaRPr lang="en-US" altLang="en-US" sz="1200">
              <a:solidFill>
                <a:srgbClr val="558ED5"/>
              </a:solidFill>
              <a:cs typeface="Arial" pitchFamily="34" charset="0"/>
            </a:endParaRPr>
          </a:p>
        </p:txBody>
      </p:sp>
      <p:sp>
        <p:nvSpPr>
          <p:cNvPr id="205827"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D3E04B72-5D1C-445E-843D-0CA8C90D8AC2}" type="slidenum">
              <a:rPr lang="en-US" altLang="en-US" sz="1200">
                <a:solidFill>
                  <a:srgbClr val="558ED5"/>
                </a:solidFill>
                <a:cs typeface="Arial" pitchFamily="34" charset="0"/>
              </a:rPr>
              <a:pPr algn="r" eaLnBrk="1" hangingPunct="1">
                <a:spcBef>
                  <a:spcPct val="0"/>
                </a:spcBef>
                <a:buFontTx/>
                <a:buNone/>
              </a:pPr>
              <a:t>51</a:t>
            </a:fld>
            <a:endParaRPr lang="en-US" altLang="en-US" sz="1200">
              <a:solidFill>
                <a:srgbClr val="558ED5"/>
              </a:solidFill>
              <a:cs typeface="Arial" pitchFamily="34" charset="0"/>
            </a:endParaRPr>
          </a:p>
        </p:txBody>
      </p:sp>
      <p:sp>
        <p:nvSpPr>
          <p:cNvPr id="205828" name="Slide Number Placeholder 3"/>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endParaRPr lang="en-US" altLang="en-US" sz="1200">
              <a:solidFill>
                <a:srgbClr val="558ED5"/>
              </a:solidFill>
              <a:cs typeface="Arial" pitchFamily="34" charset="0"/>
            </a:endParaRPr>
          </a:p>
        </p:txBody>
      </p:sp>
      <p:sp>
        <p:nvSpPr>
          <p:cNvPr id="205829" name="Rectangle 2"/>
          <p:cNvSpPr txBox="1">
            <a:spLocks noChangeArrowheads="1"/>
          </p:cNvSpPr>
          <p:nvPr/>
        </p:nvSpPr>
        <p:spPr bwMode="auto">
          <a:xfrm>
            <a:off x="414338" y="1422399"/>
            <a:ext cx="8745537"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446088" indent="-34290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ts val="2575"/>
              </a:lnSpc>
              <a:spcBef>
                <a:spcPts val="1200"/>
              </a:spcBef>
              <a:buClr>
                <a:srgbClr val="7F0081"/>
              </a:buClr>
              <a:buFontTx/>
              <a:buAutoNum type="arabicPeriod"/>
            </a:pPr>
            <a:r>
              <a:rPr lang="en-US" altLang="en-US" sz="2400" dirty="0">
                <a:solidFill>
                  <a:srgbClr val="000000"/>
                </a:solidFill>
                <a:latin typeface="Arial" pitchFamily="34" charset="0"/>
                <a:cs typeface="Arial" pitchFamily="34" charset="0"/>
              </a:rPr>
              <a:t>Determine the cause of  pain</a:t>
            </a:r>
            <a:endParaRPr lang="en-US" altLang="en-US" sz="2000" dirty="0">
              <a:solidFill>
                <a:srgbClr val="000000"/>
              </a:solidFill>
              <a:latin typeface="Arial" pitchFamily="34" charset="0"/>
              <a:cs typeface="Arial" pitchFamily="34" charset="0"/>
            </a:endParaRPr>
          </a:p>
          <a:p>
            <a:pPr eaLnBrk="1" hangingPunct="1">
              <a:lnSpc>
                <a:spcPts val="2575"/>
              </a:lnSpc>
              <a:spcBef>
                <a:spcPts val="1200"/>
              </a:spcBef>
              <a:buClr>
                <a:srgbClr val="7F0081"/>
              </a:buClr>
              <a:buFontTx/>
              <a:buAutoNum type="arabicPeriod"/>
            </a:pPr>
            <a:r>
              <a:rPr lang="en-US" altLang="en-US" sz="2400" dirty="0">
                <a:solidFill>
                  <a:srgbClr val="000000"/>
                </a:solidFill>
                <a:latin typeface="Arial" pitchFamily="34" charset="0"/>
                <a:cs typeface="Arial" pitchFamily="34" charset="0"/>
              </a:rPr>
              <a:t>Eliminate the problem</a:t>
            </a:r>
          </a:p>
          <a:p>
            <a:pPr eaLnBrk="1" hangingPunct="1">
              <a:lnSpc>
                <a:spcPts val="2575"/>
              </a:lnSpc>
              <a:spcBef>
                <a:spcPts val="1200"/>
              </a:spcBef>
              <a:buClr>
                <a:srgbClr val="7F0081"/>
              </a:buClr>
              <a:buFontTx/>
              <a:buAutoNum type="arabicPeriod"/>
            </a:pPr>
            <a:r>
              <a:rPr lang="en-US" altLang="en-US" sz="2400" dirty="0">
                <a:solidFill>
                  <a:srgbClr val="000000"/>
                </a:solidFill>
                <a:latin typeface="Arial" pitchFamily="34" charset="0"/>
                <a:cs typeface="Arial" pitchFamily="34" charset="0"/>
              </a:rPr>
              <a:t>Heal the wound</a:t>
            </a:r>
            <a:endParaRPr lang="en-US" altLang="en-US" sz="2400" dirty="0">
              <a:solidFill>
                <a:srgbClr val="000000"/>
              </a:solidFill>
              <a:cs typeface="Arial" pitchFamily="34" charset="0"/>
            </a:endParaRPr>
          </a:p>
          <a:p>
            <a:pPr lvl="1" eaLnBrk="1" hangingPunct="1">
              <a:lnSpc>
                <a:spcPts val="2575"/>
              </a:lnSpc>
              <a:spcBef>
                <a:spcPts val="1200"/>
              </a:spcBef>
              <a:buClr>
                <a:srgbClr val="7F0081"/>
              </a:buClr>
              <a:buFontTx/>
              <a:buChar char="•"/>
            </a:pPr>
            <a:r>
              <a:rPr lang="en-US" altLang="en-US" sz="2400" dirty="0">
                <a:solidFill>
                  <a:srgbClr val="000000"/>
                </a:solidFill>
                <a:latin typeface="Arial" pitchFamily="34" charset="0"/>
                <a:cs typeface="Arial" pitchFamily="34" charset="0"/>
              </a:rPr>
              <a:t>Treat infections</a:t>
            </a:r>
            <a:endParaRPr lang="en-US" altLang="en-US" sz="2400" dirty="0">
              <a:solidFill>
                <a:srgbClr val="000000"/>
              </a:solidFill>
              <a:cs typeface="Arial" pitchFamily="34" charset="0"/>
            </a:endParaRPr>
          </a:p>
          <a:p>
            <a:pPr lvl="1" eaLnBrk="1" hangingPunct="1">
              <a:lnSpc>
                <a:spcPts val="2575"/>
              </a:lnSpc>
              <a:spcBef>
                <a:spcPts val="1200"/>
              </a:spcBef>
              <a:buClr>
                <a:srgbClr val="7F0081"/>
              </a:buClr>
              <a:buFontTx/>
              <a:buChar char="•"/>
            </a:pPr>
            <a:r>
              <a:rPr lang="en-US" altLang="en-US" sz="2400" dirty="0">
                <a:solidFill>
                  <a:srgbClr val="000000"/>
                </a:solidFill>
                <a:latin typeface="Arial" pitchFamily="34" charset="0"/>
                <a:cs typeface="Arial" pitchFamily="34" charset="0"/>
              </a:rPr>
              <a:t>If too painful to nurse</a:t>
            </a:r>
          </a:p>
          <a:p>
            <a:pPr lvl="2" eaLnBrk="1" hangingPunct="1">
              <a:lnSpc>
                <a:spcPts val="2575"/>
              </a:lnSpc>
              <a:spcBef>
                <a:spcPts val="1200"/>
              </a:spcBef>
              <a:buClr>
                <a:srgbClr val="7F0081"/>
              </a:buClr>
              <a:buFontTx/>
              <a:buChar char="•"/>
            </a:pPr>
            <a:r>
              <a:rPr lang="en-US" altLang="en-US" dirty="0">
                <a:solidFill>
                  <a:srgbClr val="000000"/>
                </a:solidFill>
                <a:latin typeface="Arial" pitchFamily="34" charset="0"/>
                <a:cs typeface="Arial" pitchFamily="34" charset="0"/>
              </a:rPr>
              <a:t>have mother express for few days to allow healing </a:t>
            </a:r>
            <a:br>
              <a:rPr lang="en-US" altLang="en-US" dirty="0">
                <a:solidFill>
                  <a:srgbClr val="000000"/>
                </a:solidFill>
                <a:latin typeface="Arial" pitchFamily="34" charset="0"/>
                <a:cs typeface="Arial" pitchFamily="34" charset="0"/>
              </a:rPr>
            </a:br>
            <a:r>
              <a:rPr lang="en-US" altLang="en-US" dirty="0">
                <a:solidFill>
                  <a:srgbClr val="000000"/>
                </a:solidFill>
                <a:latin typeface="Arial" pitchFamily="34" charset="0"/>
                <a:cs typeface="Arial" pitchFamily="34" charset="0"/>
              </a:rPr>
              <a:t>and feed baby expressed milk</a:t>
            </a:r>
          </a:p>
          <a:p>
            <a:pPr lvl="2" eaLnBrk="1" hangingPunct="1">
              <a:lnSpc>
                <a:spcPts val="2575"/>
              </a:lnSpc>
              <a:spcBef>
                <a:spcPts val="1200"/>
              </a:spcBef>
              <a:buClr>
                <a:srgbClr val="7F0081"/>
              </a:buClr>
              <a:buFontTx/>
              <a:buChar char="•"/>
            </a:pPr>
            <a:r>
              <a:rPr lang="en-US" altLang="en-US" dirty="0">
                <a:solidFill>
                  <a:srgbClr val="000000"/>
                </a:solidFill>
                <a:latin typeface="Arial" pitchFamily="34" charset="0"/>
                <a:cs typeface="Arial" pitchFamily="34" charset="0"/>
              </a:rPr>
              <a:t>or temporarily use a nipple shield to protect from pain </a:t>
            </a:r>
          </a:p>
          <a:p>
            <a:pPr lvl="2" eaLnBrk="1" hangingPunct="1">
              <a:lnSpc>
                <a:spcPts val="2575"/>
              </a:lnSpc>
              <a:spcBef>
                <a:spcPts val="1200"/>
              </a:spcBef>
              <a:buClr>
                <a:srgbClr val="7F0081"/>
              </a:buClr>
              <a:buFontTx/>
              <a:buChar char="•"/>
            </a:pPr>
            <a:r>
              <a:rPr lang="en-US" altLang="en-US" dirty="0">
                <a:solidFill>
                  <a:srgbClr val="000000"/>
                </a:solidFill>
                <a:latin typeface="Arial" pitchFamily="34" charset="0"/>
                <a:cs typeface="Arial" pitchFamily="34" charset="0"/>
              </a:rPr>
              <a:t>Consider referral for assessment and plan of care</a:t>
            </a:r>
          </a:p>
          <a:p>
            <a:pPr lvl="1" eaLnBrk="1" hangingPunct="1">
              <a:lnSpc>
                <a:spcPts val="2575"/>
              </a:lnSpc>
              <a:spcBef>
                <a:spcPts val="1200"/>
              </a:spcBef>
              <a:buClr>
                <a:srgbClr val="7F0081"/>
              </a:buClr>
              <a:buFontTx/>
              <a:buChar char="•"/>
            </a:pPr>
            <a:r>
              <a:rPr lang="en-US" altLang="en-US" sz="2400" dirty="0">
                <a:solidFill>
                  <a:srgbClr val="000000"/>
                </a:solidFill>
                <a:latin typeface="Arial" pitchFamily="34" charset="0"/>
                <a:cs typeface="Arial" pitchFamily="34" charset="0"/>
              </a:rPr>
              <a:t>University of North Carolina protocols</a:t>
            </a:r>
          </a:p>
          <a:p>
            <a:pPr marL="103188" lvl="1" indent="0" eaLnBrk="1" hangingPunct="1">
              <a:lnSpc>
                <a:spcPts val="2575"/>
              </a:lnSpc>
              <a:spcBef>
                <a:spcPts val="1200"/>
              </a:spcBef>
              <a:buClr>
                <a:srgbClr val="7F0081"/>
              </a:buClr>
              <a:buNone/>
            </a:pPr>
            <a:r>
              <a:rPr lang="en-US" altLang="en-US" sz="800" dirty="0">
                <a:solidFill>
                  <a:srgbClr val="000000"/>
                </a:solidFill>
                <a:latin typeface="Arial" pitchFamily="34" charset="0"/>
                <a:cs typeface="Arial" pitchFamily="34" charset="0"/>
                <a:hlinkClick r:id="rId2"/>
              </a:rPr>
              <a:t>https://www.mombaby.org/wp-content/uploads/2016/04/PainProtocols.v3.pdf</a:t>
            </a:r>
            <a:endParaRPr lang="en-US" altLang="en-US" sz="800" dirty="0">
              <a:solidFill>
                <a:srgbClr val="000000"/>
              </a:solidFill>
              <a:latin typeface="Arial" pitchFamily="34" charset="0"/>
              <a:cs typeface="Arial" pitchFamily="34" charset="0"/>
            </a:endParaRPr>
          </a:p>
          <a:p>
            <a:pPr lvl="1" eaLnBrk="1" hangingPunct="1">
              <a:lnSpc>
                <a:spcPts val="2575"/>
              </a:lnSpc>
              <a:spcBef>
                <a:spcPts val="1200"/>
              </a:spcBef>
              <a:buClr>
                <a:srgbClr val="7F0081"/>
              </a:buClr>
              <a:buFontTx/>
              <a:buChar char="•"/>
            </a:pPr>
            <a:endParaRPr lang="en-US" altLang="en-US" sz="2400" dirty="0">
              <a:solidFill>
                <a:srgbClr val="000000"/>
              </a:solidFill>
              <a:latin typeface="Arial" pitchFamily="34" charset="0"/>
              <a:cs typeface="Arial" pitchFamily="34" charset="0"/>
            </a:endParaRPr>
          </a:p>
          <a:p>
            <a:pPr lvl="1" eaLnBrk="1" hangingPunct="1">
              <a:lnSpc>
                <a:spcPts val="2575"/>
              </a:lnSpc>
              <a:spcBef>
                <a:spcPts val="1200"/>
              </a:spcBef>
              <a:buClr>
                <a:srgbClr val="7F0081"/>
              </a:buClr>
              <a:buFontTx/>
              <a:buChar char="•"/>
            </a:pPr>
            <a:endParaRPr lang="en-US" altLang="en-US" sz="1800" dirty="0">
              <a:solidFill>
                <a:srgbClr val="000000"/>
              </a:solidFill>
              <a:latin typeface="Arial" pitchFamily="34" charset="0"/>
              <a:cs typeface="Arial" pitchFamily="34" charset="0"/>
            </a:endParaRPr>
          </a:p>
        </p:txBody>
      </p:sp>
      <p:sp>
        <p:nvSpPr>
          <p:cNvPr id="205830" name="Rectangle 1"/>
          <p:cNvSpPr txBox="1">
            <a:spLocks noChangeArrowheads="1"/>
          </p:cNvSpPr>
          <p:nvPr/>
        </p:nvSpPr>
        <p:spPr bwMode="auto">
          <a:xfrm>
            <a:off x="2043113" y="508000"/>
            <a:ext cx="70818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600" b="1">
                <a:solidFill>
                  <a:srgbClr val="800080"/>
                </a:solidFill>
                <a:latin typeface="Arial" pitchFamily="34" charset="0"/>
                <a:cs typeface="Arial" pitchFamily="34" charset="0"/>
              </a:rPr>
              <a:t>Sore Nipples: Treatment </a:t>
            </a:r>
          </a:p>
        </p:txBody>
      </p:sp>
      <p:sp>
        <p:nvSpPr>
          <p:cNvPr id="7" name="Rounded Rectangle 6"/>
          <p:cNvSpPr>
            <a:spLocks noChangeArrowheads="1"/>
          </p:cNvSpPr>
          <p:nvPr/>
        </p:nvSpPr>
        <p:spPr bwMode="auto">
          <a:xfrm>
            <a:off x="5462588" y="1216025"/>
            <a:ext cx="3238500" cy="1872863"/>
          </a:xfrm>
          <a:prstGeom prst="roundRect">
            <a:avLst>
              <a:gd name="adj" fmla="val 16667"/>
            </a:avLst>
          </a:prstGeom>
          <a:blipFill dpi="0" rotWithShape="1">
            <a:blip r:embed="rId3"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rgbClr val="FFFFFF"/>
              </a:solidFill>
              <a:latin typeface="Arial"/>
              <a:ea typeface="+mn-ea"/>
            </a:endParaRPr>
          </a:p>
        </p:txBody>
      </p:sp>
      <p:sp>
        <p:nvSpPr>
          <p:cNvPr id="205832" name="Footer Placeholder 7"/>
          <p:cNvSpPr txBox="1">
            <a:spLocks noGrp="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endParaRPr lang="en-US" altLang="en-US" sz="1200" dirty="0">
              <a:solidFill>
                <a:srgbClr val="898989"/>
              </a:solidFill>
              <a:cs typeface="Arial" pitchFamily="34" charset="0"/>
            </a:endParaRPr>
          </a:p>
        </p:txBody>
      </p:sp>
      <p:sp>
        <p:nvSpPr>
          <p:cNvPr id="205833" name="Date Placeholder 1"/>
          <p:cNvSpPr txBox="1">
            <a:spLocks noGrp="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200">
              <a:solidFill>
                <a:srgbClr val="898989"/>
              </a:solidFill>
              <a:cs typeface="Arial" pitchFamily="34" charset="0"/>
            </a:endParaRPr>
          </a:p>
        </p:txBody>
      </p:sp>
      <p:sp>
        <p:nvSpPr>
          <p:cNvPr id="2" name="Footer Placeholder 1"/>
          <p:cNvSpPr>
            <a:spLocks noGrp="1"/>
          </p:cNvSpPr>
          <p:nvPr>
            <p:ph type="ftr" sz="quarter" idx="11"/>
          </p:nvPr>
        </p:nvSpPr>
        <p:spPr>
          <a:xfrm>
            <a:off x="3124200" y="6409402"/>
            <a:ext cx="2895600" cy="365125"/>
          </a:xfrm>
        </p:spPr>
        <p:txBody>
          <a:bodyPr/>
          <a:lstStyle/>
          <a:p>
            <a:pPr>
              <a:defRPr/>
            </a:pPr>
            <a:r>
              <a:rPr lang="en-US" altLang="en-US" sz="1100">
                <a:latin typeface="Arial" panose="020B0604020202020204" pitchFamily="34" charset="0"/>
                <a:cs typeface="Arial" panose="020B0604020202020204" pitchFamily="34" charset="0"/>
              </a:rPr>
              <a:t>2018</a:t>
            </a:r>
            <a:endParaRPr lang="en-US" altLang="en-US" sz="11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26B503CC-12D6-4201-A0EA-278040CD42AD}" type="slidenum">
              <a:rPr lang="en-US" altLang="en-US" smtClean="0">
                <a:solidFill>
                  <a:schemeClr val="bg1">
                    <a:lumMod val="50000"/>
                  </a:schemeClr>
                </a:solidFill>
              </a:rPr>
              <a:pPr/>
              <a:t>51</a:t>
            </a:fld>
            <a:endParaRPr lang="en-US" altLang="en-US" dirty="0">
              <a:solidFill>
                <a:schemeClr val="bg1">
                  <a:lumMod val="50000"/>
                </a:schemeClr>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55862430-C5F3-4CFD-AD90-99F97FB9B6CA}" type="slidenum">
              <a:rPr lang="en-US" altLang="en-US" sz="1200">
                <a:solidFill>
                  <a:srgbClr val="558ED5"/>
                </a:solidFill>
                <a:cs typeface="Arial" pitchFamily="34" charset="0"/>
              </a:rPr>
              <a:pPr algn="r" eaLnBrk="1" hangingPunct="1">
                <a:spcBef>
                  <a:spcPct val="0"/>
                </a:spcBef>
                <a:buFontTx/>
                <a:buNone/>
              </a:pPr>
              <a:t>52</a:t>
            </a:fld>
            <a:endParaRPr lang="en-US" altLang="en-US" sz="1200">
              <a:solidFill>
                <a:srgbClr val="558ED5"/>
              </a:solidFill>
              <a:cs typeface="Arial" pitchFamily="34" charset="0"/>
            </a:endParaRPr>
          </a:p>
        </p:txBody>
      </p:sp>
      <p:sp>
        <p:nvSpPr>
          <p:cNvPr id="206851"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54BB4C3F-EE17-445A-A049-779522AD72A9}" type="slidenum">
              <a:rPr lang="en-US" altLang="en-US" sz="1200">
                <a:solidFill>
                  <a:srgbClr val="558ED5"/>
                </a:solidFill>
                <a:cs typeface="Arial" pitchFamily="34" charset="0"/>
              </a:rPr>
              <a:pPr algn="r" eaLnBrk="1" hangingPunct="1">
                <a:spcBef>
                  <a:spcPct val="0"/>
                </a:spcBef>
                <a:buFontTx/>
                <a:buNone/>
              </a:pPr>
              <a:t>52</a:t>
            </a:fld>
            <a:endParaRPr lang="en-US" altLang="en-US" sz="1200">
              <a:solidFill>
                <a:srgbClr val="558ED5"/>
              </a:solidFill>
              <a:cs typeface="Arial" pitchFamily="34" charset="0"/>
            </a:endParaRPr>
          </a:p>
        </p:txBody>
      </p:sp>
      <p:sp>
        <p:nvSpPr>
          <p:cNvPr id="206852" name="Slide Number Placeholder 3"/>
          <p:cNvSpPr txBox="1">
            <a:spLocks noGrp="1"/>
          </p:cNvSpPr>
          <p:nvPr/>
        </p:nvSpPr>
        <p:spPr bwMode="auto">
          <a:xfrm>
            <a:off x="6991350" y="6356349"/>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endParaRPr lang="en-US" altLang="en-US" sz="1200">
              <a:solidFill>
                <a:srgbClr val="558ED5"/>
              </a:solidFill>
              <a:cs typeface="Arial" pitchFamily="34" charset="0"/>
            </a:endParaRPr>
          </a:p>
        </p:txBody>
      </p:sp>
      <p:sp>
        <p:nvSpPr>
          <p:cNvPr id="206853" name="Rectangle 2"/>
          <p:cNvSpPr txBox="1">
            <a:spLocks noChangeArrowheads="1"/>
          </p:cNvSpPr>
          <p:nvPr/>
        </p:nvSpPr>
        <p:spPr bwMode="auto">
          <a:xfrm>
            <a:off x="422275" y="1717675"/>
            <a:ext cx="8301038"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411163" indent="-307975">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95000"/>
              </a:lnSpc>
              <a:spcBef>
                <a:spcPct val="0"/>
              </a:spcBef>
              <a:spcAft>
                <a:spcPts val="1800"/>
              </a:spcAft>
              <a:buClr>
                <a:srgbClr val="7F0081"/>
              </a:buClr>
              <a:buFontTx/>
              <a:buChar char="•"/>
            </a:pPr>
            <a:r>
              <a:rPr lang="en-US" altLang="en-US" sz="2600">
                <a:solidFill>
                  <a:srgbClr val="000000"/>
                </a:solidFill>
                <a:latin typeface="Arial" pitchFamily="34" charset="0"/>
                <a:cs typeface="Arial" pitchFamily="34" charset="0"/>
              </a:rPr>
              <a:t>Tongue-tie – consider frenotomy or refer to a pediatrician or surgeon who performs frenotomies</a:t>
            </a:r>
            <a:endParaRPr lang="en-US" altLang="en-US" sz="2600">
              <a:solidFill>
                <a:srgbClr val="000000"/>
              </a:solidFill>
              <a:cs typeface="Arial" pitchFamily="34" charset="0"/>
            </a:endParaRPr>
          </a:p>
          <a:p>
            <a:pPr lvl="1" eaLnBrk="1" hangingPunct="1">
              <a:lnSpc>
                <a:spcPct val="95000"/>
              </a:lnSpc>
              <a:spcBef>
                <a:spcPct val="0"/>
              </a:spcBef>
              <a:spcAft>
                <a:spcPts val="1800"/>
              </a:spcAft>
              <a:buClr>
                <a:srgbClr val="7F0081"/>
              </a:buClr>
              <a:buFontTx/>
              <a:buChar char="•"/>
            </a:pPr>
            <a:r>
              <a:rPr lang="en-US" altLang="en-US" sz="2600">
                <a:solidFill>
                  <a:srgbClr val="000000"/>
                </a:solidFill>
                <a:latin typeface="Arial" pitchFamily="34" charset="0"/>
                <a:cs typeface="Arial" pitchFamily="34" charset="0"/>
              </a:rPr>
              <a:t>Bacterial or yeast infection – treat mother with antibiotic or topical antifungal agent &amp; baby with an oral antifungal agent</a:t>
            </a:r>
          </a:p>
        </p:txBody>
      </p:sp>
      <p:sp>
        <p:nvSpPr>
          <p:cNvPr id="8" name="Rounded Rectangle 7"/>
          <p:cNvSpPr>
            <a:spLocks noChangeArrowheads="1"/>
          </p:cNvSpPr>
          <p:nvPr/>
        </p:nvSpPr>
        <p:spPr bwMode="auto">
          <a:xfrm>
            <a:off x="1136650" y="4237038"/>
            <a:ext cx="3238500" cy="2355850"/>
          </a:xfrm>
          <a:prstGeom prst="roundRect">
            <a:avLst>
              <a:gd name="adj" fmla="val 16667"/>
            </a:avLst>
          </a:prstGeom>
          <a:blipFill dpi="0" rotWithShape="1">
            <a:blip r:embed="rId2"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rgbClr val="FFFFFF"/>
              </a:solidFill>
              <a:latin typeface="Arial"/>
              <a:ea typeface="+mn-ea"/>
            </a:endParaRPr>
          </a:p>
        </p:txBody>
      </p:sp>
      <p:sp>
        <p:nvSpPr>
          <p:cNvPr id="9" name="Rounded Rectangle 8"/>
          <p:cNvSpPr>
            <a:spLocks noChangeArrowheads="1"/>
          </p:cNvSpPr>
          <p:nvPr/>
        </p:nvSpPr>
        <p:spPr bwMode="auto">
          <a:xfrm>
            <a:off x="4845050" y="4237038"/>
            <a:ext cx="3238500" cy="2322512"/>
          </a:xfrm>
          <a:prstGeom prst="roundRect">
            <a:avLst>
              <a:gd name="adj" fmla="val 16667"/>
            </a:avLst>
          </a:prstGeom>
          <a:blipFill dpi="0" rotWithShape="1">
            <a:blip r:embed="rId3"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rgbClr val="FFFFFF"/>
              </a:solidFill>
              <a:latin typeface="Arial"/>
              <a:ea typeface="+mn-ea"/>
            </a:endParaRPr>
          </a:p>
        </p:txBody>
      </p:sp>
      <p:sp>
        <p:nvSpPr>
          <p:cNvPr id="206856" name="Footer Placeholder 9"/>
          <p:cNvSpPr txBox="1">
            <a:spLocks noGrp="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endParaRPr lang="en-US" altLang="en-US" sz="1200">
              <a:solidFill>
                <a:srgbClr val="898989"/>
              </a:solidFill>
              <a:cs typeface="Arial" pitchFamily="34" charset="0"/>
            </a:endParaRPr>
          </a:p>
        </p:txBody>
      </p:sp>
      <p:sp>
        <p:nvSpPr>
          <p:cNvPr id="206857" name="Date Placeholder 1"/>
          <p:cNvSpPr txBox="1">
            <a:spLocks noGrp="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200">
              <a:solidFill>
                <a:srgbClr val="898989"/>
              </a:solidFill>
              <a:cs typeface="Arial" pitchFamily="34" charset="0"/>
            </a:endParaRPr>
          </a:p>
        </p:txBody>
      </p:sp>
      <p:sp>
        <p:nvSpPr>
          <p:cNvPr id="206858" name="Rectangle 1"/>
          <p:cNvSpPr txBox="1">
            <a:spLocks noChangeArrowheads="1"/>
          </p:cNvSpPr>
          <p:nvPr/>
        </p:nvSpPr>
        <p:spPr bwMode="auto">
          <a:xfrm>
            <a:off x="2043113" y="508000"/>
            <a:ext cx="70818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600" b="1" dirty="0">
                <a:solidFill>
                  <a:srgbClr val="800080"/>
                </a:solidFill>
                <a:latin typeface="Arial" pitchFamily="34" charset="0"/>
                <a:cs typeface="Arial" pitchFamily="34" charset="0"/>
              </a:rPr>
              <a:t>Sore Nipples: Treatment </a:t>
            </a:r>
          </a:p>
        </p:txBody>
      </p:sp>
      <p:sp>
        <p:nvSpPr>
          <p:cNvPr id="2" name="Footer Placeholder 1"/>
          <p:cNvSpPr>
            <a:spLocks noGrp="1"/>
          </p:cNvSpPr>
          <p:nvPr>
            <p:ph type="ftr" sz="quarter" idx="11"/>
          </p:nvPr>
        </p:nvSpPr>
        <p:spPr>
          <a:xfrm>
            <a:off x="3124200" y="6559550"/>
            <a:ext cx="2819400" cy="365125"/>
          </a:xfrm>
        </p:spPr>
        <p:txBody>
          <a:bodyPr/>
          <a:lstStyle/>
          <a:p>
            <a:pPr>
              <a:defRPr/>
            </a:pPr>
            <a:r>
              <a:rPr lang="en-US" altLang="en-US" sz="1100">
                <a:latin typeface="Arial" panose="020B0604020202020204" pitchFamily="34" charset="0"/>
                <a:cs typeface="Arial" panose="020B0604020202020204" pitchFamily="34" charset="0"/>
              </a:rPr>
              <a:t>2018</a:t>
            </a:r>
            <a:endParaRPr lang="en-US" dirty="0"/>
          </a:p>
        </p:txBody>
      </p:sp>
      <p:sp>
        <p:nvSpPr>
          <p:cNvPr id="3" name="Slide Number Placeholder 2"/>
          <p:cNvSpPr>
            <a:spLocks noGrp="1"/>
          </p:cNvSpPr>
          <p:nvPr>
            <p:ph type="sldNum" sz="quarter" idx="12"/>
          </p:nvPr>
        </p:nvSpPr>
        <p:spPr/>
        <p:txBody>
          <a:bodyPr/>
          <a:lstStyle/>
          <a:p>
            <a:fld id="{26B503CC-12D6-4201-A0EA-278040CD42AD}" type="slidenum">
              <a:rPr lang="en-US" altLang="en-US" smtClean="0">
                <a:solidFill>
                  <a:schemeClr val="bg1">
                    <a:lumMod val="50000"/>
                  </a:schemeClr>
                </a:solidFill>
              </a:rPr>
              <a:pPr/>
              <a:t>52</a:t>
            </a:fld>
            <a:endParaRPr lang="en-US" altLang="en-US" dirty="0">
              <a:solidFill>
                <a:schemeClr val="bg1">
                  <a:lumMod val="50000"/>
                </a:schemeClr>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Footer Placeholder 8"/>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None/>
            </a:pPr>
            <a:r>
              <a:rPr lang="en-US" altLang="en-US" sz="1100">
                <a:solidFill>
                  <a:srgbClr val="898989"/>
                </a:solidFill>
                <a:latin typeface="Arial" panose="020B0604020202020204" pitchFamily="34" charset="0"/>
                <a:cs typeface="Arial" panose="020B0604020202020204" pitchFamily="34" charset="0"/>
              </a:rPr>
              <a:t>2018</a:t>
            </a:r>
            <a:endParaRPr lang="en-US" altLang="en-US" sz="1400" dirty="0">
              <a:solidFill>
                <a:srgbClr val="000000"/>
              </a:solidFill>
              <a:latin typeface="Arial" pitchFamily="34" charset="0"/>
              <a:cs typeface="Arial" pitchFamily="34" charset="0"/>
            </a:endParaRPr>
          </a:p>
        </p:txBody>
      </p:sp>
      <p:sp>
        <p:nvSpPr>
          <p:cNvPr id="20992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8ADD75AE-FB3A-47A2-B70C-BFA40FD7059C}" type="slidenum">
              <a:rPr lang="en-US" altLang="en-US" sz="1100">
                <a:solidFill>
                  <a:schemeClr val="bg1">
                    <a:lumMod val="50000"/>
                  </a:schemeClr>
                </a:solidFill>
                <a:latin typeface="Arial" pitchFamily="34" charset="0"/>
                <a:cs typeface="Arial" pitchFamily="34" charset="0"/>
              </a:rPr>
              <a:pPr>
                <a:spcBef>
                  <a:spcPct val="0"/>
                </a:spcBef>
                <a:buFontTx/>
                <a:buNone/>
              </a:pPr>
              <a:t>53</a:t>
            </a:fld>
            <a:endParaRPr lang="en-US" altLang="en-US" sz="1100" dirty="0">
              <a:solidFill>
                <a:schemeClr val="bg1">
                  <a:lumMod val="50000"/>
                </a:schemeClr>
              </a:solidFill>
              <a:latin typeface="Arial" pitchFamily="34" charset="0"/>
              <a:cs typeface="Arial" pitchFamily="34" charset="0"/>
            </a:endParaRPr>
          </a:p>
        </p:txBody>
      </p:sp>
      <p:sp>
        <p:nvSpPr>
          <p:cNvPr id="209927" name="Rectangle 1"/>
          <p:cNvSpPr txBox="1">
            <a:spLocks noChangeArrowheads="1"/>
          </p:cNvSpPr>
          <p:nvPr/>
        </p:nvSpPr>
        <p:spPr bwMode="auto">
          <a:xfrm>
            <a:off x="1870075" y="298450"/>
            <a:ext cx="5259388"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600" b="1" dirty="0">
                <a:solidFill>
                  <a:srgbClr val="800080"/>
                </a:solidFill>
                <a:latin typeface="Arial" pitchFamily="34" charset="0"/>
                <a:cs typeface="Arial" pitchFamily="34" charset="0"/>
              </a:rPr>
              <a:t>Anticipatory Guidance: 2-Week Visit</a:t>
            </a:r>
          </a:p>
        </p:txBody>
      </p:sp>
      <p:sp>
        <p:nvSpPr>
          <p:cNvPr id="358405" name="Rectangle 2"/>
          <p:cNvSpPr txBox="1">
            <a:spLocks noChangeArrowheads="1"/>
          </p:cNvSpPr>
          <p:nvPr/>
        </p:nvSpPr>
        <p:spPr bwMode="auto">
          <a:xfrm>
            <a:off x="322263" y="1852613"/>
            <a:ext cx="872172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411163" indent="-307975">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903288" indent="-3429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90000"/>
              </a:lnSpc>
              <a:spcBef>
                <a:spcPct val="0"/>
              </a:spcBef>
              <a:spcAft>
                <a:spcPts val="800"/>
              </a:spcAft>
              <a:buClr>
                <a:srgbClr val="7F0081"/>
              </a:buClr>
              <a:buFontTx/>
              <a:buChar char="•"/>
            </a:pPr>
            <a:r>
              <a:rPr lang="en-US" altLang="en-US" sz="2400" dirty="0">
                <a:solidFill>
                  <a:srgbClr val="000000"/>
                </a:solidFill>
                <a:latin typeface="Arial" pitchFamily="34" charset="0"/>
                <a:cs typeface="Arial" pitchFamily="34" charset="0"/>
              </a:rPr>
              <a:t>Reassess weight and concerns </a:t>
            </a:r>
            <a:br>
              <a:rPr lang="en-US" altLang="en-US" sz="2400" dirty="0">
                <a:solidFill>
                  <a:srgbClr val="000000"/>
                </a:solidFill>
                <a:latin typeface="Arial" pitchFamily="34" charset="0"/>
                <a:cs typeface="Arial" pitchFamily="34" charset="0"/>
              </a:rPr>
            </a:br>
            <a:r>
              <a:rPr lang="en-US" altLang="en-US" sz="2400" dirty="0">
                <a:solidFill>
                  <a:srgbClr val="000000"/>
                </a:solidFill>
                <a:latin typeface="Arial" pitchFamily="34" charset="0"/>
                <a:cs typeface="Arial" pitchFamily="34" charset="0"/>
              </a:rPr>
              <a:t>for low milk supply</a:t>
            </a:r>
            <a:endParaRPr lang="en-US" altLang="en-US" sz="2400" dirty="0">
              <a:cs typeface="Arial" pitchFamily="34" charset="0"/>
            </a:endParaRPr>
          </a:p>
          <a:p>
            <a:pPr lvl="1" eaLnBrk="1" hangingPunct="1">
              <a:lnSpc>
                <a:spcPct val="90000"/>
              </a:lnSpc>
              <a:spcBef>
                <a:spcPct val="0"/>
              </a:spcBef>
              <a:spcAft>
                <a:spcPts val="800"/>
              </a:spcAft>
              <a:buClr>
                <a:srgbClr val="7F0081"/>
              </a:buClr>
              <a:buFontTx/>
              <a:buChar char="•"/>
            </a:pPr>
            <a:r>
              <a:rPr lang="en-US" altLang="en-US" sz="2400" dirty="0">
                <a:solidFill>
                  <a:srgbClr val="000000"/>
                </a:solidFill>
                <a:latin typeface="Arial" pitchFamily="34" charset="0"/>
                <a:cs typeface="Arial" pitchFamily="34" charset="0"/>
              </a:rPr>
              <a:t>Reassure her that she and the </a:t>
            </a:r>
            <a:br>
              <a:rPr lang="en-US" altLang="en-US" sz="2400" dirty="0">
                <a:solidFill>
                  <a:srgbClr val="000000"/>
                </a:solidFill>
                <a:latin typeface="Arial" pitchFamily="34" charset="0"/>
                <a:cs typeface="Arial" pitchFamily="34" charset="0"/>
              </a:rPr>
            </a:br>
            <a:r>
              <a:rPr lang="en-US" altLang="en-US" sz="2400" dirty="0">
                <a:solidFill>
                  <a:srgbClr val="000000"/>
                </a:solidFill>
                <a:latin typeface="Arial" pitchFamily="34" charset="0"/>
                <a:cs typeface="Arial" pitchFamily="34" charset="0"/>
              </a:rPr>
              <a:t>baby are doing well</a:t>
            </a:r>
            <a:endParaRPr lang="en-US" altLang="en-US" sz="2400" dirty="0">
              <a:cs typeface="Arial" pitchFamily="34" charset="0"/>
            </a:endParaRPr>
          </a:p>
          <a:p>
            <a:pPr lvl="1" eaLnBrk="1" hangingPunct="1">
              <a:lnSpc>
                <a:spcPct val="90000"/>
              </a:lnSpc>
              <a:spcBef>
                <a:spcPct val="0"/>
              </a:spcBef>
              <a:spcAft>
                <a:spcPts val="800"/>
              </a:spcAft>
              <a:buClr>
                <a:srgbClr val="7F0081"/>
              </a:buClr>
              <a:buFontTx/>
              <a:buChar char="•"/>
            </a:pPr>
            <a:r>
              <a:rPr lang="en-US" altLang="en-US" sz="2400" dirty="0">
                <a:solidFill>
                  <a:srgbClr val="000000"/>
                </a:solidFill>
                <a:latin typeface="Arial" pitchFamily="34" charset="0"/>
                <a:cs typeface="Arial" pitchFamily="34" charset="0"/>
              </a:rPr>
              <a:t>Remind her that </a:t>
            </a:r>
            <a:r>
              <a:rPr lang="ja-JP" altLang="en-US" sz="2400" dirty="0">
                <a:solidFill>
                  <a:srgbClr val="000000"/>
                </a:solidFill>
                <a:latin typeface="Arial" pitchFamily="34" charset="0"/>
                <a:cs typeface="Arial" pitchFamily="34" charset="0"/>
              </a:rPr>
              <a:t>“</a:t>
            </a:r>
            <a:r>
              <a:rPr lang="en-US" altLang="ja-JP" sz="2400" dirty="0">
                <a:solidFill>
                  <a:srgbClr val="000000"/>
                </a:solidFill>
                <a:latin typeface="Arial" pitchFamily="34" charset="0"/>
                <a:cs typeface="Arial" pitchFamily="34" charset="0"/>
              </a:rPr>
              <a:t>cluster feedings</a:t>
            </a:r>
            <a:r>
              <a:rPr lang="ja-JP" altLang="en-US" sz="2400" dirty="0">
                <a:solidFill>
                  <a:srgbClr val="000000"/>
                </a:solidFill>
                <a:latin typeface="Arial" pitchFamily="34" charset="0"/>
                <a:cs typeface="Arial" pitchFamily="34" charset="0"/>
              </a:rPr>
              <a:t>”</a:t>
            </a:r>
            <a:r>
              <a:rPr lang="en-US" altLang="ja-JP" sz="2400" dirty="0">
                <a:solidFill>
                  <a:srgbClr val="000000"/>
                </a:solidFill>
                <a:latin typeface="Arial" pitchFamily="34" charset="0"/>
                <a:cs typeface="Arial" pitchFamily="34" charset="0"/>
              </a:rPr>
              <a:t> </a:t>
            </a:r>
            <a:br>
              <a:rPr lang="en-US" altLang="ja-JP" sz="2400" dirty="0">
                <a:solidFill>
                  <a:srgbClr val="000000"/>
                </a:solidFill>
                <a:latin typeface="Arial" pitchFamily="34" charset="0"/>
                <a:cs typeface="Arial" pitchFamily="34" charset="0"/>
              </a:rPr>
            </a:br>
            <a:r>
              <a:rPr lang="en-US" altLang="ja-JP" sz="2400" dirty="0">
                <a:solidFill>
                  <a:srgbClr val="000000"/>
                </a:solidFill>
                <a:latin typeface="Arial" pitchFamily="34" charset="0"/>
                <a:cs typeface="Arial" pitchFamily="34" charset="0"/>
              </a:rPr>
              <a:t>in the evening are normal</a:t>
            </a:r>
            <a:endParaRPr lang="en-US" altLang="ja-JP" sz="2400" dirty="0">
              <a:cs typeface="Arial" pitchFamily="34" charset="0"/>
            </a:endParaRPr>
          </a:p>
          <a:p>
            <a:pPr lvl="1" eaLnBrk="1" hangingPunct="1">
              <a:lnSpc>
                <a:spcPct val="90000"/>
              </a:lnSpc>
              <a:spcBef>
                <a:spcPct val="0"/>
              </a:spcBef>
              <a:spcAft>
                <a:spcPts val="800"/>
              </a:spcAft>
              <a:buClr>
                <a:srgbClr val="7F0081"/>
              </a:buClr>
              <a:buFontTx/>
              <a:buChar char="•"/>
            </a:pPr>
            <a:r>
              <a:rPr lang="en-US" altLang="en-US" sz="2400" dirty="0">
                <a:solidFill>
                  <a:srgbClr val="000000"/>
                </a:solidFill>
                <a:latin typeface="Arial" pitchFamily="34" charset="0"/>
                <a:cs typeface="Arial" pitchFamily="34" charset="0"/>
              </a:rPr>
              <a:t>Inquire about mother</a:t>
            </a:r>
            <a:r>
              <a:rPr lang="ja-JP" altLang="en-US" sz="2400" dirty="0">
                <a:solidFill>
                  <a:srgbClr val="000000"/>
                </a:solidFill>
                <a:latin typeface="Arial" pitchFamily="34" charset="0"/>
                <a:cs typeface="Arial" pitchFamily="34" charset="0"/>
              </a:rPr>
              <a:t>’</a:t>
            </a:r>
            <a:r>
              <a:rPr lang="en-US" altLang="ja-JP" sz="2400" dirty="0">
                <a:solidFill>
                  <a:srgbClr val="000000"/>
                </a:solidFill>
                <a:latin typeface="Arial" pitchFamily="34" charset="0"/>
                <a:cs typeface="Arial" pitchFamily="34" charset="0"/>
              </a:rPr>
              <a:t>s medications </a:t>
            </a:r>
          </a:p>
          <a:p>
            <a:pPr lvl="1" eaLnBrk="1" hangingPunct="1">
              <a:lnSpc>
                <a:spcPct val="90000"/>
              </a:lnSpc>
              <a:spcBef>
                <a:spcPct val="0"/>
              </a:spcBef>
              <a:spcAft>
                <a:spcPts val="800"/>
              </a:spcAft>
              <a:buClr>
                <a:srgbClr val="7F0081"/>
              </a:buClr>
              <a:buFontTx/>
              <a:buChar char="•"/>
            </a:pPr>
            <a:r>
              <a:rPr lang="en-US" altLang="en-US" sz="2400" dirty="0">
                <a:solidFill>
                  <a:srgbClr val="000000"/>
                </a:solidFill>
                <a:latin typeface="Arial" pitchFamily="34" charset="0"/>
                <a:cs typeface="Arial" pitchFamily="34" charset="0"/>
              </a:rPr>
              <a:t>Discuss her birth control plans</a:t>
            </a:r>
          </a:p>
          <a:p>
            <a:pPr lvl="2" eaLnBrk="1" hangingPunct="1">
              <a:lnSpc>
                <a:spcPct val="90000"/>
              </a:lnSpc>
              <a:spcBef>
                <a:spcPct val="0"/>
              </a:spcBef>
              <a:spcAft>
                <a:spcPts val="800"/>
              </a:spcAft>
              <a:buClr>
                <a:srgbClr val="7F0081"/>
              </a:buClr>
              <a:buFont typeface="Lucida Grande" charset="0"/>
              <a:buChar char="-"/>
            </a:pPr>
            <a:r>
              <a:rPr lang="en-US" altLang="en-US" dirty="0">
                <a:solidFill>
                  <a:srgbClr val="000000"/>
                </a:solidFill>
                <a:latin typeface="Arial" pitchFamily="34" charset="0"/>
                <a:cs typeface="Arial" pitchFamily="34" charset="0"/>
              </a:rPr>
              <a:t>Encourage non-hormonal methods</a:t>
            </a:r>
          </a:p>
        </p:txBody>
      </p:sp>
      <p:sp>
        <p:nvSpPr>
          <p:cNvPr id="209929" name="Text Box 5"/>
          <p:cNvSpPr txBox="1">
            <a:spLocks noChangeArrowheads="1"/>
          </p:cNvSpPr>
          <p:nvPr/>
        </p:nvSpPr>
        <p:spPr bwMode="auto">
          <a:xfrm>
            <a:off x="442913" y="6029325"/>
            <a:ext cx="81502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307975">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algn="ctr" eaLnBrk="1" hangingPunct="1">
              <a:lnSpc>
                <a:spcPct val="95000"/>
              </a:lnSpc>
              <a:spcBef>
                <a:spcPct val="0"/>
              </a:spcBef>
              <a:buClr>
                <a:srgbClr val="800080"/>
              </a:buClr>
              <a:buFontTx/>
              <a:buChar char=" "/>
            </a:pPr>
            <a:r>
              <a:rPr lang="en-US" altLang="en-US" sz="2400" b="1" i="1">
                <a:solidFill>
                  <a:srgbClr val="800080"/>
                </a:solidFill>
                <a:latin typeface="Arial" pitchFamily="34" charset="0"/>
                <a:cs typeface="Arial" pitchFamily="34" charset="0"/>
              </a:rPr>
              <a:t>Give Encouragement, Support and Praise!</a:t>
            </a:r>
          </a:p>
        </p:txBody>
      </p:sp>
      <p:sp>
        <p:nvSpPr>
          <p:cNvPr id="8" name="Rounded Rectangle 7"/>
          <p:cNvSpPr>
            <a:spLocks noChangeArrowheads="1"/>
          </p:cNvSpPr>
          <p:nvPr/>
        </p:nvSpPr>
        <p:spPr bwMode="auto">
          <a:xfrm>
            <a:off x="5522913" y="1347788"/>
            <a:ext cx="3276600" cy="2427287"/>
          </a:xfrm>
          <a:prstGeom prst="roundRect">
            <a:avLst>
              <a:gd name="adj" fmla="val 16667"/>
            </a:avLst>
          </a:prstGeom>
          <a:blipFill dpi="0" rotWithShape="1">
            <a:blip r:embed="rId2"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05">
                                            <p:txEl>
                                              <p:pRg st="0" end="0"/>
                                            </p:txEl>
                                          </p:spTgt>
                                        </p:tgtEl>
                                        <p:attrNameLst>
                                          <p:attrName>style.visibility</p:attrName>
                                        </p:attrNameLst>
                                      </p:cBhvr>
                                      <p:to>
                                        <p:strVal val="visible"/>
                                      </p:to>
                                    </p:set>
                                    <p:animEffect transition="in" filter="dissolve">
                                      <p:cBhvr>
                                        <p:cTn id="7" dur="500"/>
                                        <p:tgtEl>
                                          <p:spTgt spid="3584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05">
                                            <p:txEl>
                                              <p:pRg st="1" end="1"/>
                                            </p:txEl>
                                          </p:spTgt>
                                        </p:tgtEl>
                                        <p:attrNameLst>
                                          <p:attrName>style.visibility</p:attrName>
                                        </p:attrNameLst>
                                      </p:cBhvr>
                                      <p:to>
                                        <p:strVal val="visible"/>
                                      </p:to>
                                    </p:set>
                                    <p:animEffect transition="in" filter="dissolve">
                                      <p:cBhvr>
                                        <p:cTn id="12" dur="500"/>
                                        <p:tgtEl>
                                          <p:spTgt spid="35840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8405">
                                            <p:txEl>
                                              <p:pRg st="2" end="2"/>
                                            </p:txEl>
                                          </p:spTgt>
                                        </p:tgtEl>
                                        <p:attrNameLst>
                                          <p:attrName>style.visibility</p:attrName>
                                        </p:attrNameLst>
                                      </p:cBhvr>
                                      <p:to>
                                        <p:strVal val="visible"/>
                                      </p:to>
                                    </p:set>
                                    <p:animEffect transition="in" filter="dissolve">
                                      <p:cBhvr>
                                        <p:cTn id="17" dur="500"/>
                                        <p:tgtEl>
                                          <p:spTgt spid="35840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8405">
                                            <p:txEl>
                                              <p:pRg st="3" end="3"/>
                                            </p:txEl>
                                          </p:spTgt>
                                        </p:tgtEl>
                                        <p:attrNameLst>
                                          <p:attrName>style.visibility</p:attrName>
                                        </p:attrNameLst>
                                      </p:cBhvr>
                                      <p:to>
                                        <p:strVal val="visible"/>
                                      </p:to>
                                    </p:set>
                                    <p:animEffect transition="in" filter="dissolve">
                                      <p:cBhvr>
                                        <p:cTn id="22" dur="500"/>
                                        <p:tgtEl>
                                          <p:spTgt spid="35840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58405">
                                            <p:txEl>
                                              <p:pRg st="4" end="4"/>
                                            </p:txEl>
                                          </p:spTgt>
                                        </p:tgtEl>
                                        <p:attrNameLst>
                                          <p:attrName>style.visibility</p:attrName>
                                        </p:attrNameLst>
                                      </p:cBhvr>
                                      <p:to>
                                        <p:strVal val="visible"/>
                                      </p:to>
                                    </p:set>
                                    <p:animEffect transition="in" filter="dissolve">
                                      <p:cBhvr>
                                        <p:cTn id="27" dur="500"/>
                                        <p:tgtEl>
                                          <p:spTgt spid="35840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58405">
                                            <p:txEl>
                                              <p:pRg st="5" end="5"/>
                                            </p:txEl>
                                          </p:spTgt>
                                        </p:tgtEl>
                                        <p:attrNameLst>
                                          <p:attrName>style.visibility</p:attrName>
                                        </p:attrNameLst>
                                      </p:cBhvr>
                                      <p:to>
                                        <p:strVal val="visible"/>
                                      </p:to>
                                    </p:set>
                                    <p:animEffect transition="in" filter="dissolve">
                                      <p:cBhvr>
                                        <p:cTn id="32" dur="500"/>
                                        <p:tgtEl>
                                          <p:spTgt spid="35840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build="allAtOnce"/>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59DB63AA-261B-437F-8F0D-DBAE966646A3}" type="slidenum">
              <a:rPr lang="en-US" altLang="en-US" sz="1200">
                <a:solidFill>
                  <a:srgbClr val="558ED5"/>
                </a:solidFill>
              </a:rPr>
              <a:pPr>
                <a:spcBef>
                  <a:spcPct val="0"/>
                </a:spcBef>
                <a:buFontTx/>
                <a:buNone/>
              </a:pPr>
              <a:t>54</a:t>
            </a:fld>
            <a:endParaRPr lang="en-US" altLang="en-US" sz="1200">
              <a:solidFill>
                <a:srgbClr val="558ED5"/>
              </a:solidFill>
            </a:endParaRPr>
          </a:p>
        </p:txBody>
      </p:sp>
      <p:sp>
        <p:nvSpPr>
          <p:cNvPr id="210947"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A24A9F6A-3B7F-4D2D-B686-377DECED1A07}" type="slidenum">
              <a:rPr lang="en-US" altLang="en-US" sz="1200">
                <a:solidFill>
                  <a:schemeClr val="bg1">
                    <a:lumMod val="50000"/>
                  </a:schemeClr>
                </a:solidFill>
              </a:rPr>
              <a:pPr algn="r" eaLnBrk="1" hangingPunct="1">
                <a:spcBef>
                  <a:spcPct val="0"/>
                </a:spcBef>
                <a:buFontTx/>
                <a:buNone/>
              </a:pPr>
              <a:t>54</a:t>
            </a:fld>
            <a:endParaRPr lang="en-US" altLang="en-US" sz="1200" dirty="0">
              <a:solidFill>
                <a:schemeClr val="bg1">
                  <a:lumMod val="50000"/>
                </a:schemeClr>
              </a:solidFill>
            </a:endParaRPr>
          </a:p>
        </p:txBody>
      </p:sp>
      <p:sp>
        <p:nvSpPr>
          <p:cNvPr id="210949" name="Rectangle 1"/>
          <p:cNvSpPr txBox="1">
            <a:spLocks noChangeArrowheads="1"/>
          </p:cNvSpPr>
          <p:nvPr/>
        </p:nvSpPr>
        <p:spPr bwMode="auto">
          <a:xfrm>
            <a:off x="1804988" y="287338"/>
            <a:ext cx="7081837"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600" b="1" dirty="0">
                <a:solidFill>
                  <a:srgbClr val="800080"/>
                </a:solidFill>
                <a:latin typeface="Arial" pitchFamily="34" charset="0"/>
              </a:rPr>
              <a:t>Anticipatory Guidance:</a:t>
            </a:r>
          </a:p>
          <a:p>
            <a:pPr eaLnBrk="1" hangingPunct="1">
              <a:lnSpc>
                <a:spcPct val="95000"/>
              </a:lnSpc>
              <a:spcBef>
                <a:spcPct val="0"/>
              </a:spcBef>
              <a:buFontTx/>
              <a:buNone/>
            </a:pPr>
            <a:r>
              <a:rPr lang="en-US" altLang="en-US" sz="3600" b="1" dirty="0">
                <a:solidFill>
                  <a:srgbClr val="800080"/>
                </a:solidFill>
                <a:latin typeface="Arial" pitchFamily="34" charset="0"/>
              </a:rPr>
              <a:t>One-Month Visit</a:t>
            </a:r>
          </a:p>
        </p:txBody>
      </p:sp>
      <p:sp>
        <p:nvSpPr>
          <p:cNvPr id="210950" name="Rectangle 2"/>
          <p:cNvSpPr txBox="1">
            <a:spLocks noChangeArrowheads="1"/>
          </p:cNvSpPr>
          <p:nvPr/>
        </p:nvSpPr>
        <p:spPr bwMode="auto">
          <a:xfrm>
            <a:off x="495300" y="2116138"/>
            <a:ext cx="826135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411163" indent="-307975">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857250" indent="-3429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95000"/>
              </a:lnSpc>
              <a:spcBef>
                <a:spcPct val="0"/>
              </a:spcBef>
              <a:spcAft>
                <a:spcPts val="600"/>
              </a:spcAft>
              <a:buClr>
                <a:srgbClr val="7F0081"/>
              </a:buClr>
              <a:buFontTx/>
              <a:buChar char="•"/>
            </a:pPr>
            <a:r>
              <a:rPr lang="en-US" altLang="en-US" dirty="0">
                <a:solidFill>
                  <a:srgbClr val="000000"/>
                </a:solidFill>
                <a:latin typeface="Arial" pitchFamily="34" charset="0"/>
              </a:rPr>
              <a:t>Discuss change in stooling </a:t>
            </a:r>
          </a:p>
          <a:p>
            <a:pPr lvl="1" eaLnBrk="1" hangingPunct="1">
              <a:lnSpc>
                <a:spcPct val="95000"/>
              </a:lnSpc>
              <a:spcBef>
                <a:spcPct val="0"/>
              </a:spcBef>
              <a:spcAft>
                <a:spcPts val="600"/>
              </a:spcAft>
              <a:buClr>
                <a:srgbClr val="7F0081"/>
              </a:buClr>
              <a:buFontTx/>
              <a:buNone/>
            </a:pPr>
            <a:r>
              <a:rPr lang="en-US" altLang="en-US" dirty="0">
                <a:solidFill>
                  <a:srgbClr val="000000"/>
                </a:solidFill>
                <a:latin typeface="Arial" pitchFamily="34" charset="0"/>
              </a:rPr>
              <a:t>     patterns</a:t>
            </a:r>
            <a:endParaRPr lang="en-US" altLang="en-US" sz="2500" dirty="0"/>
          </a:p>
          <a:p>
            <a:pPr lvl="2" eaLnBrk="1" hangingPunct="1">
              <a:lnSpc>
                <a:spcPct val="95000"/>
              </a:lnSpc>
              <a:spcBef>
                <a:spcPct val="0"/>
              </a:spcBef>
              <a:spcAft>
                <a:spcPts val="600"/>
              </a:spcAft>
              <a:buClr>
                <a:srgbClr val="7F0081"/>
              </a:buClr>
              <a:buSzPct val="80000"/>
              <a:buFont typeface="Lucida Grande" charset="0"/>
              <a:buChar char="-"/>
            </a:pPr>
            <a:r>
              <a:rPr lang="en-US" altLang="en-US" sz="2100" dirty="0">
                <a:solidFill>
                  <a:srgbClr val="000000"/>
                </a:solidFill>
                <a:latin typeface="Arial" pitchFamily="34" charset="0"/>
              </a:rPr>
              <a:t>Less frequent stools </a:t>
            </a:r>
            <a:endParaRPr lang="en-US" altLang="en-US" sz="2200" dirty="0"/>
          </a:p>
          <a:p>
            <a:pPr lvl="2" eaLnBrk="1" hangingPunct="1">
              <a:lnSpc>
                <a:spcPct val="95000"/>
              </a:lnSpc>
              <a:spcBef>
                <a:spcPct val="0"/>
              </a:spcBef>
              <a:spcAft>
                <a:spcPts val="600"/>
              </a:spcAft>
              <a:buClr>
                <a:srgbClr val="7F0081"/>
              </a:buClr>
              <a:buSzPct val="80000"/>
              <a:buFont typeface="Lucida Grande" charset="0"/>
              <a:buChar char="-"/>
            </a:pPr>
            <a:r>
              <a:rPr lang="en-US" altLang="en-US" sz="2100" dirty="0">
                <a:solidFill>
                  <a:srgbClr val="000000"/>
                </a:solidFill>
                <a:latin typeface="Arial" pitchFamily="34" charset="0"/>
              </a:rPr>
              <a:t>Decreases to every 3 to 7 days at </a:t>
            </a:r>
            <a:br>
              <a:rPr lang="en-US" altLang="en-US" sz="2100" dirty="0">
                <a:solidFill>
                  <a:srgbClr val="000000"/>
                </a:solidFill>
                <a:latin typeface="Arial" pitchFamily="34" charset="0"/>
              </a:rPr>
            </a:br>
            <a:r>
              <a:rPr lang="en-US" altLang="en-US" sz="2100" dirty="0">
                <a:solidFill>
                  <a:srgbClr val="000000"/>
                </a:solidFill>
                <a:latin typeface="Arial" pitchFamily="34" charset="0"/>
              </a:rPr>
              <a:t>1 to 3 months for some but not all </a:t>
            </a:r>
            <a:br>
              <a:rPr lang="en-US" altLang="en-US" sz="2100" dirty="0">
                <a:solidFill>
                  <a:srgbClr val="000000"/>
                </a:solidFill>
                <a:latin typeface="Arial" pitchFamily="34" charset="0"/>
              </a:rPr>
            </a:br>
            <a:r>
              <a:rPr lang="en-US" altLang="en-US" sz="2100" dirty="0">
                <a:solidFill>
                  <a:srgbClr val="000000"/>
                </a:solidFill>
                <a:latin typeface="Arial" pitchFamily="34" charset="0"/>
              </a:rPr>
              <a:t>breastfed babies</a:t>
            </a:r>
            <a:endParaRPr lang="en-US" altLang="en-US" sz="2500" dirty="0"/>
          </a:p>
          <a:p>
            <a:pPr lvl="1" eaLnBrk="1" hangingPunct="1">
              <a:lnSpc>
                <a:spcPct val="95000"/>
              </a:lnSpc>
              <a:spcBef>
                <a:spcPct val="0"/>
              </a:spcBef>
              <a:spcAft>
                <a:spcPts val="600"/>
              </a:spcAft>
              <a:buClr>
                <a:srgbClr val="7F0081"/>
              </a:buClr>
              <a:buFontTx/>
              <a:buChar char="•"/>
            </a:pPr>
            <a:r>
              <a:rPr lang="en-US" altLang="en-US" dirty="0">
                <a:solidFill>
                  <a:srgbClr val="000000"/>
                </a:solidFill>
                <a:latin typeface="Arial" pitchFamily="34" charset="0"/>
              </a:rPr>
              <a:t>Assess back-to-work or school issues</a:t>
            </a:r>
          </a:p>
        </p:txBody>
      </p:sp>
      <p:sp>
        <p:nvSpPr>
          <p:cNvPr id="210951" name="Text Box 5"/>
          <p:cNvSpPr txBox="1">
            <a:spLocks noChangeArrowheads="1"/>
          </p:cNvSpPr>
          <p:nvPr/>
        </p:nvSpPr>
        <p:spPr bwMode="auto">
          <a:xfrm>
            <a:off x="301625" y="5900738"/>
            <a:ext cx="84550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307975">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algn="ctr" eaLnBrk="1" hangingPunct="1">
              <a:lnSpc>
                <a:spcPct val="95000"/>
              </a:lnSpc>
              <a:spcBef>
                <a:spcPct val="0"/>
              </a:spcBef>
              <a:buClr>
                <a:srgbClr val="800080"/>
              </a:buClr>
              <a:buFontTx/>
              <a:buChar char=" "/>
            </a:pPr>
            <a:r>
              <a:rPr lang="en-US" altLang="en-US" sz="2400" b="1" i="1">
                <a:solidFill>
                  <a:srgbClr val="800080"/>
                </a:solidFill>
                <a:latin typeface="Arial" pitchFamily="34" charset="0"/>
              </a:rPr>
              <a:t>Give Encouragement, Support and Praise!</a:t>
            </a:r>
          </a:p>
        </p:txBody>
      </p:sp>
      <p:sp>
        <p:nvSpPr>
          <p:cNvPr id="8" name="Rounded Rectangle 7"/>
          <p:cNvSpPr>
            <a:spLocks noChangeArrowheads="1"/>
          </p:cNvSpPr>
          <p:nvPr/>
        </p:nvSpPr>
        <p:spPr bwMode="auto">
          <a:xfrm>
            <a:off x="5659438" y="1403350"/>
            <a:ext cx="2876550" cy="2647950"/>
          </a:xfrm>
          <a:prstGeom prst="roundRect">
            <a:avLst>
              <a:gd name="adj" fmla="val 16667"/>
            </a:avLst>
          </a:prstGeom>
          <a:blipFill dpi="0" rotWithShape="1">
            <a:blip r:embed="rId2"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210953" name="Footer Placeholder 8"/>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457200" fontAlgn="auto">
              <a:spcBef>
                <a:spcPts val="0"/>
              </a:spcBef>
              <a:spcAft>
                <a:spcPts val="0"/>
              </a:spcAft>
              <a:buNone/>
            </a:pPr>
            <a:r>
              <a:rPr lang="en-US" altLang="en-US" sz="1100">
                <a:solidFill>
                  <a:srgbClr val="898989"/>
                </a:solidFill>
                <a:latin typeface="Arial" panose="020B0604020202020204" pitchFamily="34" charset="0"/>
                <a:cs typeface="Arial" panose="020B0604020202020204" pitchFamily="34" charset="0"/>
              </a:rPr>
              <a:t>2018</a:t>
            </a:r>
            <a:endParaRPr lang="en-US" altLang="en-US" sz="1100" dirty="0">
              <a:solidFill>
                <a:srgbClr val="898989"/>
              </a:solidFill>
              <a:latin typeface="Arial" panose="020B0604020202020204" pitchFamily="34"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D771D580-7A8E-4E16-80C7-0400E63F886D}" type="slidenum">
              <a:rPr lang="en-US" altLang="en-US" sz="1200">
                <a:solidFill>
                  <a:srgbClr val="558ED5"/>
                </a:solidFill>
              </a:rPr>
              <a:pPr>
                <a:spcBef>
                  <a:spcPct val="0"/>
                </a:spcBef>
                <a:buFontTx/>
                <a:buNone/>
              </a:pPr>
              <a:t>55</a:t>
            </a:fld>
            <a:endParaRPr lang="en-US" altLang="en-US" sz="1200">
              <a:solidFill>
                <a:srgbClr val="558ED5"/>
              </a:solidFill>
            </a:endParaRPr>
          </a:p>
        </p:txBody>
      </p:sp>
      <p:sp>
        <p:nvSpPr>
          <p:cNvPr id="211971"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D3AF36DB-DAD5-4AF4-987B-3CDE07F90B63}" type="slidenum">
              <a:rPr lang="en-US" altLang="en-US" sz="1200">
                <a:solidFill>
                  <a:schemeClr val="bg1">
                    <a:lumMod val="50000"/>
                  </a:schemeClr>
                </a:solidFill>
              </a:rPr>
              <a:pPr algn="r" eaLnBrk="1" hangingPunct="1">
                <a:spcBef>
                  <a:spcPct val="0"/>
                </a:spcBef>
                <a:buFontTx/>
                <a:buNone/>
              </a:pPr>
              <a:t>55</a:t>
            </a:fld>
            <a:endParaRPr lang="en-US" altLang="en-US" sz="1200" dirty="0">
              <a:solidFill>
                <a:schemeClr val="bg1">
                  <a:lumMod val="50000"/>
                </a:schemeClr>
              </a:solidFill>
            </a:endParaRPr>
          </a:p>
        </p:txBody>
      </p:sp>
      <p:sp>
        <p:nvSpPr>
          <p:cNvPr id="211973" name="Rectangle 1"/>
          <p:cNvSpPr txBox="1">
            <a:spLocks noChangeArrowheads="1"/>
          </p:cNvSpPr>
          <p:nvPr/>
        </p:nvSpPr>
        <p:spPr bwMode="auto">
          <a:xfrm>
            <a:off x="2286000" y="295275"/>
            <a:ext cx="66516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600" b="1">
                <a:solidFill>
                  <a:srgbClr val="800080"/>
                </a:solidFill>
                <a:latin typeface="Arial" pitchFamily="34" charset="0"/>
              </a:rPr>
              <a:t>Take every Opportunity to Support BF at Sick Visits</a:t>
            </a:r>
          </a:p>
        </p:txBody>
      </p:sp>
      <p:sp>
        <p:nvSpPr>
          <p:cNvPr id="211974" name="Rectangle 2"/>
          <p:cNvSpPr txBox="1">
            <a:spLocks noChangeArrowheads="1"/>
          </p:cNvSpPr>
          <p:nvPr/>
        </p:nvSpPr>
        <p:spPr bwMode="auto">
          <a:xfrm>
            <a:off x="511175" y="1857375"/>
            <a:ext cx="5062538"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411163" indent="-307975">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771525" indent="-257175">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spcAft>
                <a:spcPts val="600"/>
              </a:spcAft>
              <a:buClr>
                <a:srgbClr val="7F0081"/>
              </a:buClr>
              <a:buFontTx/>
              <a:buNone/>
            </a:pPr>
            <a:r>
              <a:rPr lang="en-US" altLang="en-US">
                <a:solidFill>
                  <a:srgbClr val="7F0081"/>
                </a:solidFill>
                <a:latin typeface="Arial" pitchFamily="34" charset="0"/>
              </a:rPr>
              <a:t>Examples</a:t>
            </a:r>
            <a:endParaRPr lang="en-US" altLang="en-US">
              <a:solidFill>
                <a:srgbClr val="7F0081"/>
              </a:solidFill>
            </a:endParaRPr>
          </a:p>
          <a:p>
            <a:pPr lvl="1" eaLnBrk="1" hangingPunct="1">
              <a:lnSpc>
                <a:spcPct val="95000"/>
              </a:lnSpc>
              <a:spcBef>
                <a:spcPct val="0"/>
              </a:spcBef>
              <a:spcAft>
                <a:spcPts val="600"/>
              </a:spcAft>
              <a:buClr>
                <a:srgbClr val="7F0081"/>
              </a:buClr>
              <a:buFontTx/>
              <a:buChar char="•"/>
            </a:pPr>
            <a:r>
              <a:rPr lang="en-US" altLang="en-US" sz="2400">
                <a:solidFill>
                  <a:srgbClr val="000000"/>
                </a:solidFill>
                <a:latin typeface="Arial" pitchFamily="34" charset="0"/>
              </a:rPr>
              <a:t>Praise for feeding through gastroenteritis</a:t>
            </a:r>
            <a:endParaRPr lang="en-US" altLang="en-US" sz="2400"/>
          </a:p>
          <a:p>
            <a:pPr lvl="2" eaLnBrk="1" hangingPunct="1">
              <a:lnSpc>
                <a:spcPct val="95000"/>
              </a:lnSpc>
              <a:spcBef>
                <a:spcPct val="0"/>
              </a:spcBef>
              <a:spcAft>
                <a:spcPts val="600"/>
              </a:spcAft>
              <a:buClr>
                <a:srgbClr val="7F0081"/>
              </a:buClr>
              <a:buSzPct val="80000"/>
              <a:buFontTx/>
              <a:buNone/>
            </a:pPr>
            <a:r>
              <a:rPr lang="en-US" altLang="en-US">
                <a:solidFill>
                  <a:srgbClr val="7F0081"/>
                </a:solidFill>
                <a:latin typeface="Arial" pitchFamily="34" charset="0"/>
              </a:rPr>
              <a:t>– </a:t>
            </a:r>
            <a:r>
              <a:rPr lang="en-US" altLang="en-US">
                <a:solidFill>
                  <a:srgbClr val="000000"/>
                </a:solidFill>
                <a:latin typeface="Arial" pitchFamily="34" charset="0"/>
              </a:rPr>
              <a:t>Breastmilk may be beneficial, so don't stop</a:t>
            </a:r>
            <a:endParaRPr lang="en-US" altLang="en-US"/>
          </a:p>
          <a:p>
            <a:pPr lvl="1" eaLnBrk="1" hangingPunct="1">
              <a:lnSpc>
                <a:spcPct val="95000"/>
              </a:lnSpc>
              <a:spcBef>
                <a:spcPct val="0"/>
              </a:spcBef>
              <a:spcAft>
                <a:spcPts val="600"/>
              </a:spcAft>
              <a:buClr>
                <a:srgbClr val="7F0081"/>
              </a:buClr>
              <a:buFontTx/>
              <a:buChar char="•"/>
            </a:pPr>
            <a:r>
              <a:rPr lang="en-US" altLang="en-US" sz="2400">
                <a:solidFill>
                  <a:srgbClr val="000000"/>
                </a:solidFill>
                <a:latin typeface="Arial" pitchFamily="34" charset="0"/>
              </a:rPr>
              <a:t>Viral infections – breastmilk helps decrease severity and duration </a:t>
            </a:r>
            <a:endParaRPr lang="en-US" altLang="en-US" sz="2400"/>
          </a:p>
          <a:p>
            <a:pPr lvl="1" eaLnBrk="1" hangingPunct="1">
              <a:lnSpc>
                <a:spcPct val="95000"/>
              </a:lnSpc>
              <a:spcBef>
                <a:spcPct val="0"/>
              </a:spcBef>
              <a:spcAft>
                <a:spcPts val="600"/>
              </a:spcAft>
              <a:buClr>
                <a:srgbClr val="7F0081"/>
              </a:buClr>
              <a:buFontTx/>
              <a:buChar char="•"/>
            </a:pPr>
            <a:r>
              <a:rPr lang="en-US" altLang="en-US" sz="2400">
                <a:solidFill>
                  <a:srgbClr val="000000"/>
                </a:solidFill>
                <a:latin typeface="Arial" pitchFamily="34" charset="0"/>
              </a:rPr>
              <a:t>Ear infection – fewer in breastfed infants</a:t>
            </a:r>
            <a:endParaRPr lang="en-US" altLang="en-US" sz="2400"/>
          </a:p>
        </p:txBody>
      </p:sp>
      <p:sp>
        <p:nvSpPr>
          <p:cNvPr id="211975" name="TextBox 6"/>
          <p:cNvSpPr txBox="1">
            <a:spLocks noChangeArrowheads="1"/>
          </p:cNvSpPr>
          <p:nvPr/>
        </p:nvSpPr>
        <p:spPr bwMode="auto">
          <a:xfrm>
            <a:off x="971550" y="5599113"/>
            <a:ext cx="7262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ja-JP" altLang="en-US" sz="2400" i="1" dirty="0">
                <a:solidFill>
                  <a:srgbClr val="7F0081"/>
                </a:solidFill>
                <a:latin typeface="Arial" pitchFamily="34" charset="0"/>
              </a:rPr>
              <a:t>“</a:t>
            </a:r>
            <a:r>
              <a:rPr lang="en-US" altLang="ja-JP" sz="2400" i="1" dirty="0">
                <a:solidFill>
                  <a:srgbClr val="7F0081"/>
                </a:solidFill>
                <a:latin typeface="Arial" pitchFamily="34" charset="0"/>
              </a:rPr>
              <a:t>Use every patient encounter to promote and support continued breastfeeding.</a:t>
            </a:r>
            <a:r>
              <a:rPr lang="ja-JP" altLang="en-US" sz="2400" i="1" dirty="0">
                <a:solidFill>
                  <a:srgbClr val="7F0081"/>
                </a:solidFill>
                <a:latin typeface="Arial" pitchFamily="34" charset="0"/>
              </a:rPr>
              <a:t>”</a:t>
            </a:r>
            <a:endParaRPr lang="en-US" altLang="ja-JP" sz="2400" i="1" dirty="0">
              <a:solidFill>
                <a:srgbClr val="7F0081"/>
              </a:solidFill>
              <a:latin typeface="Arial" pitchFamily="34" charset="0"/>
            </a:endParaRPr>
          </a:p>
          <a:p>
            <a:pPr algn="ctr" eaLnBrk="1" hangingPunct="1">
              <a:spcBef>
                <a:spcPct val="0"/>
              </a:spcBef>
              <a:buFontTx/>
              <a:buNone/>
            </a:pPr>
            <a:endParaRPr lang="en-US" altLang="en-US" sz="2400" i="1" dirty="0">
              <a:latin typeface="Arial" pitchFamily="34" charset="0"/>
            </a:endParaRPr>
          </a:p>
        </p:txBody>
      </p:sp>
      <p:sp>
        <p:nvSpPr>
          <p:cNvPr id="8" name="Rounded Rectangle 7"/>
          <p:cNvSpPr>
            <a:spLocks noChangeArrowheads="1"/>
          </p:cNvSpPr>
          <p:nvPr/>
        </p:nvSpPr>
        <p:spPr bwMode="auto">
          <a:xfrm>
            <a:off x="5543550" y="1739900"/>
            <a:ext cx="3275013" cy="2427288"/>
          </a:xfrm>
          <a:prstGeom prst="roundRect">
            <a:avLst>
              <a:gd name="adj" fmla="val 16667"/>
            </a:avLst>
          </a:prstGeom>
          <a:blipFill dpi="0" rotWithShape="1">
            <a:blip r:embed="rId2"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211977" name="Footer Placeholder 8"/>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None/>
            </a:pPr>
            <a:r>
              <a:rPr lang="en-US" altLang="en-US" sz="1100">
                <a:solidFill>
                  <a:srgbClr val="898989"/>
                </a:solidFill>
                <a:latin typeface="Arial" panose="020B0604020202020204" pitchFamily="34" charset="0"/>
                <a:cs typeface="Arial" panose="020B0604020202020204" pitchFamily="34" charset="0"/>
              </a:rPr>
              <a:t>2018</a:t>
            </a:r>
            <a:endParaRPr lang="en-US" altLang="en-US" sz="1200" dirty="0">
              <a:solidFill>
                <a:srgbClr val="898989"/>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037E3C5F-698B-4854-9781-0190C7F9E41E}" type="slidenum">
              <a:rPr lang="en-US" altLang="en-US" sz="1200">
                <a:solidFill>
                  <a:srgbClr val="558ED5"/>
                </a:solidFill>
              </a:rPr>
              <a:pPr>
                <a:spcBef>
                  <a:spcPct val="0"/>
                </a:spcBef>
                <a:buFontTx/>
                <a:buNone/>
              </a:pPr>
              <a:t>56</a:t>
            </a:fld>
            <a:endParaRPr lang="en-US" altLang="en-US" sz="1200">
              <a:solidFill>
                <a:srgbClr val="558ED5"/>
              </a:solidFill>
            </a:endParaRPr>
          </a:p>
        </p:txBody>
      </p:sp>
      <p:sp>
        <p:nvSpPr>
          <p:cNvPr id="212995"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68D52847-81D1-4D4F-9D7A-A6048891047E}" type="slidenum">
              <a:rPr lang="en-US" altLang="en-US" sz="1200">
                <a:solidFill>
                  <a:schemeClr val="bg1">
                    <a:lumMod val="50000"/>
                  </a:schemeClr>
                </a:solidFill>
              </a:rPr>
              <a:pPr algn="r" eaLnBrk="1" hangingPunct="1">
                <a:spcBef>
                  <a:spcPct val="0"/>
                </a:spcBef>
                <a:buFontTx/>
                <a:buNone/>
              </a:pPr>
              <a:t>56</a:t>
            </a:fld>
            <a:endParaRPr lang="en-US" altLang="en-US" sz="1200" dirty="0">
              <a:solidFill>
                <a:schemeClr val="bg1">
                  <a:lumMod val="50000"/>
                </a:schemeClr>
              </a:solidFill>
            </a:endParaRPr>
          </a:p>
        </p:txBody>
      </p:sp>
      <p:sp>
        <p:nvSpPr>
          <p:cNvPr id="212997" name="Rectangle 1"/>
          <p:cNvSpPr txBox="1">
            <a:spLocks noChangeArrowheads="1"/>
          </p:cNvSpPr>
          <p:nvPr/>
        </p:nvSpPr>
        <p:spPr bwMode="auto">
          <a:xfrm>
            <a:off x="1830388" y="531813"/>
            <a:ext cx="6853237"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600" b="1" dirty="0">
                <a:solidFill>
                  <a:srgbClr val="800080"/>
                </a:solidFill>
                <a:latin typeface="Arial" pitchFamily="34" charset="0"/>
              </a:rPr>
              <a:t>Returning to Work or School</a:t>
            </a:r>
          </a:p>
        </p:txBody>
      </p:sp>
      <p:sp>
        <p:nvSpPr>
          <p:cNvPr id="212998" name="Rectangle 2"/>
          <p:cNvSpPr txBox="1">
            <a:spLocks noChangeArrowheads="1"/>
          </p:cNvSpPr>
          <p:nvPr/>
        </p:nvSpPr>
        <p:spPr bwMode="auto">
          <a:xfrm>
            <a:off x="401638" y="1806575"/>
            <a:ext cx="5529262"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411163" indent="-307975">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85000"/>
              </a:lnSpc>
              <a:spcBef>
                <a:spcPct val="0"/>
              </a:spcBef>
              <a:spcAft>
                <a:spcPts val="1200"/>
              </a:spcAft>
              <a:buClr>
                <a:srgbClr val="7F0081"/>
              </a:buClr>
              <a:buFontTx/>
              <a:buChar char="•"/>
            </a:pPr>
            <a:r>
              <a:rPr lang="en-US" altLang="en-US" dirty="0">
                <a:solidFill>
                  <a:srgbClr val="000000"/>
                </a:solidFill>
                <a:latin typeface="Arial" pitchFamily="34" charset="0"/>
              </a:rPr>
              <a:t>Address at every office visit</a:t>
            </a:r>
            <a:endParaRPr lang="en-US" altLang="ja-JP" sz="2500" dirty="0"/>
          </a:p>
          <a:p>
            <a:pPr lvl="1" eaLnBrk="1" hangingPunct="1">
              <a:lnSpc>
                <a:spcPct val="85000"/>
              </a:lnSpc>
              <a:spcBef>
                <a:spcPct val="0"/>
              </a:spcBef>
              <a:spcAft>
                <a:spcPts val="1200"/>
              </a:spcAft>
              <a:buClr>
                <a:srgbClr val="7F0081"/>
              </a:buClr>
              <a:buFontTx/>
              <a:buChar char="•"/>
            </a:pPr>
            <a:r>
              <a:rPr lang="en-US" altLang="en-US" dirty="0">
                <a:solidFill>
                  <a:srgbClr val="000000"/>
                </a:solidFill>
                <a:latin typeface="Arial" pitchFamily="34" charset="0"/>
              </a:rPr>
              <a:t>It is possible to continue breastfeeding</a:t>
            </a:r>
            <a:endParaRPr lang="en-US" altLang="en-US" sz="2500" dirty="0"/>
          </a:p>
          <a:p>
            <a:pPr lvl="1" eaLnBrk="1" hangingPunct="1">
              <a:lnSpc>
                <a:spcPct val="85000"/>
              </a:lnSpc>
              <a:spcBef>
                <a:spcPct val="0"/>
              </a:spcBef>
              <a:spcAft>
                <a:spcPts val="1200"/>
              </a:spcAft>
              <a:buClr>
                <a:srgbClr val="7F0081"/>
              </a:buClr>
              <a:buFontTx/>
              <a:buChar char="•"/>
            </a:pPr>
            <a:r>
              <a:rPr lang="en-US" altLang="en-US" dirty="0">
                <a:solidFill>
                  <a:srgbClr val="000000"/>
                </a:solidFill>
                <a:latin typeface="Arial" pitchFamily="34" charset="0"/>
              </a:rPr>
              <a:t>It takes preparation and planning</a:t>
            </a:r>
            <a:endParaRPr lang="en-US" altLang="en-US" sz="2500" dirty="0"/>
          </a:p>
          <a:p>
            <a:pPr lvl="1" eaLnBrk="1" hangingPunct="1">
              <a:lnSpc>
                <a:spcPct val="85000"/>
              </a:lnSpc>
              <a:spcBef>
                <a:spcPct val="0"/>
              </a:spcBef>
              <a:spcAft>
                <a:spcPts val="1200"/>
              </a:spcAft>
              <a:buClr>
                <a:srgbClr val="7F0081"/>
              </a:buClr>
              <a:buFontTx/>
              <a:buChar char="•"/>
            </a:pPr>
            <a:r>
              <a:rPr lang="en-US" altLang="en-US" dirty="0">
                <a:solidFill>
                  <a:srgbClr val="000000"/>
                </a:solidFill>
                <a:latin typeface="Arial" pitchFamily="34" charset="0"/>
              </a:rPr>
              <a:t>It is challenging</a:t>
            </a:r>
          </a:p>
          <a:p>
            <a:pPr lvl="1" eaLnBrk="1" hangingPunct="1">
              <a:lnSpc>
                <a:spcPct val="85000"/>
              </a:lnSpc>
              <a:spcBef>
                <a:spcPct val="0"/>
              </a:spcBef>
              <a:spcAft>
                <a:spcPts val="1200"/>
              </a:spcAft>
              <a:buClr>
                <a:srgbClr val="7F0081"/>
              </a:buClr>
              <a:buFontTx/>
              <a:buChar char="•"/>
            </a:pPr>
            <a:r>
              <a:rPr lang="en-US" altLang="en-US" dirty="0">
                <a:solidFill>
                  <a:srgbClr val="000000"/>
                </a:solidFill>
                <a:latin typeface="Arial" pitchFamily="34" charset="0"/>
              </a:rPr>
              <a:t>Refer to IBCLC or community group for support</a:t>
            </a:r>
          </a:p>
        </p:txBody>
      </p:sp>
      <p:sp>
        <p:nvSpPr>
          <p:cNvPr id="212999" name="Footer Placeholder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None/>
            </a:pPr>
            <a:r>
              <a:rPr lang="en-US" altLang="en-US" sz="1100">
                <a:solidFill>
                  <a:srgbClr val="898989"/>
                </a:solidFill>
                <a:latin typeface="Arial" panose="020B0604020202020204" pitchFamily="34" charset="0"/>
                <a:cs typeface="Arial" panose="020B0604020202020204" pitchFamily="34" charset="0"/>
              </a:rPr>
              <a:t>2018</a:t>
            </a:r>
            <a:endParaRPr lang="en-US" altLang="en-US" sz="1100" dirty="0">
              <a:solidFill>
                <a:srgbClr val="898989"/>
              </a:solidFill>
              <a:latin typeface="Arial" panose="020B0604020202020204" pitchFamily="34" charset="0"/>
              <a:cs typeface="Arial" panose="020B0604020202020204" pitchFamily="34" charset="0"/>
            </a:endParaRPr>
          </a:p>
        </p:txBody>
      </p:sp>
      <p:sp>
        <p:nvSpPr>
          <p:cNvPr id="9" name="Rounded Rectangle 8"/>
          <p:cNvSpPr>
            <a:spLocks noChangeArrowheads="1"/>
          </p:cNvSpPr>
          <p:nvPr/>
        </p:nvSpPr>
        <p:spPr bwMode="auto">
          <a:xfrm>
            <a:off x="5930900" y="1597025"/>
            <a:ext cx="2767013" cy="3994150"/>
          </a:xfrm>
          <a:prstGeom prst="roundRect">
            <a:avLst>
              <a:gd name="adj" fmla="val 14444"/>
            </a:avLst>
          </a:prstGeom>
          <a:blipFill dpi="0" rotWithShape="1">
            <a:blip r:embed="rId2"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F11AA176-1933-4516-8380-ECEC91E83D83}" type="slidenum">
              <a:rPr lang="en-US" altLang="en-US" sz="1200">
                <a:solidFill>
                  <a:srgbClr val="558ED5"/>
                </a:solidFill>
              </a:rPr>
              <a:pPr>
                <a:spcBef>
                  <a:spcPct val="0"/>
                </a:spcBef>
                <a:buFontTx/>
                <a:buNone/>
              </a:pPr>
              <a:t>57</a:t>
            </a:fld>
            <a:endParaRPr lang="en-US" altLang="en-US" sz="1200">
              <a:solidFill>
                <a:srgbClr val="558ED5"/>
              </a:solidFill>
            </a:endParaRPr>
          </a:p>
        </p:txBody>
      </p:sp>
      <p:sp>
        <p:nvSpPr>
          <p:cNvPr id="214019"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AED30379-4164-4E17-A052-7DE976317DB1}" type="slidenum">
              <a:rPr lang="en-US" altLang="en-US" sz="1200">
                <a:solidFill>
                  <a:srgbClr val="558ED5"/>
                </a:solidFill>
              </a:rPr>
              <a:pPr algn="r" eaLnBrk="1" hangingPunct="1">
                <a:spcBef>
                  <a:spcPct val="0"/>
                </a:spcBef>
                <a:buFontTx/>
                <a:buNone/>
              </a:pPr>
              <a:t>57</a:t>
            </a:fld>
            <a:endParaRPr lang="en-US" altLang="en-US" sz="1200">
              <a:solidFill>
                <a:srgbClr val="558ED5"/>
              </a:solidFill>
            </a:endParaRPr>
          </a:p>
        </p:txBody>
      </p:sp>
      <p:sp>
        <p:nvSpPr>
          <p:cNvPr id="214020" name="Slide Number Placeholder 3"/>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D15B2881-28F1-406E-BFAF-147E9ACCEAFC}" type="slidenum">
              <a:rPr lang="en-US" altLang="en-US" sz="1200">
                <a:solidFill>
                  <a:schemeClr val="bg1">
                    <a:lumMod val="50000"/>
                  </a:schemeClr>
                </a:solidFill>
              </a:rPr>
              <a:pPr algn="r" eaLnBrk="1" hangingPunct="1">
                <a:spcBef>
                  <a:spcPct val="0"/>
                </a:spcBef>
                <a:buFontTx/>
                <a:buNone/>
              </a:pPr>
              <a:t>57</a:t>
            </a:fld>
            <a:endParaRPr lang="en-US" altLang="en-US" sz="1200" dirty="0">
              <a:solidFill>
                <a:schemeClr val="bg1">
                  <a:lumMod val="50000"/>
                </a:schemeClr>
              </a:solidFill>
            </a:endParaRPr>
          </a:p>
        </p:txBody>
      </p:sp>
      <p:sp>
        <p:nvSpPr>
          <p:cNvPr id="214021" name="Rectangle 1"/>
          <p:cNvSpPr txBox="1">
            <a:spLocks noChangeArrowheads="1"/>
          </p:cNvSpPr>
          <p:nvPr/>
        </p:nvSpPr>
        <p:spPr bwMode="auto">
          <a:xfrm>
            <a:off x="1812925" y="304800"/>
            <a:ext cx="7083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600" b="1" dirty="0">
                <a:solidFill>
                  <a:srgbClr val="800080"/>
                </a:solidFill>
                <a:latin typeface="Arial" pitchFamily="34" charset="0"/>
              </a:rPr>
              <a:t>Returning to Work or School</a:t>
            </a:r>
            <a:br>
              <a:rPr lang="en-US" altLang="en-US" sz="3600" b="1" dirty="0">
                <a:solidFill>
                  <a:srgbClr val="800080"/>
                </a:solidFill>
                <a:latin typeface="Arial" pitchFamily="34" charset="0"/>
              </a:rPr>
            </a:br>
            <a:r>
              <a:rPr lang="en-US" altLang="en-US" sz="3600" b="1" dirty="0">
                <a:solidFill>
                  <a:srgbClr val="800080"/>
                </a:solidFill>
                <a:latin typeface="Arial" pitchFamily="34" charset="0"/>
              </a:rPr>
              <a:t>Exclusive Mother’</a:t>
            </a:r>
            <a:r>
              <a:rPr lang="en-US" altLang="ja-JP" sz="3600" b="1" dirty="0">
                <a:solidFill>
                  <a:srgbClr val="800080"/>
                </a:solidFill>
                <a:latin typeface="Arial" pitchFamily="34" charset="0"/>
              </a:rPr>
              <a:t>s Milk Option </a:t>
            </a:r>
            <a:endParaRPr lang="en-US" altLang="en-US" sz="3600" b="1" dirty="0">
              <a:solidFill>
                <a:srgbClr val="800080"/>
              </a:solidFill>
              <a:latin typeface="Arial" pitchFamily="34" charset="0"/>
            </a:endParaRPr>
          </a:p>
        </p:txBody>
      </p:sp>
      <p:sp>
        <p:nvSpPr>
          <p:cNvPr id="214022" name="Rectangle 2"/>
          <p:cNvSpPr txBox="1">
            <a:spLocks noChangeArrowheads="1"/>
          </p:cNvSpPr>
          <p:nvPr/>
        </p:nvSpPr>
        <p:spPr bwMode="auto">
          <a:xfrm>
            <a:off x="568325" y="1876425"/>
            <a:ext cx="492125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411163" indent="-307975">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spcAft>
                <a:spcPts val="600"/>
              </a:spcAft>
              <a:buClr>
                <a:srgbClr val="7F0081"/>
              </a:buClr>
              <a:buFontTx/>
              <a:buNone/>
            </a:pPr>
            <a:r>
              <a:rPr lang="en-US" altLang="en-US" sz="2800" b="1" dirty="0">
                <a:solidFill>
                  <a:srgbClr val="800080"/>
                </a:solidFill>
                <a:latin typeface="Arial" pitchFamily="34" charset="0"/>
                <a:cs typeface="Arial" pitchFamily="34" charset="0"/>
              </a:rPr>
              <a:t>Hints for Success:</a:t>
            </a:r>
          </a:p>
          <a:p>
            <a:pPr eaLnBrk="1" hangingPunct="1">
              <a:lnSpc>
                <a:spcPct val="95000"/>
              </a:lnSpc>
              <a:spcBef>
                <a:spcPct val="0"/>
              </a:spcBef>
              <a:spcAft>
                <a:spcPts val="600"/>
              </a:spcAft>
              <a:buClr>
                <a:srgbClr val="7F0081"/>
              </a:buClr>
              <a:buFontTx/>
              <a:buNone/>
            </a:pPr>
            <a:r>
              <a:rPr lang="en-US" altLang="en-US" sz="2800" b="1" dirty="0">
                <a:solidFill>
                  <a:srgbClr val="800080"/>
                </a:solidFill>
                <a:latin typeface="Arial" pitchFamily="34" charset="0"/>
                <a:cs typeface="Arial" pitchFamily="34" charset="0"/>
              </a:rPr>
              <a:t>Before returning to work</a:t>
            </a:r>
            <a:endParaRPr lang="en-US" altLang="en-US" sz="2900" b="1" dirty="0">
              <a:solidFill>
                <a:srgbClr val="800080"/>
              </a:solidFill>
              <a:latin typeface="Arial" pitchFamily="34" charset="0"/>
              <a:cs typeface="Arial" pitchFamily="34" charset="0"/>
            </a:endParaRPr>
          </a:p>
          <a:p>
            <a:pPr lvl="1" eaLnBrk="1" hangingPunct="1">
              <a:lnSpc>
                <a:spcPct val="95000"/>
              </a:lnSpc>
              <a:spcBef>
                <a:spcPct val="0"/>
              </a:spcBef>
              <a:spcAft>
                <a:spcPts val="600"/>
              </a:spcAft>
              <a:buClr>
                <a:srgbClr val="7F0081"/>
              </a:buClr>
              <a:buFontTx/>
              <a:buChar char="•"/>
            </a:pPr>
            <a:r>
              <a:rPr lang="en-US" altLang="en-US" sz="2400" dirty="0">
                <a:solidFill>
                  <a:srgbClr val="000000"/>
                </a:solidFill>
                <a:latin typeface="Arial" pitchFamily="34" charset="0"/>
                <a:cs typeface="Arial" pitchFamily="34" charset="0"/>
              </a:rPr>
              <a:t>Start storing milk 2 weeks before return date</a:t>
            </a:r>
            <a:endParaRPr lang="en-US" altLang="en-US" sz="2500" dirty="0">
              <a:solidFill>
                <a:srgbClr val="000000"/>
              </a:solidFill>
              <a:latin typeface="Arial" pitchFamily="34" charset="0"/>
              <a:cs typeface="Arial" pitchFamily="34" charset="0"/>
            </a:endParaRPr>
          </a:p>
          <a:p>
            <a:pPr lvl="1" eaLnBrk="1" hangingPunct="1">
              <a:lnSpc>
                <a:spcPct val="95000"/>
              </a:lnSpc>
              <a:spcBef>
                <a:spcPct val="0"/>
              </a:spcBef>
              <a:spcAft>
                <a:spcPts val="600"/>
              </a:spcAft>
              <a:buClr>
                <a:srgbClr val="7F0081"/>
              </a:buClr>
              <a:buFontTx/>
              <a:buChar char="•"/>
            </a:pPr>
            <a:r>
              <a:rPr lang="en-US" altLang="en-US" sz="2400" dirty="0">
                <a:solidFill>
                  <a:srgbClr val="000000"/>
                </a:solidFill>
                <a:latin typeface="Arial" pitchFamily="34" charset="0"/>
                <a:cs typeface="Arial" pitchFamily="34" charset="0"/>
              </a:rPr>
              <a:t>Express and store at least 1x/day </a:t>
            </a:r>
            <a:endParaRPr lang="en-US" altLang="en-US" sz="2500" dirty="0">
              <a:solidFill>
                <a:srgbClr val="000000"/>
              </a:solidFill>
              <a:latin typeface="Arial" pitchFamily="34" charset="0"/>
              <a:cs typeface="Arial" pitchFamily="34" charset="0"/>
            </a:endParaRPr>
          </a:p>
          <a:p>
            <a:pPr lvl="1" eaLnBrk="1" hangingPunct="1">
              <a:lnSpc>
                <a:spcPct val="95000"/>
              </a:lnSpc>
              <a:spcBef>
                <a:spcPct val="0"/>
              </a:spcBef>
              <a:spcAft>
                <a:spcPts val="600"/>
              </a:spcAft>
              <a:buClr>
                <a:srgbClr val="7F0081"/>
              </a:buClr>
              <a:buFontTx/>
              <a:buChar char="•"/>
            </a:pPr>
            <a:r>
              <a:rPr lang="en-US" altLang="en-US" sz="2400" dirty="0">
                <a:solidFill>
                  <a:srgbClr val="000000"/>
                </a:solidFill>
                <a:latin typeface="Arial" pitchFamily="34" charset="0"/>
                <a:cs typeface="Arial" pitchFamily="34" charset="0"/>
              </a:rPr>
              <a:t>Pump after early AM breastfeeding (</a:t>
            </a:r>
            <a:r>
              <a:rPr lang="en-US" altLang="en-US" sz="2000" dirty="0">
                <a:solidFill>
                  <a:srgbClr val="000000"/>
                </a:solidFill>
                <a:latin typeface="Arial" pitchFamily="34" charset="0"/>
                <a:cs typeface="Arial" pitchFamily="34" charset="0"/>
              </a:rPr>
              <a:t>to take advantage of larger volume of milk early in morning) </a:t>
            </a:r>
            <a:endParaRPr lang="en-US" altLang="en-US" sz="2500" dirty="0">
              <a:solidFill>
                <a:srgbClr val="000000"/>
              </a:solidFill>
              <a:latin typeface="Arial" pitchFamily="34" charset="0"/>
              <a:cs typeface="Arial" pitchFamily="34" charset="0"/>
            </a:endParaRPr>
          </a:p>
          <a:p>
            <a:pPr lvl="1" eaLnBrk="1" hangingPunct="1">
              <a:lnSpc>
                <a:spcPct val="95000"/>
              </a:lnSpc>
              <a:spcBef>
                <a:spcPct val="0"/>
              </a:spcBef>
              <a:spcAft>
                <a:spcPts val="600"/>
              </a:spcAft>
              <a:buClr>
                <a:srgbClr val="7F0081"/>
              </a:buClr>
              <a:buFontTx/>
              <a:buChar char="•"/>
            </a:pPr>
            <a:r>
              <a:rPr lang="en-US" altLang="en-US" sz="2400" dirty="0">
                <a:solidFill>
                  <a:srgbClr val="000000"/>
                </a:solidFill>
                <a:latin typeface="Arial" pitchFamily="34" charset="0"/>
                <a:cs typeface="Arial" pitchFamily="34" charset="0"/>
              </a:rPr>
              <a:t>BF and pump as if at work few days before return date</a:t>
            </a:r>
            <a:endParaRPr lang="en-US" altLang="en-US" sz="2500" dirty="0">
              <a:solidFill>
                <a:srgbClr val="000000"/>
              </a:solidFill>
              <a:latin typeface="Arial" pitchFamily="34" charset="0"/>
              <a:cs typeface="Arial" pitchFamily="34" charset="0"/>
            </a:endParaRPr>
          </a:p>
        </p:txBody>
      </p:sp>
      <p:sp>
        <p:nvSpPr>
          <p:cNvPr id="214023" name="Footer Placeholder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None/>
            </a:pPr>
            <a:r>
              <a:rPr lang="en-US" altLang="en-US" sz="1100">
                <a:solidFill>
                  <a:srgbClr val="898989"/>
                </a:solidFill>
                <a:latin typeface="Arial" panose="020B0604020202020204" pitchFamily="34" charset="0"/>
                <a:cs typeface="Arial" panose="020B0604020202020204" pitchFamily="34" charset="0"/>
              </a:rPr>
              <a:t>2018</a:t>
            </a:r>
            <a:endParaRPr lang="en-US" altLang="en-US" sz="1100" dirty="0">
              <a:solidFill>
                <a:srgbClr val="898989"/>
              </a:solidFill>
              <a:latin typeface="Arial" panose="020B0604020202020204" pitchFamily="34" charset="0"/>
              <a:cs typeface="Arial" panose="020B0604020202020204" pitchFamily="34" charset="0"/>
            </a:endParaRPr>
          </a:p>
        </p:txBody>
      </p:sp>
      <p:pic>
        <p:nvPicPr>
          <p:cNvPr id="92168" name="Picture 2"/>
          <p:cNvPicPr>
            <a:picLocks noChangeAspect="1" noChangeArrowheads="1"/>
          </p:cNvPicPr>
          <p:nvPr/>
        </p:nvPicPr>
        <p:blipFill>
          <a:blip r:embed="rId2" cstate="print"/>
          <a:srcRect/>
          <a:stretch>
            <a:fillRect/>
          </a:stretch>
        </p:blipFill>
        <p:spPr bwMode="auto">
          <a:xfrm>
            <a:off x="5818188" y="2232025"/>
            <a:ext cx="3078162" cy="3209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74A4A708-406E-4497-B18C-E47D2B864B46}" type="slidenum">
              <a:rPr lang="en-US" altLang="en-US" sz="1200">
                <a:solidFill>
                  <a:srgbClr val="558ED5"/>
                </a:solidFill>
              </a:rPr>
              <a:pPr>
                <a:spcBef>
                  <a:spcPct val="0"/>
                </a:spcBef>
                <a:buFontTx/>
                <a:buNone/>
              </a:pPr>
              <a:t>58</a:t>
            </a:fld>
            <a:endParaRPr lang="en-US" altLang="en-US" sz="1200">
              <a:solidFill>
                <a:srgbClr val="558ED5"/>
              </a:solidFill>
            </a:endParaRPr>
          </a:p>
        </p:txBody>
      </p:sp>
      <p:sp>
        <p:nvSpPr>
          <p:cNvPr id="215043"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6A4A8DD7-039E-4FC6-8115-0054C201DDB5}" type="slidenum">
              <a:rPr lang="en-US" altLang="en-US" sz="1200">
                <a:solidFill>
                  <a:schemeClr val="bg1">
                    <a:lumMod val="50000"/>
                  </a:schemeClr>
                </a:solidFill>
              </a:rPr>
              <a:pPr algn="r" eaLnBrk="1" hangingPunct="1">
                <a:spcBef>
                  <a:spcPct val="0"/>
                </a:spcBef>
                <a:buFontTx/>
                <a:buNone/>
              </a:pPr>
              <a:t>58</a:t>
            </a:fld>
            <a:endParaRPr lang="en-US" altLang="en-US" sz="1200" dirty="0">
              <a:solidFill>
                <a:schemeClr val="bg1">
                  <a:lumMod val="50000"/>
                </a:schemeClr>
              </a:solidFill>
            </a:endParaRPr>
          </a:p>
        </p:txBody>
      </p:sp>
      <p:sp>
        <p:nvSpPr>
          <p:cNvPr id="215045" name="Rectangle 2"/>
          <p:cNvSpPr txBox="1">
            <a:spLocks noChangeArrowheads="1"/>
          </p:cNvSpPr>
          <p:nvPr/>
        </p:nvSpPr>
        <p:spPr bwMode="auto">
          <a:xfrm>
            <a:off x="261938" y="1782763"/>
            <a:ext cx="5984875"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103188">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771525" indent="-257175">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95000"/>
              </a:lnSpc>
              <a:spcBef>
                <a:spcPct val="0"/>
              </a:spcBef>
              <a:spcAft>
                <a:spcPts val="600"/>
              </a:spcAft>
              <a:buClr>
                <a:srgbClr val="7F0081"/>
              </a:buClr>
              <a:buFontTx/>
              <a:buNone/>
            </a:pPr>
            <a:r>
              <a:rPr lang="en-US" altLang="en-US" sz="2100" b="1" dirty="0">
                <a:solidFill>
                  <a:srgbClr val="000000"/>
                </a:solidFill>
                <a:latin typeface="Arial" pitchFamily="34" charset="0"/>
              </a:rPr>
              <a:t>Option 1   </a:t>
            </a:r>
            <a:r>
              <a:rPr lang="en-US" altLang="en-US" sz="2100" dirty="0">
                <a:solidFill>
                  <a:srgbClr val="000000"/>
                </a:solidFill>
                <a:latin typeface="Arial" pitchFamily="34" charset="0"/>
              </a:rPr>
              <a:t>Exclusive mother</a:t>
            </a:r>
            <a:r>
              <a:rPr lang="ja-JP" altLang="en-US" sz="2100" dirty="0">
                <a:solidFill>
                  <a:srgbClr val="000000"/>
                </a:solidFill>
                <a:latin typeface="Arial" pitchFamily="34" charset="0"/>
              </a:rPr>
              <a:t>’</a:t>
            </a:r>
            <a:r>
              <a:rPr lang="en-US" altLang="ja-JP" sz="2100" dirty="0">
                <a:solidFill>
                  <a:srgbClr val="000000"/>
                </a:solidFill>
                <a:latin typeface="Arial" pitchFamily="34" charset="0"/>
              </a:rPr>
              <a:t>s milk is preferred:</a:t>
            </a:r>
            <a:endParaRPr lang="en-US" altLang="ja-JP" sz="2100" dirty="0"/>
          </a:p>
          <a:p>
            <a:pPr lvl="2" eaLnBrk="1" hangingPunct="1">
              <a:lnSpc>
                <a:spcPct val="95000"/>
              </a:lnSpc>
              <a:spcBef>
                <a:spcPct val="0"/>
              </a:spcBef>
              <a:spcAft>
                <a:spcPts val="600"/>
              </a:spcAft>
              <a:buClr>
                <a:srgbClr val="7F0081"/>
              </a:buClr>
              <a:buSzPct val="80000"/>
              <a:buFont typeface="Lucida Grande" charset="0"/>
              <a:buChar char="–"/>
            </a:pPr>
            <a:r>
              <a:rPr lang="en-US" altLang="en-US" sz="2100" dirty="0">
                <a:solidFill>
                  <a:srgbClr val="000000"/>
                </a:solidFill>
                <a:latin typeface="Arial" pitchFamily="34" charset="0"/>
              </a:rPr>
              <a:t>Optimal health benefits for mother </a:t>
            </a:r>
            <a:br>
              <a:rPr lang="en-US" altLang="en-US" sz="2100" dirty="0">
                <a:solidFill>
                  <a:srgbClr val="000000"/>
                </a:solidFill>
                <a:latin typeface="Arial" pitchFamily="34" charset="0"/>
              </a:rPr>
            </a:br>
            <a:r>
              <a:rPr lang="en-US" altLang="en-US" sz="2100" dirty="0">
                <a:solidFill>
                  <a:srgbClr val="000000"/>
                </a:solidFill>
                <a:latin typeface="Arial" pitchFamily="34" charset="0"/>
              </a:rPr>
              <a:t>and baby</a:t>
            </a:r>
            <a:endParaRPr lang="en-US" altLang="en-US" sz="2100" dirty="0"/>
          </a:p>
          <a:p>
            <a:pPr lvl="2" eaLnBrk="1" hangingPunct="1">
              <a:lnSpc>
                <a:spcPct val="95000"/>
              </a:lnSpc>
              <a:spcBef>
                <a:spcPct val="0"/>
              </a:spcBef>
              <a:spcAft>
                <a:spcPts val="600"/>
              </a:spcAft>
              <a:buClr>
                <a:srgbClr val="7F0081"/>
              </a:buClr>
              <a:buSzPct val="80000"/>
              <a:buFont typeface="Lucida Grande" charset="0"/>
              <a:buChar char="–"/>
            </a:pPr>
            <a:r>
              <a:rPr lang="en-US" altLang="en-US" sz="2100" dirty="0">
                <a:solidFill>
                  <a:srgbClr val="000000"/>
                </a:solidFill>
                <a:latin typeface="Arial" pitchFamily="34" charset="0"/>
              </a:rPr>
              <a:t>Breastfeed while home, express milk </a:t>
            </a:r>
            <a:br>
              <a:rPr lang="en-US" altLang="en-US" sz="2100" dirty="0">
                <a:solidFill>
                  <a:srgbClr val="000000"/>
                </a:solidFill>
                <a:latin typeface="Arial" pitchFamily="34" charset="0"/>
              </a:rPr>
            </a:br>
            <a:r>
              <a:rPr lang="en-US" altLang="en-US" sz="2100" dirty="0">
                <a:solidFill>
                  <a:srgbClr val="000000"/>
                </a:solidFill>
                <a:latin typeface="Arial" pitchFamily="34" charset="0"/>
              </a:rPr>
              <a:t>at work</a:t>
            </a:r>
            <a:endParaRPr lang="en-US" altLang="en-US" sz="2100" dirty="0"/>
          </a:p>
          <a:p>
            <a:pPr lvl="1" eaLnBrk="1" hangingPunct="1">
              <a:lnSpc>
                <a:spcPct val="95000"/>
              </a:lnSpc>
              <a:spcBef>
                <a:spcPct val="0"/>
              </a:spcBef>
              <a:spcAft>
                <a:spcPts val="600"/>
              </a:spcAft>
              <a:buClr>
                <a:srgbClr val="7F0081"/>
              </a:buClr>
              <a:buFontTx/>
              <a:buNone/>
            </a:pPr>
            <a:r>
              <a:rPr lang="en-US" altLang="en-US" sz="2100" b="1" dirty="0">
                <a:solidFill>
                  <a:srgbClr val="000000"/>
                </a:solidFill>
                <a:latin typeface="Arial" pitchFamily="34" charset="0"/>
              </a:rPr>
              <a:t>Option 2   </a:t>
            </a:r>
            <a:r>
              <a:rPr lang="en-US" altLang="en-US" sz="2100" dirty="0">
                <a:solidFill>
                  <a:srgbClr val="000000"/>
                </a:solidFill>
                <a:latin typeface="Arial" pitchFamily="34" charset="0"/>
              </a:rPr>
              <a:t>Combination option is 2nd best:</a:t>
            </a:r>
            <a:endParaRPr lang="en-US" altLang="en-US" sz="2100" dirty="0"/>
          </a:p>
          <a:p>
            <a:pPr lvl="2" eaLnBrk="1" hangingPunct="1">
              <a:lnSpc>
                <a:spcPct val="95000"/>
              </a:lnSpc>
              <a:spcBef>
                <a:spcPct val="0"/>
              </a:spcBef>
              <a:spcAft>
                <a:spcPts val="600"/>
              </a:spcAft>
              <a:buClr>
                <a:srgbClr val="7F0081"/>
              </a:buClr>
              <a:buSzPct val="80000"/>
              <a:buFont typeface="Lucida Grande" charset="0"/>
              <a:buChar char="–"/>
            </a:pPr>
            <a:r>
              <a:rPr lang="en-US" altLang="en-US" sz="2100" dirty="0">
                <a:solidFill>
                  <a:srgbClr val="000000"/>
                </a:solidFill>
                <a:latin typeface="Arial" pitchFamily="34" charset="0"/>
              </a:rPr>
              <a:t>Partial health benefits</a:t>
            </a:r>
            <a:endParaRPr lang="en-US" altLang="en-US" sz="2100" dirty="0"/>
          </a:p>
          <a:p>
            <a:pPr lvl="2" eaLnBrk="1" hangingPunct="1">
              <a:lnSpc>
                <a:spcPct val="95000"/>
              </a:lnSpc>
              <a:spcBef>
                <a:spcPct val="0"/>
              </a:spcBef>
              <a:spcAft>
                <a:spcPts val="600"/>
              </a:spcAft>
              <a:buClr>
                <a:srgbClr val="7F0081"/>
              </a:buClr>
              <a:buSzPct val="80000"/>
              <a:buFont typeface="Lucida Grande" charset="0"/>
              <a:buChar char="–"/>
            </a:pPr>
            <a:r>
              <a:rPr lang="en-US" altLang="en-US" sz="2100" dirty="0">
                <a:solidFill>
                  <a:srgbClr val="000000"/>
                </a:solidFill>
                <a:latin typeface="Arial" pitchFamily="34" charset="0"/>
              </a:rPr>
              <a:t>Breastfeed while home, formula at work</a:t>
            </a:r>
            <a:endParaRPr lang="en-US" altLang="en-US" sz="2100" dirty="0"/>
          </a:p>
          <a:p>
            <a:pPr lvl="1" eaLnBrk="1" hangingPunct="1">
              <a:lnSpc>
                <a:spcPct val="95000"/>
              </a:lnSpc>
              <a:spcBef>
                <a:spcPct val="0"/>
              </a:spcBef>
              <a:spcAft>
                <a:spcPts val="600"/>
              </a:spcAft>
              <a:buClr>
                <a:srgbClr val="7F0081"/>
              </a:buClr>
              <a:buFontTx/>
              <a:buNone/>
            </a:pPr>
            <a:r>
              <a:rPr lang="en-US" altLang="en-US" sz="2100" b="1" dirty="0">
                <a:solidFill>
                  <a:srgbClr val="000000"/>
                </a:solidFill>
                <a:latin typeface="Arial" pitchFamily="34" charset="0"/>
              </a:rPr>
              <a:t>Option 3   </a:t>
            </a:r>
            <a:r>
              <a:rPr lang="en-US" altLang="en-US" sz="2100" dirty="0">
                <a:solidFill>
                  <a:srgbClr val="000000"/>
                </a:solidFill>
                <a:latin typeface="Arial" pitchFamily="34" charset="0"/>
              </a:rPr>
              <a:t>Weaning:</a:t>
            </a:r>
            <a:endParaRPr lang="en-US" altLang="en-US" sz="2100" dirty="0"/>
          </a:p>
          <a:p>
            <a:pPr lvl="2" eaLnBrk="1" hangingPunct="1">
              <a:lnSpc>
                <a:spcPct val="95000"/>
              </a:lnSpc>
              <a:spcBef>
                <a:spcPct val="0"/>
              </a:spcBef>
              <a:spcAft>
                <a:spcPts val="600"/>
              </a:spcAft>
              <a:buClr>
                <a:srgbClr val="7F0081"/>
              </a:buClr>
              <a:buSzPct val="80000"/>
              <a:buFont typeface="Lucida Grande" charset="0"/>
              <a:buChar char="–"/>
            </a:pPr>
            <a:r>
              <a:rPr lang="en-US" altLang="en-US" sz="2100" dirty="0">
                <a:solidFill>
                  <a:srgbClr val="000000"/>
                </a:solidFill>
                <a:latin typeface="Arial" pitchFamily="34" charset="0"/>
              </a:rPr>
              <a:t>Should NOT be encouraged by providers </a:t>
            </a:r>
          </a:p>
        </p:txBody>
      </p:sp>
      <p:sp>
        <p:nvSpPr>
          <p:cNvPr id="215046" name="Text Box 5"/>
          <p:cNvSpPr txBox="1">
            <a:spLocks noChangeArrowheads="1"/>
          </p:cNvSpPr>
          <p:nvPr/>
        </p:nvSpPr>
        <p:spPr bwMode="auto">
          <a:xfrm>
            <a:off x="1079500" y="5894388"/>
            <a:ext cx="700563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2800" b="1" i="1">
                <a:solidFill>
                  <a:srgbClr val="7F0081"/>
                </a:solidFill>
                <a:latin typeface="Arial" pitchFamily="34" charset="0"/>
              </a:rPr>
              <a:t>Providers Influence the Choice!</a:t>
            </a:r>
          </a:p>
        </p:txBody>
      </p:sp>
      <p:sp>
        <p:nvSpPr>
          <p:cNvPr id="8" name="Rounded Rectangle 7"/>
          <p:cNvSpPr>
            <a:spLocks noChangeArrowheads="1"/>
          </p:cNvSpPr>
          <p:nvPr/>
        </p:nvSpPr>
        <p:spPr bwMode="auto">
          <a:xfrm>
            <a:off x="6356350" y="1895475"/>
            <a:ext cx="2390775" cy="3451225"/>
          </a:xfrm>
          <a:prstGeom prst="roundRect">
            <a:avLst>
              <a:gd name="adj" fmla="val 14444"/>
            </a:avLst>
          </a:prstGeom>
          <a:blipFill dpi="0" rotWithShape="1">
            <a:blip r:embed="rId2"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215048" name="Footer Placeholder 8"/>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None/>
            </a:pPr>
            <a:r>
              <a:rPr lang="en-US" altLang="en-US" sz="1100">
                <a:solidFill>
                  <a:srgbClr val="898989"/>
                </a:solidFill>
                <a:latin typeface="Arial" panose="020B0604020202020204" pitchFamily="34" charset="0"/>
                <a:cs typeface="Arial" panose="020B0604020202020204" pitchFamily="34" charset="0"/>
              </a:rPr>
              <a:t>2018</a:t>
            </a:r>
            <a:endParaRPr lang="en-US" altLang="en-US" sz="1200" dirty="0">
              <a:solidFill>
                <a:srgbClr val="898989"/>
              </a:solidFill>
            </a:endParaRPr>
          </a:p>
        </p:txBody>
      </p:sp>
      <p:sp>
        <p:nvSpPr>
          <p:cNvPr id="215049" name="Rectangle 1"/>
          <p:cNvSpPr txBox="1">
            <a:spLocks noChangeArrowheads="1"/>
          </p:cNvSpPr>
          <p:nvPr/>
        </p:nvSpPr>
        <p:spPr bwMode="auto">
          <a:xfrm>
            <a:off x="1830388" y="531813"/>
            <a:ext cx="6853237"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600" b="1">
                <a:solidFill>
                  <a:srgbClr val="800080"/>
                </a:solidFill>
                <a:latin typeface="Arial" pitchFamily="34" charset="0"/>
              </a:rPr>
              <a:t>Returning to Work or School</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F1673365-E5AE-42E6-BDCB-16DD9244819A}" type="slidenum">
              <a:rPr lang="en-US" altLang="en-US" sz="1200">
                <a:solidFill>
                  <a:srgbClr val="558ED5"/>
                </a:solidFill>
              </a:rPr>
              <a:pPr>
                <a:spcBef>
                  <a:spcPct val="0"/>
                </a:spcBef>
                <a:buFontTx/>
                <a:buNone/>
              </a:pPr>
              <a:t>59</a:t>
            </a:fld>
            <a:endParaRPr lang="en-US" altLang="en-US" sz="1200">
              <a:solidFill>
                <a:srgbClr val="558ED5"/>
              </a:solidFill>
            </a:endParaRPr>
          </a:p>
        </p:txBody>
      </p:sp>
      <p:sp>
        <p:nvSpPr>
          <p:cNvPr id="158723"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E8DACB4D-1617-49BD-A0B8-83DF699440FA}" type="slidenum">
              <a:rPr lang="en-US" altLang="en-US" sz="1100">
                <a:solidFill>
                  <a:schemeClr val="bg1">
                    <a:lumMod val="50000"/>
                  </a:schemeClr>
                </a:solidFill>
                <a:latin typeface="Arial" panose="020B0604020202020204" pitchFamily="34" charset="0"/>
                <a:cs typeface="Arial" panose="020B0604020202020204" pitchFamily="34" charset="0"/>
              </a:rPr>
              <a:pPr algn="r" eaLnBrk="1" hangingPunct="1">
                <a:spcBef>
                  <a:spcPct val="0"/>
                </a:spcBef>
                <a:buFontTx/>
                <a:buNone/>
              </a:pPr>
              <a:t>59</a:t>
            </a:fld>
            <a:endParaRPr lang="en-US" altLang="en-US" sz="1100" dirty="0">
              <a:solidFill>
                <a:schemeClr val="bg1">
                  <a:lumMod val="50000"/>
                </a:schemeClr>
              </a:solidFill>
              <a:latin typeface="Arial" panose="020B0604020202020204" pitchFamily="34" charset="0"/>
              <a:cs typeface="Arial" panose="020B0604020202020204" pitchFamily="34" charset="0"/>
            </a:endParaRPr>
          </a:p>
        </p:txBody>
      </p:sp>
      <p:sp>
        <p:nvSpPr>
          <p:cNvPr id="158725" name="Footer Placeholder 8"/>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None/>
            </a:pPr>
            <a:r>
              <a:rPr lang="en-US" altLang="en-US" sz="1100">
                <a:solidFill>
                  <a:srgbClr val="898989"/>
                </a:solidFill>
                <a:latin typeface="Arial" panose="020B0604020202020204" pitchFamily="34" charset="0"/>
                <a:cs typeface="Arial" panose="020B0604020202020204" pitchFamily="34" charset="0"/>
              </a:rPr>
              <a:t>2018</a:t>
            </a:r>
            <a:endParaRPr lang="en-US" altLang="en-US" sz="1100" dirty="0">
              <a:solidFill>
                <a:srgbClr val="898989"/>
              </a:solidFill>
              <a:latin typeface="Arial" panose="020B0604020202020204" pitchFamily="34" charset="0"/>
              <a:cs typeface="Arial" panose="020B0604020202020204" pitchFamily="34" charset="0"/>
            </a:endParaRPr>
          </a:p>
        </p:txBody>
      </p:sp>
      <p:sp>
        <p:nvSpPr>
          <p:cNvPr id="158727" name="Rectangle 2"/>
          <p:cNvSpPr txBox="1">
            <a:spLocks/>
          </p:cNvSpPr>
          <p:nvPr/>
        </p:nvSpPr>
        <p:spPr bwMode="auto">
          <a:xfrm>
            <a:off x="454025" y="169863"/>
            <a:ext cx="836612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defTabSz="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45720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4572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4572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4572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2" algn="ctr" eaLnBrk="1" hangingPunct="1">
              <a:spcBef>
                <a:spcPct val="0"/>
              </a:spcBef>
              <a:buFontTx/>
              <a:buNone/>
            </a:pPr>
            <a:r>
              <a:rPr lang="en-US" altLang="en-US" sz="3600" b="1" dirty="0">
                <a:solidFill>
                  <a:srgbClr val="800080"/>
                </a:solidFill>
                <a:latin typeface="Arial" pitchFamily="34" charset="0"/>
              </a:rPr>
              <a:t>Affordable Care Act </a:t>
            </a:r>
          </a:p>
          <a:p>
            <a:pPr lvl="2" algn="ctr" eaLnBrk="1" hangingPunct="1">
              <a:spcBef>
                <a:spcPct val="0"/>
              </a:spcBef>
              <a:buFontTx/>
              <a:buNone/>
            </a:pPr>
            <a:r>
              <a:rPr lang="en-US" altLang="en-US" sz="3600" b="1" dirty="0">
                <a:solidFill>
                  <a:srgbClr val="800080"/>
                </a:solidFill>
                <a:latin typeface="Arial" pitchFamily="34" charset="0"/>
              </a:rPr>
              <a:t>and Breastfeeding</a:t>
            </a:r>
          </a:p>
        </p:txBody>
      </p:sp>
      <p:sp>
        <p:nvSpPr>
          <p:cNvPr id="12" name="Rounded Rectangle 11"/>
          <p:cNvSpPr>
            <a:spLocks noChangeArrowheads="1"/>
          </p:cNvSpPr>
          <p:nvPr/>
        </p:nvSpPr>
        <p:spPr bwMode="auto">
          <a:xfrm>
            <a:off x="5102225" y="2038350"/>
            <a:ext cx="3706813" cy="3375025"/>
          </a:xfrm>
          <a:prstGeom prst="roundRect">
            <a:avLst>
              <a:gd name="adj" fmla="val 16667"/>
            </a:avLst>
          </a:prstGeom>
          <a:blipFill dpi="0" rotWithShape="1">
            <a:blip r:embed="rId2"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rgbClr val="FFFFFF"/>
              </a:solidFill>
              <a:latin typeface="Arial"/>
              <a:ea typeface="ＭＳ Ｐゴシック"/>
            </a:endParaRPr>
          </a:p>
        </p:txBody>
      </p:sp>
      <p:sp>
        <p:nvSpPr>
          <p:cNvPr id="158729" name="Rectangle 3"/>
          <p:cNvSpPr txBox="1">
            <a:spLocks/>
          </p:cNvSpPr>
          <p:nvPr/>
        </p:nvSpPr>
        <p:spPr bwMode="auto">
          <a:xfrm>
            <a:off x="454025" y="2008188"/>
            <a:ext cx="4421188"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45720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4572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4572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4572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ts val="1363"/>
              </a:spcBef>
              <a:buClr>
                <a:srgbClr val="7F0081"/>
              </a:buClr>
            </a:pPr>
            <a:r>
              <a:rPr lang="en-US" altLang="en-US" sz="2400" dirty="0">
                <a:solidFill>
                  <a:srgbClr val="000000"/>
                </a:solidFill>
                <a:latin typeface="Arial" pitchFamily="34" charset="0"/>
              </a:rPr>
              <a:t>Provide reasonable break time for one year after </a:t>
            </a:r>
            <a:r>
              <a:rPr lang="en-US" altLang="ja-JP" sz="2400" dirty="0">
                <a:solidFill>
                  <a:srgbClr val="000000"/>
                </a:solidFill>
                <a:latin typeface="Arial" pitchFamily="34" charset="0"/>
              </a:rPr>
              <a:t>birth</a:t>
            </a:r>
          </a:p>
          <a:p>
            <a:pPr eaLnBrk="1" hangingPunct="1">
              <a:lnSpc>
                <a:spcPct val="90000"/>
              </a:lnSpc>
              <a:spcBef>
                <a:spcPts val="1363"/>
              </a:spcBef>
              <a:buClr>
                <a:srgbClr val="7F0081"/>
              </a:buClr>
            </a:pPr>
            <a:r>
              <a:rPr lang="en-US" altLang="en-US" sz="2400" dirty="0">
                <a:solidFill>
                  <a:srgbClr val="000000"/>
                </a:solidFill>
                <a:latin typeface="Arial" pitchFamily="34" charset="0"/>
              </a:rPr>
              <a:t>Provide a private place, other than a restroom</a:t>
            </a:r>
          </a:p>
          <a:p>
            <a:pPr eaLnBrk="1" hangingPunct="1">
              <a:lnSpc>
                <a:spcPct val="90000"/>
              </a:lnSpc>
              <a:spcBef>
                <a:spcPts val="1363"/>
              </a:spcBef>
              <a:buClr>
                <a:srgbClr val="7F0081"/>
              </a:buClr>
            </a:pPr>
            <a:r>
              <a:rPr lang="en-US" altLang="en-US" sz="2400" dirty="0">
                <a:solidFill>
                  <a:srgbClr val="000000"/>
                </a:solidFill>
                <a:latin typeface="Arial" pitchFamily="34" charset="0"/>
              </a:rPr>
              <a:t>Insurance Providers to cover lactation counseling and breast pumps</a:t>
            </a:r>
          </a:p>
          <a:p>
            <a:pPr eaLnBrk="1" hangingPunct="1">
              <a:lnSpc>
                <a:spcPct val="90000"/>
              </a:lnSpc>
              <a:spcBef>
                <a:spcPts val="1363"/>
              </a:spcBef>
              <a:buClr>
                <a:srgbClr val="7F0081"/>
              </a:buClr>
            </a:pPr>
            <a:r>
              <a:rPr lang="en-US" altLang="en-US" sz="2000" dirty="0">
                <a:solidFill>
                  <a:srgbClr val="000000"/>
                </a:solidFill>
                <a:latin typeface="Arial" pitchFamily="34" charset="0"/>
                <a:hlinkClick r:id="rId3"/>
              </a:rPr>
              <a:t>https://www.healthcare.gov/what-are-my-breastfeeding-benefits/</a:t>
            </a:r>
            <a:endParaRPr lang="en-US" altLang="en-US" sz="2000" dirty="0">
              <a:solidFill>
                <a:srgbClr val="000000"/>
              </a:solidFill>
              <a:latin typeface="Arial" pitchFamily="34" charset="0"/>
            </a:endParaRPr>
          </a:p>
          <a:p>
            <a:pPr eaLnBrk="1" hangingPunct="1">
              <a:lnSpc>
                <a:spcPct val="90000"/>
              </a:lnSpc>
              <a:spcBef>
                <a:spcPts val="1363"/>
              </a:spcBef>
              <a:buClr>
                <a:srgbClr val="7F0081"/>
              </a:buClr>
            </a:pPr>
            <a:endParaRPr lang="en-US" altLang="en-US" sz="2000" dirty="0">
              <a:solidFill>
                <a:srgbClr val="FF0000"/>
              </a:solidFill>
              <a:latin typeface="Arial" pitchFamily="34" charset="0"/>
            </a:endParaRPr>
          </a:p>
          <a:p>
            <a:pPr eaLnBrk="1" hangingPunct="1">
              <a:lnSpc>
                <a:spcPct val="90000"/>
              </a:lnSpc>
              <a:spcBef>
                <a:spcPts val="1363"/>
              </a:spcBef>
              <a:buClr>
                <a:srgbClr val="7F0081"/>
              </a:buClr>
            </a:pPr>
            <a:endParaRPr lang="en-US" altLang="en-US" sz="2800" dirty="0">
              <a:solidFill>
                <a:srgbClr val="000000"/>
              </a:solidFill>
              <a:latin typeface="Arial" pitchFamily="34" charset="0"/>
            </a:endParaRPr>
          </a:p>
        </p:txBody>
      </p:sp>
    </p:spTree>
    <p:extLst>
      <p:ext uri="{BB962C8B-B14F-4D97-AF65-F5344CB8AC3E}">
        <p14:creationId xmlns:p14="http://schemas.microsoft.com/office/powerpoint/2010/main" val="388133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64FD058D-CE66-44A5-B616-F96B7C85B141}" type="slidenum">
              <a:rPr lang="en-US" altLang="en-US" sz="1200">
                <a:solidFill>
                  <a:srgbClr val="558ED5"/>
                </a:solidFill>
              </a:rPr>
              <a:pPr>
                <a:spcBef>
                  <a:spcPct val="0"/>
                </a:spcBef>
                <a:buFontTx/>
                <a:buNone/>
              </a:pPr>
              <a:t>6</a:t>
            </a:fld>
            <a:endParaRPr lang="en-US" altLang="en-US" sz="1200">
              <a:solidFill>
                <a:srgbClr val="558ED5"/>
              </a:solidFill>
            </a:endParaRPr>
          </a:p>
        </p:txBody>
      </p:sp>
      <p:sp>
        <p:nvSpPr>
          <p:cNvPr id="139267" name="Rectangle 2"/>
          <p:cNvSpPr>
            <a:spLocks noGrp="1"/>
          </p:cNvSpPr>
          <p:nvPr>
            <p:ph type="title" idx="4294967295"/>
          </p:nvPr>
        </p:nvSpPr>
        <p:spPr>
          <a:xfrm>
            <a:off x="1820863" y="354013"/>
            <a:ext cx="6865937" cy="903287"/>
          </a:xfrm>
        </p:spPr>
        <p:txBody>
          <a:bodyPr/>
          <a:lstStyle/>
          <a:p>
            <a:pPr algn="l"/>
            <a:r>
              <a:rPr lang="en-US" altLang="en-US" sz="3600" b="1" dirty="0">
                <a:solidFill>
                  <a:srgbClr val="800080"/>
                </a:solidFill>
                <a:latin typeface="Arial"/>
                <a:cs typeface="Arial"/>
              </a:rPr>
              <a:t>Healthy People 2030 Infant     Health Goals</a:t>
            </a:r>
            <a:r>
              <a:rPr lang="en-US" altLang="en-US" sz="3200" b="1" dirty="0">
                <a:latin typeface="Arial"/>
                <a:cs typeface="Arial"/>
              </a:rPr>
              <a:t>	</a:t>
            </a:r>
          </a:p>
        </p:txBody>
      </p:sp>
      <p:sp>
        <p:nvSpPr>
          <p:cNvPr id="139268" name="Rectangle 3"/>
          <p:cNvSpPr>
            <a:spLocks noGrp="1"/>
          </p:cNvSpPr>
          <p:nvPr>
            <p:ph idx="4294967295"/>
          </p:nvPr>
        </p:nvSpPr>
        <p:spPr>
          <a:xfrm>
            <a:off x="750888" y="1554163"/>
            <a:ext cx="8162925" cy="5043487"/>
          </a:xfrm>
        </p:spPr>
        <p:txBody>
          <a:bodyPr/>
          <a:lstStyle/>
          <a:p>
            <a:pPr marL="114300" indent="0">
              <a:buClr>
                <a:srgbClr val="7F0081"/>
              </a:buClr>
              <a:buNone/>
            </a:pPr>
            <a:r>
              <a:rPr lang="en-US" sz="2800" b="1" dirty="0">
                <a:solidFill>
                  <a:srgbClr val="0D1941"/>
                </a:solidFill>
              </a:rPr>
              <a:t>Increase the proportion of infants who are breastfed exclusively through age 6 months</a:t>
            </a:r>
            <a:endParaRPr lang="en-US" altLang="en-US" sz="2800">
              <a:latin typeface="Arial" pitchFamily="34" charset="0"/>
              <a:cs typeface="Arial" pitchFamily="34" charset="0"/>
            </a:endParaRPr>
          </a:p>
          <a:p>
            <a:pPr>
              <a:buClr>
                <a:srgbClr val="7F0081"/>
              </a:buClr>
            </a:pPr>
            <a:r>
              <a:rPr lang="en-US" sz="2400" dirty="0">
                <a:solidFill>
                  <a:srgbClr val="0D1941"/>
                </a:solidFill>
              </a:rPr>
              <a:t>Status: Improving</a:t>
            </a:r>
            <a:endParaRPr lang="en-US" altLang="en-US" sz="2400">
              <a:latin typeface="Arial" pitchFamily="34" charset="0"/>
              <a:cs typeface="Arial" pitchFamily="34" charset="0"/>
            </a:endParaRPr>
          </a:p>
          <a:p>
            <a:pPr>
              <a:buClr>
                <a:srgbClr val="7F0081"/>
              </a:buClr>
            </a:pPr>
            <a:r>
              <a:rPr lang="en-US" sz="2400" dirty="0">
                <a:solidFill>
                  <a:srgbClr val="0D1941"/>
                </a:solidFill>
                <a:ea typeface="+mn-lt"/>
                <a:cs typeface="+mn-lt"/>
              </a:rPr>
              <a:t>2007: 13.8%     2015: 24.9%     2021: 27.2%    Target: 42.4%</a:t>
            </a:r>
          </a:p>
          <a:p>
            <a:pPr>
              <a:buClr>
                <a:srgbClr val="7F0081"/>
              </a:buClr>
            </a:pPr>
            <a:endParaRPr lang="en-US" sz="2400" dirty="0">
              <a:solidFill>
                <a:srgbClr val="0D1941"/>
              </a:solidFill>
              <a:ea typeface="Calibri"/>
              <a:cs typeface="Calibri"/>
            </a:endParaRPr>
          </a:p>
          <a:p>
            <a:pPr marL="0" indent="0">
              <a:buClr>
                <a:srgbClr val="7F0081"/>
              </a:buClr>
              <a:buNone/>
            </a:pPr>
            <a:r>
              <a:rPr lang="en-US" sz="2800" b="1">
                <a:solidFill>
                  <a:srgbClr val="0D1941"/>
                </a:solidFill>
              </a:rPr>
              <a:t> Increase the proportion of infants who are breastfed         a</a:t>
            </a:r>
            <a:r>
              <a:rPr lang="en-US" sz="2800" b="1" dirty="0">
                <a:solidFill>
                  <a:srgbClr val="0D1941"/>
                </a:solidFill>
              </a:rPr>
              <a:t>t 1 year </a:t>
            </a:r>
            <a:endParaRPr lang="en-US" sz="2800" dirty="0">
              <a:solidFill>
                <a:srgbClr val="0D1941"/>
              </a:solidFill>
              <a:latin typeface="Calibri"/>
              <a:ea typeface="Calibri"/>
              <a:cs typeface="Calibri"/>
            </a:endParaRPr>
          </a:p>
          <a:p>
            <a:pPr>
              <a:buClr>
                <a:srgbClr val="7F0081"/>
              </a:buClr>
            </a:pPr>
            <a:r>
              <a:rPr lang="en-US" sz="2400">
                <a:solidFill>
                  <a:srgbClr val="0D1941"/>
                </a:solidFill>
              </a:rPr>
              <a:t>Status: Improving</a:t>
            </a:r>
            <a:endParaRPr lang="en-US" sz="2400">
              <a:ea typeface="+mn-lt"/>
              <a:cs typeface="+mn-lt"/>
            </a:endParaRPr>
          </a:p>
          <a:p>
            <a:pPr>
              <a:buClr>
                <a:srgbClr val="7F0081"/>
              </a:buClr>
            </a:pPr>
            <a:r>
              <a:rPr lang="en-US" sz="2400"/>
              <a:t>2007: 22.4%      2015: 35.9%    2021: 39.5%    Target: 54.15%</a:t>
            </a:r>
          </a:p>
        </p:txBody>
      </p:sp>
      <p:sp>
        <p:nvSpPr>
          <p:cNvPr id="139269"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A84BEE84-C308-4A30-8319-C10D51847EE4}" type="slidenum">
              <a:rPr lang="en-US" altLang="en-US" sz="1200">
                <a:solidFill>
                  <a:schemeClr val="bg1">
                    <a:lumMod val="50000"/>
                  </a:schemeClr>
                </a:solidFill>
              </a:rPr>
              <a:pPr algn="r" eaLnBrk="1" hangingPunct="1">
                <a:spcBef>
                  <a:spcPct val="0"/>
                </a:spcBef>
                <a:buFontTx/>
                <a:buNone/>
              </a:pPr>
              <a:t>6</a:t>
            </a:fld>
            <a:endParaRPr lang="en-US" altLang="en-US" sz="1200" dirty="0">
              <a:solidFill>
                <a:schemeClr val="bg1">
                  <a:lumMod val="50000"/>
                </a:schemeClr>
              </a:solidFill>
            </a:endParaRPr>
          </a:p>
        </p:txBody>
      </p:sp>
      <p:sp>
        <p:nvSpPr>
          <p:cNvPr id="139270"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100" dirty="0">
                <a:solidFill>
                  <a:srgbClr val="898989"/>
                </a:solidFill>
                <a:latin typeface="Arial"/>
                <a:ea typeface="ＭＳ Ｐゴシック"/>
                <a:cs typeface="Arial"/>
              </a:rPr>
              <a:t>2025</a:t>
            </a:r>
            <a:endParaRPr lang="en-US" altLang="en-US" sz="1100" dirty="0">
              <a:solidFill>
                <a:srgbClr val="898989"/>
              </a:solidFill>
              <a:latin typeface="Arial" panose="020B0604020202020204" pitchFamily="34" charset="0"/>
              <a:cs typeface="Arial" panose="020B0604020202020204" pitchFamily="34" charset="0"/>
            </a:endParaRPr>
          </a:p>
        </p:txBody>
      </p:sp>
      <p:sp>
        <p:nvSpPr>
          <p:cNvPr id="2" name="TextBox 1"/>
          <p:cNvSpPr txBox="1"/>
          <p:nvPr/>
        </p:nvSpPr>
        <p:spPr>
          <a:xfrm>
            <a:off x="2509284" y="6209071"/>
            <a:ext cx="5867068" cy="215444"/>
          </a:xfrm>
          <a:prstGeom prst="rect">
            <a:avLst/>
          </a:prstGeom>
          <a:noFill/>
          <a:ln>
            <a:solidFill>
              <a:srgbClr val="4472C4"/>
            </a:solidFill>
          </a:ln>
        </p:spPr>
        <p:txBody>
          <a:bodyPr wrap="square" lIns="91440" tIns="45720" rIns="91440" bIns="45720" rtlCol="0" anchor="t">
            <a:spAutoFit/>
          </a:bodyPr>
          <a:lstStyle/>
          <a:p>
            <a:r>
              <a:rPr lang="en-US" sz="800" dirty="0">
                <a:latin typeface="Arial"/>
                <a:ea typeface="ＭＳ Ｐゴシック"/>
                <a:cs typeface="Arial"/>
                <a:hlinkClick r:id="rId2"/>
              </a:rPr>
              <a:t>                                                 nfants - Healthy People 2030 | odphp.health.gov</a:t>
            </a:r>
            <a:endParaRPr lang="en-US" dirty="0">
              <a:latin typeface="Arial"/>
              <a:ea typeface="ＭＳ Ｐゴシック"/>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126FFE01-5E59-4800-B366-766FD5B26DF7}" type="slidenum">
              <a:rPr lang="en-US" altLang="en-US" sz="1200">
                <a:solidFill>
                  <a:srgbClr val="558ED5"/>
                </a:solidFill>
                <a:cs typeface="Arial" pitchFamily="34" charset="0"/>
              </a:rPr>
              <a:pPr algn="r" eaLnBrk="1" hangingPunct="1">
                <a:spcBef>
                  <a:spcPct val="0"/>
                </a:spcBef>
                <a:buFontTx/>
                <a:buNone/>
              </a:pPr>
              <a:t>60</a:t>
            </a:fld>
            <a:endParaRPr lang="en-US" altLang="en-US" sz="1200">
              <a:solidFill>
                <a:srgbClr val="558ED5"/>
              </a:solidFill>
              <a:cs typeface="Arial" pitchFamily="34" charset="0"/>
            </a:endParaRPr>
          </a:p>
        </p:txBody>
      </p:sp>
      <p:sp>
        <p:nvSpPr>
          <p:cNvPr id="218115"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72474278-520A-4FB5-BBE7-743782D94E50}" type="slidenum">
              <a:rPr lang="en-US" altLang="en-US" sz="1200">
                <a:solidFill>
                  <a:srgbClr val="558ED5"/>
                </a:solidFill>
                <a:cs typeface="Arial" pitchFamily="34" charset="0"/>
              </a:rPr>
              <a:pPr algn="r" eaLnBrk="1" hangingPunct="1">
                <a:spcBef>
                  <a:spcPct val="0"/>
                </a:spcBef>
                <a:buFontTx/>
                <a:buNone/>
              </a:pPr>
              <a:t>60</a:t>
            </a:fld>
            <a:endParaRPr lang="en-US" altLang="en-US" sz="1200">
              <a:solidFill>
                <a:srgbClr val="558ED5"/>
              </a:solidFill>
              <a:cs typeface="Arial" pitchFamily="34" charset="0"/>
            </a:endParaRPr>
          </a:p>
        </p:txBody>
      </p:sp>
      <p:sp>
        <p:nvSpPr>
          <p:cNvPr id="218116" name="Slide Number Placeholder 3"/>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endParaRPr lang="en-US" altLang="en-US" sz="1200">
              <a:solidFill>
                <a:srgbClr val="558ED5"/>
              </a:solidFill>
              <a:cs typeface="Arial" pitchFamily="34" charset="0"/>
            </a:endParaRPr>
          </a:p>
        </p:txBody>
      </p:sp>
      <p:sp>
        <p:nvSpPr>
          <p:cNvPr id="218117" name="Rectangle 1"/>
          <p:cNvSpPr txBox="1">
            <a:spLocks noChangeArrowheads="1"/>
          </p:cNvSpPr>
          <p:nvPr/>
        </p:nvSpPr>
        <p:spPr bwMode="auto">
          <a:xfrm>
            <a:off x="1951038" y="444500"/>
            <a:ext cx="72136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2600" b="1" dirty="0">
                <a:solidFill>
                  <a:srgbClr val="800080"/>
                </a:solidFill>
                <a:latin typeface="Arial" pitchFamily="34" charset="0"/>
                <a:cs typeface="Arial" pitchFamily="34" charset="0"/>
              </a:rPr>
              <a:t>International Board Certified Lactation Consultants (IBCLCs)  in hospitals and physician offices </a:t>
            </a:r>
          </a:p>
        </p:txBody>
      </p:sp>
      <p:sp>
        <p:nvSpPr>
          <p:cNvPr id="218118" name="Rectangle 2"/>
          <p:cNvSpPr txBox="1">
            <a:spLocks noChangeArrowheads="1"/>
          </p:cNvSpPr>
          <p:nvPr/>
        </p:nvSpPr>
        <p:spPr bwMode="auto">
          <a:xfrm>
            <a:off x="381000" y="2057400"/>
            <a:ext cx="517842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411163" indent="-307975">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85000"/>
              </a:lnSpc>
              <a:spcBef>
                <a:spcPct val="0"/>
              </a:spcBef>
              <a:spcAft>
                <a:spcPts val="1200"/>
              </a:spcAft>
              <a:buClr>
                <a:srgbClr val="7F0081"/>
              </a:buClr>
              <a:buFontTx/>
              <a:buChar char="•"/>
            </a:pPr>
            <a:r>
              <a:rPr lang="en-US" altLang="en-US" dirty="0">
                <a:solidFill>
                  <a:srgbClr val="000000"/>
                </a:solidFill>
                <a:latin typeface="Arial" pitchFamily="34" charset="0"/>
                <a:cs typeface="Arial" pitchFamily="34" charset="0"/>
              </a:rPr>
              <a:t>Provides </a:t>
            </a:r>
            <a:r>
              <a:rPr lang="ja-JP" altLang="en-US" dirty="0">
                <a:solidFill>
                  <a:srgbClr val="000000"/>
                </a:solidFill>
                <a:latin typeface="Arial" pitchFamily="34" charset="0"/>
                <a:cs typeface="Arial" pitchFamily="34" charset="0"/>
              </a:rPr>
              <a:t>“</a:t>
            </a:r>
            <a:r>
              <a:rPr lang="en-US" altLang="ja-JP" dirty="0">
                <a:solidFill>
                  <a:srgbClr val="000000"/>
                </a:solidFill>
                <a:latin typeface="Arial" pitchFamily="34" charset="0"/>
                <a:cs typeface="Arial" pitchFamily="34" charset="0"/>
              </a:rPr>
              <a:t>best practice</a:t>
            </a:r>
            <a:r>
              <a:rPr lang="ja-JP" altLang="en-US" dirty="0">
                <a:solidFill>
                  <a:srgbClr val="000000"/>
                </a:solidFill>
                <a:latin typeface="Arial" pitchFamily="34" charset="0"/>
                <a:cs typeface="Arial" pitchFamily="34" charset="0"/>
              </a:rPr>
              <a:t>”</a:t>
            </a:r>
            <a:r>
              <a:rPr lang="en-US" altLang="ja-JP" dirty="0">
                <a:solidFill>
                  <a:srgbClr val="000000"/>
                </a:solidFill>
                <a:latin typeface="Arial" pitchFamily="34" charset="0"/>
                <a:cs typeface="Arial" pitchFamily="34" charset="0"/>
              </a:rPr>
              <a:t> support for patients</a:t>
            </a:r>
            <a:endParaRPr lang="en-US" altLang="ja-JP" sz="2500" dirty="0">
              <a:solidFill>
                <a:srgbClr val="000000"/>
              </a:solidFill>
              <a:cs typeface="Arial" pitchFamily="34" charset="0"/>
            </a:endParaRPr>
          </a:p>
          <a:p>
            <a:pPr lvl="1" eaLnBrk="1" hangingPunct="1">
              <a:lnSpc>
                <a:spcPct val="85000"/>
              </a:lnSpc>
              <a:spcBef>
                <a:spcPct val="0"/>
              </a:spcBef>
              <a:spcAft>
                <a:spcPts val="1200"/>
              </a:spcAft>
              <a:buClr>
                <a:srgbClr val="7F0081"/>
              </a:buClr>
              <a:buFontTx/>
              <a:buChar char="•"/>
            </a:pPr>
            <a:r>
              <a:rPr lang="en-US" altLang="en-US" dirty="0">
                <a:solidFill>
                  <a:srgbClr val="000000"/>
                </a:solidFill>
                <a:latin typeface="Arial" pitchFamily="34" charset="0"/>
                <a:cs typeface="Arial" pitchFamily="34" charset="0"/>
              </a:rPr>
              <a:t>Saves time and money </a:t>
            </a:r>
            <a:endParaRPr lang="en-US" altLang="en-US" sz="2500" dirty="0">
              <a:solidFill>
                <a:srgbClr val="000000"/>
              </a:solidFill>
              <a:cs typeface="Arial" pitchFamily="34" charset="0"/>
            </a:endParaRPr>
          </a:p>
          <a:p>
            <a:pPr lvl="1" eaLnBrk="1" hangingPunct="1">
              <a:lnSpc>
                <a:spcPct val="85000"/>
              </a:lnSpc>
              <a:spcBef>
                <a:spcPct val="0"/>
              </a:spcBef>
              <a:spcAft>
                <a:spcPts val="1200"/>
              </a:spcAft>
              <a:buClr>
                <a:srgbClr val="7F0081"/>
              </a:buClr>
              <a:buFontTx/>
              <a:buChar char="•"/>
            </a:pPr>
            <a:r>
              <a:rPr lang="en-US" altLang="en-US" dirty="0">
                <a:solidFill>
                  <a:srgbClr val="000000"/>
                </a:solidFill>
                <a:latin typeface="Arial" pitchFamily="34" charset="0"/>
                <a:cs typeface="Arial" pitchFamily="34" charset="0"/>
              </a:rPr>
              <a:t>Improves patient satisfaction and family-friendly image </a:t>
            </a:r>
            <a:br>
              <a:rPr lang="en-US" altLang="en-US" dirty="0">
                <a:solidFill>
                  <a:srgbClr val="000000"/>
                </a:solidFill>
                <a:latin typeface="Arial" pitchFamily="34" charset="0"/>
                <a:cs typeface="Arial" pitchFamily="34" charset="0"/>
              </a:rPr>
            </a:br>
            <a:r>
              <a:rPr lang="en-US" altLang="en-US" dirty="0">
                <a:solidFill>
                  <a:srgbClr val="000000"/>
                </a:solidFill>
                <a:latin typeface="Arial" pitchFamily="34" charset="0"/>
                <a:cs typeface="Arial" pitchFamily="34" charset="0"/>
              </a:rPr>
              <a:t>of office</a:t>
            </a:r>
            <a:endParaRPr lang="en-US" altLang="en-US" sz="2500" dirty="0">
              <a:solidFill>
                <a:srgbClr val="000000"/>
              </a:solidFill>
              <a:cs typeface="Arial" pitchFamily="34" charset="0"/>
            </a:endParaRPr>
          </a:p>
          <a:p>
            <a:pPr lvl="1" eaLnBrk="1" hangingPunct="1">
              <a:lnSpc>
                <a:spcPct val="85000"/>
              </a:lnSpc>
              <a:spcBef>
                <a:spcPct val="0"/>
              </a:spcBef>
              <a:spcAft>
                <a:spcPts val="1200"/>
              </a:spcAft>
              <a:buClr>
                <a:srgbClr val="7F0081"/>
              </a:buClr>
              <a:buFontTx/>
              <a:buChar char="•"/>
            </a:pPr>
            <a:r>
              <a:rPr lang="en-US" altLang="en-US" dirty="0">
                <a:solidFill>
                  <a:srgbClr val="000000"/>
                </a:solidFill>
                <a:latin typeface="Arial" pitchFamily="34" charset="0"/>
                <a:cs typeface="Arial" pitchFamily="34" charset="0"/>
              </a:rPr>
              <a:t>Increases exclusive breastfeeding and duration</a:t>
            </a:r>
            <a:endParaRPr lang="en-US" altLang="en-US" sz="2500" dirty="0">
              <a:solidFill>
                <a:srgbClr val="000000"/>
              </a:solidFill>
              <a:cs typeface="Arial" pitchFamily="34" charset="0"/>
            </a:endParaRPr>
          </a:p>
          <a:p>
            <a:pPr lvl="1" eaLnBrk="1" hangingPunct="1">
              <a:lnSpc>
                <a:spcPct val="85000"/>
              </a:lnSpc>
              <a:spcBef>
                <a:spcPct val="0"/>
              </a:spcBef>
              <a:spcAft>
                <a:spcPts val="1200"/>
              </a:spcAft>
              <a:buClr>
                <a:srgbClr val="7F0081"/>
              </a:buClr>
              <a:buFontTx/>
              <a:buChar char="•"/>
            </a:pPr>
            <a:r>
              <a:rPr lang="en-US" altLang="en-US" dirty="0">
                <a:solidFill>
                  <a:srgbClr val="000000"/>
                </a:solidFill>
                <a:latin typeface="Arial" pitchFamily="34" charset="0"/>
                <a:cs typeface="Arial" pitchFamily="34" charset="0"/>
              </a:rPr>
              <a:t>Improves public health outcomes</a:t>
            </a:r>
          </a:p>
        </p:txBody>
      </p:sp>
      <p:sp>
        <p:nvSpPr>
          <p:cNvPr id="7" name="Rounded Rectangle 6"/>
          <p:cNvSpPr>
            <a:spLocks noChangeArrowheads="1"/>
          </p:cNvSpPr>
          <p:nvPr/>
        </p:nvSpPr>
        <p:spPr bwMode="auto">
          <a:xfrm>
            <a:off x="5689600" y="1763713"/>
            <a:ext cx="3000375" cy="4051300"/>
          </a:xfrm>
          <a:prstGeom prst="roundRect">
            <a:avLst>
              <a:gd name="adj" fmla="val 16667"/>
            </a:avLst>
          </a:prstGeom>
          <a:blipFill dpi="0" rotWithShape="1">
            <a:blip r:embed="rId2"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rgbClr val="FFFFFF"/>
              </a:solidFill>
              <a:latin typeface="Arial"/>
              <a:ea typeface="+mn-ea"/>
            </a:endParaRPr>
          </a:p>
        </p:txBody>
      </p:sp>
      <p:sp>
        <p:nvSpPr>
          <p:cNvPr id="218120" name="Footer Placeholder 7"/>
          <p:cNvSpPr txBox="1">
            <a:spLocks noGrp="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endParaRPr lang="en-US" altLang="en-US" sz="1200">
              <a:solidFill>
                <a:srgbClr val="898989"/>
              </a:solidFill>
              <a:cs typeface="Arial" pitchFamily="34" charset="0"/>
            </a:endParaRPr>
          </a:p>
        </p:txBody>
      </p:sp>
      <p:sp>
        <p:nvSpPr>
          <p:cNvPr id="218121" name="Date Placeholder 1"/>
          <p:cNvSpPr txBox="1">
            <a:spLocks noGrp="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200">
              <a:solidFill>
                <a:srgbClr val="898989"/>
              </a:solidFill>
              <a:cs typeface="Arial" pitchFamily="34" charset="0"/>
            </a:endParaRPr>
          </a:p>
        </p:txBody>
      </p:sp>
      <p:sp>
        <p:nvSpPr>
          <p:cNvPr id="2" name="Footer Placeholder 1"/>
          <p:cNvSpPr>
            <a:spLocks noGrp="1"/>
          </p:cNvSpPr>
          <p:nvPr>
            <p:ph type="ftr" sz="quarter" idx="11"/>
          </p:nvPr>
        </p:nvSpPr>
        <p:spPr/>
        <p:txBody>
          <a:bodyPr/>
          <a:lstStyle/>
          <a:p>
            <a:pPr>
              <a:defRPr/>
            </a:pPr>
            <a:r>
              <a:rPr lang="en-US" altLang="en-US" sz="1100">
                <a:latin typeface="Arial" panose="020B0604020202020204" pitchFamily="34" charset="0"/>
                <a:cs typeface="Arial" panose="020B0604020202020204" pitchFamily="34" charset="0"/>
              </a:rPr>
              <a:t>2018</a:t>
            </a:r>
            <a:endParaRPr lang="en-US" dirty="0"/>
          </a:p>
        </p:txBody>
      </p:sp>
      <p:sp>
        <p:nvSpPr>
          <p:cNvPr id="3" name="Slide Number Placeholder 2"/>
          <p:cNvSpPr>
            <a:spLocks noGrp="1"/>
          </p:cNvSpPr>
          <p:nvPr>
            <p:ph type="sldNum" sz="quarter" idx="12"/>
          </p:nvPr>
        </p:nvSpPr>
        <p:spPr/>
        <p:txBody>
          <a:bodyPr/>
          <a:lstStyle/>
          <a:p>
            <a:fld id="{26B503CC-12D6-4201-A0EA-278040CD42AD}" type="slidenum">
              <a:rPr lang="en-US" altLang="en-US" sz="1100" smtClean="0">
                <a:solidFill>
                  <a:schemeClr val="bg1">
                    <a:lumMod val="50000"/>
                  </a:schemeClr>
                </a:solidFill>
                <a:latin typeface="Arial" panose="020B0604020202020204" pitchFamily="34" charset="0"/>
                <a:cs typeface="Arial" panose="020B0604020202020204" pitchFamily="34" charset="0"/>
              </a:rPr>
              <a:pPr/>
              <a:t>60</a:t>
            </a:fld>
            <a:endParaRPr lang="en-US" altLang="en-US" sz="1100" dirty="0">
              <a:solidFill>
                <a:schemeClr val="bg1">
                  <a:lumMod val="5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3D61EAB1-FD03-414D-9D2F-D689CB6A8BE2}" type="slidenum">
              <a:rPr lang="en-US" altLang="en-US" sz="1100">
                <a:solidFill>
                  <a:schemeClr val="bg1">
                    <a:lumMod val="50000"/>
                  </a:schemeClr>
                </a:solidFill>
                <a:latin typeface="Arial" panose="020B0604020202020204" pitchFamily="34" charset="0"/>
                <a:cs typeface="Arial" panose="020B0604020202020204" pitchFamily="34" charset="0"/>
              </a:rPr>
              <a:pPr>
                <a:spcBef>
                  <a:spcPct val="0"/>
                </a:spcBef>
                <a:buFontTx/>
                <a:buNone/>
              </a:pPr>
              <a:t>61</a:t>
            </a:fld>
            <a:endParaRPr lang="en-US" altLang="en-US" sz="1100" dirty="0">
              <a:solidFill>
                <a:schemeClr val="bg1">
                  <a:lumMod val="50000"/>
                </a:schemeClr>
              </a:solidFill>
              <a:latin typeface="Arial" panose="020B0604020202020204" pitchFamily="34" charset="0"/>
              <a:cs typeface="Arial" panose="020B0604020202020204" pitchFamily="34" charset="0"/>
            </a:endParaRPr>
          </a:p>
        </p:txBody>
      </p:sp>
      <p:sp>
        <p:nvSpPr>
          <p:cNvPr id="220165" name="Rectangle 1"/>
          <p:cNvSpPr txBox="1">
            <a:spLocks noChangeArrowheads="1"/>
          </p:cNvSpPr>
          <p:nvPr/>
        </p:nvSpPr>
        <p:spPr bwMode="auto">
          <a:xfrm>
            <a:off x="1812925" y="328613"/>
            <a:ext cx="7083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400" b="1">
                <a:solidFill>
                  <a:srgbClr val="800080"/>
                </a:solidFill>
                <a:latin typeface="Arial" pitchFamily="34" charset="0"/>
              </a:rPr>
              <a:t>Other Breastfeeding Support Providers </a:t>
            </a:r>
          </a:p>
        </p:txBody>
      </p:sp>
      <p:sp>
        <p:nvSpPr>
          <p:cNvPr id="115718" name="Rectangle 2"/>
          <p:cNvSpPr txBox="1">
            <a:spLocks noChangeArrowheads="1"/>
          </p:cNvSpPr>
          <p:nvPr/>
        </p:nvSpPr>
        <p:spPr bwMode="auto">
          <a:xfrm>
            <a:off x="466725" y="1801812"/>
            <a:ext cx="8677275" cy="4737100"/>
          </a:xfrm>
          <a:prstGeom prst="rect">
            <a:avLst/>
          </a:prstGeom>
          <a:noFill/>
          <a:ln>
            <a:noFill/>
          </a:ln>
        </p:spPr>
        <p:txBody>
          <a:bodyPr lIns="0" tIns="0" rIns="0" bIns="0"/>
          <a:lstStyle>
            <a:lvl1pPr marL="342900" indent="-342900" eaLnBrk="0" hangingPunct="0">
              <a:defRPr>
                <a:solidFill>
                  <a:schemeClr val="tx1"/>
                </a:solidFill>
                <a:latin typeface="Arial" pitchFamily="34" charset="0"/>
                <a:ea typeface="ＭＳ Ｐゴシック" pitchFamily="34" charset="-128"/>
              </a:defRPr>
            </a:lvl1pPr>
            <a:lvl2pPr marL="411163" indent="-307975" eaLnBrk="0" hangingPunct="0">
              <a:defRPr>
                <a:solidFill>
                  <a:schemeClr val="tx1"/>
                </a:solidFill>
                <a:latin typeface="Arial" pitchFamily="34" charset="0"/>
                <a:ea typeface="ＭＳ Ｐゴシック" pitchFamily="34" charset="-128"/>
              </a:defRPr>
            </a:lvl2pPr>
            <a:lvl3pPr marL="771525" indent="-257175"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lvl="1" eaLnBrk="1" hangingPunct="1">
              <a:lnSpc>
                <a:spcPct val="95000"/>
              </a:lnSpc>
              <a:buClr>
                <a:srgbClr val="7F0081"/>
              </a:buClr>
              <a:buFontTx/>
              <a:buChar char="•"/>
              <a:defRPr/>
            </a:pPr>
            <a:r>
              <a:rPr lang="en-US" sz="2600" dirty="0">
                <a:solidFill>
                  <a:srgbClr val="000000"/>
                </a:solidFill>
              </a:rPr>
              <a:t>Work in health care and public health settings</a:t>
            </a:r>
            <a:endParaRPr lang="en-US" sz="2600" dirty="0">
              <a:latin typeface="Calibri" pitchFamily="34" charset="0"/>
            </a:endParaRPr>
          </a:p>
          <a:p>
            <a:pPr lvl="2" eaLnBrk="1" hangingPunct="1">
              <a:lnSpc>
                <a:spcPct val="95000"/>
              </a:lnSpc>
              <a:buClr>
                <a:srgbClr val="7F0081"/>
              </a:buClr>
              <a:buSzPct val="80000"/>
              <a:buFont typeface="Lucida Grande" charset="0"/>
              <a:buChar char="–"/>
              <a:defRPr/>
            </a:pPr>
            <a:r>
              <a:rPr lang="en-US" sz="2600" dirty="0">
                <a:solidFill>
                  <a:srgbClr val="000000"/>
                </a:solidFill>
              </a:rPr>
              <a:t>Breastfeeding  Educators</a:t>
            </a:r>
          </a:p>
          <a:p>
            <a:pPr lvl="2" eaLnBrk="1" hangingPunct="1">
              <a:lnSpc>
                <a:spcPct val="95000"/>
              </a:lnSpc>
              <a:buClr>
                <a:srgbClr val="7F0081"/>
              </a:buClr>
              <a:buSzPct val="80000"/>
              <a:buFont typeface="Lucida Grande" charset="0"/>
              <a:buChar char="–"/>
              <a:defRPr/>
            </a:pPr>
            <a:r>
              <a:rPr lang="en-US" sz="2600" dirty="0">
                <a:solidFill>
                  <a:srgbClr val="000000"/>
                </a:solidFill>
              </a:rPr>
              <a:t>Nurses</a:t>
            </a:r>
            <a:endParaRPr lang="en-US" sz="2600" dirty="0">
              <a:latin typeface="Calibri" pitchFamily="34" charset="0"/>
            </a:endParaRPr>
          </a:p>
          <a:p>
            <a:pPr lvl="2" eaLnBrk="1" hangingPunct="1">
              <a:lnSpc>
                <a:spcPct val="95000"/>
              </a:lnSpc>
              <a:buClr>
                <a:srgbClr val="7F0081"/>
              </a:buClr>
              <a:buSzPct val="80000"/>
              <a:buFont typeface="Lucida Grande" charset="0"/>
              <a:buChar char="–"/>
              <a:defRPr/>
            </a:pPr>
            <a:r>
              <a:rPr lang="en-US" sz="2600" dirty="0">
                <a:solidFill>
                  <a:srgbClr val="000000"/>
                </a:solidFill>
              </a:rPr>
              <a:t>Childbirth Educators</a:t>
            </a:r>
            <a:endParaRPr lang="en-US" sz="2600" dirty="0">
              <a:latin typeface="Calibri" pitchFamily="34" charset="0"/>
            </a:endParaRPr>
          </a:p>
          <a:p>
            <a:pPr lvl="2" eaLnBrk="1" hangingPunct="1">
              <a:lnSpc>
                <a:spcPct val="95000"/>
              </a:lnSpc>
              <a:buClr>
                <a:srgbClr val="7F0081"/>
              </a:buClr>
              <a:buSzPct val="80000"/>
              <a:buFont typeface="Lucida Grande" charset="0"/>
              <a:buChar char="–"/>
              <a:defRPr/>
            </a:pPr>
            <a:r>
              <a:rPr lang="en-US" sz="2600" dirty="0">
                <a:solidFill>
                  <a:srgbClr val="000000"/>
                </a:solidFill>
              </a:rPr>
              <a:t>WIC staff</a:t>
            </a:r>
            <a:endParaRPr lang="en-US" sz="2600" dirty="0">
              <a:latin typeface="Calibri" pitchFamily="34" charset="0"/>
            </a:endParaRPr>
          </a:p>
          <a:p>
            <a:pPr lvl="2" eaLnBrk="1" hangingPunct="1">
              <a:lnSpc>
                <a:spcPct val="95000"/>
              </a:lnSpc>
              <a:buClr>
                <a:srgbClr val="7F0081"/>
              </a:buClr>
              <a:buSzPct val="80000"/>
              <a:buFont typeface="Lucida Grande" charset="0"/>
              <a:buChar char="–"/>
              <a:defRPr/>
            </a:pPr>
            <a:r>
              <a:rPr lang="en-US" sz="2600" dirty="0">
                <a:solidFill>
                  <a:srgbClr val="000000"/>
                </a:solidFill>
              </a:rPr>
              <a:t>Doulas</a:t>
            </a:r>
          </a:p>
          <a:p>
            <a:pPr lvl="2" eaLnBrk="1" hangingPunct="1">
              <a:lnSpc>
                <a:spcPct val="95000"/>
              </a:lnSpc>
              <a:buSzPct val="80000"/>
              <a:defRPr/>
            </a:pPr>
            <a:endParaRPr lang="en-US" sz="2600" dirty="0">
              <a:latin typeface="Calibri" pitchFamily="34" charset="0"/>
            </a:endParaRPr>
          </a:p>
          <a:p>
            <a:pPr lvl="1" eaLnBrk="1" hangingPunct="1">
              <a:lnSpc>
                <a:spcPct val="95000"/>
              </a:lnSpc>
              <a:buClr>
                <a:srgbClr val="7F0081"/>
              </a:buClr>
              <a:buFontTx/>
              <a:buChar char="•"/>
              <a:defRPr/>
            </a:pPr>
            <a:r>
              <a:rPr lang="en-US" sz="2600" dirty="0">
                <a:solidFill>
                  <a:srgbClr val="000000"/>
                </a:solidFill>
              </a:rPr>
              <a:t>Provide education and basic </a:t>
            </a:r>
            <a:br>
              <a:rPr lang="en-US" sz="2600" dirty="0">
                <a:solidFill>
                  <a:srgbClr val="000000"/>
                </a:solidFill>
              </a:rPr>
            </a:br>
            <a:r>
              <a:rPr lang="en-US" sz="2600" dirty="0">
                <a:solidFill>
                  <a:srgbClr val="000000"/>
                </a:solidFill>
              </a:rPr>
              <a:t>breastfeeding counseling and assistance</a:t>
            </a:r>
          </a:p>
          <a:p>
            <a:pPr marL="103188" lvl="1" indent="0" eaLnBrk="1" hangingPunct="1">
              <a:lnSpc>
                <a:spcPct val="95000"/>
              </a:lnSpc>
              <a:buClr>
                <a:srgbClr val="7F0081"/>
              </a:buClr>
              <a:defRPr/>
            </a:pPr>
            <a:endParaRPr lang="en-US" sz="2600" dirty="0">
              <a:solidFill>
                <a:srgbClr val="000000"/>
              </a:solidFill>
            </a:endParaRPr>
          </a:p>
          <a:p>
            <a:pPr lvl="1" eaLnBrk="1" hangingPunct="1">
              <a:lnSpc>
                <a:spcPct val="95000"/>
              </a:lnSpc>
              <a:buClr>
                <a:srgbClr val="7F0081"/>
              </a:buClr>
              <a:buFontTx/>
              <a:buChar char="•"/>
              <a:defRPr/>
            </a:pPr>
            <a:r>
              <a:rPr lang="en-US" sz="2600" dirty="0">
                <a:solidFill>
                  <a:srgbClr val="000000"/>
                </a:solidFill>
              </a:rPr>
              <a:t>Volunteer groups like La </a:t>
            </a:r>
            <a:r>
              <a:rPr lang="en-US" sz="2600" dirty="0" err="1">
                <a:solidFill>
                  <a:srgbClr val="000000"/>
                </a:solidFill>
              </a:rPr>
              <a:t>Leche</a:t>
            </a:r>
            <a:r>
              <a:rPr lang="en-US" altLang="ja-JP" sz="2600" dirty="0">
                <a:solidFill>
                  <a:srgbClr val="000000"/>
                </a:solidFill>
              </a:rPr>
              <a:t> League </a:t>
            </a:r>
            <a:endParaRPr lang="en-US" sz="2600" dirty="0">
              <a:solidFill>
                <a:srgbClr val="000000"/>
              </a:solidFill>
            </a:endParaRPr>
          </a:p>
        </p:txBody>
      </p:sp>
      <p:sp>
        <p:nvSpPr>
          <p:cNvPr id="7" name="Rounded Rectangle 6"/>
          <p:cNvSpPr>
            <a:spLocks noChangeArrowheads="1"/>
          </p:cNvSpPr>
          <p:nvPr/>
        </p:nvSpPr>
        <p:spPr bwMode="auto">
          <a:xfrm>
            <a:off x="5930900" y="2490788"/>
            <a:ext cx="2189163" cy="1428750"/>
          </a:xfrm>
          <a:prstGeom prst="roundRect">
            <a:avLst>
              <a:gd name="adj" fmla="val 16667"/>
            </a:avLst>
          </a:prstGeom>
          <a:blipFill dpi="0" rotWithShape="1">
            <a:blip r:embed="rId2"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220168" name="Footer Placeholder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None/>
            </a:pPr>
            <a:r>
              <a:rPr lang="en-US" altLang="en-US" sz="1100">
                <a:solidFill>
                  <a:srgbClr val="898989"/>
                </a:solidFill>
                <a:latin typeface="Arial" panose="020B0604020202020204" pitchFamily="34" charset="0"/>
                <a:cs typeface="Arial" panose="020B0604020202020204" pitchFamily="34" charset="0"/>
              </a:rPr>
              <a:t>2018</a:t>
            </a:r>
            <a:endParaRPr lang="en-US" altLang="en-US" sz="1100" dirty="0">
              <a:solidFill>
                <a:srgbClr val="898989"/>
              </a:solidFill>
              <a:latin typeface="Arial" panose="020B0604020202020204" pitchFamily="34" charset="0"/>
              <a:cs typeface="Arial" panose="020B0604020202020204" pitchFamily="34" charset="0"/>
            </a:endParaRPr>
          </a:p>
        </p:txBody>
      </p:sp>
      <p:sp>
        <p:nvSpPr>
          <p:cNvPr id="10" name="Rounded Rectangle 9"/>
          <p:cNvSpPr>
            <a:spLocks noChangeArrowheads="1"/>
          </p:cNvSpPr>
          <p:nvPr/>
        </p:nvSpPr>
        <p:spPr bwMode="auto">
          <a:xfrm>
            <a:off x="6889750" y="4273550"/>
            <a:ext cx="2009775" cy="1458913"/>
          </a:xfrm>
          <a:prstGeom prst="roundRect">
            <a:avLst>
              <a:gd name="adj" fmla="val 16667"/>
            </a:avLst>
          </a:prstGeom>
          <a:blipFill dpi="0" rotWithShape="1">
            <a:blip r:embed="rId3" cstate="print"/>
            <a:srcRect/>
            <a:stretch>
              <a:fillRect/>
            </a:stretch>
          </a:blipFill>
          <a:ln w="9525">
            <a:solidFill>
              <a:srgbClr val="4A7EBB"/>
            </a:solidFill>
            <a:round/>
            <a:headEnd/>
            <a:tailEnd/>
          </a:ln>
          <a:effectLst>
            <a:outerShdw blurRad="63500" dist="23000" dir="5400000" rotWithShape="0">
              <a:srgbClr val="000000">
                <a:alpha val="34998"/>
              </a:srgbClr>
            </a:outerShdw>
          </a:effectLst>
        </p:spPr>
        <p:txBody>
          <a:bodyPr anchor="ctr"/>
          <a:lstStyle/>
          <a:p>
            <a:pPr algn="ctr" eaLnBrk="1" hangingPunct="1">
              <a:defRPr/>
            </a:pPr>
            <a:endParaRPr lang="en-US" dirty="0">
              <a:solidFill>
                <a:schemeClr val="lt1"/>
              </a:solidFill>
              <a:latin typeface="+mn-lt"/>
              <a:ea typeface="+mn-e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23CD6C88-0D3F-4101-87E6-450FA6BF119E}" type="slidenum">
              <a:rPr lang="en-US" altLang="en-US" sz="1200">
                <a:solidFill>
                  <a:srgbClr val="558ED5"/>
                </a:solidFill>
              </a:rPr>
              <a:pPr algn="r" eaLnBrk="1" hangingPunct="1">
                <a:spcBef>
                  <a:spcPct val="0"/>
                </a:spcBef>
                <a:buFontTx/>
                <a:buNone/>
              </a:pPr>
              <a:t>62</a:t>
            </a:fld>
            <a:endParaRPr lang="en-US" altLang="en-US" sz="1200">
              <a:solidFill>
                <a:srgbClr val="558ED5"/>
              </a:solidFill>
            </a:endParaRPr>
          </a:p>
        </p:txBody>
      </p:sp>
      <p:sp>
        <p:nvSpPr>
          <p:cNvPr id="222211" name="Slide Number Placeholder 3"/>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5D1C1874-E9CB-4C84-AAD5-24B3E02EC76E}" type="slidenum">
              <a:rPr lang="en-US" altLang="en-US" sz="1200">
                <a:solidFill>
                  <a:srgbClr val="558ED5"/>
                </a:solidFill>
              </a:rPr>
              <a:pPr algn="r" eaLnBrk="1" hangingPunct="1">
                <a:spcBef>
                  <a:spcPct val="0"/>
                </a:spcBef>
                <a:buFontTx/>
                <a:buNone/>
              </a:pPr>
              <a:t>62</a:t>
            </a:fld>
            <a:endParaRPr lang="en-US" altLang="en-US" sz="1200">
              <a:solidFill>
                <a:srgbClr val="558ED5"/>
              </a:solidFill>
            </a:endParaRPr>
          </a:p>
        </p:txBody>
      </p:sp>
      <p:sp>
        <p:nvSpPr>
          <p:cNvPr id="222212" name="Rectangle 1"/>
          <p:cNvSpPr txBox="1">
            <a:spLocks noChangeArrowheads="1"/>
          </p:cNvSpPr>
          <p:nvPr/>
        </p:nvSpPr>
        <p:spPr bwMode="auto">
          <a:xfrm>
            <a:off x="1812925" y="552450"/>
            <a:ext cx="7083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4000" b="1" dirty="0">
                <a:solidFill>
                  <a:srgbClr val="800080"/>
                </a:solidFill>
                <a:latin typeface="Arial" pitchFamily="34" charset="0"/>
              </a:rPr>
              <a:t>State Resources </a:t>
            </a:r>
          </a:p>
        </p:txBody>
      </p:sp>
      <p:sp>
        <p:nvSpPr>
          <p:cNvPr id="222213" name="Rectangle 2"/>
          <p:cNvSpPr txBox="1">
            <a:spLocks noChangeArrowheads="1"/>
          </p:cNvSpPr>
          <p:nvPr/>
        </p:nvSpPr>
        <p:spPr bwMode="auto">
          <a:xfrm>
            <a:off x="496888" y="1816100"/>
            <a:ext cx="8032750" cy="455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411163" indent="-307975">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95000"/>
              </a:lnSpc>
              <a:spcBef>
                <a:spcPct val="0"/>
              </a:spcBef>
              <a:spcAft>
                <a:spcPts val="1200"/>
              </a:spcAft>
              <a:buClr>
                <a:srgbClr val="7F0081"/>
              </a:buClr>
              <a:buFontTx/>
              <a:buChar char="•"/>
            </a:pPr>
            <a:r>
              <a:rPr lang="en-US" altLang="en-US" sz="2400" dirty="0">
                <a:solidFill>
                  <a:srgbClr val="000000"/>
                </a:solidFill>
                <a:latin typeface="Arial" pitchFamily="34" charset="0"/>
              </a:rPr>
              <a:t>PA Department of Health Breastfeeding Awareness and Support Program: </a:t>
            </a:r>
            <a:r>
              <a:rPr lang="en-US" sz="2400" u="sng" dirty="0">
                <a:solidFill>
                  <a:srgbClr val="0070C0"/>
                </a:solidFill>
                <a:hlinkClick r:id="rId2"/>
              </a:rPr>
              <a:t>www.health.state.pa.us/breastfeeding</a:t>
            </a:r>
            <a:endParaRPr lang="en-US" altLang="en-US" sz="2400" dirty="0">
              <a:solidFill>
                <a:srgbClr val="0070C0"/>
              </a:solidFill>
              <a:latin typeface="Arial" pitchFamily="34" charset="0"/>
            </a:endParaRPr>
          </a:p>
          <a:p>
            <a:pPr lvl="1" eaLnBrk="1" hangingPunct="1">
              <a:lnSpc>
                <a:spcPct val="95000"/>
              </a:lnSpc>
              <a:spcBef>
                <a:spcPct val="0"/>
              </a:spcBef>
              <a:spcAft>
                <a:spcPts val="1200"/>
              </a:spcAft>
              <a:buClr>
                <a:srgbClr val="7F0081"/>
              </a:buClr>
              <a:buFontTx/>
              <a:buChar char="•"/>
            </a:pPr>
            <a:r>
              <a:rPr lang="en-US" altLang="en-US" sz="2400" dirty="0">
                <a:solidFill>
                  <a:srgbClr val="000000"/>
                </a:solidFill>
                <a:latin typeface="Arial" pitchFamily="34" charset="0"/>
              </a:rPr>
              <a:t>PA Healthy Baby Line: </a:t>
            </a:r>
            <a:r>
              <a:rPr lang="en-US" altLang="en-US" sz="2400" dirty="0">
                <a:solidFill>
                  <a:srgbClr val="0070C0"/>
                </a:solidFill>
                <a:latin typeface="Arial" pitchFamily="34" charset="0"/>
              </a:rPr>
              <a:t>1-800-986-BABY</a:t>
            </a:r>
            <a:endParaRPr lang="en-US" altLang="en-US" sz="2500" dirty="0">
              <a:solidFill>
                <a:srgbClr val="0070C0"/>
              </a:solidFill>
            </a:endParaRPr>
          </a:p>
          <a:p>
            <a:pPr lvl="1" eaLnBrk="1" hangingPunct="1">
              <a:lnSpc>
                <a:spcPct val="95000"/>
              </a:lnSpc>
              <a:spcBef>
                <a:spcPct val="0"/>
              </a:spcBef>
              <a:spcAft>
                <a:spcPts val="1200"/>
              </a:spcAft>
              <a:buClr>
                <a:srgbClr val="7F0081"/>
              </a:buClr>
              <a:buFontTx/>
              <a:buChar char="•"/>
            </a:pPr>
            <a:r>
              <a:rPr lang="en-US" altLang="en-US" sz="2400" dirty="0">
                <a:solidFill>
                  <a:srgbClr val="000000"/>
                </a:solidFill>
                <a:latin typeface="Arial" pitchFamily="34" charset="0"/>
              </a:rPr>
              <a:t>PA WIC: </a:t>
            </a:r>
            <a:r>
              <a:rPr lang="en-US" sz="2000" u="sng" dirty="0">
                <a:hlinkClick r:id="rId3"/>
              </a:rPr>
              <a:t>https://www.pawic.com/MothersMilkForTheFirstYear.aspx</a:t>
            </a:r>
            <a:endParaRPr lang="en-US" sz="2000" dirty="0"/>
          </a:p>
          <a:p>
            <a:pPr lvl="1" eaLnBrk="1" hangingPunct="1">
              <a:lnSpc>
                <a:spcPct val="95000"/>
              </a:lnSpc>
              <a:spcBef>
                <a:spcPct val="0"/>
              </a:spcBef>
              <a:spcAft>
                <a:spcPts val="1200"/>
              </a:spcAft>
              <a:buClr>
                <a:srgbClr val="7F0081"/>
              </a:buClr>
              <a:buFontTx/>
              <a:buChar char="•"/>
            </a:pPr>
            <a:r>
              <a:rPr lang="en-US" altLang="en-US" sz="2400" dirty="0">
                <a:solidFill>
                  <a:srgbClr val="000000"/>
                </a:solidFill>
                <a:latin typeface="Arial" pitchFamily="34" charset="0"/>
              </a:rPr>
              <a:t>Pennsylvania Breastfeeding Coalition:  </a:t>
            </a:r>
            <a:r>
              <a:rPr lang="en-US" altLang="en-US" sz="2000" dirty="0">
                <a:solidFill>
                  <a:srgbClr val="000000"/>
                </a:solidFill>
                <a:latin typeface="Arial" pitchFamily="34" charset="0"/>
                <a:hlinkClick r:id="rId4"/>
              </a:rPr>
              <a:t>http://www.pabreastfeeding.org/</a:t>
            </a:r>
            <a:endParaRPr lang="en-US" altLang="en-US" sz="2000" dirty="0">
              <a:solidFill>
                <a:srgbClr val="000000"/>
              </a:solidFill>
              <a:latin typeface="Arial" pitchFamily="34" charset="0"/>
            </a:endParaRPr>
          </a:p>
          <a:p>
            <a:pPr lvl="1" eaLnBrk="1" hangingPunct="1">
              <a:lnSpc>
                <a:spcPct val="95000"/>
              </a:lnSpc>
              <a:spcBef>
                <a:spcPct val="0"/>
              </a:spcBef>
              <a:spcAft>
                <a:spcPts val="1200"/>
              </a:spcAft>
              <a:buClr>
                <a:srgbClr val="7F0081"/>
              </a:buClr>
              <a:buFontTx/>
              <a:buChar char="•"/>
            </a:pPr>
            <a:r>
              <a:rPr lang="en-US" altLang="en-US" sz="2400" dirty="0">
                <a:solidFill>
                  <a:srgbClr val="000000"/>
                </a:solidFill>
                <a:latin typeface="Arial" pitchFamily="34" charset="0"/>
              </a:rPr>
              <a:t>Pennsylvania Department of Health patient website for quitting smoking: </a:t>
            </a:r>
            <a:r>
              <a:rPr lang="en-US" altLang="en-US" sz="2400" dirty="0">
                <a:solidFill>
                  <a:srgbClr val="0070C0"/>
                </a:solidFill>
                <a:latin typeface="Arial" pitchFamily="34" charset="0"/>
              </a:rPr>
              <a:t>PA Free </a:t>
            </a:r>
            <a:r>
              <a:rPr lang="en-US" altLang="en-US" sz="2400" dirty="0" err="1">
                <a:solidFill>
                  <a:srgbClr val="0070C0"/>
                </a:solidFill>
                <a:latin typeface="Arial" pitchFamily="34" charset="0"/>
              </a:rPr>
              <a:t>Quitline</a:t>
            </a:r>
            <a:endParaRPr lang="en-US" altLang="en-US" sz="2500" dirty="0">
              <a:solidFill>
                <a:srgbClr val="0070C0"/>
              </a:solidFill>
            </a:endParaRPr>
          </a:p>
          <a:p>
            <a:pPr lvl="1" eaLnBrk="1" hangingPunct="1">
              <a:lnSpc>
                <a:spcPct val="95000"/>
              </a:lnSpc>
              <a:spcBef>
                <a:spcPct val="0"/>
              </a:spcBef>
              <a:spcAft>
                <a:spcPts val="1200"/>
              </a:spcAft>
              <a:buClr>
                <a:srgbClr val="7F0081"/>
              </a:buClr>
              <a:buFontTx/>
              <a:buChar char="•"/>
            </a:pPr>
            <a:r>
              <a:rPr lang="en-US" altLang="en-US" sz="2400" dirty="0">
                <a:solidFill>
                  <a:srgbClr val="000000"/>
                </a:solidFill>
                <a:latin typeface="Arial" pitchFamily="34" charset="0"/>
              </a:rPr>
              <a:t>Free help to quit smoking: </a:t>
            </a:r>
            <a:r>
              <a:rPr lang="en-US" altLang="en-US" sz="2400" dirty="0">
                <a:solidFill>
                  <a:srgbClr val="0070C0"/>
                </a:solidFill>
                <a:latin typeface="Arial" pitchFamily="34" charset="0"/>
              </a:rPr>
              <a:t>1-800-QUIT-NOW</a:t>
            </a:r>
            <a:endParaRPr lang="en-US" altLang="en-US" sz="2500" dirty="0">
              <a:solidFill>
                <a:srgbClr val="0070C0"/>
              </a:solidFill>
            </a:endParaRPr>
          </a:p>
        </p:txBody>
      </p:sp>
      <p:sp>
        <p:nvSpPr>
          <p:cNvPr id="2" name="Footer Placeholder 1"/>
          <p:cNvSpPr>
            <a:spLocks noGrp="1"/>
          </p:cNvSpPr>
          <p:nvPr>
            <p:ph type="ftr" sz="quarter" idx="11"/>
          </p:nvPr>
        </p:nvSpPr>
        <p:spPr/>
        <p:txBody>
          <a:bodyPr/>
          <a:lstStyle/>
          <a:p>
            <a:r>
              <a:rPr lang="en-US" altLang="en-US" sz="1100">
                <a:latin typeface="Arial" panose="020B0604020202020204" pitchFamily="34" charset="0"/>
                <a:cs typeface="Arial" panose="020B0604020202020204" pitchFamily="34" charset="0"/>
              </a:rPr>
              <a:t>2018</a:t>
            </a:r>
            <a:endParaRPr lang="en-US" altLang="en-US" sz="11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5A81D9AE-BAFC-4BEC-AB9B-44200E960556}" type="slidenum">
              <a:rPr lang="en-US" altLang="en-US" smtClean="0">
                <a:solidFill>
                  <a:schemeClr val="bg1">
                    <a:lumMod val="50000"/>
                  </a:schemeClr>
                </a:solidFill>
              </a:rPr>
              <a:pPr/>
              <a:t>62</a:t>
            </a:fld>
            <a:endParaRPr lang="en-US" altLang="en-US" dirty="0">
              <a:solidFill>
                <a:schemeClr val="bg1">
                  <a:lumMod val="50000"/>
                </a:schemeClr>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3"/>
          <p:cNvSpPr>
            <a:spLocks noGrp="1"/>
          </p:cNvSpPr>
          <p:nvPr>
            <p:ph type="title"/>
          </p:nvPr>
        </p:nvSpPr>
        <p:spPr>
          <a:xfrm>
            <a:off x="1727200" y="254000"/>
            <a:ext cx="7416800" cy="1143000"/>
          </a:xfrm>
        </p:spPr>
        <p:txBody>
          <a:bodyPr/>
          <a:lstStyle/>
          <a:p>
            <a:pPr algn="l"/>
            <a:r>
              <a:rPr lang="en-US" altLang="en-US" sz="3200" b="1" dirty="0">
                <a:solidFill>
                  <a:srgbClr val="800080"/>
                </a:solidFill>
                <a:latin typeface="Arial" pitchFamily="34" charset="0"/>
                <a:cs typeface="Arial" pitchFamily="34" charset="0"/>
              </a:rPr>
              <a:t>Academy of Breastfeeding Medicine</a:t>
            </a:r>
          </a:p>
        </p:txBody>
      </p:sp>
      <p:sp>
        <p:nvSpPr>
          <p:cNvPr id="118787" name="Content Placeholder 4"/>
          <p:cNvSpPr>
            <a:spLocks noGrp="1"/>
          </p:cNvSpPr>
          <p:nvPr>
            <p:ph idx="1"/>
          </p:nvPr>
        </p:nvSpPr>
        <p:spPr>
          <a:xfrm>
            <a:off x="431800" y="1628775"/>
            <a:ext cx="8459788" cy="4525963"/>
          </a:xfrm>
        </p:spPr>
        <p:txBody>
          <a:bodyPr/>
          <a:lstStyle/>
          <a:p>
            <a:pPr algn="ctr">
              <a:buFont typeface="Arial" pitchFamily="34" charset="0"/>
              <a:buNone/>
              <a:defRPr/>
            </a:pPr>
            <a:r>
              <a:rPr lang="en-US" sz="2400" dirty="0">
                <a:latin typeface="Arial" panose="020B0604020202020204" pitchFamily="34" charset="0"/>
                <a:cs typeface="Arial" panose="020B0604020202020204" pitchFamily="34" charset="0"/>
              </a:rPr>
              <a:t>“</a:t>
            </a:r>
            <a:r>
              <a:rPr lang="en-US" sz="2400" b="1" dirty="0">
                <a:solidFill>
                  <a:srgbClr val="800080"/>
                </a:solidFill>
                <a:latin typeface="Arial" panose="020B0604020202020204" pitchFamily="34" charset="0"/>
                <a:cs typeface="Arial" panose="020B0604020202020204" pitchFamily="34" charset="0"/>
              </a:rPr>
              <a:t>Worldwide organization of physicians dedicated to the promotion, protection and support of breastfeeding and human lactation”  </a:t>
            </a:r>
          </a:p>
          <a:p>
            <a:pPr>
              <a:buClr>
                <a:srgbClr val="800080"/>
              </a:buClr>
              <a:defRPr/>
            </a:pPr>
            <a:endParaRPr lang="en-US" sz="2400" dirty="0"/>
          </a:p>
          <a:p>
            <a:pPr>
              <a:buClr>
                <a:srgbClr val="800080"/>
              </a:buClr>
              <a:defRPr/>
            </a:pPr>
            <a:r>
              <a:rPr lang="en-US" sz="2400" dirty="0">
                <a:latin typeface="Arial" panose="020B0604020202020204" pitchFamily="34" charset="0"/>
                <a:cs typeface="Arial" panose="020B0604020202020204" pitchFamily="34" charset="0"/>
              </a:rPr>
              <a:t>Protocols: </a:t>
            </a:r>
            <a:r>
              <a:rPr lang="en-US" sz="2400" u="sng" dirty="0">
                <a:latin typeface="Arial" panose="020B0604020202020204" pitchFamily="34" charset="0"/>
                <a:cs typeface="Arial" panose="020B0604020202020204" pitchFamily="34" charset="0"/>
                <a:hlinkClick r:id="rId2"/>
              </a:rPr>
              <a:t>http://www.bfmed.org/Resources/Protocols.aspx</a:t>
            </a:r>
            <a:r>
              <a:rPr lang="en-US" sz="2400" dirty="0">
                <a:latin typeface="Arial" panose="020B0604020202020204" pitchFamily="34" charset="0"/>
                <a:cs typeface="Arial" panose="020B0604020202020204" pitchFamily="34" charset="0"/>
              </a:rPr>
              <a:t> </a:t>
            </a:r>
          </a:p>
          <a:p>
            <a:pPr marL="0" indent="0">
              <a:buClr>
                <a:srgbClr val="800080"/>
              </a:buClr>
              <a:buFont typeface="Arial" pitchFamily="34" charset="0"/>
              <a:buNone/>
              <a:defRPr/>
            </a:pPr>
            <a:endParaRPr lang="en-US" sz="2400" dirty="0"/>
          </a:p>
          <a:p>
            <a:pPr>
              <a:buClr>
                <a:srgbClr val="800080"/>
              </a:buClr>
              <a:defRPr/>
            </a:pPr>
            <a:r>
              <a:rPr lang="en-US" sz="2400" dirty="0">
                <a:latin typeface="Arial" panose="020B0604020202020204" pitchFamily="34" charset="0"/>
                <a:cs typeface="Arial" panose="020B0604020202020204" pitchFamily="34" charset="0"/>
              </a:rPr>
              <a:t>Video: </a:t>
            </a:r>
            <a:r>
              <a:rPr lang="en-US" sz="2400" dirty="0">
                <a:latin typeface="Arial" panose="020B0604020202020204" pitchFamily="34" charset="0"/>
                <a:cs typeface="Arial" panose="020B0604020202020204" pitchFamily="34" charset="0"/>
                <a:hlinkClick r:id="rId3"/>
              </a:rPr>
              <a:t>https://vimeo.com/141929848</a:t>
            </a:r>
            <a:endParaRPr lang="en-US" sz="2400" dirty="0">
              <a:latin typeface="Arial" panose="020B0604020202020204" pitchFamily="34" charset="0"/>
              <a:cs typeface="Arial" panose="020B0604020202020204" pitchFamily="34" charset="0"/>
            </a:endParaRPr>
          </a:p>
          <a:p>
            <a:pPr>
              <a:buClr>
                <a:srgbClr val="800080"/>
              </a:buClr>
              <a:defRPr/>
            </a:pPr>
            <a:endParaRPr lang="en-US" sz="2400" dirty="0"/>
          </a:p>
          <a:p>
            <a:pPr>
              <a:buClr>
                <a:srgbClr val="800080"/>
              </a:buClr>
              <a:defRPr/>
            </a:pPr>
            <a:endParaRPr lang="en-US" sz="2400" dirty="0"/>
          </a:p>
          <a:p>
            <a:pPr>
              <a:buClr>
                <a:srgbClr val="800080"/>
              </a:buClr>
              <a:defRPr/>
            </a:pPr>
            <a:endParaRPr lang="en-US" sz="2400" dirty="0"/>
          </a:p>
          <a:p>
            <a:pPr marL="0" indent="0">
              <a:buFont typeface="Arial" pitchFamily="34" charset="0"/>
              <a:buNone/>
              <a:defRPr/>
            </a:pPr>
            <a:endParaRPr lang="en-US" sz="2400" dirty="0">
              <a:latin typeface="Arial" pitchFamily="34" charset="0"/>
              <a:cs typeface="Arial" pitchFamily="34" charset="0"/>
            </a:endParaRPr>
          </a:p>
        </p:txBody>
      </p:sp>
      <p:sp>
        <p:nvSpPr>
          <p:cNvPr id="13619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1200">
                <a:solidFill>
                  <a:srgbClr val="898989"/>
                </a:solidFill>
              </a:rPr>
              <a:t>2018</a:t>
            </a:r>
            <a:endParaRPr lang="en-US" altLang="en-US" sz="1200" dirty="0">
              <a:solidFill>
                <a:srgbClr val="898989"/>
              </a:solidFill>
            </a:endParaRPr>
          </a:p>
        </p:txBody>
      </p:sp>
      <p:sp>
        <p:nvSpPr>
          <p:cNvPr id="13619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D514446F-FBC0-4B0F-B496-49F5030BD563}" type="slidenum">
              <a:rPr lang="en-US" altLang="en-US" sz="1100">
                <a:solidFill>
                  <a:schemeClr val="bg1">
                    <a:lumMod val="50000"/>
                  </a:schemeClr>
                </a:solidFill>
                <a:latin typeface="Arial" panose="020B0604020202020204" pitchFamily="34" charset="0"/>
                <a:cs typeface="Arial" panose="020B0604020202020204" pitchFamily="34" charset="0"/>
              </a:rPr>
              <a:pPr>
                <a:spcBef>
                  <a:spcPct val="0"/>
                </a:spcBef>
                <a:buFontTx/>
                <a:buNone/>
              </a:pPr>
              <a:t>63</a:t>
            </a:fld>
            <a:endParaRPr lang="en-US" altLang="en-US" sz="11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04411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DB291985-8889-463F-ADF7-CEC20EBE13DF}" type="slidenum">
              <a:rPr lang="en-US" altLang="en-US" sz="1200">
                <a:solidFill>
                  <a:srgbClr val="558ED5"/>
                </a:solidFill>
                <a:cs typeface="Arial" pitchFamily="34" charset="0"/>
              </a:rPr>
              <a:pPr algn="r" eaLnBrk="1" hangingPunct="1">
                <a:spcBef>
                  <a:spcPct val="0"/>
                </a:spcBef>
                <a:buFontTx/>
                <a:buNone/>
              </a:pPr>
              <a:t>64</a:t>
            </a:fld>
            <a:endParaRPr lang="en-US" altLang="en-US" sz="1200">
              <a:solidFill>
                <a:srgbClr val="558ED5"/>
              </a:solidFill>
              <a:cs typeface="Arial" pitchFamily="34" charset="0"/>
            </a:endParaRPr>
          </a:p>
        </p:txBody>
      </p:sp>
      <p:sp>
        <p:nvSpPr>
          <p:cNvPr id="223235" name="Slide Number Placeholder 5"/>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3DE9A0D1-6400-46AB-BFA6-E57362A55CA6}" type="slidenum">
              <a:rPr lang="en-US" altLang="en-US" sz="1200">
                <a:solidFill>
                  <a:srgbClr val="558ED5"/>
                </a:solidFill>
                <a:cs typeface="Arial" pitchFamily="34" charset="0"/>
              </a:rPr>
              <a:pPr algn="r" eaLnBrk="1" hangingPunct="1">
                <a:spcBef>
                  <a:spcPct val="0"/>
                </a:spcBef>
                <a:buFontTx/>
                <a:buNone/>
              </a:pPr>
              <a:t>64</a:t>
            </a:fld>
            <a:endParaRPr lang="en-US" altLang="en-US" sz="1200">
              <a:solidFill>
                <a:srgbClr val="558ED5"/>
              </a:solidFill>
              <a:cs typeface="Arial" pitchFamily="34" charset="0"/>
            </a:endParaRPr>
          </a:p>
        </p:txBody>
      </p:sp>
      <p:sp>
        <p:nvSpPr>
          <p:cNvPr id="223236" name="Slide Number Placeholder 3"/>
          <p:cNvSpPr txBox="1">
            <a:spLocks noGrp="1"/>
          </p:cNvSpPr>
          <p:nvPr/>
        </p:nvSpPr>
        <p:spPr bwMode="auto">
          <a:xfrm>
            <a:off x="6789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fld id="{1C79CA24-39E7-4779-B782-8E1CDFE95778}" type="slidenum">
              <a:rPr lang="en-US" altLang="en-US" sz="1200">
                <a:solidFill>
                  <a:srgbClr val="558ED5"/>
                </a:solidFill>
                <a:cs typeface="Arial" pitchFamily="34" charset="0"/>
              </a:rPr>
              <a:pPr algn="r" eaLnBrk="1" hangingPunct="1">
                <a:spcBef>
                  <a:spcPct val="0"/>
                </a:spcBef>
                <a:buFontTx/>
                <a:buNone/>
              </a:pPr>
              <a:t>64</a:t>
            </a:fld>
            <a:endParaRPr lang="en-US" altLang="en-US" sz="1200">
              <a:solidFill>
                <a:srgbClr val="558ED5"/>
              </a:solidFill>
              <a:cs typeface="Arial" pitchFamily="34" charset="0"/>
            </a:endParaRPr>
          </a:p>
        </p:txBody>
      </p:sp>
      <p:sp>
        <p:nvSpPr>
          <p:cNvPr id="223237" name="Rectangle 1"/>
          <p:cNvSpPr txBox="1">
            <a:spLocks noChangeArrowheads="1"/>
          </p:cNvSpPr>
          <p:nvPr/>
        </p:nvSpPr>
        <p:spPr bwMode="auto">
          <a:xfrm>
            <a:off x="1909763" y="488950"/>
            <a:ext cx="6732587"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5000"/>
              </a:lnSpc>
              <a:spcBef>
                <a:spcPct val="0"/>
              </a:spcBef>
              <a:buFontTx/>
              <a:buNone/>
            </a:pPr>
            <a:r>
              <a:rPr lang="en-US" altLang="en-US" sz="3600" b="1" dirty="0">
                <a:solidFill>
                  <a:srgbClr val="800080"/>
                </a:solidFill>
                <a:latin typeface="Arial" pitchFamily="34" charset="0"/>
                <a:cs typeface="Arial" pitchFamily="34" charset="0"/>
              </a:rPr>
              <a:t> National Resources  </a:t>
            </a:r>
          </a:p>
        </p:txBody>
      </p:sp>
      <p:sp>
        <p:nvSpPr>
          <p:cNvPr id="116742" name="Rectangle 2"/>
          <p:cNvSpPr txBox="1">
            <a:spLocks noChangeArrowheads="1"/>
          </p:cNvSpPr>
          <p:nvPr/>
        </p:nvSpPr>
        <p:spPr bwMode="auto">
          <a:xfrm>
            <a:off x="831702" y="1102095"/>
            <a:ext cx="8516938" cy="5033962"/>
          </a:xfrm>
          <a:prstGeom prst="rect">
            <a:avLst/>
          </a:prstGeom>
          <a:noFill/>
          <a:ln>
            <a:noFill/>
          </a:ln>
        </p:spPr>
        <p:txBody>
          <a:bodyPr lIns="0" tIns="0" rIns="0" bIns="0" anchor="ctr"/>
          <a:lstStyle>
            <a:lvl1pPr marL="342900" indent="-342900" eaLnBrk="0" hangingPunct="0">
              <a:defRPr>
                <a:solidFill>
                  <a:schemeClr val="tx1"/>
                </a:solidFill>
                <a:latin typeface="Arial" pitchFamily="34" charset="0"/>
                <a:ea typeface="ＭＳ Ｐゴシック" pitchFamily="34" charset="-128"/>
              </a:defRPr>
            </a:lvl1pPr>
            <a:lvl2pPr marL="411163" indent="-307975"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285750" indent="-285750">
              <a:buFont typeface="Arial" panose="020B0604020202020204" pitchFamily="34" charset="0"/>
              <a:buChar char="•"/>
            </a:pPr>
            <a:r>
              <a:rPr lang="en-US" dirty="0">
                <a:solidFill>
                  <a:srgbClr val="000000"/>
                </a:solidFill>
                <a:cs typeface="Arial" pitchFamily="34" charset="0"/>
              </a:rPr>
              <a:t>  American Academy of Pediatrics </a:t>
            </a:r>
            <a:r>
              <a:rPr lang="en-US" sz="1600" dirty="0">
                <a:solidFill>
                  <a:srgbClr val="000000"/>
                </a:solidFill>
                <a:cs typeface="Arial" pitchFamily="34" charset="0"/>
              </a:rPr>
              <a:t>: </a:t>
            </a:r>
          </a:p>
          <a:p>
            <a:pPr marL="0" indent="0"/>
            <a:r>
              <a:rPr lang="en-US" sz="1600" dirty="0">
                <a:solidFill>
                  <a:srgbClr val="000000"/>
                </a:solidFill>
                <a:cs typeface="Arial" pitchFamily="34" charset="0"/>
              </a:rPr>
              <a:t>  </a:t>
            </a:r>
            <a:r>
              <a:rPr lang="en-US" sz="1400" u="sng" dirty="0">
                <a:hlinkClick r:id="rId2"/>
              </a:rPr>
              <a:t>https://www.aap.org/en-us/advocacy-and-policy/aap-health-initiatives/Breastfeeding/Pages/default.aspx</a:t>
            </a:r>
            <a:endParaRPr lang="en-US" sz="1400" u="sng" dirty="0"/>
          </a:p>
          <a:p>
            <a:pPr marL="0" indent="0"/>
            <a:endParaRPr lang="en-US" sz="800" dirty="0"/>
          </a:p>
          <a:p>
            <a:pPr marL="388938" lvl="1" indent="-285750" eaLnBrk="1" hangingPunct="1">
              <a:lnSpc>
                <a:spcPct val="90000"/>
              </a:lnSpc>
              <a:spcAft>
                <a:spcPts val="800"/>
              </a:spcAft>
              <a:buClr>
                <a:srgbClr val="7F0081"/>
              </a:buClr>
              <a:buFont typeface="Arial" panose="020B0604020202020204" pitchFamily="34" charset="0"/>
              <a:buChar char="•"/>
              <a:defRPr/>
            </a:pPr>
            <a:r>
              <a:rPr lang="en-US" dirty="0">
                <a:solidFill>
                  <a:srgbClr val="000000"/>
                </a:solidFill>
                <a:cs typeface="Arial" pitchFamily="34" charset="0"/>
              </a:rPr>
              <a:t>Academy of Breastfeeding Medicine: </a:t>
            </a:r>
            <a:r>
              <a:rPr lang="en-US" dirty="0">
                <a:solidFill>
                  <a:srgbClr val="000000"/>
                </a:solidFill>
                <a:cs typeface="Arial" pitchFamily="34" charset="0"/>
                <a:hlinkClick r:id="rId3"/>
              </a:rPr>
              <a:t>http://www.bfmed.org</a:t>
            </a:r>
            <a:endParaRPr lang="en-US" dirty="0">
              <a:solidFill>
                <a:srgbClr val="000000"/>
              </a:solidFill>
              <a:cs typeface="Arial" pitchFamily="34" charset="0"/>
            </a:endParaRPr>
          </a:p>
          <a:p>
            <a:pPr marL="103188" lvl="1" indent="0" eaLnBrk="1" hangingPunct="1">
              <a:lnSpc>
                <a:spcPct val="90000"/>
              </a:lnSpc>
              <a:spcAft>
                <a:spcPts val="800"/>
              </a:spcAft>
              <a:buClr>
                <a:srgbClr val="7F0081"/>
              </a:buClr>
              <a:defRPr/>
            </a:pPr>
            <a:endParaRPr lang="en-US" sz="800" dirty="0">
              <a:solidFill>
                <a:srgbClr val="000000"/>
              </a:solidFill>
              <a:cs typeface="Arial" pitchFamily="34" charset="0"/>
            </a:endParaRPr>
          </a:p>
          <a:p>
            <a:pPr marL="388938" lvl="1" indent="-285750" eaLnBrk="1" hangingPunct="1">
              <a:lnSpc>
                <a:spcPct val="90000"/>
              </a:lnSpc>
              <a:spcAft>
                <a:spcPts val="800"/>
              </a:spcAft>
              <a:buClr>
                <a:srgbClr val="7F0081"/>
              </a:buClr>
              <a:buFont typeface="Arial" panose="020B0604020202020204" pitchFamily="34" charset="0"/>
              <a:buChar char="•"/>
              <a:defRPr/>
            </a:pPr>
            <a:r>
              <a:rPr lang="en-US" dirty="0">
                <a:solidFill>
                  <a:srgbClr val="000000"/>
                </a:solidFill>
                <a:cs typeface="Arial" pitchFamily="34" charset="0"/>
              </a:rPr>
              <a:t>American Academy of Family Physicians : </a:t>
            </a:r>
            <a:r>
              <a:rPr lang="en-US" dirty="0">
                <a:solidFill>
                  <a:srgbClr val="000000"/>
                </a:solidFill>
                <a:cs typeface="Arial" pitchFamily="34" charset="0"/>
                <a:hlinkClick r:id="rId4"/>
              </a:rPr>
              <a:t>http://www.aafp.org</a:t>
            </a:r>
            <a:endParaRPr lang="en-US" dirty="0">
              <a:solidFill>
                <a:srgbClr val="000000"/>
              </a:solidFill>
              <a:cs typeface="Arial" pitchFamily="34" charset="0"/>
            </a:endParaRPr>
          </a:p>
          <a:p>
            <a:pPr marL="103188" lvl="1" indent="0" eaLnBrk="1" hangingPunct="1">
              <a:lnSpc>
                <a:spcPct val="90000"/>
              </a:lnSpc>
              <a:spcAft>
                <a:spcPts val="800"/>
              </a:spcAft>
              <a:buClr>
                <a:srgbClr val="7F0081"/>
              </a:buClr>
              <a:defRPr/>
            </a:pPr>
            <a:endParaRPr lang="en-US" sz="800" dirty="0">
              <a:solidFill>
                <a:srgbClr val="000000"/>
              </a:solidFill>
              <a:cs typeface="Arial" pitchFamily="34" charset="0"/>
            </a:endParaRPr>
          </a:p>
          <a:p>
            <a:pPr marL="388938" lvl="1" indent="-285750" eaLnBrk="1" hangingPunct="1">
              <a:lnSpc>
                <a:spcPct val="90000"/>
              </a:lnSpc>
              <a:spcAft>
                <a:spcPts val="800"/>
              </a:spcAft>
              <a:buClr>
                <a:srgbClr val="7F0081"/>
              </a:buClr>
              <a:buFont typeface="Arial" panose="020B0604020202020204" pitchFamily="34" charset="0"/>
              <a:buChar char="•"/>
              <a:defRPr/>
            </a:pPr>
            <a:r>
              <a:rPr lang="en-US" dirty="0">
                <a:solidFill>
                  <a:srgbClr val="000000"/>
                </a:solidFill>
                <a:cs typeface="Arial" pitchFamily="34" charset="0"/>
              </a:rPr>
              <a:t>American College of Nurse Midwives: </a:t>
            </a:r>
            <a:r>
              <a:rPr lang="en-US" dirty="0"/>
              <a:t> </a:t>
            </a:r>
            <a:r>
              <a:rPr lang="en-US" u="sng" dirty="0">
                <a:hlinkClick r:id="rId5"/>
              </a:rPr>
              <a:t>http://midwife.org/</a:t>
            </a:r>
            <a:endParaRPr lang="en-US" u="sng" dirty="0"/>
          </a:p>
          <a:p>
            <a:pPr marL="103188" lvl="1" indent="0" eaLnBrk="1" hangingPunct="1">
              <a:lnSpc>
                <a:spcPct val="90000"/>
              </a:lnSpc>
              <a:spcAft>
                <a:spcPts val="800"/>
              </a:spcAft>
              <a:buClr>
                <a:srgbClr val="7F0081"/>
              </a:buClr>
              <a:defRPr/>
            </a:pPr>
            <a:endParaRPr lang="en-US" sz="900" u="sng" dirty="0"/>
          </a:p>
          <a:p>
            <a:pPr marL="388938" lvl="1" indent="-285750" eaLnBrk="1" hangingPunct="1">
              <a:lnSpc>
                <a:spcPct val="90000"/>
              </a:lnSpc>
              <a:spcAft>
                <a:spcPts val="800"/>
              </a:spcAft>
              <a:buClr>
                <a:srgbClr val="7F0081"/>
              </a:buClr>
              <a:buFont typeface="Arial" panose="020B0604020202020204" pitchFamily="34" charset="0"/>
              <a:buChar char="•"/>
              <a:defRPr/>
            </a:pPr>
            <a:r>
              <a:rPr lang="en-US" dirty="0">
                <a:solidFill>
                  <a:srgbClr val="000000"/>
                </a:solidFill>
                <a:cs typeface="Arial" pitchFamily="34" charset="0"/>
              </a:rPr>
              <a:t>American Congress of Obstetricians and Gynecologists: </a:t>
            </a:r>
            <a:r>
              <a:rPr lang="en-US" dirty="0">
                <a:solidFill>
                  <a:srgbClr val="000000"/>
                </a:solidFill>
                <a:cs typeface="Arial" pitchFamily="34" charset="0"/>
                <a:hlinkClick r:id="rId6"/>
              </a:rPr>
              <a:t>http://www.acog.org/</a:t>
            </a:r>
            <a:endParaRPr lang="en-US" dirty="0">
              <a:solidFill>
                <a:srgbClr val="000000"/>
              </a:solidFill>
              <a:cs typeface="Arial" pitchFamily="34" charset="0"/>
            </a:endParaRPr>
          </a:p>
          <a:p>
            <a:pPr marL="103188" lvl="1" indent="0" eaLnBrk="1" hangingPunct="1">
              <a:lnSpc>
                <a:spcPct val="90000"/>
              </a:lnSpc>
              <a:spcAft>
                <a:spcPts val="800"/>
              </a:spcAft>
              <a:buClr>
                <a:srgbClr val="7F0081"/>
              </a:buClr>
              <a:defRPr/>
            </a:pPr>
            <a:endParaRPr lang="en-US" sz="900" dirty="0">
              <a:solidFill>
                <a:srgbClr val="000000"/>
              </a:solidFill>
              <a:cs typeface="Arial" pitchFamily="34" charset="0"/>
            </a:endParaRPr>
          </a:p>
          <a:p>
            <a:pPr marL="388938" lvl="1" indent="-285750" eaLnBrk="1" hangingPunct="1">
              <a:lnSpc>
                <a:spcPct val="90000"/>
              </a:lnSpc>
              <a:spcAft>
                <a:spcPts val="800"/>
              </a:spcAft>
              <a:buClr>
                <a:srgbClr val="7F0081"/>
              </a:buClr>
              <a:buFont typeface="Arial" panose="020B0604020202020204" pitchFamily="34" charset="0"/>
              <a:buChar char="•"/>
              <a:defRPr/>
            </a:pPr>
            <a:r>
              <a:rPr lang="en-US" dirty="0">
                <a:solidFill>
                  <a:srgbClr val="000000"/>
                </a:solidFill>
                <a:cs typeface="Arial" pitchFamily="34" charset="0"/>
              </a:rPr>
              <a:t>Business Case for breastfeeding </a:t>
            </a:r>
          </a:p>
          <a:p>
            <a:pPr marL="103188" lvl="1" indent="0" eaLnBrk="1" hangingPunct="1">
              <a:lnSpc>
                <a:spcPct val="90000"/>
              </a:lnSpc>
              <a:spcAft>
                <a:spcPts val="800"/>
              </a:spcAft>
              <a:buClr>
                <a:srgbClr val="7F0081"/>
              </a:buClr>
              <a:defRPr/>
            </a:pPr>
            <a:r>
              <a:rPr lang="en-US" sz="1400" u="sng" dirty="0">
                <a:hlinkClick r:id="rId7"/>
              </a:rPr>
              <a:t>https://www.womenshealth.gov/breastfeeding/breastfeeding-home-work-and-public/breastfeeding-and-going-back-work/business-case</a:t>
            </a:r>
            <a:endParaRPr lang="en-US" sz="1400" dirty="0"/>
          </a:p>
        </p:txBody>
      </p:sp>
      <p:sp>
        <p:nvSpPr>
          <p:cNvPr id="223239" name="Footer Placeholder 6"/>
          <p:cNvSpPr txBox="1">
            <a:spLocks noGrp="1"/>
          </p:cNvSpPr>
          <p:nvPr/>
        </p:nvSpPr>
        <p:spPr bwMode="auto">
          <a:xfrm flipV="1">
            <a:off x="3124200" y="6721475"/>
            <a:ext cx="28956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endParaRPr lang="en-US" altLang="en-US" sz="1200">
              <a:solidFill>
                <a:srgbClr val="898989"/>
              </a:solidFill>
              <a:cs typeface="Arial" pitchFamily="34" charset="0"/>
            </a:endParaRPr>
          </a:p>
        </p:txBody>
      </p:sp>
      <p:sp>
        <p:nvSpPr>
          <p:cNvPr id="2" name="Footer Placeholder 1"/>
          <p:cNvSpPr>
            <a:spLocks noGrp="1"/>
          </p:cNvSpPr>
          <p:nvPr>
            <p:ph type="ftr" sz="quarter" idx="11"/>
          </p:nvPr>
        </p:nvSpPr>
        <p:spPr>
          <a:xfrm>
            <a:off x="3124200" y="6473825"/>
            <a:ext cx="2895600" cy="365125"/>
          </a:xfrm>
        </p:spPr>
        <p:txBody>
          <a:bodyPr/>
          <a:lstStyle/>
          <a:p>
            <a:pPr>
              <a:defRPr/>
            </a:pPr>
            <a:r>
              <a:rPr lang="en-US" altLang="en-US" sz="1100">
                <a:latin typeface="Arial" panose="020B0604020202020204" pitchFamily="34" charset="0"/>
                <a:cs typeface="Arial" panose="020B0604020202020204" pitchFamily="34" charset="0"/>
              </a:rPr>
              <a:t>2018</a:t>
            </a:r>
            <a:endParaRPr lang="en-US" dirty="0"/>
          </a:p>
        </p:txBody>
      </p:sp>
      <p:sp>
        <p:nvSpPr>
          <p:cNvPr id="3" name="Slide Number Placeholder 2"/>
          <p:cNvSpPr>
            <a:spLocks noGrp="1"/>
          </p:cNvSpPr>
          <p:nvPr>
            <p:ph type="sldNum" sz="quarter" idx="12"/>
          </p:nvPr>
        </p:nvSpPr>
        <p:spPr/>
        <p:txBody>
          <a:bodyPr/>
          <a:lstStyle/>
          <a:p>
            <a:fld id="{26B503CC-12D6-4201-A0EA-278040CD42AD}" type="slidenum">
              <a:rPr lang="en-US" altLang="en-US" smtClean="0">
                <a:solidFill>
                  <a:schemeClr val="bg1">
                    <a:lumMod val="50000"/>
                  </a:schemeClr>
                </a:solidFill>
                <a:latin typeface="Arial" panose="020B0604020202020204" pitchFamily="34" charset="0"/>
                <a:cs typeface="Arial" panose="020B0604020202020204" pitchFamily="34" charset="0"/>
              </a:rPr>
              <a:pPr/>
              <a:t>64</a:t>
            </a:fld>
            <a:endParaRPr lang="en-US" altLang="en-US" dirty="0">
              <a:solidFill>
                <a:schemeClr val="bg1">
                  <a:lumMod val="5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z="1100" dirty="0">
                <a:latin typeface="Arial" panose="020B0604020202020204" pitchFamily="34" charset="0"/>
                <a:cs typeface="Arial" panose="020B0604020202020204" pitchFamily="34" charset="0"/>
              </a:rPr>
              <a:t>2018</a:t>
            </a:r>
          </a:p>
        </p:txBody>
      </p:sp>
      <p:sp>
        <p:nvSpPr>
          <p:cNvPr id="3" name="Slide Number Placeholder 2"/>
          <p:cNvSpPr>
            <a:spLocks noGrp="1"/>
          </p:cNvSpPr>
          <p:nvPr>
            <p:ph type="sldNum" sz="quarter" idx="12"/>
          </p:nvPr>
        </p:nvSpPr>
        <p:spPr/>
        <p:txBody>
          <a:bodyPr/>
          <a:lstStyle/>
          <a:p>
            <a:fld id="{26B503CC-12D6-4201-A0EA-278040CD42AD}" type="slidenum">
              <a:rPr lang="en-US" altLang="en-US" sz="1100" smtClean="0">
                <a:solidFill>
                  <a:schemeClr val="bg1">
                    <a:lumMod val="50000"/>
                  </a:schemeClr>
                </a:solidFill>
                <a:latin typeface="Arial" panose="020B0604020202020204" pitchFamily="34" charset="0"/>
                <a:cs typeface="Arial" panose="020B0604020202020204" pitchFamily="34" charset="0"/>
              </a:rPr>
              <a:pPr/>
              <a:t>65</a:t>
            </a:fld>
            <a:endParaRPr lang="en-US" altLang="en-US" sz="1100" dirty="0">
              <a:solidFill>
                <a:schemeClr val="bg1">
                  <a:lumMod val="50000"/>
                </a:schemeClr>
              </a:solidFill>
              <a:latin typeface="Arial" panose="020B0604020202020204" pitchFamily="34" charset="0"/>
              <a:cs typeface="Arial" panose="020B0604020202020204" pitchFamily="34" charset="0"/>
            </a:endParaRPr>
          </a:p>
        </p:txBody>
      </p:sp>
      <p:sp>
        <p:nvSpPr>
          <p:cNvPr id="5" name="Rectangle 4"/>
          <p:cNvSpPr/>
          <p:nvPr/>
        </p:nvSpPr>
        <p:spPr>
          <a:xfrm>
            <a:off x="808075" y="1155950"/>
            <a:ext cx="8330607" cy="5185009"/>
          </a:xfrm>
          <a:prstGeom prst="rect">
            <a:avLst/>
          </a:prstGeom>
        </p:spPr>
        <p:txBody>
          <a:bodyPr wrap="square" anchor="ctr">
            <a:spAutoFit/>
          </a:bodyPr>
          <a:lstStyle/>
          <a:p>
            <a:pPr marL="742950" lvl="1" indent="-285750" eaLnBrk="1" hangingPunct="1">
              <a:spcAft>
                <a:spcPts val="800"/>
              </a:spcAft>
              <a:buClr>
                <a:srgbClr val="7F0081"/>
              </a:buClr>
              <a:buFont typeface="Arial" panose="020B0604020202020204" pitchFamily="34" charset="0"/>
              <a:buChar char="•"/>
              <a:defRPr/>
            </a:pPr>
            <a:r>
              <a:rPr lang="en-US" dirty="0">
                <a:solidFill>
                  <a:srgbClr val="000000"/>
                </a:solidFill>
                <a:cs typeface="Arial" pitchFamily="34" charset="0"/>
              </a:rPr>
              <a:t>International Lactation Consultant Association (ILCA) </a:t>
            </a:r>
            <a:r>
              <a:rPr lang="en-US" u="sng" dirty="0">
                <a:solidFill>
                  <a:srgbClr val="0000FF"/>
                </a:solidFill>
                <a:cs typeface="Arial" pitchFamily="34" charset="0"/>
                <a:hlinkClick r:id="rId2"/>
              </a:rPr>
              <a:t>www.ilca.org</a:t>
            </a:r>
            <a:endParaRPr lang="en-US" sz="2400" dirty="0">
              <a:solidFill>
                <a:srgbClr val="000000"/>
              </a:solidFill>
              <a:latin typeface="Calibri" pitchFamily="34" charset="0"/>
              <a:cs typeface="Arial" pitchFamily="34" charset="0"/>
            </a:endParaRPr>
          </a:p>
          <a:p>
            <a:pPr marL="742950" lvl="1" indent="-285750" eaLnBrk="1" hangingPunct="1">
              <a:lnSpc>
                <a:spcPct val="150000"/>
              </a:lnSpc>
              <a:spcAft>
                <a:spcPts val="800"/>
              </a:spcAft>
              <a:buClr>
                <a:srgbClr val="7F0081"/>
              </a:buClr>
              <a:buFont typeface="Arial" panose="020B0604020202020204" pitchFamily="34" charset="0"/>
              <a:buChar char="•"/>
              <a:defRPr/>
            </a:pPr>
            <a:r>
              <a:rPr lang="en-US" dirty="0">
                <a:solidFill>
                  <a:srgbClr val="000000"/>
                </a:solidFill>
                <a:cs typeface="Arial" pitchFamily="34" charset="0"/>
              </a:rPr>
              <a:t>La </a:t>
            </a:r>
            <a:r>
              <a:rPr lang="en-US" dirty="0" err="1">
                <a:solidFill>
                  <a:srgbClr val="000000"/>
                </a:solidFill>
                <a:cs typeface="Arial" pitchFamily="34" charset="0"/>
              </a:rPr>
              <a:t>Leche</a:t>
            </a:r>
            <a:r>
              <a:rPr lang="en-US" dirty="0">
                <a:solidFill>
                  <a:srgbClr val="000000"/>
                </a:solidFill>
                <a:cs typeface="Arial" pitchFamily="34" charset="0"/>
              </a:rPr>
              <a:t> League: </a:t>
            </a:r>
            <a:r>
              <a:rPr lang="en-US" dirty="0">
                <a:solidFill>
                  <a:srgbClr val="000000"/>
                </a:solidFill>
                <a:cs typeface="Arial" pitchFamily="34" charset="0"/>
                <a:hlinkClick r:id="rId3"/>
              </a:rPr>
              <a:t>www.lalecheleague.org/</a:t>
            </a:r>
            <a:endParaRPr lang="en-US" sz="2400" dirty="0">
              <a:solidFill>
                <a:srgbClr val="000000"/>
              </a:solidFill>
              <a:latin typeface="Calibri" pitchFamily="34" charset="0"/>
              <a:cs typeface="Arial" pitchFamily="34" charset="0"/>
            </a:endParaRPr>
          </a:p>
          <a:p>
            <a:pPr marL="742950" lvl="1" indent="-285750" eaLnBrk="1" hangingPunct="1">
              <a:lnSpc>
                <a:spcPct val="150000"/>
              </a:lnSpc>
              <a:spcAft>
                <a:spcPts val="800"/>
              </a:spcAft>
              <a:buClr>
                <a:srgbClr val="7F0081"/>
              </a:buClr>
              <a:buFont typeface="Arial" panose="020B0604020202020204" pitchFamily="34" charset="0"/>
              <a:buChar char="•"/>
              <a:defRPr/>
            </a:pPr>
            <a:r>
              <a:rPr lang="en-US" dirty="0">
                <a:solidFill>
                  <a:srgbClr val="000000"/>
                </a:solidFill>
                <a:cs typeface="Arial" pitchFamily="34" charset="0"/>
              </a:rPr>
              <a:t>Office on Women</a:t>
            </a:r>
            <a:r>
              <a:rPr lang="ja-JP" altLang="en-US" dirty="0">
                <a:solidFill>
                  <a:srgbClr val="000000"/>
                </a:solidFill>
                <a:cs typeface="Arial" pitchFamily="34" charset="0"/>
              </a:rPr>
              <a:t>’</a:t>
            </a:r>
            <a:r>
              <a:rPr lang="en-US" altLang="ja-JP" dirty="0">
                <a:solidFill>
                  <a:srgbClr val="000000"/>
                </a:solidFill>
                <a:cs typeface="Arial" pitchFamily="34" charset="0"/>
              </a:rPr>
              <a:t>s Health: </a:t>
            </a:r>
            <a:r>
              <a:rPr lang="en-US" altLang="ja-JP" u="sng" dirty="0">
                <a:solidFill>
                  <a:srgbClr val="000000"/>
                </a:solidFill>
                <a:cs typeface="Arial" pitchFamily="34" charset="0"/>
                <a:hlinkClick r:id="rId4"/>
              </a:rPr>
              <a:t>www.womenshealth.gov/breastfeeding</a:t>
            </a:r>
            <a:r>
              <a:rPr lang="en-US" altLang="ja-JP" dirty="0">
                <a:solidFill>
                  <a:srgbClr val="000000"/>
                </a:solidFill>
                <a:cs typeface="Arial" pitchFamily="34" charset="0"/>
              </a:rPr>
              <a:t>  </a:t>
            </a:r>
            <a:br>
              <a:rPr lang="en-US" altLang="ja-JP" dirty="0">
                <a:solidFill>
                  <a:srgbClr val="000000"/>
                </a:solidFill>
                <a:cs typeface="Arial" pitchFamily="34" charset="0"/>
              </a:rPr>
            </a:br>
            <a:r>
              <a:rPr lang="en-US" altLang="ja-JP" dirty="0">
                <a:solidFill>
                  <a:srgbClr val="000000"/>
                </a:solidFill>
                <a:cs typeface="Arial" pitchFamily="34" charset="0"/>
              </a:rPr>
              <a:t>and help line 1-800-994-9662</a:t>
            </a:r>
            <a:endParaRPr lang="en-US" altLang="ja-JP" sz="2400" dirty="0">
              <a:solidFill>
                <a:srgbClr val="000000"/>
              </a:solidFill>
              <a:latin typeface="Calibri" pitchFamily="34" charset="0"/>
              <a:cs typeface="Arial" pitchFamily="34" charset="0"/>
            </a:endParaRPr>
          </a:p>
          <a:p>
            <a:pPr marL="742950" lvl="1" indent="-285750" eaLnBrk="1" hangingPunct="1">
              <a:lnSpc>
                <a:spcPct val="150000"/>
              </a:lnSpc>
              <a:spcAft>
                <a:spcPts val="800"/>
              </a:spcAft>
              <a:buClr>
                <a:srgbClr val="7F0081"/>
              </a:buClr>
              <a:buFont typeface="Arial" panose="020B0604020202020204" pitchFamily="34" charset="0"/>
              <a:buChar char="•"/>
              <a:defRPr/>
            </a:pPr>
            <a:r>
              <a:rPr lang="en-US" dirty="0">
                <a:solidFill>
                  <a:srgbClr val="000000"/>
                </a:solidFill>
                <a:cs typeface="Arial" pitchFamily="34" charset="0"/>
              </a:rPr>
              <a:t>Surgeon General’</a:t>
            </a:r>
            <a:r>
              <a:rPr lang="en-US" altLang="ja-JP" dirty="0">
                <a:solidFill>
                  <a:srgbClr val="000000"/>
                </a:solidFill>
                <a:cs typeface="Arial" pitchFamily="34" charset="0"/>
              </a:rPr>
              <a:t>s Call to Action to Support Breastfeeding</a:t>
            </a:r>
          </a:p>
          <a:p>
            <a:pPr lvl="2" eaLnBrk="1" hangingPunct="1">
              <a:spcAft>
                <a:spcPts val="800"/>
              </a:spcAft>
              <a:buClr>
                <a:srgbClr val="7F0081"/>
              </a:buClr>
              <a:defRPr/>
            </a:pPr>
            <a:r>
              <a:rPr lang="en-US" sz="1600" dirty="0">
                <a:solidFill>
                  <a:srgbClr val="000000"/>
                </a:solidFill>
                <a:cs typeface="Arial" pitchFamily="34" charset="0"/>
                <a:hlinkClick r:id="rId5"/>
              </a:rPr>
              <a:t>http://www.surgeongeneral.gov/library/calls/breastfeeding/index.html</a:t>
            </a:r>
            <a:endParaRPr lang="en-US" sz="1600" dirty="0">
              <a:solidFill>
                <a:srgbClr val="000000"/>
              </a:solidFill>
              <a:cs typeface="Arial" pitchFamily="34" charset="0"/>
            </a:endParaRPr>
          </a:p>
          <a:p>
            <a:pPr marL="742950" lvl="1" indent="-285750" eaLnBrk="1" hangingPunct="1">
              <a:lnSpc>
                <a:spcPct val="150000"/>
              </a:lnSpc>
              <a:spcAft>
                <a:spcPts val="800"/>
              </a:spcAft>
              <a:buClr>
                <a:srgbClr val="7F0081"/>
              </a:buClr>
              <a:buFont typeface="Arial" panose="020B0604020202020204" pitchFamily="34" charset="0"/>
              <a:buChar char="•"/>
              <a:defRPr/>
            </a:pPr>
            <a:r>
              <a:rPr lang="en-US" dirty="0">
                <a:solidFill>
                  <a:srgbClr val="000000"/>
                </a:solidFill>
                <a:cs typeface="Arial" pitchFamily="34" charset="0"/>
              </a:rPr>
              <a:t>US Breastfeeding Committee: </a:t>
            </a:r>
            <a:r>
              <a:rPr lang="en-US" u="sng" dirty="0">
                <a:solidFill>
                  <a:srgbClr val="0000FF"/>
                </a:solidFill>
                <a:cs typeface="Arial" pitchFamily="34" charset="0"/>
                <a:hlinkClick r:id="rId6"/>
              </a:rPr>
              <a:t>www.usbreastfeeding.org/</a:t>
            </a:r>
            <a:r>
              <a:rPr lang="en-US" dirty="0">
                <a:solidFill>
                  <a:srgbClr val="000000"/>
                </a:solidFill>
                <a:cs typeface="Arial" pitchFamily="34" charset="0"/>
              </a:rPr>
              <a:t> </a:t>
            </a:r>
          </a:p>
          <a:p>
            <a:pPr marL="742950" lvl="1" indent="-285750" eaLnBrk="1" hangingPunct="1">
              <a:lnSpc>
                <a:spcPct val="150000"/>
              </a:lnSpc>
              <a:spcAft>
                <a:spcPts val="800"/>
              </a:spcAft>
              <a:buClr>
                <a:srgbClr val="7F0081"/>
              </a:buClr>
              <a:buFont typeface="Arial" panose="020B0604020202020204" pitchFamily="34" charset="0"/>
              <a:buChar char="•"/>
              <a:defRPr/>
            </a:pPr>
            <a:r>
              <a:rPr lang="en-US" dirty="0">
                <a:solidFill>
                  <a:srgbClr val="000000"/>
                </a:solidFill>
                <a:cs typeface="Arial" pitchFamily="34" charset="0"/>
              </a:rPr>
              <a:t>UNC Lactation Program: </a:t>
            </a:r>
            <a:r>
              <a:rPr lang="en-US" dirty="0">
                <a:solidFill>
                  <a:srgbClr val="000000"/>
                </a:solidFill>
                <a:cs typeface="Arial" pitchFamily="34" charset="0"/>
                <a:hlinkClick r:id="rId7"/>
              </a:rPr>
              <a:t>http://www.mombaby.org/index.php?c=2&amp;s=30&amp;p=623</a:t>
            </a:r>
            <a:endParaRPr lang="en-US" dirty="0">
              <a:solidFill>
                <a:srgbClr val="000000"/>
              </a:solidFill>
              <a:cs typeface="Arial" pitchFamily="34" charset="0"/>
            </a:endParaRPr>
          </a:p>
          <a:p>
            <a:pPr marL="103188" lvl="1" indent="0" eaLnBrk="1" hangingPunct="1">
              <a:lnSpc>
                <a:spcPct val="90000"/>
              </a:lnSpc>
              <a:spcAft>
                <a:spcPts val="800"/>
              </a:spcAft>
              <a:buClr>
                <a:srgbClr val="7F0081"/>
              </a:buClr>
              <a:defRPr/>
            </a:pPr>
            <a:endParaRPr lang="en-US" dirty="0">
              <a:solidFill>
                <a:srgbClr val="000000"/>
              </a:solidFill>
              <a:cs typeface="Arial" pitchFamily="34" charset="0"/>
            </a:endParaRPr>
          </a:p>
          <a:p>
            <a:pPr lvl="1" eaLnBrk="1" hangingPunct="1">
              <a:lnSpc>
                <a:spcPct val="90000"/>
              </a:lnSpc>
              <a:spcAft>
                <a:spcPts val="800"/>
              </a:spcAft>
              <a:buClr>
                <a:srgbClr val="7F0081"/>
              </a:buClr>
              <a:buFontTx/>
              <a:buChar char="•"/>
              <a:defRPr/>
            </a:pPr>
            <a:endParaRPr lang="en-US" sz="1600" dirty="0">
              <a:solidFill>
                <a:srgbClr val="000000"/>
              </a:solidFill>
              <a:cs typeface="Arial" pitchFamily="34" charset="0"/>
            </a:endParaRPr>
          </a:p>
        </p:txBody>
      </p:sp>
      <p:sp>
        <p:nvSpPr>
          <p:cNvPr id="6" name="TextBox 5"/>
          <p:cNvSpPr txBox="1"/>
          <p:nvPr/>
        </p:nvSpPr>
        <p:spPr>
          <a:xfrm>
            <a:off x="3068819" y="489098"/>
            <a:ext cx="3506088" cy="369332"/>
          </a:xfrm>
          <a:prstGeom prst="rect">
            <a:avLst/>
          </a:prstGeom>
          <a:noFill/>
        </p:spPr>
        <p:txBody>
          <a:bodyPr wrap="none" rtlCol="0">
            <a:spAutoFit/>
          </a:bodyPr>
          <a:lstStyle/>
          <a:p>
            <a:r>
              <a:rPr lang="en-US" altLang="en-US" b="1" dirty="0">
                <a:solidFill>
                  <a:srgbClr val="800080"/>
                </a:solidFill>
                <a:cs typeface="Arial" pitchFamily="34" charset="0"/>
              </a:rPr>
              <a:t>National Resources continued</a:t>
            </a:r>
            <a:endParaRPr lang="en-US" dirty="0"/>
          </a:p>
        </p:txBody>
      </p:sp>
    </p:spTree>
    <p:extLst>
      <p:ext uri="{BB962C8B-B14F-4D97-AF65-F5344CB8AC3E}">
        <p14:creationId xmlns:p14="http://schemas.microsoft.com/office/powerpoint/2010/main" val="35349902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p:cNvSpPr>
            <a:spLocks noGrp="1"/>
          </p:cNvSpPr>
          <p:nvPr>
            <p:ph type="title"/>
          </p:nvPr>
        </p:nvSpPr>
        <p:spPr/>
        <p:txBody>
          <a:bodyPr/>
          <a:lstStyle/>
          <a:p>
            <a:pPr eaLnBrk="1" hangingPunct="1">
              <a:lnSpc>
                <a:spcPct val="95000"/>
              </a:lnSpc>
            </a:pPr>
            <a:r>
              <a:rPr lang="en-US" altLang="en-US" sz="3600" b="1" kern="1200" dirty="0">
                <a:solidFill>
                  <a:srgbClr val="800080"/>
                </a:solidFill>
                <a:latin typeface="Arial" pitchFamily="34" charset="0"/>
                <a:ea typeface="ＭＳ Ｐゴシック" pitchFamily="34" charset="-128"/>
                <a:cs typeface="+mn-cs"/>
              </a:rPr>
              <a:t>Copyright </a:t>
            </a:r>
          </a:p>
        </p:txBody>
      </p:sp>
      <p:sp>
        <p:nvSpPr>
          <p:cNvPr id="227331" name="Content Placeholder 2"/>
          <p:cNvSpPr>
            <a:spLocks noGrp="1"/>
          </p:cNvSpPr>
          <p:nvPr>
            <p:ph idx="1"/>
          </p:nvPr>
        </p:nvSpPr>
        <p:spPr>
          <a:xfrm>
            <a:off x="1127125" y="1709738"/>
            <a:ext cx="7559675" cy="4416425"/>
          </a:xfrm>
        </p:spPr>
        <p:txBody>
          <a:bodyPr/>
          <a:lstStyle/>
          <a:p>
            <a:pPr lvl="1">
              <a:buFont typeface="Arial" pitchFamily="34" charset="0"/>
              <a:buNone/>
            </a:pPr>
            <a:r>
              <a:rPr lang="en-US" altLang="en-US" sz="2000" b="1" dirty="0">
                <a:latin typeface="Arial" panose="020B0604020202020204" pitchFamily="34" charset="0"/>
                <a:cs typeface="Arial" panose="020B0604020202020204" pitchFamily="34" charset="0"/>
              </a:rPr>
              <a:t>EPIC® Educating Practices in Their Communities</a:t>
            </a:r>
            <a:endParaRPr lang="en-US" altLang="en-US" sz="2000" dirty="0">
              <a:latin typeface="Arial" panose="020B0604020202020204" pitchFamily="34" charset="0"/>
              <a:cs typeface="Arial" panose="020B0604020202020204" pitchFamily="34" charset="0"/>
            </a:endParaRPr>
          </a:p>
          <a:p>
            <a:pPr lvl="1">
              <a:buFont typeface="Arial" pitchFamily="34" charset="0"/>
              <a:buNone/>
            </a:pPr>
            <a:r>
              <a:rPr lang="en-US" altLang="en-US" sz="2000" b="1" dirty="0">
                <a:latin typeface="Arial" panose="020B0604020202020204" pitchFamily="34" charset="0"/>
                <a:cs typeface="Arial" panose="020B0604020202020204" pitchFamily="34" charset="0"/>
              </a:rPr>
              <a:t>BEST: Breastfeeding Education, Support &amp; Training</a:t>
            </a:r>
          </a:p>
          <a:p>
            <a:pPr lvl="1">
              <a:buFont typeface="Arial" pitchFamily="34" charset="0"/>
              <a:buNone/>
            </a:pPr>
            <a:endParaRPr lang="en-US" altLang="en-US" sz="2000" dirty="0"/>
          </a:p>
          <a:p>
            <a:pPr lvl="1">
              <a:buFont typeface="Arial" pitchFamily="34" charset="0"/>
              <a:buNone/>
            </a:pPr>
            <a:r>
              <a:rPr lang="en-US" altLang="en-US" sz="2000" b="1" i="1" dirty="0"/>
              <a:t> </a:t>
            </a:r>
            <a:r>
              <a:rPr lang="en-US" altLang="en-US" sz="2000" b="1" i="1" dirty="0">
                <a:latin typeface="Arial" panose="020B0604020202020204" pitchFamily="34" charset="0"/>
                <a:cs typeface="Arial" panose="020B0604020202020204" pitchFamily="34" charset="0"/>
              </a:rPr>
              <a:t>Copyright ©2018 by the Commonwealth of Pennsylvania, Pennsylvania Department of Health</a:t>
            </a:r>
            <a:endParaRPr lang="en-US" altLang="en-US" sz="2000" dirty="0">
              <a:latin typeface="Arial" panose="020B0604020202020204" pitchFamily="34" charset="0"/>
              <a:cs typeface="Arial" panose="020B0604020202020204" pitchFamily="34" charset="0"/>
            </a:endParaRPr>
          </a:p>
          <a:p>
            <a:pPr lvl="1">
              <a:buFont typeface="Arial" pitchFamily="34" charset="0"/>
              <a:buNone/>
            </a:pPr>
            <a:r>
              <a:rPr lang="en-US" altLang="en-US" sz="2000" b="1" i="1" dirty="0">
                <a:latin typeface="Arial" panose="020B0604020202020204" pitchFamily="34" charset="0"/>
                <a:cs typeface="Arial" panose="020B0604020202020204" pitchFamily="34" charset="0"/>
              </a:rPr>
              <a:t>Contact Dottie Schell at </a:t>
            </a:r>
            <a:r>
              <a:rPr lang="en-US" altLang="en-US" sz="2000" b="1" i="1" u="sng" dirty="0">
                <a:latin typeface="Arial" panose="020B0604020202020204" pitchFamily="34" charset="0"/>
                <a:cs typeface="Arial" panose="020B0604020202020204" pitchFamily="34" charset="0"/>
                <a:hlinkClick r:id="rId2"/>
              </a:rPr>
              <a:t>dschell@paaap.org</a:t>
            </a:r>
            <a:r>
              <a:rPr lang="en-US" altLang="en-US" sz="2000" b="1" i="1" dirty="0">
                <a:latin typeface="Arial" panose="020B0604020202020204" pitchFamily="34" charset="0"/>
                <a:cs typeface="Arial" panose="020B0604020202020204" pitchFamily="34" charset="0"/>
              </a:rPr>
              <a:t> for permission to utilize the EPIC®BEST Materials</a:t>
            </a:r>
            <a:endParaRPr lang="en-US" altLang="en-US" sz="2000" dirty="0">
              <a:latin typeface="Arial" panose="020B0604020202020204" pitchFamily="34" charset="0"/>
              <a:cs typeface="Arial" panose="020B0604020202020204" pitchFamily="34" charset="0"/>
            </a:endParaRPr>
          </a:p>
          <a:p>
            <a:pPr>
              <a:buFont typeface="Arial" pitchFamily="34" charset="0"/>
              <a:buNone/>
            </a:pPr>
            <a:endParaRPr lang="en-US" altLang="en-US" sz="2400" dirty="0"/>
          </a:p>
        </p:txBody>
      </p:sp>
      <p:sp>
        <p:nvSpPr>
          <p:cNvPr id="22733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None/>
            </a:pPr>
            <a:r>
              <a:rPr lang="en-US" altLang="en-US" sz="1100">
                <a:solidFill>
                  <a:srgbClr val="898989"/>
                </a:solidFill>
                <a:latin typeface="Arial" panose="020B0604020202020204" pitchFamily="34" charset="0"/>
                <a:cs typeface="Arial" panose="020B0604020202020204" pitchFamily="34" charset="0"/>
              </a:rPr>
              <a:t>2018</a:t>
            </a:r>
            <a:endParaRPr lang="en-US" altLang="en-US" sz="1100" dirty="0">
              <a:solidFill>
                <a:srgbClr val="898989"/>
              </a:solidFill>
              <a:latin typeface="Arial" panose="020B0604020202020204" pitchFamily="34" charset="0"/>
              <a:cs typeface="Arial" panose="020B0604020202020204" pitchFamily="34" charset="0"/>
            </a:endParaRPr>
          </a:p>
        </p:txBody>
      </p:sp>
      <p:sp>
        <p:nvSpPr>
          <p:cNvPr id="22733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fld id="{11AC07BB-BABA-4D4B-A10A-F98EB08A59D5}" type="slidenum">
              <a:rPr lang="en-US" altLang="en-US" sz="1200">
                <a:solidFill>
                  <a:schemeClr val="bg1">
                    <a:lumMod val="50000"/>
                  </a:schemeClr>
                </a:solidFill>
              </a:rPr>
              <a:pPr>
                <a:spcBef>
                  <a:spcPct val="0"/>
                </a:spcBef>
                <a:buFontTx/>
                <a:buNone/>
              </a:pPr>
              <a:t>66</a:t>
            </a:fld>
            <a:endParaRPr lang="en-US" altLang="en-US" sz="1200" dirty="0">
              <a:solidFill>
                <a:schemeClr val="bg1">
                  <a:lumMod val="50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Shape 528"/>
          <p:cNvSpPr/>
          <p:nvPr/>
        </p:nvSpPr>
        <p:spPr>
          <a:xfrm>
            <a:off x="3124200" y="6323469"/>
            <a:ext cx="2895600"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latin typeface="+mj-lt"/>
                <a:ea typeface="+mj-ea"/>
                <a:cs typeface="+mj-cs"/>
                <a:sym typeface="Calibri"/>
              </a:defRPr>
            </a:lvl1pPr>
          </a:lstStyle>
          <a:p>
            <a:pPr defTabSz="457200" eaLnBrk="1" fontAlgn="auto">
              <a:spcBef>
                <a:spcPts val="0"/>
              </a:spcBef>
              <a:spcAft>
                <a:spcPts val="0"/>
              </a:spcAft>
            </a:pPr>
            <a:r>
              <a:rPr lang="en-US" altLang="en-US" sz="1100" dirty="0">
                <a:solidFill>
                  <a:srgbClr val="898989"/>
                </a:solidFill>
                <a:latin typeface="Arial" panose="020B0604020202020204" pitchFamily="34" charset="0"/>
                <a:cs typeface="Arial" panose="020B0604020202020204" pitchFamily="34" charset="0"/>
              </a:rPr>
              <a:t>2018</a:t>
            </a:r>
          </a:p>
          <a:p>
            <a:pPr defTabSz="457200" eaLnBrk="1" fontAlgn="auto">
              <a:spcBef>
                <a:spcPts val="0"/>
              </a:spcBef>
              <a:spcAft>
                <a:spcPts val="0"/>
              </a:spcAft>
            </a:pPr>
            <a:endParaRPr sz="1100" kern="0" dirty="0">
              <a:latin typeface="Arial" panose="020B0604020202020204" pitchFamily="34" charset="0"/>
              <a:cs typeface="Arial" panose="020B0604020202020204" pitchFamily="34" charset="0"/>
            </a:endParaRPr>
          </a:p>
        </p:txBody>
      </p:sp>
      <p:pic>
        <p:nvPicPr>
          <p:cNvPr id="529" name="image19.png"/>
          <p:cNvPicPr>
            <a:picLocks noChangeAspect="1"/>
          </p:cNvPicPr>
          <p:nvPr/>
        </p:nvPicPr>
        <p:blipFill>
          <a:blip r:embed="rId3"/>
          <a:stretch>
            <a:fillRect/>
          </a:stretch>
        </p:blipFill>
        <p:spPr>
          <a:xfrm>
            <a:off x="316444" y="65906"/>
            <a:ext cx="8080472" cy="5996587"/>
          </a:xfrm>
          <a:prstGeom prst="rect">
            <a:avLst/>
          </a:prstGeom>
          <a:ln w="12700">
            <a:miter lim="400000"/>
          </a:ln>
        </p:spPr>
      </p:pic>
      <p:sp>
        <p:nvSpPr>
          <p:cNvPr id="530" name="Shape 530"/>
          <p:cNvSpPr/>
          <p:nvPr/>
        </p:nvSpPr>
        <p:spPr>
          <a:xfrm>
            <a:off x="6147549" y="65906"/>
            <a:ext cx="2574291" cy="962457"/>
          </a:xfrm>
          <a:prstGeom prst="rect">
            <a:avLst/>
          </a:prstGeom>
          <a:solidFill>
            <a:schemeClr val="accent3">
              <a:lumOff val="44000"/>
            </a:schemeClr>
          </a:solidFill>
          <a:ln w="69850">
            <a:solidFill>
              <a:srgbClr val="820082"/>
            </a:solidFill>
          </a:ln>
          <a:extLst>
            <a:ext uri="{C572A759-6A51-4108-AA02-DFA0A04FC94B}">
              <ma14:wrappingTextBoxFlag xmlns="" xmlns:ma14="http://schemas.microsoft.com/office/mac/drawingml/2011/main" val="1"/>
            </a:ext>
          </a:extLst>
        </p:spPr>
        <p:txBody>
          <a:bodyPr wrap="none" lIns="45719" rIns="45719">
            <a:spAutoFit/>
          </a:bodyPr>
          <a:lstStyle/>
          <a:p>
            <a:pPr algn="ctr" defTabSz="457200" eaLnBrk="1" fontAlgn="auto">
              <a:spcBef>
                <a:spcPts val="0"/>
              </a:spcBef>
              <a:spcAft>
                <a:spcPts val="0"/>
              </a:spcAft>
              <a:defRPr sz="2800">
                <a:solidFill>
                  <a:srgbClr val="820082"/>
                </a:solidFill>
              </a:defRPr>
            </a:pPr>
            <a:r>
              <a:rPr sz="2800" kern="0">
                <a:solidFill>
                  <a:srgbClr val="820082"/>
                </a:solidFill>
                <a:latin typeface="Arial"/>
                <a:cs typeface="Arial"/>
                <a:sym typeface="Arial"/>
              </a:rPr>
              <a:t>Breastfeeding </a:t>
            </a:r>
            <a:endParaRPr sz="2800" kern="0">
              <a:solidFill>
                <a:srgbClr val="820082"/>
              </a:solidFill>
              <a:latin typeface="Calibri"/>
              <a:ea typeface="+mj-ea"/>
              <a:cs typeface="+mj-cs"/>
              <a:sym typeface="Calibri"/>
            </a:endParaRPr>
          </a:p>
          <a:p>
            <a:pPr algn="ctr" defTabSz="457200" eaLnBrk="1" fontAlgn="auto">
              <a:spcBef>
                <a:spcPts val="0"/>
              </a:spcBef>
              <a:spcAft>
                <a:spcPts val="0"/>
              </a:spcAft>
              <a:defRPr sz="2800">
                <a:solidFill>
                  <a:srgbClr val="820082"/>
                </a:solidFill>
              </a:defRPr>
            </a:pPr>
            <a:r>
              <a:rPr sz="2800" kern="0">
                <a:solidFill>
                  <a:srgbClr val="820082"/>
                </a:solidFill>
                <a:latin typeface="Arial"/>
                <a:cs typeface="Arial"/>
                <a:sym typeface="Arial"/>
              </a:rPr>
              <a:t>Benefits</a:t>
            </a:r>
          </a:p>
        </p:txBody>
      </p:sp>
      <p:sp>
        <p:nvSpPr>
          <p:cNvPr id="531" name="Shape 531"/>
          <p:cNvSpPr/>
          <p:nvPr/>
        </p:nvSpPr>
        <p:spPr>
          <a:xfrm>
            <a:off x="6606397" y="3052423"/>
            <a:ext cx="914659" cy="486208"/>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800">
                <a:solidFill>
                  <a:srgbClr val="820082"/>
                </a:solidFill>
              </a:defRPr>
            </a:lvl1pPr>
          </a:lstStyle>
          <a:p>
            <a:pPr defTabSz="457200" eaLnBrk="1" fontAlgn="auto">
              <a:spcBef>
                <a:spcPts val="0"/>
              </a:spcBef>
              <a:spcAft>
                <a:spcPts val="0"/>
              </a:spcAft>
            </a:pPr>
            <a:r>
              <a:rPr kern="0">
                <a:latin typeface="Arial"/>
                <a:cs typeface="Arial"/>
                <a:sym typeface="Arial"/>
              </a:rPr>
              <a:t>Baby</a:t>
            </a:r>
          </a:p>
        </p:txBody>
      </p:sp>
      <p:sp>
        <p:nvSpPr>
          <p:cNvPr id="532" name="Shape 532"/>
          <p:cNvSpPr/>
          <p:nvPr/>
        </p:nvSpPr>
        <p:spPr>
          <a:xfrm rot="19895370">
            <a:off x="6492259" y="3694745"/>
            <a:ext cx="978409" cy="322419"/>
          </a:xfrm>
          <a:prstGeom prst="leftArrow">
            <a:avLst>
              <a:gd name="adj1" fmla="val 50000"/>
              <a:gd name="adj2" fmla="val 50000"/>
            </a:avLst>
          </a:prstGeom>
          <a:solidFill>
            <a:srgbClr val="FFFF00"/>
          </a:solidFill>
          <a:ln>
            <a:solidFill>
              <a:srgbClr val="820082"/>
            </a:solidFill>
          </a:ln>
          <a:effectLst>
            <a:outerShdw blurRad="38100" dist="23000" dir="5400000" rotWithShape="0">
              <a:srgbClr val="000000">
                <a:alpha val="35000"/>
              </a:srgbClr>
            </a:outerShdw>
          </a:effectLst>
        </p:spPr>
        <p:txBody>
          <a:bodyPr lIns="45719" rIns="45719" anchor="ctr"/>
          <a:lstStyle/>
          <a:p>
            <a:pPr algn="ctr" defTabSz="457200" eaLnBrk="1" fontAlgn="auto">
              <a:spcBef>
                <a:spcPts val="0"/>
              </a:spcBef>
              <a:spcAft>
                <a:spcPts val="0"/>
              </a:spcAft>
              <a:defRPr>
                <a:solidFill>
                  <a:srgbClr val="8F8F8F">
                    <a:lumOff val="44000"/>
                  </a:srgbClr>
                </a:solidFill>
                <a:latin typeface="+mj-lt"/>
                <a:ea typeface="+mj-ea"/>
                <a:cs typeface="+mj-cs"/>
                <a:sym typeface="Calibri"/>
              </a:defRPr>
            </a:pPr>
            <a:endParaRPr kern="0">
              <a:solidFill>
                <a:srgbClr val="8F8F8F">
                  <a:lumOff val="44000"/>
                </a:srgbClr>
              </a:solidFill>
              <a:latin typeface="Calibri"/>
              <a:ea typeface="+mj-ea"/>
              <a:cs typeface="+mj-cs"/>
              <a:sym typeface="Calibri"/>
            </a:endParaRPr>
          </a:p>
        </p:txBody>
      </p:sp>
      <p:sp>
        <p:nvSpPr>
          <p:cNvPr id="533" name="Shape 533"/>
          <p:cNvSpPr>
            <a:spLocks noGrp="1"/>
          </p:cNvSpPr>
          <p:nvPr>
            <p:ph type="sldNum" sz="quarter" idx="2"/>
          </p:nvPr>
        </p:nvSpPr>
        <p:spPr>
          <a:xfrm>
            <a:off x="8424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solidFill>
                  <a:schemeClr val="bg1">
                    <a:lumMod val="50000"/>
                  </a:schemeClr>
                </a:solidFill>
              </a:rPr>
              <a:pPr/>
              <a:t>7</a:t>
            </a:fld>
            <a:endParaRPr dirty="0">
              <a:solidFill>
                <a:schemeClr val="bg1">
                  <a:lumMod val="50000"/>
                </a:schemeClr>
              </a:solidFill>
            </a:endParaRPr>
          </a:p>
        </p:txBody>
      </p:sp>
      <p:pic>
        <p:nvPicPr>
          <p:cNvPr id="534" name="image3.tif"/>
          <p:cNvPicPr>
            <a:picLocks noChangeAspect="1"/>
          </p:cNvPicPr>
          <p:nvPr/>
        </p:nvPicPr>
        <p:blipFill>
          <a:blip r:embed="rId4"/>
          <a:stretch>
            <a:fillRect/>
          </a:stretch>
        </p:blipFill>
        <p:spPr>
          <a:xfrm>
            <a:off x="186468" y="6062491"/>
            <a:ext cx="708670" cy="658984"/>
          </a:xfrm>
          <a:prstGeom prst="rect">
            <a:avLst/>
          </a:prstGeom>
          <a:ln w="12700">
            <a:miter lim="400000"/>
          </a:ln>
        </p:spPr>
      </p:pic>
      <p:sp>
        <p:nvSpPr>
          <p:cNvPr id="2" name="TextBox 1"/>
          <p:cNvSpPr txBox="1"/>
          <p:nvPr/>
        </p:nvSpPr>
        <p:spPr>
          <a:xfrm>
            <a:off x="2230726" y="6161153"/>
            <a:ext cx="4809066"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bg1">
                    <a:lumMod val="50000"/>
                  </a:schemeClr>
                </a:solidFill>
                <a:effectLst/>
                <a:uFillTx/>
                <a:latin typeface="Arial"/>
                <a:ea typeface="Arial"/>
                <a:cs typeface="Arial"/>
                <a:sym typeface="Arial"/>
              </a:rPr>
              <a:t>Permission from Mymilkies.com</a:t>
            </a:r>
          </a:p>
        </p:txBody>
      </p:sp>
    </p:spTree>
    <p:extLst>
      <p:ext uri="{BB962C8B-B14F-4D97-AF65-F5344CB8AC3E}">
        <p14:creationId xmlns:p14="http://schemas.microsoft.com/office/powerpoint/2010/main" val="2579585796"/>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Shape 556"/>
          <p:cNvSpPr/>
          <p:nvPr/>
        </p:nvSpPr>
        <p:spPr>
          <a:xfrm>
            <a:off x="3124200" y="6408107"/>
            <a:ext cx="2895600" cy="261610"/>
          </a:xfrm>
          <a:prstGeom prst="rect">
            <a:avLst/>
          </a:prstGeom>
          <a:ln w="12700">
            <a:miter lim="400000"/>
          </a:ln>
          <a:extLst>
            <a:ext uri="{C572A759-6A51-4108-AA02-DFA0A04FC94B}">
              <ma14:wrappingTextBoxFlag xmlns="" xmlns:ma14="http://schemas.microsoft.com/office/mac/drawingml/2011/main" val="1"/>
            </a:ext>
          </a:extLst>
        </p:spPr>
        <p:txBody>
          <a:bodyPr lIns="45719" tIns="45720" rIns="45719" bIns="45720" anchor="ctr">
            <a:spAutoFit/>
          </a:bodyPr>
          <a:lstStyle>
            <a:lvl1pPr algn="ctr">
              <a:defRPr sz="1200">
                <a:solidFill>
                  <a:srgbClr val="888888"/>
                </a:solidFill>
                <a:latin typeface="+mj-lt"/>
                <a:ea typeface="+mj-ea"/>
                <a:cs typeface="+mj-cs"/>
                <a:sym typeface="Calibri"/>
              </a:defRPr>
            </a:lvl1pPr>
          </a:lstStyle>
          <a:p>
            <a:pPr defTabSz="457200">
              <a:spcBef>
                <a:spcPts val="0"/>
              </a:spcBef>
              <a:spcAft>
                <a:spcPts val="0"/>
              </a:spcAft>
            </a:pPr>
            <a:r>
              <a:rPr lang="en-US" altLang="en-US" sz="1100" dirty="0">
                <a:solidFill>
                  <a:srgbClr val="898989"/>
                </a:solidFill>
                <a:latin typeface="Arial"/>
                <a:cs typeface="Arial"/>
              </a:rPr>
              <a:t>2025</a:t>
            </a:r>
            <a:endParaRPr lang="en-US" dirty="0"/>
          </a:p>
        </p:txBody>
      </p:sp>
      <p:sp>
        <p:nvSpPr>
          <p:cNvPr id="557" name="Shape 557"/>
          <p:cNvSpPr>
            <a:spLocks noGrp="1"/>
          </p:cNvSpPr>
          <p:nvPr>
            <p:ph type="sldNum" sz="quarter" idx="2"/>
          </p:nvPr>
        </p:nvSpPr>
        <p:spPr>
          <a:xfrm>
            <a:off x="8435965" y="6400413"/>
            <a:ext cx="250836"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solidFill>
                  <a:schemeClr val="bg1">
                    <a:lumMod val="50000"/>
                  </a:schemeClr>
                </a:solidFill>
              </a:rPr>
              <a:pPr/>
              <a:t>8</a:t>
            </a:fld>
            <a:endParaRPr dirty="0">
              <a:solidFill>
                <a:schemeClr val="bg1">
                  <a:lumMod val="50000"/>
                </a:schemeClr>
              </a:solidFill>
            </a:endParaRPr>
          </a:p>
        </p:txBody>
      </p:sp>
      <p:sp>
        <p:nvSpPr>
          <p:cNvPr id="558" name="Shape 558"/>
          <p:cNvSpPr>
            <a:spLocks noGrp="1"/>
          </p:cNvSpPr>
          <p:nvPr>
            <p:ph type="title" idx="4294967295"/>
          </p:nvPr>
        </p:nvSpPr>
        <p:spPr>
          <a:xfrm>
            <a:off x="0" y="219075"/>
            <a:ext cx="9144000" cy="1196975"/>
          </a:xfrm>
          <a:prstGeom prst="rect">
            <a:avLst/>
          </a:prstGeom>
        </p:spPr>
        <p:txBody>
          <a:bodyPr lIns="44450" tIns="44450" rIns="44450" bIns="44450"/>
          <a:lstStyle>
            <a:lvl1pPr>
              <a:defRPr sz="3600" b="1">
                <a:solidFill>
                  <a:srgbClr val="820082"/>
                </a:solidFill>
                <a:latin typeface="Arial"/>
                <a:ea typeface="Arial"/>
                <a:cs typeface="Arial"/>
                <a:sym typeface="Arial"/>
              </a:defRPr>
            </a:lvl1pPr>
          </a:lstStyle>
          <a:p>
            <a:r>
              <a:rPr dirty="0"/>
              <a:t>Advantages for Infants and Children </a:t>
            </a:r>
            <a:br>
              <a:rPr lang="en-US" dirty="0"/>
            </a:br>
            <a:r>
              <a:rPr dirty="0"/>
              <a:t>Who are Breastfed</a:t>
            </a:r>
          </a:p>
        </p:txBody>
      </p:sp>
      <p:sp>
        <p:nvSpPr>
          <p:cNvPr id="559" name="Shape 559"/>
          <p:cNvSpPr>
            <a:spLocks noGrp="1"/>
          </p:cNvSpPr>
          <p:nvPr>
            <p:ph type="body" idx="4294967295"/>
          </p:nvPr>
        </p:nvSpPr>
        <p:spPr>
          <a:xfrm>
            <a:off x="1368112" y="1710925"/>
            <a:ext cx="6739892" cy="4651376"/>
          </a:xfrm>
          <a:prstGeom prst="rect">
            <a:avLst/>
          </a:prstGeom>
        </p:spPr>
        <p:txBody>
          <a:bodyPr lIns="44450" tIns="44450" rIns="44450" bIns="44450" anchor="t">
            <a:normAutofit lnSpcReduction="10000"/>
          </a:bodyPr>
          <a:lstStyle/>
          <a:p>
            <a:pPr marL="0" indent="0">
              <a:spcBef>
                <a:spcPts val="500"/>
              </a:spcBef>
              <a:buSzTx/>
              <a:buNone/>
              <a:defRPr sz="2400"/>
            </a:pPr>
            <a:r>
              <a:rPr dirty="0"/>
              <a:t>Decreased Risk of:</a:t>
            </a:r>
          </a:p>
          <a:p>
            <a:pPr marL="742950" lvl="1" indent="-285750">
              <a:spcBef>
                <a:spcPts val="500"/>
              </a:spcBef>
              <a:buClr>
                <a:srgbClr val="820082"/>
              </a:buClr>
              <a:buChar char="•"/>
              <a:defRPr sz="2400"/>
            </a:pPr>
            <a:r>
              <a:rPr sz="2400" dirty="0"/>
              <a:t>Respiratory Infections</a:t>
            </a:r>
            <a:r>
              <a:rPr lang="en-US" sz="2400" dirty="0"/>
              <a:t> (especially lower)</a:t>
            </a:r>
            <a:endParaRPr sz="2400" dirty="0"/>
          </a:p>
          <a:p>
            <a:pPr marL="742950" lvl="1" indent="-285750">
              <a:spcBef>
                <a:spcPts val="500"/>
              </a:spcBef>
              <a:buClr>
                <a:srgbClr val="820082"/>
              </a:buClr>
              <a:buChar char="•"/>
              <a:defRPr sz="2400"/>
            </a:pPr>
            <a:r>
              <a:rPr sz="2400" dirty="0"/>
              <a:t>Gastrointestinal Infections</a:t>
            </a:r>
          </a:p>
          <a:p>
            <a:pPr marL="742950" lvl="1" indent="-285750">
              <a:spcBef>
                <a:spcPts val="500"/>
              </a:spcBef>
              <a:buClr>
                <a:srgbClr val="820082"/>
              </a:buClr>
              <a:buChar char="•"/>
              <a:defRPr sz="2400"/>
            </a:pPr>
            <a:r>
              <a:rPr sz="2400" dirty="0"/>
              <a:t>Otitis Media</a:t>
            </a:r>
            <a:endParaRPr sz="2400">
              <a:latin typeface="+mj-lt"/>
              <a:ea typeface="+mj-ea"/>
              <a:cs typeface="+mj-cs"/>
            </a:endParaRPr>
          </a:p>
          <a:p>
            <a:pPr marL="742950" lvl="1" indent="-285750">
              <a:spcBef>
                <a:spcPts val="500"/>
              </a:spcBef>
              <a:buClr>
                <a:srgbClr val="820082"/>
              </a:buClr>
              <a:buChar char="•"/>
              <a:defRPr sz="2400"/>
            </a:pPr>
            <a:r>
              <a:rPr sz="2400" dirty="0"/>
              <a:t>Asthma</a:t>
            </a:r>
            <a:r>
              <a:rPr lang="en-US" sz="2400" dirty="0"/>
              <a:t> and Atopic Dermatitis </a:t>
            </a:r>
            <a:endParaRPr sz="2400">
              <a:latin typeface="+mj-lt"/>
              <a:ea typeface="+mj-ea"/>
              <a:cs typeface="+mj-cs"/>
            </a:endParaRPr>
          </a:p>
          <a:p>
            <a:pPr marL="742950" lvl="1" indent="-285750">
              <a:spcBef>
                <a:spcPts val="500"/>
              </a:spcBef>
              <a:buClr>
                <a:srgbClr val="820082"/>
              </a:buClr>
              <a:buChar char="•"/>
              <a:defRPr sz="2400"/>
            </a:pPr>
            <a:r>
              <a:rPr sz="2400" dirty="0"/>
              <a:t>Diabetes Type I &amp; Type II</a:t>
            </a:r>
            <a:endParaRPr sz="2400">
              <a:latin typeface="+mj-lt"/>
              <a:ea typeface="+mj-ea"/>
              <a:cs typeface="+mj-cs"/>
            </a:endParaRPr>
          </a:p>
          <a:p>
            <a:pPr marL="742950" lvl="1" indent="-285750">
              <a:spcBef>
                <a:spcPts val="500"/>
              </a:spcBef>
              <a:buClr>
                <a:srgbClr val="820082"/>
              </a:buClr>
              <a:buChar char="•"/>
              <a:defRPr sz="2400"/>
            </a:pPr>
            <a:r>
              <a:rPr sz="2400"/>
              <a:t>Leukemia</a:t>
            </a:r>
            <a:r>
              <a:rPr lang="en-US" sz="2400" dirty="0"/>
              <a:t> </a:t>
            </a:r>
            <a:endParaRPr sz="2400" dirty="0">
              <a:latin typeface="+mj-lt"/>
              <a:ea typeface="+mj-ea"/>
              <a:cs typeface="+mj-cs"/>
            </a:endParaRPr>
          </a:p>
          <a:p>
            <a:pPr marL="742950" lvl="1" indent="-285750">
              <a:spcBef>
                <a:spcPts val="500"/>
              </a:spcBef>
              <a:buClr>
                <a:srgbClr val="820082"/>
              </a:buClr>
              <a:buChar char="•"/>
              <a:defRPr sz="2400"/>
            </a:pPr>
            <a:r>
              <a:rPr sz="2400" dirty="0"/>
              <a:t>Sudden Infant Death Syndrome (SIDS)</a:t>
            </a:r>
          </a:p>
          <a:p>
            <a:pPr marL="742950" lvl="1" indent="-285750">
              <a:spcBef>
                <a:spcPts val="500"/>
              </a:spcBef>
              <a:buClr>
                <a:srgbClr val="820082"/>
              </a:buClr>
              <a:buChar char="•"/>
              <a:defRPr sz="2400"/>
            </a:pPr>
            <a:r>
              <a:rPr lang="en-US" sz="2400" dirty="0"/>
              <a:t>Necrotizing Enterocolitis and Sepsis (preterm)</a:t>
            </a:r>
          </a:p>
          <a:p>
            <a:pPr marL="742950" lvl="1" indent="-285750">
              <a:spcBef>
                <a:spcPts val="500"/>
              </a:spcBef>
              <a:buClr>
                <a:srgbClr val="820082"/>
              </a:buClr>
              <a:buChar char="•"/>
              <a:defRPr sz="2400"/>
            </a:pPr>
            <a:r>
              <a:rPr lang="en-US" sz="2400" dirty="0"/>
              <a:t>Obesity</a:t>
            </a:r>
          </a:p>
        </p:txBody>
      </p:sp>
    </p:spTree>
    <p:extLst>
      <p:ext uri="{BB962C8B-B14F-4D97-AF65-F5344CB8AC3E}">
        <p14:creationId xmlns:p14="http://schemas.microsoft.com/office/powerpoint/2010/main" val="575519316"/>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p:nvPr/>
        </p:nvSpPr>
        <p:spPr>
          <a:xfrm>
            <a:off x="3124200" y="6323469"/>
            <a:ext cx="2895600" cy="430887"/>
          </a:xfrm>
          <a:prstGeom prst="rect">
            <a:avLst/>
          </a:prstGeom>
          <a:ln w="12700">
            <a:miter lim="400000"/>
          </a:ln>
          <a:extLst>
            <a:ext uri="{C572A759-6A51-4108-AA02-DFA0A04FC94B}">
              <ma14:wrappingTextBoxFlag xmlns="" xmlns:ma14="http://schemas.microsoft.com/office/mac/drawingml/2011/main" val="1"/>
            </a:ext>
          </a:extLst>
        </p:spPr>
        <p:txBody>
          <a:bodyPr lIns="45719" tIns="45720" rIns="45719" bIns="45720" anchor="ctr">
            <a:spAutoFit/>
          </a:bodyPr>
          <a:lstStyle>
            <a:lvl1pPr algn="ctr">
              <a:defRPr sz="1200">
                <a:solidFill>
                  <a:srgbClr val="888888"/>
                </a:solidFill>
                <a:latin typeface="+mj-lt"/>
                <a:ea typeface="+mj-ea"/>
                <a:cs typeface="+mj-cs"/>
                <a:sym typeface="Calibri"/>
              </a:defRPr>
            </a:lvl1pPr>
          </a:lstStyle>
          <a:p>
            <a:pPr defTabSz="457200" eaLnBrk="1" fontAlgn="auto">
              <a:spcBef>
                <a:spcPts val="0"/>
              </a:spcBef>
              <a:spcAft>
                <a:spcPts val="0"/>
              </a:spcAft>
            </a:pPr>
            <a:r>
              <a:rPr lang="en-US" altLang="en-US" sz="1100" dirty="0">
                <a:solidFill>
                  <a:srgbClr val="898989"/>
                </a:solidFill>
                <a:latin typeface="Arial"/>
                <a:cs typeface="Arial"/>
              </a:rPr>
              <a:t>2025</a:t>
            </a:r>
            <a:endParaRPr lang="en-US" altLang="en-US" sz="1100" dirty="0">
              <a:solidFill>
                <a:srgbClr val="898989"/>
              </a:solidFill>
              <a:latin typeface="Arial" panose="020B0604020202020204" pitchFamily="34" charset="0"/>
              <a:cs typeface="Arial" panose="020B0604020202020204" pitchFamily="34" charset="0"/>
            </a:endParaRPr>
          </a:p>
          <a:p>
            <a:pPr defTabSz="457200" eaLnBrk="1" fontAlgn="auto">
              <a:spcBef>
                <a:spcPts val="0"/>
              </a:spcBef>
              <a:spcAft>
                <a:spcPts val="0"/>
              </a:spcAft>
            </a:pPr>
            <a:endParaRPr sz="1100" kern="0" dirty="0">
              <a:latin typeface="Arial" panose="020B0604020202020204" pitchFamily="34" charset="0"/>
              <a:cs typeface="Arial" panose="020B0604020202020204" pitchFamily="34" charset="0"/>
            </a:endParaRPr>
          </a:p>
        </p:txBody>
      </p:sp>
      <p:sp>
        <p:nvSpPr>
          <p:cNvPr id="565" name="Shape 565"/>
          <p:cNvSpPr>
            <a:spLocks noGrp="1"/>
          </p:cNvSpPr>
          <p:nvPr>
            <p:ph type="sldNum" sz="quarter" idx="2"/>
          </p:nvPr>
        </p:nvSpPr>
        <p:spPr>
          <a:xfrm>
            <a:off x="8424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solidFill>
                  <a:schemeClr val="bg1">
                    <a:lumMod val="50000"/>
                  </a:schemeClr>
                </a:solidFill>
              </a:rPr>
              <a:pPr/>
              <a:t>9</a:t>
            </a:fld>
            <a:endParaRPr dirty="0">
              <a:solidFill>
                <a:schemeClr val="bg1">
                  <a:lumMod val="50000"/>
                </a:schemeClr>
              </a:solidFill>
            </a:endParaRPr>
          </a:p>
        </p:txBody>
      </p:sp>
      <p:sp>
        <p:nvSpPr>
          <p:cNvPr id="566" name="Shape 566"/>
          <p:cNvSpPr>
            <a:spLocks noGrp="1"/>
          </p:cNvSpPr>
          <p:nvPr>
            <p:ph type="title" idx="4294967295"/>
          </p:nvPr>
        </p:nvSpPr>
        <p:spPr>
          <a:xfrm>
            <a:off x="-250399" y="523990"/>
            <a:ext cx="9604556" cy="1197765"/>
          </a:xfrm>
          <a:prstGeom prst="rect">
            <a:avLst/>
          </a:prstGeom>
        </p:spPr>
        <p:txBody>
          <a:bodyPr lIns="44450" tIns="44450" rIns="44450" bIns="44450"/>
          <a:lstStyle/>
          <a:p>
            <a:pPr>
              <a:defRPr sz="3600" b="1">
                <a:solidFill>
                  <a:srgbClr val="820082"/>
                </a:solidFill>
                <a:latin typeface="Arial"/>
                <a:ea typeface="Arial"/>
                <a:cs typeface="Arial"/>
                <a:sym typeface="Arial"/>
              </a:defRPr>
            </a:pPr>
            <a:r>
              <a:rPr dirty="0"/>
              <a:t>Risks for Infants and Children </a:t>
            </a:r>
            <a:br>
              <a:rPr dirty="0"/>
            </a:br>
            <a:r>
              <a:rPr dirty="0"/>
              <a:t>Who are Formula Fed </a:t>
            </a:r>
          </a:p>
        </p:txBody>
      </p:sp>
      <p:sp>
        <p:nvSpPr>
          <p:cNvPr id="567" name="Shape 567"/>
          <p:cNvSpPr>
            <a:spLocks noGrp="1"/>
          </p:cNvSpPr>
          <p:nvPr>
            <p:ph type="body" sz="half" idx="4294967295"/>
          </p:nvPr>
        </p:nvSpPr>
        <p:spPr>
          <a:xfrm>
            <a:off x="1126790" y="2057175"/>
            <a:ext cx="6274677" cy="3912305"/>
          </a:xfrm>
          <a:prstGeom prst="rect">
            <a:avLst/>
          </a:prstGeom>
        </p:spPr>
        <p:txBody>
          <a:bodyPr lIns="44450" tIns="44450" rIns="44450" bIns="44450" anchor="t">
            <a:normAutofit fontScale="92500" lnSpcReduction="20000"/>
          </a:bodyPr>
          <a:lstStyle/>
          <a:p>
            <a:pPr marL="0" indent="0">
              <a:spcBef>
                <a:spcPts val="500"/>
              </a:spcBef>
              <a:buSzTx/>
              <a:buNone/>
              <a:defRPr sz="2400"/>
            </a:pPr>
            <a:r>
              <a:rPr dirty="0"/>
              <a:t>   Increased Risk of</a:t>
            </a:r>
            <a:r>
              <a:rPr lang="en-US" dirty="0"/>
              <a:t>:</a:t>
            </a:r>
          </a:p>
          <a:p>
            <a:pPr marL="742950" lvl="1" indent="-285750">
              <a:spcBef>
                <a:spcPts val="500"/>
              </a:spcBef>
              <a:buClr>
                <a:srgbClr val="820082"/>
              </a:buClr>
              <a:buFont typeface="Arial,Sans-Serif"/>
              <a:defRPr sz="2400"/>
            </a:pPr>
            <a:r>
              <a:rPr lang="en-US" dirty="0"/>
              <a:t>Respiratory Infections (especially lower)</a:t>
            </a:r>
          </a:p>
          <a:p>
            <a:pPr marL="742950" lvl="1" indent="-285750">
              <a:spcBef>
                <a:spcPts val="500"/>
              </a:spcBef>
              <a:buFont typeface="Arial,Sans-Serif"/>
              <a:defRPr sz="2400"/>
            </a:pPr>
            <a:r>
              <a:rPr lang="en-US" dirty="0"/>
              <a:t>Gastrointestinal Infections</a:t>
            </a:r>
            <a:endParaRPr lang="en-US" dirty="0">
              <a:ea typeface="+mj-ea"/>
            </a:endParaRPr>
          </a:p>
          <a:p>
            <a:pPr marL="742950" lvl="1" indent="-285750">
              <a:spcBef>
                <a:spcPts val="500"/>
              </a:spcBef>
              <a:buFont typeface="Arial,Sans-Serif"/>
              <a:defRPr sz="2400"/>
            </a:pPr>
            <a:r>
              <a:rPr lang="en-US" dirty="0"/>
              <a:t>Otitis Media</a:t>
            </a:r>
            <a:endParaRPr lang="en-US" dirty="0">
              <a:ea typeface="+mj-ea"/>
            </a:endParaRPr>
          </a:p>
          <a:p>
            <a:pPr marL="742950" lvl="1" indent="-285750">
              <a:spcBef>
                <a:spcPts val="500"/>
              </a:spcBef>
              <a:buFont typeface="Arial,Sans-Serif"/>
              <a:defRPr sz="2400"/>
            </a:pPr>
            <a:r>
              <a:rPr lang="en-US" dirty="0"/>
              <a:t>Asthma and Atopic Dermatitis </a:t>
            </a:r>
            <a:endParaRPr lang="en-US" dirty="0">
              <a:ea typeface="+mj-ea"/>
            </a:endParaRPr>
          </a:p>
          <a:p>
            <a:pPr marL="742950" lvl="1" indent="-285750">
              <a:spcBef>
                <a:spcPts val="500"/>
              </a:spcBef>
              <a:buFont typeface="Arial,Sans-Serif"/>
              <a:defRPr sz="2400"/>
            </a:pPr>
            <a:r>
              <a:rPr lang="en-US" dirty="0"/>
              <a:t>Diabetes Type I &amp; Type II</a:t>
            </a:r>
          </a:p>
          <a:p>
            <a:pPr marL="742950" lvl="1" indent="-285750">
              <a:spcBef>
                <a:spcPts val="500"/>
              </a:spcBef>
              <a:buFont typeface="Arial,Sans-Serif"/>
              <a:defRPr sz="2400"/>
            </a:pPr>
            <a:r>
              <a:rPr lang="en-US" dirty="0"/>
              <a:t>Leukemia and Lymphoma</a:t>
            </a:r>
          </a:p>
          <a:p>
            <a:pPr marL="742950" lvl="1" indent="-285750">
              <a:spcBef>
                <a:spcPts val="500"/>
              </a:spcBef>
              <a:buFont typeface="Arial,Sans-Serif"/>
              <a:defRPr sz="2400"/>
            </a:pPr>
            <a:r>
              <a:rPr lang="en-US" dirty="0"/>
              <a:t>Sudden Infant Death Syndrome (SIDS)</a:t>
            </a:r>
          </a:p>
          <a:p>
            <a:pPr marL="742950" lvl="1" indent="-285750">
              <a:spcBef>
                <a:spcPts val="500"/>
              </a:spcBef>
              <a:buFont typeface="Arial,Sans-Serif"/>
              <a:defRPr sz="2400"/>
            </a:pPr>
            <a:r>
              <a:rPr lang="en-US" dirty="0"/>
              <a:t>Necrotizing Enterocolitis and Sepsis (preterm)</a:t>
            </a:r>
            <a:endParaRPr lang="en-US" dirty="0">
              <a:ea typeface="+mj-ea"/>
            </a:endParaRPr>
          </a:p>
          <a:p>
            <a:pPr marL="742950" lvl="1" indent="-285750">
              <a:spcBef>
                <a:spcPts val="500"/>
              </a:spcBef>
              <a:buFont typeface="Arial,Sans-Serif"/>
              <a:defRPr sz="2400"/>
            </a:pPr>
            <a:r>
              <a:rPr lang="en-US" dirty="0"/>
              <a:t>Obesity</a:t>
            </a:r>
          </a:p>
          <a:p>
            <a:pPr marL="1085850" lvl="2" indent="-285750">
              <a:spcBef>
                <a:spcPts val="500"/>
              </a:spcBef>
              <a:buClr>
                <a:srgbClr val="820082"/>
              </a:buClr>
              <a:defRPr sz="2400"/>
            </a:pPr>
            <a:endParaRPr dirty="0"/>
          </a:p>
        </p:txBody>
      </p:sp>
      <p:sp>
        <p:nvSpPr>
          <p:cNvPr id="569" name="Shape 569"/>
          <p:cNvSpPr/>
          <p:nvPr/>
        </p:nvSpPr>
        <p:spPr>
          <a:xfrm rot="5400000">
            <a:off x="3049029" y="3909124"/>
            <a:ext cx="168517" cy="7428731"/>
          </a:xfrm>
          <a:prstGeom prst="triangle">
            <a:avLst/>
          </a:prstGeom>
          <a:gradFill>
            <a:gsLst>
              <a:gs pos="0">
                <a:srgbClr val="3F80CE"/>
              </a:gs>
              <a:gs pos="100000">
                <a:schemeClr val="accent1">
                  <a:hueOff val="357503"/>
                  <a:satOff val="54545"/>
                  <a:lumOff val="29273"/>
                </a:schemeClr>
              </a:gs>
            </a:gsLst>
            <a:lin ang="16200000"/>
          </a:gradFill>
          <a:ln>
            <a:solidFill>
              <a:srgbClr val="4A7EBB"/>
            </a:solidFill>
          </a:ln>
          <a:effectLst>
            <a:outerShdw blurRad="38100" dist="23000" dir="5400000" rotWithShape="0">
              <a:srgbClr val="000000">
                <a:alpha val="35000"/>
              </a:srgbClr>
            </a:outerShdw>
          </a:effectLst>
        </p:spPr>
        <p:txBody>
          <a:bodyPr lIns="45719" rIns="45719" anchor="ctr"/>
          <a:lstStyle/>
          <a:p>
            <a:pPr algn="ctr" defTabSz="457200" eaLnBrk="1" fontAlgn="auto">
              <a:spcBef>
                <a:spcPts val="0"/>
              </a:spcBef>
              <a:spcAft>
                <a:spcPts val="0"/>
              </a:spcAft>
              <a:defRPr>
                <a:solidFill>
                  <a:srgbClr val="8F8F8F">
                    <a:lumOff val="44000"/>
                  </a:srgbClr>
                </a:solidFill>
                <a:latin typeface="+mj-lt"/>
                <a:ea typeface="+mj-ea"/>
                <a:cs typeface="+mj-cs"/>
                <a:sym typeface="Calibri"/>
              </a:defRPr>
            </a:pPr>
            <a:endParaRPr kern="0">
              <a:solidFill>
                <a:srgbClr val="8F8F8F">
                  <a:lumOff val="44000"/>
                </a:srgbClr>
              </a:solidFill>
              <a:latin typeface="Calibri"/>
              <a:ea typeface="+mj-ea"/>
              <a:cs typeface="+mj-cs"/>
              <a:sym typeface="Calibri"/>
            </a:endParaRPr>
          </a:p>
        </p:txBody>
      </p:sp>
      <p:sp>
        <p:nvSpPr>
          <p:cNvPr id="2" name="TextBox 1">
            <a:extLst>
              <a:ext uri="{FF2B5EF4-FFF2-40B4-BE49-F238E27FC236}">
                <a16:creationId xmlns:a16="http://schemas.microsoft.com/office/drawing/2014/main" id="{7438A916-D96A-4173-AC57-B82A94BA9A43}"/>
              </a:ext>
            </a:extLst>
          </p:cNvPr>
          <p:cNvSpPr txBox="1"/>
          <p:nvPr/>
        </p:nvSpPr>
        <p:spPr>
          <a:xfrm flipH="1">
            <a:off x="1039299" y="5990652"/>
            <a:ext cx="7025160"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fontAlgn="auto">
              <a:spcBef>
                <a:spcPts val="0"/>
              </a:spcBef>
              <a:spcAft>
                <a:spcPts val="0"/>
              </a:spcAft>
            </a:pPr>
            <a:r>
              <a:rPr lang="en-US" sz="900" dirty="0">
                <a:solidFill>
                  <a:schemeClr val="bg1">
                    <a:lumMod val="50000"/>
                  </a:schemeClr>
                </a:solidFill>
                <a:latin typeface="arial" panose="020B0604020202020204" pitchFamily="34" charset="0"/>
              </a:rPr>
              <a:t>Stuebe, A. (2009). The Risks of Not Breastfeeding for Mothers and Infants. Reviews in Obstetrics and Gynecology, 2(4), 222–231</a:t>
            </a:r>
            <a:r>
              <a:rPr lang="en-US" sz="900" dirty="0">
                <a:solidFill>
                  <a:srgbClr val="303030"/>
                </a:solidFill>
                <a:latin typeface="arial" panose="020B0604020202020204" pitchFamily="34" charset="0"/>
              </a:rPr>
              <a:t>.</a:t>
            </a:r>
            <a:endParaRPr kumimoji="0" lang="en-US" sz="9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3805609909"/>
      </p:ext>
    </p:extLst>
  </p:cSld>
  <p:clrMapOvr>
    <a:masterClrMapping/>
  </p:clrMapOvr>
  <p:transition spd="slow"/>
</p:sld>
</file>

<file path=ppt/theme/theme1.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7_Office Theme">
  <a:themeElements>
    <a:clrScheme name="2_Office Theme">
      <a:dk1>
        <a:srgbClr val="000000"/>
      </a:dk1>
      <a:lt1>
        <a:srgbClr val="FFFFFF"/>
      </a:lt1>
      <a:dk2>
        <a:srgbClr val="A7A7A7"/>
      </a:dk2>
      <a:lt2>
        <a:srgbClr val="535353"/>
      </a:lt2>
      <a:accent1>
        <a:srgbClr val="4F81BD"/>
      </a:accent1>
      <a:accent2>
        <a:srgbClr val="C0504D"/>
      </a:accent2>
      <a:accent3>
        <a:srgbClr val="8F8F8F"/>
      </a:accent3>
      <a:accent4>
        <a:srgbClr val="707070"/>
      </a:accent4>
      <a:accent5>
        <a:srgbClr val="B2C1DB"/>
      </a:accent5>
      <a:accent6>
        <a:srgbClr val="AE4845"/>
      </a:accent6>
      <a:hlink>
        <a:srgbClr val="0000FF"/>
      </a:hlink>
      <a:folHlink>
        <a:srgbClr val="FF00FF"/>
      </a:folHlink>
    </a:clrScheme>
    <a:fontScheme name="2_Office Theme">
      <a:majorFont>
        <a:latin typeface="Calibri"/>
        <a:ea typeface="Calibri"/>
        <a:cs typeface="Calibri"/>
      </a:majorFont>
      <a:minorFont>
        <a:latin typeface="Helvetica"/>
        <a:ea typeface="Helvetica"/>
        <a:cs typeface="Helvetica"/>
      </a:minorFont>
    </a:fontScheme>
    <a:fmtScheme name="2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21_Office Theme">
  <a:themeElements>
    <a:clrScheme name="17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7_Office Theme">
      <a:majorFont>
        <a:latin typeface="Calibri"/>
        <a:ea typeface="Calibri"/>
        <a:cs typeface="Calibri"/>
      </a:majorFont>
      <a:minorFont>
        <a:latin typeface="Helvetica"/>
        <a:ea typeface="Helvetica"/>
        <a:cs typeface="Helvetica"/>
      </a:minorFont>
    </a:fontScheme>
    <a:fmtScheme name="17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B96F9AA16AAB4CAD5A84D9948A9248" ma:contentTypeVersion="13" ma:contentTypeDescription="Create a new document." ma:contentTypeScope="" ma:versionID="66e6175fc7af006b5cbadf1e92c8e282">
  <xsd:schema xmlns:xsd="http://www.w3.org/2001/XMLSchema" xmlns:xs="http://www.w3.org/2001/XMLSchema" xmlns:p="http://schemas.microsoft.com/office/2006/metadata/properties" xmlns:ns2="9c4acb4d-d418-40a9-a807-eb1131823ec1" xmlns:ns3="ab008862-597b-44a9-b520-f3fb6a5dde8c" targetNamespace="http://schemas.microsoft.com/office/2006/metadata/properties" ma:root="true" ma:fieldsID="3af2fe3829d9f270a981689c7f012ff0" ns2:_="" ns3:_="">
    <xsd:import namespace="9c4acb4d-d418-40a9-a807-eb1131823ec1"/>
    <xsd:import namespace="ab008862-597b-44a9-b520-f3fb6a5dde8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4acb4d-d418-40a9-a807-eb1131823e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9c6895b-df98-4dfd-830c-12378c2f7d1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b008862-597b-44a9-b520-f3fb6a5dde8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f894ee8-7928-4909-bcad-88ea47d6744b}" ma:internalName="TaxCatchAll" ma:showField="CatchAllData" ma:web="ab008862-597b-44a9-b520-f3fb6a5dde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01ECAE-D590-4B24-817D-5E942C7339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4acb4d-d418-40a9-a807-eb1131823ec1"/>
    <ds:schemaRef ds:uri="ab008862-597b-44a9-b520-f3fb6a5dde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D1A8C2-C7AB-4CC0-AB96-87E67CA28C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20829</TotalTime>
  <Words>4674</Words>
  <Application>Microsoft Office PowerPoint</Application>
  <PresentationFormat>On-screen Show (4:3)</PresentationFormat>
  <Paragraphs>725</Paragraphs>
  <Slides>66</Slides>
  <Notes>13</Notes>
  <HiddenSlides>0</HiddenSlides>
  <MMClips>1</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66</vt:i4>
      </vt:variant>
    </vt:vector>
  </HeadingPairs>
  <TitlesOfParts>
    <vt:vector size="84" baseType="lpstr">
      <vt:lpstr>ＭＳ Ｐゴシック</vt:lpstr>
      <vt:lpstr>Arial</vt:lpstr>
      <vt:lpstr>Arial</vt:lpstr>
      <vt:lpstr>Arial Black</vt:lpstr>
      <vt:lpstr>Arial,Sans-Serif</vt:lpstr>
      <vt:lpstr>Calibri</vt:lpstr>
      <vt:lpstr>Lato</vt:lpstr>
      <vt:lpstr>Lucida Grande</vt:lpstr>
      <vt:lpstr>Maiandra GD</vt:lpstr>
      <vt:lpstr>Open Sans</vt:lpstr>
      <vt:lpstr>Times New Roman</vt:lpstr>
      <vt:lpstr>Office Theme</vt:lpstr>
      <vt:lpstr>1_Office Theme</vt:lpstr>
      <vt:lpstr>4_Office Theme</vt:lpstr>
      <vt:lpstr>2_Office Theme</vt:lpstr>
      <vt:lpstr>14_Office Theme</vt:lpstr>
      <vt:lpstr>17_Office Theme</vt:lpstr>
      <vt:lpstr>21_Office Theme</vt:lpstr>
      <vt:lpstr>PowerPoint Presentation</vt:lpstr>
      <vt:lpstr>PowerPoint Presentation</vt:lpstr>
      <vt:lpstr>PowerPoint Presentation</vt:lpstr>
      <vt:lpstr> ACOG  Committee Opinion Feb. 2016 (reaffirmed 2017)</vt:lpstr>
      <vt:lpstr>PowerPoint Presentation</vt:lpstr>
      <vt:lpstr>Healthy People 2030 Infant     Health Goals </vt:lpstr>
      <vt:lpstr>PowerPoint Presentation</vt:lpstr>
      <vt:lpstr>Advantages for Infants and Children  Who are Breastfed</vt:lpstr>
      <vt:lpstr>Risks for Infants and Children  Who are Formula Fed </vt:lpstr>
      <vt:lpstr>PowerPoint Presentation</vt:lpstr>
      <vt:lpstr>Advantages for Women  Who Breastfeed</vt:lpstr>
      <vt:lpstr>PowerPoint Presentation</vt:lpstr>
      <vt:lpstr>PowerPoint Presentation</vt:lpstr>
      <vt:lpstr>PowerPoint Presentation</vt:lpstr>
      <vt:lpstr>PowerPoint Presentation</vt:lpstr>
      <vt:lpstr>HIV and Breastfeeding </vt:lpstr>
      <vt:lpstr>HIV and Breastfeeding</vt:lpstr>
      <vt:lpstr>Mastitis</vt:lpstr>
      <vt:lpstr>Mastitis</vt:lpstr>
      <vt:lpstr>PowerPoint Presentation</vt:lpstr>
      <vt:lpstr>Breastfeeding and Alcohol</vt:lpstr>
      <vt:lpstr>          Breastfeeding and Marijuana   </vt:lpstr>
      <vt:lpstr>Breastfeeding and Opioids</vt:lpstr>
      <vt:lpstr>Substance Use</vt:lpstr>
      <vt:lpstr>PowerPoint Presentation</vt:lpstr>
      <vt:lpstr>     Counseling Women About Breastfeeding </vt:lpstr>
      <vt:lpstr>Physician Encouragement Matters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Outpatient Visit Alerts (24 to 72 hour post discharge)</vt:lpstr>
      <vt:lpstr>PowerPoint Presentation</vt:lpstr>
      <vt:lpstr>Signs of Effective Breastfeeding</vt:lpstr>
      <vt:lpstr>PowerPoint Presentation</vt:lpstr>
      <vt:lpstr>Signs of Effective Breastfeeding</vt:lpstr>
      <vt:lpstr>Signs of Effective Breastfeeding</vt:lpstr>
      <vt:lpstr>PowerPoint Presentation</vt:lpstr>
      <vt:lpstr>If signs of effective feeding are not present, Immediate Action</vt:lpstr>
      <vt:lpstr>When is Supplementing  Recommended?</vt:lpstr>
      <vt:lpstr>Choice of Supplemental Feeding</vt:lpstr>
      <vt:lpstr>PowerPoint Presentation</vt:lpstr>
      <vt:lpstr>PowerPoint Presentation</vt:lpstr>
      <vt:lpstr>Pumping to Increase Supply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Academy of Breastfeeding Medicine</vt:lpstr>
      <vt:lpstr>PowerPoint Presentation</vt:lpstr>
      <vt:lpstr>PowerPoint Presentation</vt:lpstr>
      <vt:lpstr>Copyright </vt:lpstr>
    </vt:vector>
  </TitlesOfParts>
  <Company>PA Chapter, American Academy of Pediatrics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icb</dc:creator>
  <cp:lastModifiedBy>Anderson, Christina M</cp:lastModifiedBy>
  <cp:revision>1850</cp:revision>
  <cp:lastPrinted>2017-06-15T14:19:42Z</cp:lastPrinted>
  <dcterms:created xsi:type="dcterms:W3CDTF">2009-03-12T21:22:24Z</dcterms:created>
  <dcterms:modified xsi:type="dcterms:W3CDTF">2025-04-22T14:46:05Z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e4b1be8-281e-475d-98b0-21c3457e5a46_Enabled">
    <vt:lpwstr>true</vt:lpwstr>
  </property>
  <property fmtid="{D5CDD505-2E9C-101B-9397-08002B2CF9AE}" pid="3" name="MSIP_Label_5e4b1be8-281e-475d-98b0-21c3457e5a46_SetDate">
    <vt:lpwstr>2025-04-01T16:43:12Z</vt:lpwstr>
  </property>
  <property fmtid="{D5CDD505-2E9C-101B-9397-08002B2CF9AE}" pid="4" name="MSIP_Label_5e4b1be8-281e-475d-98b0-21c3457e5a46_Method">
    <vt:lpwstr>Standard</vt:lpwstr>
  </property>
  <property fmtid="{D5CDD505-2E9C-101B-9397-08002B2CF9AE}" pid="5" name="MSIP_Label_5e4b1be8-281e-475d-98b0-21c3457e5a46_Name">
    <vt:lpwstr>Public</vt:lpwstr>
  </property>
  <property fmtid="{D5CDD505-2E9C-101B-9397-08002B2CF9AE}" pid="6" name="MSIP_Label_5e4b1be8-281e-475d-98b0-21c3457e5a46_SiteId">
    <vt:lpwstr>8b3dd73e-4e72-4679-b191-56da1588712b</vt:lpwstr>
  </property>
  <property fmtid="{D5CDD505-2E9C-101B-9397-08002B2CF9AE}" pid="7" name="MSIP_Label_5e4b1be8-281e-475d-98b0-21c3457e5a46_ActionId">
    <vt:lpwstr>38524ccf-a11c-40d2-8677-61b21c8b984e</vt:lpwstr>
  </property>
  <property fmtid="{D5CDD505-2E9C-101B-9397-08002B2CF9AE}" pid="8" name="MSIP_Label_5e4b1be8-281e-475d-98b0-21c3457e5a46_ContentBits">
    <vt:lpwstr>0</vt:lpwstr>
  </property>
  <property fmtid="{D5CDD505-2E9C-101B-9397-08002B2CF9AE}" pid="9" name="MSIP_Label_5e4b1be8-281e-475d-98b0-21c3457e5a46_Tag">
    <vt:lpwstr>10, 3, 0, 1</vt:lpwstr>
  </property>
</Properties>
</file>