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315" r:id="rId3"/>
    <p:sldId id="316" r:id="rId4"/>
    <p:sldId id="257" r:id="rId5"/>
    <p:sldId id="318" r:id="rId6"/>
    <p:sldId id="265" r:id="rId7"/>
    <p:sldId id="294" r:id="rId8"/>
    <p:sldId id="267" r:id="rId9"/>
    <p:sldId id="268" r:id="rId10"/>
    <p:sldId id="269" r:id="rId11"/>
    <p:sldId id="324" r:id="rId12"/>
    <p:sldId id="274" r:id="rId13"/>
    <p:sldId id="271" r:id="rId14"/>
    <p:sldId id="272" r:id="rId15"/>
    <p:sldId id="278" r:id="rId16"/>
    <p:sldId id="325" r:id="rId17"/>
    <p:sldId id="290" r:id="rId18"/>
    <p:sldId id="273" r:id="rId19"/>
    <p:sldId id="319" r:id="rId20"/>
    <p:sldId id="259" r:id="rId21"/>
    <p:sldId id="280" r:id="rId22"/>
    <p:sldId id="326" r:id="rId23"/>
    <p:sldId id="327" r:id="rId24"/>
    <p:sldId id="328" r:id="rId25"/>
    <p:sldId id="329" r:id="rId26"/>
    <p:sldId id="279" r:id="rId27"/>
    <p:sldId id="330" r:id="rId28"/>
    <p:sldId id="331" r:id="rId29"/>
    <p:sldId id="332" r:id="rId30"/>
    <p:sldId id="333" r:id="rId31"/>
    <p:sldId id="334" r:id="rId32"/>
    <p:sldId id="320" r:id="rId33"/>
    <p:sldId id="335" r:id="rId34"/>
    <p:sldId id="340" r:id="rId35"/>
    <p:sldId id="337" r:id="rId36"/>
    <p:sldId id="343" r:id="rId37"/>
    <p:sldId id="297" r:id="rId38"/>
    <p:sldId id="291" r:id="rId39"/>
    <p:sldId id="293" r:id="rId40"/>
    <p:sldId id="292" r:id="rId41"/>
    <p:sldId id="258" r:id="rId42"/>
    <p:sldId id="341" r:id="rId43"/>
    <p:sldId id="299" r:id="rId44"/>
    <p:sldId id="342" r:id="rId45"/>
    <p:sldId id="312" r:id="rId46"/>
    <p:sldId id="344" r:id="rId47"/>
    <p:sldId id="345" r:id="rId48"/>
    <p:sldId id="310" r:id="rId49"/>
    <p:sldId id="309" r:id="rId50"/>
    <p:sldId id="321" r:id="rId51"/>
    <p:sldId id="346" r:id="rId52"/>
    <p:sldId id="347" r:id="rId53"/>
    <p:sldId id="311" r:id="rId54"/>
    <p:sldId id="314"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FFF9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D062D5-BAA6-4508-8044-96D0F9A66C99}" v="200" dt="2025-04-16T21:16:58.5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68" autoAdjust="0"/>
    <p:restoredTop sz="59356" autoAdjust="0"/>
  </p:normalViewPr>
  <p:slideViewPr>
    <p:cSldViewPr snapToGrid="0">
      <p:cViewPr varScale="1">
        <p:scale>
          <a:sx n="65" d="100"/>
          <a:sy n="65" d="100"/>
        </p:scale>
        <p:origin x="20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4B6E97-6F37-48C7-9E98-B7038E3ACFAE}"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A11356-F1E8-4E14-9567-E010D667A45C}" type="slidenum">
              <a:rPr lang="en-US" smtClean="0"/>
              <a:t>‹#›</a:t>
            </a:fld>
            <a:endParaRPr lang="en-US"/>
          </a:p>
        </p:txBody>
      </p:sp>
    </p:spTree>
    <p:extLst>
      <p:ext uri="{BB962C8B-B14F-4D97-AF65-F5344CB8AC3E}">
        <p14:creationId xmlns:p14="http://schemas.microsoft.com/office/powerpoint/2010/main" val="1106139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2</a:t>
            </a:fld>
            <a:endParaRPr lang="en-US"/>
          </a:p>
        </p:txBody>
      </p:sp>
    </p:spTree>
    <p:extLst>
      <p:ext uri="{BB962C8B-B14F-4D97-AF65-F5344CB8AC3E}">
        <p14:creationId xmlns:p14="http://schemas.microsoft.com/office/powerpoint/2010/main" val="1445400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12</a:t>
            </a:fld>
            <a:endParaRPr lang="en-US"/>
          </a:p>
        </p:txBody>
      </p:sp>
    </p:spTree>
    <p:extLst>
      <p:ext uri="{BB962C8B-B14F-4D97-AF65-F5344CB8AC3E}">
        <p14:creationId xmlns:p14="http://schemas.microsoft.com/office/powerpoint/2010/main" val="2986448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13</a:t>
            </a:fld>
            <a:endParaRPr lang="en-US"/>
          </a:p>
        </p:txBody>
      </p:sp>
    </p:spTree>
    <p:extLst>
      <p:ext uri="{BB962C8B-B14F-4D97-AF65-F5344CB8AC3E}">
        <p14:creationId xmlns:p14="http://schemas.microsoft.com/office/powerpoint/2010/main" val="4255903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14</a:t>
            </a:fld>
            <a:endParaRPr lang="en-US"/>
          </a:p>
        </p:txBody>
      </p:sp>
    </p:spTree>
    <p:extLst>
      <p:ext uri="{BB962C8B-B14F-4D97-AF65-F5344CB8AC3E}">
        <p14:creationId xmlns:p14="http://schemas.microsoft.com/office/powerpoint/2010/main" val="2042565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15</a:t>
            </a:fld>
            <a:endParaRPr lang="en-US"/>
          </a:p>
        </p:txBody>
      </p:sp>
    </p:spTree>
    <p:extLst>
      <p:ext uri="{BB962C8B-B14F-4D97-AF65-F5344CB8AC3E}">
        <p14:creationId xmlns:p14="http://schemas.microsoft.com/office/powerpoint/2010/main" val="3247658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12DBE-E19F-1D19-8A77-5054DA3E9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4B8FB-C245-1B81-6FD8-21FE55E153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EF88BD-C797-CD5A-6075-BE0800C300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0EFCCD-C8A9-717E-5D3C-5B9CF9016184}"/>
              </a:ext>
            </a:extLst>
          </p:cNvPr>
          <p:cNvSpPr>
            <a:spLocks noGrp="1"/>
          </p:cNvSpPr>
          <p:nvPr>
            <p:ph type="sldNum" sz="quarter" idx="5"/>
          </p:nvPr>
        </p:nvSpPr>
        <p:spPr/>
        <p:txBody>
          <a:bodyPr/>
          <a:lstStyle/>
          <a:p>
            <a:fld id="{C7A11356-F1E8-4E14-9567-E010D667A45C}" type="slidenum">
              <a:rPr lang="en-US" smtClean="0"/>
              <a:t>16</a:t>
            </a:fld>
            <a:endParaRPr lang="en-US"/>
          </a:p>
        </p:txBody>
      </p:sp>
    </p:spTree>
    <p:extLst>
      <p:ext uri="{BB962C8B-B14F-4D97-AF65-F5344CB8AC3E}">
        <p14:creationId xmlns:p14="http://schemas.microsoft.com/office/powerpoint/2010/main" val="1852779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01792-746A-4676-3F17-34C5C6DB24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244B81-4603-E303-0F6E-C8ADD2D20E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28D9A-EF32-40B8-2FDC-2AF2DC4CB4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9DBC74-0826-42E6-26D3-21F848F35584}"/>
              </a:ext>
            </a:extLst>
          </p:cNvPr>
          <p:cNvSpPr>
            <a:spLocks noGrp="1"/>
          </p:cNvSpPr>
          <p:nvPr>
            <p:ph type="sldNum" sz="quarter" idx="5"/>
          </p:nvPr>
        </p:nvSpPr>
        <p:spPr/>
        <p:txBody>
          <a:bodyPr/>
          <a:lstStyle/>
          <a:p>
            <a:fld id="{C7A11356-F1E8-4E14-9567-E010D667A45C}" type="slidenum">
              <a:rPr lang="en-US" smtClean="0"/>
              <a:t>17</a:t>
            </a:fld>
            <a:endParaRPr lang="en-US"/>
          </a:p>
        </p:txBody>
      </p:sp>
    </p:spTree>
    <p:extLst>
      <p:ext uri="{BB962C8B-B14F-4D97-AF65-F5344CB8AC3E}">
        <p14:creationId xmlns:p14="http://schemas.microsoft.com/office/powerpoint/2010/main" val="3631135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18</a:t>
            </a:fld>
            <a:endParaRPr lang="en-US"/>
          </a:p>
        </p:txBody>
      </p:sp>
    </p:spTree>
    <p:extLst>
      <p:ext uri="{BB962C8B-B14F-4D97-AF65-F5344CB8AC3E}">
        <p14:creationId xmlns:p14="http://schemas.microsoft.com/office/powerpoint/2010/main" val="4172828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9CD7E-C274-EE0D-1A58-7432F703ED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226BB-C5D4-034D-9262-8624E7EACA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ED772C-597F-A2F4-6341-13A6741AD6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403E45B-36BA-609D-8522-F3124E90233E}"/>
              </a:ext>
            </a:extLst>
          </p:cNvPr>
          <p:cNvSpPr>
            <a:spLocks noGrp="1"/>
          </p:cNvSpPr>
          <p:nvPr>
            <p:ph type="sldNum" sz="quarter" idx="5"/>
          </p:nvPr>
        </p:nvSpPr>
        <p:spPr/>
        <p:txBody>
          <a:bodyPr/>
          <a:lstStyle/>
          <a:p>
            <a:fld id="{C7A11356-F1E8-4E14-9567-E010D667A45C}" type="slidenum">
              <a:rPr lang="en-US" smtClean="0"/>
              <a:t>19</a:t>
            </a:fld>
            <a:endParaRPr lang="en-US"/>
          </a:p>
        </p:txBody>
      </p:sp>
    </p:spTree>
    <p:extLst>
      <p:ext uri="{BB962C8B-B14F-4D97-AF65-F5344CB8AC3E}">
        <p14:creationId xmlns:p14="http://schemas.microsoft.com/office/powerpoint/2010/main" val="1013274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20</a:t>
            </a:fld>
            <a:endParaRPr lang="en-US"/>
          </a:p>
        </p:txBody>
      </p:sp>
    </p:spTree>
    <p:extLst>
      <p:ext uri="{BB962C8B-B14F-4D97-AF65-F5344CB8AC3E}">
        <p14:creationId xmlns:p14="http://schemas.microsoft.com/office/powerpoint/2010/main" val="2559237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21</a:t>
            </a:fld>
            <a:endParaRPr lang="en-US"/>
          </a:p>
        </p:txBody>
      </p:sp>
    </p:spTree>
    <p:extLst>
      <p:ext uri="{BB962C8B-B14F-4D97-AF65-F5344CB8AC3E}">
        <p14:creationId xmlns:p14="http://schemas.microsoft.com/office/powerpoint/2010/main" val="4286597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4</a:t>
            </a:fld>
            <a:endParaRPr lang="en-US"/>
          </a:p>
        </p:txBody>
      </p:sp>
    </p:spTree>
    <p:extLst>
      <p:ext uri="{BB962C8B-B14F-4D97-AF65-F5344CB8AC3E}">
        <p14:creationId xmlns:p14="http://schemas.microsoft.com/office/powerpoint/2010/main" val="1431857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41F76-3BFE-3D8B-30C6-11F33FE03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92580E-BCD5-9453-F640-379A7F126D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0C6653-D169-65F8-03F3-5048A60D0A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EB5FAD7-23FC-8008-3FB7-3C1A9BA6BCF6}"/>
              </a:ext>
            </a:extLst>
          </p:cNvPr>
          <p:cNvSpPr>
            <a:spLocks noGrp="1"/>
          </p:cNvSpPr>
          <p:nvPr>
            <p:ph type="sldNum" sz="quarter" idx="5"/>
          </p:nvPr>
        </p:nvSpPr>
        <p:spPr/>
        <p:txBody>
          <a:bodyPr/>
          <a:lstStyle/>
          <a:p>
            <a:fld id="{C7A11356-F1E8-4E14-9567-E010D667A45C}" type="slidenum">
              <a:rPr lang="en-US" smtClean="0"/>
              <a:t>22</a:t>
            </a:fld>
            <a:endParaRPr lang="en-US"/>
          </a:p>
        </p:txBody>
      </p:sp>
    </p:spTree>
    <p:extLst>
      <p:ext uri="{BB962C8B-B14F-4D97-AF65-F5344CB8AC3E}">
        <p14:creationId xmlns:p14="http://schemas.microsoft.com/office/powerpoint/2010/main" val="2749282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23</a:t>
            </a:fld>
            <a:endParaRPr lang="en-US"/>
          </a:p>
        </p:txBody>
      </p:sp>
    </p:spTree>
    <p:extLst>
      <p:ext uri="{BB962C8B-B14F-4D97-AF65-F5344CB8AC3E}">
        <p14:creationId xmlns:p14="http://schemas.microsoft.com/office/powerpoint/2010/main" val="3824765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24</a:t>
            </a:fld>
            <a:endParaRPr lang="en-US"/>
          </a:p>
        </p:txBody>
      </p:sp>
    </p:spTree>
    <p:extLst>
      <p:ext uri="{BB962C8B-B14F-4D97-AF65-F5344CB8AC3E}">
        <p14:creationId xmlns:p14="http://schemas.microsoft.com/office/powerpoint/2010/main" val="27225925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E84DE-B6C7-831E-BBD6-B10217FE8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850813-F5CC-74B0-2486-A4212281CE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8D4E89-1047-9F1E-9BBE-36DA2F28FB1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FACC36-68F8-022B-E8E0-BBF56F21E73E}"/>
              </a:ext>
            </a:extLst>
          </p:cNvPr>
          <p:cNvSpPr>
            <a:spLocks noGrp="1"/>
          </p:cNvSpPr>
          <p:nvPr>
            <p:ph type="sldNum" sz="quarter" idx="5"/>
          </p:nvPr>
        </p:nvSpPr>
        <p:spPr/>
        <p:txBody>
          <a:bodyPr/>
          <a:lstStyle/>
          <a:p>
            <a:fld id="{C7A11356-F1E8-4E14-9567-E010D667A45C}" type="slidenum">
              <a:rPr lang="en-US" smtClean="0"/>
              <a:t>25</a:t>
            </a:fld>
            <a:endParaRPr lang="en-US"/>
          </a:p>
        </p:txBody>
      </p:sp>
    </p:spTree>
    <p:extLst>
      <p:ext uri="{BB962C8B-B14F-4D97-AF65-F5344CB8AC3E}">
        <p14:creationId xmlns:p14="http://schemas.microsoft.com/office/powerpoint/2010/main" val="1449184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26</a:t>
            </a:fld>
            <a:endParaRPr lang="en-US"/>
          </a:p>
        </p:txBody>
      </p:sp>
    </p:spTree>
    <p:extLst>
      <p:ext uri="{BB962C8B-B14F-4D97-AF65-F5344CB8AC3E}">
        <p14:creationId xmlns:p14="http://schemas.microsoft.com/office/powerpoint/2010/main" val="4291553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5C864-DE0A-0377-B8C6-3EB7329F49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E75482-A7B0-B1AD-F7AD-3EF5B5E8D3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C994E6-18FF-F4FC-F0E5-90BD54E58D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B043F4-D4AE-9984-8D45-CECDE67AB8A4}"/>
              </a:ext>
            </a:extLst>
          </p:cNvPr>
          <p:cNvSpPr>
            <a:spLocks noGrp="1"/>
          </p:cNvSpPr>
          <p:nvPr>
            <p:ph type="sldNum" sz="quarter" idx="5"/>
          </p:nvPr>
        </p:nvSpPr>
        <p:spPr/>
        <p:txBody>
          <a:bodyPr/>
          <a:lstStyle/>
          <a:p>
            <a:fld id="{C7A11356-F1E8-4E14-9567-E010D667A45C}" type="slidenum">
              <a:rPr lang="en-US" smtClean="0"/>
              <a:t>27</a:t>
            </a:fld>
            <a:endParaRPr lang="en-US"/>
          </a:p>
        </p:txBody>
      </p:sp>
    </p:spTree>
    <p:extLst>
      <p:ext uri="{BB962C8B-B14F-4D97-AF65-F5344CB8AC3E}">
        <p14:creationId xmlns:p14="http://schemas.microsoft.com/office/powerpoint/2010/main" val="1705758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28</a:t>
            </a:fld>
            <a:endParaRPr lang="en-US"/>
          </a:p>
        </p:txBody>
      </p:sp>
    </p:spTree>
    <p:extLst>
      <p:ext uri="{BB962C8B-B14F-4D97-AF65-F5344CB8AC3E}">
        <p14:creationId xmlns:p14="http://schemas.microsoft.com/office/powerpoint/2010/main" val="22113651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29</a:t>
            </a:fld>
            <a:endParaRPr lang="en-US"/>
          </a:p>
        </p:txBody>
      </p:sp>
    </p:spTree>
    <p:extLst>
      <p:ext uri="{BB962C8B-B14F-4D97-AF65-F5344CB8AC3E}">
        <p14:creationId xmlns:p14="http://schemas.microsoft.com/office/powerpoint/2010/main" val="2138305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B9C6C-52A9-F5C1-58F7-D520D3B7F7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1B7F2-6183-481E-2EA2-15AFD076CA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7ABB1C-F6D2-DCCB-D784-DF4B7D6BC5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A023E6-D000-E45E-7A3E-0F9E2E07C46D}"/>
              </a:ext>
            </a:extLst>
          </p:cNvPr>
          <p:cNvSpPr>
            <a:spLocks noGrp="1"/>
          </p:cNvSpPr>
          <p:nvPr>
            <p:ph type="sldNum" sz="quarter" idx="5"/>
          </p:nvPr>
        </p:nvSpPr>
        <p:spPr/>
        <p:txBody>
          <a:bodyPr/>
          <a:lstStyle/>
          <a:p>
            <a:fld id="{C7A11356-F1E8-4E14-9567-E010D667A45C}" type="slidenum">
              <a:rPr lang="en-US" smtClean="0"/>
              <a:t>30</a:t>
            </a:fld>
            <a:endParaRPr lang="en-US"/>
          </a:p>
        </p:txBody>
      </p:sp>
    </p:spTree>
    <p:extLst>
      <p:ext uri="{BB962C8B-B14F-4D97-AF65-F5344CB8AC3E}">
        <p14:creationId xmlns:p14="http://schemas.microsoft.com/office/powerpoint/2010/main" val="3554062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3D69A-06AE-4862-BD06-DBC182D05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407F8F-1B9A-35AB-DA48-92D7F651B2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8387BB-3318-96C7-732B-9BA638EE25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4DD57F-E3DB-0A50-3E89-12CFBCF6448E}"/>
              </a:ext>
            </a:extLst>
          </p:cNvPr>
          <p:cNvSpPr>
            <a:spLocks noGrp="1"/>
          </p:cNvSpPr>
          <p:nvPr>
            <p:ph type="sldNum" sz="quarter" idx="5"/>
          </p:nvPr>
        </p:nvSpPr>
        <p:spPr/>
        <p:txBody>
          <a:bodyPr/>
          <a:lstStyle/>
          <a:p>
            <a:fld id="{C7A11356-F1E8-4E14-9567-E010D667A45C}" type="slidenum">
              <a:rPr lang="en-US" smtClean="0"/>
              <a:t>31</a:t>
            </a:fld>
            <a:endParaRPr lang="en-US"/>
          </a:p>
        </p:txBody>
      </p:sp>
    </p:spTree>
    <p:extLst>
      <p:ext uri="{BB962C8B-B14F-4D97-AF65-F5344CB8AC3E}">
        <p14:creationId xmlns:p14="http://schemas.microsoft.com/office/powerpoint/2010/main" val="3328309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DBFC6-07BC-E6B2-E832-6C93288AC9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90105-3C3F-993C-D9BF-EDB41E881F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CCF1D7-C25C-FE1B-5B36-DC14EFBA94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C17E2F-AD9A-DEC8-C7B8-67EC3E879637}"/>
              </a:ext>
            </a:extLst>
          </p:cNvPr>
          <p:cNvSpPr>
            <a:spLocks noGrp="1"/>
          </p:cNvSpPr>
          <p:nvPr>
            <p:ph type="sldNum" sz="quarter" idx="5"/>
          </p:nvPr>
        </p:nvSpPr>
        <p:spPr/>
        <p:txBody>
          <a:bodyPr/>
          <a:lstStyle/>
          <a:p>
            <a:fld id="{C7A11356-F1E8-4E14-9567-E010D667A45C}" type="slidenum">
              <a:rPr lang="en-US" smtClean="0"/>
              <a:t>5</a:t>
            </a:fld>
            <a:endParaRPr lang="en-US"/>
          </a:p>
        </p:txBody>
      </p:sp>
    </p:spTree>
    <p:extLst>
      <p:ext uri="{BB962C8B-B14F-4D97-AF65-F5344CB8AC3E}">
        <p14:creationId xmlns:p14="http://schemas.microsoft.com/office/powerpoint/2010/main" val="1264129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F6DD3-CA87-52CF-0723-BC4DFC206C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3114D-AC6F-E88F-E6E3-66E7C1E0E9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47843-581E-E969-10ED-DEBC9EAE97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3B24FC-3CC8-891E-8B44-56E751A75002}"/>
              </a:ext>
            </a:extLst>
          </p:cNvPr>
          <p:cNvSpPr>
            <a:spLocks noGrp="1"/>
          </p:cNvSpPr>
          <p:nvPr>
            <p:ph type="sldNum" sz="quarter" idx="5"/>
          </p:nvPr>
        </p:nvSpPr>
        <p:spPr/>
        <p:txBody>
          <a:bodyPr/>
          <a:lstStyle/>
          <a:p>
            <a:fld id="{C7A11356-F1E8-4E14-9567-E010D667A45C}" type="slidenum">
              <a:rPr lang="en-US" smtClean="0"/>
              <a:t>32</a:t>
            </a:fld>
            <a:endParaRPr lang="en-US"/>
          </a:p>
        </p:txBody>
      </p:sp>
    </p:spTree>
    <p:extLst>
      <p:ext uri="{BB962C8B-B14F-4D97-AF65-F5344CB8AC3E}">
        <p14:creationId xmlns:p14="http://schemas.microsoft.com/office/powerpoint/2010/main" val="2595852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1F193-1999-26B2-D76C-EE5CDAF0D2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DAA355-3743-60E5-7167-45576435CE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BA77D5-7F42-AB93-625D-152F2A5A23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82F065-D13D-D376-901C-368C737091AA}"/>
              </a:ext>
            </a:extLst>
          </p:cNvPr>
          <p:cNvSpPr>
            <a:spLocks noGrp="1"/>
          </p:cNvSpPr>
          <p:nvPr>
            <p:ph type="sldNum" sz="quarter" idx="5"/>
          </p:nvPr>
        </p:nvSpPr>
        <p:spPr/>
        <p:txBody>
          <a:bodyPr/>
          <a:lstStyle/>
          <a:p>
            <a:fld id="{C7A11356-F1E8-4E14-9567-E010D667A45C}" type="slidenum">
              <a:rPr lang="en-US" smtClean="0"/>
              <a:t>33</a:t>
            </a:fld>
            <a:endParaRPr lang="en-US"/>
          </a:p>
        </p:txBody>
      </p:sp>
    </p:spTree>
    <p:extLst>
      <p:ext uri="{BB962C8B-B14F-4D97-AF65-F5344CB8AC3E}">
        <p14:creationId xmlns:p14="http://schemas.microsoft.com/office/powerpoint/2010/main" val="2711509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678A3-C9E8-6067-05A3-691464034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2C543B-2F05-733B-3E01-9E7AAE921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C3A1F1-DAF4-3811-61B5-83679C352B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2D8803-B4A3-DD0F-EBF8-B5452B8184AF}"/>
              </a:ext>
            </a:extLst>
          </p:cNvPr>
          <p:cNvSpPr>
            <a:spLocks noGrp="1"/>
          </p:cNvSpPr>
          <p:nvPr>
            <p:ph type="sldNum" sz="quarter" idx="5"/>
          </p:nvPr>
        </p:nvSpPr>
        <p:spPr/>
        <p:txBody>
          <a:bodyPr/>
          <a:lstStyle/>
          <a:p>
            <a:fld id="{C7A11356-F1E8-4E14-9567-E010D667A45C}" type="slidenum">
              <a:rPr lang="en-US" smtClean="0"/>
              <a:t>34</a:t>
            </a:fld>
            <a:endParaRPr lang="en-US"/>
          </a:p>
        </p:txBody>
      </p:sp>
    </p:spTree>
    <p:extLst>
      <p:ext uri="{BB962C8B-B14F-4D97-AF65-F5344CB8AC3E}">
        <p14:creationId xmlns:p14="http://schemas.microsoft.com/office/powerpoint/2010/main" val="7227672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85D8F-0C39-1535-E38A-ABA9805F71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58049D-8A04-BD22-3D0B-B9A859093C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1C1F43-F871-E81E-0EA0-22457D5163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5A3241-2304-3BF9-2922-7CFCAEEAC5CB}"/>
              </a:ext>
            </a:extLst>
          </p:cNvPr>
          <p:cNvSpPr>
            <a:spLocks noGrp="1"/>
          </p:cNvSpPr>
          <p:nvPr>
            <p:ph type="sldNum" sz="quarter" idx="5"/>
          </p:nvPr>
        </p:nvSpPr>
        <p:spPr/>
        <p:txBody>
          <a:bodyPr/>
          <a:lstStyle/>
          <a:p>
            <a:fld id="{C7A11356-F1E8-4E14-9567-E010D667A45C}" type="slidenum">
              <a:rPr lang="en-US" smtClean="0"/>
              <a:t>36</a:t>
            </a:fld>
            <a:endParaRPr lang="en-US"/>
          </a:p>
        </p:txBody>
      </p:sp>
    </p:spTree>
    <p:extLst>
      <p:ext uri="{BB962C8B-B14F-4D97-AF65-F5344CB8AC3E}">
        <p14:creationId xmlns:p14="http://schemas.microsoft.com/office/powerpoint/2010/main" val="12869013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37</a:t>
            </a:fld>
            <a:endParaRPr lang="en-US"/>
          </a:p>
        </p:txBody>
      </p:sp>
    </p:spTree>
    <p:extLst>
      <p:ext uri="{BB962C8B-B14F-4D97-AF65-F5344CB8AC3E}">
        <p14:creationId xmlns:p14="http://schemas.microsoft.com/office/powerpoint/2010/main" val="1654219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38</a:t>
            </a:fld>
            <a:endParaRPr lang="en-US"/>
          </a:p>
        </p:txBody>
      </p:sp>
    </p:spTree>
    <p:extLst>
      <p:ext uri="{BB962C8B-B14F-4D97-AF65-F5344CB8AC3E}">
        <p14:creationId xmlns:p14="http://schemas.microsoft.com/office/powerpoint/2010/main" val="20240765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4D130-5F6D-BAAD-11AB-883304DD98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9487C9-06B3-313B-8E89-10F6E0AAD5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A4119C-C8C2-5344-61AA-5CA966FE2D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7AF8A0F-9DE0-243C-6835-BC7A9D24BAD2}"/>
              </a:ext>
            </a:extLst>
          </p:cNvPr>
          <p:cNvSpPr>
            <a:spLocks noGrp="1"/>
          </p:cNvSpPr>
          <p:nvPr>
            <p:ph type="sldNum" sz="quarter" idx="5"/>
          </p:nvPr>
        </p:nvSpPr>
        <p:spPr/>
        <p:txBody>
          <a:bodyPr/>
          <a:lstStyle/>
          <a:p>
            <a:fld id="{C7A11356-F1E8-4E14-9567-E010D667A45C}" type="slidenum">
              <a:rPr lang="en-US" smtClean="0"/>
              <a:t>39</a:t>
            </a:fld>
            <a:endParaRPr lang="en-US"/>
          </a:p>
        </p:txBody>
      </p:sp>
    </p:spTree>
    <p:extLst>
      <p:ext uri="{BB962C8B-B14F-4D97-AF65-F5344CB8AC3E}">
        <p14:creationId xmlns:p14="http://schemas.microsoft.com/office/powerpoint/2010/main" val="13198698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40</a:t>
            </a:fld>
            <a:endParaRPr lang="en-US"/>
          </a:p>
        </p:txBody>
      </p:sp>
    </p:spTree>
    <p:extLst>
      <p:ext uri="{BB962C8B-B14F-4D97-AF65-F5344CB8AC3E}">
        <p14:creationId xmlns:p14="http://schemas.microsoft.com/office/powerpoint/2010/main" val="2550080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41</a:t>
            </a:fld>
            <a:endParaRPr lang="en-US"/>
          </a:p>
        </p:txBody>
      </p:sp>
    </p:spTree>
    <p:extLst>
      <p:ext uri="{BB962C8B-B14F-4D97-AF65-F5344CB8AC3E}">
        <p14:creationId xmlns:p14="http://schemas.microsoft.com/office/powerpoint/2010/main" val="17242778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A06A4-1301-851A-958E-98C9DE943B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48707-7268-3E25-3E45-2BBAB8DCE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EA7FD3-A06A-6365-0557-192FA14DC2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7CB26C0-C76E-0CBE-9766-1EAEC19A7547}"/>
              </a:ext>
            </a:extLst>
          </p:cNvPr>
          <p:cNvSpPr>
            <a:spLocks noGrp="1"/>
          </p:cNvSpPr>
          <p:nvPr>
            <p:ph type="sldNum" sz="quarter" idx="5"/>
          </p:nvPr>
        </p:nvSpPr>
        <p:spPr/>
        <p:txBody>
          <a:bodyPr/>
          <a:lstStyle/>
          <a:p>
            <a:fld id="{C7A11356-F1E8-4E14-9567-E010D667A45C}" type="slidenum">
              <a:rPr lang="en-US" smtClean="0"/>
              <a:t>42</a:t>
            </a:fld>
            <a:endParaRPr lang="en-US"/>
          </a:p>
        </p:txBody>
      </p:sp>
    </p:spTree>
    <p:extLst>
      <p:ext uri="{BB962C8B-B14F-4D97-AF65-F5344CB8AC3E}">
        <p14:creationId xmlns:p14="http://schemas.microsoft.com/office/powerpoint/2010/main" val="4181870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6</a:t>
            </a:fld>
            <a:endParaRPr lang="en-US"/>
          </a:p>
        </p:txBody>
      </p:sp>
    </p:spTree>
    <p:extLst>
      <p:ext uri="{BB962C8B-B14F-4D97-AF65-F5344CB8AC3E}">
        <p14:creationId xmlns:p14="http://schemas.microsoft.com/office/powerpoint/2010/main" val="308083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43</a:t>
            </a:fld>
            <a:endParaRPr lang="en-US"/>
          </a:p>
        </p:txBody>
      </p:sp>
    </p:spTree>
    <p:extLst>
      <p:ext uri="{BB962C8B-B14F-4D97-AF65-F5344CB8AC3E}">
        <p14:creationId xmlns:p14="http://schemas.microsoft.com/office/powerpoint/2010/main" val="17829188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44</a:t>
            </a:fld>
            <a:endParaRPr lang="en-US"/>
          </a:p>
        </p:txBody>
      </p:sp>
    </p:spTree>
    <p:extLst>
      <p:ext uri="{BB962C8B-B14F-4D97-AF65-F5344CB8AC3E}">
        <p14:creationId xmlns:p14="http://schemas.microsoft.com/office/powerpoint/2010/main" val="4037292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01082-3077-61AB-2F98-4D8E8AC28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70A90D-B2FE-2F21-7EC9-2F02AD6EE7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ED57DC-BFEA-59C9-A8B8-212061375E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8AD93F-77BC-53E7-F7DD-BB18E67D58A5}"/>
              </a:ext>
            </a:extLst>
          </p:cNvPr>
          <p:cNvSpPr>
            <a:spLocks noGrp="1"/>
          </p:cNvSpPr>
          <p:nvPr>
            <p:ph type="sldNum" sz="quarter" idx="5"/>
          </p:nvPr>
        </p:nvSpPr>
        <p:spPr/>
        <p:txBody>
          <a:bodyPr/>
          <a:lstStyle/>
          <a:p>
            <a:fld id="{C7A11356-F1E8-4E14-9567-E010D667A45C}" type="slidenum">
              <a:rPr lang="en-US" smtClean="0"/>
              <a:t>45</a:t>
            </a:fld>
            <a:endParaRPr lang="en-US"/>
          </a:p>
        </p:txBody>
      </p:sp>
    </p:spTree>
    <p:extLst>
      <p:ext uri="{BB962C8B-B14F-4D97-AF65-F5344CB8AC3E}">
        <p14:creationId xmlns:p14="http://schemas.microsoft.com/office/powerpoint/2010/main" val="31243387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05686-7CA2-754F-1929-5C1D2E0289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CBC87-55B3-9854-BA7D-4D9E20368D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61E06F-EC4F-42D5-A6F6-BCC6938DEC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6C5695-305D-0C29-CA7C-83296565F3F6}"/>
              </a:ext>
            </a:extLst>
          </p:cNvPr>
          <p:cNvSpPr>
            <a:spLocks noGrp="1"/>
          </p:cNvSpPr>
          <p:nvPr>
            <p:ph type="sldNum" sz="quarter" idx="5"/>
          </p:nvPr>
        </p:nvSpPr>
        <p:spPr/>
        <p:txBody>
          <a:bodyPr/>
          <a:lstStyle/>
          <a:p>
            <a:fld id="{C7A11356-F1E8-4E14-9567-E010D667A45C}" type="slidenum">
              <a:rPr lang="en-US" smtClean="0"/>
              <a:t>46</a:t>
            </a:fld>
            <a:endParaRPr lang="en-US"/>
          </a:p>
        </p:txBody>
      </p:sp>
    </p:spTree>
    <p:extLst>
      <p:ext uri="{BB962C8B-B14F-4D97-AF65-F5344CB8AC3E}">
        <p14:creationId xmlns:p14="http://schemas.microsoft.com/office/powerpoint/2010/main" val="1448804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A11356-F1E8-4E14-9567-E010D667A45C}" type="slidenum">
              <a:rPr lang="en-US" smtClean="0"/>
              <a:t>48</a:t>
            </a:fld>
            <a:endParaRPr lang="en-US"/>
          </a:p>
        </p:txBody>
      </p:sp>
    </p:spTree>
    <p:extLst>
      <p:ext uri="{BB962C8B-B14F-4D97-AF65-F5344CB8AC3E}">
        <p14:creationId xmlns:p14="http://schemas.microsoft.com/office/powerpoint/2010/main" val="20437947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49</a:t>
            </a:fld>
            <a:endParaRPr lang="en-US"/>
          </a:p>
        </p:txBody>
      </p:sp>
    </p:spTree>
    <p:extLst>
      <p:ext uri="{BB962C8B-B14F-4D97-AF65-F5344CB8AC3E}">
        <p14:creationId xmlns:p14="http://schemas.microsoft.com/office/powerpoint/2010/main" val="6109538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53B0E-55B0-DC96-58F3-89E5069CF3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FA1902-9B29-B570-F887-FF6E7B59A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0BAF56-741F-7716-BA49-882F355908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ADEBAF-D10D-38BC-4B57-3A88BBBC788F}"/>
              </a:ext>
            </a:extLst>
          </p:cNvPr>
          <p:cNvSpPr>
            <a:spLocks noGrp="1"/>
          </p:cNvSpPr>
          <p:nvPr>
            <p:ph type="sldNum" sz="quarter" idx="5"/>
          </p:nvPr>
        </p:nvSpPr>
        <p:spPr/>
        <p:txBody>
          <a:bodyPr/>
          <a:lstStyle/>
          <a:p>
            <a:fld id="{C7A11356-F1E8-4E14-9567-E010D667A45C}" type="slidenum">
              <a:rPr lang="en-US" smtClean="0"/>
              <a:t>50</a:t>
            </a:fld>
            <a:endParaRPr lang="en-US"/>
          </a:p>
        </p:txBody>
      </p:sp>
    </p:spTree>
    <p:extLst>
      <p:ext uri="{BB962C8B-B14F-4D97-AF65-F5344CB8AC3E}">
        <p14:creationId xmlns:p14="http://schemas.microsoft.com/office/powerpoint/2010/main" val="39296597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51</a:t>
            </a:fld>
            <a:endParaRPr lang="en-US"/>
          </a:p>
        </p:txBody>
      </p:sp>
    </p:spTree>
    <p:extLst>
      <p:ext uri="{BB962C8B-B14F-4D97-AF65-F5344CB8AC3E}">
        <p14:creationId xmlns:p14="http://schemas.microsoft.com/office/powerpoint/2010/main" val="4180372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52</a:t>
            </a:fld>
            <a:endParaRPr lang="en-US"/>
          </a:p>
        </p:txBody>
      </p:sp>
    </p:spTree>
    <p:extLst>
      <p:ext uri="{BB962C8B-B14F-4D97-AF65-F5344CB8AC3E}">
        <p14:creationId xmlns:p14="http://schemas.microsoft.com/office/powerpoint/2010/main" val="9966182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53</a:t>
            </a:fld>
            <a:endParaRPr lang="en-US"/>
          </a:p>
        </p:txBody>
      </p:sp>
    </p:spTree>
    <p:extLst>
      <p:ext uri="{BB962C8B-B14F-4D97-AF65-F5344CB8AC3E}">
        <p14:creationId xmlns:p14="http://schemas.microsoft.com/office/powerpoint/2010/main" val="1178101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0775D-2ED9-7D90-165B-A63C357A53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AD7BCE-7847-224A-5108-89250967AC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D6AF5D-FBEE-2871-93B1-2C0662BADB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78E4D66-9393-4770-190E-FAC945E7790E}"/>
              </a:ext>
            </a:extLst>
          </p:cNvPr>
          <p:cNvSpPr>
            <a:spLocks noGrp="1"/>
          </p:cNvSpPr>
          <p:nvPr>
            <p:ph type="sldNum" sz="quarter" idx="5"/>
          </p:nvPr>
        </p:nvSpPr>
        <p:spPr/>
        <p:txBody>
          <a:bodyPr/>
          <a:lstStyle/>
          <a:p>
            <a:fld id="{C7A11356-F1E8-4E14-9567-E010D667A45C}" type="slidenum">
              <a:rPr lang="en-US" smtClean="0"/>
              <a:t>7</a:t>
            </a:fld>
            <a:endParaRPr lang="en-US"/>
          </a:p>
        </p:txBody>
      </p:sp>
    </p:spTree>
    <p:extLst>
      <p:ext uri="{BB962C8B-B14F-4D97-AF65-F5344CB8AC3E}">
        <p14:creationId xmlns:p14="http://schemas.microsoft.com/office/powerpoint/2010/main" val="1594808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8</a:t>
            </a:fld>
            <a:endParaRPr lang="en-US"/>
          </a:p>
        </p:txBody>
      </p:sp>
    </p:spTree>
    <p:extLst>
      <p:ext uri="{BB962C8B-B14F-4D97-AF65-F5344CB8AC3E}">
        <p14:creationId xmlns:p14="http://schemas.microsoft.com/office/powerpoint/2010/main" val="1289520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Gotham SSm A"/>
            </a:endParaRPr>
          </a:p>
        </p:txBody>
      </p:sp>
      <p:sp>
        <p:nvSpPr>
          <p:cNvPr id="4" name="Slide Number Placeholder 3"/>
          <p:cNvSpPr>
            <a:spLocks noGrp="1"/>
          </p:cNvSpPr>
          <p:nvPr>
            <p:ph type="sldNum" sz="quarter" idx="5"/>
          </p:nvPr>
        </p:nvSpPr>
        <p:spPr/>
        <p:txBody>
          <a:bodyPr/>
          <a:lstStyle/>
          <a:p>
            <a:fld id="{C7A11356-F1E8-4E14-9567-E010D667A45C}" type="slidenum">
              <a:rPr lang="en-US" smtClean="0"/>
              <a:t>9</a:t>
            </a:fld>
            <a:endParaRPr lang="en-US"/>
          </a:p>
        </p:txBody>
      </p:sp>
    </p:spTree>
    <p:extLst>
      <p:ext uri="{BB962C8B-B14F-4D97-AF65-F5344CB8AC3E}">
        <p14:creationId xmlns:p14="http://schemas.microsoft.com/office/powerpoint/2010/main" val="3546972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11356-F1E8-4E14-9567-E010D667A45C}" type="slidenum">
              <a:rPr lang="en-US" smtClean="0"/>
              <a:t>10</a:t>
            </a:fld>
            <a:endParaRPr lang="en-US"/>
          </a:p>
        </p:txBody>
      </p:sp>
    </p:spTree>
    <p:extLst>
      <p:ext uri="{BB962C8B-B14F-4D97-AF65-F5344CB8AC3E}">
        <p14:creationId xmlns:p14="http://schemas.microsoft.com/office/powerpoint/2010/main" val="1545955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30740-31AD-5846-686A-3C6A2FC9CF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6D3A75-261A-2349-6024-676D7D0639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3A739A-0641-EDAA-C32D-F5D174670C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1738E43-C721-9D3E-88D8-CB44BC6ECBF2}"/>
              </a:ext>
            </a:extLst>
          </p:cNvPr>
          <p:cNvSpPr>
            <a:spLocks noGrp="1"/>
          </p:cNvSpPr>
          <p:nvPr>
            <p:ph type="sldNum" sz="quarter" idx="5"/>
          </p:nvPr>
        </p:nvSpPr>
        <p:spPr/>
        <p:txBody>
          <a:bodyPr/>
          <a:lstStyle/>
          <a:p>
            <a:fld id="{C7A11356-F1E8-4E14-9567-E010D667A45C}" type="slidenum">
              <a:rPr lang="en-US" smtClean="0"/>
              <a:t>11</a:t>
            </a:fld>
            <a:endParaRPr lang="en-US"/>
          </a:p>
        </p:txBody>
      </p:sp>
    </p:spTree>
    <p:extLst>
      <p:ext uri="{BB962C8B-B14F-4D97-AF65-F5344CB8AC3E}">
        <p14:creationId xmlns:p14="http://schemas.microsoft.com/office/powerpoint/2010/main" val="519495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6C5DC-3A29-5CC4-5BCB-F42D6E72A5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90B797-01DB-0436-5111-0DE247593E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075B79-15C5-8DE8-A6A8-1AEC24EAE7B7}"/>
              </a:ext>
            </a:extLst>
          </p:cNvPr>
          <p:cNvSpPr>
            <a:spLocks noGrp="1"/>
          </p:cNvSpPr>
          <p:nvPr>
            <p:ph type="dt" sz="half" idx="10"/>
          </p:nvPr>
        </p:nvSpPr>
        <p:spPr/>
        <p:txBody>
          <a:bodyPr/>
          <a:lstStyle/>
          <a:p>
            <a:fld id="{B9BE8896-2379-41FB-A572-460B0FEA5519}" type="datetimeFigureOut">
              <a:rPr lang="en-US" smtClean="0"/>
              <a:t>4/22/2025</a:t>
            </a:fld>
            <a:endParaRPr lang="en-US"/>
          </a:p>
        </p:txBody>
      </p:sp>
      <p:sp>
        <p:nvSpPr>
          <p:cNvPr id="5" name="Footer Placeholder 4">
            <a:extLst>
              <a:ext uri="{FF2B5EF4-FFF2-40B4-BE49-F238E27FC236}">
                <a16:creationId xmlns:a16="http://schemas.microsoft.com/office/drawing/2014/main" id="{BE425926-20A2-744F-44BF-31D2713246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A5336-E14B-3BAC-FAA8-4570B560C43B}"/>
              </a:ext>
            </a:extLst>
          </p:cNvPr>
          <p:cNvSpPr>
            <a:spLocks noGrp="1"/>
          </p:cNvSpPr>
          <p:nvPr>
            <p:ph type="sldNum" sz="quarter" idx="12"/>
          </p:nvPr>
        </p:nvSpPr>
        <p:spPr/>
        <p:txBody>
          <a:bodyPr/>
          <a:lstStyle/>
          <a:p>
            <a:fld id="{380189D1-C855-4413-AE3C-AE8F40D7ABBE}" type="slidenum">
              <a:rPr lang="en-US" smtClean="0"/>
              <a:t>‹#›</a:t>
            </a:fld>
            <a:endParaRPr lang="en-US"/>
          </a:p>
        </p:txBody>
      </p:sp>
    </p:spTree>
    <p:extLst>
      <p:ext uri="{BB962C8B-B14F-4D97-AF65-F5344CB8AC3E}">
        <p14:creationId xmlns:p14="http://schemas.microsoft.com/office/powerpoint/2010/main" val="3863179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992A9-FADF-075A-A11F-1A2226F90C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439B9C-11DC-94A2-FC1B-CE22688CAA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1EDA1C-67CB-F148-EB09-1A8B97CA381D}"/>
              </a:ext>
            </a:extLst>
          </p:cNvPr>
          <p:cNvSpPr>
            <a:spLocks noGrp="1"/>
          </p:cNvSpPr>
          <p:nvPr>
            <p:ph type="dt" sz="half" idx="10"/>
          </p:nvPr>
        </p:nvSpPr>
        <p:spPr/>
        <p:txBody>
          <a:bodyPr/>
          <a:lstStyle/>
          <a:p>
            <a:fld id="{B9BE8896-2379-41FB-A572-460B0FEA5519}" type="datetimeFigureOut">
              <a:rPr lang="en-US" smtClean="0"/>
              <a:t>4/22/2025</a:t>
            </a:fld>
            <a:endParaRPr lang="en-US"/>
          </a:p>
        </p:txBody>
      </p:sp>
      <p:sp>
        <p:nvSpPr>
          <p:cNvPr id="5" name="Footer Placeholder 4">
            <a:extLst>
              <a:ext uri="{FF2B5EF4-FFF2-40B4-BE49-F238E27FC236}">
                <a16:creationId xmlns:a16="http://schemas.microsoft.com/office/drawing/2014/main" id="{DECF543E-5D26-59E0-6BF9-A278B4E794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89D36-DCB3-0044-5866-DE6FE384DD83}"/>
              </a:ext>
            </a:extLst>
          </p:cNvPr>
          <p:cNvSpPr>
            <a:spLocks noGrp="1"/>
          </p:cNvSpPr>
          <p:nvPr>
            <p:ph type="sldNum" sz="quarter" idx="12"/>
          </p:nvPr>
        </p:nvSpPr>
        <p:spPr/>
        <p:txBody>
          <a:bodyPr/>
          <a:lstStyle/>
          <a:p>
            <a:fld id="{380189D1-C855-4413-AE3C-AE8F40D7ABBE}" type="slidenum">
              <a:rPr lang="en-US" smtClean="0"/>
              <a:t>‹#›</a:t>
            </a:fld>
            <a:endParaRPr lang="en-US"/>
          </a:p>
        </p:txBody>
      </p:sp>
    </p:spTree>
    <p:extLst>
      <p:ext uri="{BB962C8B-B14F-4D97-AF65-F5344CB8AC3E}">
        <p14:creationId xmlns:p14="http://schemas.microsoft.com/office/powerpoint/2010/main" val="1602577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D854AD-6FA3-EB2A-89FF-35C253A787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A1C863-1D7E-25D9-74C4-A0EFFA5492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9F569-4D30-985A-1662-E1EFC0160B0F}"/>
              </a:ext>
            </a:extLst>
          </p:cNvPr>
          <p:cNvSpPr>
            <a:spLocks noGrp="1"/>
          </p:cNvSpPr>
          <p:nvPr>
            <p:ph type="dt" sz="half" idx="10"/>
          </p:nvPr>
        </p:nvSpPr>
        <p:spPr/>
        <p:txBody>
          <a:bodyPr/>
          <a:lstStyle/>
          <a:p>
            <a:fld id="{B9BE8896-2379-41FB-A572-460B0FEA5519}" type="datetimeFigureOut">
              <a:rPr lang="en-US" smtClean="0"/>
              <a:t>4/22/2025</a:t>
            </a:fld>
            <a:endParaRPr lang="en-US"/>
          </a:p>
        </p:txBody>
      </p:sp>
      <p:sp>
        <p:nvSpPr>
          <p:cNvPr id="5" name="Footer Placeholder 4">
            <a:extLst>
              <a:ext uri="{FF2B5EF4-FFF2-40B4-BE49-F238E27FC236}">
                <a16:creationId xmlns:a16="http://schemas.microsoft.com/office/drawing/2014/main" id="{944A9BC3-A558-22B2-06AA-E55B7BCEB1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30976-1187-48C4-5496-7633CDB4C25F}"/>
              </a:ext>
            </a:extLst>
          </p:cNvPr>
          <p:cNvSpPr>
            <a:spLocks noGrp="1"/>
          </p:cNvSpPr>
          <p:nvPr>
            <p:ph type="sldNum" sz="quarter" idx="12"/>
          </p:nvPr>
        </p:nvSpPr>
        <p:spPr/>
        <p:txBody>
          <a:bodyPr/>
          <a:lstStyle/>
          <a:p>
            <a:fld id="{380189D1-C855-4413-AE3C-AE8F40D7ABBE}" type="slidenum">
              <a:rPr lang="en-US" smtClean="0"/>
              <a:t>‹#›</a:t>
            </a:fld>
            <a:endParaRPr lang="en-US"/>
          </a:p>
        </p:txBody>
      </p:sp>
    </p:spTree>
    <p:extLst>
      <p:ext uri="{BB962C8B-B14F-4D97-AF65-F5344CB8AC3E}">
        <p14:creationId xmlns:p14="http://schemas.microsoft.com/office/powerpoint/2010/main" val="523467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F143C-E565-3EEB-89AF-36D0CD51AB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DB8D54-9A55-241E-824A-1444224F60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5896C9-89A3-2123-4B45-E79469374B4A}"/>
              </a:ext>
            </a:extLst>
          </p:cNvPr>
          <p:cNvSpPr>
            <a:spLocks noGrp="1"/>
          </p:cNvSpPr>
          <p:nvPr>
            <p:ph type="dt" sz="half" idx="10"/>
          </p:nvPr>
        </p:nvSpPr>
        <p:spPr/>
        <p:txBody>
          <a:bodyPr/>
          <a:lstStyle/>
          <a:p>
            <a:fld id="{B9BE8896-2379-41FB-A572-460B0FEA5519}" type="datetimeFigureOut">
              <a:rPr lang="en-US" smtClean="0"/>
              <a:t>4/22/2025</a:t>
            </a:fld>
            <a:endParaRPr lang="en-US"/>
          </a:p>
        </p:txBody>
      </p:sp>
      <p:sp>
        <p:nvSpPr>
          <p:cNvPr id="5" name="Footer Placeholder 4">
            <a:extLst>
              <a:ext uri="{FF2B5EF4-FFF2-40B4-BE49-F238E27FC236}">
                <a16:creationId xmlns:a16="http://schemas.microsoft.com/office/drawing/2014/main" id="{0A3D21FB-9E36-C525-EE96-5911E4D0F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F78561-8C9C-5A7D-6617-CD23BF67FE9F}"/>
              </a:ext>
            </a:extLst>
          </p:cNvPr>
          <p:cNvSpPr>
            <a:spLocks noGrp="1"/>
          </p:cNvSpPr>
          <p:nvPr>
            <p:ph type="sldNum" sz="quarter" idx="12"/>
          </p:nvPr>
        </p:nvSpPr>
        <p:spPr/>
        <p:txBody>
          <a:bodyPr/>
          <a:lstStyle/>
          <a:p>
            <a:fld id="{380189D1-C855-4413-AE3C-AE8F40D7ABBE}" type="slidenum">
              <a:rPr lang="en-US" smtClean="0"/>
              <a:t>‹#›</a:t>
            </a:fld>
            <a:endParaRPr lang="en-US"/>
          </a:p>
        </p:txBody>
      </p:sp>
    </p:spTree>
    <p:extLst>
      <p:ext uri="{BB962C8B-B14F-4D97-AF65-F5344CB8AC3E}">
        <p14:creationId xmlns:p14="http://schemas.microsoft.com/office/powerpoint/2010/main" val="153211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511AB-CE37-942E-CF53-4585949B3B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ADDA641-5DC0-C49D-D7D0-D5DB051A5C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642611-CF88-AB69-33D0-126E736B350C}"/>
              </a:ext>
            </a:extLst>
          </p:cNvPr>
          <p:cNvSpPr>
            <a:spLocks noGrp="1"/>
          </p:cNvSpPr>
          <p:nvPr>
            <p:ph type="dt" sz="half" idx="10"/>
          </p:nvPr>
        </p:nvSpPr>
        <p:spPr/>
        <p:txBody>
          <a:bodyPr/>
          <a:lstStyle/>
          <a:p>
            <a:fld id="{B9BE8896-2379-41FB-A572-460B0FEA5519}" type="datetimeFigureOut">
              <a:rPr lang="en-US" smtClean="0"/>
              <a:t>4/22/2025</a:t>
            </a:fld>
            <a:endParaRPr lang="en-US"/>
          </a:p>
        </p:txBody>
      </p:sp>
      <p:sp>
        <p:nvSpPr>
          <p:cNvPr id="5" name="Footer Placeholder 4">
            <a:extLst>
              <a:ext uri="{FF2B5EF4-FFF2-40B4-BE49-F238E27FC236}">
                <a16:creationId xmlns:a16="http://schemas.microsoft.com/office/drawing/2014/main" id="{FA2D4F49-7C56-240F-4AC8-BEAB46D3BB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514E3-9499-9603-1CAD-38AC5CF2D706}"/>
              </a:ext>
            </a:extLst>
          </p:cNvPr>
          <p:cNvSpPr>
            <a:spLocks noGrp="1"/>
          </p:cNvSpPr>
          <p:nvPr>
            <p:ph type="sldNum" sz="quarter" idx="12"/>
          </p:nvPr>
        </p:nvSpPr>
        <p:spPr/>
        <p:txBody>
          <a:bodyPr/>
          <a:lstStyle/>
          <a:p>
            <a:fld id="{380189D1-C855-4413-AE3C-AE8F40D7ABBE}" type="slidenum">
              <a:rPr lang="en-US" smtClean="0"/>
              <a:t>‹#›</a:t>
            </a:fld>
            <a:endParaRPr lang="en-US"/>
          </a:p>
        </p:txBody>
      </p:sp>
    </p:spTree>
    <p:extLst>
      <p:ext uri="{BB962C8B-B14F-4D97-AF65-F5344CB8AC3E}">
        <p14:creationId xmlns:p14="http://schemas.microsoft.com/office/powerpoint/2010/main" val="956815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434C5-B25C-6C45-DA0E-A12D234C66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06342F-91AC-E37B-7183-2807BC4A57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9918B1-BAC0-306C-8684-1D135E2320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F96ECB-A1DA-4405-D48A-DB5EE9E63129}"/>
              </a:ext>
            </a:extLst>
          </p:cNvPr>
          <p:cNvSpPr>
            <a:spLocks noGrp="1"/>
          </p:cNvSpPr>
          <p:nvPr>
            <p:ph type="dt" sz="half" idx="10"/>
          </p:nvPr>
        </p:nvSpPr>
        <p:spPr/>
        <p:txBody>
          <a:bodyPr/>
          <a:lstStyle/>
          <a:p>
            <a:fld id="{B9BE8896-2379-41FB-A572-460B0FEA5519}" type="datetimeFigureOut">
              <a:rPr lang="en-US" smtClean="0"/>
              <a:t>4/22/2025</a:t>
            </a:fld>
            <a:endParaRPr lang="en-US"/>
          </a:p>
        </p:txBody>
      </p:sp>
      <p:sp>
        <p:nvSpPr>
          <p:cNvPr id="6" name="Footer Placeholder 5">
            <a:extLst>
              <a:ext uri="{FF2B5EF4-FFF2-40B4-BE49-F238E27FC236}">
                <a16:creationId xmlns:a16="http://schemas.microsoft.com/office/drawing/2014/main" id="{F4A8B875-CA10-BCB3-B658-F405534559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975E47-A111-ECE9-EADF-EECB597DC119}"/>
              </a:ext>
            </a:extLst>
          </p:cNvPr>
          <p:cNvSpPr>
            <a:spLocks noGrp="1"/>
          </p:cNvSpPr>
          <p:nvPr>
            <p:ph type="sldNum" sz="quarter" idx="12"/>
          </p:nvPr>
        </p:nvSpPr>
        <p:spPr/>
        <p:txBody>
          <a:bodyPr/>
          <a:lstStyle/>
          <a:p>
            <a:fld id="{380189D1-C855-4413-AE3C-AE8F40D7ABBE}" type="slidenum">
              <a:rPr lang="en-US" smtClean="0"/>
              <a:t>‹#›</a:t>
            </a:fld>
            <a:endParaRPr lang="en-US"/>
          </a:p>
        </p:txBody>
      </p:sp>
    </p:spTree>
    <p:extLst>
      <p:ext uri="{BB962C8B-B14F-4D97-AF65-F5344CB8AC3E}">
        <p14:creationId xmlns:p14="http://schemas.microsoft.com/office/powerpoint/2010/main" val="2112124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F58DE-0610-A8A0-905C-95EC69074B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063BBA-A5CE-1D54-2A53-1115ABFC0C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FD2E4-7676-72A8-8C35-F283848E34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6C2B6F-0AAB-66A8-E338-3A085FE4B4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2F3E2A-8167-DE3F-7442-79FC0C0872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E8A035-BD09-E098-F302-801795A0C88B}"/>
              </a:ext>
            </a:extLst>
          </p:cNvPr>
          <p:cNvSpPr>
            <a:spLocks noGrp="1"/>
          </p:cNvSpPr>
          <p:nvPr>
            <p:ph type="dt" sz="half" idx="10"/>
          </p:nvPr>
        </p:nvSpPr>
        <p:spPr/>
        <p:txBody>
          <a:bodyPr/>
          <a:lstStyle/>
          <a:p>
            <a:fld id="{B9BE8896-2379-41FB-A572-460B0FEA5519}" type="datetimeFigureOut">
              <a:rPr lang="en-US" smtClean="0"/>
              <a:t>4/22/2025</a:t>
            </a:fld>
            <a:endParaRPr lang="en-US"/>
          </a:p>
        </p:txBody>
      </p:sp>
      <p:sp>
        <p:nvSpPr>
          <p:cNvPr id="8" name="Footer Placeholder 7">
            <a:extLst>
              <a:ext uri="{FF2B5EF4-FFF2-40B4-BE49-F238E27FC236}">
                <a16:creationId xmlns:a16="http://schemas.microsoft.com/office/drawing/2014/main" id="{7F68B3F4-25CC-DA8B-04DA-4BA9FC622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0498EB-B537-B5CD-B4CC-65E05163A7C3}"/>
              </a:ext>
            </a:extLst>
          </p:cNvPr>
          <p:cNvSpPr>
            <a:spLocks noGrp="1"/>
          </p:cNvSpPr>
          <p:nvPr>
            <p:ph type="sldNum" sz="quarter" idx="12"/>
          </p:nvPr>
        </p:nvSpPr>
        <p:spPr/>
        <p:txBody>
          <a:bodyPr/>
          <a:lstStyle/>
          <a:p>
            <a:fld id="{380189D1-C855-4413-AE3C-AE8F40D7ABBE}" type="slidenum">
              <a:rPr lang="en-US" smtClean="0"/>
              <a:t>‹#›</a:t>
            </a:fld>
            <a:endParaRPr lang="en-US"/>
          </a:p>
        </p:txBody>
      </p:sp>
    </p:spTree>
    <p:extLst>
      <p:ext uri="{BB962C8B-B14F-4D97-AF65-F5344CB8AC3E}">
        <p14:creationId xmlns:p14="http://schemas.microsoft.com/office/powerpoint/2010/main" val="13403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A716-FDFE-553B-664F-D444AC6A5B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8F24B3-EC41-5C61-02DD-B447DDBA4A67}"/>
              </a:ext>
            </a:extLst>
          </p:cNvPr>
          <p:cNvSpPr>
            <a:spLocks noGrp="1"/>
          </p:cNvSpPr>
          <p:nvPr>
            <p:ph type="dt" sz="half" idx="10"/>
          </p:nvPr>
        </p:nvSpPr>
        <p:spPr/>
        <p:txBody>
          <a:bodyPr/>
          <a:lstStyle/>
          <a:p>
            <a:fld id="{B9BE8896-2379-41FB-A572-460B0FEA5519}" type="datetimeFigureOut">
              <a:rPr lang="en-US" smtClean="0"/>
              <a:t>4/22/2025</a:t>
            </a:fld>
            <a:endParaRPr lang="en-US"/>
          </a:p>
        </p:txBody>
      </p:sp>
      <p:sp>
        <p:nvSpPr>
          <p:cNvPr id="4" name="Footer Placeholder 3">
            <a:extLst>
              <a:ext uri="{FF2B5EF4-FFF2-40B4-BE49-F238E27FC236}">
                <a16:creationId xmlns:a16="http://schemas.microsoft.com/office/drawing/2014/main" id="{70362D5D-3BF9-66B6-69F4-2BDF26F81F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7686D3-FEDD-1EC9-24B2-333E67CFC970}"/>
              </a:ext>
            </a:extLst>
          </p:cNvPr>
          <p:cNvSpPr>
            <a:spLocks noGrp="1"/>
          </p:cNvSpPr>
          <p:nvPr>
            <p:ph type="sldNum" sz="quarter" idx="12"/>
          </p:nvPr>
        </p:nvSpPr>
        <p:spPr/>
        <p:txBody>
          <a:bodyPr/>
          <a:lstStyle/>
          <a:p>
            <a:fld id="{380189D1-C855-4413-AE3C-AE8F40D7ABBE}" type="slidenum">
              <a:rPr lang="en-US" smtClean="0"/>
              <a:t>‹#›</a:t>
            </a:fld>
            <a:endParaRPr lang="en-US"/>
          </a:p>
        </p:txBody>
      </p:sp>
    </p:spTree>
    <p:extLst>
      <p:ext uri="{BB962C8B-B14F-4D97-AF65-F5344CB8AC3E}">
        <p14:creationId xmlns:p14="http://schemas.microsoft.com/office/powerpoint/2010/main" val="2956520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18F162-804E-BB64-98A1-B830DDF4A256}"/>
              </a:ext>
            </a:extLst>
          </p:cNvPr>
          <p:cNvSpPr>
            <a:spLocks noGrp="1"/>
          </p:cNvSpPr>
          <p:nvPr>
            <p:ph type="dt" sz="half" idx="10"/>
          </p:nvPr>
        </p:nvSpPr>
        <p:spPr/>
        <p:txBody>
          <a:bodyPr/>
          <a:lstStyle/>
          <a:p>
            <a:fld id="{B9BE8896-2379-41FB-A572-460B0FEA5519}" type="datetimeFigureOut">
              <a:rPr lang="en-US" smtClean="0"/>
              <a:t>4/22/2025</a:t>
            </a:fld>
            <a:endParaRPr lang="en-US"/>
          </a:p>
        </p:txBody>
      </p:sp>
      <p:sp>
        <p:nvSpPr>
          <p:cNvPr id="3" name="Footer Placeholder 2">
            <a:extLst>
              <a:ext uri="{FF2B5EF4-FFF2-40B4-BE49-F238E27FC236}">
                <a16:creationId xmlns:a16="http://schemas.microsoft.com/office/drawing/2014/main" id="{65890D8E-3C0A-3155-6682-459B16A290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5948B5-41C7-5F88-D2CA-ADFF02F9494D}"/>
              </a:ext>
            </a:extLst>
          </p:cNvPr>
          <p:cNvSpPr>
            <a:spLocks noGrp="1"/>
          </p:cNvSpPr>
          <p:nvPr>
            <p:ph type="sldNum" sz="quarter" idx="12"/>
          </p:nvPr>
        </p:nvSpPr>
        <p:spPr/>
        <p:txBody>
          <a:bodyPr/>
          <a:lstStyle/>
          <a:p>
            <a:fld id="{380189D1-C855-4413-AE3C-AE8F40D7ABBE}" type="slidenum">
              <a:rPr lang="en-US" smtClean="0"/>
              <a:t>‹#›</a:t>
            </a:fld>
            <a:endParaRPr lang="en-US"/>
          </a:p>
        </p:txBody>
      </p:sp>
    </p:spTree>
    <p:extLst>
      <p:ext uri="{BB962C8B-B14F-4D97-AF65-F5344CB8AC3E}">
        <p14:creationId xmlns:p14="http://schemas.microsoft.com/office/powerpoint/2010/main" val="3193635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843D8-7791-95CB-8C94-FB8F5ADA59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C27FBF-719A-4E39-DEF0-6D26D4D386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A00DB2-917D-7194-DF61-C32C55C64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4B29F5-3A44-46F9-3080-6C95C9030CFD}"/>
              </a:ext>
            </a:extLst>
          </p:cNvPr>
          <p:cNvSpPr>
            <a:spLocks noGrp="1"/>
          </p:cNvSpPr>
          <p:nvPr>
            <p:ph type="dt" sz="half" idx="10"/>
          </p:nvPr>
        </p:nvSpPr>
        <p:spPr/>
        <p:txBody>
          <a:bodyPr/>
          <a:lstStyle/>
          <a:p>
            <a:fld id="{B9BE8896-2379-41FB-A572-460B0FEA5519}" type="datetimeFigureOut">
              <a:rPr lang="en-US" smtClean="0"/>
              <a:t>4/22/2025</a:t>
            </a:fld>
            <a:endParaRPr lang="en-US"/>
          </a:p>
        </p:txBody>
      </p:sp>
      <p:sp>
        <p:nvSpPr>
          <p:cNvPr id="6" name="Footer Placeholder 5">
            <a:extLst>
              <a:ext uri="{FF2B5EF4-FFF2-40B4-BE49-F238E27FC236}">
                <a16:creationId xmlns:a16="http://schemas.microsoft.com/office/drawing/2014/main" id="{8F7692CC-FCC1-E23B-E23E-6C49B65AB7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025522-2AA6-2A57-35D5-AA7231D949FE}"/>
              </a:ext>
            </a:extLst>
          </p:cNvPr>
          <p:cNvSpPr>
            <a:spLocks noGrp="1"/>
          </p:cNvSpPr>
          <p:nvPr>
            <p:ph type="sldNum" sz="quarter" idx="12"/>
          </p:nvPr>
        </p:nvSpPr>
        <p:spPr/>
        <p:txBody>
          <a:bodyPr/>
          <a:lstStyle/>
          <a:p>
            <a:fld id="{380189D1-C855-4413-AE3C-AE8F40D7ABBE}" type="slidenum">
              <a:rPr lang="en-US" smtClean="0"/>
              <a:t>‹#›</a:t>
            </a:fld>
            <a:endParaRPr lang="en-US"/>
          </a:p>
        </p:txBody>
      </p:sp>
    </p:spTree>
    <p:extLst>
      <p:ext uri="{BB962C8B-B14F-4D97-AF65-F5344CB8AC3E}">
        <p14:creationId xmlns:p14="http://schemas.microsoft.com/office/powerpoint/2010/main" val="404962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C6768-ED51-8EF2-9F38-51119277F1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C6BD9D-A8CE-554B-E9FD-E9DEC37F96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98434B-505A-9B3F-FED4-4EAB293EB4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CC25B6-FFED-844D-361E-75E4CF775A5F}"/>
              </a:ext>
            </a:extLst>
          </p:cNvPr>
          <p:cNvSpPr>
            <a:spLocks noGrp="1"/>
          </p:cNvSpPr>
          <p:nvPr>
            <p:ph type="dt" sz="half" idx="10"/>
          </p:nvPr>
        </p:nvSpPr>
        <p:spPr/>
        <p:txBody>
          <a:bodyPr/>
          <a:lstStyle/>
          <a:p>
            <a:fld id="{B9BE8896-2379-41FB-A572-460B0FEA5519}" type="datetimeFigureOut">
              <a:rPr lang="en-US" smtClean="0"/>
              <a:t>4/22/2025</a:t>
            </a:fld>
            <a:endParaRPr lang="en-US"/>
          </a:p>
        </p:txBody>
      </p:sp>
      <p:sp>
        <p:nvSpPr>
          <p:cNvPr id="6" name="Footer Placeholder 5">
            <a:extLst>
              <a:ext uri="{FF2B5EF4-FFF2-40B4-BE49-F238E27FC236}">
                <a16:creationId xmlns:a16="http://schemas.microsoft.com/office/drawing/2014/main" id="{5276C01A-97C0-A853-81A3-BD8B331D1C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075F63-7F33-DC4F-C91E-888B330A284D}"/>
              </a:ext>
            </a:extLst>
          </p:cNvPr>
          <p:cNvSpPr>
            <a:spLocks noGrp="1"/>
          </p:cNvSpPr>
          <p:nvPr>
            <p:ph type="sldNum" sz="quarter" idx="12"/>
          </p:nvPr>
        </p:nvSpPr>
        <p:spPr/>
        <p:txBody>
          <a:bodyPr/>
          <a:lstStyle/>
          <a:p>
            <a:fld id="{380189D1-C855-4413-AE3C-AE8F40D7ABBE}" type="slidenum">
              <a:rPr lang="en-US" smtClean="0"/>
              <a:t>‹#›</a:t>
            </a:fld>
            <a:endParaRPr lang="en-US"/>
          </a:p>
        </p:txBody>
      </p:sp>
    </p:spTree>
    <p:extLst>
      <p:ext uri="{BB962C8B-B14F-4D97-AF65-F5344CB8AC3E}">
        <p14:creationId xmlns:p14="http://schemas.microsoft.com/office/powerpoint/2010/main" val="55868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AAD0E2-0FCD-3DF4-A9D1-F219A0861B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6F74B2-89D3-12D6-323F-A8B0C8216E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1C63A-1370-D86A-1EE4-AD2E66E0E1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BE8896-2379-41FB-A572-460B0FEA5519}" type="datetimeFigureOut">
              <a:rPr lang="en-US" smtClean="0"/>
              <a:t>4/22/2025</a:t>
            </a:fld>
            <a:endParaRPr lang="en-US"/>
          </a:p>
        </p:txBody>
      </p:sp>
      <p:sp>
        <p:nvSpPr>
          <p:cNvPr id="5" name="Footer Placeholder 4">
            <a:extLst>
              <a:ext uri="{FF2B5EF4-FFF2-40B4-BE49-F238E27FC236}">
                <a16:creationId xmlns:a16="http://schemas.microsoft.com/office/drawing/2014/main" id="{BD866996-9B13-504F-26BF-C6C9450F83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EDF9BB-2B02-8EBF-29FB-4946647942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0189D1-C855-4413-AE3C-AE8F40D7ABBE}" type="slidenum">
              <a:rPr lang="en-US" smtClean="0"/>
              <a:t>‹#›</a:t>
            </a:fld>
            <a:endParaRPr lang="en-US"/>
          </a:p>
        </p:txBody>
      </p:sp>
    </p:spTree>
    <p:extLst>
      <p:ext uri="{BB962C8B-B14F-4D97-AF65-F5344CB8AC3E}">
        <p14:creationId xmlns:p14="http://schemas.microsoft.com/office/powerpoint/2010/main" val="3691726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jpeg"/><Relationship Id="rId7"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https://www.dexcom.com/g6/how-it-works" TargetMode="External"/><Relationship Id="rId5" Type="http://schemas.openxmlformats.org/officeDocument/2006/relationships/hyperlink" Target="http://typelovely.blogspot.com/2018/06/dexcom-g6-review.html" TargetMode="External"/><Relationship Id="rId4" Type="http://schemas.openxmlformats.org/officeDocument/2006/relationships/hyperlink" Target="https://www.diabetes.co.uk/diabetes_care/blood_glucose_monitor_guide.html"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2.jpe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hyperlink" Target="https://www.medtronic.com/us-en/healthcare-professionals/products/diabetes/insulin-pump-systems/minimed-770g.html" TargetMode="External"/><Relationship Id="rId5" Type="http://schemas.openxmlformats.org/officeDocument/2006/relationships/hyperlink" Target="https://www.youtube.com/watch?v=4W6RjvZ7vGY" TargetMode="External"/><Relationship Id="rId4" Type="http://schemas.openxmlformats.org/officeDocument/2006/relationships/hyperlink" Target="https://abcnews.go.com/Health/wireStory/lost-insurance-insulin-makers-offer-free-cheap-7014666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accessdata.fda.gov/drugsatfda_docs/label/2022/761183s000lbl.pdf"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hyperlink" Target="http://www.myspace.com/elizabeth_hughes/photos"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hyperlink" Target="https://www.sciencehistory.org/historical-profile/frederick-banting-charles-best-james-collip-and-john-macleod"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FE3B3-3464-EAD6-539E-549D6804E85D}"/>
              </a:ext>
            </a:extLst>
          </p:cNvPr>
          <p:cNvSpPr>
            <a:spLocks noGrp="1"/>
          </p:cNvSpPr>
          <p:nvPr>
            <p:ph type="ctrTitle"/>
          </p:nvPr>
        </p:nvSpPr>
        <p:spPr/>
        <p:txBody>
          <a:bodyPr>
            <a:normAutofit/>
          </a:bodyPr>
          <a:lstStyle/>
          <a:p>
            <a:r>
              <a:rPr lang="en-US" b="1" dirty="0"/>
              <a:t>Staging and Prevention in Type 1 Diabetes</a:t>
            </a:r>
          </a:p>
        </p:txBody>
      </p:sp>
      <p:sp>
        <p:nvSpPr>
          <p:cNvPr id="3" name="Subtitle 2">
            <a:extLst>
              <a:ext uri="{FF2B5EF4-FFF2-40B4-BE49-F238E27FC236}">
                <a16:creationId xmlns:a16="http://schemas.microsoft.com/office/drawing/2014/main" id="{E1FFE016-4494-8067-8E40-932ABE448D33}"/>
              </a:ext>
            </a:extLst>
          </p:cNvPr>
          <p:cNvSpPr>
            <a:spLocks noGrp="1"/>
          </p:cNvSpPr>
          <p:nvPr>
            <p:ph type="subTitle" idx="1"/>
          </p:nvPr>
        </p:nvSpPr>
        <p:spPr>
          <a:xfrm>
            <a:off x="1524000" y="3933119"/>
            <a:ext cx="9144000" cy="2546514"/>
          </a:xfrm>
        </p:spPr>
        <p:txBody>
          <a:bodyPr>
            <a:normAutofit/>
          </a:bodyPr>
          <a:lstStyle/>
          <a:p>
            <a:r>
              <a:rPr lang="en-US" dirty="0"/>
              <a:t>B. Katherine Vu-Boast, MD</a:t>
            </a:r>
          </a:p>
          <a:p>
            <a:r>
              <a:rPr lang="en-US" dirty="0"/>
              <a:t>UPMC Children’s Hospital of Pittsburgh</a:t>
            </a:r>
          </a:p>
          <a:p>
            <a:r>
              <a:rPr lang="en-US" dirty="0"/>
              <a:t>2024 Annual Pediatric Conference, PA Chapter, AAP</a:t>
            </a:r>
          </a:p>
        </p:txBody>
      </p:sp>
      <p:grpSp>
        <p:nvGrpSpPr>
          <p:cNvPr id="4" name="Group 8">
            <a:extLst>
              <a:ext uri="{FF2B5EF4-FFF2-40B4-BE49-F238E27FC236}">
                <a16:creationId xmlns:a16="http://schemas.microsoft.com/office/drawing/2014/main" id="{F4C7446F-479C-F1E3-9A59-4091A695FB0B}"/>
              </a:ext>
            </a:extLst>
          </p:cNvPr>
          <p:cNvGrpSpPr>
            <a:grpSpLocks/>
          </p:cNvGrpSpPr>
          <p:nvPr/>
        </p:nvGrpSpPr>
        <p:grpSpPr bwMode="auto">
          <a:xfrm>
            <a:off x="373392" y="308697"/>
            <a:ext cx="1804418" cy="1065577"/>
            <a:chOff x="0" y="-1"/>
            <a:chExt cx="2682131" cy="1683534"/>
          </a:xfrm>
        </p:grpSpPr>
        <p:sp>
          <p:nvSpPr>
            <p:cNvPr id="5" name="Rectangle 9">
              <a:extLst>
                <a:ext uri="{FF2B5EF4-FFF2-40B4-BE49-F238E27FC236}">
                  <a16:creationId xmlns:a16="http://schemas.microsoft.com/office/drawing/2014/main" id="{A42C003A-35D5-224E-5F7C-47AA3F4107BD}"/>
                </a:ext>
              </a:extLst>
            </p:cNvPr>
            <p:cNvSpPr>
              <a:spLocks/>
            </p:cNvSpPr>
            <p:nvPr/>
          </p:nvSpPr>
          <p:spPr bwMode="auto">
            <a:xfrm>
              <a:off x="0" y="156672"/>
              <a:ext cx="2019849" cy="1370199"/>
            </a:xfrm>
            <a:prstGeom prst="rect">
              <a:avLst/>
            </a:pr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60960" rIns="60960" anchor="ctr"/>
            <a:lstStyle/>
            <a:p>
              <a:endParaRPr lang="en-US" altLang="en-US" sz="2400"/>
            </a:p>
          </p:txBody>
        </p:sp>
        <p:pic>
          <p:nvPicPr>
            <p:cNvPr id="6" name="Picture 10">
              <a:extLst>
                <a:ext uri="{FF2B5EF4-FFF2-40B4-BE49-F238E27FC236}">
                  <a16:creationId xmlns:a16="http://schemas.microsoft.com/office/drawing/2014/main" id="{EB77CCAF-00DD-1713-B2DF-3EEE78A187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634" y="0"/>
              <a:ext cx="2652497" cy="1683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7" name="Picture 171">
            <a:extLst>
              <a:ext uri="{FF2B5EF4-FFF2-40B4-BE49-F238E27FC236}">
                <a16:creationId xmlns:a16="http://schemas.microsoft.com/office/drawing/2014/main" id="{125DFFAF-8851-655F-5462-440749E40C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66822" y="413379"/>
            <a:ext cx="908736" cy="908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7">
            <a:extLst>
              <a:ext uri="{FF2B5EF4-FFF2-40B4-BE49-F238E27FC236}">
                <a16:creationId xmlns:a16="http://schemas.microsoft.com/office/drawing/2014/main" id="{5BC95FE8-7527-06C8-FF5B-640254587CCC}"/>
              </a:ext>
            </a:extLst>
          </p:cNvPr>
          <p:cNvSpPr/>
          <p:nvPr/>
        </p:nvSpPr>
        <p:spPr>
          <a:xfrm>
            <a:off x="152400" y="177800"/>
            <a:ext cx="11861800" cy="6515100"/>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7767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E46569-30F8-CD62-D74A-A5C6BE80BFBC}"/>
              </a:ext>
            </a:extLst>
          </p:cNvPr>
          <p:cNvSpPr/>
          <p:nvPr/>
        </p:nvSpPr>
        <p:spPr>
          <a:xfrm>
            <a:off x="0" y="4365296"/>
            <a:ext cx="12192000" cy="20115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DF15D0-B582-4DC8-B04C-9F8F18681523}"/>
              </a:ext>
            </a:extLst>
          </p:cNvPr>
          <p:cNvSpPr>
            <a:spLocks noGrp="1"/>
          </p:cNvSpPr>
          <p:nvPr>
            <p:ph type="title"/>
          </p:nvPr>
        </p:nvSpPr>
        <p:spPr>
          <a:xfrm>
            <a:off x="160421" y="156578"/>
            <a:ext cx="11903242" cy="600167"/>
          </a:xfrm>
        </p:spPr>
        <p:txBody>
          <a:bodyPr>
            <a:noAutofit/>
          </a:bodyPr>
          <a:lstStyle/>
          <a:p>
            <a:pPr algn="ctr"/>
            <a:r>
              <a:rPr lang="en-US" sz="3200" b="1" dirty="0">
                <a:solidFill>
                  <a:srgbClr val="0070C0"/>
                </a:solidFill>
              </a:rPr>
              <a:t>1990s: The DCCT – a prospective, randomized, multicenter clinical trial</a:t>
            </a:r>
          </a:p>
        </p:txBody>
      </p:sp>
      <p:sp>
        <p:nvSpPr>
          <p:cNvPr id="3" name="Content Placeholder 2">
            <a:extLst>
              <a:ext uri="{FF2B5EF4-FFF2-40B4-BE49-F238E27FC236}">
                <a16:creationId xmlns:a16="http://schemas.microsoft.com/office/drawing/2014/main" id="{76E81FB6-E4F9-1A51-E28E-A7DC65180CA3}"/>
              </a:ext>
            </a:extLst>
          </p:cNvPr>
          <p:cNvSpPr>
            <a:spLocks noGrp="1"/>
          </p:cNvSpPr>
          <p:nvPr>
            <p:ph sz="half" idx="1"/>
          </p:nvPr>
        </p:nvSpPr>
        <p:spPr>
          <a:xfrm>
            <a:off x="2786566" y="5052770"/>
            <a:ext cx="6731876" cy="1324038"/>
          </a:xfrm>
        </p:spPr>
        <p:txBody>
          <a:bodyPr>
            <a:normAutofit/>
          </a:bodyPr>
          <a:lstStyle/>
          <a:p>
            <a:pPr marL="0" indent="0">
              <a:buNone/>
            </a:pPr>
            <a:r>
              <a:rPr lang="en-US" sz="2400" b="1" dirty="0"/>
              <a:t>Intensive insulin therapy </a:t>
            </a:r>
            <a:r>
              <a:rPr lang="en-US" sz="2400" dirty="0"/>
              <a:t>(vs conventional therapy)</a:t>
            </a:r>
          </a:p>
          <a:p>
            <a:pPr lvl="1"/>
            <a:r>
              <a:rPr lang="en-US" sz="2000" dirty="0"/>
              <a:t>Results in lower HbA1c levels</a:t>
            </a:r>
          </a:p>
          <a:p>
            <a:pPr lvl="1"/>
            <a:r>
              <a:rPr lang="en-US" sz="2000" dirty="0"/>
              <a:t>Reduces development of microvascular complications</a:t>
            </a:r>
          </a:p>
          <a:p>
            <a:pPr lvl="1"/>
            <a:endParaRPr lang="en-US" sz="2000" dirty="0"/>
          </a:p>
          <a:p>
            <a:endParaRPr lang="en-US" sz="2400" dirty="0"/>
          </a:p>
        </p:txBody>
      </p:sp>
      <p:pic>
        <p:nvPicPr>
          <p:cNvPr id="6" name="Picture 5">
            <a:extLst>
              <a:ext uri="{FF2B5EF4-FFF2-40B4-BE49-F238E27FC236}">
                <a16:creationId xmlns:a16="http://schemas.microsoft.com/office/drawing/2014/main" id="{95CFEF11-7E79-F2BA-D616-07E734A2E333}"/>
              </a:ext>
            </a:extLst>
          </p:cNvPr>
          <p:cNvPicPr>
            <a:picLocks noChangeAspect="1"/>
          </p:cNvPicPr>
          <p:nvPr/>
        </p:nvPicPr>
        <p:blipFill>
          <a:blip r:embed="rId3"/>
          <a:stretch>
            <a:fillRect/>
          </a:stretch>
        </p:blipFill>
        <p:spPr>
          <a:xfrm>
            <a:off x="2903764" y="754692"/>
            <a:ext cx="6384471" cy="3089260"/>
          </a:xfrm>
          <a:prstGeom prst="rect">
            <a:avLst/>
          </a:prstGeom>
        </p:spPr>
      </p:pic>
      <p:sp>
        <p:nvSpPr>
          <p:cNvPr id="13" name="TextBox 12">
            <a:extLst>
              <a:ext uri="{FF2B5EF4-FFF2-40B4-BE49-F238E27FC236}">
                <a16:creationId xmlns:a16="http://schemas.microsoft.com/office/drawing/2014/main" id="{F4C316DF-4308-DB50-060D-F7B78C294F48}"/>
              </a:ext>
            </a:extLst>
          </p:cNvPr>
          <p:cNvSpPr txBox="1"/>
          <p:nvPr/>
        </p:nvSpPr>
        <p:spPr>
          <a:xfrm>
            <a:off x="8214662" y="6499154"/>
            <a:ext cx="3914274" cy="307777"/>
          </a:xfrm>
          <a:prstGeom prst="rect">
            <a:avLst/>
          </a:prstGeom>
          <a:noFill/>
        </p:spPr>
        <p:txBody>
          <a:bodyPr wrap="square" rtlCol="0">
            <a:spAutoFit/>
          </a:bodyPr>
          <a:lstStyle/>
          <a:p>
            <a:pPr algn="r"/>
            <a:r>
              <a:rPr lang="en-US" sz="1400" dirty="0"/>
              <a:t>DCCT, NEJM 1993, 329(14)</a:t>
            </a:r>
          </a:p>
        </p:txBody>
      </p:sp>
      <p:sp>
        <p:nvSpPr>
          <p:cNvPr id="4" name="TextBox 3">
            <a:extLst>
              <a:ext uri="{FF2B5EF4-FFF2-40B4-BE49-F238E27FC236}">
                <a16:creationId xmlns:a16="http://schemas.microsoft.com/office/drawing/2014/main" id="{73448115-13E9-CD7B-F747-7AF2BB2305CE}"/>
              </a:ext>
            </a:extLst>
          </p:cNvPr>
          <p:cNvSpPr txBox="1"/>
          <p:nvPr/>
        </p:nvSpPr>
        <p:spPr>
          <a:xfrm>
            <a:off x="2786566" y="4529932"/>
            <a:ext cx="7383890" cy="461665"/>
          </a:xfrm>
          <a:prstGeom prst="rect">
            <a:avLst/>
          </a:prstGeom>
          <a:solidFill>
            <a:schemeClr val="bg1"/>
          </a:solidFill>
          <a:ln>
            <a:noFill/>
          </a:ln>
        </p:spPr>
        <p:txBody>
          <a:bodyPr wrap="square" rtlCol="0">
            <a:spAutoFit/>
          </a:bodyPr>
          <a:lstStyle/>
          <a:p>
            <a:r>
              <a:rPr lang="en-US" sz="2400" b="1" dirty="0"/>
              <a:t>Tight glycemic control reduces morbidity and mortality.</a:t>
            </a:r>
          </a:p>
        </p:txBody>
      </p:sp>
    </p:spTree>
    <p:extLst>
      <p:ext uri="{BB962C8B-B14F-4D97-AF65-F5344CB8AC3E}">
        <p14:creationId xmlns:p14="http://schemas.microsoft.com/office/powerpoint/2010/main" val="3332279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C66CF074-0615-0C13-CE1C-542C781B514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066AAFD5-4774-9910-4CA5-2FD85AFAB0C3}"/>
              </a:ext>
            </a:extLst>
          </p:cNvPr>
          <p:cNvSpPr/>
          <p:nvPr/>
        </p:nvSpPr>
        <p:spPr>
          <a:xfrm>
            <a:off x="0" y="4290111"/>
            <a:ext cx="12192000" cy="1955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C4A2CC-DA2F-A252-EC4E-25CAE11F43FC}"/>
              </a:ext>
            </a:extLst>
          </p:cNvPr>
          <p:cNvSpPr>
            <a:spLocks noGrp="1"/>
          </p:cNvSpPr>
          <p:nvPr>
            <p:ph type="title"/>
          </p:nvPr>
        </p:nvSpPr>
        <p:spPr>
          <a:xfrm>
            <a:off x="160421" y="156578"/>
            <a:ext cx="11903242" cy="600167"/>
          </a:xfrm>
        </p:spPr>
        <p:txBody>
          <a:bodyPr>
            <a:noAutofit/>
          </a:bodyPr>
          <a:lstStyle/>
          <a:p>
            <a:pPr algn="ctr"/>
            <a:r>
              <a:rPr lang="en-US" sz="3200" b="1" dirty="0">
                <a:solidFill>
                  <a:srgbClr val="0070C0"/>
                </a:solidFill>
              </a:rPr>
              <a:t>1990s: The DCCT – a prospective, randomized, multicenter clinical trial</a:t>
            </a:r>
          </a:p>
        </p:txBody>
      </p:sp>
      <p:sp>
        <p:nvSpPr>
          <p:cNvPr id="3" name="Content Placeholder 2">
            <a:extLst>
              <a:ext uri="{FF2B5EF4-FFF2-40B4-BE49-F238E27FC236}">
                <a16:creationId xmlns:a16="http://schemas.microsoft.com/office/drawing/2014/main" id="{14B69AD4-9975-1AE7-B7D2-B3AB9B7923BD}"/>
              </a:ext>
            </a:extLst>
          </p:cNvPr>
          <p:cNvSpPr>
            <a:spLocks noGrp="1"/>
          </p:cNvSpPr>
          <p:nvPr>
            <p:ph sz="half" idx="1"/>
          </p:nvPr>
        </p:nvSpPr>
        <p:spPr>
          <a:xfrm>
            <a:off x="2199385" y="4562269"/>
            <a:ext cx="8904044" cy="1323877"/>
          </a:xfrm>
        </p:spPr>
        <p:txBody>
          <a:bodyPr>
            <a:normAutofit/>
          </a:bodyPr>
          <a:lstStyle/>
          <a:p>
            <a:pPr marL="0" indent="0">
              <a:buNone/>
            </a:pPr>
            <a:r>
              <a:rPr lang="en-US" sz="2400" b="1" dirty="0"/>
              <a:t>Intensive insulin therapy </a:t>
            </a:r>
            <a:r>
              <a:rPr lang="en-US" sz="2400" dirty="0"/>
              <a:t>(vs conventional therapy)</a:t>
            </a:r>
          </a:p>
          <a:p>
            <a:pPr lvl="1"/>
            <a:r>
              <a:rPr lang="en-US" sz="2000" dirty="0"/>
              <a:t>Increased likelihood of maintaining c-peptide secretion over 5-year follow-up</a:t>
            </a:r>
          </a:p>
          <a:p>
            <a:endParaRPr lang="en-US" sz="2400" dirty="0"/>
          </a:p>
        </p:txBody>
      </p:sp>
      <p:sp>
        <p:nvSpPr>
          <p:cNvPr id="13" name="TextBox 12">
            <a:extLst>
              <a:ext uri="{FF2B5EF4-FFF2-40B4-BE49-F238E27FC236}">
                <a16:creationId xmlns:a16="http://schemas.microsoft.com/office/drawing/2014/main" id="{D6359182-FECC-9B45-7292-EEFCBBDCED4F}"/>
              </a:ext>
            </a:extLst>
          </p:cNvPr>
          <p:cNvSpPr txBox="1"/>
          <p:nvPr/>
        </p:nvSpPr>
        <p:spPr>
          <a:xfrm>
            <a:off x="8214662" y="6499154"/>
            <a:ext cx="3914274" cy="307777"/>
          </a:xfrm>
          <a:prstGeom prst="rect">
            <a:avLst/>
          </a:prstGeom>
          <a:noFill/>
        </p:spPr>
        <p:txBody>
          <a:bodyPr wrap="square" rtlCol="0">
            <a:spAutoFit/>
          </a:bodyPr>
          <a:lstStyle/>
          <a:p>
            <a:pPr algn="r"/>
            <a:r>
              <a:rPr lang="en-US" sz="1400" dirty="0"/>
              <a:t>DCCT, NEJM 1993, 329(14)</a:t>
            </a:r>
          </a:p>
        </p:txBody>
      </p:sp>
      <p:sp>
        <p:nvSpPr>
          <p:cNvPr id="7" name="TextBox 6">
            <a:extLst>
              <a:ext uri="{FF2B5EF4-FFF2-40B4-BE49-F238E27FC236}">
                <a16:creationId xmlns:a16="http://schemas.microsoft.com/office/drawing/2014/main" id="{0C255195-41B6-9ABB-A3F9-BE12BA9E0B23}"/>
              </a:ext>
            </a:extLst>
          </p:cNvPr>
          <p:cNvSpPr txBox="1"/>
          <p:nvPr/>
        </p:nvSpPr>
        <p:spPr>
          <a:xfrm>
            <a:off x="2199385" y="5439096"/>
            <a:ext cx="8740286" cy="461665"/>
          </a:xfrm>
          <a:prstGeom prst="rect">
            <a:avLst/>
          </a:prstGeom>
          <a:solidFill>
            <a:schemeClr val="bg1"/>
          </a:solidFill>
          <a:ln>
            <a:noFill/>
          </a:ln>
        </p:spPr>
        <p:txBody>
          <a:bodyPr wrap="square" rtlCol="0">
            <a:spAutoFit/>
          </a:bodyPr>
          <a:lstStyle/>
          <a:p>
            <a:r>
              <a:rPr lang="en-US" sz="2400" b="1" dirty="0"/>
              <a:t>Persistence of C-peptide </a:t>
            </a:r>
            <a:r>
              <a:rPr lang="en-US" sz="2400" dirty="0"/>
              <a:t>(beta cell function) meant better outcomes.</a:t>
            </a:r>
          </a:p>
        </p:txBody>
      </p:sp>
      <p:pic>
        <p:nvPicPr>
          <p:cNvPr id="10" name="Picture 9">
            <a:extLst>
              <a:ext uri="{FF2B5EF4-FFF2-40B4-BE49-F238E27FC236}">
                <a16:creationId xmlns:a16="http://schemas.microsoft.com/office/drawing/2014/main" id="{231F4AE7-D17C-8EEA-33B8-609C51FEDCBC}"/>
              </a:ext>
            </a:extLst>
          </p:cNvPr>
          <p:cNvPicPr>
            <a:picLocks noChangeAspect="1"/>
          </p:cNvPicPr>
          <p:nvPr/>
        </p:nvPicPr>
        <p:blipFill>
          <a:blip r:embed="rId3"/>
          <a:stretch>
            <a:fillRect/>
          </a:stretch>
        </p:blipFill>
        <p:spPr>
          <a:xfrm>
            <a:off x="3698542" y="952059"/>
            <a:ext cx="4582841" cy="3135626"/>
          </a:xfrm>
          <a:prstGeom prst="rect">
            <a:avLst/>
          </a:prstGeom>
        </p:spPr>
      </p:pic>
      <p:sp>
        <p:nvSpPr>
          <p:cNvPr id="11" name="TextBox 10">
            <a:extLst>
              <a:ext uri="{FF2B5EF4-FFF2-40B4-BE49-F238E27FC236}">
                <a16:creationId xmlns:a16="http://schemas.microsoft.com/office/drawing/2014/main" id="{B713CE73-B4CF-1E0B-DADA-DC8EBC69592B}"/>
              </a:ext>
            </a:extLst>
          </p:cNvPr>
          <p:cNvSpPr txBox="1"/>
          <p:nvPr/>
        </p:nvSpPr>
        <p:spPr>
          <a:xfrm>
            <a:off x="6096000" y="1142852"/>
            <a:ext cx="1989221" cy="523220"/>
          </a:xfrm>
          <a:prstGeom prst="rect">
            <a:avLst/>
          </a:prstGeom>
          <a:noFill/>
        </p:spPr>
        <p:txBody>
          <a:bodyPr wrap="square" rtlCol="0">
            <a:spAutoFit/>
          </a:bodyPr>
          <a:lstStyle/>
          <a:p>
            <a:r>
              <a:rPr lang="en-US" sz="1400" dirty="0"/>
              <a:t>Intensive insulin therapy</a:t>
            </a:r>
          </a:p>
          <a:p>
            <a:r>
              <a:rPr lang="en-US" sz="1400" dirty="0"/>
              <a:t>Conventional therapy</a:t>
            </a:r>
          </a:p>
        </p:txBody>
      </p:sp>
      <p:cxnSp>
        <p:nvCxnSpPr>
          <p:cNvPr id="12" name="Straight Connector 11">
            <a:extLst>
              <a:ext uri="{FF2B5EF4-FFF2-40B4-BE49-F238E27FC236}">
                <a16:creationId xmlns:a16="http://schemas.microsoft.com/office/drawing/2014/main" id="{E5D9844C-F56A-F52E-3DD6-61F0D7EF6474}"/>
              </a:ext>
            </a:extLst>
          </p:cNvPr>
          <p:cNvCxnSpPr/>
          <p:nvPr/>
        </p:nvCxnSpPr>
        <p:spPr>
          <a:xfrm>
            <a:off x="5646821" y="1287703"/>
            <a:ext cx="449179"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FF7B206F-30B0-CE16-D3B4-7CCAF4D2D961}"/>
              </a:ext>
            </a:extLst>
          </p:cNvPr>
          <p:cNvCxnSpPr/>
          <p:nvPr/>
        </p:nvCxnSpPr>
        <p:spPr>
          <a:xfrm>
            <a:off x="5662863" y="1528333"/>
            <a:ext cx="449179" cy="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228865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03364D44-9C7E-107F-31AE-17A8F34A920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442C640-76C0-50D6-09A5-CADC086BEC61}"/>
              </a:ext>
            </a:extLst>
          </p:cNvPr>
          <p:cNvSpPr/>
          <p:nvPr/>
        </p:nvSpPr>
        <p:spPr>
          <a:xfrm>
            <a:off x="0" y="1186246"/>
            <a:ext cx="12192000" cy="32498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18EE3C-BAFB-8392-8BBA-AC94EEE8CBD2}"/>
              </a:ext>
            </a:extLst>
          </p:cNvPr>
          <p:cNvSpPr>
            <a:spLocks noGrp="1"/>
          </p:cNvSpPr>
          <p:nvPr>
            <p:ph type="title"/>
          </p:nvPr>
        </p:nvSpPr>
        <p:spPr>
          <a:xfrm>
            <a:off x="497305" y="347079"/>
            <a:ext cx="11229474" cy="618121"/>
          </a:xfrm>
        </p:spPr>
        <p:txBody>
          <a:bodyPr>
            <a:noAutofit/>
          </a:bodyPr>
          <a:lstStyle/>
          <a:p>
            <a:pPr algn="ctr"/>
            <a:r>
              <a:rPr lang="en-US" sz="2800" dirty="0"/>
              <a:t>Another RCT of intensive insulin therapy in new-onset IDDM</a:t>
            </a:r>
          </a:p>
        </p:txBody>
      </p:sp>
      <p:sp>
        <p:nvSpPr>
          <p:cNvPr id="3" name="Content Placeholder 2">
            <a:extLst>
              <a:ext uri="{FF2B5EF4-FFF2-40B4-BE49-F238E27FC236}">
                <a16:creationId xmlns:a16="http://schemas.microsoft.com/office/drawing/2014/main" id="{2CB81EE9-A6E9-4D18-7D86-8A5E60A1C89D}"/>
              </a:ext>
            </a:extLst>
          </p:cNvPr>
          <p:cNvSpPr>
            <a:spLocks noGrp="1"/>
          </p:cNvSpPr>
          <p:nvPr>
            <p:ph sz="half" idx="1"/>
          </p:nvPr>
        </p:nvSpPr>
        <p:spPr>
          <a:xfrm>
            <a:off x="5410200" y="1296237"/>
            <a:ext cx="6477001" cy="3452226"/>
          </a:xfrm>
        </p:spPr>
        <p:txBody>
          <a:bodyPr>
            <a:normAutofit/>
          </a:bodyPr>
          <a:lstStyle/>
          <a:p>
            <a:pPr marL="0" indent="0">
              <a:buNone/>
            </a:pPr>
            <a:r>
              <a:rPr lang="en-US" sz="2400" dirty="0"/>
              <a:t>Intensive insulin therapy (vs conventional therapy) </a:t>
            </a:r>
            <a:r>
              <a:rPr lang="en-US" sz="2400" u="sng" dirty="0"/>
              <a:t>for 2 </a:t>
            </a:r>
            <a:r>
              <a:rPr lang="en-US" sz="2400" u="sng" dirty="0" err="1"/>
              <a:t>wks</a:t>
            </a:r>
            <a:r>
              <a:rPr lang="en-US" sz="2400" u="sng" dirty="0"/>
              <a:t> after diagnosis</a:t>
            </a:r>
            <a:r>
              <a:rPr lang="en-US" sz="2400" dirty="0"/>
              <a:t>:</a:t>
            </a:r>
          </a:p>
          <a:p>
            <a:pPr lvl="1"/>
            <a:r>
              <a:rPr lang="en-US" sz="2000" dirty="0"/>
              <a:t>Suppressed endogenous insulin secretion initially</a:t>
            </a:r>
          </a:p>
          <a:p>
            <a:pPr lvl="1"/>
            <a:r>
              <a:rPr lang="en-US" sz="2000" dirty="0"/>
              <a:t>Higher stimulated C-peptide levels at 1 year</a:t>
            </a:r>
          </a:p>
          <a:p>
            <a:pPr lvl="1"/>
            <a:r>
              <a:rPr lang="en-US" sz="2000" dirty="0"/>
              <a:t>Lower HbA1c levels at 1 year</a:t>
            </a:r>
          </a:p>
        </p:txBody>
      </p:sp>
      <p:pic>
        <p:nvPicPr>
          <p:cNvPr id="5" name="Picture 4">
            <a:extLst>
              <a:ext uri="{FF2B5EF4-FFF2-40B4-BE49-F238E27FC236}">
                <a16:creationId xmlns:a16="http://schemas.microsoft.com/office/drawing/2014/main" id="{08E7947E-3065-F0E5-20D9-162F550F57CC}"/>
              </a:ext>
            </a:extLst>
          </p:cNvPr>
          <p:cNvPicPr>
            <a:picLocks noChangeAspect="1"/>
          </p:cNvPicPr>
          <p:nvPr/>
        </p:nvPicPr>
        <p:blipFill>
          <a:blip r:embed="rId3"/>
          <a:stretch>
            <a:fillRect/>
          </a:stretch>
        </p:blipFill>
        <p:spPr>
          <a:xfrm>
            <a:off x="1266147" y="1276614"/>
            <a:ext cx="3850618" cy="3115501"/>
          </a:xfrm>
          <a:prstGeom prst="rect">
            <a:avLst/>
          </a:prstGeom>
        </p:spPr>
      </p:pic>
      <p:sp>
        <p:nvSpPr>
          <p:cNvPr id="9" name="TextBox 8">
            <a:extLst>
              <a:ext uri="{FF2B5EF4-FFF2-40B4-BE49-F238E27FC236}">
                <a16:creationId xmlns:a16="http://schemas.microsoft.com/office/drawing/2014/main" id="{30535126-B399-57A0-0F86-05C627A4BB23}"/>
              </a:ext>
            </a:extLst>
          </p:cNvPr>
          <p:cNvSpPr txBox="1"/>
          <p:nvPr/>
        </p:nvSpPr>
        <p:spPr>
          <a:xfrm>
            <a:off x="6047873" y="6502097"/>
            <a:ext cx="6096000" cy="307777"/>
          </a:xfrm>
          <a:prstGeom prst="rect">
            <a:avLst/>
          </a:prstGeom>
          <a:noFill/>
        </p:spPr>
        <p:txBody>
          <a:bodyPr wrap="square">
            <a:spAutoFit/>
          </a:bodyPr>
          <a:lstStyle/>
          <a:p>
            <a:pPr algn="r"/>
            <a:r>
              <a:rPr lang="en-US" sz="1400" dirty="0"/>
              <a:t>Shah S, Malone J, Simpson N, NEJM 1989</a:t>
            </a:r>
          </a:p>
        </p:txBody>
      </p:sp>
      <p:sp>
        <p:nvSpPr>
          <p:cNvPr id="8" name="TextBox 7">
            <a:extLst>
              <a:ext uri="{FF2B5EF4-FFF2-40B4-BE49-F238E27FC236}">
                <a16:creationId xmlns:a16="http://schemas.microsoft.com/office/drawing/2014/main" id="{F828050C-C2D4-D1A4-DA41-9EC9AD8977C8}"/>
              </a:ext>
            </a:extLst>
          </p:cNvPr>
          <p:cNvSpPr txBox="1"/>
          <p:nvPr/>
        </p:nvSpPr>
        <p:spPr>
          <a:xfrm>
            <a:off x="1285108" y="4929528"/>
            <a:ext cx="9823618" cy="830997"/>
          </a:xfrm>
          <a:prstGeom prst="rect">
            <a:avLst/>
          </a:prstGeom>
          <a:solidFill>
            <a:schemeClr val="bg1"/>
          </a:solidFill>
          <a:ln>
            <a:solidFill>
              <a:srgbClr val="0070C0"/>
            </a:solidFill>
          </a:ln>
        </p:spPr>
        <p:txBody>
          <a:bodyPr wrap="square" rtlCol="0">
            <a:spAutoFit/>
          </a:bodyPr>
          <a:lstStyle/>
          <a:p>
            <a:pPr algn="ctr"/>
            <a:r>
              <a:rPr lang="en-US" sz="2400" b="1" i="1" dirty="0">
                <a:solidFill>
                  <a:srgbClr val="0070C0"/>
                </a:solidFill>
              </a:rPr>
              <a:t>Since the 1990s, efforts have been aimed at finding ways to lower HbA1c and preserve c-peptide in order to reduce acute and chronic complications.</a:t>
            </a:r>
          </a:p>
        </p:txBody>
      </p:sp>
    </p:spTree>
    <p:extLst>
      <p:ext uri="{BB962C8B-B14F-4D97-AF65-F5344CB8AC3E}">
        <p14:creationId xmlns:p14="http://schemas.microsoft.com/office/powerpoint/2010/main" val="1770475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A1DB29-1F56-5FA6-F93A-152D036EE2CA}"/>
              </a:ext>
            </a:extLst>
          </p:cNvPr>
          <p:cNvSpPr/>
          <p:nvPr/>
        </p:nvSpPr>
        <p:spPr>
          <a:xfrm>
            <a:off x="0" y="1198605"/>
            <a:ext cx="12192000" cy="476970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7208F8F-E7E3-7124-EF5F-18EB0574BD56}"/>
              </a:ext>
            </a:extLst>
          </p:cNvPr>
          <p:cNvSpPr>
            <a:spLocks noGrp="1"/>
          </p:cNvSpPr>
          <p:nvPr>
            <p:ph type="title"/>
          </p:nvPr>
        </p:nvSpPr>
        <p:spPr>
          <a:xfrm>
            <a:off x="342486" y="598826"/>
            <a:ext cx="11063454" cy="501149"/>
          </a:xfrm>
        </p:spPr>
        <p:txBody>
          <a:bodyPr>
            <a:normAutofit fontScale="90000"/>
          </a:bodyPr>
          <a:lstStyle/>
          <a:p>
            <a:r>
              <a:rPr lang="en-US" dirty="0"/>
              <a:t>Glucose monitoring nowadays</a:t>
            </a:r>
          </a:p>
        </p:txBody>
      </p:sp>
      <p:sp>
        <p:nvSpPr>
          <p:cNvPr id="8" name="Content Placeholder 7">
            <a:extLst>
              <a:ext uri="{FF2B5EF4-FFF2-40B4-BE49-F238E27FC236}">
                <a16:creationId xmlns:a16="http://schemas.microsoft.com/office/drawing/2014/main" id="{D4C0FF23-41F2-C7E1-22E5-0D36B2B5BBE7}"/>
              </a:ext>
            </a:extLst>
          </p:cNvPr>
          <p:cNvSpPr>
            <a:spLocks noGrp="1"/>
          </p:cNvSpPr>
          <p:nvPr>
            <p:ph sz="half" idx="2"/>
          </p:nvPr>
        </p:nvSpPr>
        <p:spPr>
          <a:xfrm>
            <a:off x="5952565" y="1903354"/>
            <a:ext cx="5487795" cy="338633"/>
          </a:xfrm>
        </p:spPr>
        <p:txBody>
          <a:bodyPr>
            <a:normAutofit fontScale="70000" lnSpcReduction="20000"/>
          </a:bodyPr>
          <a:lstStyle/>
          <a:p>
            <a:r>
              <a:rPr lang="en-US" dirty="0"/>
              <a:t>Handheld, portable, quick, digital</a:t>
            </a:r>
          </a:p>
        </p:txBody>
      </p:sp>
      <p:sp>
        <p:nvSpPr>
          <p:cNvPr id="12" name="Text Placeholder 11">
            <a:extLst>
              <a:ext uri="{FF2B5EF4-FFF2-40B4-BE49-F238E27FC236}">
                <a16:creationId xmlns:a16="http://schemas.microsoft.com/office/drawing/2014/main" id="{E7CE9851-4974-CEEC-A315-AD08FA8653F7}"/>
              </a:ext>
            </a:extLst>
          </p:cNvPr>
          <p:cNvSpPr>
            <a:spLocks noGrp="1"/>
          </p:cNvSpPr>
          <p:nvPr>
            <p:ph type="body" idx="1"/>
          </p:nvPr>
        </p:nvSpPr>
        <p:spPr>
          <a:xfrm>
            <a:off x="5952565" y="947488"/>
            <a:ext cx="4806155" cy="823912"/>
          </a:xfrm>
        </p:spPr>
        <p:txBody>
          <a:bodyPr/>
          <a:lstStyle/>
          <a:p>
            <a:r>
              <a:rPr lang="en-US" dirty="0"/>
              <a:t>Home glucometers</a:t>
            </a:r>
          </a:p>
        </p:txBody>
      </p:sp>
      <p:pic>
        <p:nvPicPr>
          <p:cNvPr id="17" name="Picture 6" descr="Guide to Blood Glucose Meters (Blood Glucose Monitors)">
            <a:extLst>
              <a:ext uri="{FF2B5EF4-FFF2-40B4-BE49-F238E27FC236}">
                <a16:creationId xmlns:a16="http://schemas.microsoft.com/office/drawing/2014/main" id="{786FCAC1-850C-FB40-F5F2-B6124909D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3642" y="1420989"/>
            <a:ext cx="2074392" cy="138041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164A936-660F-AF32-8495-825573465882}"/>
              </a:ext>
            </a:extLst>
          </p:cNvPr>
          <p:cNvSpPr txBox="1"/>
          <p:nvPr/>
        </p:nvSpPr>
        <p:spPr>
          <a:xfrm>
            <a:off x="6098772" y="6108069"/>
            <a:ext cx="6093228" cy="738664"/>
          </a:xfrm>
          <a:prstGeom prst="rect">
            <a:avLst/>
          </a:prstGeom>
          <a:noFill/>
        </p:spPr>
        <p:txBody>
          <a:bodyPr wrap="square">
            <a:spAutoFit/>
          </a:bodyPr>
          <a:lstStyle/>
          <a:p>
            <a:pPr algn="r"/>
            <a:r>
              <a:rPr lang="en-US" sz="1400" dirty="0"/>
              <a:t>Image credits: (top)  </a:t>
            </a:r>
            <a:r>
              <a:rPr lang="en-US" sz="1400" dirty="0">
                <a:hlinkClick r:id="rId4"/>
              </a:rPr>
              <a:t>diabetes.co.uk</a:t>
            </a:r>
            <a:endParaRPr lang="en-US" sz="1400" dirty="0"/>
          </a:p>
          <a:p>
            <a:pPr algn="r"/>
            <a:r>
              <a:rPr lang="en-US" sz="1400" dirty="0"/>
              <a:t>(bottom left) </a:t>
            </a:r>
            <a:r>
              <a:rPr lang="en-US" sz="1400" dirty="0">
                <a:hlinkClick r:id="rId5"/>
              </a:rPr>
              <a:t>typelovely.blogsport.com</a:t>
            </a:r>
            <a:r>
              <a:rPr lang="en-US" sz="1400" dirty="0"/>
              <a:t>, </a:t>
            </a:r>
          </a:p>
          <a:p>
            <a:pPr algn="r"/>
            <a:r>
              <a:rPr lang="en-US" sz="1400" dirty="0"/>
              <a:t>(bottom right)  </a:t>
            </a:r>
            <a:r>
              <a:rPr lang="en-US" sz="1400" dirty="0">
                <a:hlinkClick r:id="rId6"/>
              </a:rPr>
              <a:t>dexcom.com</a:t>
            </a:r>
            <a:endParaRPr lang="en-US" sz="1400" dirty="0"/>
          </a:p>
        </p:txBody>
      </p:sp>
      <p:pic>
        <p:nvPicPr>
          <p:cNvPr id="20" name="Picture 4" descr="Dexcom G6 Review - Type Lovely">
            <a:extLst>
              <a:ext uri="{FF2B5EF4-FFF2-40B4-BE49-F238E27FC236}">
                <a16:creationId xmlns:a16="http://schemas.microsoft.com/office/drawing/2014/main" id="{A8906CA2-0E7D-5909-25A5-FB3423F6542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145" t="31058" r="27345"/>
          <a:stretch/>
        </p:blipFill>
        <p:spPr bwMode="auto">
          <a:xfrm>
            <a:off x="1202058" y="3147645"/>
            <a:ext cx="1958320" cy="252309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C3D1A2B5-78F3-D1B7-A2C3-8B4B03EE4F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6720" y="3119699"/>
            <a:ext cx="2567651" cy="2567651"/>
          </a:xfrm>
          <a:prstGeom prst="rect">
            <a:avLst/>
          </a:prstGeom>
          <a:noFill/>
          <a:extLst>
            <a:ext uri="{909E8E84-426E-40DD-AFC4-6F175D3DCCD1}">
              <a14:hiddenFill xmlns:a14="http://schemas.microsoft.com/office/drawing/2010/main">
                <a:solidFill>
                  <a:srgbClr val="FFFFFF"/>
                </a:solidFill>
              </a14:hiddenFill>
            </a:ext>
          </a:extLst>
        </p:spPr>
      </p:pic>
      <p:sp>
        <p:nvSpPr>
          <p:cNvPr id="22" name="Content Placeholder 7">
            <a:extLst>
              <a:ext uri="{FF2B5EF4-FFF2-40B4-BE49-F238E27FC236}">
                <a16:creationId xmlns:a16="http://schemas.microsoft.com/office/drawing/2014/main" id="{A1CFC9AB-B5D8-D246-4937-0B6BA814A8FA}"/>
              </a:ext>
            </a:extLst>
          </p:cNvPr>
          <p:cNvSpPr txBox="1">
            <a:spLocks/>
          </p:cNvSpPr>
          <p:nvPr/>
        </p:nvSpPr>
        <p:spPr>
          <a:xfrm>
            <a:off x="5955340" y="3567331"/>
            <a:ext cx="5487795" cy="232012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Replaced every 10-14 days</a:t>
            </a:r>
          </a:p>
          <a:p>
            <a:r>
              <a:rPr lang="en-US" dirty="0"/>
              <a:t>Readings taken every 1-5 minutes</a:t>
            </a:r>
          </a:p>
          <a:p>
            <a:r>
              <a:rPr lang="en-US" dirty="0"/>
              <a:t>See trends</a:t>
            </a:r>
          </a:p>
          <a:p>
            <a:r>
              <a:rPr lang="en-US" dirty="0"/>
              <a:t>Set alerts</a:t>
            </a:r>
          </a:p>
          <a:p>
            <a:r>
              <a:rPr lang="en-US" dirty="0"/>
              <a:t>Share data with caregivers by transmitting to several devices</a:t>
            </a:r>
          </a:p>
          <a:p>
            <a:r>
              <a:rPr lang="en-US" dirty="0"/>
              <a:t>Share detailed reports with HCPs</a:t>
            </a:r>
          </a:p>
        </p:txBody>
      </p:sp>
      <p:sp>
        <p:nvSpPr>
          <p:cNvPr id="23" name="Text Placeholder 11">
            <a:extLst>
              <a:ext uri="{FF2B5EF4-FFF2-40B4-BE49-F238E27FC236}">
                <a16:creationId xmlns:a16="http://schemas.microsoft.com/office/drawing/2014/main" id="{D8D8C361-FBA2-6603-2539-91930F5C7F93}"/>
              </a:ext>
            </a:extLst>
          </p:cNvPr>
          <p:cNvSpPr txBox="1">
            <a:spLocks/>
          </p:cNvSpPr>
          <p:nvPr/>
        </p:nvSpPr>
        <p:spPr>
          <a:xfrm>
            <a:off x="5955340" y="2611465"/>
            <a:ext cx="4806155"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Continuous glucose monitors</a:t>
            </a:r>
          </a:p>
        </p:txBody>
      </p:sp>
    </p:spTree>
    <p:extLst>
      <p:ext uri="{BB962C8B-B14F-4D97-AF65-F5344CB8AC3E}">
        <p14:creationId xmlns:p14="http://schemas.microsoft.com/office/powerpoint/2010/main" val="3545063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1FA217A-DD8E-E5C7-DBB3-E4A01CA86C5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DC06739-2744-7F6E-4DE9-BA308FD01457}"/>
              </a:ext>
            </a:extLst>
          </p:cNvPr>
          <p:cNvSpPr/>
          <p:nvPr/>
        </p:nvSpPr>
        <p:spPr>
          <a:xfrm>
            <a:off x="0" y="803189"/>
            <a:ext cx="12192000" cy="549875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AAF66FCF-2095-7769-F070-783A2DA522F9}"/>
              </a:ext>
            </a:extLst>
          </p:cNvPr>
          <p:cNvSpPr>
            <a:spLocks noGrp="1"/>
          </p:cNvSpPr>
          <p:nvPr>
            <p:ph type="body" sz="quarter" idx="3"/>
          </p:nvPr>
        </p:nvSpPr>
        <p:spPr>
          <a:xfrm>
            <a:off x="5972111" y="473946"/>
            <a:ext cx="5183188" cy="823912"/>
          </a:xfrm>
        </p:spPr>
        <p:txBody>
          <a:bodyPr/>
          <a:lstStyle/>
          <a:p>
            <a:r>
              <a:rPr lang="en-US" dirty="0"/>
              <a:t>Disposable syringes</a:t>
            </a:r>
          </a:p>
        </p:txBody>
      </p:sp>
      <p:sp>
        <p:nvSpPr>
          <p:cNvPr id="10" name="Content Placeholder 9">
            <a:extLst>
              <a:ext uri="{FF2B5EF4-FFF2-40B4-BE49-F238E27FC236}">
                <a16:creationId xmlns:a16="http://schemas.microsoft.com/office/drawing/2014/main" id="{DB7131D0-B20A-ADD8-6F89-86463AF6F8C4}"/>
              </a:ext>
            </a:extLst>
          </p:cNvPr>
          <p:cNvSpPr>
            <a:spLocks noGrp="1"/>
          </p:cNvSpPr>
          <p:nvPr>
            <p:ph sz="quarter" idx="4"/>
          </p:nvPr>
        </p:nvSpPr>
        <p:spPr>
          <a:xfrm>
            <a:off x="5972111" y="1297858"/>
            <a:ext cx="6163886" cy="393289"/>
          </a:xfrm>
        </p:spPr>
        <p:txBody>
          <a:bodyPr>
            <a:normAutofit/>
          </a:bodyPr>
          <a:lstStyle/>
          <a:p>
            <a:r>
              <a:rPr lang="en-US" sz="2000" dirty="0"/>
              <a:t>No more boiling your hypodermics!</a:t>
            </a:r>
          </a:p>
        </p:txBody>
      </p:sp>
      <p:pic>
        <p:nvPicPr>
          <p:cNvPr id="6" name="Picture 2" descr="Lost insurance &amp; need insulin? Makers offer it free or cheap - ABC News">
            <a:extLst>
              <a:ext uri="{FF2B5EF4-FFF2-40B4-BE49-F238E27FC236}">
                <a16:creationId xmlns:a16="http://schemas.microsoft.com/office/drawing/2014/main" id="{1D44FD29-6C45-2729-1ED7-C060BDE4E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4003" y="1142787"/>
            <a:ext cx="2124818" cy="1593613"/>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6">
            <a:extLst>
              <a:ext uri="{FF2B5EF4-FFF2-40B4-BE49-F238E27FC236}">
                <a16:creationId xmlns:a16="http://schemas.microsoft.com/office/drawing/2014/main" id="{76A9BCB1-4F6D-BAA8-63BA-D96CBFB6B995}"/>
              </a:ext>
            </a:extLst>
          </p:cNvPr>
          <p:cNvSpPr>
            <a:spLocks noGrp="1"/>
          </p:cNvSpPr>
          <p:nvPr>
            <p:ph type="title"/>
          </p:nvPr>
        </p:nvSpPr>
        <p:spPr>
          <a:xfrm>
            <a:off x="342486" y="178689"/>
            <a:ext cx="11063454" cy="501149"/>
          </a:xfrm>
        </p:spPr>
        <p:txBody>
          <a:bodyPr>
            <a:normAutofit fontScale="90000"/>
          </a:bodyPr>
          <a:lstStyle/>
          <a:p>
            <a:r>
              <a:rPr lang="en-US" dirty="0"/>
              <a:t>Insulin delivery nowadays</a:t>
            </a:r>
          </a:p>
        </p:txBody>
      </p:sp>
      <p:sp>
        <p:nvSpPr>
          <p:cNvPr id="15" name="Text Placeholder 8">
            <a:extLst>
              <a:ext uri="{FF2B5EF4-FFF2-40B4-BE49-F238E27FC236}">
                <a16:creationId xmlns:a16="http://schemas.microsoft.com/office/drawing/2014/main" id="{9C8F3FCF-373C-B189-485B-3766483DFB62}"/>
              </a:ext>
            </a:extLst>
          </p:cNvPr>
          <p:cNvSpPr txBox="1">
            <a:spLocks/>
          </p:cNvSpPr>
          <p:nvPr/>
        </p:nvSpPr>
        <p:spPr>
          <a:xfrm>
            <a:off x="5991510" y="1391116"/>
            <a:ext cx="51831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Insulin pens</a:t>
            </a:r>
          </a:p>
        </p:txBody>
      </p:sp>
      <p:sp>
        <p:nvSpPr>
          <p:cNvPr id="16" name="Content Placeholder 9">
            <a:extLst>
              <a:ext uri="{FF2B5EF4-FFF2-40B4-BE49-F238E27FC236}">
                <a16:creationId xmlns:a16="http://schemas.microsoft.com/office/drawing/2014/main" id="{7EBAAEBB-39C9-590D-15BF-0832F15818DA}"/>
              </a:ext>
            </a:extLst>
          </p:cNvPr>
          <p:cNvSpPr txBox="1">
            <a:spLocks/>
          </p:cNvSpPr>
          <p:nvPr/>
        </p:nvSpPr>
        <p:spPr>
          <a:xfrm>
            <a:off x="5991510" y="2215028"/>
            <a:ext cx="6077988" cy="11765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Easier administration, more precise doses</a:t>
            </a:r>
          </a:p>
          <a:p>
            <a:r>
              <a:rPr lang="en-US" sz="2000" dirty="0"/>
              <a:t>‘Smart’ pens: decision support, tracking</a:t>
            </a:r>
          </a:p>
        </p:txBody>
      </p:sp>
      <p:sp>
        <p:nvSpPr>
          <p:cNvPr id="17" name="Text Placeholder 8">
            <a:extLst>
              <a:ext uri="{FF2B5EF4-FFF2-40B4-BE49-F238E27FC236}">
                <a16:creationId xmlns:a16="http://schemas.microsoft.com/office/drawing/2014/main" id="{2D3C1A1B-740B-1BBE-FB09-D34AB35F552D}"/>
              </a:ext>
            </a:extLst>
          </p:cNvPr>
          <p:cNvSpPr txBox="1">
            <a:spLocks/>
          </p:cNvSpPr>
          <p:nvPr/>
        </p:nvSpPr>
        <p:spPr>
          <a:xfrm>
            <a:off x="5994285" y="3079771"/>
            <a:ext cx="51831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Insulin pumps</a:t>
            </a:r>
          </a:p>
        </p:txBody>
      </p:sp>
      <p:sp>
        <p:nvSpPr>
          <p:cNvPr id="18" name="Content Placeholder 9">
            <a:extLst>
              <a:ext uri="{FF2B5EF4-FFF2-40B4-BE49-F238E27FC236}">
                <a16:creationId xmlns:a16="http://schemas.microsoft.com/office/drawing/2014/main" id="{807BA284-549B-B25F-59D8-FC057A463621}"/>
              </a:ext>
            </a:extLst>
          </p:cNvPr>
          <p:cNvSpPr txBox="1">
            <a:spLocks/>
          </p:cNvSpPr>
          <p:nvPr/>
        </p:nvSpPr>
        <p:spPr>
          <a:xfrm>
            <a:off x="5994285" y="3903683"/>
            <a:ext cx="6077988" cy="22994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Replace infusion site every 2-3 days (no more multiple daily injections!)</a:t>
            </a:r>
          </a:p>
          <a:p>
            <a:r>
              <a:rPr lang="en-US" sz="2000" dirty="0"/>
              <a:t>Programmable, adjustable</a:t>
            </a:r>
          </a:p>
          <a:p>
            <a:r>
              <a:rPr lang="en-US" sz="2000" dirty="0"/>
              <a:t>Greater precision in insulin administration</a:t>
            </a:r>
          </a:p>
          <a:p>
            <a:r>
              <a:rPr lang="en-US" sz="2000" dirty="0"/>
              <a:t>Greater flexibility in schedule</a:t>
            </a:r>
          </a:p>
          <a:p>
            <a:r>
              <a:rPr lang="en-US" sz="2000" dirty="0"/>
              <a:t>Hybrid closed-loop systems now common</a:t>
            </a:r>
          </a:p>
        </p:txBody>
      </p:sp>
      <p:sp>
        <p:nvSpPr>
          <p:cNvPr id="20" name="TextBox 19">
            <a:extLst>
              <a:ext uri="{FF2B5EF4-FFF2-40B4-BE49-F238E27FC236}">
                <a16:creationId xmlns:a16="http://schemas.microsoft.com/office/drawing/2014/main" id="{DEFFEE10-805D-D470-269A-0FD4B023B80E}"/>
              </a:ext>
            </a:extLst>
          </p:cNvPr>
          <p:cNvSpPr txBox="1"/>
          <p:nvPr/>
        </p:nvSpPr>
        <p:spPr>
          <a:xfrm>
            <a:off x="5399446" y="6542853"/>
            <a:ext cx="6772827" cy="276999"/>
          </a:xfrm>
          <a:prstGeom prst="rect">
            <a:avLst/>
          </a:prstGeom>
          <a:noFill/>
        </p:spPr>
        <p:txBody>
          <a:bodyPr wrap="square">
            <a:spAutoFit/>
          </a:bodyPr>
          <a:lstStyle/>
          <a:p>
            <a:pPr algn="r"/>
            <a:r>
              <a:rPr lang="en-US" sz="1200" dirty="0"/>
              <a:t>Image credits: (top) </a:t>
            </a:r>
            <a:r>
              <a:rPr lang="en-US" sz="1200" dirty="0">
                <a:hlinkClick r:id="rId4"/>
              </a:rPr>
              <a:t>abcnews.com</a:t>
            </a:r>
            <a:r>
              <a:rPr lang="en-US" sz="1200" dirty="0"/>
              <a:t>, (middle) </a:t>
            </a:r>
            <a:r>
              <a:rPr lang="en-US" sz="1200" dirty="0">
                <a:hlinkClick r:id="rId5"/>
              </a:rPr>
              <a:t>thedaletribe.com</a:t>
            </a:r>
            <a:r>
              <a:rPr lang="en-US" sz="1200" dirty="0"/>
              <a:t>, (bottom) </a:t>
            </a:r>
            <a:r>
              <a:rPr lang="en-US" sz="1200" dirty="0">
                <a:hlinkClick r:id="rId6"/>
              </a:rPr>
              <a:t>medtronic.com</a:t>
            </a:r>
            <a:endParaRPr lang="en-US" sz="1200" dirty="0"/>
          </a:p>
        </p:txBody>
      </p:sp>
      <p:pic>
        <p:nvPicPr>
          <p:cNvPr id="21" name="Picture 20">
            <a:extLst>
              <a:ext uri="{FF2B5EF4-FFF2-40B4-BE49-F238E27FC236}">
                <a16:creationId xmlns:a16="http://schemas.microsoft.com/office/drawing/2014/main" id="{DC10BBB2-9F05-5FAD-9E0D-8BCBA09C3C71}"/>
              </a:ext>
            </a:extLst>
          </p:cNvPr>
          <p:cNvPicPr>
            <a:picLocks noChangeAspect="1"/>
          </p:cNvPicPr>
          <p:nvPr/>
        </p:nvPicPr>
        <p:blipFill rotWithShape="1">
          <a:blip r:embed="rId7"/>
          <a:srcRect l="30759" t="30605" r="7088" b="26045"/>
          <a:stretch/>
        </p:blipFill>
        <p:spPr>
          <a:xfrm>
            <a:off x="1556950" y="4918406"/>
            <a:ext cx="4061871" cy="1593613"/>
          </a:xfrm>
          <a:prstGeom prst="rect">
            <a:avLst/>
          </a:prstGeom>
        </p:spPr>
      </p:pic>
      <p:pic>
        <p:nvPicPr>
          <p:cNvPr id="22" name="Picture 4" descr="FIRST DAY WITH AN OMNIPOD INSULIN PUMP!!! A DAY IN THE LIFE OF A TYPE 1  DIABETIC - YouTube">
            <a:extLst>
              <a:ext uri="{FF2B5EF4-FFF2-40B4-BE49-F238E27FC236}">
                <a16:creationId xmlns:a16="http://schemas.microsoft.com/office/drawing/2014/main" id="{BA33DD5C-7DF0-B550-5909-F749DE36110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0229"/>
          <a:stretch/>
        </p:blipFill>
        <p:spPr bwMode="auto">
          <a:xfrm>
            <a:off x="2047466" y="3352349"/>
            <a:ext cx="3571355" cy="139540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4B012915-7CAF-1E6F-33AD-0AA3FED1D93F}"/>
              </a:ext>
            </a:extLst>
          </p:cNvPr>
          <p:cNvPicPr>
            <a:picLocks noChangeAspect="1"/>
          </p:cNvPicPr>
          <p:nvPr/>
        </p:nvPicPr>
        <p:blipFill rotWithShape="1">
          <a:blip r:embed="rId7"/>
          <a:srcRect l="30759" t="81051" r="7088" b="9762"/>
          <a:stretch/>
        </p:blipFill>
        <p:spPr>
          <a:xfrm>
            <a:off x="998387" y="6390429"/>
            <a:ext cx="4620434" cy="384182"/>
          </a:xfrm>
          <a:prstGeom prst="rect">
            <a:avLst/>
          </a:prstGeom>
        </p:spPr>
      </p:pic>
    </p:spTree>
    <p:extLst>
      <p:ext uri="{BB962C8B-B14F-4D97-AF65-F5344CB8AC3E}">
        <p14:creationId xmlns:p14="http://schemas.microsoft.com/office/powerpoint/2010/main" val="107720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9AF2845-6FD2-C18D-604E-AC4E88B0C50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9D140AD-F6AE-CB80-5A5C-A775DFDFD7BB}"/>
              </a:ext>
            </a:extLst>
          </p:cNvPr>
          <p:cNvSpPr/>
          <p:nvPr/>
        </p:nvSpPr>
        <p:spPr>
          <a:xfrm>
            <a:off x="0" y="790833"/>
            <a:ext cx="12192000" cy="106268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E200B41-AC88-5FD5-C7C5-0F4726FAC72D}"/>
              </a:ext>
            </a:extLst>
          </p:cNvPr>
          <p:cNvSpPr>
            <a:spLocks noGrp="1"/>
          </p:cNvSpPr>
          <p:nvPr>
            <p:ph type="title"/>
          </p:nvPr>
        </p:nvSpPr>
        <p:spPr/>
        <p:txBody>
          <a:bodyPr anchor="ctr">
            <a:noAutofit/>
          </a:bodyPr>
          <a:lstStyle/>
          <a:p>
            <a:pPr algn="ctr"/>
            <a:br>
              <a:rPr lang="en-US" sz="2400" dirty="0"/>
            </a:br>
            <a:br>
              <a:rPr lang="en-US" sz="2400" dirty="0"/>
            </a:br>
            <a:endParaRPr lang="en-US" sz="2400" dirty="0"/>
          </a:p>
        </p:txBody>
      </p:sp>
      <p:sp>
        <p:nvSpPr>
          <p:cNvPr id="3" name="Text Placeholder 2">
            <a:extLst>
              <a:ext uri="{FF2B5EF4-FFF2-40B4-BE49-F238E27FC236}">
                <a16:creationId xmlns:a16="http://schemas.microsoft.com/office/drawing/2014/main" id="{CC5579E5-7A8E-A90A-AAC1-E85022AF7931}"/>
              </a:ext>
            </a:extLst>
          </p:cNvPr>
          <p:cNvSpPr>
            <a:spLocks noGrp="1"/>
          </p:cNvSpPr>
          <p:nvPr>
            <p:ph type="body" idx="1"/>
          </p:nvPr>
        </p:nvSpPr>
        <p:spPr>
          <a:xfrm>
            <a:off x="266699" y="927100"/>
            <a:ext cx="10609848" cy="1222375"/>
          </a:xfrm>
        </p:spPr>
        <p:txBody>
          <a:bodyPr anchor="t">
            <a:normAutofit/>
          </a:bodyPr>
          <a:lstStyle/>
          <a:p>
            <a:pPr marL="457200" indent="-457200">
              <a:buFont typeface="+mj-lt"/>
              <a:buAutoNum type="arabicPeriod"/>
            </a:pPr>
            <a:r>
              <a:rPr lang="en-US" sz="2400" dirty="0"/>
              <a:t>Maintaining near-normal glycemic control is critical to prevent complications.  We have not been successful at doing this up until the late 2010’s.</a:t>
            </a:r>
            <a:endParaRPr lang="en-US" dirty="0"/>
          </a:p>
        </p:txBody>
      </p:sp>
      <p:sp>
        <p:nvSpPr>
          <p:cNvPr id="2" name="Title 3">
            <a:extLst>
              <a:ext uri="{FF2B5EF4-FFF2-40B4-BE49-F238E27FC236}">
                <a16:creationId xmlns:a16="http://schemas.microsoft.com/office/drawing/2014/main" id="{99E38CA7-2DD3-540A-041E-64EF4B6E3D76}"/>
              </a:ext>
            </a:extLst>
          </p:cNvPr>
          <p:cNvSpPr txBox="1">
            <a:spLocks/>
          </p:cNvSpPr>
          <p:nvPr/>
        </p:nvSpPr>
        <p:spPr>
          <a:xfrm>
            <a:off x="346676" y="88900"/>
            <a:ext cx="11518900" cy="6657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3600" b="1" dirty="0">
                <a:solidFill>
                  <a:srgbClr val="0070C0"/>
                </a:solidFill>
              </a:rPr>
              <a:t>Rationale for pursuing other avenues</a:t>
            </a:r>
          </a:p>
        </p:txBody>
      </p:sp>
      <p:pic>
        <p:nvPicPr>
          <p:cNvPr id="8" name="Picture 7">
            <a:extLst>
              <a:ext uri="{FF2B5EF4-FFF2-40B4-BE49-F238E27FC236}">
                <a16:creationId xmlns:a16="http://schemas.microsoft.com/office/drawing/2014/main" id="{77DDA7B9-7AAF-07F1-41D7-6629A332CD1F}"/>
              </a:ext>
            </a:extLst>
          </p:cNvPr>
          <p:cNvPicPr>
            <a:picLocks noChangeAspect="1"/>
          </p:cNvPicPr>
          <p:nvPr/>
        </p:nvPicPr>
        <p:blipFill>
          <a:blip r:embed="rId3"/>
          <a:srcRect t="-1865" b="-4866"/>
          <a:stretch/>
        </p:blipFill>
        <p:spPr>
          <a:xfrm>
            <a:off x="2029858" y="1889700"/>
            <a:ext cx="5061842" cy="3905379"/>
          </a:xfrm>
          <a:prstGeom prst="rect">
            <a:avLst/>
          </a:prstGeom>
          <a:ln w="38100">
            <a:solidFill>
              <a:schemeClr val="bg1"/>
            </a:solidFill>
          </a:ln>
        </p:spPr>
      </p:pic>
      <p:sp>
        <p:nvSpPr>
          <p:cNvPr id="14" name="TextBox 13">
            <a:extLst>
              <a:ext uri="{FF2B5EF4-FFF2-40B4-BE49-F238E27FC236}">
                <a16:creationId xmlns:a16="http://schemas.microsoft.com/office/drawing/2014/main" id="{D89806B1-B5D9-6241-C975-AE0D90BBA109}"/>
              </a:ext>
            </a:extLst>
          </p:cNvPr>
          <p:cNvSpPr txBox="1"/>
          <p:nvPr/>
        </p:nvSpPr>
        <p:spPr>
          <a:xfrm>
            <a:off x="6047874" y="6227409"/>
            <a:ext cx="6096000" cy="307777"/>
          </a:xfrm>
          <a:prstGeom prst="rect">
            <a:avLst/>
          </a:prstGeom>
          <a:noFill/>
        </p:spPr>
        <p:txBody>
          <a:bodyPr wrap="square">
            <a:spAutoFit/>
          </a:bodyPr>
          <a:lstStyle/>
          <a:p>
            <a:pPr algn="r"/>
            <a:r>
              <a:rPr lang="en-US" sz="1400" dirty="0"/>
              <a:t>2015 T1D Exchange data</a:t>
            </a:r>
          </a:p>
        </p:txBody>
      </p:sp>
      <p:cxnSp>
        <p:nvCxnSpPr>
          <p:cNvPr id="10" name="Straight Connector 9">
            <a:extLst>
              <a:ext uri="{FF2B5EF4-FFF2-40B4-BE49-F238E27FC236}">
                <a16:creationId xmlns:a16="http://schemas.microsoft.com/office/drawing/2014/main" id="{9D34BFBD-94F9-FDC7-75E3-88586049D356}"/>
              </a:ext>
            </a:extLst>
          </p:cNvPr>
          <p:cNvCxnSpPr/>
          <p:nvPr/>
        </p:nvCxnSpPr>
        <p:spPr>
          <a:xfrm>
            <a:off x="1191943" y="4604657"/>
            <a:ext cx="6955971" cy="0"/>
          </a:xfrm>
          <a:prstGeom prst="line">
            <a:avLst/>
          </a:prstGeom>
          <a:ln w="381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125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0DDCA3-7585-44C4-3788-B8807972573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762159D-B50C-29B0-3675-BED6F5AC9EAA}"/>
              </a:ext>
            </a:extLst>
          </p:cNvPr>
          <p:cNvPicPr>
            <a:picLocks noChangeAspect="1"/>
          </p:cNvPicPr>
          <p:nvPr/>
        </p:nvPicPr>
        <p:blipFill>
          <a:blip r:embed="rId3"/>
          <a:stretch>
            <a:fillRect/>
          </a:stretch>
        </p:blipFill>
        <p:spPr>
          <a:xfrm>
            <a:off x="2082425" y="1139284"/>
            <a:ext cx="6332188" cy="4613009"/>
          </a:xfrm>
          <a:prstGeom prst="rect">
            <a:avLst/>
          </a:prstGeom>
        </p:spPr>
      </p:pic>
      <p:sp>
        <p:nvSpPr>
          <p:cNvPr id="15" name="Rectangle 14">
            <a:extLst>
              <a:ext uri="{FF2B5EF4-FFF2-40B4-BE49-F238E27FC236}">
                <a16:creationId xmlns:a16="http://schemas.microsoft.com/office/drawing/2014/main" id="{B6A018A4-E195-7D5D-2BEA-C3A4CE6DB7E4}"/>
              </a:ext>
            </a:extLst>
          </p:cNvPr>
          <p:cNvSpPr/>
          <p:nvPr/>
        </p:nvSpPr>
        <p:spPr>
          <a:xfrm>
            <a:off x="0" y="790833"/>
            <a:ext cx="12192000" cy="1062681"/>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33BA6EB-5CFB-6D58-8AB5-D4F848A4AE41}"/>
              </a:ext>
            </a:extLst>
          </p:cNvPr>
          <p:cNvSpPr>
            <a:spLocks noGrp="1"/>
          </p:cNvSpPr>
          <p:nvPr>
            <p:ph type="title"/>
          </p:nvPr>
        </p:nvSpPr>
        <p:spPr/>
        <p:txBody>
          <a:bodyPr anchor="ctr">
            <a:noAutofit/>
          </a:bodyPr>
          <a:lstStyle/>
          <a:p>
            <a:pPr algn="ctr"/>
            <a:br>
              <a:rPr lang="en-US" sz="2400" dirty="0"/>
            </a:br>
            <a:br>
              <a:rPr lang="en-US" sz="2400" dirty="0"/>
            </a:br>
            <a:endParaRPr lang="en-US" sz="2400" dirty="0"/>
          </a:p>
        </p:txBody>
      </p:sp>
      <p:sp>
        <p:nvSpPr>
          <p:cNvPr id="3" name="Text Placeholder 2">
            <a:extLst>
              <a:ext uri="{FF2B5EF4-FFF2-40B4-BE49-F238E27FC236}">
                <a16:creationId xmlns:a16="http://schemas.microsoft.com/office/drawing/2014/main" id="{30527879-7853-58C6-4EFF-4915D8EF2E36}"/>
              </a:ext>
            </a:extLst>
          </p:cNvPr>
          <p:cNvSpPr>
            <a:spLocks noGrp="1"/>
          </p:cNvSpPr>
          <p:nvPr>
            <p:ph type="body" idx="1"/>
          </p:nvPr>
        </p:nvSpPr>
        <p:spPr>
          <a:xfrm>
            <a:off x="266699" y="927100"/>
            <a:ext cx="10609848" cy="1222375"/>
          </a:xfrm>
        </p:spPr>
        <p:txBody>
          <a:bodyPr anchor="t">
            <a:normAutofit/>
          </a:bodyPr>
          <a:lstStyle/>
          <a:p>
            <a:pPr marL="457200" indent="-457200">
              <a:buFont typeface="+mj-lt"/>
              <a:buAutoNum type="arabicPeriod"/>
            </a:pPr>
            <a:r>
              <a:rPr lang="en-US" sz="2400" dirty="0"/>
              <a:t>Maintaining near-normal glycemic control is critical to prevent complications.  We have not been successful at doing this up until the </a:t>
            </a:r>
            <a:r>
              <a:rPr lang="en-US" sz="2400" strike="sngStrike" dirty="0"/>
              <a:t>late 2010’s</a:t>
            </a:r>
            <a:r>
              <a:rPr lang="en-US" sz="2400" dirty="0"/>
              <a:t> early 2020’s.</a:t>
            </a:r>
            <a:endParaRPr lang="en-US" dirty="0"/>
          </a:p>
        </p:txBody>
      </p:sp>
      <p:sp>
        <p:nvSpPr>
          <p:cNvPr id="2" name="Title 3">
            <a:extLst>
              <a:ext uri="{FF2B5EF4-FFF2-40B4-BE49-F238E27FC236}">
                <a16:creationId xmlns:a16="http://schemas.microsoft.com/office/drawing/2014/main" id="{B11CCAB6-71BF-FFE2-6555-16B30EDB13A9}"/>
              </a:ext>
            </a:extLst>
          </p:cNvPr>
          <p:cNvSpPr txBox="1">
            <a:spLocks/>
          </p:cNvSpPr>
          <p:nvPr/>
        </p:nvSpPr>
        <p:spPr>
          <a:xfrm>
            <a:off x="346676" y="88900"/>
            <a:ext cx="11518900" cy="6657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3600" b="1" dirty="0">
                <a:solidFill>
                  <a:srgbClr val="0070C0"/>
                </a:solidFill>
              </a:rPr>
              <a:t>Rationale for pursuing other avenues</a:t>
            </a:r>
          </a:p>
        </p:txBody>
      </p:sp>
      <p:sp>
        <p:nvSpPr>
          <p:cNvPr id="14" name="TextBox 13">
            <a:extLst>
              <a:ext uri="{FF2B5EF4-FFF2-40B4-BE49-F238E27FC236}">
                <a16:creationId xmlns:a16="http://schemas.microsoft.com/office/drawing/2014/main" id="{7D2F4914-8F17-5E7F-5E44-992E526160F8}"/>
              </a:ext>
            </a:extLst>
          </p:cNvPr>
          <p:cNvSpPr txBox="1"/>
          <p:nvPr/>
        </p:nvSpPr>
        <p:spPr>
          <a:xfrm>
            <a:off x="6047874" y="6227409"/>
            <a:ext cx="6096000" cy="523220"/>
          </a:xfrm>
          <a:prstGeom prst="rect">
            <a:avLst/>
          </a:prstGeom>
          <a:noFill/>
        </p:spPr>
        <p:txBody>
          <a:bodyPr wrap="square">
            <a:spAutoFit/>
          </a:bodyPr>
          <a:lstStyle/>
          <a:p>
            <a:pPr algn="r"/>
            <a:r>
              <a:rPr lang="en-US" sz="1400" dirty="0"/>
              <a:t>T1D Exchange data</a:t>
            </a:r>
          </a:p>
          <a:p>
            <a:pPr algn="r"/>
            <a:r>
              <a:rPr lang="en-US" sz="1400" dirty="0" err="1"/>
              <a:t>Ebkozien</a:t>
            </a:r>
            <a:r>
              <a:rPr lang="en-US" sz="1400" dirty="0"/>
              <a:t> 2023 Diab </a:t>
            </a:r>
            <a:r>
              <a:rPr lang="en-US" sz="1400" dirty="0" err="1"/>
              <a:t>Techn</a:t>
            </a:r>
            <a:r>
              <a:rPr lang="en-US" sz="1400" dirty="0"/>
              <a:t> &amp; </a:t>
            </a:r>
            <a:r>
              <a:rPr lang="en-US" sz="1400" dirty="0" err="1"/>
              <a:t>Ther</a:t>
            </a:r>
            <a:endParaRPr lang="en-US" sz="1400" dirty="0"/>
          </a:p>
        </p:txBody>
      </p:sp>
      <p:cxnSp>
        <p:nvCxnSpPr>
          <p:cNvPr id="10" name="Straight Connector 9">
            <a:extLst>
              <a:ext uri="{FF2B5EF4-FFF2-40B4-BE49-F238E27FC236}">
                <a16:creationId xmlns:a16="http://schemas.microsoft.com/office/drawing/2014/main" id="{4ADE1CAB-3C04-37A6-BC27-8377AC834540}"/>
              </a:ext>
            </a:extLst>
          </p:cNvPr>
          <p:cNvCxnSpPr/>
          <p:nvPr/>
        </p:nvCxnSpPr>
        <p:spPr>
          <a:xfrm>
            <a:off x="1126629" y="5241471"/>
            <a:ext cx="6955971" cy="0"/>
          </a:xfrm>
          <a:prstGeom prst="line">
            <a:avLst/>
          </a:prstGeom>
          <a:ln w="38100">
            <a:solidFill>
              <a:schemeClr val="accent6"/>
            </a:solidFill>
            <a:prstDash val="sys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9E31819-E907-CCD5-B2C1-8E23C6374D3F}"/>
              </a:ext>
            </a:extLst>
          </p:cNvPr>
          <p:cNvPicPr>
            <a:picLocks noChangeAspect="1"/>
          </p:cNvPicPr>
          <p:nvPr/>
        </p:nvPicPr>
        <p:blipFill>
          <a:blip r:embed="rId4"/>
          <a:stretch>
            <a:fillRect/>
          </a:stretch>
        </p:blipFill>
        <p:spPr>
          <a:xfrm>
            <a:off x="4729704" y="2065698"/>
            <a:ext cx="7104828" cy="1551463"/>
          </a:xfrm>
          <a:prstGeom prst="rect">
            <a:avLst/>
          </a:prstGeom>
        </p:spPr>
      </p:pic>
      <p:sp>
        <p:nvSpPr>
          <p:cNvPr id="6" name="Rectangle 5">
            <a:extLst>
              <a:ext uri="{FF2B5EF4-FFF2-40B4-BE49-F238E27FC236}">
                <a16:creationId xmlns:a16="http://schemas.microsoft.com/office/drawing/2014/main" id="{B3A898E0-700F-CCD0-F479-8116DB70CC67}"/>
              </a:ext>
            </a:extLst>
          </p:cNvPr>
          <p:cNvSpPr/>
          <p:nvPr/>
        </p:nvSpPr>
        <p:spPr>
          <a:xfrm>
            <a:off x="2983832" y="1844842"/>
            <a:ext cx="962526" cy="3545305"/>
          </a:xfrm>
          <a:prstGeom prst="rect">
            <a:avLst/>
          </a:prstGeom>
          <a:solidFill>
            <a:srgbClr val="FFF2CC">
              <a:alpha val="50196"/>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48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414A04-64E1-24D1-4F6D-DEE6287E47A4}"/>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05C1CFDB-939D-CE58-026F-C2E707C68245}"/>
              </a:ext>
            </a:extLst>
          </p:cNvPr>
          <p:cNvSpPr/>
          <p:nvPr/>
        </p:nvSpPr>
        <p:spPr>
          <a:xfrm>
            <a:off x="0" y="790833"/>
            <a:ext cx="12192000" cy="134688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6F97FE6-9CCF-E0DA-BB60-3B7D797EFA42}"/>
              </a:ext>
            </a:extLst>
          </p:cNvPr>
          <p:cNvSpPr>
            <a:spLocks noGrp="1"/>
          </p:cNvSpPr>
          <p:nvPr>
            <p:ph type="title"/>
          </p:nvPr>
        </p:nvSpPr>
        <p:spPr/>
        <p:txBody>
          <a:bodyPr anchor="ctr">
            <a:noAutofit/>
          </a:bodyPr>
          <a:lstStyle/>
          <a:p>
            <a:pPr algn="ctr"/>
            <a:br>
              <a:rPr lang="en-US" sz="2400" dirty="0"/>
            </a:br>
            <a:br>
              <a:rPr lang="en-US" sz="2400" dirty="0"/>
            </a:br>
            <a:endParaRPr lang="en-US" sz="2400" dirty="0"/>
          </a:p>
        </p:txBody>
      </p:sp>
      <p:sp>
        <p:nvSpPr>
          <p:cNvPr id="6" name="Text Placeholder 5">
            <a:extLst>
              <a:ext uri="{FF2B5EF4-FFF2-40B4-BE49-F238E27FC236}">
                <a16:creationId xmlns:a16="http://schemas.microsoft.com/office/drawing/2014/main" id="{0D119AD5-AACF-F483-932A-1B6745311F3D}"/>
              </a:ext>
            </a:extLst>
          </p:cNvPr>
          <p:cNvSpPr>
            <a:spLocks noGrp="1"/>
          </p:cNvSpPr>
          <p:nvPr>
            <p:ph type="body" sz="quarter" idx="3"/>
          </p:nvPr>
        </p:nvSpPr>
        <p:spPr>
          <a:xfrm>
            <a:off x="327992" y="944602"/>
            <a:ext cx="11437353" cy="1120775"/>
          </a:xfrm>
        </p:spPr>
        <p:txBody>
          <a:bodyPr anchor="t">
            <a:normAutofit/>
          </a:bodyPr>
          <a:lstStyle/>
          <a:p>
            <a:pPr marL="457200" indent="-457200">
              <a:buFont typeface="+mj-lt"/>
              <a:buAutoNum type="arabicPeriod" startAt="2"/>
            </a:pPr>
            <a:r>
              <a:rPr lang="en-US" sz="2400" dirty="0"/>
              <a:t>Even when we are able to achieve tight glycemic control via intensive management, we do not seem to be able to preserve c-peptide secretion using currently available technology.</a:t>
            </a:r>
            <a:endParaRPr lang="en-US" dirty="0"/>
          </a:p>
        </p:txBody>
      </p:sp>
      <p:pic>
        <p:nvPicPr>
          <p:cNvPr id="10" name="Picture 9">
            <a:extLst>
              <a:ext uri="{FF2B5EF4-FFF2-40B4-BE49-F238E27FC236}">
                <a16:creationId xmlns:a16="http://schemas.microsoft.com/office/drawing/2014/main" id="{738EF927-A829-4B20-BF5C-AA626A14CE14}"/>
              </a:ext>
            </a:extLst>
          </p:cNvPr>
          <p:cNvPicPr>
            <a:picLocks noChangeAspect="1"/>
          </p:cNvPicPr>
          <p:nvPr/>
        </p:nvPicPr>
        <p:blipFill>
          <a:blip r:embed="rId3"/>
          <a:stretch>
            <a:fillRect/>
          </a:stretch>
        </p:blipFill>
        <p:spPr>
          <a:xfrm>
            <a:off x="839788" y="2449247"/>
            <a:ext cx="5884310" cy="4043628"/>
          </a:xfrm>
          <a:prstGeom prst="rect">
            <a:avLst/>
          </a:prstGeom>
        </p:spPr>
      </p:pic>
      <p:sp>
        <p:nvSpPr>
          <p:cNvPr id="12" name="TextBox 11">
            <a:extLst>
              <a:ext uri="{FF2B5EF4-FFF2-40B4-BE49-F238E27FC236}">
                <a16:creationId xmlns:a16="http://schemas.microsoft.com/office/drawing/2014/main" id="{5057B08A-EF6A-C927-B612-2A94367BB57E}"/>
              </a:ext>
            </a:extLst>
          </p:cNvPr>
          <p:cNvSpPr txBox="1"/>
          <p:nvPr/>
        </p:nvSpPr>
        <p:spPr>
          <a:xfrm>
            <a:off x="5999746" y="6440722"/>
            <a:ext cx="6096000" cy="307777"/>
          </a:xfrm>
          <a:prstGeom prst="rect">
            <a:avLst/>
          </a:prstGeom>
          <a:noFill/>
        </p:spPr>
        <p:txBody>
          <a:bodyPr wrap="square">
            <a:spAutoFit/>
          </a:bodyPr>
          <a:lstStyle/>
          <a:p>
            <a:pPr algn="r"/>
            <a:r>
              <a:rPr lang="en-US" sz="1400" dirty="0" err="1"/>
              <a:t>Mcvean</a:t>
            </a:r>
            <a:r>
              <a:rPr lang="en-US" sz="1400" dirty="0"/>
              <a:t> J et al.. JAMA 2023</a:t>
            </a:r>
          </a:p>
        </p:txBody>
      </p:sp>
      <p:sp>
        <p:nvSpPr>
          <p:cNvPr id="13" name="Title 3">
            <a:extLst>
              <a:ext uri="{FF2B5EF4-FFF2-40B4-BE49-F238E27FC236}">
                <a16:creationId xmlns:a16="http://schemas.microsoft.com/office/drawing/2014/main" id="{3CB9A003-0D0F-0676-13F1-258C1251BAAF}"/>
              </a:ext>
            </a:extLst>
          </p:cNvPr>
          <p:cNvSpPr txBox="1">
            <a:spLocks/>
          </p:cNvSpPr>
          <p:nvPr/>
        </p:nvSpPr>
        <p:spPr>
          <a:xfrm>
            <a:off x="346676" y="88900"/>
            <a:ext cx="11518900" cy="6657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3600" b="1" dirty="0">
                <a:solidFill>
                  <a:srgbClr val="0070C0"/>
                </a:solidFill>
              </a:rPr>
              <a:t>Rationale for pursuing other avenues</a:t>
            </a:r>
          </a:p>
        </p:txBody>
      </p:sp>
      <p:pic>
        <p:nvPicPr>
          <p:cNvPr id="2" name="Picture 1">
            <a:extLst>
              <a:ext uri="{FF2B5EF4-FFF2-40B4-BE49-F238E27FC236}">
                <a16:creationId xmlns:a16="http://schemas.microsoft.com/office/drawing/2014/main" id="{AB70CCD8-E3EA-7552-748D-1AC7734BCBCE}"/>
              </a:ext>
            </a:extLst>
          </p:cNvPr>
          <p:cNvPicPr>
            <a:picLocks noChangeAspect="1"/>
          </p:cNvPicPr>
          <p:nvPr/>
        </p:nvPicPr>
        <p:blipFill>
          <a:blip r:embed="rId4"/>
          <a:srcRect l="65740" t="21803" b="4735"/>
          <a:stretch/>
        </p:blipFill>
        <p:spPr>
          <a:xfrm>
            <a:off x="7543800" y="2539977"/>
            <a:ext cx="3464539" cy="3461657"/>
          </a:xfrm>
          <a:prstGeom prst="rect">
            <a:avLst/>
          </a:prstGeom>
        </p:spPr>
      </p:pic>
    </p:spTree>
    <p:extLst>
      <p:ext uri="{BB962C8B-B14F-4D97-AF65-F5344CB8AC3E}">
        <p14:creationId xmlns:p14="http://schemas.microsoft.com/office/powerpoint/2010/main" val="141897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A459F-0D47-C906-D8EC-89EA5F80F3AB}"/>
              </a:ext>
            </a:extLst>
          </p:cNvPr>
          <p:cNvSpPr>
            <a:spLocks noGrp="1"/>
          </p:cNvSpPr>
          <p:nvPr>
            <p:ph type="title"/>
          </p:nvPr>
        </p:nvSpPr>
        <p:spPr>
          <a:xfrm>
            <a:off x="838200" y="365125"/>
            <a:ext cx="10515600" cy="573989"/>
          </a:xfrm>
        </p:spPr>
        <p:txBody>
          <a:bodyPr>
            <a:noAutofit/>
          </a:bodyPr>
          <a:lstStyle/>
          <a:p>
            <a:r>
              <a:rPr lang="en-US" sz="2800" dirty="0"/>
              <a:t>But in this era of intensive management, we still haven’t solved …</a:t>
            </a:r>
          </a:p>
        </p:txBody>
      </p:sp>
      <p:sp>
        <p:nvSpPr>
          <p:cNvPr id="3" name="Content Placeholder 2">
            <a:extLst>
              <a:ext uri="{FF2B5EF4-FFF2-40B4-BE49-F238E27FC236}">
                <a16:creationId xmlns:a16="http://schemas.microsoft.com/office/drawing/2014/main" id="{618A443A-221C-FBA4-B161-F0615DD1371D}"/>
              </a:ext>
            </a:extLst>
          </p:cNvPr>
          <p:cNvSpPr>
            <a:spLocks noGrp="1"/>
          </p:cNvSpPr>
          <p:nvPr>
            <p:ph idx="1"/>
          </p:nvPr>
        </p:nvSpPr>
        <p:spPr>
          <a:xfrm>
            <a:off x="838200" y="1257212"/>
            <a:ext cx="10984832" cy="4649318"/>
          </a:xfrm>
          <a:solidFill>
            <a:schemeClr val="bg1">
              <a:lumMod val="95000"/>
            </a:schemeClr>
          </a:solidFill>
        </p:spPr>
        <p:txBody>
          <a:bodyPr>
            <a:normAutofit fontScale="85000" lnSpcReduction="20000"/>
          </a:bodyPr>
          <a:lstStyle/>
          <a:p>
            <a:r>
              <a:rPr lang="en-US" dirty="0"/>
              <a:t>Access</a:t>
            </a:r>
          </a:p>
          <a:p>
            <a:pPr lvl="1"/>
            <a:r>
              <a:rPr lang="en-US" dirty="0"/>
              <a:t>Payor approval and reimbursement, out-of-pocket costs to families, provider bias</a:t>
            </a:r>
          </a:p>
          <a:p>
            <a:pPr lvl="1"/>
            <a:endParaRPr lang="en-US" dirty="0"/>
          </a:p>
          <a:p>
            <a:r>
              <a:rPr lang="en-US" dirty="0"/>
              <a:t>Uptake of available technologies</a:t>
            </a:r>
          </a:p>
          <a:p>
            <a:pPr lvl="1"/>
            <a:r>
              <a:rPr lang="en-US" dirty="0"/>
              <a:t>Fear of technology</a:t>
            </a:r>
          </a:p>
          <a:p>
            <a:pPr lvl="1"/>
            <a:r>
              <a:rPr lang="en-US" dirty="0"/>
              <a:t>Concerns about pain, inconvenience, visibility, and stigmatization</a:t>
            </a:r>
          </a:p>
          <a:p>
            <a:pPr lvl="1"/>
            <a:r>
              <a:rPr lang="en-US" dirty="0"/>
              <a:t>Barriers for children living in institutions or foster care</a:t>
            </a:r>
          </a:p>
          <a:p>
            <a:pPr lvl="1"/>
            <a:endParaRPr lang="en-US" dirty="0"/>
          </a:p>
          <a:p>
            <a:r>
              <a:rPr lang="en-US" dirty="0"/>
              <a:t>Poor adherence to glucose monitoring, insulin administration, diet, and exercise</a:t>
            </a:r>
          </a:p>
          <a:p>
            <a:pPr lvl="1"/>
            <a:r>
              <a:rPr lang="en-US" dirty="0"/>
              <a:t>Especially among adolescents</a:t>
            </a:r>
          </a:p>
          <a:p>
            <a:pPr lvl="1"/>
            <a:endParaRPr lang="en-US" dirty="0"/>
          </a:p>
          <a:p>
            <a:r>
              <a:rPr lang="en-US" dirty="0"/>
              <a:t>Mental health / Quality of life</a:t>
            </a:r>
          </a:p>
          <a:p>
            <a:pPr lvl="1"/>
            <a:r>
              <a:rPr lang="en-US" dirty="0"/>
              <a:t>Stress/Distress (emotional, financial, school- or work-related)</a:t>
            </a:r>
          </a:p>
          <a:p>
            <a:pPr lvl="1"/>
            <a:r>
              <a:rPr lang="en-US" dirty="0"/>
              <a:t>Family dysfunction, effect on relationships</a:t>
            </a:r>
          </a:p>
          <a:p>
            <a:pPr lvl="1"/>
            <a:r>
              <a:rPr lang="en-US" dirty="0"/>
              <a:t>Depressive symptoms, depression, anxiety, eating disorders</a:t>
            </a:r>
          </a:p>
          <a:p>
            <a:pPr lvl="1"/>
            <a:endParaRPr lang="en-US" dirty="0"/>
          </a:p>
        </p:txBody>
      </p:sp>
    </p:spTree>
    <p:extLst>
      <p:ext uri="{BB962C8B-B14F-4D97-AF65-F5344CB8AC3E}">
        <p14:creationId xmlns:p14="http://schemas.microsoft.com/office/powerpoint/2010/main" val="1703939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0D03C-152A-FB9F-E080-D788E81F2E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89E986-0440-C1A4-6C74-A811B3864CCD}"/>
              </a:ext>
            </a:extLst>
          </p:cNvPr>
          <p:cNvSpPr>
            <a:spLocks noGrp="1"/>
          </p:cNvSpPr>
          <p:nvPr>
            <p:ph type="title"/>
          </p:nvPr>
        </p:nvSpPr>
        <p:spPr/>
        <p:txBody>
          <a:bodyPr>
            <a:normAutofit/>
          </a:bodyPr>
          <a:lstStyle/>
          <a:p>
            <a:r>
              <a:rPr lang="en-US" sz="5400" b="1" dirty="0"/>
              <a:t>Outline</a:t>
            </a:r>
          </a:p>
        </p:txBody>
      </p:sp>
      <p:sp>
        <p:nvSpPr>
          <p:cNvPr id="3" name="Content Placeholder 2">
            <a:extLst>
              <a:ext uri="{FF2B5EF4-FFF2-40B4-BE49-F238E27FC236}">
                <a16:creationId xmlns:a16="http://schemas.microsoft.com/office/drawing/2014/main" id="{E8AA5BE4-FD2E-9B7E-4C3C-5E72F1E28025}"/>
              </a:ext>
            </a:extLst>
          </p:cNvPr>
          <p:cNvSpPr>
            <a:spLocks noGrp="1"/>
          </p:cNvSpPr>
          <p:nvPr>
            <p:ph idx="1"/>
          </p:nvPr>
        </p:nvSpPr>
        <p:spPr/>
        <p:txBody>
          <a:bodyPr/>
          <a:lstStyle/>
          <a:p>
            <a:r>
              <a:rPr lang="en-US" dirty="0"/>
              <a:t>T1D:  we’ve come a long way … but not enough!</a:t>
            </a:r>
          </a:p>
          <a:p>
            <a:r>
              <a:rPr lang="en-US" b="1" dirty="0"/>
              <a:t>Natural history &amp; staging of T1D</a:t>
            </a:r>
          </a:p>
          <a:p>
            <a:r>
              <a:rPr lang="en-US" dirty="0"/>
              <a:t>Intervention trials</a:t>
            </a:r>
          </a:p>
          <a:p>
            <a:r>
              <a:rPr lang="en-US" dirty="0"/>
              <a:t>Successes &amp; future directions</a:t>
            </a:r>
          </a:p>
        </p:txBody>
      </p:sp>
      <p:sp>
        <p:nvSpPr>
          <p:cNvPr id="4" name="Rectangle 3">
            <a:extLst>
              <a:ext uri="{FF2B5EF4-FFF2-40B4-BE49-F238E27FC236}">
                <a16:creationId xmlns:a16="http://schemas.microsoft.com/office/drawing/2014/main" id="{D2989ACD-9E93-BE7F-8001-03B6951787FF}"/>
              </a:ext>
            </a:extLst>
          </p:cNvPr>
          <p:cNvSpPr/>
          <p:nvPr/>
        </p:nvSpPr>
        <p:spPr>
          <a:xfrm>
            <a:off x="152400" y="177800"/>
            <a:ext cx="11861800" cy="6515100"/>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2198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B146-224A-809C-CCA1-7A2E66BFF2B8}"/>
              </a:ext>
            </a:extLst>
          </p:cNvPr>
          <p:cNvSpPr>
            <a:spLocks noGrp="1"/>
          </p:cNvSpPr>
          <p:nvPr>
            <p:ph type="title"/>
          </p:nvPr>
        </p:nvSpPr>
        <p:spPr>
          <a:xfrm>
            <a:off x="913151" y="2014043"/>
            <a:ext cx="10515600" cy="1325563"/>
          </a:xfrm>
        </p:spPr>
        <p:txBody>
          <a:bodyPr>
            <a:normAutofit/>
          </a:bodyPr>
          <a:lstStyle/>
          <a:p>
            <a:pPr algn="ctr"/>
            <a:r>
              <a:rPr lang="en-US" sz="3200" dirty="0"/>
              <a:t>I have no disclosures.</a:t>
            </a:r>
          </a:p>
        </p:txBody>
      </p:sp>
      <p:sp>
        <p:nvSpPr>
          <p:cNvPr id="3" name="Rectangle 2">
            <a:extLst>
              <a:ext uri="{FF2B5EF4-FFF2-40B4-BE49-F238E27FC236}">
                <a16:creationId xmlns:a16="http://schemas.microsoft.com/office/drawing/2014/main" id="{5CFECC90-C5A2-8321-8A3F-88642AA01C0E}"/>
              </a:ext>
            </a:extLst>
          </p:cNvPr>
          <p:cNvSpPr/>
          <p:nvPr/>
        </p:nvSpPr>
        <p:spPr>
          <a:xfrm>
            <a:off x="152400" y="177800"/>
            <a:ext cx="11861800" cy="6515100"/>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7420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99C44-F6AB-16E4-B0C9-A41A58ADE0D6}"/>
              </a:ext>
            </a:extLst>
          </p:cNvPr>
          <p:cNvSpPr>
            <a:spLocks noGrp="1"/>
          </p:cNvSpPr>
          <p:nvPr>
            <p:ph type="title"/>
          </p:nvPr>
        </p:nvSpPr>
        <p:spPr>
          <a:xfrm>
            <a:off x="210068" y="273291"/>
            <a:ext cx="11629006" cy="706930"/>
          </a:xfrm>
        </p:spPr>
        <p:txBody>
          <a:bodyPr>
            <a:normAutofit/>
          </a:bodyPr>
          <a:lstStyle/>
          <a:p>
            <a:r>
              <a:rPr lang="en-US" sz="3600" dirty="0"/>
              <a:t>The classic laboratory determination of diabetes ‘stages’</a:t>
            </a:r>
          </a:p>
        </p:txBody>
      </p:sp>
      <p:sp>
        <p:nvSpPr>
          <p:cNvPr id="31" name="TextBox 30">
            <a:extLst>
              <a:ext uri="{FF2B5EF4-FFF2-40B4-BE49-F238E27FC236}">
                <a16:creationId xmlns:a16="http://schemas.microsoft.com/office/drawing/2014/main" id="{C3F1597A-1A4D-C70D-F7F0-E3A689508AC9}"/>
              </a:ext>
            </a:extLst>
          </p:cNvPr>
          <p:cNvSpPr txBox="1"/>
          <p:nvPr/>
        </p:nvSpPr>
        <p:spPr>
          <a:xfrm>
            <a:off x="9254362" y="6528758"/>
            <a:ext cx="2885091" cy="276999"/>
          </a:xfrm>
          <a:prstGeom prst="rect">
            <a:avLst/>
          </a:prstGeom>
          <a:noFill/>
        </p:spPr>
        <p:txBody>
          <a:bodyPr wrap="square" rtlCol="0">
            <a:spAutoFit/>
          </a:bodyPr>
          <a:lstStyle/>
          <a:p>
            <a:pPr algn="r"/>
            <a:r>
              <a:rPr lang="en-US" sz="1200" dirty="0"/>
              <a:t>ADA Standards of Care in Diabetes 2024</a:t>
            </a:r>
          </a:p>
        </p:txBody>
      </p:sp>
      <p:graphicFrame>
        <p:nvGraphicFramePr>
          <p:cNvPr id="36" name="Table 35">
            <a:extLst>
              <a:ext uri="{FF2B5EF4-FFF2-40B4-BE49-F238E27FC236}">
                <a16:creationId xmlns:a16="http://schemas.microsoft.com/office/drawing/2014/main" id="{CC9AD200-A30B-1FEE-8261-7AED17A289A8}"/>
              </a:ext>
            </a:extLst>
          </p:cNvPr>
          <p:cNvGraphicFramePr>
            <a:graphicFrameLocks noGrp="1"/>
          </p:cNvGraphicFramePr>
          <p:nvPr>
            <p:extLst>
              <p:ext uri="{D42A27DB-BD31-4B8C-83A1-F6EECF244321}">
                <p14:modId xmlns:p14="http://schemas.microsoft.com/office/powerpoint/2010/main" val="3364175933"/>
              </p:ext>
            </p:extLst>
          </p:nvPr>
        </p:nvGraphicFramePr>
        <p:xfrm>
          <a:off x="1026695" y="1601981"/>
          <a:ext cx="10026316" cy="3242735"/>
        </p:xfrm>
        <a:graphic>
          <a:graphicData uri="http://schemas.openxmlformats.org/drawingml/2006/table">
            <a:tbl>
              <a:tblPr firstRow="1" bandRow="1">
                <a:tableStyleId>{5A111915-BE36-4E01-A7E5-04B1672EAD32}</a:tableStyleId>
              </a:tblPr>
              <a:tblGrid>
                <a:gridCol w="2919663">
                  <a:extLst>
                    <a:ext uri="{9D8B030D-6E8A-4147-A177-3AD203B41FA5}">
                      <a16:colId xmlns:a16="http://schemas.microsoft.com/office/drawing/2014/main" val="1672655359"/>
                    </a:ext>
                  </a:extLst>
                </a:gridCol>
                <a:gridCol w="2093495">
                  <a:extLst>
                    <a:ext uri="{9D8B030D-6E8A-4147-A177-3AD203B41FA5}">
                      <a16:colId xmlns:a16="http://schemas.microsoft.com/office/drawing/2014/main" val="1764264238"/>
                    </a:ext>
                  </a:extLst>
                </a:gridCol>
                <a:gridCol w="2506579">
                  <a:extLst>
                    <a:ext uri="{9D8B030D-6E8A-4147-A177-3AD203B41FA5}">
                      <a16:colId xmlns:a16="http://schemas.microsoft.com/office/drawing/2014/main" val="2252538250"/>
                    </a:ext>
                  </a:extLst>
                </a:gridCol>
                <a:gridCol w="2506579">
                  <a:extLst>
                    <a:ext uri="{9D8B030D-6E8A-4147-A177-3AD203B41FA5}">
                      <a16:colId xmlns:a16="http://schemas.microsoft.com/office/drawing/2014/main" val="3058990484"/>
                    </a:ext>
                  </a:extLst>
                </a:gridCol>
              </a:tblGrid>
              <a:tr h="648547">
                <a:tc>
                  <a:txBody>
                    <a:bodyPr/>
                    <a:lstStyle/>
                    <a:p>
                      <a:endParaRPr lang="en-US" sz="1800" b="1" dirty="0"/>
                    </a:p>
                  </a:txBody>
                  <a:tcPr/>
                </a:tc>
                <a:tc>
                  <a:txBody>
                    <a:bodyPr/>
                    <a:lstStyle/>
                    <a:p>
                      <a:r>
                        <a:rPr lang="en-US" sz="1800" b="1" dirty="0"/>
                        <a:t>Normal</a:t>
                      </a:r>
                    </a:p>
                  </a:txBody>
                  <a:tcPr/>
                </a:tc>
                <a:tc>
                  <a:txBody>
                    <a:bodyPr/>
                    <a:lstStyle/>
                    <a:p>
                      <a:r>
                        <a:rPr lang="en-US" sz="1800" b="1" dirty="0"/>
                        <a:t>Prediabetes</a:t>
                      </a:r>
                    </a:p>
                  </a:txBody>
                  <a:tcPr/>
                </a:tc>
                <a:tc>
                  <a:txBody>
                    <a:bodyPr/>
                    <a:lstStyle/>
                    <a:p>
                      <a:r>
                        <a:rPr lang="en-US" sz="1800" b="1" dirty="0"/>
                        <a:t>Diabetes*</a:t>
                      </a:r>
                    </a:p>
                  </a:txBody>
                  <a:tcPr/>
                </a:tc>
                <a:extLst>
                  <a:ext uri="{0D108BD9-81ED-4DB2-BD59-A6C34878D82A}">
                    <a16:rowId xmlns:a16="http://schemas.microsoft.com/office/drawing/2014/main" val="2889109706"/>
                  </a:ext>
                </a:extLst>
              </a:tr>
              <a:tr h="648547">
                <a:tc>
                  <a:txBody>
                    <a:bodyPr/>
                    <a:lstStyle/>
                    <a:p>
                      <a:r>
                        <a:rPr lang="en-US" sz="1800" b="1" dirty="0"/>
                        <a:t>Fasting plasma glucose</a:t>
                      </a:r>
                    </a:p>
                  </a:txBody>
                  <a:tcPr/>
                </a:tc>
                <a:tc>
                  <a:txBody>
                    <a:bodyPr/>
                    <a:lstStyle/>
                    <a:p>
                      <a:r>
                        <a:rPr lang="en-US" sz="1800" b="0" dirty="0"/>
                        <a:t>&lt;100 mg/dl</a:t>
                      </a:r>
                    </a:p>
                  </a:txBody>
                  <a:tcPr/>
                </a:tc>
                <a:tc>
                  <a:txBody>
                    <a:bodyPr/>
                    <a:lstStyle/>
                    <a:p>
                      <a:r>
                        <a:rPr lang="en-US" sz="1800" b="0" dirty="0"/>
                        <a:t>100 to &lt;125 mg/dl</a:t>
                      </a:r>
                    </a:p>
                  </a:txBody>
                  <a:tcPr/>
                </a:tc>
                <a:tc>
                  <a:txBody>
                    <a:bodyPr/>
                    <a:lstStyle/>
                    <a:p>
                      <a:r>
                        <a:rPr lang="en-US" sz="1800" b="0" dirty="0"/>
                        <a:t>125 mg/dl and higher</a:t>
                      </a:r>
                    </a:p>
                  </a:txBody>
                  <a:tcPr/>
                </a:tc>
                <a:extLst>
                  <a:ext uri="{0D108BD9-81ED-4DB2-BD59-A6C34878D82A}">
                    <a16:rowId xmlns:a16="http://schemas.microsoft.com/office/drawing/2014/main" val="724856787"/>
                  </a:ext>
                </a:extLst>
              </a:tr>
              <a:tr h="648547">
                <a:tc>
                  <a:txBody>
                    <a:bodyPr/>
                    <a:lstStyle/>
                    <a:p>
                      <a:r>
                        <a:rPr lang="en-US" sz="1800" b="1" dirty="0"/>
                        <a:t>Plasma glucose 2 </a:t>
                      </a:r>
                      <a:r>
                        <a:rPr lang="en-US" sz="1800" b="1" dirty="0" err="1"/>
                        <a:t>hr</a:t>
                      </a:r>
                      <a:r>
                        <a:rPr lang="en-US" sz="1800" b="1" dirty="0"/>
                        <a:t> after standard glucose load</a:t>
                      </a:r>
                    </a:p>
                  </a:txBody>
                  <a:tcPr/>
                </a:tc>
                <a:tc>
                  <a:txBody>
                    <a:bodyPr/>
                    <a:lstStyle/>
                    <a:p>
                      <a:r>
                        <a:rPr lang="en-US" sz="1800" b="0" dirty="0"/>
                        <a:t>&lt;140 mg/dl</a:t>
                      </a:r>
                    </a:p>
                  </a:txBody>
                  <a:tcPr/>
                </a:tc>
                <a:tc>
                  <a:txBody>
                    <a:bodyPr/>
                    <a:lstStyle/>
                    <a:p>
                      <a:r>
                        <a:rPr lang="en-US" sz="1800" b="0" dirty="0"/>
                        <a:t>140 to &lt;200 mg/dl</a:t>
                      </a:r>
                    </a:p>
                  </a:txBody>
                  <a:tcPr/>
                </a:tc>
                <a:tc>
                  <a:txBody>
                    <a:bodyPr/>
                    <a:lstStyle/>
                    <a:p>
                      <a:r>
                        <a:rPr lang="en-US" sz="1800" b="0" dirty="0"/>
                        <a:t>200 mg/dl and higher</a:t>
                      </a:r>
                    </a:p>
                  </a:txBody>
                  <a:tcPr/>
                </a:tc>
                <a:extLst>
                  <a:ext uri="{0D108BD9-81ED-4DB2-BD59-A6C34878D82A}">
                    <a16:rowId xmlns:a16="http://schemas.microsoft.com/office/drawing/2014/main" val="541764555"/>
                  </a:ext>
                </a:extLst>
              </a:tr>
              <a:tr h="648547">
                <a:tc>
                  <a:txBody>
                    <a:bodyPr/>
                    <a:lstStyle/>
                    <a:p>
                      <a:r>
                        <a:rPr lang="en-US" sz="1800" b="1" dirty="0"/>
                        <a:t>Random plasma glucose</a:t>
                      </a:r>
                    </a:p>
                  </a:txBody>
                  <a:tcPr/>
                </a:tc>
                <a:tc>
                  <a:txBody>
                    <a:bodyPr/>
                    <a:lstStyle/>
                    <a:p>
                      <a:endParaRPr lang="en-US" sz="1800" b="0" dirty="0"/>
                    </a:p>
                  </a:txBody>
                  <a:tcPr/>
                </a:tc>
                <a:tc>
                  <a:txBody>
                    <a:bodyPr/>
                    <a:lstStyle/>
                    <a:p>
                      <a:endParaRPr lang="en-US" sz="1800" b="0" dirty="0"/>
                    </a:p>
                  </a:txBody>
                  <a:tcPr/>
                </a:tc>
                <a:tc>
                  <a:txBody>
                    <a:bodyPr/>
                    <a:lstStyle/>
                    <a:p>
                      <a:r>
                        <a:rPr lang="en-US" sz="1800" b="0" dirty="0"/>
                        <a:t>200 mg/dl and higher</a:t>
                      </a:r>
                    </a:p>
                  </a:txBody>
                  <a:tcPr/>
                </a:tc>
                <a:extLst>
                  <a:ext uri="{0D108BD9-81ED-4DB2-BD59-A6C34878D82A}">
                    <a16:rowId xmlns:a16="http://schemas.microsoft.com/office/drawing/2014/main" val="97591027"/>
                  </a:ext>
                </a:extLst>
              </a:tr>
              <a:tr h="648547">
                <a:tc>
                  <a:txBody>
                    <a:bodyPr/>
                    <a:lstStyle/>
                    <a:p>
                      <a:r>
                        <a:rPr lang="en-US" sz="1800" b="1" dirty="0"/>
                        <a:t>HbA1c</a:t>
                      </a:r>
                    </a:p>
                  </a:txBody>
                  <a:tcPr/>
                </a:tc>
                <a:tc>
                  <a:txBody>
                    <a:bodyPr/>
                    <a:lstStyle/>
                    <a:p>
                      <a:r>
                        <a:rPr lang="en-US" sz="1800" b="0" dirty="0"/>
                        <a:t>&lt;5.7%</a:t>
                      </a:r>
                    </a:p>
                  </a:txBody>
                  <a:tcPr/>
                </a:tc>
                <a:tc>
                  <a:txBody>
                    <a:bodyPr/>
                    <a:lstStyle/>
                    <a:p>
                      <a:r>
                        <a:rPr lang="en-US" sz="1800" b="0" dirty="0"/>
                        <a:t>5.7 to &lt;6.5%</a:t>
                      </a:r>
                    </a:p>
                  </a:txBody>
                  <a:tcPr/>
                </a:tc>
                <a:tc>
                  <a:txBody>
                    <a:bodyPr/>
                    <a:lstStyle/>
                    <a:p>
                      <a:r>
                        <a:rPr lang="en-US" sz="1800" b="0" dirty="0"/>
                        <a:t>6.5% and higher</a:t>
                      </a:r>
                    </a:p>
                  </a:txBody>
                  <a:tcPr/>
                </a:tc>
                <a:extLst>
                  <a:ext uri="{0D108BD9-81ED-4DB2-BD59-A6C34878D82A}">
                    <a16:rowId xmlns:a16="http://schemas.microsoft.com/office/drawing/2014/main" val="2096173389"/>
                  </a:ext>
                </a:extLst>
              </a:tr>
            </a:tbl>
          </a:graphicData>
        </a:graphic>
      </p:graphicFrame>
      <p:sp>
        <p:nvSpPr>
          <p:cNvPr id="3" name="TextBox 2">
            <a:extLst>
              <a:ext uri="{FF2B5EF4-FFF2-40B4-BE49-F238E27FC236}">
                <a16:creationId xmlns:a16="http://schemas.microsoft.com/office/drawing/2014/main" id="{4B854196-DDF4-9FBA-6845-3B307F715498}"/>
              </a:ext>
            </a:extLst>
          </p:cNvPr>
          <p:cNvSpPr txBox="1"/>
          <p:nvPr/>
        </p:nvSpPr>
        <p:spPr>
          <a:xfrm>
            <a:off x="1058781" y="5374105"/>
            <a:ext cx="10443411" cy="369332"/>
          </a:xfrm>
          <a:prstGeom prst="rect">
            <a:avLst/>
          </a:prstGeom>
          <a:noFill/>
        </p:spPr>
        <p:txBody>
          <a:bodyPr wrap="square" rtlCol="0">
            <a:spAutoFit/>
          </a:bodyPr>
          <a:lstStyle/>
          <a:p>
            <a:r>
              <a:rPr lang="en-US" dirty="0"/>
              <a:t>*Diagnosis requires two positive tests, or one positive test in the presence of symptoms of hyperglycemia</a:t>
            </a:r>
          </a:p>
        </p:txBody>
      </p:sp>
    </p:spTree>
    <p:extLst>
      <p:ext uri="{BB962C8B-B14F-4D97-AF65-F5344CB8AC3E}">
        <p14:creationId xmlns:p14="http://schemas.microsoft.com/office/powerpoint/2010/main" val="1778950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0713A-9024-E084-2E46-F69D44F9E2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263DF0-E65A-CF6C-7DB1-C6A5A8C84F3B}"/>
              </a:ext>
            </a:extLst>
          </p:cNvPr>
          <p:cNvSpPr>
            <a:spLocks noGrp="1"/>
          </p:cNvSpPr>
          <p:nvPr>
            <p:ph type="title"/>
          </p:nvPr>
        </p:nvSpPr>
        <p:spPr>
          <a:xfrm>
            <a:off x="65690" y="112870"/>
            <a:ext cx="10515600" cy="706930"/>
          </a:xfrm>
        </p:spPr>
        <p:txBody>
          <a:bodyPr/>
          <a:lstStyle/>
          <a:p>
            <a:r>
              <a:rPr lang="en-US" dirty="0"/>
              <a:t>T1D Staging</a:t>
            </a:r>
          </a:p>
        </p:txBody>
      </p:sp>
      <p:pic>
        <p:nvPicPr>
          <p:cNvPr id="9" name="Picture 8">
            <a:extLst>
              <a:ext uri="{FF2B5EF4-FFF2-40B4-BE49-F238E27FC236}">
                <a16:creationId xmlns:a16="http://schemas.microsoft.com/office/drawing/2014/main" id="{1B404EDA-02A7-059A-E760-05D3A6CBDDF8}"/>
              </a:ext>
            </a:extLst>
          </p:cNvPr>
          <p:cNvPicPr>
            <a:picLocks noChangeAspect="1"/>
          </p:cNvPicPr>
          <p:nvPr/>
        </p:nvPicPr>
        <p:blipFill>
          <a:blip r:embed="rId3"/>
          <a:stretch>
            <a:fillRect/>
          </a:stretch>
        </p:blipFill>
        <p:spPr>
          <a:xfrm>
            <a:off x="275228" y="1297460"/>
            <a:ext cx="11643504" cy="4358676"/>
          </a:xfrm>
          <a:prstGeom prst="rect">
            <a:avLst/>
          </a:prstGeom>
        </p:spPr>
      </p:pic>
      <p:pic>
        <p:nvPicPr>
          <p:cNvPr id="12" name="Picture 11">
            <a:extLst>
              <a:ext uri="{FF2B5EF4-FFF2-40B4-BE49-F238E27FC236}">
                <a16:creationId xmlns:a16="http://schemas.microsoft.com/office/drawing/2014/main" id="{A5D8FC2D-DA75-896B-07AB-6CADA6C203F8}"/>
              </a:ext>
            </a:extLst>
          </p:cNvPr>
          <p:cNvPicPr>
            <a:picLocks noChangeAspect="1"/>
          </p:cNvPicPr>
          <p:nvPr/>
        </p:nvPicPr>
        <p:blipFill rotWithShape="1">
          <a:blip r:embed="rId4"/>
          <a:srcRect r="79834" b="4456"/>
          <a:stretch/>
        </p:blipFill>
        <p:spPr>
          <a:xfrm>
            <a:off x="4887311" y="5645941"/>
            <a:ext cx="1466192" cy="676030"/>
          </a:xfrm>
          <a:prstGeom prst="rect">
            <a:avLst/>
          </a:prstGeom>
        </p:spPr>
      </p:pic>
      <p:sp>
        <p:nvSpPr>
          <p:cNvPr id="31" name="TextBox 30">
            <a:extLst>
              <a:ext uri="{FF2B5EF4-FFF2-40B4-BE49-F238E27FC236}">
                <a16:creationId xmlns:a16="http://schemas.microsoft.com/office/drawing/2014/main" id="{3E9AE77E-9B35-1054-3839-C48E01B33FF1}"/>
              </a:ext>
            </a:extLst>
          </p:cNvPr>
          <p:cNvSpPr txBox="1"/>
          <p:nvPr/>
        </p:nvSpPr>
        <p:spPr>
          <a:xfrm>
            <a:off x="9821921" y="6355335"/>
            <a:ext cx="2191403" cy="461665"/>
          </a:xfrm>
          <a:prstGeom prst="rect">
            <a:avLst/>
          </a:prstGeom>
          <a:noFill/>
        </p:spPr>
        <p:txBody>
          <a:bodyPr wrap="square" rtlCol="0">
            <a:spAutoFit/>
          </a:bodyPr>
          <a:lstStyle/>
          <a:p>
            <a:r>
              <a:rPr lang="en-US" sz="1200" dirty="0" err="1"/>
              <a:t>Insel</a:t>
            </a:r>
            <a:r>
              <a:rPr lang="en-US" sz="1200" dirty="0"/>
              <a:t> R et al. Diabetes Care 2015</a:t>
            </a:r>
          </a:p>
          <a:p>
            <a:r>
              <a:rPr lang="en-US" sz="1200" dirty="0"/>
              <a:t>Trialnet.org</a:t>
            </a:r>
          </a:p>
        </p:txBody>
      </p:sp>
      <p:sp>
        <p:nvSpPr>
          <p:cNvPr id="33" name="TextBox 32">
            <a:extLst>
              <a:ext uri="{FF2B5EF4-FFF2-40B4-BE49-F238E27FC236}">
                <a16:creationId xmlns:a16="http://schemas.microsoft.com/office/drawing/2014/main" id="{7174E98B-F0BA-B7A9-3D2E-3B8059C1A9DC}"/>
              </a:ext>
            </a:extLst>
          </p:cNvPr>
          <p:cNvSpPr txBox="1"/>
          <p:nvPr/>
        </p:nvSpPr>
        <p:spPr>
          <a:xfrm>
            <a:off x="6495393" y="5659818"/>
            <a:ext cx="5155324" cy="369332"/>
          </a:xfrm>
          <a:prstGeom prst="rect">
            <a:avLst/>
          </a:prstGeom>
          <a:noFill/>
        </p:spPr>
        <p:txBody>
          <a:bodyPr wrap="square" rtlCol="0">
            <a:spAutoFit/>
          </a:bodyPr>
          <a:lstStyle/>
          <a:p>
            <a:r>
              <a:rPr lang="en-US" b="1" dirty="0"/>
              <a:t>44%                             75%                           N/A</a:t>
            </a:r>
          </a:p>
        </p:txBody>
      </p:sp>
      <p:sp>
        <p:nvSpPr>
          <p:cNvPr id="34" name="TextBox 33">
            <a:extLst>
              <a:ext uri="{FF2B5EF4-FFF2-40B4-BE49-F238E27FC236}">
                <a16:creationId xmlns:a16="http://schemas.microsoft.com/office/drawing/2014/main" id="{1456C35A-E130-A3CD-6D47-0F8729235EDD}"/>
              </a:ext>
            </a:extLst>
          </p:cNvPr>
          <p:cNvSpPr txBox="1"/>
          <p:nvPr/>
        </p:nvSpPr>
        <p:spPr>
          <a:xfrm>
            <a:off x="5880538" y="1332378"/>
            <a:ext cx="5832138" cy="1323439"/>
          </a:xfrm>
          <a:prstGeom prst="rect">
            <a:avLst/>
          </a:prstGeom>
          <a:noFill/>
        </p:spPr>
        <p:txBody>
          <a:bodyPr wrap="square">
            <a:spAutoFit/>
          </a:bodyPr>
          <a:lstStyle/>
          <a:p>
            <a:pPr marL="285750" indent="-285750">
              <a:buClr>
                <a:srgbClr val="00B0F0"/>
              </a:buClr>
              <a:buFont typeface="Arial" panose="020B0604020202020204" pitchFamily="34" charset="0"/>
              <a:buChar char="•"/>
            </a:pPr>
            <a:r>
              <a:rPr lang="en-US" sz="2000" b="0" i="0" dirty="0">
                <a:solidFill>
                  <a:srgbClr val="0060A8"/>
                </a:solidFill>
                <a:effectLst/>
              </a:rPr>
              <a:t>Stage 1:  Two or more diabetes-related AAB present</a:t>
            </a:r>
          </a:p>
          <a:p>
            <a:pPr marL="285750" indent="-285750">
              <a:spcBef>
                <a:spcPts val="1200"/>
              </a:spcBef>
              <a:buClr>
                <a:srgbClr val="00B0F0"/>
              </a:buClr>
              <a:buFont typeface="Arial" panose="020B0604020202020204" pitchFamily="34" charset="0"/>
              <a:buChar char="•"/>
            </a:pPr>
            <a:r>
              <a:rPr lang="en-US" sz="2000" b="0" i="0" dirty="0">
                <a:solidFill>
                  <a:srgbClr val="0060A8"/>
                </a:solidFill>
                <a:effectLst/>
              </a:rPr>
              <a:t>Stage 2:  </a:t>
            </a:r>
            <a:r>
              <a:rPr lang="en-US" sz="2000" b="0" i="0" dirty="0" err="1">
                <a:solidFill>
                  <a:srgbClr val="0060A8"/>
                </a:solidFill>
                <a:effectLst/>
              </a:rPr>
              <a:t>Dysglycemia</a:t>
            </a:r>
            <a:endParaRPr lang="en-US" sz="2000" b="0" i="0" dirty="0">
              <a:solidFill>
                <a:srgbClr val="0060A8"/>
              </a:solidFill>
              <a:effectLst/>
            </a:endParaRPr>
          </a:p>
          <a:p>
            <a:pPr marL="285750" indent="-285750">
              <a:spcBef>
                <a:spcPts val="1200"/>
              </a:spcBef>
              <a:buClr>
                <a:srgbClr val="00B0F0"/>
              </a:buClr>
              <a:buFont typeface="Arial" panose="020B0604020202020204" pitchFamily="34" charset="0"/>
              <a:buChar char="•"/>
            </a:pPr>
            <a:r>
              <a:rPr lang="en-US" sz="2000" dirty="0">
                <a:solidFill>
                  <a:srgbClr val="0060A8"/>
                </a:solidFill>
              </a:rPr>
              <a:t>Stage 3:  Onset of clinical diabetes</a:t>
            </a:r>
          </a:p>
        </p:txBody>
      </p:sp>
    </p:spTree>
    <p:extLst>
      <p:ext uri="{BB962C8B-B14F-4D97-AF65-F5344CB8AC3E}">
        <p14:creationId xmlns:p14="http://schemas.microsoft.com/office/powerpoint/2010/main" val="3727857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AEF6B-59C4-3F20-E782-A5C7AE0BB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B958CE-AF88-46FC-F5E5-363D997CA0CE}"/>
              </a:ext>
            </a:extLst>
          </p:cNvPr>
          <p:cNvSpPr>
            <a:spLocks noGrp="1"/>
          </p:cNvSpPr>
          <p:nvPr>
            <p:ph type="title"/>
          </p:nvPr>
        </p:nvSpPr>
        <p:spPr>
          <a:xfrm>
            <a:off x="838200" y="365125"/>
            <a:ext cx="10515600" cy="573989"/>
          </a:xfrm>
        </p:spPr>
        <p:txBody>
          <a:bodyPr>
            <a:noAutofit/>
          </a:bodyPr>
          <a:lstStyle/>
          <a:p>
            <a:r>
              <a:rPr lang="en-US" sz="2800" dirty="0"/>
              <a:t>Why is this conceptual model of T1D development important?</a:t>
            </a:r>
          </a:p>
        </p:txBody>
      </p:sp>
      <p:sp>
        <p:nvSpPr>
          <p:cNvPr id="3" name="Content Placeholder 2">
            <a:extLst>
              <a:ext uri="{FF2B5EF4-FFF2-40B4-BE49-F238E27FC236}">
                <a16:creationId xmlns:a16="http://schemas.microsoft.com/office/drawing/2014/main" id="{C447206B-72A6-EE9E-189E-20B11285DE46}"/>
              </a:ext>
            </a:extLst>
          </p:cNvPr>
          <p:cNvSpPr>
            <a:spLocks noGrp="1"/>
          </p:cNvSpPr>
          <p:nvPr>
            <p:ph idx="1"/>
          </p:nvPr>
        </p:nvSpPr>
        <p:spPr>
          <a:xfrm>
            <a:off x="838200" y="1257212"/>
            <a:ext cx="6689271" cy="4098559"/>
          </a:xfrm>
          <a:solidFill>
            <a:schemeClr val="bg1">
              <a:lumMod val="95000"/>
            </a:schemeClr>
          </a:solidFill>
        </p:spPr>
        <p:txBody>
          <a:bodyPr>
            <a:normAutofit fontScale="85000" lnSpcReduction="10000"/>
          </a:bodyPr>
          <a:lstStyle/>
          <a:p>
            <a:r>
              <a:rPr lang="en-US" dirty="0"/>
              <a:t>Understanding mechanisms of disease</a:t>
            </a:r>
          </a:p>
          <a:p>
            <a:pPr lvl="1"/>
            <a:endParaRPr lang="en-US" dirty="0"/>
          </a:p>
          <a:p>
            <a:r>
              <a:rPr lang="en-US" dirty="0"/>
              <a:t>T1D can be identified at an earlier time point</a:t>
            </a:r>
          </a:p>
          <a:p>
            <a:pPr lvl="1"/>
            <a:r>
              <a:rPr lang="en-US" dirty="0"/>
              <a:t>Less DKA at onset</a:t>
            </a:r>
          </a:p>
          <a:p>
            <a:pPr lvl="1"/>
            <a:r>
              <a:rPr lang="en-US" dirty="0"/>
              <a:t>Reduced rates of hospitalization</a:t>
            </a:r>
          </a:p>
          <a:p>
            <a:pPr lvl="1"/>
            <a:endParaRPr lang="en-US" dirty="0"/>
          </a:p>
          <a:p>
            <a:r>
              <a:rPr lang="en-US" dirty="0"/>
              <a:t>Opens to door to treatment to delay or prevent progression to severe loss of insulin secretion</a:t>
            </a:r>
          </a:p>
          <a:p>
            <a:pPr lvl="1"/>
            <a:endParaRPr lang="en-US" dirty="0"/>
          </a:p>
          <a:p>
            <a:r>
              <a:rPr lang="en-US" dirty="0"/>
              <a:t>Framework for directing at-risk individuals toward clinical trials to prevent symptomatic T1D</a:t>
            </a:r>
          </a:p>
          <a:p>
            <a:pPr lvl="1"/>
            <a:endParaRPr lang="en-US" dirty="0"/>
          </a:p>
        </p:txBody>
      </p:sp>
      <p:sp>
        <p:nvSpPr>
          <p:cNvPr id="4" name="TextBox 3">
            <a:extLst>
              <a:ext uri="{FF2B5EF4-FFF2-40B4-BE49-F238E27FC236}">
                <a16:creationId xmlns:a16="http://schemas.microsoft.com/office/drawing/2014/main" id="{A917FB44-583E-E697-DDDE-04073AB97FAB}"/>
              </a:ext>
            </a:extLst>
          </p:cNvPr>
          <p:cNvSpPr txBox="1"/>
          <p:nvPr/>
        </p:nvSpPr>
        <p:spPr>
          <a:xfrm>
            <a:off x="9454243" y="6355335"/>
            <a:ext cx="2559081" cy="276999"/>
          </a:xfrm>
          <a:prstGeom prst="rect">
            <a:avLst/>
          </a:prstGeom>
          <a:noFill/>
        </p:spPr>
        <p:txBody>
          <a:bodyPr wrap="square" rtlCol="0">
            <a:spAutoFit/>
          </a:bodyPr>
          <a:lstStyle/>
          <a:p>
            <a:r>
              <a:rPr lang="en-US" sz="1200" dirty="0"/>
              <a:t>Borrowed from talk by Libman I 2025</a:t>
            </a:r>
          </a:p>
        </p:txBody>
      </p:sp>
      <p:pic>
        <p:nvPicPr>
          <p:cNvPr id="5" name="Picture 4">
            <a:extLst>
              <a:ext uri="{FF2B5EF4-FFF2-40B4-BE49-F238E27FC236}">
                <a16:creationId xmlns:a16="http://schemas.microsoft.com/office/drawing/2014/main" id="{D0DB395E-5B55-EEC5-6CCF-7E3695E2BF62}"/>
              </a:ext>
            </a:extLst>
          </p:cNvPr>
          <p:cNvPicPr>
            <a:picLocks noChangeAspect="1"/>
          </p:cNvPicPr>
          <p:nvPr/>
        </p:nvPicPr>
        <p:blipFill>
          <a:blip r:embed="rId3"/>
          <a:stretch>
            <a:fillRect/>
          </a:stretch>
        </p:blipFill>
        <p:spPr>
          <a:xfrm>
            <a:off x="7854043" y="1451312"/>
            <a:ext cx="3820886" cy="3202009"/>
          </a:xfrm>
          <a:prstGeom prst="rect">
            <a:avLst/>
          </a:prstGeom>
        </p:spPr>
      </p:pic>
    </p:spTree>
    <p:extLst>
      <p:ext uri="{BB962C8B-B14F-4D97-AF65-F5344CB8AC3E}">
        <p14:creationId xmlns:p14="http://schemas.microsoft.com/office/powerpoint/2010/main" val="3255532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5A8D8-4512-4074-7E7D-C9BB7356D0E3}"/>
              </a:ext>
            </a:extLst>
          </p:cNvPr>
          <p:cNvSpPr>
            <a:spLocks noGrp="1"/>
          </p:cNvSpPr>
          <p:nvPr>
            <p:ph type="title"/>
          </p:nvPr>
        </p:nvSpPr>
        <p:spPr>
          <a:xfrm>
            <a:off x="838200" y="365126"/>
            <a:ext cx="10515600" cy="565604"/>
          </a:xfrm>
        </p:spPr>
        <p:txBody>
          <a:bodyPr>
            <a:normAutofit fontScale="90000"/>
          </a:bodyPr>
          <a:lstStyle/>
          <a:p>
            <a:pPr algn="ctr"/>
            <a:r>
              <a:rPr lang="en-US" dirty="0"/>
              <a:t>TRIALNET</a:t>
            </a:r>
          </a:p>
        </p:txBody>
      </p:sp>
      <p:grpSp>
        <p:nvGrpSpPr>
          <p:cNvPr id="5" name="Group 4">
            <a:extLst>
              <a:ext uri="{FF2B5EF4-FFF2-40B4-BE49-F238E27FC236}">
                <a16:creationId xmlns:a16="http://schemas.microsoft.com/office/drawing/2014/main" id="{FD409C2E-CADE-E7A8-6FD0-0524BEE81B9B}"/>
              </a:ext>
            </a:extLst>
          </p:cNvPr>
          <p:cNvGrpSpPr/>
          <p:nvPr/>
        </p:nvGrpSpPr>
        <p:grpSpPr>
          <a:xfrm>
            <a:off x="1045028" y="1142999"/>
            <a:ext cx="10101943" cy="5057165"/>
            <a:chOff x="-332766" y="1234758"/>
            <a:chExt cx="9802368" cy="5494008"/>
          </a:xfrm>
          <a:solidFill>
            <a:schemeClr val="bg1"/>
          </a:solidFill>
        </p:grpSpPr>
        <p:pic>
          <p:nvPicPr>
            <p:cNvPr id="6" name="Picture 5" descr="Diab_Logos J-K-L">
              <a:extLst>
                <a:ext uri="{FF2B5EF4-FFF2-40B4-BE49-F238E27FC236}">
                  <a16:creationId xmlns:a16="http://schemas.microsoft.com/office/drawing/2014/main" id="{C1BC8ECB-3B0D-C03E-406E-3517661C56D2}"/>
                </a:ext>
              </a:extLst>
            </p:cNvPr>
            <p:cNvPicPr>
              <a:picLocks noChangeAspect="1" noChangeArrowheads="1"/>
            </p:cNvPicPr>
            <p:nvPr/>
          </p:nvPicPr>
          <p:blipFill>
            <a:blip r:embed="rId3" cstate="print"/>
            <a:srcRect l="32610" r="28932" b="61859"/>
            <a:stretch>
              <a:fillRect/>
            </a:stretch>
          </p:blipFill>
          <p:spPr bwMode="auto">
            <a:xfrm>
              <a:off x="7846168" y="5074920"/>
              <a:ext cx="1623434" cy="1097280"/>
            </a:xfrm>
            <a:prstGeom prst="rect">
              <a:avLst/>
            </a:prstGeom>
            <a:grpFill/>
            <a:ln w="9525">
              <a:noFill/>
              <a:miter lim="800000"/>
              <a:headEnd/>
              <a:tailEnd/>
            </a:ln>
          </p:spPr>
        </p:pic>
        <p:sp>
          <p:nvSpPr>
            <p:cNvPr id="7" name="Content Placeholder 2">
              <a:extLst>
                <a:ext uri="{FF2B5EF4-FFF2-40B4-BE49-F238E27FC236}">
                  <a16:creationId xmlns:a16="http://schemas.microsoft.com/office/drawing/2014/main" id="{D904816A-7BA7-BA6C-B485-04ED93E1817E}"/>
                </a:ext>
              </a:extLst>
            </p:cNvPr>
            <p:cNvSpPr txBox="1">
              <a:spLocks/>
            </p:cNvSpPr>
            <p:nvPr/>
          </p:nvSpPr>
          <p:spPr>
            <a:xfrm>
              <a:off x="-332766" y="1234758"/>
              <a:ext cx="9802368" cy="5494008"/>
            </a:xfrm>
            <a:prstGeom prst="rect">
              <a:avLst/>
            </a:prstGeom>
            <a:grpFill/>
            <a:ln w="38100">
              <a:solidFill>
                <a:schemeClr val="bg2"/>
              </a:solid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0872" indent="-260872" defTabSz="1036290">
                <a:defRPr/>
              </a:pPr>
              <a:endParaRPr lang="en-US" sz="907" b="1" dirty="0">
                <a:solidFill>
                  <a:prstClr val="black">
                    <a:lumMod val="95000"/>
                    <a:lumOff val="5000"/>
                  </a:prstClr>
                </a:solidFill>
                <a:latin typeface="Calibri"/>
              </a:endParaRPr>
            </a:p>
            <a:p>
              <a:pPr defTabSz="1036290">
                <a:buClr>
                  <a:srgbClr val="AF4DC3"/>
                </a:buClr>
                <a:defRPr/>
              </a:pPr>
              <a:r>
                <a:rPr lang="en-US" sz="2400" dirty="0">
                  <a:solidFill>
                    <a:srgbClr val="002060"/>
                  </a:solidFill>
                  <a:latin typeface="Calibri"/>
                </a:rPr>
                <a:t>International research consortium of </a:t>
              </a:r>
            </a:p>
            <a:p>
              <a:pPr lvl="1" defTabSz="1036290">
                <a:buClr>
                  <a:srgbClr val="AF4DC3"/>
                </a:buClr>
                <a:defRPr/>
              </a:pPr>
              <a:r>
                <a:rPr lang="en-US" sz="2000" dirty="0">
                  <a:solidFill>
                    <a:srgbClr val="002060"/>
                  </a:solidFill>
                  <a:latin typeface="Calibri"/>
                </a:rPr>
                <a:t>17 Clinical Centers and &gt;200 Affiliate Sites, a Data Coordinating Center, a Clinical Network Hub, Core Laboratories, and a Collaborative Mechanistic Studies Panel</a:t>
              </a:r>
            </a:p>
            <a:p>
              <a:pPr defTabSz="1036290">
                <a:buClr>
                  <a:srgbClr val="AF4DC3"/>
                </a:buClr>
                <a:defRPr/>
              </a:pPr>
              <a:endParaRPr lang="en-US" sz="1100" dirty="0">
                <a:solidFill>
                  <a:srgbClr val="002060"/>
                </a:solidFill>
                <a:latin typeface="Calibri"/>
              </a:endParaRPr>
            </a:p>
            <a:p>
              <a:pPr defTabSz="1036290">
                <a:buClr>
                  <a:srgbClr val="AF4DC3"/>
                </a:buClr>
                <a:defRPr/>
              </a:pPr>
              <a:r>
                <a:rPr lang="en-US" sz="2400" dirty="0">
                  <a:solidFill>
                    <a:srgbClr val="002060"/>
                  </a:solidFill>
                  <a:latin typeface="Calibri"/>
                </a:rPr>
                <a:t>Mission to prevent T1D and stop/delay disease progression by preserving insulin production before and after diagnosis.</a:t>
              </a:r>
            </a:p>
            <a:p>
              <a:pPr marL="841985" lvl="1" indent="-323840" defTabSz="1036290">
                <a:defRPr/>
              </a:pPr>
              <a:r>
                <a:rPr lang="en-US" sz="2000" dirty="0">
                  <a:solidFill>
                    <a:srgbClr val="002060"/>
                  </a:solidFill>
                  <a:latin typeface="Calibri"/>
                </a:rPr>
                <a:t>Pathway to Prevention (natural history study) – screening and monitoring</a:t>
              </a:r>
            </a:p>
            <a:p>
              <a:pPr marL="841985" lvl="1" indent="-323840" defTabSz="1036290">
                <a:defRPr/>
              </a:pPr>
              <a:r>
                <a:rPr lang="en-US" sz="2000" dirty="0">
                  <a:solidFill>
                    <a:srgbClr val="002060"/>
                  </a:solidFill>
                  <a:latin typeface="Calibri"/>
                </a:rPr>
                <a:t>Intervention trials prior to diagnosis</a:t>
              </a:r>
            </a:p>
            <a:p>
              <a:pPr marL="841985" lvl="1" indent="-323840" defTabSz="1036290">
                <a:defRPr/>
              </a:pPr>
              <a:r>
                <a:rPr lang="en-US" sz="2000" dirty="0">
                  <a:solidFill>
                    <a:srgbClr val="002060"/>
                  </a:solidFill>
                  <a:latin typeface="Calibri"/>
                </a:rPr>
                <a:t>Intervention trials in individuals with new-onset T1D</a:t>
              </a:r>
            </a:p>
            <a:p>
              <a:pPr marL="841985" lvl="1" indent="-323840" defTabSz="1036290">
                <a:defRPr/>
              </a:pPr>
              <a:r>
                <a:rPr lang="en-US" sz="2000" dirty="0">
                  <a:solidFill>
                    <a:srgbClr val="002060"/>
                  </a:solidFill>
                  <a:latin typeface="Calibri"/>
                </a:rPr>
                <a:t>Mechanistic studies </a:t>
              </a:r>
            </a:p>
            <a:p>
              <a:pPr marL="0" indent="0" defTabSz="1036290">
                <a:buNone/>
                <a:defRPr/>
              </a:pPr>
              <a:endParaRPr lang="en-US" sz="3173" dirty="0">
                <a:solidFill>
                  <a:prstClr val="black">
                    <a:lumMod val="95000"/>
                    <a:lumOff val="5000"/>
                  </a:prstClr>
                </a:solidFill>
                <a:latin typeface="Calibri"/>
              </a:endParaRPr>
            </a:p>
            <a:p>
              <a:pPr marL="0" indent="0" defTabSz="1036290">
                <a:buNone/>
                <a:defRPr/>
              </a:pPr>
              <a:endParaRPr lang="en-US" sz="2947" dirty="0">
                <a:solidFill>
                  <a:prstClr val="black">
                    <a:lumMod val="95000"/>
                    <a:lumOff val="5000"/>
                  </a:prstClr>
                </a:solidFill>
                <a:latin typeface="Calibri"/>
              </a:endParaRPr>
            </a:p>
          </p:txBody>
        </p:sp>
      </p:grpSp>
      <p:pic>
        <p:nvPicPr>
          <p:cNvPr id="10" name="Picture 9">
            <a:extLst>
              <a:ext uri="{FF2B5EF4-FFF2-40B4-BE49-F238E27FC236}">
                <a16:creationId xmlns:a16="http://schemas.microsoft.com/office/drawing/2014/main" id="{8F3574D7-9739-E834-A008-C0D07E892789}"/>
              </a:ext>
            </a:extLst>
          </p:cNvPr>
          <p:cNvPicPr>
            <a:picLocks noChangeAspect="1"/>
          </p:cNvPicPr>
          <p:nvPr/>
        </p:nvPicPr>
        <p:blipFill>
          <a:blip r:embed="rId4"/>
          <a:stretch>
            <a:fillRect/>
          </a:stretch>
        </p:blipFill>
        <p:spPr>
          <a:xfrm>
            <a:off x="1869118" y="5810826"/>
            <a:ext cx="8815713" cy="778675"/>
          </a:xfrm>
          <a:prstGeom prst="rect">
            <a:avLst/>
          </a:prstGeom>
        </p:spPr>
      </p:pic>
    </p:spTree>
    <p:extLst>
      <p:ext uri="{BB962C8B-B14F-4D97-AF65-F5344CB8AC3E}">
        <p14:creationId xmlns:p14="http://schemas.microsoft.com/office/powerpoint/2010/main" val="3131167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3CFA86DC-A42D-D3C5-85FD-6CA4BECBD09C}"/>
              </a:ext>
            </a:extLst>
          </p:cNvPr>
          <p:cNvPicPr>
            <a:picLocks noChangeAspect="1"/>
          </p:cNvPicPr>
          <p:nvPr/>
        </p:nvPicPr>
        <p:blipFill>
          <a:blip r:embed="rId3"/>
          <a:stretch>
            <a:fillRect/>
          </a:stretch>
        </p:blipFill>
        <p:spPr>
          <a:xfrm>
            <a:off x="815189" y="322292"/>
            <a:ext cx="10561621" cy="6213415"/>
          </a:xfrm>
          <a:prstGeom prst="rect">
            <a:avLst/>
          </a:prstGeom>
          <a:ln>
            <a:solidFill>
              <a:srgbClr val="8654BC"/>
            </a:solidFill>
          </a:ln>
        </p:spPr>
      </p:pic>
    </p:spTree>
    <p:extLst>
      <p:ext uri="{BB962C8B-B14F-4D97-AF65-F5344CB8AC3E}">
        <p14:creationId xmlns:p14="http://schemas.microsoft.com/office/powerpoint/2010/main" val="3045579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EE4F5-DE52-969E-2357-F2E0FE688F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0B93E5-54CD-85E0-6B8F-A6A2F4D33DC2}"/>
              </a:ext>
            </a:extLst>
          </p:cNvPr>
          <p:cNvSpPr>
            <a:spLocks noGrp="1"/>
          </p:cNvSpPr>
          <p:nvPr>
            <p:ph type="title"/>
          </p:nvPr>
        </p:nvSpPr>
        <p:spPr>
          <a:xfrm>
            <a:off x="65690" y="112870"/>
            <a:ext cx="10515600" cy="706930"/>
          </a:xfrm>
        </p:spPr>
        <p:txBody>
          <a:bodyPr/>
          <a:lstStyle/>
          <a:p>
            <a:r>
              <a:rPr lang="en-US" dirty="0"/>
              <a:t>T1D Staging</a:t>
            </a:r>
          </a:p>
        </p:txBody>
      </p:sp>
      <p:pic>
        <p:nvPicPr>
          <p:cNvPr id="9" name="Picture 8">
            <a:extLst>
              <a:ext uri="{FF2B5EF4-FFF2-40B4-BE49-F238E27FC236}">
                <a16:creationId xmlns:a16="http://schemas.microsoft.com/office/drawing/2014/main" id="{3970081D-DC3F-1E49-206D-1237E72811E4}"/>
              </a:ext>
            </a:extLst>
          </p:cNvPr>
          <p:cNvPicPr>
            <a:picLocks noChangeAspect="1"/>
          </p:cNvPicPr>
          <p:nvPr/>
        </p:nvPicPr>
        <p:blipFill>
          <a:blip r:embed="rId3"/>
          <a:stretch>
            <a:fillRect/>
          </a:stretch>
        </p:blipFill>
        <p:spPr>
          <a:xfrm>
            <a:off x="275228" y="1297460"/>
            <a:ext cx="11643504" cy="4358676"/>
          </a:xfrm>
          <a:prstGeom prst="rect">
            <a:avLst/>
          </a:prstGeom>
        </p:spPr>
      </p:pic>
      <p:pic>
        <p:nvPicPr>
          <p:cNvPr id="12" name="Picture 11">
            <a:extLst>
              <a:ext uri="{FF2B5EF4-FFF2-40B4-BE49-F238E27FC236}">
                <a16:creationId xmlns:a16="http://schemas.microsoft.com/office/drawing/2014/main" id="{D5A5E4F0-CBDB-67D9-8390-124455B8C241}"/>
              </a:ext>
            </a:extLst>
          </p:cNvPr>
          <p:cNvPicPr>
            <a:picLocks noChangeAspect="1"/>
          </p:cNvPicPr>
          <p:nvPr/>
        </p:nvPicPr>
        <p:blipFill rotWithShape="1">
          <a:blip r:embed="rId4"/>
          <a:srcRect r="79834" b="4456"/>
          <a:stretch/>
        </p:blipFill>
        <p:spPr>
          <a:xfrm>
            <a:off x="4887311" y="5645941"/>
            <a:ext cx="1466192" cy="676030"/>
          </a:xfrm>
          <a:prstGeom prst="rect">
            <a:avLst/>
          </a:prstGeom>
        </p:spPr>
      </p:pic>
      <p:sp>
        <p:nvSpPr>
          <p:cNvPr id="31" name="TextBox 30">
            <a:extLst>
              <a:ext uri="{FF2B5EF4-FFF2-40B4-BE49-F238E27FC236}">
                <a16:creationId xmlns:a16="http://schemas.microsoft.com/office/drawing/2014/main" id="{231957C7-96A1-C963-ADFF-CEDD5861D47A}"/>
              </a:ext>
            </a:extLst>
          </p:cNvPr>
          <p:cNvSpPr txBox="1"/>
          <p:nvPr/>
        </p:nvSpPr>
        <p:spPr>
          <a:xfrm>
            <a:off x="9821921" y="6355335"/>
            <a:ext cx="2191403" cy="461665"/>
          </a:xfrm>
          <a:prstGeom prst="rect">
            <a:avLst/>
          </a:prstGeom>
          <a:noFill/>
        </p:spPr>
        <p:txBody>
          <a:bodyPr wrap="square" rtlCol="0">
            <a:spAutoFit/>
          </a:bodyPr>
          <a:lstStyle/>
          <a:p>
            <a:r>
              <a:rPr lang="en-US" sz="1200" dirty="0" err="1"/>
              <a:t>Insel</a:t>
            </a:r>
            <a:r>
              <a:rPr lang="en-US" sz="1200" dirty="0"/>
              <a:t> R et al. Diabetes Care 2015</a:t>
            </a:r>
          </a:p>
          <a:p>
            <a:r>
              <a:rPr lang="en-US" sz="1200" dirty="0"/>
              <a:t>Trialnet.org</a:t>
            </a:r>
          </a:p>
        </p:txBody>
      </p:sp>
      <p:sp>
        <p:nvSpPr>
          <p:cNvPr id="33" name="TextBox 32">
            <a:extLst>
              <a:ext uri="{FF2B5EF4-FFF2-40B4-BE49-F238E27FC236}">
                <a16:creationId xmlns:a16="http://schemas.microsoft.com/office/drawing/2014/main" id="{C6B7A3B8-D55C-1DFC-4793-472EC8CB7B7A}"/>
              </a:ext>
            </a:extLst>
          </p:cNvPr>
          <p:cNvSpPr txBox="1"/>
          <p:nvPr/>
        </p:nvSpPr>
        <p:spPr>
          <a:xfrm>
            <a:off x="6495393" y="5659818"/>
            <a:ext cx="5155324" cy="369332"/>
          </a:xfrm>
          <a:prstGeom prst="rect">
            <a:avLst/>
          </a:prstGeom>
          <a:noFill/>
        </p:spPr>
        <p:txBody>
          <a:bodyPr wrap="square" rtlCol="0">
            <a:spAutoFit/>
          </a:bodyPr>
          <a:lstStyle/>
          <a:p>
            <a:r>
              <a:rPr lang="en-US" b="1" dirty="0"/>
              <a:t>44%                             75%                           N/A</a:t>
            </a:r>
          </a:p>
        </p:txBody>
      </p:sp>
      <p:sp>
        <p:nvSpPr>
          <p:cNvPr id="3" name="Rectangle: Rounded Corners 2">
            <a:extLst>
              <a:ext uri="{FF2B5EF4-FFF2-40B4-BE49-F238E27FC236}">
                <a16:creationId xmlns:a16="http://schemas.microsoft.com/office/drawing/2014/main" id="{DF0805CF-8CD9-53FB-AD97-5BDE05613151}"/>
              </a:ext>
            </a:extLst>
          </p:cNvPr>
          <p:cNvSpPr/>
          <p:nvPr/>
        </p:nvSpPr>
        <p:spPr>
          <a:xfrm>
            <a:off x="209912" y="1143000"/>
            <a:ext cx="2076086" cy="94705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728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D8315-EC27-ABBD-7A2D-66E41264D0D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C421E83-1A8C-A709-2A18-F003E0609B7D}"/>
              </a:ext>
            </a:extLst>
          </p:cNvPr>
          <p:cNvPicPr>
            <a:picLocks noChangeAspect="1"/>
          </p:cNvPicPr>
          <p:nvPr/>
        </p:nvPicPr>
        <p:blipFill rotWithShape="1">
          <a:blip r:embed="rId3"/>
          <a:srcRect r="49905"/>
          <a:stretch/>
        </p:blipFill>
        <p:spPr>
          <a:xfrm>
            <a:off x="2033919" y="2250500"/>
            <a:ext cx="1404869" cy="2137595"/>
          </a:xfrm>
          <a:prstGeom prst="rect">
            <a:avLst/>
          </a:prstGeom>
        </p:spPr>
      </p:pic>
      <p:sp>
        <p:nvSpPr>
          <p:cNvPr id="11" name="TextBox 10">
            <a:extLst>
              <a:ext uri="{FF2B5EF4-FFF2-40B4-BE49-F238E27FC236}">
                <a16:creationId xmlns:a16="http://schemas.microsoft.com/office/drawing/2014/main" id="{A1C4827C-3E50-E677-7379-4804EA3369A7}"/>
              </a:ext>
            </a:extLst>
          </p:cNvPr>
          <p:cNvSpPr txBox="1"/>
          <p:nvPr/>
        </p:nvSpPr>
        <p:spPr>
          <a:xfrm>
            <a:off x="1338943" y="806494"/>
            <a:ext cx="9682843" cy="984885"/>
          </a:xfrm>
          <a:prstGeom prst="rect">
            <a:avLst/>
          </a:prstGeom>
          <a:noFill/>
        </p:spPr>
        <p:txBody>
          <a:bodyPr wrap="square">
            <a:spAutoFit/>
          </a:bodyPr>
          <a:lstStyle/>
          <a:p>
            <a:pPr marL="285750" indent="-285750">
              <a:buClr>
                <a:srgbClr val="00B0F0"/>
              </a:buClr>
              <a:buFont typeface="Arial" panose="020B0604020202020204" pitchFamily="34" charset="0"/>
              <a:buChar char="•"/>
            </a:pPr>
            <a:r>
              <a:rPr lang="en-US" sz="2400" b="0" i="0" dirty="0">
                <a:solidFill>
                  <a:srgbClr val="0060A8"/>
                </a:solidFill>
                <a:effectLst/>
              </a:rPr>
              <a:t>Risk for people in the general population:              ~1 in 300</a:t>
            </a:r>
          </a:p>
          <a:p>
            <a:pPr marL="285750" indent="-285750">
              <a:spcBef>
                <a:spcPts val="1200"/>
              </a:spcBef>
              <a:buClr>
                <a:srgbClr val="00B0F0"/>
              </a:buClr>
              <a:buFont typeface="Arial" panose="020B0604020202020204" pitchFamily="34" charset="0"/>
              <a:buChar char="•"/>
            </a:pPr>
            <a:r>
              <a:rPr lang="en-US" sz="2400" b="0" i="0" dirty="0">
                <a:solidFill>
                  <a:srgbClr val="0060A8"/>
                </a:solidFill>
                <a:effectLst/>
              </a:rPr>
              <a:t>Risk for those with family member with T1D</a:t>
            </a:r>
            <a:r>
              <a:rPr lang="en-US" sz="2400" dirty="0">
                <a:solidFill>
                  <a:srgbClr val="0060A8"/>
                </a:solidFill>
              </a:rPr>
              <a:t>:        </a:t>
            </a:r>
            <a:r>
              <a:rPr lang="en-US" sz="2400" b="0" i="0" dirty="0">
                <a:solidFill>
                  <a:srgbClr val="0060A8"/>
                </a:solidFill>
                <a:effectLst/>
              </a:rPr>
              <a:t>1 in 20   (15x greater)</a:t>
            </a:r>
            <a:endParaRPr lang="en-US" sz="2400" dirty="0">
              <a:solidFill>
                <a:srgbClr val="0060A8"/>
              </a:solidFill>
            </a:endParaRPr>
          </a:p>
        </p:txBody>
      </p:sp>
      <p:sp>
        <p:nvSpPr>
          <p:cNvPr id="31" name="TextBox 30">
            <a:extLst>
              <a:ext uri="{FF2B5EF4-FFF2-40B4-BE49-F238E27FC236}">
                <a16:creationId xmlns:a16="http://schemas.microsoft.com/office/drawing/2014/main" id="{7C658895-C77D-F81A-9671-8CC5159B87FB}"/>
              </a:ext>
            </a:extLst>
          </p:cNvPr>
          <p:cNvSpPr txBox="1"/>
          <p:nvPr/>
        </p:nvSpPr>
        <p:spPr>
          <a:xfrm>
            <a:off x="9821921" y="6355335"/>
            <a:ext cx="2191403" cy="461665"/>
          </a:xfrm>
          <a:prstGeom prst="rect">
            <a:avLst/>
          </a:prstGeom>
          <a:noFill/>
        </p:spPr>
        <p:txBody>
          <a:bodyPr wrap="square" rtlCol="0">
            <a:spAutoFit/>
          </a:bodyPr>
          <a:lstStyle/>
          <a:p>
            <a:r>
              <a:rPr lang="en-US" sz="1200" dirty="0" err="1"/>
              <a:t>Insel</a:t>
            </a:r>
            <a:r>
              <a:rPr lang="en-US" sz="1200" dirty="0"/>
              <a:t> R et al. Diabetes Care 2015</a:t>
            </a:r>
          </a:p>
          <a:p>
            <a:r>
              <a:rPr lang="en-US" sz="1200" dirty="0"/>
              <a:t>Trialnet.org</a:t>
            </a:r>
          </a:p>
        </p:txBody>
      </p:sp>
      <p:pic>
        <p:nvPicPr>
          <p:cNvPr id="32" name="Picture 31">
            <a:extLst>
              <a:ext uri="{FF2B5EF4-FFF2-40B4-BE49-F238E27FC236}">
                <a16:creationId xmlns:a16="http://schemas.microsoft.com/office/drawing/2014/main" id="{FABF3BBA-2006-0CB9-5385-0FEB10CAA0A2}"/>
              </a:ext>
            </a:extLst>
          </p:cNvPr>
          <p:cNvPicPr>
            <a:picLocks noChangeAspect="1"/>
          </p:cNvPicPr>
          <p:nvPr/>
        </p:nvPicPr>
        <p:blipFill rotWithShape="1">
          <a:blip r:embed="rId3"/>
          <a:srcRect l="49720" b="36083"/>
          <a:stretch/>
        </p:blipFill>
        <p:spPr>
          <a:xfrm>
            <a:off x="2082954" y="4215935"/>
            <a:ext cx="1410043" cy="1366293"/>
          </a:xfrm>
          <a:prstGeom prst="rect">
            <a:avLst/>
          </a:prstGeom>
        </p:spPr>
      </p:pic>
      <p:graphicFrame>
        <p:nvGraphicFramePr>
          <p:cNvPr id="2" name="Table 1">
            <a:extLst>
              <a:ext uri="{FF2B5EF4-FFF2-40B4-BE49-F238E27FC236}">
                <a16:creationId xmlns:a16="http://schemas.microsoft.com/office/drawing/2014/main" id="{384C710A-C2B6-B954-5C17-4E0DDA8BFC4D}"/>
              </a:ext>
            </a:extLst>
          </p:cNvPr>
          <p:cNvGraphicFramePr>
            <a:graphicFrameLocks noGrp="1"/>
          </p:cNvGraphicFramePr>
          <p:nvPr/>
        </p:nvGraphicFramePr>
        <p:xfrm>
          <a:off x="4954064" y="3044881"/>
          <a:ext cx="5963558" cy="1854200"/>
        </p:xfrm>
        <a:graphic>
          <a:graphicData uri="http://schemas.openxmlformats.org/drawingml/2006/table">
            <a:tbl>
              <a:tblPr firstRow="1" bandRow="1">
                <a:tableStyleId>{5A111915-BE36-4E01-A7E5-04B1672EAD32}</a:tableStyleId>
              </a:tblPr>
              <a:tblGrid>
                <a:gridCol w="2981779">
                  <a:extLst>
                    <a:ext uri="{9D8B030D-6E8A-4147-A177-3AD203B41FA5}">
                      <a16:colId xmlns:a16="http://schemas.microsoft.com/office/drawing/2014/main" val="982219913"/>
                    </a:ext>
                  </a:extLst>
                </a:gridCol>
                <a:gridCol w="2981779">
                  <a:extLst>
                    <a:ext uri="{9D8B030D-6E8A-4147-A177-3AD203B41FA5}">
                      <a16:colId xmlns:a16="http://schemas.microsoft.com/office/drawing/2014/main" val="2751593676"/>
                    </a:ext>
                  </a:extLst>
                </a:gridCol>
              </a:tblGrid>
              <a:tr h="370840">
                <a:tc>
                  <a:txBody>
                    <a:bodyPr/>
                    <a:lstStyle/>
                    <a:p>
                      <a:endParaRPr lang="en-US" dirty="0"/>
                    </a:p>
                  </a:txBody>
                  <a:tcPr/>
                </a:tc>
                <a:tc>
                  <a:txBody>
                    <a:bodyPr/>
                    <a:lstStyle/>
                    <a:p>
                      <a:r>
                        <a:rPr lang="en-US" dirty="0"/>
                        <a:t>Risk</a:t>
                      </a:r>
                    </a:p>
                  </a:txBody>
                  <a:tcPr/>
                </a:tc>
                <a:extLst>
                  <a:ext uri="{0D108BD9-81ED-4DB2-BD59-A6C34878D82A}">
                    <a16:rowId xmlns:a16="http://schemas.microsoft.com/office/drawing/2014/main" val="1313670752"/>
                  </a:ext>
                </a:extLst>
              </a:tr>
              <a:tr h="370840">
                <a:tc>
                  <a:txBody>
                    <a:bodyPr/>
                    <a:lstStyle/>
                    <a:p>
                      <a:r>
                        <a:rPr lang="en-US" dirty="0"/>
                        <a:t>If mom has T1D</a:t>
                      </a:r>
                    </a:p>
                  </a:txBody>
                  <a:tcPr/>
                </a:tc>
                <a:tc>
                  <a:txBody>
                    <a:bodyPr/>
                    <a:lstStyle/>
                    <a:p>
                      <a:r>
                        <a:rPr lang="en-US" dirty="0"/>
                        <a:t>1:50</a:t>
                      </a:r>
                    </a:p>
                  </a:txBody>
                  <a:tcPr/>
                </a:tc>
                <a:extLst>
                  <a:ext uri="{0D108BD9-81ED-4DB2-BD59-A6C34878D82A}">
                    <a16:rowId xmlns:a16="http://schemas.microsoft.com/office/drawing/2014/main" val="3525456626"/>
                  </a:ext>
                </a:extLst>
              </a:tr>
              <a:tr h="370840">
                <a:tc>
                  <a:txBody>
                    <a:bodyPr/>
                    <a:lstStyle/>
                    <a:p>
                      <a:r>
                        <a:rPr lang="en-US" dirty="0"/>
                        <a:t>If dad has T1D</a:t>
                      </a:r>
                    </a:p>
                  </a:txBody>
                  <a:tcPr/>
                </a:tc>
                <a:tc>
                  <a:txBody>
                    <a:bodyPr/>
                    <a:lstStyle/>
                    <a:p>
                      <a:r>
                        <a:rPr lang="en-US" dirty="0"/>
                        <a:t>1:15</a:t>
                      </a:r>
                    </a:p>
                  </a:txBody>
                  <a:tcPr/>
                </a:tc>
                <a:extLst>
                  <a:ext uri="{0D108BD9-81ED-4DB2-BD59-A6C34878D82A}">
                    <a16:rowId xmlns:a16="http://schemas.microsoft.com/office/drawing/2014/main" val="4047121344"/>
                  </a:ext>
                </a:extLst>
              </a:tr>
              <a:tr h="370840">
                <a:tc>
                  <a:txBody>
                    <a:bodyPr/>
                    <a:lstStyle/>
                    <a:p>
                      <a:r>
                        <a:rPr lang="en-US" dirty="0"/>
                        <a:t>If sibling has T1D</a:t>
                      </a:r>
                    </a:p>
                  </a:txBody>
                  <a:tcPr/>
                </a:tc>
                <a:tc>
                  <a:txBody>
                    <a:bodyPr/>
                    <a:lstStyle/>
                    <a:p>
                      <a:r>
                        <a:rPr lang="en-US" dirty="0"/>
                        <a:t>1:20</a:t>
                      </a:r>
                    </a:p>
                  </a:txBody>
                  <a:tcPr/>
                </a:tc>
                <a:extLst>
                  <a:ext uri="{0D108BD9-81ED-4DB2-BD59-A6C34878D82A}">
                    <a16:rowId xmlns:a16="http://schemas.microsoft.com/office/drawing/2014/main" val="2070816646"/>
                  </a:ext>
                </a:extLst>
              </a:tr>
              <a:tr h="370840">
                <a:tc>
                  <a:txBody>
                    <a:bodyPr/>
                    <a:lstStyle/>
                    <a:p>
                      <a:r>
                        <a:rPr lang="en-US" dirty="0"/>
                        <a:t>If identical twin has T1D</a:t>
                      </a:r>
                    </a:p>
                  </a:txBody>
                  <a:tcPr/>
                </a:tc>
                <a:tc>
                  <a:txBody>
                    <a:bodyPr/>
                    <a:lstStyle/>
                    <a:p>
                      <a:r>
                        <a:rPr lang="en-US" dirty="0"/>
                        <a:t>1:3</a:t>
                      </a:r>
                    </a:p>
                  </a:txBody>
                  <a:tcPr/>
                </a:tc>
                <a:extLst>
                  <a:ext uri="{0D108BD9-81ED-4DB2-BD59-A6C34878D82A}">
                    <a16:rowId xmlns:a16="http://schemas.microsoft.com/office/drawing/2014/main" val="3783052697"/>
                  </a:ext>
                </a:extLst>
              </a:tr>
            </a:tbl>
          </a:graphicData>
        </a:graphic>
      </p:graphicFrame>
    </p:spTree>
    <p:extLst>
      <p:ext uri="{BB962C8B-B14F-4D97-AF65-F5344CB8AC3E}">
        <p14:creationId xmlns:p14="http://schemas.microsoft.com/office/powerpoint/2010/main" val="27567101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67770-2FA1-46D7-4E47-729AFD7283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7EC6CA-CD73-36FE-2447-D4D905B75466}"/>
              </a:ext>
            </a:extLst>
          </p:cNvPr>
          <p:cNvSpPr>
            <a:spLocks noGrp="1"/>
          </p:cNvSpPr>
          <p:nvPr>
            <p:ph type="title"/>
          </p:nvPr>
        </p:nvSpPr>
        <p:spPr>
          <a:xfrm>
            <a:off x="65690" y="112870"/>
            <a:ext cx="10515600" cy="706930"/>
          </a:xfrm>
        </p:spPr>
        <p:txBody>
          <a:bodyPr/>
          <a:lstStyle/>
          <a:p>
            <a:r>
              <a:rPr lang="en-US" dirty="0"/>
              <a:t>T1D Staging</a:t>
            </a:r>
          </a:p>
        </p:txBody>
      </p:sp>
      <p:pic>
        <p:nvPicPr>
          <p:cNvPr id="9" name="Picture 8">
            <a:extLst>
              <a:ext uri="{FF2B5EF4-FFF2-40B4-BE49-F238E27FC236}">
                <a16:creationId xmlns:a16="http://schemas.microsoft.com/office/drawing/2014/main" id="{F8E5724D-69EC-1983-604F-412217C28779}"/>
              </a:ext>
            </a:extLst>
          </p:cNvPr>
          <p:cNvPicPr>
            <a:picLocks noChangeAspect="1"/>
          </p:cNvPicPr>
          <p:nvPr/>
        </p:nvPicPr>
        <p:blipFill>
          <a:blip r:embed="rId3"/>
          <a:stretch>
            <a:fillRect/>
          </a:stretch>
        </p:blipFill>
        <p:spPr>
          <a:xfrm>
            <a:off x="275228" y="1297460"/>
            <a:ext cx="11643504" cy="4358676"/>
          </a:xfrm>
          <a:prstGeom prst="rect">
            <a:avLst/>
          </a:prstGeom>
        </p:spPr>
      </p:pic>
      <p:pic>
        <p:nvPicPr>
          <p:cNvPr id="12" name="Picture 11">
            <a:extLst>
              <a:ext uri="{FF2B5EF4-FFF2-40B4-BE49-F238E27FC236}">
                <a16:creationId xmlns:a16="http://schemas.microsoft.com/office/drawing/2014/main" id="{E577D9CF-A5D6-1BFD-BF36-247CEE7780F2}"/>
              </a:ext>
            </a:extLst>
          </p:cNvPr>
          <p:cNvPicPr>
            <a:picLocks noChangeAspect="1"/>
          </p:cNvPicPr>
          <p:nvPr/>
        </p:nvPicPr>
        <p:blipFill rotWithShape="1">
          <a:blip r:embed="rId4"/>
          <a:srcRect r="79834" b="4456"/>
          <a:stretch/>
        </p:blipFill>
        <p:spPr>
          <a:xfrm>
            <a:off x="4887311" y="5645941"/>
            <a:ext cx="1466192" cy="676030"/>
          </a:xfrm>
          <a:prstGeom prst="rect">
            <a:avLst/>
          </a:prstGeom>
        </p:spPr>
      </p:pic>
      <p:sp>
        <p:nvSpPr>
          <p:cNvPr id="31" name="TextBox 30">
            <a:extLst>
              <a:ext uri="{FF2B5EF4-FFF2-40B4-BE49-F238E27FC236}">
                <a16:creationId xmlns:a16="http://schemas.microsoft.com/office/drawing/2014/main" id="{FF34A788-D91A-F560-9DE1-0B42F0BA078B}"/>
              </a:ext>
            </a:extLst>
          </p:cNvPr>
          <p:cNvSpPr txBox="1"/>
          <p:nvPr/>
        </p:nvSpPr>
        <p:spPr>
          <a:xfrm>
            <a:off x="9821921" y="6355335"/>
            <a:ext cx="2191403" cy="461665"/>
          </a:xfrm>
          <a:prstGeom prst="rect">
            <a:avLst/>
          </a:prstGeom>
          <a:noFill/>
        </p:spPr>
        <p:txBody>
          <a:bodyPr wrap="square" rtlCol="0">
            <a:spAutoFit/>
          </a:bodyPr>
          <a:lstStyle/>
          <a:p>
            <a:r>
              <a:rPr lang="en-US" sz="1200" dirty="0" err="1"/>
              <a:t>Insel</a:t>
            </a:r>
            <a:r>
              <a:rPr lang="en-US" sz="1200" dirty="0"/>
              <a:t> R et al. Diabetes Care 2015</a:t>
            </a:r>
          </a:p>
          <a:p>
            <a:r>
              <a:rPr lang="en-US" sz="1200" dirty="0"/>
              <a:t>Trialnet.org</a:t>
            </a:r>
          </a:p>
        </p:txBody>
      </p:sp>
      <p:sp>
        <p:nvSpPr>
          <p:cNvPr id="33" name="TextBox 32">
            <a:extLst>
              <a:ext uri="{FF2B5EF4-FFF2-40B4-BE49-F238E27FC236}">
                <a16:creationId xmlns:a16="http://schemas.microsoft.com/office/drawing/2014/main" id="{528F952F-E197-2FB7-4381-FBF50A7FFAC1}"/>
              </a:ext>
            </a:extLst>
          </p:cNvPr>
          <p:cNvSpPr txBox="1"/>
          <p:nvPr/>
        </p:nvSpPr>
        <p:spPr>
          <a:xfrm>
            <a:off x="6495393" y="5659818"/>
            <a:ext cx="5155324" cy="369332"/>
          </a:xfrm>
          <a:prstGeom prst="rect">
            <a:avLst/>
          </a:prstGeom>
          <a:noFill/>
        </p:spPr>
        <p:txBody>
          <a:bodyPr wrap="square" rtlCol="0">
            <a:spAutoFit/>
          </a:bodyPr>
          <a:lstStyle/>
          <a:p>
            <a:r>
              <a:rPr lang="en-US" b="1" dirty="0"/>
              <a:t>44%                             75%                           N/A</a:t>
            </a:r>
          </a:p>
        </p:txBody>
      </p:sp>
      <p:sp>
        <p:nvSpPr>
          <p:cNvPr id="3" name="Rectangle: Rounded Corners 2">
            <a:extLst>
              <a:ext uri="{FF2B5EF4-FFF2-40B4-BE49-F238E27FC236}">
                <a16:creationId xmlns:a16="http://schemas.microsoft.com/office/drawing/2014/main" id="{6E697C9E-8554-6135-5E3E-BDBFA3A6E30B}"/>
              </a:ext>
            </a:extLst>
          </p:cNvPr>
          <p:cNvSpPr/>
          <p:nvPr/>
        </p:nvSpPr>
        <p:spPr>
          <a:xfrm>
            <a:off x="3671569" y="3559627"/>
            <a:ext cx="2076086" cy="94705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051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A22851-F92A-78CB-11E0-82B394172523}"/>
              </a:ext>
            </a:extLst>
          </p:cNvPr>
          <p:cNvPicPr>
            <a:picLocks noChangeAspect="1"/>
          </p:cNvPicPr>
          <p:nvPr/>
        </p:nvPicPr>
        <p:blipFill>
          <a:blip r:embed="rId3"/>
          <a:srcRect b="31486"/>
          <a:stretch/>
        </p:blipFill>
        <p:spPr>
          <a:xfrm>
            <a:off x="9063326" y="1634255"/>
            <a:ext cx="2743284" cy="1671851"/>
          </a:xfrm>
          <a:prstGeom prst="rect">
            <a:avLst/>
          </a:prstGeom>
          <a:ln w="57150">
            <a:solidFill>
              <a:schemeClr val="tx1"/>
            </a:solidFill>
          </a:ln>
        </p:spPr>
      </p:pic>
      <p:sp>
        <p:nvSpPr>
          <p:cNvPr id="2" name="Title 1">
            <a:extLst>
              <a:ext uri="{FF2B5EF4-FFF2-40B4-BE49-F238E27FC236}">
                <a16:creationId xmlns:a16="http://schemas.microsoft.com/office/drawing/2014/main" id="{9190274C-E75E-5AA0-318F-C89A7E214A02}"/>
              </a:ext>
            </a:extLst>
          </p:cNvPr>
          <p:cNvSpPr>
            <a:spLocks noGrp="1"/>
          </p:cNvSpPr>
          <p:nvPr>
            <p:ph type="title"/>
          </p:nvPr>
        </p:nvSpPr>
        <p:spPr/>
        <p:txBody>
          <a:bodyPr/>
          <a:lstStyle/>
          <a:p>
            <a:r>
              <a:rPr lang="en-US" dirty="0" err="1"/>
              <a:t>TrialNet</a:t>
            </a:r>
            <a:r>
              <a:rPr lang="en-US" dirty="0"/>
              <a:t>:  “Pathway to Prevention” Study</a:t>
            </a:r>
          </a:p>
        </p:txBody>
      </p:sp>
      <p:sp>
        <p:nvSpPr>
          <p:cNvPr id="3" name="Content Placeholder 2">
            <a:extLst>
              <a:ext uri="{FF2B5EF4-FFF2-40B4-BE49-F238E27FC236}">
                <a16:creationId xmlns:a16="http://schemas.microsoft.com/office/drawing/2014/main" id="{CB4E86A1-85FD-B934-1D05-D7499EB4B26A}"/>
              </a:ext>
            </a:extLst>
          </p:cNvPr>
          <p:cNvSpPr>
            <a:spLocks noGrp="1"/>
          </p:cNvSpPr>
          <p:nvPr>
            <p:ph sz="half" idx="1"/>
          </p:nvPr>
        </p:nvSpPr>
        <p:spPr>
          <a:solidFill>
            <a:schemeClr val="bg1"/>
          </a:solidFill>
        </p:spPr>
        <p:txBody>
          <a:bodyPr>
            <a:normAutofit/>
          </a:bodyPr>
          <a:lstStyle/>
          <a:p>
            <a:r>
              <a:rPr lang="en-US" sz="2400" dirty="0"/>
              <a:t>Screening to evaluate risk for T1D</a:t>
            </a:r>
          </a:p>
          <a:p>
            <a:pPr lvl="1"/>
            <a:r>
              <a:rPr lang="en-US" sz="2000" dirty="0"/>
              <a:t>1</a:t>
            </a:r>
            <a:r>
              <a:rPr lang="en-US" sz="2000" baseline="30000" dirty="0"/>
              <a:t>st</a:t>
            </a:r>
            <a:r>
              <a:rPr lang="en-US" sz="2000" dirty="0"/>
              <a:t> &amp; 2</a:t>
            </a:r>
            <a:r>
              <a:rPr lang="en-US" sz="2000" baseline="30000" dirty="0"/>
              <a:t>nd</a:t>
            </a:r>
            <a:r>
              <a:rPr lang="en-US" sz="2000" dirty="0"/>
              <a:t> degree relatives</a:t>
            </a:r>
          </a:p>
          <a:p>
            <a:pPr lvl="1"/>
            <a:r>
              <a:rPr lang="en-US" sz="2000" dirty="0"/>
              <a:t>NEW:  non-relatives who had a positive screening test outside of </a:t>
            </a:r>
            <a:r>
              <a:rPr lang="en-US" sz="2000" dirty="0" err="1"/>
              <a:t>TrialNet</a:t>
            </a:r>
            <a:endParaRPr lang="en-US" sz="2000" dirty="0"/>
          </a:p>
          <a:p>
            <a:r>
              <a:rPr lang="en-US" sz="2400" dirty="0"/>
              <a:t>Measures autoantibodies</a:t>
            </a:r>
          </a:p>
          <a:p>
            <a:r>
              <a:rPr lang="en-US" sz="2400" dirty="0"/>
              <a:t>Based on results:</a:t>
            </a:r>
          </a:p>
          <a:p>
            <a:pPr lvl="1"/>
            <a:r>
              <a:rPr lang="en-US" sz="2000" dirty="0"/>
              <a:t>Monitoring for progression</a:t>
            </a:r>
          </a:p>
          <a:p>
            <a:pPr lvl="1"/>
            <a:r>
              <a:rPr lang="en-US" sz="2000" dirty="0"/>
              <a:t>Participate in clinical studies with aim to preserve beta cell function</a:t>
            </a:r>
          </a:p>
        </p:txBody>
      </p:sp>
      <p:pic>
        <p:nvPicPr>
          <p:cNvPr id="7" name="Picture 6">
            <a:extLst>
              <a:ext uri="{FF2B5EF4-FFF2-40B4-BE49-F238E27FC236}">
                <a16:creationId xmlns:a16="http://schemas.microsoft.com/office/drawing/2014/main" id="{CB908103-C9A4-D031-CB75-8F62BD7EA9AC}"/>
              </a:ext>
            </a:extLst>
          </p:cNvPr>
          <p:cNvPicPr>
            <a:picLocks noChangeAspect="1"/>
          </p:cNvPicPr>
          <p:nvPr/>
        </p:nvPicPr>
        <p:blipFill>
          <a:blip r:embed="rId4"/>
          <a:srcRect l="15655" t="22997" r="164"/>
          <a:stretch/>
        </p:blipFill>
        <p:spPr>
          <a:xfrm>
            <a:off x="6154704" y="1634255"/>
            <a:ext cx="3271041" cy="2056004"/>
          </a:xfrm>
          <a:prstGeom prst="rect">
            <a:avLst/>
          </a:prstGeom>
          <a:ln w="57150">
            <a:solidFill>
              <a:schemeClr val="tx1"/>
            </a:solidFill>
          </a:ln>
        </p:spPr>
      </p:pic>
      <p:pic>
        <p:nvPicPr>
          <p:cNvPr id="6" name="Picture 5">
            <a:extLst>
              <a:ext uri="{FF2B5EF4-FFF2-40B4-BE49-F238E27FC236}">
                <a16:creationId xmlns:a16="http://schemas.microsoft.com/office/drawing/2014/main" id="{76037D93-5EAA-1AC4-9566-3778E5296C8E}"/>
              </a:ext>
            </a:extLst>
          </p:cNvPr>
          <p:cNvPicPr>
            <a:picLocks noChangeAspect="1"/>
          </p:cNvPicPr>
          <p:nvPr/>
        </p:nvPicPr>
        <p:blipFill>
          <a:blip r:embed="rId5"/>
          <a:srcRect r="2651"/>
          <a:stretch/>
        </p:blipFill>
        <p:spPr>
          <a:xfrm>
            <a:off x="6179707" y="3751373"/>
            <a:ext cx="2847923" cy="2306122"/>
          </a:xfrm>
          <a:prstGeom prst="rect">
            <a:avLst/>
          </a:prstGeom>
          <a:ln w="57150">
            <a:solidFill>
              <a:schemeClr val="tx1"/>
            </a:solidFill>
          </a:ln>
        </p:spPr>
      </p:pic>
      <p:pic>
        <p:nvPicPr>
          <p:cNvPr id="5" name="Picture Placeholder 21">
            <a:extLst>
              <a:ext uri="{FF2B5EF4-FFF2-40B4-BE49-F238E27FC236}">
                <a16:creationId xmlns:a16="http://schemas.microsoft.com/office/drawing/2014/main" id="{BDC85452-BDDA-81DE-FCFC-D2D3CAB5FC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50" r="15480"/>
          <a:stretch/>
        </p:blipFill>
        <p:spPr>
          <a:xfrm>
            <a:off x="8958687" y="3306106"/>
            <a:ext cx="2847923" cy="2751389"/>
          </a:xfrm>
          <a:prstGeom prst="rect">
            <a:avLst/>
          </a:prstGeom>
          <a:ln w="57150">
            <a:solidFill>
              <a:schemeClr val="tx1"/>
            </a:solidFill>
          </a:ln>
        </p:spPr>
      </p:pic>
      <p:sp>
        <p:nvSpPr>
          <p:cNvPr id="9" name="TextBox 8">
            <a:extLst>
              <a:ext uri="{FF2B5EF4-FFF2-40B4-BE49-F238E27FC236}">
                <a16:creationId xmlns:a16="http://schemas.microsoft.com/office/drawing/2014/main" id="{7A529AC7-755D-3DF5-FA45-C1A8129E3F84}"/>
              </a:ext>
            </a:extLst>
          </p:cNvPr>
          <p:cNvSpPr txBox="1"/>
          <p:nvPr/>
        </p:nvSpPr>
        <p:spPr>
          <a:xfrm>
            <a:off x="8216900" y="6533971"/>
            <a:ext cx="3924300" cy="276999"/>
          </a:xfrm>
          <a:prstGeom prst="rect">
            <a:avLst/>
          </a:prstGeom>
          <a:noFill/>
        </p:spPr>
        <p:txBody>
          <a:bodyPr wrap="square" rtlCol="0">
            <a:spAutoFit/>
          </a:bodyPr>
          <a:lstStyle/>
          <a:p>
            <a:pPr algn="r"/>
            <a:r>
              <a:rPr lang="en-US" sz="1200" dirty="0"/>
              <a:t>Images credit: </a:t>
            </a:r>
            <a:r>
              <a:rPr lang="en-US" sz="1200" dirty="0" err="1"/>
              <a:t>TrialNet</a:t>
            </a:r>
            <a:r>
              <a:rPr lang="en-US" sz="1200" dirty="0"/>
              <a:t>, used with permission</a:t>
            </a:r>
          </a:p>
        </p:txBody>
      </p:sp>
    </p:spTree>
    <p:extLst>
      <p:ext uri="{BB962C8B-B14F-4D97-AF65-F5344CB8AC3E}">
        <p14:creationId xmlns:p14="http://schemas.microsoft.com/office/powerpoint/2010/main" val="262263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0C067079-1A9C-21DF-0EE0-2AD40505B5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05A1A0-A3BF-CE29-552A-BF25046B0C7B}"/>
              </a:ext>
            </a:extLst>
          </p:cNvPr>
          <p:cNvSpPr>
            <a:spLocks noGrp="1"/>
          </p:cNvSpPr>
          <p:nvPr>
            <p:ph type="title"/>
          </p:nvPr>
        </p:nvSpPr>
        <p:spPr/>
        <p:txBody>
          <a:bodyPr>
            <a:normAutofit/>
          </a:bodyPr>
          <a:lstStyle/>
          <a:p>
            <a:r>
              <a:rPr lang="en-US" sz="3200" dirty="0"/>
              <a:t>Progression to Stage 3 T1D in children from time of seroconversion according to antibody type</a:t>
            </a:r>
          </a:p>
        </p:txBody>
      </p:sp>
      <p:sp>
        <p:nvSpPr>
          <p:cNvPr id="9" name="TextBox 8">
            <a:extLst>
              <a:ext uri="{FF2B5EF4-FFF2-40B4-BE49-F238E27FC236}">
                <a16:creationId xmlns:a16="http://schemas.microsoft.com/office/drawing/2014/main" id="{28BA5F4C-DCFD-CA7B-28AC-A97C28FD3258}"/>
              </a:ext>
            </a:extLst>
          </p:cNvPr>
          <p:cNvSpPr txBox="1"/>
          <p:nvPr/>
        </p:nvSpPr>
        <p:spPr>
          <a:xfrm>
            <a:off x="8216900" y="6533971"/>
            <a:ext cx="3924300" cy="276999"/>
          </a:xfrm>
          <a:prstGeom prst="rect">
            <a:avLst/>
          </a:prstGeom>
          <a:noFill/>
        </p:spPr>
        <p:txBody>
          <a:bodyPr wrap="square" rtlCol="0">
            <a:spAutoFit/>
          </a:bodyPr>
          <a:lstStyle/>
          <a:p>
            <a:pPr algn="r"/>
            <a:r>
              <a:rPr lang="en-US" sz="1200" dirty="0"/>
              <a:t>Ziegler et al. Jama 2013</a:t>
            </a:r>
          </a:p>
        </p:txBody>
      </p:sp>
      <p:pic>
        <p:nvPicPr>
          <p:cNvPr id="11" name="Picture 10">
            <a:extLst>
              <a:ext uri="{FF2B5EF4-FFF2-40B4-BE49-F238E27FC236}">
                <a16:creationId xmlns:a16="http://schemas.microsoft.com/office/drawing/2014/main" id="{6BD8E8FD-EFA3-51A8-46FD-C6B90F37F13E}"/>
              </a:ext>
            </a:extLst>
          </p:cNvPr>
          <p:cNvPicPr>
            <a:picLocks noChangeAspect="1"/>
          </p:cNvPicPr>
          <p:nvPr/>
        </p:nvPicPr>
        <p:blipFill>
          <a:blip r:embed="rId3"/>
          <a:stretch>
            <a:fillRect/>
          </a:stretch>
        </p:blipFill>
        <p:spPr>
          <a:xfrm>
            <a:off x="1" y="1828408"/>
            <a:ext cx="6351814" cy="3607204"/>
          </a:xfrm>
          <a:prstGeom prst="rect">
            <a:avLst/>
          </a:prstGeom>
        </p:spPr>
      </p:pic>
      <p:pic>
        <p:nvPicPr>
          <p:cNvPr id="12" name="Picture 11">
            <a:extLst>
              <a:ext uri="{FF2B5EF4-FFF2-40B4-BE49-F238E27FC236}">
                <a16:creationId xmlns:a16="http://schemas.microsoft.com/office/drawing/2014/main" id="{8946E4E8-39DA-024E-72DD-2D37F10BE2C0}"/>
              </a:ext>
            </a:extLst>
          </p:cNvPr>
          <p:cNvPicPr>
            <a:picLocks noChangeAspect="1"/>
          </p:cNvPicPr>
          <p:nvPr/>
        </p:nvPicPr>
        <p:blipFill>
          <a:blip r:embed="rId4"/>
          <a:stretch>
            <a:fillRect/>
          </a:stretch>
        </p:blipFill>
        <p:spPr>
          <a:xfrm>
            <a:off x="6351815" y="1828408"/>
            <a:ext cx="5869905" cy="3607204"/>
          </a:xfrm>
          <a:prstGeom prst="rect">
            <a:avLst/>
          </a:prstGeom>
        </p:spPr>
      </p:pic>
    </p:spTree>
    <p:extLst>
      <p:ext uri="{BB962C8B-B14F-4D97-AF65-F5344CB8AC3E}">
        <p14:creationId xmlns:p14="http://schemas.microsoft.com/office/powerpoint/2010/main" val="303718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C16B3-310E-5CC0-0E97-CAEB30A10774}"/>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FA7A7F46-EE34-27AD-2E39-7979988FD188}"/>
              </a:ext>
            </a:extLst>
          </p:cNvPr>
          <p:cNvSpPr>
            <a:spLocks noGrp="1"/>
          </p:cNvSpPr>
          <p:nvPr>
            <p:ph idx="1"/>
          </p:nvPr>
        </p:nvSpPr>
        <p:spPr/>
        <p:txBody>
          <a:bodyPr/>
          <a:lstStyle/>
          <a:p>
            <a:r>
              <a:rPr lang="en-US" dirty="0"/>
              <a:t>Recognize stages in the development of type 1 diabetes</a:t>
            </a:r>
          </a:p>
          <a:p>
            <a:r>
              <a:rPr lang="en-US" dirty="0"/>
              <a:t>Review currently available therapies to delay onset of type 1 diabetes, as well as those under investigation</a:t>
            </a:r>
          </a:p>
          <a:p>
            <a:r>
              <a:rPr lang="en-US" dirty="0"/>
              <a:t>Discuss early screening resources available to patients and general practitioners</a:t>
            </a:r>
          </a:p>
        </p:txBody>
      </p:sp>
      <p:sp>
        <p:nvSpPr>
          <p:cNvPr id="4" name="Rectangle 3">
            <a:extLst>
              <a:ext uri="{FF2B5EF4-FFF2-40B4-BE49-F238E27FC236}">
                <a16:creationId xmlns:a16="http://schemas.microsoft.com/office/drawing/2014/main" id="{FD303F4E-C2A2-708E-358F-656DCB85BB48}"/>
              </a:ext>
            </a:extLst>
          </p:cNvPr>
          <p:cNvSpPr/>
          <p:nvPr/>
        </p:nvSpPr>
        <p:spPr>
          <a:xfrm>
            <a:off x="152400" y="177800"/>
            <a:ext cx="11861800" cy="6515100"/>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84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8716F-EA1A-C00A-C2E9-F955064B59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83DF00-7BC4-5E7B-71EF-5047F0A49B99}"/>
              </a:ext>
            </a:extLst>
          </p:cNvPr>
          <p:cNvSpPr>
            <a:spLocks noGrp="1"/>
          </p:cNvSpPr>
          <p:nvPr>
            <p:ph type="title"/>
          </p:nvPr>
        </p:nvSpPr>
        <p:spPr>
          <a:xfrm>
            <a:off x="65690" y="112870"/>
            <a:ext cx="10515600" cy="706930"/>
          </a:xfrm>
        </p:spPr>
        <p:txBody>
          <a:bodyPr/>
          <a:lstStyle/>
          <a:p>
            <a:r>
              <a:rPr lang="en-US" dirty="0"/>
              <a:t>T1D Staging</a:t>
            </a:r>
          </a:p>
        </p:txBody>
      </p:sp>
      <p:pic>
        <p:nvPicPr>
          <p:cNvPr id="9" name="Picture 8">
            <a:extLst>
              <a:ext uri="{FF2B5EF4-FFF2-40B4-BE49-F238E27FC236}">
                <a16:creationId xmlns:a16="http://schemas.microsoft.com/office/drawing/2014/main" id="{6D794AC8-CFDE-02FB-270D-56346286E0FE}"/>
              </a:ext>
            </a:extLst>
          </p:cNvPr>
          <p:cNvPicPr>
            <a:picLocks noChangeAspect="1"/>
          </p:cNvPicPr>
          <p:nvPr/>
        </p:nvPicPr>
        <p:blipFill>
          <a:blip r:embed="rId3"/>
          <a:stretch>
            <a:fillRect/>
          </a:stretch>
        </p:blipFill>
        <p:spPr>
          <a:xfrm>
            <a:off x="275228" y="1297460"/>
            <a:ext cx="11643504" cy="4358676"/>
          </a:xfrm>
          <a:prstGeom prst="rect">
            <a:avLst/>
          </a:prstGeom>
        </p:spPr>
      </p:pic>
      <p:pic>
        <p:nvPicPr>
          <p:cNvPr id="12" name="Picture 11">
            <a:extLst>
              <a:ext uri="{FF2B5EF4-FFF2-40B4-BE49-F238E27FC236}">
                <a16:creationId xmlns:a16="http://schemas.microsoft.com/office/drawing/2014/main" id="{F3E14C82-C269-E36B-2CDA-ED07B119B67C}"/>
              </a:ext>
            </a:extLst>
          </p:cNvPr>
          <p:cNvPicPr>
            <a:picLocks noChangeAspect="1"/>
          </p:cNvPicPr>
          <p:nvPr/>
        </p:nvPicPr>
        <p:blipFill rotWithShape="1">
          <a:blip r:embed="rId4"/>
          <a:srcRect r="79834" b="4456"/>
          <a:stretch/>
        </p:blipFill>
        <p:spPr>
          <a:xfrm>
            <a:off x="4887311" y="5645941"/>
            <a:ext cx="1466192" cy="676030"/>
          </a:xfrm>
          <a:prstGeom prst="rect">
            <a:avLst/>
          </a:prstGeom>
        </p:spPr>
      </p:pic>
      <p:sp>
        <p:nvSpPr>
          <p:cNvPr id="31" name="TextBox 30">
            <a:extLst>
              <a:ext uri="{FF2B5EF4-FFF2-40B4-BE49-F238E27FC236}">
                <a16:creationId xmlns:a16="http://schemas.microsoft.com/office/drawing/2014/main" id="{383307D5-B449-FC80-8878-B164AAADFF3F}"/>
              </a:ext>
            </a:extLst>
          </p:cNvPr>
          <p:cNvSpPr txBox="1"/>
          <p:nvPr/>
        </p:nvSpPr>
        <p:spPr>
          <a:xfrm>
            <a:off x="9821921" y="6355335"/>
            <a:ext cx="2191403" cy="461665"/>
          </a:xfrm>
          <a:prstGeom prst="rect">
            <a:avLst/>
          </a:prstGeom>
          <a:noFill/>
        </p:spPr>
        <p:txBody>
          <a:bodyPr wrap="square" rtlCol="0">
            <a:spAutoFit/>
          </a:bodyPr>
          <a:lstStyle/>
          <a:p>
            <a:r>
              <a:rPr lang="en-US" sz="1200" dirty="0" err="1"/>
              <a:t>Insel</a:t>
            </a:r>
            <a:r>
              <a:rPr lang="en-US" sz="1200" dirty="0"/>
              <a:t> R et al. Diabetes Care 2015</a:t>
            </a:r>
          </a:p>
          <a:p>
            <a:r>
              <a:rPr lang="en-US" sz="1200" dirty="0"/>
              <a:t>Trialnet.org</a:t>
            </a:r>
          </a:p>
        </p:txBody>
      </p:sp>
      <p:sp>
        <p:nvSpPr>
          <p:cNvPr id="33" name="TextBox 32">
            <a:extLst>
              <a:ext uri="{FF2B5EF4-FFF2-40B4-BE49-F238E27FC236}">
                <a16:creationId xmlns:a16="http://schemas.microsoft.com/office/drawing/2014/main" id="{91F1FAB2-D896-F887-68D6-9016BD2B4C2D}"/>
              </a:ext>
            </a:extLst>
          </p:cNvPr>
          <p:cNvSpPr txBox="1"/>
          <p:nvPr/>
        </p:nvSpPr>
        <p:spPr>
          <a:xfrm>
            <a:off x="6495393" y="5659818"/>
            <a:ext cx="5155324" cy="369332"/>
          </a:xfrm>
          <a:prstGeom prst="rect">
            <a:avLst/>
          </a:prstGeom>
          <a:noFill/>
        </p:spPr>
        <p:txBody>
          <a:bodyPr wrap="square" rtlCol="0">
            <a:spAutoFit/>
          </a:bodyPr>
          <a:lstStyle/>
          <a:p>
            <a:r>
              <a:rPr lang="en-US" b="1" dirty="0"/>
              <a:t>44%                             75%                           N/A</a:t>
            </a:r>
          </a:p>
        </p:txBody>
      </p:sp>
      <p:sp>
        <p:nvSpPr>
          <p:cNvPr id="3" name="Rectangle: Rounded Corners 2">
            <a:extLst>
              <a:ext uri="{FF2B5EF4-FFF2-40B4-BE49-F238E27FC236}">
                <a16:creationId xmlns:a16="http://schemas.microsoft.com/office/drawing/2014/main" id="{10109747-576D-AAAE-F738-74A5D6FF3D7E}"/>
              </a:ext>
            </a:extLst>
          </p:cNvPr>
          <p:cNvSpPr/>
          <p:nvPr/>
        </p:nvSpPr>
        <p:spPr>
          <a:xfrm>
            <a:off x="5620407" y="4771657"/>
            <a:ext cx="2076086" cy="94705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424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012F7AF5-E28B-1C57-8F80-E22C137224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701E0C-99C0-7611-596C-D659039C78C9}"/>
              </a:ext>
            </a:extLst>
          </p:cNvPr>
          <p:cNvSpPr>
            <a:spLocks noGrp="1"/>
          </p:cNvSpPr>
          <p:nvPr>
            <p:ph type="title"/>
          </p:nvPr>
        </p:nvSpPr>
        <p:spPr/>
        <p:txBody>
          <a:bodyPr>
            <a:normAutofit/>
          </a:bodyPr>
          <a:lstStyle/>
          <a:p>
            <a:r>
              <a:rPr lang="en-US" sz="3200" dirty="0"/>
              <a:t>Progression to Stage 3 T1D from Stage 1:  impact of age</a:t>
            </a:r>
          </a:p>
        </p:txBody>
      </p:sp>
      <p:sp>
        <p:nvSpPr>
          <p:cNvPr id="9" name="TextBox 8">
            <a:extLst>
              <a:ext uri="{FF2B5EF4-FFF2-40B4-BE49-F238E27FC236}">
                <a16:creationId xmlns:a16="http://schemas.microsoft.com/office/drawing/2014/main" id="{3FBF7C18-F4AD-3FB3-E53F-CB99EA7C4DF6}"/>
              </a:ext>
            </a:extLst>
          </p:cNvPr>
          <p:cNvSpPr txBox="1"/>
          <p:nvPr/>
        </p:nvSpPr>
        <p:spPr>
          <a:xfrm>
            <a:off x="8216900" y="6533971"/>
            <a:ext cx="3924300" cy="276999"/>
          </a:xfrm>
          <a:prstGeom prst="rect">
            <a:avLst/>
          </a:prstGeom>
          <a:noFill/>
        </p:spPr>
        <p:txBody>
          <a:bodyPr wrap="square" rtlCol="0">
            <a:spAutoFit/>
          </a:bodyPr>
          <a:lstStyle/>
          <a:p>
            <a:pPr algn="r"/>
            <a:r>
              <a:rPr lang="en-US" sz="1200" dirty="0"/>
              <a:t>Ziegler et al. Jama 2013</a:t>
            </a:r>
          </a:p>
        </p:txBody>
      </p:sp>
      <p:pic>
        <p:nvPicPr>
          <p:cNvPr id="3" name="Picture 2">
            <a:extLst>
              <a:ext uri="{FF2B5EF4-FFF2-40B4-BE49-F238E27FC236}">
                <a16:creationId xmlns:a16="http://schemas.microsoft.com/office/drawing/2014/main" id="{F69FB396-5A41-3E9F-54FC-267B45EDFB14}"/>
              </a:ext>
            </a:extLst>
          </p:cNvPr>
          <p:cNvPicPr>
            <a:picLocks noChangeAspect="1"/>
          </p:cNvPicPr>
          <p:nvPr/>
        </p:nvPicPr>
        <p:blipFill>
          <a:blip r:embed="rId3"/>
          <a:stretch>
            <a:fillRect/>
          </a:stretch>
        </p:blipFill>
        <p:spPr>
          <a:xfrm>
            <a:off x="3111617" y="1578307"/>
            <a:ext cx="6032383" cy="4384306"/>
          </a:xfrm>
          <a:prstGeom prst="rect">
            <a:avLst/>
          </a:prstGeom>
        </p:spPr>
      </p:pic>
    </p:spTree>
    <p:extLst>
      <p:ext uri="{BB962C8B-B14F-4D97-AF65-F5344CB8AC3E}">
        <p14:creationId xmlns:p14="http://schemas.microsoft.com/office/powerpoint/2010/main" val="4124591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42FDD-202A-A918-C324-676836D8B8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192B4E-89E4-4C67-69A3-810BC1060B47}"/>
              </a:ext>
            </a:extLst>
          </p:cNvPr>
          <p:cNvSpPr>
            <a:spLocks noGrp="1"/>
          </p:cNvSpPr>
          <p:nvPr>
            <p:ph type="title"/>
          </p:nvPr>
        </p:nvSpPr>
        <p:spPr/>
        <p:txBody>
          <a:bodyPr>
            <a:normAutofit/>
          </a:bodyPr>
          <a:lstStyle/>
          <a:p>
            <a:r>
              <a:rPr lang="en-US" sz="5400" b="1" dirty="0"/>
              <a:t>Outline</a:t>
            </a:r>
          </a:p>
        </p:txBody>
      </p:sp>
      <p:sp>
        <p:nvSpPr>
          <p:cNvPr id="3" name="Content Placeholder 2">
            <a:extLst>
              <a:ext uri="{FF2B5EF4-FFF2-40B4-BE49-F238E27FC236}">
                <a16:creationId xmlns:a16="http://schemas.microsoft.com/office/drawing/2014/main" id="{5FE15401-2678-D6D9-9A23-99949F3AAAB9}"/>
              </a:ext>
            </a:extLst>
          </p:cNvPr>
          <p:cNvSpPr>
            <a:spLocks noGrp="1"/>
          </p:cNvSpPr>
          <p:nvPr>
            <p:ph idx="1"/>
          </p:nvPr>
        </p:nvSpPr>
        <p:spPr/>
        <p:txBody>
          <a:bodyPr/>
          <a:lstStyle/>
          <a:p>
            <a:r>
              <a:rPr lang="en-US" dirty="0"/>
              <a:t>T1D:  we’ve come a long way … but not enough!</a:t>
            </a:r>
          </a:p>
          <a:p>
            <a:r>
              <a:rPr lang="en-US" dirty="0"/>
              <a:t>Natural history &amp; staging of T1D</a:t>
            </a:r>
          </a:p>
          <a:p>
            <a:r>
              <a:rPr lang="en-US" b="1" dirty="0"/>
              <a:t>Intervention trials</a:t>
            </a:r>
          </a:p>
          <a:p>
            <a:r>
              <a:rPr lang="en-US" dirty="0"/>
              <a:t>Successes &amp; future directions</a:t>
            </a:r>
          </a:p>
        </p:txBody>
      </p:sp>
      <p:sp>
        <p:nvSpPr>
          <p:cNvPr id="4" name="Rectangle 3">
            <a:extLst>
              <a:ext uri="{FF2B5EF4-FFF2-40B4-BE49-F238E27FC236}">
                <a16:creationId xmlns:a16="http://schemas.microsoft.com/office/drawing/2014/main" id="{EE1B3603-7DE9-A7EE-0F6A-FCF025E7887A}"/>
              </a:ext>
            </a:extLst>
          </p:cNvPr>
          <p:cNvSpPr/>
          <p:nvPr/>
        </p:nvSpPr>
        <p:spPr>
          <a:xfrm>
            <a:off x="152400" y="177800"/>
            <a:ext cx="11861800" cy="6515100"/>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09173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A10A2-1C79-2CF8-B4F2-8CE3AA7DDAA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97FB6D4-B645-2662-5553-B91830F442B7}"/>
              </a:ext>
            </a:extLst>
          </p:cNvPr>
          <p:cNvPicPr>
            <a:picLocks noChangeAspect="1"/>
          </p:cNvPicPr>
          <p:nvPr/>
        </p:nvPicPr>
        <p:blipFill>
          <a:blip r:embed="rId3"/>
          <a:stretch>
            <a:fillRect/>
          </a:stretch>
        </p:blipFill>
        <p:spPr>
          <a:xfrm>
            <a:off x="275228" y="2015924"/>
            <a:ext cx="11643504" cy="4358676"/>
          </a:xfrm>
          <a:prstGeom prst="rect">
            <a:avLst/>
          </a:prstGeom>
        </p:spPr>
      </p:pic>
      <p:sp>
        <p:nvSpPr>
          <p:cNvPr id="31" name="TextBox 30">
            <a:extLst>
              <a:ext uri="{FF2B5EF4-FFF2-40B4-BE49-F238E27FC236}">
                <a16:creationId xmlns:a16="http://schemas.microsoft.com/office/drawing/2014/main" id="{61F17DCB-9832-0570-6E0B-A01E0084F106}"/>
              </a:ext>
            </a:extLst>
          </p:cNvPr>
          <p:cNvSpPr txBox="1"/>
          <p:nvPr/>
        </p:nvSpPr>
        <p:spPr>
          <a:xfrm>
            <a:off x="9821921" y="6355335"/>
            <a:ext cx="2191403" cy="461665"/>
          </a:xfrm>
          <a:prstGeom prst="rect">
            <a:avLst/>
          </a:prstGeom>
          <a:noFill/>
        </p:spPr>
        <p:txBody>
          <a:bodyPr wrap="square" rtlCol="0">
            <a:spAutoFit/>
          </a:bodyPr>
          <a:lstStyle/>
          <a:p>
            <a:r>
              <a:rPr lang="en-US" sz="1200" dirty="0" err="1"/>
              <a:t>Insel</a:t>
            </a:r>
            <a:r>
              <a:rPr lang="en-US" sz="1200" dirty="0"/>
              <a:t> R et al. Diabetes Care 2015</a:t>
            </a:r>
          </a:p>
          <a:p>
            <a:r>
              <a:rPr lang="en-US" sz="1200" dirty="0"/>
              <a:t>Trialnet.org</a:t>
            </a:r>
          </a:p>
        </p:txBody>
      </p:sp>
      <p:sp>
        <p:nvSpPr>
          <p:cNvPr id="6" name="Text Placeholder 19">
            <a:extLst>
              <a:ext uri="{FF2B5EF4-FFF2-40B4-BE49-F238E27FC236}">
                <a16:creationId xmlns:a16="http://schemas.microsoft.com/office/drawing/2014/main" id="{AA46399E-204C-5017-8DC2-57DB7007AF7F}"/>
              </a:ext>
            </a:extLst>
          </p:cNvPr>
          <p:cNvSpPr txBox="1">
            <a:spLocks/>
          </p:cNvSpPr>
          <p:nvPr/>
        </p:nvSpPr>
        <p:spPr>
          <a:xfrm>
            <a:off x="999374" y="155623"/>
            <a:ext cx="8413260" cy="454610"/>
          </a:xfrm>
          <a:prstGeom prst="rect">
            <a:avLst/>
          </a:prstGeom>
          <a:solidFill>
            <a:schemeClr val="accent1">
              <a:lumMod val="60000"/>
              <a:lumOff val="4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67" b="1"/>
              <a:t>Pathway to Prevention</a:t>
            </a:r>
            <a:endParaRPr lang="en-US" sz="2267" b="1" dirty="0"/>
          </a:p>
        </p:txBody>
      </p:sp>
      <p:sp>
        <p:nvSpPr>
          <p:cNvPr id="7" name="Text Placeholder 19">
            <a:extLst>
              <a:ext uri="{FF2B5EF4-FFF2-40B4-BE49-F238E27FC236}">
                <a16:creationId xmlns:a16="http://schemas.microsoft.com/office/drawing/2014/main" id="{D60FC89A-6A28-6086-4F12-87260CCE8F7C}"/>
              </a:ext>
            </a:extLst>
          </p:cNvPr>
          <p:cNvSpPr txBox="1">
            <a:spLocks/>
          </p:cNvSpPr>
          <p:nvPr/>
        </p:nvSpPr>
        <p:spPr>
          <a:xfrm>
            <a:off x="967867" y="575813"/>
            <a:ext cx="10870729" cy="384708"/>
          </a:xfrm>
          <a:prstGeom prst="rect">
            <a:avLst/>
          </a:prstGeom>
          <a:solidFill>
            <a:schemeClr val="accent5">
              <a:lumMod val="20000"/>
              <a:lumOff val="80000"/>
            </a:schemeClr>
          </a:solidFill>
        </p:spPr>
        <p:txBody>
          <a:bodyPr vert="horz" lIns="103632" tIns="51816" rIns="103632" bIns="51816"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36290">
              <a:spcBef>
                <a:spcPts val="1133"/>
              </a:spcBef>
              <a:buNone/>
              <a:defRPr/>
            </a:pPr>
            <a:r>
              <a:rPr lang="en-US" sz="2267" b="1" dirty="0">
                <a:solidFill>
                  <a:prstClr val="black"/>
                </a:solidFill>
                <a:latin typeface="Calibri"/>
              </a:rPr>
              <a:t>Mechanistic Studies</a:t>
            </a:r>
          </a:p>
        </p:txBody>
      </p:sp>
      <p:sp>
        <p:nvSpPr>
          <p:cNvPr id="8" name="Text Placeholder 19">
            <a:extLst>
              <a:ext uri="{FF2B5EF4-FFF2-40B4-BE49-F238E27FC236}">
                <a16:creationId xmlns:a16="http://schemas.microsoft.com/office/drawing/2014/main" id="{6DCD90ED-FB78-61AE-431F-5A8433D2F7D1}"/>
              </a:ext>
            </a:extLst>
          </p:cNvPr>
          <p:cNvSpPr txBox="1">
            <a:spLocks/>
          </p:cNvSpPr>
          <p:nvPr/>
        </p:nvSpPr>
        <p:spPr>
          <a:xfrm>
            <a:off x="9412634" y="166137"/>
            <a:ext cx="2425962" cy="409610"/>
          </a:xfrm>
          <a:prstGeom prst="rect">
            <a:avLst/>
          </a:prstGeom>
          <a:solidFill>
            <a:schemeClr val="accent1">
              <a:lumMod val="40000"/>
              <a:lumOff val="60000"/>
            </a:schemeClr>
          </a:solidFill>
        </p:spPr>
        <p:txBody>
          <a:bodyPr vert="horz" lIns="103632" tIns="51816" rIns="103632" bIns="51816"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36290">
              <a:spcBef>
                <a:spcPts val="1133"/>
              </a:spcBef>
              <a:buNone/>
              <a:defRPr/>
            </a:pPr>
            <a:r>
              <a:rPr lang="en-US" sz="2267" b="1" dirty="0">
                <a:solidFill>
                  <a:prstClr val="black"/>
                </a:solidFill>
                <a:latin typeface="Calibri"/>
              </a:rPr>
              <a:t>LIFT</a:t>
            </a:r>
          </a:p>
        </p:txBody>
      </p:sp>
      <p:sp>
        <p:nvSpPr>
          <p:cNvPr id="10" name="Text Placeholder 19">
            <a:extLst>
              <a:ext uri="{FF2B5EF4-FFF2-40B4-BE49-F238E27FC236}">
                <a16:creationId xmlns:a16="http://schemas.microsoft.com/office/drawing/2014/main" id="{37803A28-95C4-6D2D-D462-A48A3B9EABED}"/>
              </a:ext>
            </a:extLst>
          </p:cNvPr>
          <p:cNvSpPr txBox="1">
            <a:spLocks/>
          </p:cNvSpPr>
          <p:nvPr/>
        </p:nvSpPr>
        <p:spPr>
          <a:xfrm>
            <a:off x="4884945" y="1627135"/>
            <a:ext cx="2117483" cy="455607"/>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Oral Insulin</a:t>
            </a:r>
          </a:p>
        </p:txBody>
      </p:sp>
      <p:sp>
        <p:nvSpPr>
          <p:cNvPr id="11" name="Text Placeholder 19">
            <a:extLst>
              <a:ext uri="{FF2B5EF4-FFF2-40B4-BE49-F238E27FC236}">
                <a16:creationId xmlns:a16="http://schemas.microsoft.com/office/drawing/2014/main" id="{A58C0B43-750B-16F9-7684-C15132D19312}"/>
              </a:ext>
            </a:extLst>
          </p:cNvPr>
          <p:cNvSpPr txBox="1">
            <a:spLocks/>
          </p:cNvSpPr>
          <p:nvPr/>
        </p:nvSpPr>
        <p:spPr>
          <a:xfrm>
            <a:off x="4884945" y="2166362"/>
            <a:ext cx="2117483" cy="455607"/>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Immune </a:t>
            </a:r>
            <a:r>
              <a:rPr lang="en-US" sz="1400" b="1">
                <a:solidFill>
                  <a:prstClr val="black"/>
                </a:solidFill>
                <a:latin typeface="Calibri"/>
              </a:rPr>
              <a:t>Effects of Oral </a:t>
            </a:r>
            <a:r>
              <a:rPr lang="en-US" sz="1400" b="1" dirty="0">
                <a:solidFill>
                  <a:prstClr val="black"/>
                </a:solidFill>
                <a:latin typeface="Calibri"/>
              </a:rPr>
              <a:t>Insulin</a:t>
            </a:r>
          </a:p>
        </p:txBody>
      </p:sp>
      <p:sp>
        <p:nvSpPr>
          <p:cNvPr id="13" name="Text Placeholder 19">
            <a:extLst>
              <a:ext uri="{FF2B5EF4-FFF2-40B4-BE49-F238E27FC236}">
                <a16:creationId xmlns:a16="http://schemas.microsoft.com/office/drawing/2014/main" id="{4D183CC9-E155-29DD-826B-8FCA1349160A}"/>
              </a:ext>
            </a:extLst>
          </p:cNvPr>
          <p:cNvSpPr txBox="1">
            <a:spLocks/>
          </p:cNvSpPr>
          <p:nvPr/>
        </p:nvSpPr>
        <p:spPr>
          <a:xfrm>
            <a:off x="4884945" y="2721741"/>
            <a:ext cx="2117483" cy="455607"/>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Abatacept</a:t>
            </a:r>
          </a:p>
        </p:txBody>
      </p:sp>
      <p:sp>
        <p:nvSpPr>
          <p:cNvPr id="14" name="Text Placeholder 19">
            <a:extLst>
              <a:ext uri="{FF2B5EF4-FFF2-40B4-BE49-F238E27FC236}">
                <a16:creationId xmlns:a16="http://schemas.microsoft.com/office/drawing/2014/main" id="{657C11EC-A8A2-799D-7FBB-A69A7C991BD6}"/>
              </a:ext>
            </a:extLst>
          </p:cNvPr>
          <p:cNvSpPr txBox="1">
            <a:spLocks/>
          </p:cNvSpPr>
          <p:nvPr/>
        </p:nvSpPr>
        <p:spPr>
          <a:xfrm>
            <a:off x="7091871" y="1622830"/>
            <a:ext cx="2117483" cy="455607"/>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srgbClr val="FF0000"/>
                </a:solidFill>
                <a:latin typeface="Calibri"/>
              </a:rPr>
              <a:t>Teplizumab</a:t>
            </a:r>
          </a:p>
        </p:txBody>
      </p:sp>
      <p:sp>
        <p:nvSpPr>
          <p:cNvPr id="15" name="Text Placeholder 19">
            <a:extLst>
              <a:ext uri="{FF2B5EF4-FFF2-40B4-BE49-F238E27FC236}">
                <a16:creationId xmlns:a16="http://schemas.microsoft.com/office/drawing/2014/main" id="{0B4E4B93-5899-7971-E338-1610E210ADF5}"/>
              </a:ext>
            </a:extLst>
          </p:cNvPr>
          <p:cNvSpPr txBox="1">
            <a:spLocks/>
          </p:cNvSpPr>
          <p:nvPr/>
        </p:nvSpPr>
        <p:spPr>
          <a:xfrm>
            <a:off x="9360325" y="1935703"/>
            <a:ext cx="2425962" cy="28475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ATG/GCSF</a:t>
            </a:r>
          </a:p>
        </p:txBody>
      </p:sp>
      <p:sp>
        <p:nvSpPr>
          <p:cNvPr id="16" name="Text Placeholder 19">
            <a:extLst>
              <a:ext uri="{FF2B5EF4-FFF2-40B4-BE49-F238E27FC236}">
                <a16:creationId xmlns:a16="http://schemas.microsoft.com/office/drawing/2014/main" id="{99A9CE53-7D6A-7B7D-A871-A3ADECCA9043}"/>
              </a:ext>
            </a:extLst>
          </p:cNvPr>
          <p:cNvSpPr txBox="1">
            <a:spLocks/>
          </p:cNvSpPr>
          <p:nvPr/>
        </p:nvSpPr>
        <p:spPr>
          <a:xfrm>
            <a:off x="9352182" y="3942970"/>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Abatacept</a:t>
            </a:r>
          </a:p>
        </p:txBody>
      </p:sp>
      <p:sp>
        <p:nvSpPr>
          <p:cNvPr id="17" name="Text Placeholder 19">
            <a:extLst>
              <a:ext uri="{FF2B5EF4-FFF2-40B4-BE49-F238E27FC236}">
                <a16:creationId xmlns:a16="http://schemas.microsoft.com/office/drawing/2014/main" id="{1179800C-CA2C-C4AF-836B-98A0A41A2354}"/>
              </a:ext>
            </a:extLst>
          </p:cNvPr>
          <p:cNvSpPr txBox="1">
            <a:spLocks/>
          </p:cNvSpPr>
          <p:nvPr/>
        </p:nvSpPr>
        <p:spPr>
          <a:xfrm>
            <a:off x="9352182" y="5477653"/>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MMF/DZB</a:t>
            </a:r>
          </a:p>
        </p:txBody>
      </p:sp>
      <p:sp>
        <p:nvSpPr>
          <p:cNvPr id="18" name="Text Placeholder 19">
            <a:extLst>
              <a:ext uri="{FF2B5EF4-FFF2-40B4-BE49-F238E27FC236}">
                <a16:creationId xmlns:a16="http://schemas.microsoft.com/office/drawing/2014/main" id="{D0D10934-9BE7-8EA8-9F7A-8A04E25EA282}"/>
              </a:ext>
            </a:extLst>
          </p:cNvPr>
          <p:cNvSpPr txBox="1">
            <a:spLocks/>
          </p:cNvSpPr>
          <p:nvPr/>
        </p:nvSpPr>
        <p:spPr>
          <a:xfrm>
            <a:off x="9352182" y="4855486"/>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Ritixumab</a:t>
            </a:r>
          </a:p>
        </p:txBody>
      </p:sp>
      <p:sp>
        <p:nvSpPr>
          <p:cNvPr id="19" name="Text Placeholder 19">
            <a:extLst>
              <a:ext uri="{FF2B5EF4-FFF2-40B4-BE49-F238E27FC236}">
                <a16:creationId xmlns:a16="http://schemas.microsoft.com/office/drawing/2014/main" id="{2A51A9CD-6EFD-4F1F-AAF7-C59DCA9C4C48}"/>
              </a:ext>
            </a:extLst>
          </p:cNvPr>
          <p:cNvSpPr txBox="1">
            <a:spLocks/>
          </p:cNvSpPr>
          <p:nvPr/>
        </p:nvSpPr>
        <p:spPr>
          <a:xfrm>
            <a:off x="9352182" y="4247142"/>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IL-2/Rapamycin*</a:t>
            </a:r>
          </a:p>
        </p:txBody>
      </p:sp>
      <p:sp>
        <p:nvSpPr>
          <p:cNvPr id="20" name="Text Placeholder 19">
            <a:extLst>
              <a:ext uri="{FF2B5EF4-FFF2-40B4-BE49-F238E27FC236}">
                <a16:creationId xmlns:a16="http://schemas.microsoft.com/office/drawing/2014/main" id="{678439A5-1BAD-3F73-0A1E-3679B1232430}"/>
              </a:ext>
            </a:extLst>
          </p:cNvPr>
          <p:cNvSpPr txBox="1">
            <a:spLocks/>
          </p:cNvSpPr>
          <p:nvPr/>
        </p:nvSpPr>
        <p:spPr>
          <a:xfrm>
            <a:off x="9352182" y="4551314"/>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Thymoglobulin*</a:t>
            </a:r>
          </a:p>
        </p:txBody>
      </p:sp>
      <p:sp>
        <p:nvSpPr>
          <p:cNvPr id="21" name="Text Placeholder 19">
            <a:extLst>
              <a:ext uri="{FF2B5EF4-FFF2-40B4-BE49-F238E27FC236}">
                <a16:creationId xmlns:a16="http://schemas.microsoft.com/office/drawing/2014/main" id="{D4ED5C61-AA5A-958F-77EC-E02B27D27398}"/>
              </a:ext>
            </a:extLst>
          </p:cNvPr>
          <p:cNvSpPr txBox="1">
            <a:spLocks/>
          </p:cNvSpPr>
          <p:nvPr/>
        </p:nvSpPr>
        <p:spPr>
          <a:xfrm>
            <a:off x="9352182" y="3638798"/>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GAD-alum</a:t>
            </a:r>
          </a:p>
        </p:txBody>
      </p:sp>
      <p:sp>
        <p:nvSpPr>
          <p:cNvPr id="22" name="Text Placeholder 19">
            <a:extLst>
              <a:ext uri="{FF2B5EF4-FFF2-40B4-BE49-F238E27FC236}">
                <a16:creationId xmlns:a16="http://schemas.microsoft.com/office/drawing/2014/main" id="{E1152F94-8664-D127-6083-4686CEEA0765}"/>
              </a:ext>
            </a:extLst>
          </p:cNvPr>
          <p:cNvSpPr txBox="1">
            <a:spLocks/>
          </p:cNvSpPr>
          <p:nvPr/>
        </p:nvSpPr>
        <p:spPr>
          <a:xfrm>
            <a:off x="9352182" y="3334626"/>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Metabolic control**</a:t>
            </a:r>
          </a:p>
        </p:txBody>
      </p:sp>
      <p:sp>
        <p:nvSpPr>
          <p:cNvPr id="23" name="Text Placeholder 19">
            <a:extLst>
              <a:ext uri="{FF2B5EF4-FFF2-40B4-BE49-F238E27FC236}">
                <a16:creationId xmlns:a16="http://schemas.microsoft.com/office/drawing/2014/main" id="{D05BE5EC-CAEC-B6EB-9F0C-5B12E0C1D038}"/>
              </a:ext>
            </a:extLst>
          </p:cNvPr>
          <p:cNvSpPr txBox="1">
            <a:spLocks/>
          </p:cNvSpPr>
          <p:nvPr/>
        </p:nvSpPr>
        <p:spPr>
          <a:xfrm>
            <a:off x="9352182" y="3030454"/>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Canakinumab</a:t>
            </a:r>
          </a:p>
        </p:txBody>
      </p:sp>
      <p:sp>
        <p:nvSpPr>
          <p:cNvPr id="24" name="Text Placeholder 19">
            <a:extLst>
              <a:ext uri="{FF2B5EF4-FFF2-40B4-BE49-F238E27FC236}">
                <a16:creationId xmlns:a16="http://schemas.microsoft.com/office/drawing/2014/main" id="{6C171577-F427-091B-4A7F-346D5D3386EA}"/>
              </a:ext>
            </a:extLst>
          </p:cNvPr>
          <p:cNvSpPr txBox="1">
            <a:spLocks/>
          </p:cNvSpPr>
          <p:nvPr/>
        </p:nvSpPr>
        <p:spPr>
          <a:xfrm>
            <a:off x="9360325" y="2274310"/>
            <a:ext cx="2425962" cy="340689"/>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Tocilizumab*</a:t>
            </a:r>
          </a:p>
        </p:txBody>
      </p:sp>
      <p:sp>
        <p:nvSpPr>
          <p:cNvPr id="25" name="Text Placeholder 19">
            <a:extLst>
              <a:ext uri="{FF2B5EF4-FFF2-40B4-BE49-F238E27FC236}">
                <a16:creationId xmlns:a16="http://schemas.microsoft.com/office/drawing/2014/main" id="{B868A2CE-F5A7-FBE5-52AC-A74F2A744552}"/>
              </a:ext>
            </a:extLst>
          </p:cNvPr>
          <p:cNvSpPr txBox="1">
            <a:spLocks/>
          </p:cNvSpPr>
          <p:nvPr/>
        </p:nvSpPr>
        <p:spPr>
          <a:xfrm>
            <a:off x="9352182" y="5159658"/>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srgbClr val="FF0000"/>
                </a:solidFill>
                <a:latin typeface="Calibri"/>
              </a:rPr>
              <a:t>Teplizumab</a:t>
            </a:r>
            <a:r>
              <a:rPr lang="en-US" sz="1400" b="1" dirty="0">
                <a:solidFill>
                  <a:prstClr val="black"/>
                </a:solidFill>
                <a:latin typeface="Calibri"/>
              </a:rPr>
              <a:t>*</a:t>
            </a:r>
          </a:p>
        </p:txBody>
      </p:sp>
      <p:sp>
        <p:nvSpPr>
          <p:cNvPr id="26" name="Text Placeholder 19">
            <a:extLst>
              <a:ext uri="{FF2B5EF4-FFF2-40B4-BE49-F238E27FC236}">
                <a16:creationId xmlns:a16="http://schemas.microsoft.com/office/drawing/2014/main" id="{7F2434B8-4AFA-71F9-6BB7-F05B082BBC7A}"/>
              </a:ext>
            </a:extLst>
          </p:cNvPr>
          <p:cNvSpPr txBox="1">
            <a:spLocks/>
          </p:cNvSpPr>
          <p:nvPr/>
        </p:nvSpPr>
        <p:spPr>
          <a:xfrm>
            <a:off x="4890932" y="3266261"/>
            <a:ext cx="2117483" cy="455607"/>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srgbClr val="FF0000"/>
                </a:solidFill>
                <a:latin typeface="Calibri"/>
              </a:rPr>
              <a:t>Hydroxychloroquine</a:t>
            </a:r>
          </a:p>
        </p:txBody>
      </p:sp>
      <p:sp>
        <p:nvSpPr>
          <p:cNvPr id="27" name="Text Placeholder 19">
            <a:extLst>
              <a:ext uri="{FF2B5EF4-FFF2-40B4-BE49-F238E27FC236}">
                <a16:creationId xmlns:a16="http://schemas.microsoft.com/office/drawing/2014/main" id="{6A306A9D-5ECB-EDAB-6785-E50CCFF9C299}"/>
              </a:ext>
            </a:extLst>
          </p:cNvPr>
          <p:cNvSpPr txBox="1">
            <a:spLocks/>
          </p:cNvSpPr>
          <p:nvPr/>
        </p:nvSpPr>
        <p:spPr>
          <a:xfrm>
            <a:off x="9370347" y="1607840"/>
            <a:ext cx="2425962" cy="28475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Plasmid Immunotherapy</a:t>
            </a:r>
          </a:p>
        </p:txBody>
      </p:sp>
      <p:sp>
        <p:nvSpPr>
          <p:cNvPr id="28" name="Text Placeholder 19">
            <a:extLst>
              <a:ext uri="{FF2B5EF4-FFF2-40B4-BE49-F238E27FC236}">
                <a16:creationId xmlns:a16="http://schemas.microsoft.com/office/drawing/2014/main" id="{C98B7326-9D5B-27C5-E91D-8AE8CAC00F9C}"/>
              </a:ext>
            </a:extLst>
          </p:cNvPr>
          <p:cNvSpPr txBox="1">
            <a:spLocks/>
          </p:cNvSpPr>
          <p:nvPr/>
        </p:nvSpPr>
        <p:spPr>
          <a:xfrm>
            <a:off x="7106306" y="2172122"/>
            <a:ext cx="2117483" cy="455607"/>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latin typeface="Calibri"/>
              </a:rPr>
              <a:t>ATG</a:t>
            </a:r>
          </a:p>
        </p:txBody>
      </p:sp>
      <p:sp>
        <p:nvSpPr>
          <p:cNvPr id="29" name="Text Placeholder 19">
            <a:extLst>
              <a:ext uri="{FF2B5EF4-FFF2-40B4-BE49-F238E27FC236}">
                <a16:creationId xmlns:a16="http://schemas.microsoft.com/office/drawing/2014/main" id="{AD9EFD60-9C4E-B907-34FC-B6964B384114}"/>
              </a:ext>
            </a:extLst>
          </p:cNvPr>
          <p:cNvSpPr txBox="1">
            <a:spLocks/>
          </p:cNvSpPr>
          <p:nvPr/>
        </p:nvSpPr>
        <p:spPr>
          <a:xfrm>
            <a:off x="9370346" y="2654496"/>
            <a:ext cx="2425962" cy="340689"/>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Alefacept*</a:t>
            </a:r>
          </a:p>
        </p:txBody>
      </p:sp>
      <p:sp>
        <p:nvSpPr>
          <p:cNvPr id="30" name="Text Placeholder 19">
            <a:extLst>
              <a:ext uri="{FF2B5EF4-FFF2-40B4-BE49-F238E27FC236}">
                <a16:creationId xmlns:a16="http://schemas.microsoft.com/office/drawing/2014/main" id="{59EA1E00-F7B9-D7AB-78AA-46ED705CF073}"/>
              </a:ext>
            </a:extLst>
          </p:cNvPr>
          <p:cNvSpPr txBox="1">
            <a:spLocks/>
          </p:cNvSpPr>
          <p:nvPr/>
        </p:nvSpPr>
        <p:spPr>
          <a:xfrm>
            <a:off x="9370346" y="1283814"/>
            <a:ext cx="2425962" cy="284756"/>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Rituximab and Abatacept</a:t>
            </a:r>
          </a:p>
        </p:txBody>
      </p:sp>
      <p:sp>
        <p:nvSpPr>
          <p:cNvPr id="32" name="Text Placeholder 19">
            <a:extLst>
              <a:ext uri="{FF2B5EF4-FFF2-40B4-BE49-F238E27FC236}">
                <a16:creationId xmlns:a16="http://schemas.microsoft.com/office/drawing/2014/main" id="{B3879CB2-78DD-694B-39C9-26DD6E4C3E54}"/>
              </a:ext>
            </a:extLst>
          </p:cNvPr>
          <p:cNvSpPr txBox="1">
            <a:spLocks/>
          </p:cNvSpPr>
          <p:nvPr/>
        </p:nvSpPr>
        <p:spPr>
          <a:xfrm>
            <a:off x="9360977" y="960587"/>
            <a:ext cx="2425962" cy="284756"/>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JAK inhibition</a:t>
            </a:r>
          </a:p>
        </p:txBody>
      </p:sp>
      <p:sp>
        <p:nvSpPr>
          <p:cNvPr id="34" name="Oval 33">
            <a:extLst>
              <a:ext uri="{FF2B5EF4-FFF2-40B4-BE49-F238E27FC236}">
                <a16:creationId xmlns:a16="http://schemas.microsoft.com/office/drawing/2014/main" id="{9CA9DF01-6380-F7BF-CF6C-95CAD1A1B559}"/>
              </a:ext>
            </a:extLst>
          </p:cNvPr>
          <p:cNvSpPr/>
          <p:nvPr/>
        </p:nvSpPr>
        <p:spPr>
          <a:xfrm>
            <a:off x="4767943" y="3030454"/>
            <a:ext cx="2425962" cy="872730"/>
          </a:xfrm>
          <a:prstGeom prst="ellipse">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77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a:extLst>
            <a:ext uri="{FF2B5EF4-FFF2-40B4-BE49-F238E27FC236}">
              <a16:creationId xmlns:a16="http://schemas.microsoft.com/office/drawing/2014/main" id="{2783C506-9307-E177-0A11-F53ECE2E73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DE648D-00D6-E795-E35F-1602F4A4D09D}"/>
              </a:ext>
            </a:extLst>
          </p:cNvPr>
          <p:cNvSpPr>
            <a:spLocks noGrp="1"/>
          </p:cNvSpPr>
          <p:nvPr>
            <p:ph type="title"/>
          </p:nvPr>
        </p:nvSpPr>
        <p:spPr>
          <a:xfrm>
            <a:off x="274320" y="688542"/>
            <a:ext cx="11079480" cy="659913"/>
          </a:xfrm>
        </p:spPr>
        <p:txBody>
          <a:bodyPr>
            <a:normAutofit fontScale="90000"/>
          </a:bodyPr>
          <a:lstStyle/>
          <a:p>
            <a:r>
              <a:rPr lang="en-US" dirty="0"/>
              <a:t>Hydroxychloroquine, well-known antimalarial</a:t>
            </a:r>
          </a:p>
        </p:txBody>
      </p:sp>
      <p:grpSp>
        <p:nvGrpSpPr>
          <p:cNvPr id="3" name="Group 2">
            <a:extLst>
              <a:ext uri="{FF2B5EF4-FFF2-40B4-BE49-F238E27FC236}">
                <a16:creationId xmlns:a16="http://schemas.microsoft.com/office/drawing/2014/main" id="{9330B439-AE56-EF5C-C70D-079DE7A0F920}"/>
              </a:ext>
            </a:extLst>
          </p:cNvPr>
          <p:cNvGrpSpPr/>
          <p:nvPr/>
        </p:nvGrpSpPr>
        <p:grpSpPr>
          <a:xfrm>
            <a:off x="5286771" y="2050865"/>
            <a:ext cx="6905229" cy="1841863"/>
            <a:chOff x="514860" y="2847416"/>
            <a:chExt cx="6238635" cy="2285056"/>
          </a:xfrm>
          <a:solidFill>
            <a:schemeClr val="bg1"/>
          </a:solidFill>
        </p:grpSpPr>
        <p:sp>
          <p:nvSpPr>
            <p:cNvPr id="12" name="TextBox 11">
              <a:extLst>
                <a:ext uri="{FF2B5EF4-FFF2-40B4-BE49-F238E27FC236}">
                  <a16:creationId xmlns:a16="http://schemas.microsoft.com/office/drawing/2014/main" id="{B768EF72-C983-1095-2E6F-EBC0A196FCF8}"/>
                </a:ext>
              </a:extLst>
            </p:cNvPr>
            <p:cNvSpPr txBox="1"/>
            <p:nvPr/>
          </p:nvSpPr>
          <p:spPr>
            <a:xfrm>
              <a:off x="514863" y="2847416"/>
              <a:ext cx="6238632" cy="643146"/>
            </a:xfrm>
            <a:prstGeom prst="rect">
              <a:avLst/>
            </a:prstGeom>
            <a:grpFill/>
            <a:effectLst/>
          </p:spPr>
          <p:txBody>
            <a:bodyPr wrap="square" lIns="207264" rtlCol="0" anchor="ctr">
              <a:noAutofit/>
            </a:bodyPr>
            <a:lstStyle>
              <a:defPPr>
                <a:defRPr lang="en-US"/>
              </a:defPPr>
              <a:lvl1pPr marL="72000">
                <a:defRPr sz="1600">
                  <a:latin typeface="Arial" panose="020B0604020202020204" pitchFamily="34" charset="0"/>
                  <a:cs typeface="Arial" panose="020B0604020202020204" pitchFamily="34" charset="0"/>
                </a:defRPr>
              </a:lvl1pPr>
            </a:lstStyle>
            <a:p>
              <a:r>
                <a:rPr lang="en-US" sz="2000" dirty="0"/>
                <a:t>Has biologic activity</a:t>
              </a:r>
              <a:endParaRPr lang="en-GB" sz="2000" dirty="0"/>
            </a:p>
          </p:txBody>
        </p:sp>
        <p:sp>
          <p:nvSpPr>
            <p:cNvPr id="10" name="TextBox 9">
              <a:extLst>
                <a:ext uri="{FF2B5EF4-FFF2-40B4-BE49-F238E27FC236}">
                  <a16:creationId xmlns:a16="http://schemas.microsoft.com/office/drawing/2014/main" id="{84BB2FCB-7DC4-E1BC-7268-448430293E80}"/>
                </a:ext>
              </a:extLst>
            </p:cNvPr>
            <p:cNvSpPr txBox="1"/>
            <p:nvPr/>
          </p:nvSpPr>
          <p:spPr>
            <a:xfrm>
              <a:off x="514860" y="3655791"/>
              <a:ext cx="6235671" cy="680293"/>
            </a:xfrm>
            <a:prstGeom prst="rect">
              <a:avLst/>
            </a:prstGeom>
            <a:grpFill/>
            <a:effectLst/>
          </p:spPr>
          <p:txBody>
            <a:bodyPr wrap="square" lIns="207264" rtlCol="0" anchor="ctr">
              <a:noAutofit/>
            </a:bodyPr>
            <a:lstStyle>
              <a:defPPr>
                <a:defRPr lang="en-US"/>
              </a:defPPr>
              <a:lvl1pPr marL="72000">
                <a:defRPr sz="1600">
                  <a:latin typeface="Arial" panose="020B0604020202020204" pitchFamily="34" charset="0"/>
                  <a:cs typeface="Arial" panose="020B0604020202020204" pitchFamily="34" charset="0"/>
                </a:defRPr>
              </a:lvl1pPr>
            </a:lstStyle>
            <a:p>
              <a:r>
                <a:rPr lang="en-GB" altLang="en-US" sz="2000" dirty="0"/>
                <a:t>Long history of safe use in rheumatologic diseases</a:t>
              </a:r>
            </a:p>
          </p:txBody>
        </p:sp>
        <p:sp>
          <p:nvSpPr>
            <p:cNvPr id="8" name="TextBox 7">
              <a:extLst>
                <a:ext uri="{FF2B5EF4-FFF2-40B4-BE49-F238E27FC236}">
                  <a16:creationId xmlns:a16="http://schemas.microsoft.com/office/drawing/2014/main" id="{EDB7800C-8BA1-9970-A50E-682B5233ADFF}"/>
                </a:ext>
              </a:extLst>
            </p:cNvPr>
            <p:cNvSpPr txBox="1"/>
            <p:nvPr/>
          </p:nvSpPr>
          <p:spPr>
            <a:xfrm>
              <a:off x="514860" y="4476575"/>
              <a:ext cx="6238632" cy="655897"/>
            </a:xfrm>
            <a:prstGeom prst="rect">
              <a:avLst/>
            </a:prstGeom>
            <a:grpFill/>
            <a:effectLst/>
          </p:spPr>
          <p:txBody>
            <a:bodyPr wrap="square" lIns="207264" rtlCol="0" anchor="ctr">
              <a:noAutofit/>
            </a:bodyPr>
            <a:lstStyle>
              <a:defPPr>
                <a:defRPr lang="en-US"/>
              </a:defPPr>
              <a:lvl1pPr marL="72000">
                <a:defRPr sz="1600">
                  <a:latin typeface="Arial" panose="020B0604020202020204" pitchFamily="34" charset="0"/>
                  <a:cs typeface="Arial" panose="020B0604020202020204" pitchFamily="34" charset="0"/>
                </a:defRPr>
              </a:lvl1pPr>
            </a:lstStyle>
            <a:p>
              <a:r>
                <a:rPr lang="en-GB" altLang="en-US" sz="2000" dirty="0"/>
                <a:t>Aim to modify the disease state</a:t>
              </a:r>
              <a:endParaRPr lang="en-GB" altLang="en-US" sz="2000" baseline="30000" dirty="0"/>
            </a:p>
          </p:txBody>
        </p:sp>
      </p:grpSp>
      <p:sp>
        <p:nvSpPr>
          <p:cNvPr id="4" name="TextBox 3">
            <a:extLst>
              <a:ext uri="{FF2B5EF4-FFF2-40B4-BE49-F238E27FC236}">
                <a16:creationId xmlns:a16="http://schemas.microsoft.com/office/drawing/2014/main" id="{71DB7EE5-54A6-8573-BB6F-F5E303936104}"/>
              </a:ext>
            </a:extLst>
          </p:cNvPr>
          <p:cNvSpPr txBox="1"/>
          <p:nvPr/>
        </p:nvSpPr>
        <p:spPr>
          <a:xfrm>
            <a:off x="5282419" y="4023430"/>
            <a:ext cx="6909581" cy="535500"/>
          </a:xfrm>
          <a:prstGeom prst="rect">
            <a:avLst/>
          </a:prstGeom>
          <a:solidFill>
            <a:schemeClr val="bg1"/>
          </a:solidFill>
          <a:effectLst/>
        </p:spPr>
        <p:txBody>
          <a:bodyPr wrap="square" lIns="207264" rtlCol="0" anchor="ctr">
            <a:noAutofit/>
          </a:bodyPr>
          <a:lstStyle>
            <a:defPPr>
              <a:defRPr lang="en-US"/>
            </a:defPPr>
            <a:lvl1pPr marL="72000">
              <a:defRPr sz="1600">
                <a:latin typeface="Arial" panose="020B0604020202020204" pitchFamily="34" charset="0"/>
                <a:cs typeface="Arial" panose="020B0604020202020204" pitchFamily="34" charset="0"/>
              </a:defRPr>
            </a:lvl1pPr>
          </a:lstStyle>
          <a:p>
            <a:r>
              <a:rPr lang="en-US" sz="2000" dirty="0"/>
              <a:t>Appears to act on the autoimmune response</a:t>
            </a:r>
            <a:endParaRPr lang="en-GB" sz="2000" dirty="0"/>
          </a:p>
        </p:txBody>
      </p:sp>
      <p:pic>
        <p:nvPicPr>
          <p:cNvPr id="5" name="Picture 2" descr="How is Hydroxychloroquine Used to Treat Rheumatoid Arthritis?">
            <a:extLst>
              <a:ext uri="{FF2B5EF4-FFF2-40B4-BE49-F238E27FC236}">
                <a16:creationId xmlns:a16="http://schemas.microsoft.com/office/drawing/2014/main" id="{7456A543-B74C-7166-2393-F24734725C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36301"/>
            <a:ext cx="51435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FC56DF1-27FF-E29E-9FB3-BBEDD60C8500}"/>
              </a:ext>
            </a:extLst>
          </p:cNvPr>
          <p:cNvSpPr txBox="1"/>
          <p:nvPr/>
        </p:nvSpPr>
        <p:spPr>
          <a:xfrm>
            <a:off x="9393433" y="5885768"/>
            <a:ext cx="2722367" cy="830997"/>
          </a:xfrm>
          <a:prstGeom prst="rect">
            <a:avLst/>
          </a:prstGeom>
          <a:noFill/>
        </p:spPr>
        <p:txBody>
          <a:bodyPr wrap="square" rtlCol="0">
            <a:spAutoFit/>
          </a:bodyPr>
          <a:lstStyle/>
          <a:p>
            <a:r>
              <a:rPr lang="en-US" sz="1200" dirty="0"/>
              <a:t>Clark P et al, Annals of Medicine 1993</a:t>
            </a:r>
          </a:p>
          <a:p>
            <a:r>
              <a:rPr lang="en-US" sz="1200" dirty="0"/>
              <a:t>Solomon et al, JAMA 2011</a:t>
            </a:r>
          </a:p>
          <a:p>
            <a:r>
              <a:rPr lang="en-US" sz="1200" dirty="0"/>
              <a:t>Solomon et al, Arthritis Care Res 2014</a:t>
            </a:r>
          </a:p>
          <a:p>
            <a:r>
              <a:rPr lang="en-US" sz="1200" dirty="0"/>
              <a:t>Image credit: </a:t>
            </a:r>
            <a:r>
              <a:rPr lang="en-US" sz="1200" dirty="0" err="1"/>
              <a:t>HealthCentral</a:t>
            </a:r>
            <a:endParaRPr lang="en-US" sz="1200" dirty="0"/>
          </a:p>
        </p:txBody>
      </p:sp>
    </p:spTree>
    <p:extLst>
      <p:ext uri="{BB962C8B-B14F-4D97-AF65-F5344CB8AC3E}">
        <p14:creationId xmlns:p14="http://schemas.microsoft.com/office/powerpoint/2010/main" val="3747417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B6BF52-EEF9-37C6-98D7-A6FB1F0425E7}"/>
              </a:ext>
            </a:extLst>
          </p:cNvPr>
          <p:cNvSpPr/>
          <p:nvPr/>
        </p:nvSpPr>
        <p:spPr>
          <a:xfrm>
            <a:off x="0" y="1690688"/>
            <a:ext cx="12192000" cy="4486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16C24E-5304-60C3-8804-FDD5D7503C4D}"/>
              </a:ext>
            </a:extLst>
          </p:cNvPr>
          <p:cNvSpPr>
            <a:spLocks noGrp="1"/>
          </p:cNvSpPr>
          <p:nvPr>
            <p:ph type="title"/>
          </p:nvPr>
        </p:nvSpPr>
        <p:spPr/>
        <p:txBody>
          <a:bodyPr>
            <a:noAutofit/>
          </a:bodyPr>
          <a:lstStyle/>
          <a:p>
            <a:r>
              <a:rPr lang="en-US" sz="3200" dirty="0" err="1"/>
              <a:t>TrialNet</a:t>
            </a:r>
            <a:r>
              <a:rPr lang="en-US" sz="3200" dirty="0"/>
              <a:t>:  A 45-center study randomized 273 subjects with Stage 1 T1D to receive either hydroxychloroquine or placebo.</a:t>
            </a:r>
          </a:p>
        </p:txBody>
      </p:sp>
      <p:sp>
        <p:nvSpPr>
          <p:cNvPr id="3" name="Content Placeholder 2">
            <a:extLst>
              <a:ext uri="{FF2B5EF4-FFF2-40B4-BE49-F238E27FC236}">
                <a16:creationId xmlns:a16="http://schemas.microsoft.com/office/drawing/2014/main" id="{11B61FE9-6CFC-D43E-51A2-F5CA69FE606D}"/>
              </a:ext>
            </a:extLst>
          </p:cNvPr>
          <p:cNvSpPr>
            <a:spLocks noGrp="1"/>
          </p:cNvSpPr>
          <p:nvPr>
            <p:ph sz="half" idx="1"/>
          </p:nvPr>
        </p:nvSpPr>
        <p:spPr>
          <a:xfrm>
            <a:off x="838200" y="1825625"/>
            <a:ext cx="5181600" cy="4003675"/>
          </a:xfrm>
          <a:noFill/>
        </p:spPr>
        <p:txBody>
          <a:bodyPr>
            <a:normAutofit/>
          </a:bodyPr>
          <a:lstStyle/>
          <a:p>
            <a:r>
              <a:rPr lang="en-US" sz="2000" dirty="0"/>
              <a:t>Followed for a median of 23.3 months</a:t>
            </a:r>
          </a:p>
          <a:p>
            <a:r>
              <a:rPr lang="en-US" sz="2000" dirty="0"/>
              <a:t>Drug safety/tolerability was good, including in children</a:t>
            </a:r>
          </a:p>
          <a:p>
            <a:r>
              <a:rPr lang="en-US" sz="2000" dirty="0"/>
              <a:t>Terminated due to futility</a:t>
            </a:r>
          </a:p>
          <a:p>
            <a:r>
              <a:rPr lang="en-US" sz="2000" b="1" dirty="0"/>
              <a:t>Hydroxychloroquine in Stage 1 T1D did not delay disease progression.</a:t>
            </a:r>
            <a:endParaRPr lang="en-US" sz="2000" dirty="0"/>
          </a:p>
          <a:p>
            <a:r>
              <a:rPr lang="en-US" sz="2000" b="1" dirty="0"/>
              <a:t>Did reduce glucose MAUC at 6 months</a:t>
            </a:r>
            <a:r>
              <a:rPr lang="en-US" sz="2000" dirty="0"/>
              <a:t>, but not c-peptide</a:t>
            </a:r>
          </a:p>
          <a:p>
            <a:r>
              <a:rPr lang="en-US" sz="2000" b="1" dirty="0"/>
              <a:t>Did alter autoantibody acquisition</a:t>
            </a:r>
            <a:r>
              <a:rPr lang="en-US" sz="2000" dirty="0"/>
              <a:t>, reducing the # and titer of GADA and IAA</a:t>
            </a:r>
            <a:endParaRPr lang="en-US" sz="2000" b="1" dirty="0"/>
          </a:p>
        </p:txBody>
      </p:sp>
      <p:pic>
        <p:nvPicPr>
          <p:cNvPr id="5" name="Picture 4">
            <a:extLst>
              <a:ext uri="{FF2B5EF4-FFF2-40B4-BE49-F238E27FC236}">
                <a16:creationId xmlns:a16="http://schemas.microsoft.com/office/drawing/2014/main" id="{2F30539B-7E83-5E4E-2B55-DF352378D28F}"/>
              </a:ext>
            </a:extLst>
          </p:cNvPr>
          <p:cNvPicPr>
            <a:picLocks noChangeAspect="1"/>
          </p:cNvPicPr>
          <p:nvPr/>
        </p:nvPicPr>
        <p:blipFill>
          <a:blip r:embed="rId2"/>
          <a:stretch>
            <a:fillRect/>
          </a:stretch>
        </p:blipFill>
        <p:spPr>
          <a:xfrm>
            <a:off x="6520524" y="1743982"/>
            <a:ext cx="5064434" cy="4351338"/>
          </a:xfrm>
          <a:prstGeom prst="rect">
            <a:avLst/>
          </a:prstGeom>
        </p:spPr>
      </p:pic>
      <p:sp>
        <p:nvSpPr>
          <p:cNvPr id="6" name="TextBox 5">
            <a:extLst>
              <a:ext uri="{FF2B5EF4-FFF2-40B4-BE49-F238E27FC236}">
                <a16:creationId xmlns:a16="http://schemas.microsoft.com/office/drawing/2014/main" id="{47576D4D-BF7C-1D00-F2D1-C2BE6E36F75D}"/>
              </a:ext>
            </a:extLst>
          </p:cNvPr>
          <p:cNvSpPr txBox="1"/>
          <p:nvPr/>
        </p:nvSpPr>
        <p:spPr>
          <a:xfrm>
            <a:off x="9861520" y="6477133"/>
            <a:ext cx="2330480" cy="276999"/>
          </a:xfrm>
          <a:prstGeom prst="rect">
            <a:avLst/>
          </a:prstGeom>
          <a:noFill/>
        </p:spPr>
        <p:txBody>
          <a:bodyPr wrap="square" rtlCol="0">
            <a:spAutoFit/>
          </a:bodyPr>
          <a:lstStyle/>
          <a:p>
            <a:r>
              <a:rPr lang="en-US" sz="1200" dirty="0"/>
              <a:t>Libman et al. Diabetes Care 2023</a:t>
            </a:r>
          </a:p>
        </p:txBody>
      </p:sp>
    </p:spTree>
    <p:extLst>
      <p:ext uri="{BB962C8B-B14F-4D97-AF65-F5344CB8AC3E}">
        <p14:creationId xmlns:p14="http://schemas.microsoft.com/office/powerpoint/2010/main" val="542218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449832-4282-BE6B-2E77-0D232C56B78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18FFD6E-2FA3-6C62-196E-1AD4E03016E1}"/>
              </a:ext>
            </a:extLst>
          </p:cNvPr>
          <p:cNvPicPr>
            <a:picLocks noChangeAspect="1"/>
          </p:cNvPicPr>
          <p:nvPr/>
        </p:nvPicPr>
        <p:blipFill>
          <a:blip r:embed="rId3"/>
          <a:stretch>
            <a:fillRect/>
          </a:stretch>
        </p:blipFill>
        <p:spPr>
          <a:xfrm>
            <a:off x="275228" y="2015924"/>
            <a:ext cx="11643504" cy="4358676"/>
          </a:xfrm>
          <a:prstGeom prst="rect">
            <a:avLst/>
          </a:prstGeom>
        </p:spPr>
      </p:pic>
      <p:sp>
        <p:nvSpPr>
          <p:cNvPr id="31" name="TextBox 30">
            <a:extLst>
              <a:ext uri="{FF2B5EF4-FFF2-40B4-BE49-F238E27FC236}">
                <a16:creationId xmlns:a16="http://schemas.microsoft.com/office/drawing/2014/main" id="{3519FA52-DF62-9D6B-2411-71941641E2B1}"/>
              </a:ext>
            </a:extLst>
          </p:cNvPr>
          <p:cNvSpPr txBox="1"/>
          <p:nvPr/>
        </p:nvSpPr>
        <p:spPr>
          <a:xfrm>
            <a:off x="9821921" y="6355335"/>
            <a:ext cx="2191403" cy="461665"/>
          </a:xfrm>
          <a:prstGeom prst="rect">
            <a:avLst/>
          </a:prstGeom>
          <a:noFill/>
        </p:spPr>
        <p:txBody>
          <a:bodyPr wrap="square" rtlCol="0">
            <a:spAutoFit/>
          </a:bodyPr>
          <a:lstStyle/>
          <a:p>
            <a:r>
              <a:rPr lang="en-US" sz="1200" dirty="0" err="1"/>
              <a:t>Insel</a:t>
            </a:r>
            <a:r>
              <a:rPr lang="en-US" sz="1200" dirty="0"/>
              <a:t> R et al. Diabetes Care 2015</a:t>
            </a:r>
          </a:p>
          <a:p>
            <a:r>
              <a:rPr lang="en-US" sz="1200" dirty="0"/>
              <a:t>Trialnet.org</a:t>
            </a:r>
          </a:p>
        </p:txBody>
      </p:sp>
      <p:sp>
        <p:nvSpPr>
          <p:cNvPr id="6" name="Text Placeholder 19">
            <a:extLst>
              <a:ext uri="{FF2B5EF4-FFF2-40B4-BE49-F238E27FC236}">
                <a16:creationId xmlns:a16="http://schemas.microsoft.com/office/drawing/2014/main" id="{062E5D0B-A8F9-F598-1165-EE827C63A8D9}"/>
              </a:ext>
            </a:extLst>
          </p:cNvPr>
          <p:cNvSpPr txBox="1">
            <a:spLocks/>
          </p:cNvSpPr>
          <p:nvPr/>
        </p:nvSpPr>
        <p:spPr>
          <a:xfrm>
            <a:off x="999374" y="155623"/>
            <a:ext cx="8413260" cy="454610"/>
          </a:xfrm>
          <a:prstGeom prst="rect">
            <a:avLst/>
          </a:prstGeom>
          <a:solidFill>
            <a:schemeClr val="accent1">
              <a:lumMod val="60000"/>
              <a:lumOff val="4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67" b="1"/>
              <a:t>Pathway to Prevention</a:t>
            </a:r>
            <a:endParaRPr lang="en-US" sz="2267" b="1" dirty="0"/>
          </a:p>
        </p:txBody>
      </p:sp>
      <p:sp>
        <p:nvSpPr>
          <p:cNvPr id="7" name="Text Placeholder 19">
            <a:extLst>
              <a:ext uri="{FF2B5EF4-FFF2-40B4-BE49-F238E27FC236}">
                <a16:creationId xmlns:a16="http://schemas.microsoft.com/office/drawing/2014/main" id="{9CB317D8-390A-3FD3-EE54-FEEE70323601}"/>
              </a:ext>
            </a:extLst>
          </p:cNvPr>
          <p:cNvSpPr txBox="1">
            <a:spLocks/>
          </p:cNvSpPr>
          <p:nvPr/>
        </p:nvSpPr>
        <p:spPr>
          <a:xfrm>
            <a:off x="967867" y="575813"/>
            <a:ext cx="10870729" cy="384708"/>
          </a:xfrm>
          <a:prstGeom prst="rect">
            <a:avLst/>
          </a:prstGeom>
          <a:solidFill>
            <a:schemeClr val="accent5">
              <a:lumMod val="20000"/>
              <a:lumOff val="80000"/>
            </a:schemeClr>
          </a:solidFill>
        </p:spPr>
        <p:txBody>
          <a:bodyPr vert="horz" lIns="103632" tIns="51816" rIns="103632" bIns="51816"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36290">
              <a:spcBef>
                <a:spcPts val="1133"/>
              </a:spcBef>
              <a:buNone/>
              <a:defRPr/>
            </a:pPr>
            <a:r>
              <a:rPr lang="en-US" sz="2267" b="1" dirty="0">
                <a:solidFill>
                  <a:prstClr val="black"/>
                </a:solidFill>
                <a:latin typeface="Calibri"/>
              </a:rPr>
              <a:t>Mechanistic Studies</a:t>
            </a:r>
          </a:p>
        </p:txBody>
      </p:sp>
      <p:sp>
        <p:nvSpPr>
          <p:cNvPr id="8" name="Text Placeholder 19">
            <a:extLst>
              <a:ext uri="{FF2B5EF4-FFF2-40B4-BE49-F238E27FC236}">
                <a16:creationId xmlns:a16="http://schemas.microsoft.com/office/drawing/2014/main" id="{A5EDFB39-7B5B-78FF-DB58-AAFAC5107654}"/>
              </a:ext>
            </a:extLst>
          </p:cNvPr>
          <p:cNvSpPr txBox="1">
            <a:spLocks/>
          </p:cNvSpPr>
          <p:nvPr/>
        </p:nvSpPr>
        <p:spPr>
          <a:xfrm>
            <a:off x="9412634" y="166137"/>
            <a:ext cx="2425962" cy="409610"/>
          </a:xfrm>
          <a:prstGeom prst="rect">
            <a:avLst/>
          </a:prstGeom>
          <a:solidFill>
            <a:schemeClr val="accent1">
              <a:lumMod val="40000"/>
              <a:lumOff val="60000"/>
            </a:schemeClr>
          </a:solidFill>
        </p:spPr>
        <p:txBody>
          <a:bodyPr vert="horz" lIns="103632" tIns="51816" rIns="103632" bIns="51816"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36290">
              <a:spcBef>
                <a:spcPts val="1133"/>
              </a:spcBef>
              <a:buNone/>
              <a:defRPr/>
            </a:pPr>
            <a:r>
              <a:rPr lang="en-US" sz="2267" b="1" dirty="0">
                <a:solidFill>
                  <a:prstClr val="black"/>
                </a:solidFill>
                <a:latin typeface="Calibri"/>
              </a:rPr>
              <a:t>LIFT</a:t>
            </a:r>
          </a:p>
        </p:txBody>
      </p:sp>
      <p:sp>
        <p:nvSpPr>
          <p:cNvPr id="10" name="Text Placeholder 19">
            <a:extLst>
              <a:ext uri="{FF2B5EF4-FFF2-40B4-BE49-F238E27FC236}">
                <a16:creationId xmlns:a16="http://schemas.microsoft.com/office/drawing/2014/main" id="{79F501DE-2EC3-782F-59B4-1BDB7CDCFA20}"/>
              </a:ext>
            </a:extLst>
          </p:cNvPr>
          <p:cNvSpPr txBox="1">
            <a:spLocks/>
          </p:cNvSpPr>
          <p:nvPr/>
        </p:nvSpPr>
        <p:spPr>
          <a:xfrm>
            <a:off x="4884945" y="1627135"/>
            <a:ext cx="2117483" cy="455607"/>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Oral Insulin</a:t>
            </a:r>
          </a:p>
        </p:txBody>
      </p:sp>
      <p:sp>
        <p:nvSpPr>
          <p:cNvPr id="11" name="Text Placeholder 19">
            <a:extLst>
              <a:ext uri="{FF2B5EF4-FFF2-40B4-BE49-F238E27FC236}">
                <a16:creationId xmlns:a16="http://schemas.microsoft.com/office/drawing/2014/main" id="{AB6D773B-3D54-ECA1-4C77-7561D6B0A066}"/>
              </a:ext>
            </a:extLst>
          </p:cNvPr>
          <p:cNvSpPr txBox="1">
            <a:spLocks/>
          </p:cNvSpPr>
          <p:nvPr/>
        </p:nvSpPr>
        <p:spPr>
          <a:xfrm>
            <a:off x="4884945" y="2166362"/>
            <a:ext cx="2117483" cy="455607"/>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Immune </a:t>
            </a:r>
            <a:r>
              <a:rPr lang="en-US" sz="1400" b="1">
                <a:solidFill>
                  <a:prstClr val="black"/>
                </a:solidFill>
                <a:latin typeface="Calibri"/>
              </a:rPr>
              <a:t>Effects of Oral </a:t>
            </a:r>
            <a:r>
              <a:rPr lang="en-US" sz="1400" b="1" dirty="0">
                <a:solidFill>
                  <a:prstClr val="black"/>
                </a:solidFill>
                <a:latin typeface="Calibri"/>
              </a:rPr>
              <a:t>Insulin</a:t>
            </a:r>
          </a:p>
        </p:txBody>
      </p:sp>
      <p:sp>
        <p:nvSpPr>
          <p:cNvPr id="13" name="Text Placeholder 19">
            <a:extLst>
              <a:ext uri="{FF2B5EF4-FFF2-40B4-BE49-F238E27FC236}">
                <a16:creationId xmlns:a16="http://schemas.microsoft.com/office/drawing/2014/main" id="{B0393200-6449-196C-D1ED-6BD083E2367A}"/>
              </a:ext>
            </a:extLst>
          </p:cNvPr>
          <p:cNvSpPr txBox="1">
            <a:spLocks/>
          </p:cNvSpPr>
          <p:nvPr/>
        </p:nvSpPr>
        <p:spPr>
          <a:xfrm>
            <a:off x="4884945" y="2721741"/>
            <a:ext cx="2117483" cy="455607"/>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Abatacept</a:t>
            </a:r>
          </a:p>
        </p:txBody>
      </p:sp>
      <p:sp>
        <p:nvSpPr>
          <p:cNvPr id="14" name="Text Placeholder 19">
            <a:extLst>
              <a:ext uri="{FF2B5EF4-FFF2-40B4-BE49-F238E27FC236}">
                <a16:creationId xmlns:a16="http://schemas.microsoft.com/office/drawing/2014/main" id="{9880DBB8-4F42-A809-9A18-BEA5C99BF10D}"/>
              </a:ext>
            </a:extLst>
          </p:cNvPr>
          <p:cNvSpPr txBox="1">
            <a:spLocks/>
          </p:cNvSpPr>
          <p:nvPr/>
        </p:nvSpPr>
        <p:spPr>
          <a:xfrm>
            <a:off x="7091871" y="1622830"/>
            <a:ext cx="2117483" cy="455607"/>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srgbClr val="FF0000"/>
                </a:solidFill>
                <a:latin typeface="Calibri"/>
              </a:rPr>
              <a:t>Teplizumab</a:t>
            </a:r>
          </a:p>
        </p:txBody>
      </p:sp>
      <p:sp>
        <p:nvSpPr>
          <p:cNvPr id="15" name="Text Placeholder 19">
            <a:extLst>
              <a:ext uri="{FF2B5EF4-FFF2-40B4-BE49-F238E27FC236}">
                <a16:creationId xmlns:a16="http://schemas.microsoft.com/office/drawing/2014/main" id="{4FD3BF20-81DD-7949-06B2-D5F0921158D3}"/>
              </a:ext>
            </a:extLst>
          </p:cNvPr>
          <p:cNvSpPr txBox="1">
            <a:spLocks/>
          </p:cNvSpPr>
          <p:nvPr/>
        </p:nvSpPr>
        <p:spPr>
          <a:xfrm>
            <a:off x="9360325" y="1935703"/>
            <a:ext cx="2425962" cy="28475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ATG/GCSF</a:t>
            </a:r>
          </a:p>
        </p:txBody>
      </p:sp>
      <p:sp>
        <p:nvSpPr>
          <p:cNvPr id="16" name="Text Placeholder 19">
            <a:extLst>
              <a:ext uri="{FF2B5EF4-FFF2-40B4-BE49-F238E27FC236}">
                <a16:creationId xmlns:a16="http://schemas.microsoft.com/office/drawing/2014/main" id="{F6404FBE-1222-8BA1-7E82-7EE46A0470D1}"/>
              </a:ext>
            </a:extLst>
          </p:cNvPr>
          <p:cNvSpPr txBox="1">
            <a:spLocks/>
          </p:cNvSpPr>
          <p:nvPr/>
        </p:nvSpPr>
        <p:spPr>
          <a:xfrm>
            <a:off x="9352182" y="3942970"/>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Abatacept</a:t>
            </a:r>
          </a:p>
        </p:txBody>
      </p:sp>
      <p:sp>
        <p:nvSpPr>
          <p:cNvPr id="17" name="Text Placeholder 19">
            <a:extLst>
              <a:ext uri="{FF2B5EF4-FFF2-40B4-BE49-F238E27FC236}">
                <a16:creationId xmlns:a16="http://schemas.microsoft.com/office/drawing/2014/main" id="{B09E68B4-5ADB-FA6E-4B09-F32DA14CEC77}"/>
              </a:ext>
            </a:extLst>
          </p:cNvPr>
          <p:cNvSpPr txBox="1">
            <a:spLocks/>
          </p:cNvSpPr>
          <p:nvPr/>
        </p:nvSpPr>
        <p:spPr>
          <a:xfrm>
            <a:off x="9352182" y="5477653"/>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MMF/DZB</a:t>
            </a:r>
          </a:p>
        </p:txBody>
      </p:sp>
      <p:sp>
        <p:nvSpPr>
          <p:cNvPr id="18" name="Text Placeholder 19">
            <a:extLst>
              <a:ext uri="{FF2B5EF4-FFF2-40B4-BE49-F238E27FC236}">
                <a16:creationId xmlns:a16="http://schemas.microsoft.com/office/drawing/2014/main" id="{2CF757B2-1CE3-7CDE-A22E-C0566B559274}"/>
              </a:ext>
            </a:extLst>
          </p:cNvPr>
          <p:cNvSpPr txBox="1">
            <a:spLocks/>
          </p:cNvSpPr>
          <p:nvPr/>
        </p:nvSpPr>
        <p:spPr>
          <a:xfrm>
            <a:off x="9352182" y="4855486"/>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Ritixumab</a:t>
            </a:r>
          </a:p>
        </p:txBody>
      </p:sp>
      <p:sp>
        <p:nvSpPr>
          <p:cNvPr id="19" name="Text Placeholder 19">
            <a:extLst>
              <a:ext uri="{FF2B5EF4-FFF2-40B4-BE49-F238E27FC236}">
                <a16:creationId xmlns:a16="http://schemas.microsoft.com/office/drawing/2014/main" id="{F43E8EEB-E373-C197-45DA-C9A7C97ED9BB}"/>
              </a:ext>
            </a:extLst>
          </p:cNvPr>
          <p:cNvSpPr txBox="1">
            <a:spLocks/>
          </p:cNvSpPr>
          <p:nvPr/>
        </p:nvSpPr>
        <p:spPr>
          <a:xfrm>
            <a:off x="9352182" y="4247142"/>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IL-2/Rapamycin*</a:t>
            </a:r>
          </a:p>
        </p:txBody>
      </p:sp>
      <p:sp>
        <p:nvSpPr>
          <p:cNvPr id="20" name="Text Placeholder 19">
            <a:extLst>
              <a:ext uri="{FF2B5EF4-FFF2-40B4-BE49-F238E27FC236}">
                <a16:creationId xmlns:a16="http://schemas.microsoft.com/office/drawing/2014/main" id="{32D55DB2-D3E9-9D8D-B26B-26025EFEE9B4}"/>
              </a:ext>
            </a:extLst>
          </p:cNvPr>
          <p:cNvSpPr txBox="1">
            <a:spLocks/>
          </p:cNvSpPr>
          <p:nvPr/>
        </p:nvSpPr>
        <p:spPr>
          <a:xfrm>
            <a:off x="9352182" y="4551314"/>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Thymoglobulin*</a:t>
            </a:r>
          </a:p>
        </p:txBody>
      </p:sp>
      <p:sp>
        <p:nvSpPr>
          <p:cNvPr id="21" name="Text Placeholder 19">
            <a:extLst>
              <a:ext uri="{FF2B5EF4-FFF2-40B4-BE49-F238E27FC236}">
                <a16:creationId xmlns:a16="http://schemas.microsoft.com/office/drawing/2014/main" id="{4AB548C7-FF10-D881-8DDF-8D8B40174F75}"/>
              </a:ext>
            </a:extLst>
          </p:cNvPr>
          <p:cNvSpPr txBox="1">
            <a:spLocks/>
          </p:cNvSpPr>
          <p:nvPr/>
        </p:nvSpPr>
        <p:spPr>
          <a:xfrm>
            <a:off x="9352182" y="3638798"/>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GAD-alum</a:t>
            </a:r>
          </a:p>
        </p:txBody>
      </p:sp>
      <p:sp>
        <p:nvSpPr>
          <p:cNvPr id="22" name="Text Placeholder 19">
            <a:extLst>
              <a:ext uri="{FF2B5EF4-FFF2-40B4-BE49-F238E27FC236}">
                <a16:creationId xmlns:a16="http://schemas.microsoft.com/office/drawing/2014/main" id="{E3421C0A-9CFB-1F8A-EF96-912A82155EF9}"/>
              </a:ext>
            </a:extLst>
          </p:cNvPr>
          <p:cNvSpPr txBox="1">
            <a:spLocks/>
          </p:cNvSpPr>
          <p:nvPr/>
        </p:nvSpPr>
        <p:spPr>
          <a:xfrm>
            <a:off x="9352182" y="3334626"/>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Metabolic control**</a:t>
            </a:r>
          </a:p>
        </p:txBody>
      </p:sp>
      <p:sp>
        <p:nvSpPr>
          <p:cNvPr id="23" name="Text Placeholder 19">
            <a:extLst>
              <a:ext uri="{FF2B5EF4-FFF2-40B4-BE49-F238E27FC236}">
                <a16:creationId xmlns:a16="http://schemas.microsoft.com/office/drawing/2014/main" id="{C13129B7-B97B-C4C8-330B-85859905E360}"/>
              </a:ext>
            </a:extLst>
          </p:cNvPr>
          <p:cNvSpPr txBox="1">
            <a:spLocks/>
          </p:cNvSpPr>
          <p:nvPr/>
        </p:nvSpPr>
        <p:spPr>
          <a:xfrm>
            <a:off x="9352182" y="3030454"/>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Canakinumab</a:t>
            </a:r>
          </a:p>
        </p:txBody>
      </p:sp>
      <p:sp>
        <p:nvSpPr>
          <p:cNvPr id="24" name="Text Placeholder 19">
            <a:extLst>
              <a:ext uri="{FF2B5EF4-FFF2-40B4-BE49-F238E27FC236}">
                <a16:creationId xmlns:a16="http://schemas.microsoft.com/office/drawing/2014/main" id="{BDE7466D-5AC6-DBF0-6DC0-3D69FD6CCB5A}"/>
              </a:ext>
            </a:extLst>
          </p:cNvPr>
          <p:cNvSpPr txBox="1">
            <a:spLocks/>
          </p:cNvSpPr>
          <p:nvPr/>
        </p:nvSpPr>
        <p:spPr>
          <a:xfrm>
            <a:off x="9360325" y="2274310"/>
            <a:ext cx="2425962" cy="340689"/>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Tocilizumab*</a:t>
            </a:r>
          </a:p>
        </p:txBody>
      </p:sp>
      <p:sp>
        <p:nvSpPr>
          <p:cNvPr id="25" name="Text Placeholder 19">
            <a:extLst>
              <a:ext uri="{FF2B5EF4-FFF2-40B4-BE49-F238E27FC236}">
                <a16:creationId xmlns:a16="http://schemas.microsoft.com/office/drawing/2014/main" id="{4297B56D-D5A8-5AC4-C064-12121D93997D}"/>
              </a:ext>
            </a:extLst>
          </p:cNvPr>
          <p:cNvSpPr txBox="1">
            <a:spLocks/>
          </p:cNvSpPr>
          <p:nvPr/>
        </p:nvSpPr>
        <p:spPr>
          <a:xfrm>
            <a:off x="9352182" y="5159658"/>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srgbClr val="FF0000"/>
                </a:solidFill>
                <a:latin typeface="Calibri"/>
              </a:rPr>
              <a:t>Teplizumab</a:t>
            </a:r>
            <a:r>
              <a:rPr lang="en-US" sz="1400" b="1" dirty="0">
                <a:solidFill>
                  <a:prstClr val="black"/>
                </a:solidFill>
                <a:latin typeface="Calibri"/>
              </a:rPr>
              <a:t>*</a:t>
            </a:r>
          </a:p>
        </p:txBody>
      </p:sp>
      <p:sp>
        <p:nvSpPr>
          <p:cNvPr id="26" name="Text Placeholder 19">
            <a:extLst>
              <a:ext uri="{FF2B5EF4-FFF2-40B4-BE49-F238E27FC236}">
                <a16:creationId xmlns:a16="http://schemas.microsoft.com/office/drawing/2014/main" id="{75A11330-F39C-0035-2A77-54954B8A4713}"/>
              </a:ext>
            </a:extLst>
          </p:cNvPr>
          <p:cNvSpPr txBox="1">
            <a:spLocks/>
          </p:cNvSpPr>
          <p:nvPr/>
        </p:nvSpPr>
        <p:spPr>
          <a:xfrm>
            <a:off x="4890932" y="3266261"/>
            <a:ext cx="2117483" cy="455607"/>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srgbClr val="FF0000"/>
                </a:solidFill>
                <a:latin typeface="Calibri"/>
              </a:rPr>
              <a:t>Hydroxychloroquine</a:t>
            </a:r>
          </a:p>
        </p:txBody>
      </p:sp>
      <p:sp>
        <p:nvSpPr>
          <p:cNvPr id="27" name="Text Placeholder 19">
            <a:extLst>
              <a:ext uri="{FF2B5EF4-FFF2-40B4-BE49-F238E27FC236}">
                <a16:creationId xmlns:a16="http://schemas.microsoft.com/office/drawing/2014/main" id="{BC84ECC5-B1C2-1AE9-2DE7-989C6C636150}"/>
              </a:ext>
            </a:extLst>
          </p:cNvPr>
          <p:cNvSpPr txBox="1">
            <a:spLocks/>
          </p:cNvSpPr>
          <p:nvPr/>
        </p:nvSpPr>
        <p:spPr>
          <a:xfrm>
            <a:off x="9370347" y="1607840"/>
            <a:ext cx="2425962" cy="28475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Plasmid Immunotherapy</a:t>
            </a:r>
          </a:p>
        </p:txBody>
      </p:sp>
      <p:sp>
        <p:nvSpPr>
          <p:cNvPr id="28" name="Text Placeholder 19">
            <a:extLst>
              <a:ext uri="{FF2B5EF4-FFF2-40B4-BE49-F238E27FC236}">
                <a16:creationId xmlns:a16="http://schemas.microsoft.com/office/drawing/2014/main" id="{BC163C02-C08A-8F9A-72C9-C84318A4992C}"/>
              </a:ext>
            </a:extLst>
          </p:cNvPr>
          <p:cNvSpPr txBox="1">
            <a:spLocks/>
          </p:cNvSpPr>
          <p:nvPr/>
        </p:nvSpPr>
        <p:spPr>
          <a:xfrm>
            <a:off x="7106306" y="2172122"/>
            <a:ext cx="2117483" cy="455607"/>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latin typeface="Calibri"/>
              </a:rPr>
              <a:t>ATG</a:t>
            </a:r>
          </a:p>
        </p:txBody>
      </p:sp>
      <p:sp>
        <p:nvSpPr>
          <p:cNvPr id="29" name="Text Placeholder 19">
            <a:extLst>
              <a:ext uri="{FF2B5EF4-FFF2-40B4-BE49-F238E27FC236}">
                <a16:creationId xmlns:a16="http://schemas.microsoft.com/office/drawing/2014/main" id="{0D6A08BE-5C27-551A-E05F-3997EC730EC6}"/>
              </a:ext>
            </a:extLst>
          </p:cNvPr>
          <p:cNvSpPr txBox="1">
            <a:spLocks/>
          </p:cNvSpPr>
          <p:nvPr/>
        </p:nvSpPr>
        <p:spPr>
          <a:xfrm>
            <a:off x="9370346" y="2654496"/>
            <a:ext cx="2425962" cy="340689"/>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Alefacept*</a:t>
            </a:r>
          </a:p>
        </p:txBody>
      </p:sp>
      <p:sp>
        <p:nvSpPr>
          <p:cNvPr id="30" name="Text Placeholder 19">
            <a:extLst>
              <a:ext uri="{FF2B5EF4-FFF2-40B4-BE49-F238E27FC236}">
                <a16:creationId xmlns:a16="http://schemas.microsoft.com/office/drawing/2014/main" id="{679B7FE1-DA28-2463-B066-8F863649EB5D}"/>
              </a:ext>
            </a:extLst>
          </p:cNvPr>
          <p:cNvSpPr txBox="1">
            <a:spLocks/>
          </p:cNvSpPr>
          <p:nvPr/>
        </p:nvSpPr>
        <p:spPr>
          <a:xfrm>
            <a:off x="9370346" y="1283814"/>
            <a:ext cx="2425962" cy="284756"/>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Rituximab and Abatacept</a:t>
            </a:r>
          </a:p>
        </p:txBody>
      </p:sp>
      <p:sp>
        <p:nvSpPr>
          <p:cNvPr id="32" name="Text Placeholder 19">
            <a:extLst>
              <a:ext uri="{FF2B5EF4-FFF2-40B4-BE49-F238E27FC236}">
                <a16:creationId xmlns:a16="http://schemas.microsoft.com/office/drawing/2014/main" id="{2A19047C-2E8C-9655-2728-AB1ACC5E5C27}"/>
              </a:ext>
            </a:extLst>
          </p:cNvPr>
          <p:cNvSpPr txBox="1">
            <a:spLocks/>
          </p:cNvSpPr>
          <p:nvPr/>
        </p:nvSpPr>
        <p:spPr>
          <a:xfrm>
            <a:off x="9360977" y="960587"/>
            <a:ext cx="2425962" cy="284756"/>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JAK inhibition</a:t>
            </a:r>
          </a:p>
        </p:txBody>
      </p:sp>
      <p:sp>
        <p:nvSpPr>
          <p:cNvPr id="34" name="Oval 33">
            <a:extLst>
              <a:ext uri="{FF2B5EF4-FFF2-40B4-BE49-F238E27FC236}">
                <a16:creationId xmlns:a16="http://schemas.microsoft.com/office/drawing/2014/main" id="{10C6F086-5542-0EDF-D679-E65810400023}"/>
              </a:ext>
            </a:extLst>
          </p:cNvPr>
          <p:cNvSpPr/>
          <p:nvPr/>
        </p:nvSpPr>
        <p:spPr>
          <a:xfrm>
            <a:off x="6926220" y="1316362"/>
            <a:ext cx="2425962" cy="872730"/>
          </a:xfrm>
          <a:prstGeom prst="ellipse">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619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A86256E8-0E55-DC3B-321A-93E027DB081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3C3FCF2-748B-0126-D2E3-13C7400DF1E2}"/>
              </a:ext>
            </a:extLst>
          </p:cNvPr>
          <p:cNvSpPr/>
          <p:nvPr/>
        </p:nvSpPr>
        <p:spPr>
          <a:xfrm>
            <a:off x="3281" y="1461442"/>
            <a:ext cx="12188719" cy="43338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C3269A-9295-7ABA-6D4D-9A0A2992839F}"/>
              </a:ext>
            </a:extLst>
          </p:cNvPr>
          <p:cNvSpPr>
            <a:spLocks noGrp="1"/>
          </p:cNvSpPr>
          <p:nvPr>
            <p:ph type="title"/>
          </p:nvPr>
        </p:nvSpPr>
        <p:spPr>
          <a:xfrm>
            <a:off x="274320" y="688542"/>
            <a:ext cx="11079480" cy="659913"/>
          </a:xfrm>
          <a:solidFill>
            <a:schemeClr val="accent3">
              <a:lumMod val="20000"/>
              <a:lumOff val="80000"/>
            </a:schemeClr>
          </a:solidFill>
          <a:ln>
            <a:noFill/>
          </a:ln>
        </p:spPr>
        <p:txBody>
          <a:bodyPr>
            <a:normAutofit fontScale="90000"/>
          </a:bodyPr>
          <a:lstStyle/>
          <a:p>
            <a:r>
              <a:rPr lang="en-US" dirty="0"/>
              <a:t>Teplizumab, an anti-CD3 monoclonal antibody</a:t>
            </a:r>
          </a:p>
        </p:txBody>
      </p:sp>
      <p:grpSp>
        <p:nvGrpSpPr>
          <p:cNvPr id="3" name="Group 2">
            <a:extLst>
              <a:ext uri="{FF2B5EF4-FFF2-40B4-BE49-F238E27FC236}">
                <a16:creationId xmlns:a16="http://schemas.microsoft.com/office/drawing/2014/main" id="{C19F821C-5EC3-8A10-9120-406D2AE47339}"/>
              </a:ext>
            </a:extLst>
          </p:cNvPr>
          <p:cNvGrpSpPr/>
          <p:nvPr/>
        </p:nvGrpSpPr>
        <p:grpSpPr>
          <a:xfrm>
            <a:off x="5286771" y="2050865"/>
            <a:ext cx="6905229" cy="1841863"/>
            <a:chOff x="514860" y="2847416"/>
            <a:chExt cx="6238635" cy="2285056"/>
          </a:xfrm>
          <a:solidFill>
            <a:schemeClr val="accent3">
              <a:lumMod val="20000"/>
              <a:lumOff val="80000"/>
            </a:schemeClr>
          </a:solidFill>
        </p:grpSpPr>
        <p:sp>
          <p:nvSpPr>
            <p:cNvPr id="12" name="TextBox 11">
              <a:extLst>
                <a:ext uri="{FF2B5EF4-FFF2-40B4-BE49-F238E27FC236}">
                  <a16:creationId xmlns:a16="http://schemas.microsoft.com/office/drawing/2014/main" id="{6CCD3A6F-DAFE-7AF2-F2CE-5A56157A68F5}"/>
                </a:ext>
              </a:extLst>
            </p:cNvPr>
            <p:cNvSpPr txBox="1"/>
            <p:nvPr/>
          </p:nvSpPr>
          <p:spPr>
            <a:xfrm>
              <a:off x="514863" y="2847416"/>
              <a:ext cx="6238632" cy="643146"/>
            </a:xfrm>
            <a:prstGeom prst="rect">
              <a:avLst/>
            </a:prstGeom>
            <a:grpFill/>
            <a:effectLst/>
          </p:spPr>
          <p:txBody>
            <a:bodyPr wrap="square" lIns="207264" rtlCol="0" anchor="ctr">
              <a:noAutofit/>
            </a:bodyPr>
            <a:lstStyle>
              <a:defPPr>
                <a:defRPr lang="en-US"/>
              </a:defPPr>
              <a:lvl1pPr marL="72000">
                <a:defRPr sz="1600">
                  <a:latin typeface="Arial" panose="020B0604020202020204" pitchFamily="34" charset="0"/>
                  <a:cs typeface="Arial" panose="020B0604020202020204" pitchFamily="34" charset="0"/>
                </a:defRPr>
              </a:lvl1pPr>
            </a:lstStyle>
            <a:p>
              <a:r>
                <a:rPr lang="en-US" sz="2000" dirty="0"/>
                <a:t>D</a:t>
              </a:r>
              <a:r>
                <a:rPr lang="en-GB" sz="2000" dirty="0"/>
                <a:t>elivers partial agonistic signal at the T cell receptor</a:t>
              </a:r>
              <a:endParaRPr lang="en-GB" sz="2000" b="1" dirty="0"/>
            </a:p>
          </p:txBody>
        </p:sp>
        <p:sp>
          <p:nvSpPr>
            <p:cNvPr id="10" name="TextBox 9">
              <a:extLst>
                <a:ext uri="{FF2B5EF4-FFF2-40B4-BE49-F238E27FC236}">
                  <a16:creationId xmlns:a16="http://schemas.microsoft.com/office/drawing/2014/main" id="{5C5C8FF7-0F2F-3976-E542-AD4DDC815991}"/>
                </a:ext>
              </a:extLst>
            </p:cNvPr>
            <p:cNvSpPr txBox="1"/>
            <p:nvPr/>
          </p:nvSpPr>
          <p:spPr>
            <a:xfrm>
              <a:off x="514860" y="3655791"/>
              <a:ext cx="6235671" cy="680293"/>
            </a:xfrm>
            <a:prstGeom prst="rect">
              <a:avLst/>
            </a:prstGeom>
            <a:grpFill/>
            <a:effectLst/>
          </p:spPr>
          <p:txBody>
            <a:bodyPr wrap="square" lIns="207264" rtlCol="0" anchor="ctr">
              <a:noAutofit/>
            </a:bodyPr>
            <a:lstStyle>
              <a:defPPr>
                <a:defRPr lang="en-US"/>
              </a:defPPr>
              <a:lvl1pPr marL="72000">
                <a:defRPr sz="1600">
                  <a:latin typeface="Arial" panose="020B0604020202020204" pitchFamily="34" charset="0"/>
                  <a:cs typeface="Arial" panose="020B0604020202020204" pitchFamily="34" charset="0"/>
                </a:defRPr>
              </a:lvl1pPr>
            </a:lstStyle>
            <a:p>
              <a:r>
                <a:rPr lang="en-GB" altLang="en-US" sz="2000"/>
                <a:t>Increase in regulatory T-cell function</a:t>
              </a:r>
            </a:p>
          </p:txBody>
        </p:sp>
        <p:sp>
          <p:nvSpPr>
            <p:cNvPr id="8" name="TextBox 7">
              <a:extLst>
                <a:ext uri="{FF2B5EF4-FFF2-40B4-BE49-F238E27FC236}">
                  <a16:creationId xmlns:a16="http://schemas.microsoft.com/office/drawing/2014/main" id="{5F49A6CB-F0E3-62EB-1688-BD6789253E9F}"/>
                </a:ext>
              </a:extLst>
            </p:cNvPr>
            <p:cNvSpPr txBox="1"/>
            <p:nvPr/>
          </p:nvSpPr>
          <p:spPr>
            <a:xfrm>
              <a:off x="514860" y="4476575"/>
              <a:ext cx="6238632" cy="655897"/>
            </a:xfrm>
            <a:prstGeom prst="rect">
              <a:avLst/>
            </a:prstGeom>
            <a:grpFill/>
            <a:effectLst/>
          </p:spPr>
          <p:txBody>
            <a:bodyPr wrap="square" lIns="207264" rtlCol="0" anchor="ctr">
              <a:noAutofit/>
            </a:bodyPr>
            <a:lstStyle>
              <a:defPPr>
                <a:defRPr lang="en-US"/>
              </a:defPPr>
              <a:lvl1pPr marL="72000">
                <a:defRPr sz="1600">
                  <a:latin typeface="Arial" panose="020B0604020202020204" pitchFamily="34" charset="0"/>
                  <a:cs typeface="Arial" panose="020B0604020202020204" pitchFamily="34" charset="0"/>
                </a:defRPr>
              </a:lvl1pPr>
            </a:lstStyle>
            <a:p>
              <a:r>
                <a:rPr lang="en-GB" altLang="en-US" sz="2000" dirty="0"/>
                <a:t>Induction of exhausted CD8+ T cells</a:t>
              </a:r>
              <a:endParaRPr lang="en-GB" altLang="en-US" sz="2000" baseline="30000" dirty="0"/>
            </a:p>
          </p:txBody>
        </p:sp>
      </p:grpSp>
      <p:sp>
        <p:nvSpPr>
          <p:cNvPr id="16" name="TextBox 15">
            <a:extLst>
              <a:ext uri="{FF2B5EF4-FFF2-40B4-BE49-F238E27FC236}">
                <a16:creationId xmlns:a16="http://schemas.microsoft.com/office/drawing/2014/main" id="{09AEB5F5-B4C0-43D5-D863-442D5A8E848A}"/>
              </a:ext>
            </a:extLst>
          </p:cNvPr>
          <p:cNvSpPr txBox="1"/>
          <p:nvPr/>
        </p:nvSpPr>
        <p:spPr>
          <a:xfrm>
            <a:off x="3393074" y="2285247"/>
            <a:ext cx="1748210" cy="369332"/>
          </a:xfrm>
          <a:prstGeom prst="rect">
            <a:avLst/>
          </a:prstGeom>
          <a:noFill/>
        </p:spPr>
        <p:txBody>
          <a:bodyPr wrap="square" rtlCol="0">
            <a:spAutoFit/>
          </a:bodyPr>
          <a:lstStyle/>
          <a:p>
            <a:r>
              <a:rPr lang="en-GB" dirty="0"/>
              <a:t>T-cell receptor</a:t>
            </a:r>
            <a:endParaRPr lang="en-CH" dirty="0"/>
          </a:p>
        </p:txBody>
      </p:sp>
      <p:sp>
        <p:nvSpPr>
          <p:cNvPr id="17" name="Block Arc 16">
            <a:extLst>
              <a:ext uri="{FF2B5EF4-FFF2-40B4-BE49-F238E27FC236}">
                <a16:creationId xmlns:a16="http://schemas.microsoft.com/office/drawing/2014/main" id="{F3CA7B87-C4AE-68F3-EDAF-2C8A8F53A7E0}"/>
              </a:ext>
            </a:extLst>
          </p:cNvPr>
          <p:cNvSpPr/>
          <p:nvPr/>
        </p:nvSpPr>
        <p:spPr>
          <a:xfrm>
            <a:off x="1097558" y="3752092"/>
            <a:ext cx="3977624" cy="175586"/>
          </a:xfrm>
          <a:prstGeom prst="blockArc">
            <a:avLst>
              <a:gd name="adj1" fmla="val 10813834"/>
              <a:gd name="adj2" fmla="val 0"/>
              <a:gd name="adj3" fmla="val 2500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solidFill>
                <a:schemeClr val="tx1"/>
              </a:solidFill>
            </a:endParaRPr>
          </a:p>
        </p:txBody>
      </p:sp>
      <p:sp>
        <p:nvSpPr>
          <p:cNvPr id="18" name="Freeform: Shape 17">
            <a:extLst>
              <a:ext uri="{FF2B5EF4-FFF2-40B4-BE49-F238E27FC236}">
                <a16:creationId xmlns:a16="http://schemas.microsoft.com/office/drawing/2014/main" id="{70A8D77B-19E4-332A-E2BD-D1367907B026}"/>
              </a:ext>
            </a:extLst>
          </p:cNvPr>
          <p:cNvSpPr>
            <a:spLocks noChangeAspect="1"/>
          </p:cNvSpPr>
          <p:nvPr/>
        </p:nvSpPr>
        <p:spPr>
          <a:xfrm>
            <a:off x="3473544" y="2776094"/>
            <a:ext cx="251883" cy="1138608"/>
          </a:xfrm>
          <a:custGeom>
            <a:avLst/>
            <a:gdLst>
              <a:gd name="connsiteX0" fmla="*/ 125618 w 222250"/>
              <a:gd name="connsiteY0" fmla="*/ 0 h 1004654"/>
              <a:gd name="connsiteX1" fmla="*/ 131911 w 222250"/>
              <a:gd name="connsiteY1" fmla="*/ 0 h 1004654"/>
              <a:gd name="connsiteX2" fmla="*/ 143673 w 222250"/>
              <a:gd name="connsiteY2" fmla="*/ 14255 h 1004654"/>
              <a:gd name="connsiteX3" fmla="*/ 222250 w 222250"/>
              <a:gd name="connsiteY3" fmla="*/ 46803 h 1004654"/>
              <a:gd name="connsiteX4" fmla="*/ 222250 w 222250"/>
              <a:gd name="connsiteY4" fmla="*/ 46803 h 1004654"/>
              <a:gd name="connsiteX5" fmla="*/ 222250 w 222250"/>
              <a:gd name="connsiteY5" fmla="*/ 478703 h 1004654"/>
              <a:gd name="connsiteX6" fmla="*/ 222250 w 222250"/>
              <a:gd name="connsiteY6" fmla="*/ 509506 h 1004654"/>
              <a:gd name="connsiteX7" fmla="*/ 222250 w 222250"/>
              <a:gd name="connsiteY7" fmla="*/ 967612 h 1004654"/>
              <a:gd name="connsiteX8" fmla="*/ 185208 w 222250"/>
              <a:gd name="connsiteY8" fmla="*/ 1004654 h 1004654"/>
              <a:gd name="connsiteX9" fmla="*/ 37042 w 222250"/>
              <a:gd name="connsiteY9" fmla="*/ 1004654 h 1004654"/>
              <a:gd name="connsiteX10" fmla="*/ 0 w 222250"/>
              <a:gd name="connsiteY10" fmla="*/ 967612 h 1004654"/>
              <a:gd name="connsiteX11" fmla="*/ 0 w 222250"/>
              <a:gd name="connsiteY11" fmla="*/ 509506 h 1004654"/>
              <a:gd name="connsiteX12" fmla="*/ 0 w 222250"/>
              <a:gd name="connsiteY12" fmla="*/ 478703 h 1004654"/>
              <a:gd name="connsiteX13" fmla="*/ 0 w 222250"/>
              <a:gd name="connsiteY13" fmla="*/ 37042 h 1004654"/>
              <a:gd name="connsiteX14" fmla="*/ 1942 w 222250"/>
              <a:gd name="connsiteY14" fmla="*/ 27427 h 1004654"/>
              <a:gd name="connsiteX15" fmla="*/ 2833 w 222250"/>
              <a:gd name="connsiteY15" fmla="*/ 31844 h 1004654"/>
              <a:gd name="connsiteX16" fmla="*/ 62363 w 222250"/>
              <a:gd name="connsiteY16" fmla="*/ 71303 h 1004654"/>
              <a:gd name="connsiteX17" fmla="*/ 126970 w 222250"/>
              <a:gd name="connsiteY17" fmla="*/ 6696 h 100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1004654">
                <a:moveTo>
                  <a:pt x="125618" y="0"/>
                </a:moveTo>
                <a:lnTo>
                  <a:pt x="131911" y="0"/>
                </a:lnTo>
                <a:lnTo>
                  <a:pt x="143673" y="14255"/>
                </a:lnTo>
                <a:cubicBezTo>
                  <a:pt x="163783" y="34365"/>
                  <a:pt x="191564" y="46803"/>
                  <a:pt x="222250" y="46803"/>
                </a:cubicBezTo>
                <a:lnTo>
                  <a:pt x="222250" y="46803"/>
                </a:lnTo>
                <a:lnTo>
                  <a:pt x="222250" y="478703"/>
                </a:lnTo>
                <a:lnTo>
                  <a:pt x="222250" y="509506"/>
                </a:lnTo>
                <a:lnTo>
                  <a:pt x="222250" y="967612"/>
                </a:lnTo>
                <a:cubicBezTo>
                  <a:pt x="222250" y="988070"/>
                  <a:pt x="205666" y="1004654"/>
                  <a:pt x="185208" y="1004654"/>
                </a:cubicBezTo>
                <a:lnTo>
                  <a:pt x="37042" y="1004654"/>
                </a:lnTo>
                <a:cubicBezTo>
                  <a:pt x="16584" y="1004654"/>
                  <a:pt x="0" y="988070"/>
                  <a:pt x="0" y="967612"/>
                </a:cubicBezTo>
                <a:lnTo>
                  <a:pt x="0" y="509506"/>
                </a:lnTo>
                <a:lnTo>
                  <a:pt x="0" y="478703"/>
                </a:lnTo>
                <a:lnTo>
                  <a:pt x="0" y="37042"/>
                </a:lnTo>
                <a:lnTo>
                  <a:pt x="1942" y="27427"/>
                </a:lnTo>
                <a:lnTo>
                  <a:pt x="2833" y="31844"/>
                </a:lnTo>
                <a:cubicBezTo>
                  <a:pt x="12641" y="55032"/>
                  <a:pt x="35602" y="71303"/>
                  <a:pt x="62363" y="71303"/>
                </a:cubicBezTo>
                <a:cubicBezTo>
                  <a:pt x="98044" y="71303"/>
                  <a:pt x="126970" y="42377"/>
                  <a:pt x="126970" y="6696"/>
                </a:cubicBezTo>
                <a:close/>
              </a:path>
            </a:pathLst>
          </a:custGeom>
          <a:solidFill>
            <a:srgbClr val="691A4A"/>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sp>
        <p:nvSpPr>
          <p:cNvPr id="19" name="Freeform: Shape 18">
            <a:extLst>
              <a:ext uri="{FF2B5EF4-FFF2-40B4-BE49-F238E27FC236}">
                <a16:creationId xmlns:a16="http://schemas.microsoft.com/office/drawing/2014/main" id="{C6962536-5687-2D3F-6A2F-D9EE7ED419BB}"/>
              </a:ext>
            </a:extLst>
          </p:cNvPr>
          <p:cNvSpPr>
            <a:spLocks noChangeAspect="1"/>
          </p:cNvSpPr>
          <p:nvPr/>
        </p:nvSpPr>
        <p:spPr>
          <a:xfrm flipH="1">
            <a:off x="3780512" y="2776094"/>
            <a:ext cx="251883" cy="1138608"/>
          </a:xfrm>
          <a:custGeom>
            <a:avLst/>
            <a:gdLst>
              <a:gd name="connsiteX0" fmla="*/ 125618 w 222250"/>
              <a:gd name="connsiteY0" fmla="*/ 0 h 1004654"/>
              <a:gd name="connsiteX1" fmla="*/ 131911 w 222250"/>
              <a:gd name="connsiteY1" fmla="*/ 0 h 1004654"/>
              <a:gd name="connsiteX2" fmla="*/ 143673 w 222250"/>
              <a:gd name="connsiteY2" fmla="*/ 14255 h 1004654"/>
              <a:gd name="connsiteX3" fmla="*/ 222250 w 222250"/>
              <a:gd name="connsiteY3" fmla="*/ 46803 h 1004654"/>
              <a:gd name="connsiteX4" fmla="*/ 222250 w 222250"/>
              <a:gd name="connsiteY4" fmla="*/ 46803 h 1004654"/>
              <a:gd name="connsiteX5" fmla="*/ 222250 w 222250"/>
              <a:gd name="connsiteY5" fmla="*/ 478703 h 1004654"/>
              <a:gd name="connsiteX6" fmla="*/ 222250 w 222250"/>
              <a:gd name="connsiteY6" fmla="*/ 509506 h 1004654"/>
              <a:gd name="connsiteX7" fmla="*/ 222250 w 222250"/>
              <a:gd name="connsiteY7" fmla="*/ 967612 h 1004654"/>
              <a:gd name="connsiteX8" fmla="*/ 185208 w 222250"/>
              <a:gd name="connsiteY8" fmla="*/ 1004654 h 1004654"/>
              <a:gd name="connsiteX9" fmla="*/ 37042 w 222250"/>
              <a:gd name="connsiteY9" fmla="*/ 1004654 h 1004654"/>
              <a:gd name="connsiteX10" fmla="*/ 0 w 222250"/>
              <a:gd name="connsiteY10" fmla="*/ 967612 h 1004654"/>
              <a:gd name="connsiteX11" fmla="*/ 0 w 222250"/>
              <a:gd name="connsiteY11" fmla="*/ 509506 h 1004654"/>
              <a:gd name="connsiteX12" fmla="*/ 0 w 222250"/>
              <a:gd name="connsiteY12" fmla="*/ 478703 h 1004654"/>
              <a:gd name="connsiteX13" fmla="*/ 0 w 222250"/>
              <a:gd name="connsiteY13" fmla="*/ 37042 h 1004654"/>
              <a:gd name="connsiteX14" fmla="*/ 1942 w 222250"/>
              <a:gd name="connsiteY14" fmla="*/ 27427 h 1004654"/>
              <a:gd name="connsiteX15" fmla="*/ 2833 w 222250"/>
              <a:gd name="connsiteY15" fmla="*/ 31844 h 1004654"/>
              <a:gd name="connsiteX16" fmla="*/ 62363 w 222250"/>
              <a:gd name="connsiteY16" fmla="*/ 71303 h 1004654"/>
              <a:gd name="connsiteX17" fmla="*/ 126970 w 222250"/>
              <a:gd name="connsiteY17" fmla="*/ 6696 h 1004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2250" h="1004654">
                <a:moveTo>
                  <a:pt x="125618" y="0"/>
                </a:moveTo>
                <a:lnTo>
                  <a:pt x="131911" y="0"/>
                </a:lnTo>
                <a:lnTo>
                  <a:pt x="143673" y="14255"/>
                </a:lnTo>
                <a:cubicBezTo>
                  <a:pt x="163783" y="34365"/>
                  <a:pt x="191564" y="46803"/>
                  <a:pt x="222250" y="46803"/>
                </a:cubicBezTo>
                <a:lnTo>
                  <a:pt x="222250" y="46803"/>
                </a:lnTo>
                <a:lnTo>
                  <a:pt x="222250" y="478703"/>
                </a:lnTo>
                <a:lnTo>
                  <a:pt x="222250" y="509506"/>
                </a:lnTo>
                <a:lnTo>
                  <a:pt x="222250" y="967612"/>
                </a:lnTo>
                <a:cubicBezTo>
                  <a:pt x="222250" y="988070"/>
                  <a:pt x="205666" y="1004654"/>
                  <a:pt x="185208" y="1004654"/>
                </a:cubicBezTo>
                <a:lnTo>
                  <a:pt x="37042" y="1004654"/>
                </a:lnTo>
                <a:cubicBezTo>
                  <a:pt x="16584" y="1004654"/>
                  <a:pt x="0" y="988070"/>
                  <a:pt x="0" y="967612"/>
                </a:cubicBezTo>
                <a:lnTo>
                  <a:pt x="0" y="509506"/>
                </a:lnTo>
                <a:lnTo>
                  <a:pt x="0" y="478703"/>
                </a:lnTo>
                <a:lnTo>
                  <a:pt x="0" y="37042"/>
                </a:lnTo>
                <a:lnTo>
                  <a:pt x="1942" y="27427"/>
                </a:lnTo>
                <a:lnTo>
                  <a:pt x="2833" y="31844"/>
                </a:lnTo>
                <a:cubicBezTo>
                  <a:pt x="12641" y="55032"/>
                  <a:pt x="35602" y="71303"/>
                  <a:pt x="62363" y="71303"/>
                </a:cubicBezTo>
                <a:cubicBezTo>
                  <a:pt x="98044" y="71303"/>
                  <a:pt x="126970" y="42377"/>
                  <a:pt x="126970" y="6696"/>
                </a:cubicBezTo>
                <a:close/>
              </a:path>
            </a:pathLst>
          </a:custGeom>
          <a:solidFill>
            <a:srgbClr val="691A4A"/>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CH"/>
          </a:p>
        </p:txBody>
      </p:sp>
      <p:sp>
        <p:nvSpPr>
          <p:cNvPr id="20" name="Rectangle: Rounded Corners 19">
            <a:extLst>
              <a:ext uri="{FF2B5EF4-FFF2-40B4-BE49-F238E27FC236}">
                <a16:creationId xmlns:a16="http://schemas.microsoft.com/office/drawing/2014/main" id="{0335F5D1-C0FB-8960-D17D-BFB0DF31DB6E}"/>
              </a:ext>
            </a:extLst>
          </p:cNvPr>
          <p:cNvSpPr/>
          <p:nvPr/>
        </p:nvSpPr>
        <p:spPr>
          <a:xfrm>
            <a:off x="4054318" y="3276644"/>
            <a:ext cx="251883" cy="638059"/>
          </a:xfrm>
          <a:prstGeom prst="roundRect">
            <a:avLst/>
          </a:prstGeom>
          <a:solidFill>
            <a:schemeClr val="bg2">
              <a:lumMod val="75000"/>
            </a:schemeClr>
          </a:solidFill>
          <a:ln>
            <a:solidFill>
              <a:schemeClr val="bg2">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1" name="Rectangle: Rounded Corners 20">
            <a:extLst>
              <a:ext uri="{FF2B5EF4-FFF2-40B4-BE49-F238E27FC236}">
                <a16:creationId xmlns:a16="http://schemas.microsoft.com/office/drawing/2014/main" id="{146F6ECA-90DD-3BD3-2EAB-481DCD85C78D}"/>
              </a:ext>
            </a:extLst>
          </p:cNvPr>
          <p:cNvSpPr/>
          <p:nvPr/>
        </p:nvSpPr>
        <p:spPr>
          <a:xfrm>
            <a:off x="3197597" y="3276644"/>
            <a:ext cx="251883" cy="638059"/>
          </a:xfrm>
          <a:prstGeom prst="roundRect">
            <a:avLst/>
          </a:prstGeom>
          <a:solidFill>
            <a:schemeClr val="bg2">
              <a:lumMod val="75000"/>
            </a:schemeClr>
          </a:solidFill>
          <a:ln>
            <a:solidFill>
              <a:schemeClr val="bg2">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2" name="Rectangle: Rounded Corners 21">
            <a:extLst>
              <a:ext uri="{FF2B5EF4-FFF2-40B4-BE49-F238E27FC236}">
                <a16:creationId xmlns:a16="http://schemas.microsoft.com/office/drawing/2014/main" id="{41D0B713-F01E-B2D7-9223-11D573FA2655}"/>
              </a:ext>
            </a:extLst>
          </p:cNvPr>
          <p:cNvSpPr/>
          <p:nvPr/>
        </p:nvSpPr>
        <p:spPr>
          <a:xfrm>
            <a:off x="4328542" y="3276644"/>
            <a:ext cx="251883" cy="638059"/>
          </a:xfrm>
          <a:prstGeom prst="roundRect">
            <a:avLst/>
          </a:prstGeom>
          <a:solidFill>
            <a:schemeClr val="bg2">
              <a:lumMod val="75000"/>
            </a:schemeClr>
          </a:solidFill>
          <a:ln>
            <a:solidFill>
              <a:schemeClr val="bg2">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Rectangle: Rounded Corners 22">
            <a:extLst>
              <a:ext uri="{FF2B5EF4-FFF2-40B4-BE49-F238E27FC236}">
                <a16:creationId xmlns:a16="http://schemas.microsoft.com/office/drawing/2014/main" id="{6C2315B6-F85D-146F-67A0-C8DDACBD9F1B}"/>
              </a:ext>
            </a:extLst>
          </p:cNvPr>
          <p:cNvSpPr/>
          <p:nvPr/>
        </p:nvSpPr>
        <p:spPr>
          <a:xfrm>
            <a:off x="2917460" y="3276644"/>
            <a:ext cx="251883" cy="638059"/>
          </a:xfrm>
          <a:prstGeom prst="roundRect">
            <a:avLst/>
          </a:prstGeom>
          <a:solidFill>
            <a:schemeClr val="bg2">
              <a:lumMod val="75000"/>
            </a:schemeClr>
          </a:solidFill>
          <a:ln>
            <a:solidFill>
              <a:schemeClr val="bg2">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24" name="Group 23">
            <a:extLst>
              <a:ext uri="{FF2B5EF4-FFF2-40B4-BE49-F238E27FC236}">
                <a16:creationId xmlns:a16="http://schemas.microsoft.com/office/drawing/2014/main" id="{9C0EF615-44EE-6CA5-3940-09A915D492A0}"/>
              </a:ext>
            </a:extLst>
          </p:cNvPr>
          <p:cNvGrpSpPr/>
          <p:nvPr/>
        </p:nvGrpSpPr>
        <p:grpSpPr>
          <a:xfrm rot="19981434">
            <a:off x="1613960" y="2186009"/>
            <a:ext cx="1221103" cy="1486295"/>
            <a:chOff x="332657" y="3321585"/>
            <a:chExt cx="1369010" cy="1666324"/>
          </a:xfrm>
          <a:solidFill>
            <a:srgbClr val="F0356C"/>
          </a:solidFill>
        </p:grpSpPr>
        <p:sp>
          <p:nvSpPr>
            <p:cNvPr id="25" name="Oval 24">
              <a:extLst>
                <a:ext uri="{FF2B5EF4-FFF2-40B4-BE49-F238E27FC236}">
                  <a16:creationId xmlns:a16="http://schemas.microsoft.com/office/drawing/2014/main" id="{9BF2A70A-82B5-5975-3E8D-EE91D73BA25D}"/>
                </a:ext>
              </a:extLst>
            </p:cNvPr>
            <p:cNvSpPr/>
            <p:nvPr/>
          </p:nvSpPr>
          <p:spPr>
            <a:xfrm>
              <a:off x="733837" y="3321585"/>
              <a:ext cx="340468" cy="505838"/>
            </a:xfrm>
            <a:prstGeom prst="ellipse">
              <a:avLst/>
            </a:prstGeom>
            <a:grpFill/>
            <a:ln>
              <a:solidFill>
                <a:srgbClr val="F0356C"/>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6" name="Oval 25">
              <a:extLst>
                <a:ext uri="{FF2B5EF4-FFF2-40B4-BE49-F238E27FC236}">
                  <a16:creationId xmlns:a16="http://schemas.microsoft.com/office/drawing/2014/main" id="{D9E209FF-DF82-F7C1-0C64-40108FAE96C2}"/>
                </a:ext>
              </a:extLst>
            </p:cNvPr>
            <p:cNvSpPr/>
            <p:nvPr/>
          </p:nvSpPr>
          <p:spPr>
            <a:xfrm>
              <a:off x="1000448" y="3321585"/>
              <a:ext cx="340468" cy="505838"/>
            </a:xfrm>
            <a:prstGeom prst="ellipse">
              <a:avLst/>
            </a:prstGeom>
            <a:grpFill/>
            <a:ln>
              <a:solidFill>
                <a:srgbClr val="F0356C"/>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7" name="Oval 26">
              <a:extLst>
                <a:ext uri="{FF2B5EF4-FFF2-40B4-BE49-F238E27FC236}">
                  <a16:creationId xmlns:a16="http://schemas.microsoft.com/office/drawing/2014/main" id="{DDEE86AD-6C6D-4132-6694-B64846A15304}"/>
                </a:ext>
              </a:extLst>
            </p:cNvPr>
            <p:cNvSpPr/>
            <p:nvPr/>
          </p:nvSpPr>
          <p:spPr>
            <a:xfrm>
              <a:off x="733837" y="3574504"/>
              <a:ext cx="340468" cy="505838"/>
            </a:xfrm>
            <a:prstGeom prst="ellipse">
              <a:avLst/>
            </a:prstGeom>
            <a:grpFill/>
            <a:ln>
              <a:solidFill>
                <a:srgbClr val="F0356C"/>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8" name="Oval 27">
              <a:extLst>
                <a:ext uri="{FF2B5EF4-FFF2-40B4-BE49-F238E27FC236}">
                  <a16:creationId xmlns:a16="http://schemas.microsoft.com/office/drawing/2014/main" id="{56AE3025-AFC6-E6A8-5007-DA4BFEEA1958}"/>
                </a:ext>
              </a:extLst>
            </p:cNvPr>
            <p:cNvSpPr/>
            <p:nvPr/>
          </p:nvSpPr>
          <p:spPr>
            <a:xfrm>
              <a:off x="1000448" y="3579585"/>
              <a:ext cx="340468" cy="505838"/>
            </a:xfrm>
            <a:prstGeom prst="ellipse">
              <a:avLst/>
            </a:prstGeom>
            <a:grpFill/>
            <a:ln>
              <a:solidFill>
                <a:srgbClr val="F0356C"/>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29" name="Straight Connector 28">
              <a:extLst>
                <a:ext uri="{FF2B5EF4-FFF2-40B4-BE49-F238E27FC236}">
                  <a16:creationId xmlns:a16="http://schemas.microsoft.com/office/drawing/2014/main" id="{BBD37807-E831-7273-7BDE-DAD0C341CB95}"/>
                </a:ext>
              </a:extLst>
            </p:cNvPr>
            <p:cNvCxnSpPr>
              <a:cxnSpLocks/>
            </p:cNvCxnSpPr>
            <p:nvPr/>
          </p:nvCxnSpPr>
          <p:spPr>
            <a:xfrm>
              <a:off x="931352" y="4068544"/>
              <a:ext cx="0" cy="275463"/>
            </a:xfrm>
            <a:prstGeom prst="line">
              <a:avLst/>
            </a:prstGeom>
            <a:grpFill/>
            <a:ln w="19050">
              <a:solidFill>
                <a:srgbClr val="F0356C"/>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3F5312A-9AD1-9FEE-E940-3A06F1CEA6E5}"/>
                </a:ext>
              </a:extLst>
            </p:cNvPr>
            <p:cNvCxnSpPr>
              <a:cxnSpLocks/>
            </p:cNvCxnSpPr>
            <p:nvPr/>
          </p:nvCxnSpPr>
          <p:spPr>
            <a:xfrm>
              <a:off x="1115112" y="4068544"/>
              <a:ext cx="0" cy="275463"/>
            </a:xfrm>
            <a:prstGeom prst="line">
              <a:avLst/>
            </a:prstGeom>
            <a:grpFill/>
            <a:ln w="19050">
              <a:solidFill>
                <a:srgbClr val="F0356C"/>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74FBC64-A7E2-E63C-787F-B86D42F204AF}"/>
                </a:ext>
              </a:extLst>
            </p:cNvPr>
            <p:cNvCxnSpPr>
              <a:cxnSpLocks/>
            </p:cNvCxnSpPr>
            <p:nvPr/>
          </p:nvCxnSpPr>
          <p:spPr>
            <a:xfrm flipH="1">
              <a:off x="937024" y="4151399"/>
              <a:ext cx="178088" cy="0"/>
            </a:xfrm>
            <a:prstGeom prst="line">
              <a:avLst/>
            </a:prstGeom>
            <a:grpFill/>
            <a:ln w="19050">
              <a:solidFill>
                <a:srgbClr val="F0356C"/>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B917D3-8ED0-FD61-FCE5-501B3B0352B8}"/>
                </a:ext>
              </a:extLst>
            </p:cNvPr>
            <p:cNvCxnSpPr>
              <a:cxnSpLocks/>
            </p:cNvCxnSpPr>
            <p:nvPr/>
          </p:nvCxnSpPr>
          <p:spPr>
            <a:xfrm flipH="1">
              <a:off x="931352" y="4206276"/>
              <a:ext cx="178088" cy="0"/>
            </a:xfrm>
            <a:prstGeom prst="line">
              <a:avLst/>
            </a:prstGeom>
            <a:grpFill/>
            <a:ln w="19050">
              <a:solidFill>
                <a:srgbClr val="F0356C"/>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73B4A815-47BC-0C62-FE73-1B7F56A6EBDE}"/>
                </a:ext>
              </a:extLst>
            </p:cNvPr>
            <p:cNvGrpSpPr/>
            <p:nvPr/>
          </p:nvGrpSpPr>
          <p:grpSpPr>
            <a:xfrm rot="20168714" flipH="1">
              <a:off x="1094588" y="4224071"/>
              <a:ext cx="607079" cy="763838"/>
              <a:chOff x="3012804" y="3386792"/>
              <a:chExt cx="607079" cy="763838"/>
            </a:xfrm>
            <a:grpFill/>
          </p:grpSpPr>
          <p:sp>
            <p:nvSpPr>
              <p:cNvPr id="39" name="Oval 38">
                <a:extLst>
                  <a:ext uri="{FF2B5EF4-FFF2-40B4-BE49-F238E27FC236}">
                    <a16:creationId xmlns:a16="http://schemas.microsoft.com/office/drawing/2014/main" id="{B6C00F29-2074-2339-F7BC-0107640BF328}"/>
                  </a:ext>
                </a:extLst>
              </p:cNvPr>
              <p:cNvSpPr/>
              <p:nvPr/>
            </p:nvSpPr>
            <p:spPr>
              <a:xfrm>
                <a:off x="3012804" y="3386792"/>
                <a:ext cx="340468" cy="505838"/>
              </a:xfrm>
              <a:prstGeom prst="ellipse">
                <a:avLst/>
              </a:prstGeom>
              <a:grpFill/>
              <a:ln>
                <a:solidFill>
                  <a:srgbClr val="F0356C"/>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0" name="Oval 39">
                <a:extLst>
                  <a:ext uri="{FF2B5EF4-FFF2-40B4-BE49-F238E27FC236}">
                    <a16:creationId xmlns:a16="http://schemas.microsoft.com/office/drawing/2014/main" id="{F4AD4B5A-8F26-3582-5600-9B11ED62D919}"/>
                  </a:ext>
                </a:extLst>
              </p:cNvPr>
              <p:cNvSpPr/>
              <p:nvPr/>
            </p:nvSpPr>
            <p:spPr>
              <a:xfrm>
                <a:off x="3279415" y="3386792"/>
                <a:ext cx="340468" cy="505838"/>
              </a:xfrm>
              <a:prstGeom prst="ellipse">
                <a:avLst/>
              </a:prstGeom>
              <a:grpFill/>
              <a:ln>
                <a:solidFill>
                  <a:srgbClr val="F0356C"/>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1" name="Oval 40">
                <a:extLst>
                  <a:ext uri="{FF2B5EF4-FFF2-40B4-BE49-F238E27FC236}">
                    <a16:creationId xmlns:a16="http://schemas.microsoft.com/office/drawing/2014/main" id="{4A459AAA-8CA1-DDFA-17AC-9143541A88C8}"/>
                  </a:ext>
                </a:extLst>
              </p:cNvPr>
              <p:cNvSpPr/>
              <p:nvPr/>
            </p:nvSpPr>
            <p:spPr>
              <a:xfrm>
                <a:off x="3012804" y="3639711"/>
                <a:ext cx="340468" cy="505838"/>
              </a:xfrm>
              <a:prstGeom prst="ellipse">
                <a:avLst/>
              </a:prstGeom>
              <a:grpFill/>
              <a:ln>
                <a:solidFill>
                  <a:srgbClr val="F0356C"/>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2" name="Oval 41">
                <a:extLst>
                  <a:ext uri="{FF2B5EF4-FFF2-40B4-BE49-F238E27FC236}">
                    <a16:creationId xmlns:a16="http://schemas.microsoft.com/office/drawing/2014/main" id="{8550A3E4-AEFA-23B7-4DAD-D216A077C64D}"/>
                  </a:ext>
                </a:extLst>
              </p:cNvPr>
              <p:cNvSpPr/>
              <p:nvPr/>
            </p:nvSpPr>
            <p:spPr>
              <a:xfrm>
                <a:off x="3279415" y="3644792"/>
                <a:ext cx="340468" cy="505838"/>
              </a:xfrm>
              <a:prstGeom prst="ellipse">
                <a:avLst/>
              </a:prstGeom>
              <a:grpFill/>
              <a:ln>
                <a:solidFill>
                  <a:srgbClr val="F0356C"/>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34" name="Group 33">
              <a:extLst>
                <a:ext uri="{FF2B5EF4-FFF2-40B4-BE49-F238E27FC236}">
                  <a16:creationId xmlns:a16="http://schemas.microsoft.com/office/drawing/2014/main" id="{849F0951-6E7D-54AB-DDEF-8D29E3D1987F}"/>
                </a:ext>
              </a:extLst>
            </p:cNvPr>
            <p:cNvGrpSpPr/>
            <p:nvPr/>
          </p:nvGrpSpPr>
          <p:grpSpPr>
            <a:xfrm rot="1431286">
              <a:off x="332657" y="4224071"/>
              <a:ext cx="607079" cy="763838"/>
              <a:chOff x="3012804" y="3386792"/>
              <a:chExt cx="607079" cy="763838"/>
            </a:xfrm>
            <a:grpFill/>
          </p:grpSpPr>
          <p:sp>
            <p:nvSpPr>
              <p:cNvPr id="35" name="Oval 34">
                <a:extLst>
                  <a:ext uri="{FF2B5EF4-FFF2-40B4-BE49-F238E27FC236}">
                    <a16:creationId xmlns:a16="http://schemas.microsoft.com/office/drawing/2014/main" id="{D563D64B-DFDB-0092-A43E-259CAC913E39}"/>
                  </a:ext>
                </a:extLst>
              </p:cNvPr>
              <p:cNvSpPr/>
              <p:nvPr/>
            </p:nvSpPr>
            <p:spPr>
              <a:xfrm>
                <a:off x="3012804" y="3386792"/>
                <a:ext cx="340468" cy="505838"/>
              </a:xfrm>
              <a:prstGeom prst="ellipse">
                <a:avLst/>
              </a:prstGeom>
              <a:grpFill/>
              <a:ln>
                <a:solidFill>
                  <a:srgbClr val="F0356C"/>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6" name="Oval 35">
                <a:extLst>
                  <a:ext uri="{FF2B5EF4-FFF2-40B4-BE49-F238E27FC236}">
                    <a16:creationId xmlns:a16="http://schemas.microsoft.com/office/drawing/2014/main" id="{AF187801-2DFA-F0F8-8559-B277CC7A98DD}"/>
                  </a:ext>
                </a:extLst>
              </p:cNvPr>
              <p:cNvSpPr/>
              <p:nvPr/>
            </p:nvSpPr>
            <p:spPr>
              <a:xfrm>
                <a:off x="3279415" y="3386792"/>
                <a:ext cx="340468" cy="505838"/>
              </a:xfrm>
              <a:prstGeom prst="ellipse">
                <a:avLst/>
              </a:prstGeom>
              <a:grpFill/>
              <a:ln>
                <a:solidFill>
                  <a:srgbClr val="F0356C"/>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7" name="Oval 36">
                <a:extLst>
                  <a:ext uri="{FF2B5EF4-FFF2-40B4-BE49-F238E27FC236}">
                    <a16:creationId xmlns:a16="http://schemas.microsoft.com/office/drawing/2014/main" id="{EC008691-9BE8-3417-AB82-52AFCFA05268}"/>
                  </a:ext>
                </a:extLst>
              </p:cNvPr>
              <p:cNvSpPr/>
              <p:nvPr/>
            </p:nvSpPr>
            <p:spPr>
              <a:xfrm>
                <a:off x="3012804" y="3639711"/>
                <a:ext cx="340468" cy="505838"/>
              </a:xfrm>
              <a:prstGeom prst="ellipse">
                <a:avLst/>
              </a:prstGeom>
              <a:grpFill/>
              <a:ln>
                <a:solidFill>
                  <a:srgbClr val="F0356C"/>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8" name="Oval 37">
                <a:extLst>
                  <a:ext uri="{FF2B5EF4-FFF2-40B4-BE49-F238E27FC236}">
                    <a16:creationId xmlns:a16="http://schemas.microsoft.com/office/drawing/2014/main" id="{AE49A642-2CA0-BE75-A311-A8C50FCED1C8}"/>
                  </a:ext>
                </a:extLst>
              </p:cNvPr>
              <p:cNvSpPr/>
              <p:nvPr/>
            </p:nvSpPr>
            <p:spPr>
              <a:xfrm>
                <a:off x="3279415" y="3644792"/>
                <a:ext cx="340468" cy="505838"/>
              </a:xfrm>
              <a:prstGeom prst="ellipse">
                <a:avLst/>
              </a:prstGeom>
              <a:grpFill/>
              <a:ln>
                <a:solidFill>
                  <a:srgbClr val="F0356C"/>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sp>
        <p:nvSpPr>
          <p:cNvPr id="43" name="TextBox 42">
            <a:extLst>
              <a:ext uri="{FF2B5EF4-FFF2-40B4-BE49-F238E27FC236}">
                <a16:creationId xmlns:a16="http://schemas.microsoft.com/office/drawing/2014/main" id="{B338CD69-2099-389A-9B98-1FB36F1330B0}"/>
              </a:ext>
            </a:extLst>
          </p:cNvPr>
          <p:cNvSpPr txBox="1"/>
          <p:nvPr/>
        </p:nvSpPr>
        <p:spPr>
          <a:xfrm>
            <a:off x="2890980" y="3962284"/>
            <a:ext cx="567784" cy="369332"/>
          </a:xfrm>
          <a:prstGeom prst="rect">
            <a:avLst/>
          </a:prstGeom>
          <a:noFill/>
        </p:spPr>
        <p:txBody>
          <a:bodyPr wrap="none" rtlCol="0">
            <a:spAutoFit/>
          </a:bodyPr>
          <a:lstStyle/>
          <a:p>
            <a:r>
              <a:rPr lang="en-GB"/>
              <a:t>CD3</a:t>
            </a:r>
            <a:endParaRPr lang="en-CH"/>
          </a:p>
        </p:txBody>
      </p:sp>
      <p:sp>
        <p:nvSpPr>
          <p:cNvPr id="44" name="TextBox 43">
            <a:extLst>
              <a:ext uri="{FF2B5EF4-FFF2-40B4-BE49-F238E27FC236}">
                <a16:creationId xmlns:a16="http://schemas.microsoft.com/office/drawing/2014/main" id="{CA1CA59F-783F-8C54-AC82-510AEBD986EC}"/>
              </a:ext>
            </a:extLst>
          </p:cNvPr>
          <p:cNvSpPr txBox="1"/>
          <p:nvPr/>
        </p:nvSpPr>
        <p:spPr>
          <a:xfrm>
            <a:off x="1054226" y="1769148"/>
            <a:ext cx="1857972" cy="369332"/>
          </a:xfrm>
          <a:prstGeom prst="rect">
            <a:avLst/>
          </a:prstGeom>
          <a:noFill/>
        </p:spPr>
        <p:txBody>
          <a:bodyPr wrap="square" rtlCol="0">
            <a:spAutoFit/>
          </a:bodyPr>
          <a:lstStyle/>
          <a:p>
            <a:r>
              <a:rPr lang="en-GB" dirty="0"/>
              <a:t>Teplizumab</a:t>
            </a:r>
            <a:endParaRPr lang="en-CH" dirty="0"/>
          </a:p>
        </p:txBody>
      </p:sp>
      <p:sp>
        <p:nvSpPr>
          <p:cNvPr id="45" name="TextBox 44">
            <a:extLst>
              <a:ext uri="{FF2B5EF4-FFF2-40B4-BE49-F238E27FC236}">
                <a16:creationId xmlns:a16="http://schemas.microsoft.com/office/drawing/2014/main" id="{571F6A92-21A7-7E50-B3C7-6F8046362628}"/>
              </a:ext>
            </a:extLst>
          </p:cNvPr>
          <p:cNvSpPr txBox="1"/>
          <p:nvPr/>
        </p:nvSpPr>
        <p:spPr>
          <a:xfrm>
            <a:off x="471520" y="3799733"/>
            <a:ext cx="1768497" cy="369332"/>
          </a:xfrm>
          <a:prstGeom prst="rect">
            <a:avLst/>
          </a:prstGeom>
          <a:noFill/>
        </p:spPr>
        <p:txBody>
          <a:bodyPr wrap="none" rtlCol="0">
            <a:spAutoFit/>
          </a:bodyPr>
          <a:lstStyle/>
          <a:p>
            <a:r>
              <a:rPr lang="en-GB" dirty="0"/>
              <a:t>T-cell membrane</a:t>
            </a:r>
            <a:endParaRPr lang="en-CH" dirty="0"/>
          </a:p>
        </p:txBody>
      </p:sp>
      <p:sp>
        <p:nvSpPr>
          <p:cNvPr id="46" name="TextBox 45">
            <a:extLst>
              <a:ext uri="{FF2B5EF4-FFF2-40B4-BE49-F238E27FC236}">
                <a16:creationId xmlns:a16="http://schemas.microsoft.com/office/drawing/2014/main" id="{2E613E56-D62F-75B4-68F5-93EF5C0AE1D4}"/>
              </a:ext>
            </a:extLst>
          </p:cNvPr>
          <p:cNvSpPr txBox="1"/>
          <p:nvPr/>
        </p:nvSpPr>
        <p:spPr>
          <a:xfrm>
            <a:off x="2459672" y="4907263"/>
            <a:ext cx="2330895" cy="646331"/>
          </a:xfrm>
          <a:prstGeom prst="rect">
            <a:avLst/>
          </a:prstGeom>
          <a:noFill/>
        </p:spPr>
        <p:txBody>
          <a:bodyPr wrap="none" rtlCol="0">
            <a:spAutoFit/>
          </a:bodyPr>
          <a:lstStyle/>
          <a:p>
            <a:r>
              <a:rPr lang="en-GB" dirty="0"/>
              <a:t>Partial agonistic signal</a:t>
            </a:r>
          </a:p>
          <a:p>
            <a:r>
              <a:rPr lang="en-GB" dirty="0"/>
              <a:t>inhibits immune attack</a:t>
            </a:r>
            <a:endParaRPr lang="en-CH" dirty="0"/>
          </a:p>
        </p:txBody>
      </p:sp>
      <p:sp>
        <p:nvSpPr>
          <p:cNvPr id="47" name="Arrow: Down 46">
            <a:extLst>
              <a:ext uri="{FF2B5EF4-FFF2-40B4-BE49-F238E27FC236}">
                <a16:creationId xmlns:a16="http://schemas.microsoft.com/office/drawing/2014/main" id="{5FBB75CC-EFDE-0A29-28B8-11C1BB072D9E}"/>
              </a:ext>
            </a:extLst>
          </p:cNvPr>
          <p:cNvSpPr/>
          <p:nvPr/>
        </p:nvSpPr>
        <p:spPr>
          <a:xfrm>
            <a:off x="3584382" y="4195124"/>
            <a:ext cx="325385" cy="605476"/>
          </a:xfrm>
          <a:prstGeom prst="down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8" name="Footer Placeholder 3">
            <a:extLst>
              <a:ext uri="{FF2B5EF4-FFF2-40B4-BE49-F238E27FC236}">
                <a16:creationId xmlns:a16="http://schemas.microsoft.com/office/drawing/2014/main" id="{BC903091-36B5-984B-8D2F-BF77243A9D42}"/>
              </a:ext>
            </a:extLst>
          </p:cNvPr>
          <p:cNvSpPr>
            <a:spLocks noGrp="1"/>
          </p:cNvSpPr>
          <p:nvPr>
            <p:ph type="ftr" sz="quarter" idx="11"/>
          </p:nvPr>
        </p:nvSpPr>
        <p:spPr>
          <a:xfrm>
            <a:off x="115765" y="6309660"/>
            <a:ext cx="11871433" cy="485366"/>
          </a:xfrm>
        </p:spPr>
        <p:txBody>
          <a:bodyPr/>
          <a:lstStyle/>
          <a:p>
            <a:pPr algn="l">
              <a:tabLst>
                <a:tab pos="0" algn="l"/>
              </a:tabLst>
            </a:pPr>
            <a:r>
              <a:rPr lang="en-US" sz="1133" dirty="0">
                <a:latin typeface="Arial" panose="020B0604020202020204" pitchFamily="34" charset="0"/>
                <a:ea typeface="Times New Roman" panose="02020603050405020304" pitchFamily="18" charset="0"/>
                <a:cs typeface="Arial" panose="020B0604020202020204" pitchFamily="34" charset="0"/>
              </a:rPr>
              <a:t>1. Highlights of prescribing information: TZIELD™ (teplizumab-</a:t>
            </a:r>
            <a:r>
              <a:rPr lang="en-US" sz="1133" dirty="0" err="1">
                <a:latin typeface="Arial" panose="020B0604020202020204" pitchFamily="34" charset="0"/>
                <a:ea typeface="Times New Roman" panose="02020603050405020304" pitchFamily="18" charset="0"/>
                <a:cs typeface="Arial" panose="020B0604020202020204" pitchFamily="34" charset="0"/>
              </a:rPr>
              <a:t>mzwv</a:t>
            </a:r>
            <a:r>
              <a:rPr lang="en-US" sz="1133" dirty="0">
                <a:latin typeface="Arial" panose="020B0604020202020204" pitchFamily="34" charset="0"/>
                <a:ea typeface="Times New Roman" panose="02020603050405020304" pitchFamily="18" charset="0"/>
                <a:cs typeface="Arial" panose="020B0604020202020204" pitchFamily="34" charset="0"/>
              </a:rPr>
              <a:t>). 2022. (Accessed 28 July 2023, </a:t>
            </a:r>
            <a:r>
              <a:rPr lang="en-US" sz="1133" dirty="0">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https://www.accessdata.fda.gov/drugsatfda_docs/label/2022/761183s000lbl.pdf</a:t>
            </a:r>
            <a:r>
              <a:rPr lang="en-US" sz="1133" dirty="0">
                <a:latin typeface="Arial" panose="020B0604020202020204" pitchFamily="34" charset="0"/>
                <a:ea typeface="Times New Roman" panose="02020603050405020304" pitchFamily="18" charset="0"/>
                <a:cs typeface="Arial" panose="020B0604020202020204" pitchFamily="34" charset="0"/>
              </a:rPr>
              <a:t>.). 2. Herold KC, et al. N Engl J Med 2019;381:603-13.   3. Long SA, et al. Sci Immunol 2016;Nov;1(5):eaai7793.</a:t>
            </a:r>
            <a:endParaRPr lang="en-US" sz="1133"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44480A0-22FB-C34D-BDD3-728E35E9C8E6}"/>
              </a:ext>
            </a:extLst>
          </p:cNvPr>
          <p:cNvSpPr txBox="1"/>
          <p:nvPr/>
        </p:nvSpPr>
        <p:spPr>
          <a:xfrm>
            <a:off x="5282419" y="4023430"/>
            <a:ext cx="6909581" cy="535500"/>
          </a:xfrm>
          <a:prstGeom prst="rect">
            <a:avLst/>
          </a:prstGeom>
          <a:solidFill>
            <a:schemeClr val="accent3">
              <a:lumMod val="20000"/>
              <a:lumOff val="80000"/>
            </a:schemeClr>
          </a:solidFill>
          <a:effectLst/>
        </p:spPr>
        <p:txBody>
          <a:bodyPr wrap="square" lIns="207264" rtlCol="0" anchor="ctr">
            <a:noAutofit/>
          </a:bodyPr>
          <a:lstStyle>
            <a:defPPr>
              <a:defRPr lang="en-US"/>
            </a:defPPr>
            <a:lvl1pPr marL="72000">
              <a:defRPr sz="1600">
                <a:latin typeface="Arial" panose="020B0604020202020204" pitchFamily="34" charset="0"/>
                <a:cs typeface="Arial" panose="020B0604020202020204" pitchFamily="34" charset="0"/>
              </a:defRPr>
            </a:lvl1pPr>
          </a:lstStyle>
          <a:p>
            <a:r>
              <a:rPr lang="en-GB" sz="2000" dirty="0"/>
              <a:t>Inhibits the immune attack on </a:t>
            </a:r>
            <a:r>
              <a:rPr lang="el-GR" sz="2000" dirty="0"/>
              <a:t>β</a:t>
            </a:r>
            <a:r>
              <a:rPr lang="en-GB" sz="2000" dirty="0"/>
              <a:t> cells</a:t>
            </a:r>
          </a:p>
        </p:txBody>
      </p:sp>
    </p:spTree>
    <p:extLst>
      <p:ext uri="{BB962C8B-B14F-4D97-AF65-F5344CB8AC3E}">
        <p14:creationId xmlns:p14="http://schemas.microsoft.com/office/powerpoint/2010/main" val="3992827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58ED7-576C-5201-BFEC-12328058FA96}"/>
              </a:ext>
            </a:extLst>
          </p:cNvPr>
          <p:cNvSpPr>
            <a:spLocks noGrp="1"/>
          </p:cNvSpPr>
          <p:nvPr>
            <p:ph type="title"/>
          </p:nvPr>
        </p:nvSpPr>
        <p:spPr>
          <a:xfrm>
            <a:off x="182881" y="73025"/>
            <a:ext cx="12009120" cy="1325563"/>
          </a:xfrm>
        </p:spPr>
        <p:txBody>
          <a:bodyPr>
            <a:noAutofit/>
          </a:bodyPr>
          <a:lstStyle/>
          <a:p>
            <a:r>
              <a:rPr lang="en-US" sz="3200" dirty="0">
                <a:solidFill>
                  <a:srgbClr val="0070C0"/>
                </a:solidFill>
                <a:latin typeface="+mn-lt"/>
              </a:rPr>
              <a:t>The pivotal TN-10 study: Among relatives with </a:t>
            </a:r>
            <a:r>
              <a:rPr lang="en-US" sz="3200" u="sng" dirty="0">
                <a:solidFill>
                  <a:srgbClr val="0070C0"/>
                </a:solidFill>
                <a:latin typeface="+mn-lt"/>
              </a:rPr>
              <a:t>Stage 2</a:t>
            </a:r>
            <a:r>
              <a:rPr lang="en-US" sz="3200" dirty="0">
                <a:solidFill>
                  <a:srgbClr val="0070C0"/>
                </a:solidFill>
                <a:latin typeface="+mn-lt"/>
              </a:rPr>
              <a:t> T1D, a single course of teplizumab (vs placebo) delayed time to diagnosis of T1D.</a:t>
            </a:r>
          </a:p>
        </p:txBody>
      </p:sp>
      <p:sp>
        <p:nvSpPr>
          <p:cNvPr id="4" name="Content Placeholder 3">
            <a:extLst>
              <a:ext uri="{FF2B5EF4-FFF2-40B4-BE49-F238E27FC236}">
                <a16:creationId xmlns:a16="http://schemas.microsoft.com/office/drawing/2014/main" id="{6B7CB782-C21F-9281-271B-E85AE48803EF}"/>
              </a:ext>
            </a:extLst>
          </p:cNvPr>
          <p:cNvSpPr>
            <a:spLocks noGrp="1"/>
          </p:cNvSpPr>
          <p:nvPr>
            <p:ph sz="half" idx="2"/>
          </p:nvPr>
        </p:nvSpPr>
        <p:spPr>
          <a:xfrm>
            <a:off x="6256713" y="1562794"/>
            <a:ext cx="5752406" cy="4889931"/>
          </a:xfrm>
        </p:spPr>
        <p:txBody>
          <a:bodyPr>
            <a:normAutofit/>
          </a:bodyPr>
          <a:lstStyle/>
          <a:p>
            <a:r>
              <a:rPr lang="en-US" sz="2000" dirty="0"/>
              <a:t>N=76, ages 8-49, 72% &lt;18 years of age, 97% white</a:t>
            </a:r>
          </a:p>
          <a:p>
            <a:endParaRPr lang="en-US" sz="2000" dirty="0"/>
          </a:p>
          <a:p>
            <a:r>
              <a:rPr lang="en-US" sz="2000" dirty="0"/>
              <a:t>At 6-year follow-up, T1D had been diagnosed in</a:t>
            </a:r>
          </a:p>
          <a:p>
            <a:pPr lvl="1"/>
            <a:r>
              <a:rPr lang="en-US" sz="1800" dirty="0"/>
              <a:t>Placebo arm:        25/32 (78%)</a:t>
            </a:r>
          </a:p>
          <a:p>
            <a:pPr lvl="1"/>
            <a:r>
              <a:rPr lang="en-US" sz="1800" dirty="0"/>
              <a:t>Teplizumab arm:  22/44 (50%) </a:t>
            </a:r>
          </a:p>
          <a:p>
            <a:pPr lvl="1"/>
            <a:endParaRPr lang="en-US" sz="1800" dirty="0"/>
          </a:p>
          <a:p>
            <a:r>
              <a:rPr lang="en-US" sz="2000" dirty="0"/>
              <a:t>Median time to T1D diagnosis:</a:t>
            </a:r>
          </a:p>
          <a:p>
            <a:pPr lvl="1"/>
            <a:r>
              <a:rPr lang="en-US" sz="1800" dirty="0"/>
              <a:t>Placebo arm:        27.1 months</a:t>
            </a:r>
          </a:p>
          <a:p>
            <a:pPr lvl="1"/>
            <a:r>
              <a:rPr lang="en-US" sz="1800" dirty="0"/>
              <a:t>Teplizumab arm:  59.6 months </a:t>
            </a:r>
          </a:p>
          <a:p>
            <a:pPr lvl="1"/>
            <a:endParaRPr lang="en-US" sz="1800" dirty="0"/>
          </a:p>
          <a:p>
            <a:r>
              <a:rPr lang="en-US" sz="2000" dirty="0"/>
              <a:t>Hazard ratio (compares the rate of an event occurring in two groups over time):</a:t>
            </a:r>
          </a:p>
          <a:p>
            <a:pPr lvl="1"/>
            <a:r>
              <a:rPr lang="en-US" sz="1600" dirty="0"/>
              <a:t>Overall:               0.457  (p=0.01) </a:t>
            </a:r>
          </a:p>
          <a:p>
            <a:pPr lvl="1"/>
            <a:r>
              <a:rPr lang="en-US" sz="1600" dirty="0"/>
              <a:t>In the first year: 0.13  [95% CI, 0.05 to 0.34]</a:t>
            </a:r>
          </a:p>
        </p:txBody>
      </p:sp>
      <p:sp>
        <p:nvSpPr>
          <p:cNvPr id="7" name="TextBox 6">
            <a:extLst>
              <a:ext uri="{FF2B5EF4-FFF2-40B4-BE49-F238E27FC236}">
                <a16:creationId xmlns:a16="http://schemas.microsoft.com/office/drawing/2014/main" id="{4EE7BBA5-9417-A721-FB3E-7BEB8569F705}"/>
              </a:ext>
            </a:extLst>
          </p:cNvPr>
          <p:cNvSpPr txBox="1"/>
          <p:nvPr/>
        </p:nvSpPr>
        <p:spPr>
          <a:xfrm>
            <a:off x="8216900" y="6311900"/>
            <a:ext cx="3924300" cy="523220"/>
          </a:xfrm>
          <a:prstGeom prst="rect">
            <a:avLst/>
          </a:prstGeom>
          <a:noFill/>
        </p:spPr>
        <p:txBody>
          <a:bodyPr wrap="square" rtlCol="0">
            <a:spAutoFit/>
          </a:bodyPr>
          <a:lstStyle/>
          <a:p>
            <a:pPr algn="r"/>
            <a:r>
              <a:rPr lang="en-US" sz="1400" dirty="0"/>
              <a:t>Herold et al, 2019, NEJM 381(7)</a:t>
            </a:r>
          </a:p>
          <a:p>
            <a:pPr algn="r"/>
            <a:r>
              <a:rPr lang="en-US" sz="1400" dirty="0"/>
              <a:t>Sims et al, 2021, Sci </a:t>
            </a:r>
            <a:r>
              <a:rPr lang="en-US" sz="1400" dirty="0" err="1"/>
              <a:t>Transl</a:t>
            </a:r>
            <a:r>
              <a:rPr lang="en-US" sz="1400" dirty="0"/>
              <a:t> Med 13(583)</a:t>
            </a:r>
          </a:p>
        </p:txBody>
      </p:sp>
      <p:pic>
        <p:nvPicPr>
          <p:cNvPr id="9" name="Picture 8">
            <a:extLst>
              <a:ext uri="{FF2B5EF4-FFF2-40B4-BE49-F238E27FC236}">
                <a16:creationId xmlns:a16="http://schemas.microsoft.com/office/drawing/2014/main" id="{4B88CFD2-4303-97F7-1622-9EDF526C6A57}"/>
              </a:ext>
            </a:extLst>
          </p:cNvPr>
          <p:cNvPicPr>
            <a:picLocks noChangeAspect="1"/>
          </p:cNvPicPr>
          <p:nvPr/>
        </p:nvPicPr>
        <p:blipFill rotWithShape="1">
          <a:blip r:embed="rId3"/>
          <a:srcRect l="52171" t="23880" r="11041" b="24629"/>
          <a:stretch/>
        </p:blipFill>
        <p:spPr>
          <a:xfrm>
            <a:off x="182880" y="1562794"/>
            <a:ext cx="5815348" cy="4578514"/>
          </a:xfrm>
          <a:prstGeom prst="rect">
            <a:avLst/>
          </a:prstGeom>
          <a:ln>
            <a:solidFill>
              <a:schemeClr val="tx1"/>
            </a:solidFill>
          </a:ln>
        </p:spPr>
      </p:pic>
      <p:sp>
        <p:nvSpPr>
          <p:cNvPr id="10" name="TextBox 9">
            <a:extLst>
              <a:ext uri="{FF2B5EF4-FFF2-40B4-BE49-F238E27FC236}">
                <a16:creationId xmlns:a16="http://schemas.microsoft.com/office/drawing/2014/main" id="{9A3905DF-C68D-7A57-5455-C37E8CF5342A}"/>
              </a:ext>
            </a:extLst>
          </p:cNvPr>
          <p:cNvSpPr txBox="1"/>
          <p:nvPr/>
        </p:nvSpPr>
        <p:spPr>
          <a:xfrm>
            <a:off x="10179050" y="3849437"/>
            <a:ext cx="1828800" cy="646331"/>
          </a:xfrm>
          <a:prstGeom prst="rect">
            <a:avLst/>
          </a:prstGeom>
          <a:noFill/>
          <a:ln w="28575">
            <a:solidFill>
              <a:srgbClr val="0070C0"/>
            </a:solidFill>
          </a:ln>
        </p:spPr>
        <p:txBody>
          <a:bodyPr wrap="square" rtlCol="0">
            <a:spAutoFit/>
          </a:bodyPr>
          <a:lstStyle/>
          <a:p>
            <a:pPr algn="ctr"/>
            <a:r>
              <a:rPr lang="en-US" dirty="0">
                <a:solidFill>
                  <a:srgbClr val="0070C0"/>
                </a:solidFill>
              </a:rPr>
              <a:t>Median delay of 32 months !!!</a:t>
            </a:r>
          </a:p>
        </p:txBody>
      </p:sp>
    </p:spTree>
    <p:extLst>
      <p:ext uri="{BB962C8B-B14F-4D97-AF65-F5344CB8AC3E}">
        <p14:creationId xmlns:p14="http://schemas.microsoft.com/office/powerpoint/2010/main" val="2286067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BFC6B-D404-FC2F-0B91-1C49BDD2B5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120ABE-9615-404D-460B-584661C50BB0}"/>
              </a:ext>
            </a:extLst>
          </p:cNvPr>
          <p:cNvSpPr>
            <a:spLocks noGrp="1"/>
          </p:cNvSpPr>
          <p:nvPr>
            <p:ph type="title"/>
          </p:nvPr>
        </p:nvSpPr>
        <p:spPr>
          <a:xfrm>
            <a:off x="639679" y="232778"/>
            <a:ext cx="5873416" cy="1178927"/>
          </a:xfrm>
        </p:spPr>
        <p:txBody>
          <a:bodyPr anchor="t">
            <a:noAutofit/>
          </a:bodyPr>
          <a:lstStyle/>
          <a:p>
            <a:r>
              <a:rPr lang="en-US" sz="2400" dirty="0">
                <a:solidFill>
                  <a:srgbClr val="0070C0"/>
                </a:solidFill>
                <a:latin typeface="+mn-lt"/>
              </a:rPr>
              <a:t>Mean C-peptide AUC was higher in the teplizumab group compared to their baseline AND compared to the placebo group</a:t>
            </a:r>
          </a:p>
        </p:txBody>
      </p:sp>
      <p:sp>
        <p:nvSpPr>
          <p:cNvPr id="7" name="TextBox 6">
            <a:extLst>
              <a:ext uri="{FF2B5EF4-FFF2-40B4-BE49-F238E27FC236}">
                <a16:creationId xmlns:a16="http://schemas.microsoft.com/office/drawing/2014/main" id="{4AB7A9DA-C3A7-D4E8-205E-0B3610B4FCD2}"/>
              </a:ext>
            </a:extLst>
          </p:cNvPr>
          <p:cNvSpPr txBox="1"/>
          <p:nvPr/>
        </p:nvSpPr>
        <p:spPr>
          <a:xfrm>
            <a:off x="8178800" y="6477000"/>
            <a:ext cx="3924300" cy="307777"/>
          </a:xfrm>
          <a:prstGeom prst="rect">
            <a:avLst/>
          </a:prstGeom>
          <a:noFill/>
        </p:spPr>
        <p:txBody>
          <a:bodyPr wrap="square" rtlCol="0">
            <a:spAutoFit/>
          </a:bodyPr>
          <a:lstStyle/>
          <a:p>
            <a:pPr algn="r"/>
            <a:r>
              <a:rPr lang="en-US" sz="1400" dirty="0"/>
              <a:t>Sims et al, 2021, Sci </a:t>
            </a:r>
            <a:r>
              <a:rPr lang="en-US" sz="1400" dirty="0" err="1"/>
              <a:t>Transl</a:t>
            </a:r>
            <a:r>
              <a:rPr lang="en-US" sz="1400" dirty="0"/>
              <a:t> Med 13(583)</a:t>
            </a:r>
          </a:p>
        </p:txBody>
      </p:sp>
      <p:pic>
        <p:nvPicPr>
          <p:cNvPr id="8" name="Picture 7">
            <a:extLst>
              <a:ext uri="{FF2B5EF4-FFF2-40B4-BE49-F238E27FC236}">
                <a16:creationId xmlns:a16="http://schemas.microsoft.com/office/drawing/2014/main" id="{C3A19283-CAD3-4A48-8A7B-D2AA09952D50}"/>
              </a:ext>
            </a:extLst>
          </p:cNvPr>
          <p:cNvPicPr>
            <a:picLocks noChangeAspect="1"/>
          </p:cNvPicPr>
          <p:nvPr/>
        </p:nvPicPr>
        <p:blipFill rotWithShape="1">
          <a:blip r:embed="rId3"/>
          <a:srcRect l="51563" t="33704" r="11041" b="18148"/>
          <a:stretch/>
        </p:blipFill>
        <p:spPr>
          <a:xfrm>
            <a:off x="500647" y="1680411"/>
            <a:ext cx="5461000" cy="3955042"/>
          </a:xfrm>
          <a:prstGeom prst="rect">
            <a:avLst/>
          </a:prstGeom>
        </p:spPr>
      </p:pic>
      <p:pic>
        <p:nvPicPr>
          <p:cNvPr id="14" name="Picture 13">
            <a:extLst>
              <a:ext uri="{FF2B5EF4-FFF2-40B4-BE49-F238E27FC236}">
                <a16:creationId xmlns:a16="http://schemas.microsoft.com/office/drawing/2014/main" id="{8E525CC1-2523-EDF2-BD26-BF8BAED1F243}"/>
              </a:ext>
            </a:extLst>
          </p:cNvPr>
          <p:cNvPicPr>
            <a:picLocks noChangeAspect="1"/>
          </p:cNvPicPr>
          <p:nvPr/>
        </p:nvPicPr>
        <p:blipFill rotWithShape="1">
          <a:blip r:embed="rId4"/>
          <a:srcRect l="49094" t="18492" r="37604" b="57592"/>
          <a:stretch/>
        </p:blipFill>
        <p:spPr>
          <a:xfrm>
            <a:off x="6866019" y="1331495"/>
            <a:ext cx="4272547" cy="4320898"/>
          </a:xfrm>
          <a:prstGeom prst="rect">
            <a:avLst/>
          </a:prstGeom>
        </p:spPr>
      </p:pic>
      <p:sp>
        <p:nvSpPr>
          <p:cNvPr id="15" name="Title 1">
            <a:extLst>
              <a:ext uri="{FF2B5EF4-FFF2-40B4-BE49-F238E27FC236}">
                <a16:creationId xmlns:a16="http://schemas.microsoft.com/office/drawing/2014/main" id="{8613EE80-0602-E15D-70AE-5DB1672CCDA1}"/>
              </a:ext>
            </a:extLst>
          </p:cNvPr>
          <p:cNvSpPr txBox="1">
            <a:spLocks/>
          </p:cNvSpPr>
          <p:nvPr/>
        </p:nvSpPr>
        <p:spPr>
          <a:xfrm>
            <a:off x="6672847" y="220077"/>
            <a:ext cx="5295900" cy="14890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0070C0"/>
                </a:solidFill>
                <a:latin typeface="+mn-lt"/>
              </a:rPr>
              <a:t>Functional changes in T cell subsets are associated with improvements in C-peptide AUC (beta cell function).</a:t>
            </a:r>
          </a:p>
        </p:txBody>
      </p:sp>
    </p:spTree>
    <p:extLst>
      <p:ext uri="{BB962C8B-B14F-4D97-AF65-F5344CB8AC3E}">
        <p14:creationId xmlns:p14="http://schemas.microsoft.com/office/powerpoint/2010/main" val="4269553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1B272-B62F-7F07-8E39-32D6644FA550}"/>
              </a:ext>
            </a:extLst>
          </p:cNvPr>
          <p:cNvSpPr>
            <a:spLocks noGrp="1"/>
          </p:cNvSpPr>
          <p:nvPr>
            <p:ph type="title"/>
          </p:nvPr>
        </p:nvSpPr>
        <p:spPr/>
        <p:txBody>
          <a:bodyPr>
            <a:normAutofit/>
          </a:bodyPr>
          <a:lstStyle/>
          <a:p>
            <a:r>
              <a:rPr lang="en-US" sz="5400" b="1" dirty="0"/>
              <a:t>Outline</a:t>
            </a:r>
          </a:p>
        </p:txBody>
      </p:sp>
      <p:sp>
        <p:nvSpPr>
          <p:cNvPr id="3" name="Content Placeholder 2">
            <a:extLst>
              <a:ext uri="{FF2B5EF4-FFF2-40B4-BE49-F238E27FC236}">
                <a16:creationId xmlns:a16="http://schemas.microsoft.com/office/drawing/2014/main" id="{35EAB950-6694-4C1E-7513-BC238084CD80}"/>
              </a:ext>
            </a:extLst>
          </p:cNvPr>
          <p:cNvSpPr>
            <a:spLocks noGrp="1"/>
          </p:cNvSpPr>
          <p:nvPr>
            <p:ph idx="1"/>
          </p:nvPr>
        </p:nvSpPr>
        <p:spPr/>
        <p:txBody>
          <a:bodyPr/>
          <a:lstStyle/>
          <a:p>
            <a:r>
              <a:rPr lang="en-US" dirty="0"/>
              <a:t>T1D:  we’ve come a long way</a:t>
            </a:r>
          </a:p>
          <a:p>
            <a:r>
              <a:rPr lang="en-US" dirty="0"/>
              <a:t>Natural history &amp; staging of T1D</a:t>
            </a:r>
          </a:p>
          <a:p>
            <a:r>
              <a:rPr lang="en-US" dirty="0"/>
              <a:t>Intervention trials</a:t>
            </a:r>
          </a:p>
          <a:p>
            <a:r>
              <a:rPr lang="en-US" dirty="0"/>
              <a:t>Successes &amp; future directions</a:t>
            </a:r>
          </a:p>
        </p:txBody>
      </p:sp>
      <p:sp>
        <p:nvSpPr>
          <p:cNvPr id="4" name="Rectangle 3">
            <a:extLst>
              <a:ext uri="{FF2B5EF4-FFF2-40B4-BE49-F238E27FC236}">
                <a16:creationId xmlns:a16="http://schemas.microsoft.com/office/drawing/2014/main" id="{5786E5A2-EDF3-8799-39F9-1ABE317BCCF9}"/>
              </a:ext>
            </a:extLst>
          </p:cNvPr>
          <p:cNvSpPr/>
          <p:nvPr/>
        </p:nvSpPr>
        <p:spPr>
          <a:xfrm>
            <a:off x="152400" y="177800"/>
            <a:ext cx="11861800" cy="6515100"/>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5264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8FAC5-E611-B97D-37AC-4C74ECE228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E187C1-02B0-24F2-7B65-8256DC6087FE}"/>
              </a:ext>
            </a:extLst>
          </p:cNvPr>
          <p:cNvSpPr>
            <a:spLocks noGrp="1"/>
          </p:cNvSpPr>
          <p:nvPr>
            <p:ph type="title"/>
          </p:nvPr>
        </p:nvSpPr>
        <p:spPr>
          <a:xfrm>
            <a:off x="1075972" y="365126"/>
            <a:ext cx="10058400" cy="848820"/>
          </a:xfrm>
        </p:spPr>
        <p:txBody>
          <a:bodyPr>
            <a:noAutofit/>
          </a:bodyPr>
          <a:lstStyle/>
          <a:p>
            <a:pPr algn="ctr"/>
            <a:r>
              <a:rPr lang="en-US" sz="3200" dirty="0">
                <a:latin typeface="+mn-lt"/>
              </a:rPr>
              <a:t>Teplizumab adverse reactions</a:t>
            </a:r>
          </a:p>
        </p:txBody>
      </p:sp>
      <p:sp>
        <p:nvSpPr>
          <p:cNvPr id="7" name="TextBox 6">
            <a:extLst>
              <a:ext uri="{FF2B5EF4-FFF2-40B4-BE49-F238E27FC236}">
                <a16:creationId xmlns:a16="http://schemas.microsoft.com/office/drawing/2014/main" id="{95D8F7EA-AD47-E5CA-64E3-FE90E9C1FE9F}"/>
              </a:ext>
            </a:extLst>
          </p:cNvPr>
          <p:cNvSpPr txBox="1"/>
          <p:nvPr/>
        </p:nvSpPr>
        <p:spPr>
          <a:xfrm>
            <a:off x="8204926" y="6384874"/>
            <a:ext cx="3924300" cy="461665"/>
          </a:xfrm>
          <a:prstGeom prst="rect">
            <a:avLst/>
          </a:prstGeom>
          <a:noFill/>
        </p:spPr>
        <p:txBody>
          <a:bodyPr wrap="square" rtlCol="0">
            <a:spAutoFit/>
          </a:bodyPr>
          <a:lstStyle/>
          <a:p>
            <a:pPr algn="r"/>
            <a:r>
              <a:rPr lang="en-US" sz="1200" dirty="0" err="1"/>
              <a:t>Keam</a:t>
            </a:r>
            <a:r>
              <a:rPr lang="en-US" sz="1200" dirty="0"/>
              <a:t>, 2023, Drugs 83:439-445</a:t>
            </a:r>
          </a:p>
          <a:p>
            <a:pPr algn="r"/>
            <a:r>
              <a:rPr lang="en-US" sz="1200" dirty="0"/>
              <a:t>Herold, 2023, Diabetes Care 46(1):148-56</a:t>
            </a:r>
          </a:p>
        </p:txBody>
      </p:sp>
      <p:graphicFrame>
        <p:nvGraphicFramePr>
          <p:cNvPr id="12" name="Table 11">
            <a:extLst>
              <a:ext uri="{FF2B5EF4-FFF2-40B4-BE49-F238E27FC236}">
                <a16:creationId xmlns:a16="http://schemas.microsoft.com/office/drawing/2014/main" id="{28B32104-1CB9-DF61-D3BB-AF8A8EA841B1}"/>
              </a:ext>
            </a:extLst>
          </p:cNvPr>
          <p:cNvGraphicFramePr>
            <a:graphicFrameLocks noGrp="1"/>
          </p:cNvGraphicFramePr>
          <p:nvPr>
            <p:extLst>
              <p:ext uri="{D42A27DB-BD31-4B8C-83A1-F6EECF244321}">
                <p14:modId xmlns:p14="http://schemas.microsoft.com/office/powerpoint/2010/main" val="2941265431"/>
              </p:ext>
            </p:extLst>
          </p:nvPr>
        </p:nvGraphicFramePr>
        <p:xfrm>
          <a:off x="1928642" y="1318498"/>
          <a:ext cx="8575042" cy="4719320"/>
        </p:xfrm>
        <a:graphic>
          <a:graphicData uri="http://schemas.openxmlformats.org/drawingml/2006/table">
            <a:tbl>
              <a:tblPr firstRow="1" bandRow="1">
                <a:tableStyleId>{073A0DAA-6AF3-43AB-8588-CEC1D06C72B9}</a:tableStyleId>
              </a:tblPr>
              <a:tblGrid>
                <a:gridCol w="2866574">
                  <a:extLst>
                    <a:ext uri="{9D8B030D-6E8A-4147-A177-3AD203B41FA5}">
                      <a16:colId xmlns:a16="http://schemas.microsoft.com/office/drawing/2014/main" val="3119533834"/>
                    </a:ext>
                  </a:extLst>
                </a:gridCol>
                <a:gridCol w="5708468">
                  <a:extLst>
                    <a:ext uri="{9D8B030D-6E8A-4147-A177-3AD203B41FA5}">
                      <a16:colId xmlns:a16="http://schemas.microsoft.com/office/drawing/2014/main" val="838362902"/>
                    </a:ext>
                  </a:extLst>
                </a:gridCol>
              </a:tblGrid>
              <a:tr h="370840">
                <a:tc>
                  <a:txBody>
                    <a:bodyPr/>
                    <a:lstStyle/>
                    <a:p>
                      <a:r>
                        <a:rPr lang="en-US" dirty="0"/>
                        <a:t>Non-Serious</a:t>
                      </a:r>
                    </a:p>
                  </a:txBody>
                  <a:tcPr/>
                </a:tc>
                <a:tc>
                  <a:txBody>
                    <a:bodyPr/>
                    <a:lstStyle/>
                    <a:p>
                      <a:r>
                        <a:rPr lang="en-US" dirty="0"/>
                        <a:t>Serious</a:t>
                      </a:r>
                    </a:p>
                  </a:txBody>
                  <a:tcPr/>
                </a:tc>
                <a:extLst>
                  <a:ext uri="{0D108BD9-81ED-4DB2-BD59-A6C34878D82A}">
                    <a16:rowId xmlns:a16="http://schemas.microsoft.com/office/drawing/2014/main" val="4147790537"/>
                  </a:ext>
                </a:extLst>
              </a:tr>
              <a:tr h="370840">
                <a:tc>
                  <a:txBody>
                    <a:bodyPr/>
                    <a:lstStyle/>
                    <a:p>
                      <a:r>
                        <a:rPr lang="en-US" dirty="0"/>
                        <a:t>Rash (48%)</a:t>
                      </a:r>
                    </a:p>
                  </a:txBody>
                  <a:tcPr/>
                </a:tc>
                <a:tc>
                  <a:txBody>
                    <a:bodyPr/>
                    <a:lstStyle/>
                    <a:p>
                      <a:r>
                        <a:rPr lang="en-US" dirty="0"/>
                        <a:t>Lymphopenia (80%)</a:t>
                      </a:r>
                    </a:p>
                  </a:txBody>
                  <a:tcPr/>
                </a:tc>
                <a:extLst>
                  <a:ext uri="{0D108BD9-81ED-4DB2-BD59-A6C34878D82A}">
                    <a16:rowId xmlns:a16="http://schemas.microsoft.com/office/drawing/2014/main" val="814088470"/>
                  </a:ext>
                </a:extLst>
              </a:tr>
              <a:tr h="370840">
                <a:tc>
                  <a:txBody>
                    <a:bodyPr/>
                    <a:lstStyle/>
                    <a:p>
                      <a:r>
                        <a:rPr lang="en-US" dirty="0"/>
                        <a:t>Leukopenia</a:t>
                      </a:r>
                    </a:p>
                  </a:txBody>
                  <a:tcPr/>
                </a:tc>
                <a:tc>
                  <a:txBody>
                    <a:bodyPr/>
                    <a:lstStyle/>
                    <a:p>
                      <a:r>
                        <a:rPr lang="en-US" dirty="0"/>
                        <a:t>Serum sickness (0.1%)</a:t>
                      </a:r>
                    </a:p>
                  </a:txBody>
                  <a:tcPr/>
                </a:tc>
                <a:extLst>
                  <a:ext uri="{0D108BD9-81ED-4DB2-BD59-A6C34878D82A}">
                    <a16:rowId xmlns:a16="http://schemas.microsoft.com/office/drawing/2014/main" val="1643696538"/>
                  </a:ext>
                </a:extLst>
              </a:tr>
              <a:tr h="370840">
                <a:tc>
                  <a:txBody>
                    <a:bodyPr/>
                    <a:lstStyle/>
                    <a:p>
                      <a:r>
                        <a:rPr lang="en-US" dirty="0"/>
                        <a:t>Headache</a:t>
                      </a:r>
                    </a:p>
                  </a:txBody>
                  <a:tcPr/>
                </a:tc>
                <a:tc>
                  <a:txBody>
                    <a:bodyPr/>
                    <a:lstStyle/>
                    <a:p>
                      <a:r>
                        <a:rPr lang="en-US" dirty="0"/>
                        <a:t>Cytokine release syndrome</a:t>
                      </a:r>
                    </a:p>
                  </a:txBody>
                  <a:tcPr/>
                </a:tc>
                <a:extLst>
                  <a:ext uri="{0D108BD9-81ED-4DB2-BD59-A6C34878D82A}">
                    <a16:rowId xmlns:a16="http://schemas.microsoft.com/office/drawing/2014/main" val="3200326751"/>
                  </a:ext>
                </a:extLst>
              </a:tr>
              <a:tr h="370840">
                <a:tc>
                  <a:txBody>
                    <a:bodyPr/>
                    <a:lstStyle/>
                    <a:p>
                      <a:r>
                        <a:rPr lang="en-US" dirty="0"/>
                        <a:t>Neutropenia (40%)</a:t>
                      </a:r>
                    </a:p>
                  </a:txBody>
                  <a:tcPr/>
                </a:tc>
                <a:tc>
                  <a:txBody>
                    <a:bodyPr/>
                    <a:lstStyle/>
                    <a:p>
                      <a:r>
                        <a:rPr lang="en-US" dirty="0"/>
                        <a:t>Hypersensitivity reactions including anaphylaxis (0.1%), edema (1.9%), urticaria (1.9%)</a:t>
                      </a:r>
                    </a:p>
                  </a:txBody>
                  <a:tcPr/>
                </a:tc>
                <a:extLst>
                  <a:ext uri="{0D108BD9-81ED-4DB2-BD59-A6C34878D82A}">
                    <a16:rowId xmlns:a16="http://schemas.microsoft.com/office/drawing/2014/main" val="519688020"/>
                  </a:ext>
                </a:extLst>
              </a:tr>
              <a:tr h="370840">
                <a:tc>
                  <a:txBody>
                    <a:bodyPr/>
                    <a:lstStyle/>
                    <a:p>
                      <a:r>
                        <a:rPr lang="en-US" dirty="0"/>
                        <a:t>Increased ALT (25%)</a:t>
                      </a:r>
                    </a:p>
                  </a:txBody>
                  <a:tcPr/>
                </a:tc>
                <a:tc>
                  <a:txBody>
                    <a:bodyPr/>
                    <a:lstStyle/>
                    <a:p>
                      <a:r>
                        <a:rPr lang="en-US" dirty="0"/>
                        <a:t>Reactivation of EBV and CMV infections (5.1%, 0.5%)</a:t>
                      </a:r>
                    </a:p>
                  </a:txBody>
                  <a:tcPr/>
                </a:tc>
                <a:extLst>
                  <a:ext uri="{0D108BD9-81ED-4DB2-BD59-A6C34878D82A}">
                    <a16:rowId xmlns:a16="http://schemas.microsoft.com/office/drawing/2014/main" val="2743903743"/>
                  </a:ext>
                </a:extLst>
              </a:tr>
              <a:tr h="370840">
                <a:tc>
                  <a:txBody>
                    <a:bodyPr/>
                    <a:lstStyle/>
                    <a:p>
                      <a:r>
                        <a:rPr lang="en-US" dirty="0"/>
                        <a:t>Nausea</a:t>
                      </a:r>
                    </a:p>
                  </a:txBody>
                  <a:tcPr/>
                </a:tc>
                <a:tc>
                  <a:txBody>
                    <a:bodyPr/>
                    <a:lstStyle/>
                    <a:p>
                      <a:endParaRPr lang="en-US" dirty="0"/>
                    </a:p>
                  </a:txBody>
                  <a:tcPr/>
                </a:tc>
                <a:extLst>
                  <a:ext uri="{0D108BD9-81ED-4DB2-BD59-A6C34878D82A}">
                    <a16:rowId xmlns:a16="http://schemas.microsoft.com/office/drawing/2014/main" val="3312216133"/>
                  </a:ext>
                </a:extLst>
              </a:tr>
              <a:tr h="370840">
                <a:tc>
                  <a:txBody>
                    <a:bodyPr/>
                    <a:lstStyle/>
                    <a:p>
                      <a:r>
                        <a:rPr lang="en-US" dirty="0"/>
                        <a:t>Diarrhea</a:t>
                      </a:r>
                    </a:p>
                  </a:txBody>
                  <a:tcPr/>
                </a:tc>
                <a:tc>
                  <a:txBody>
                    <a:bodyPr/>
                    <a:lstStyle/>
                    <a:p>
                      <a:endParaRPr lang="en-US" dirty="0"/>
                    </a:p>
                  </a:txBody>
                  <a:tcPr/>
                </a:tc>
                <a:extLst>
                  <a:ext uri="{0D108BD9-81ED-4DB2-BD59-A6C34878D82A}">
                    <a16:rowId xmlns:a16="http://schemas.microsoft.com/office/drawing/2014/main" val="2101602996"/>
                  </a:ext>
                </a:extLst>
              </a:tr>
              <a:tr h="370840">
                <a:tc>
                  <a:txBody>
                    <a:bodyPr/>
                    <a:lstStyle/>
                    <a:p>
                      <a:r>
                        <a:rPr lang="en-US" dirty="0"/>
                        <a:t>Nasopharyngitis</a:t>
                      </a:r>
                    </a:p>
                  </a:txBody>
                  <a:tcPr/>
                </a:tc>
                <a:tc>
                  <a:txBody>
                    <a:bodyPr/>
                    <a:lstStyle/>
                    <a:p>
                      <a:endParaRPr lang="en-US" dirty="0"/>
                    </a:p>
                  </a:txBody>
                  <a:tcPr/>
                </a:tc>
                <a:extLst>
                  <a:ext uri="{0D108BD9-81ED-4DB2-BD59-A6C34878D82A}">
                    <a16:rowId xmlns:a16="http://schemas.microsoft.com/office/drawing/2014/main" val="3336958068"/>
                  </a:ext>
                </a:extLst>
              </a:tr>
              <a:tr h="370840">
                <a:tc>
                  <a:txBody>
                    <a:bodyPr/>
                    <a:lstStyle/>
                    <a:p>
                      <a:r>
                        <a:rPr lang="en-US" dirty="0"/>
                        <a:t>Anemia (27%)</a:t>
                      </a:r>
                    </a:p>
                  </a:txBody>
                  <a:tcPr/>
                </a:tc>
                <a:tc>
                  <a:txBody>
                    <a:bodyPr/>
                    <a:lstStyle/>
                    <a:p>
                      <a:endParaRPr lang="en-US" dirty="0"/>
                    </a:p>
                  </a:txBody>
                  <a:tcPr/>
                </a:tc>
                <a:extLst>
                  <a:ext uri="{0D108BD9-81ED-4DB2-BD59-A6C34878D82A}">
                    <a16:rowId xmlns:a16="http://schemas.microsoft.com/office/drawing/2014/main" val="663174239"/>
                  </a:ext>
                </a:extLst>
              </a:tr>
              <a:tr h="370840">
                <a:tc>
                  <a:txBody>
                    <a:bodyPr/>
                    <a:lstStyle/>
                    <a:p>
                      <a:r>
                        <a:rPr lang="en-US" dirty="0"/>
                        <a:t>Thrombocytopenia (13%)</a:t>
                      </a:r>
                    </a:p>
                  </a:txBody>
                  <a:tcPr/>
                </a:tc>
                <a:tc>
                  <a:txBody>
                    <a:bodyPr/>
                    <a:lstStyle/>
                    <a:p>
                      <a:endParaRPr lang="en-US" dirty="0"/>
                    </a:p>
                  </a:txBody>
                  <a:tcPr/>
                </a:tc>
                <a:extLst>
                  <a:ext uri="{0D108BD9-81ED-4DB2-BD59-A6C34878D82A}">
                    <a16:rowId xmlns:a16="http://schemas.microsoft.com/office/drawing/2014/main" val="898661622"/>
                  </a:ext>
                </a:extLst>
              </a:tr>
              <a:tr h="370840">
                <a:tc>
                  <a:txBody>
                    <a:bodyPr/>
                    <a:lstStyle/>
                    <a:p>
                      <a:r>
                        <a:rPr lang="en-US" dirty="0"/>
                        <a:t>Hyperglycemia</a:t>
                      </a:r>
                    </a:p>
                  </a:txBody>
                  <a:tcPr/>
                </a:tc>
                <a:tc>
                  <a:txBody>
                    <a:bodyPr/>
                    <a:lstStyle/>
                    <a:p>
                      <a:endParaRPr lang="en-US" dirty="0"/>
                    </a:p>
                  </a:txBody>
                  <a:tcPr/>
                </a:tc>
                <a:extLst>
                  <a:ext uri="{0D108BD9-81ED-4DB2-BD59-A6C34878D82A}">
                    <a16:rowId xmlns:a16="http://schemas.microsoft.com/office/drawing/2014/main" val="2166036442"/>
                  </a:ext>
                </a:extLst>
              </a:tr>
            </a:tbl>
          </a:graphicData>
        </a:graphic>
      </p:graphicFrame>
    </p:spTree>
    <p:extLst>
      <p:ext uri="{BB962C8B-B14F-4D97-AF65-F5344CB8AC3E}">
        <p14:creationId xmlns:p14="http://schemas.microsoft.com/office/powerpoint/2010/main" val="29601792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13BB2-DC00-83F2-6750-509E6098D0E6}"/>
              </a:ext>
            </a:extLst>
          </p:cNvPr>
          <p:cNvSpPr>
            <a:spLocks noGrp="1"/>
          </p:cNvSpPr>
          <p:nvPr>
            <p:ph type="title"/>
          </p:nvPr>
        </p:nvSpPr>
        <p:spPr>
          <a:xfrm>
            <a:off x="287383" y="270529"/>
            <a:ext cx="11066417" cy="659913"/>
          </a:xfrm>
        </p:spPr>
        <p:txBody>
          <a:bodyPr>
            <a:normAutofit/>
          </a:bodyPr>
          <a:lstStyle/>
          <a:p>
            <a:r>
              <a:rPr lang="en-US" sz="3600" dirty="0">
                <a:solidFill>
                  <a:srgbClr val="0070C0"/>
                </a:solidFill>
              </a:rPr>
              <a:t>Teplizumab</a:t>
            </a:r>
          </a:p>
        </p:txBody>
      </p:sp>
      <p:sp>
        <p:nvSpPr>
          <p:cNvPr id="14" name="TextBox 13">
            <a:extLst>
              <a:ext uri="{FF2B5EF4-FFF2-40B4-BE49-F238E27FC236}">
                <a16:creationId xmlns:a16="http://schemas.microsoft.com/office/drawing/2014/main" id="{86BAAD24-2674-1434-EEBF-7B5C8DD9030D}"/>
              </a:ext>
            </a:extLst>
          </p:cNvPr>
          <p:cNvSpPr txBox="1"/>
          <p:nvPr/>
        </p:nvSpPr>
        <p:spPr>
          <a:xfrm>
            <a:off x="3313101" y="362609"/>
            <a:ext cx="8352030" cy="841714"/>
          </a:xfrm>
          <a:prstGeom prst="rect">
            <a:avLst/>
          </a:prstGeom>
          <a:solidFill>
            <a:schemeClr val="bg2"/>
          </a:solidFill>
          <a:effectLst/>
        </p:spPr>
        <p:txBody>
          <a:bodyPr wrap="square" lIns="207264" rtlCol="0" anchor="ctr">
            <a:noAutofit/>
          </a:bodyPr>
          <a:lstStyle>
            <a:defPPr>
              <a:defRPr lang="en-US"/>
            </a:defPPr>
            <a:lvl1pPr marL="72000">
              <a:defRPr sz="1600">
                <a:latin typeface="Arial" panose="020B0604020202020204" pitchFamily="34" charset="0"/>
                <a:cs typeface="Arial" panose="020B0604020202020204" pitchFamily="34" charset="0"/>
              </a:defRPr>
            </a:lvl1pPr>
          </a:lstStyle>
          <a:p>
            <a:r>
              <a:rPr lang="en-US" sz="2000" b="1" dirty="0"/>
              <a:t>Approved</a:t>
            </a:r>
            <a:r>
              <a:rPr lang="en-US" sz="2000" dirty="0"/>
              <a:t> Nov 2022 by the US FDA to delay the onset of Stage 3 T1D in patients aged ≥8 years with Stage 2 (preclinical) disease</a:t>
            </a:r>
            <a:r>
              <a:rPr lang="en-US" sz="2000" baseline="30000" dirty="0"/>
              <a:t>1</a:t>
            </a:r>
          </a:p>
        </p:txBody>
      </p:sp>
      <p:pic>
        <p:nvPicPr>
          <p:cNvPr id="3" name="Picture 2">
            <a:extLst>
              <a:ext uri="{FF2B5EF4-FFF2-40B4-BE49-F238E27FC236}">
                <a16:creationId xmlns:a16="http://schemas.microsoft.com/office/drawing/2014/main" id="{D4517676-029E-BB74-91AF-922E2A8EB479}"/>
              </a:ext>
            </a:extLst>
          </p:cNvPr>
          <p:cNvPicPr>
            <a:picLocks noChangeAspect="1"/>
          </p:cNvPicPr>
          <p:nvPr/>
        </p:nvPicPr>
        <p:blipFill>
          <a:blip r:embed="rId3"/>
          <a:stretch>
            <a:fillRect/>
          </a:stretch>
        </p:blipFill>
        <p:spPr>
          <a:xfrm>
            <a:off x="3520440" y="1375917"/>
            <a:ext cx="7463566" cy="5211554"/>
          </a:xfrm>
          <a:prstGeom prst="rect">
            <a:avLst/>
          </a:prstGeom>
        </p:spPr>
      </p:pic>
    </p:spTree>
    <p:extLst>
      <p:ext uri="{BB962C8B-B14F-4D97-AF65-F5344CB8AC3E}">
        <p14:creationId xmlns:p14="http://schemas.microsoft.com/office/powerpoint/2010/main" val="3239565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673F3-5065-D5AC-759C-79030F20D8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BEEC8-1BAC-2BEE-3FDD-1C26D041D3C4}"/>
              </a:ext>
            </a:extLst>
          </p:cNvPr>
          <p:cNvSpPr>
            <a:spLocks noGrp="1"/>
          </p:cNvSpPr>
          <p:nvPr>
            <p:ph type="title"/>
          </p:nvPr>
        </p:nvSpPr>
        <p:spPr>
          <a:xfrm>
            <a:off x="287383" y="270529"/>
            <a:ext cx="11066417" cy="659913"/>
          </a:xfrm>
        </p:spPr>
        <p:txBody>
          <a:bodyPr>
            <a:normAutofit/>
          </a:bodyPr>
          <a:lstStyle/>
          <a:p>
            <a:r>
              <a:rPr lang="en-US" sz="3600" dirty="0">
                <a:solidFill>
                  <a:srgbClr val="0070C0"/>
                </a:solidFill>
              </a:rPr>
              <a:t>Teplizumab</a:t>
            </a:r>
          </a:p>
        </p:txBody>
      </p:sp>
      <p:sp>
        <p:nvSpPr>
          <p:cNvPr id="73" name="TextBox 72">
            <a:extLst>
              <a:ext uri="{FF2B5EF4-FFF2-40B4-BE49-F238E27FC236}">
                <a16:creationId xmlns:a16="http://schemas.microsoft.com/office/drawing/2014/main" id="{ABC23798-B309-2886-8A6D-F85483915978}"/>
              </a:ext>
            </a:extLst>
          </p:cNvPr>
          <p:cNvSpPr txBox="1"/>
          <p:nvPr/>
        </p:nvSpPr>
        <p:spPr>
          <a:xfrm>
            <a:off x="287383" y="2404550"/>
            <a:ext cx="5064016" cy="2048899"/>
          </a:xfrm>
          <a:prstGeom prst="rect">
            <a:avLst/>
          </a:prstGeom>
          <a:solidFill>
            <a:schemeClr val="bg2"/>
          </a:solidFill>
          <a:effectLst/>
        </p:spPr>
        <p:txBody>
          <a:bodyPr wrap="square" lIns="207264" rtlCol="0" anchor="ctr">
            <a:noAutofit/>
          </a:bodyPr>
          <a:lstStyle>
            <a:defPPr>
              <a:defRPr lang="en-US"/>
            </a:defPPr>
            <a:lvl1pPr marL="72000">
              <a:defRPr sz="1600">
                <a:latin typeface="Arial" panose="020B0604020202020204" pitchFamily="34" charset="0"/>
                <a:cs typeface="Arial" panose="020B0604020202020204" pitchFamily="34" charset="0"/>
              </a:defRPr>
            </a:lvl1pPr>
          </a:lstStyle>
          <a:p>
            <a:r>
              <a:rPr lang="en-US" sz="2000" dirty="0"/>
              <a:t>Rationale for delaying onset of Stage 3:</a:t>
            </a:r>
          </a:p>
          <a:p>
            <a:endParaRPr lang="en-US" sz="2000" dirty="0"/>
          </a:p>
          <a:p>
            <a:pPr marL="414900" indent="-342900">
              <a:buFont typeface="Arial" panose="020B0604020202020204" pitchFamily="34" charset="0"/>
              <a:buChar char="•"/>
            </a:pPr>
            <a:r>
              <a:rPr lang="en-US" sz="2000" dirty="0"/>
              <a:t>Reducing morbidity &amp; mortality associated with the clinical disease</a:t>
            </a:r>
          </a:p>
          <a:p>
            <a:pPr marL="414900" indent="-342900">
              <a:buFont typeface="Arial" panose="020B0604020202020204" pitchFamily="34" charset="0"/>
              <a:buChar char="•"/>
            </a:pPr>
            <a:r>
              <a:rPr lang="en-US" sz="2000" dirty="0"/>
              <a:t>Improving quality of life</a:t>
            </a:r>
          </a:p>
        </p:txBody>
      </p:sp>
      <p:pic>
        <p:nvPicPr>
          <p:cNvPr id="4" name="Picture 3">
            <a:extLst>
              <a:ext uri="{FF2B5EF4-FFF2-40B4-BE49-F238E27FC236}">
                <a16:creationId xmlns:a16="http://schemas.microsoft.com/office/drawing/2014/main" id="{089F6ADE-04C7-A3FF-04AA-316BB2A16C33}"/>
              </a:ext>
            </a:extLst>
          </p:cNvPr>
          <p:cNvPicPr>
            <a:picLocks noChangeAspect="1"/>
          </p:cNvPicPr>
          <p:nvPr/>
        </p:nvPicPr>
        <p:blipFill>
          <a:blip r:embed="rId3"/>
          <a:srcRect l="7685" r="7301" b="11653"/>
          <a:stretch/>
        </p:blipFill>
        <p:spPr>
          <a:xfrm>
            <a:off x="5649687" y="142149"/>
            <a:ext cx="6400800" cy="6573702"/>
          </a:xfrm>
          <a:prstGeom prst="rect">
            <a:avLst/>
          </a:prstGeom>
        </p:spPr>
      </p:pic>
    </p:spTree>
    <p:extLst>
      <p:ext uri="{BB962C8B-B14F-4D97-AF65-F5344CB8AC3E}">
        <p14:creationId xmlns:p14="http://schemas.microsoft.com/office/powerpoint/2010/main" val="235404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2933-9A7C-7C44-0339-01DC32B3A55B}"/>
              </a:ext>
            </a:extLst>
          </p:cNvPr>
          <p:cNvSpPr>
            <a:spLocks noGrp="1"/>
          </p:cNvSpPr>
          <p:nvPr>
            <p:ph type="title"/>
          </p:nvPr>
        </p:nvSpPr>
        <p:spPr>
          <a:xfrm>
            <a:off x="228604" y="365758"/>
            <a:ext cx="10515600" cy="880792"/>
          </a:xfrm>
        </p:spPr>
        <p:txBody>
          <a:bodyPr/>
          <a:lstStyle/>
          <a:p>
            <a:r>
              <a:rPr lang="en-US" dirty="0">
                <a:solidFill>
                  <a:srgbClr val="0070C0"/>
                </a:solidFill>
              </a:rPr>
              <a:t>It’s approved.  Now what?</a:t>
            </a:r>
          </a:p>
        </p:txBody>
      </p:sp>
      <p:sp>
        <p:nvSpPr>
          <p:cNvPr id="3" name="Content Placeholder 2">
            <a:extLst>
              <a:ext uri="{FF2B5EF4-FFF2-40B4-BE49-F238E27FC236}">
                <a16:creationId xmlns:a16="http://schemas.microsoft.com/office/drawing/2014/main" id="{C65E92EA-441E-126D-B26A-CF4505E9E023}"/>
              </a:ext>
            </a:extLst>
          </p:cNvPr>
          <p:cNvSpPr>
            <a:spLocks noGrp="1"/>
          </p:cNvSpPr>
          <p:nvPr>
            <p:ph idx="1"/>
          </p:nvPr>
        </p:nvSpPr>
        <p:spPr>
          <a:xfrm>
            <a:off x="260686" y="1244705"/>
            <a:ext cx="10444099" cy="4999342"/>
          </a:xfrm>
          <a:solidFill>
            <a:schemeClr val="bg1"/>
          </a:solidFill>
        </p:spPr>
        <p:txBody>
          <a:bodyPr>
            <a:normAutofit fontScale="92500" lnSpcReduction="20000"/>
          </a:bodyPr>
          <a:lstStyle/>
          <a:p>
            <a:endParaRPr lang="en-US" dirty="0"/>
          </a:p>
          <a:p>
            <a:pPr marL="0" indent="0">
              <a:buNone/>
            </a:pPr>
            <a:r>
              <a:rPr lang="en-US" dirty="0"/>
              <a:t>Approved for patients age 8+ with documented diagnosis of Stage 2 T1D  </a:t>
            </a:r>
          </a:p>
          <a:p>
            <a:pPr marL="0" indent="0">
              <a:buNone/>
            </a:pPr>
            <a:r>
              <a:rPr lang="en-US" dirty="0"/>
              <a:t>(2+ autoantibodies + </a:t>
            </a:r>
            <a:r>
              <a:rPr lang="en-US" dirty="0" err="1"/>
              <a:t>dysglycemia</a:t>
            </a:r>
            <a:r>
              <a:rPr lang="en-US" dirty="0"/>
              <a:t> using an OGTT or alternative method if appropriate and OGTT is not available)</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a:p>
          <a:p>
            <a:pPr lvl="1"/>
            <a:r>
              <a:rPr lang="en-US" dirty="0"/>
              <a:t>.</a:t>
            </a:r>
          </a:p>
        </p:txBody>
      </p:sp>
      <p:sp>
        <p:nvSpPr>
          <p:cNvPr id="4" name="TextBox 3">
            <a:extLst>
              <a:ext uri="{FF2B5EF4-FFF2-40B4-BE49-F238E27FC236}">
                <a16:creationId xmlns:a16="http://schemas.microsoft.com/office/drawing/2014/main" id="{D3359BE4-2F6F-03DE-280B-EAAC1439BF1F}"/>
              </a:ext>
            </a:extLst>
          </p:cNvPr>
          <p:cNvSpPr txBox="1"/>
          <p:nvPr/>
        </p:nvSpPr>
        <p:spPr>
          <a:xfrm>
            <a:off x="8112036" y="6531429"/>
            <a:ext cx="3984171" cy="276999"/>
          </a:xfrm>
          <a:prstGeom prst="rect">
            <a:avLst/>
          </a:prstGeom>
          <a:noFill/>
        </p:spPr>
        <p:txBody>
          <a:bodyPr wrap="square" rtlCol="0">
            <a:spAutoFit/>
          </a:bodyPr>
          <a:lstStyle/>
          <a:p>
            <a:pPr algn="r"/>
            <a:r>
              <a:rPr lang="en-US" sz="1200" dirty="0" err="1"/>
              <a:t>Keam</a:t>
            </a:r>
            <a:r>
              <a:rPr lang="en-US" sz="1200" dirty="0"/>
              <a:t>, 2023, Drugs 83:439-445</a:t>
            </a:r>
          </a:p>
        </p:txBody>
      </p:sp>
      <p:pic>
        <p:nvPicPr>
          <p:cNvPr id="5" name="Picture 4">
            <a:extLst>
              <a:ext uri="{FF2B5EF4-FFF2-40B4-BE49-F238E27FC236}">
                <a16:creationId xmlns:a16="http://schemas.microsoft.com/office/drawing/2014/main" id="{32203670-BD95-DB79-D871-4B66AF64ED84}"/>
              </a:ext>
            </a:extLst>
          </p:cNvPr>
          <p:cNvPicPr>
            <a:picLocks noChangeAspect="1"/>
          </p:cNvPicPr>
          <p:nvPr/>
        </p:nvPicPr>
        <p:blipFill>
          <a:blip r:embed="rId3"/>
          <a:stretch>
            <a:fillRect/>
          </a:stretch>
        </p:blipFill>
        <p:spPr>
          <a:xfrm>
            <a:off x="462241" y="3259100"/>
            <a:ext cx="7768107" cy="2907944"/>
          </a:xfrm>
          <a:prstGeom prst="rect">
            <a:avLst/>
          </a:prstGeom>
        </p:spPr>
      </p:pic>
    </p:spTree>
    <p:extLst>
      <p:ext uri="{BB962C8B-B14F-4D97-AF65-F5344CB8AC3E}">
        <p14:creationId xmlns:p14="http://schemas.microsoft.com/office/powerpoint/2010/main" val="3875446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063BEC-D0D6-E3D0-9B77-23F3029E9118}"/>
              </a:ext>
            </a:extLst>
          </p:cNvPr>
          <p:cNvPicPr>
            <a:picLocks noChangeAspect="1"/>
          </p:cNvPicPr>
          <p:nvPr/>
        </p:nvPicPr>
        <p:blipFill>
          <a:blip r:embed="rId3"/>
          <a:stretch>
            <a:fillRect/>
          </a:stretch>
        </p:blipFill>
        <p:spPr>
          <a:xfrm>
            <a:off x="1804988" y="1593682"/>
            <a:ext cx="6898142" cy="1240575"/>
          </a:xfrm>
          <a:prstGeom prst="rect">
            <a:avLst/>
          </a:prstGeom>
        </p:spPr>
      </p:pic>
      <p:pic>
        <p:nvPicPr>
          <p:cNvPr id="3" name="Picture 2">
            <a:extLst>
              <a:ext uri="{FF2B5EF4-FFF2-40B4-BE49-F238E27FC236}">
                <a16:creationId xmlns:a16="http://schemas.microsoft.com/office/drawing/2014/main" id="{D89C0893-5F66-7641-CB4B-3BDB4B054556}"/>
              </a:ext>
            </a:extLst>
          </p:cNvPr>
          <p:cNvPicPr>
            <a:picLocks noChangeAspect="1"/>
          </p:cNvPicPr>
          <p:nvPr/>
        </p:nvPicPr>
        <p:blipFill>
          <a:blip r:embed="rId4"/>
          <a:stretch>
            <a:fillRect/>
          </a:stretch>
        </p:blipFill>
        <p:spPr>
          <a:xfrm>
            <a:off x="1804988" y="2913717"/>
            <a:ext cx="7285351" cy="1303133"/>
          </a:xfrm>
          <a:prstGeom prst="rect">
            <a:avLst/>
          </a:prstGeom>
        </p:spPr>
      </p:pic>
      <p:sp>
        <p:nvSpPr>
          <p:cNvPr id="4" name="TextBox 3">
            <a:extLst>
              <a:ext uri="{FF2B5EF4-FFF2-40B4-BE49-F238E27FC236}">
                <a16:creationId xmlns:a16="http://schemas.microsoft.com/office/drawing/2014/main" id="{CC5EA294-D5DF-BAD0-89F3-2F947A418D33}"/>
              </a:ext>
            </a:extLst>
          </p:cNvPr>
          <p:cNvSpPr txBox="1"/>
          <p:nvPr/>
        </p:nvSpPr>
        <p:spPr>
          <a:xfrm>
            <a:off x="8074297" y="6254246"/>
            <a:ext cx="3924300" cy="461665"/>
          </a:xfrm>
          <a:prstGeom prst="rect">
            <a:avLst/>
          </a:prstGeom>
          <a:noFill/>
        </p:spPr>
        <p:txBody>
          <a:bodyPr wrap="square" rtlCol="0">
            <a:spAutoFit/>
          </a:bodyPr>
          <a:lstStyle/>
          <a:p>
            <a:pPr algn="r"/>
            <a:r>
              <a:rPr lang="en-US" sz="2400" dirty="0" err="1"/>
              <a:t>Horm</a:t>
            </a:r>
            <a:r>
              <a:rPr lang="en-US" sz="2400" dirty="0"/>
              <a:t> Res </a:t>
            </a:r>
            <a:r>
              <a:rPr lang="en-US" sz="2400" dirty="0" err="1"/>
              <a:t>Paediatr</a:t>
            </a:r>
            <a:r>
              <a:rPr lang="en-US" sz="2400" dirty="0"/>
              <a:t> 2024</a:t>
            </a:r>
          </a:p>
        </p:txBody>
      </p:sp>
    </p:spTree>
    <p:extLst>
      <p:ext uri="{BB962C8B-B14F-4D97-AF65-F5344CB8AC3E}">
        <p14:creationId xmlns:p14="http://schemas.microsoft.com/office/powerpoint/2010/main" val="23924472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3BAF7891-8E42-EF89-2F07-B58D88200FC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38BAE2-3A82-ABF0-2C5A-557C4306B913}"/>
              </a:ext>
            </a:extLst>
          </p:cNvPr>
          <p:cNvSpPr>
            <a:spLocks noGrp="1"/>
          </p:cNvSpPr>
          <p:nvPr>
            <p:ph idx="1"/>
          </p:nvPr>
        </p:nvSpPr>
        <p:spPr>
          <a:xfrm>
            <a:off x="964323" y="0"/>
            <a:ext cx="10103069" cy="6531429"/>
          </a:xfrm>
          <a:solidFill>
            <a:schemeClr val="bg1"/>
          </a:solidFill>
        </p:spPr>
        <p:txBody>
          <a:bodyPr>
            <a:normAutofit fontScale="85000" lnSpcReduction="20000"/>
          </a:bodyPr>
          <a:lstStyle/>
          <a:p>
            <a:endParaRPr lang="en-US" dirty="0"/>
          </a:p>
          <a:p>
            <a:endParaRPr lang="en-US" dirty="0"/>
          </a:p>
          <a:p>
            <a:endParaRPr lang="en-US" dirty="0"/>
          </a:p>
          <a:p>
            <a:r>
              <a:rPr lang="en-US" dirty="0"/>
              <a:t>IV infusion, daily for 14 consecutive days</a:t>
            </a:r>
          </a:p>
          <a:p>
            <a:pPr lvl="1"/>
            <a:r>
              <a:rPr lang="en-US" dirty="0"/>
              <a:t>BSA-based dose is ‘stepped up’ over the first 5 days</a:t>
            </a:r>
          </a:p>
          <a:p>
            <a:pPr lvl="1"/>
            <a:r>
              <a:rPr lang="en-US" dirty="0"/>
              <a:t>Premedication for at least the first 5 days with NSAID or acetaminophen, an antihistamine and/or an antiemetic</a:t>
            </a:r>
          </a:p>
          <a:p>
            <a:pPr lvl="1"/>
            <a:endParaRPr lang="en-US" dirty="0"/>
          </a:p>
          <a:p>
            <a:r>
              <a:rPr lang="en-US" dirty="0"/>
              <a:t>Cautionary notes: </a:t>
            </a:r>
          </a:p>
          <a:p>
            <a:pPr lvl="1"/>
            <a:r>
              <a:rPr lang="en-US" dirty="0"/>
              <a:t>Abnormal CBC, AST, ALT, bilirubin</a:t>
            </a:r>
          </a:p>
          <a:p>
            <a:pPr lvl="1"/>
            <a:r>
              <a:rPr lang="en-US" dirty="0"/>
              <a:t>Acute EBV or CMV infection or other active serious or chronic active infections</a:t>
            </a:r>
          </a:p>
          <a:p>
            <a:pPr lvl="1"/>
            <a:r>
              <a:rPr lang="en-US" dirty="0"/>
              <a:t>Pregnancy &amp; lactation</a:t>
            </a:r>
          </a:p>
          <a:p>
            <a:pPr lvl="1"/>
            <a:endParaRPr lang="en-US" dirty="0"/>
          </a:p>
          <a:p>
            <a:r>
              <a:rPr lang="en-US" dirty="0"/>
              <a:t>Logistics:  </a:t>
            </a:r>
          </a:p>
          <a:p>
            <a:pPr lvl="1"/>
            <a:r>
              <a:rPr lang="en-US" dirty="0"/>
              <a:t>Avoid interruption midcourse</a:t>
            </a:r>
          </a:p>
          <a:p>
            <a:pPr lvl="1"/>
            <a:r>
              <a:rPr lang="en-US" dirty="0"/>
              <a:t>PIV versus central line</a:t>
            </a:r>
          </a:p>
          <a:p>
            <a:pPr lvl="1"/>
            <a:r>
              <a:rPr lang="en-US" dirty="0"/>
              <a:t>Inpatient vs an infusion center open daily including weekends, with appropriate nurse, pharmacy, laboratory, and on-call physician staffing</a:t>
            </a:r>
          </a:p>
          <a:p>
            <a:pPr lvl="1"/>
            <a:r>
              <a:rPr lang="en-US" dirty="0"/>
              <a:t>Need for monitoring and treatment of serious adverse reactions:  Cytokine release syndrome, serious infections, lymphopenia, acute hypersensitivity reactions</a:t>
            </a:r>
          </a:p>
          <a:p>
            <a:pPr lvl="1"/>
            <a:r>
              <a:rPr lang="en-US" dirty="0"/>
              <a:t>Infection precautions due to expected lymphopenia</a:t>
            </a:r>
          </a:p>
          <a:p>
            <a:pPr lvl="1"/>
            <a:r>
              <a:rPr lang="en-US" dirty="0"/>
              <a:t>Monitoring of labs (CBC, AST, ALT, bilirubin) throughout treatment</a:t>
            </a:r>
          </a:p>
          <a:p>
            <a:endParaRPr lang="en-US" dirty="0"/>
          </a:p>
        </p:txBody>
      </p:sp>
      <p:sp>
        <p:nvSpPr>
          <p:cNvPr id="2" name="Title 1">
            <a:extLst>
              <a:ext uri="{FF2B5EF4-FFF2-40B4-BE49-F238E27FC236}">
                <a16:creationId xmlns:a16="http://schemas.microsoft.com/office/drawing/2014/main" id="{C95A2183-7CD4-3914-3DF6-55AA7D9F96F8}"/>
              </a:ext>
            </a:extLst>
          </p:cNvPr>
          <p:cNvSpPr>
            <a:spLocks noGrp="1"/>
          </p:cNvSpPr>
          <p:nvPr>
            <p:ph type="title"/>
          </p:nvPr>
        </p:nvSpPr>
        <p:spPr>
          <a:xfrm>
            <a:off x="932795" y="60960"/>
            <a:ext cx="10515600" cy="880792"/>
          </a:xfrm>
        </p:spPr>
        <p:txBody>
          <a:bodyPr>
            <a:noAutofit/>
          </a:bodyPr>
          <a:lstStyle/>
          <a:p>
            <a:r>
              <a:rPr lang="en-US" sz="3600" dirty="0">
                <a:solidFill>
                  <a:srgbClr val="0070C0"/>
                </a:solidFill>
              </a:rPr>
              <a:t>Teplizumab: the importance of a thoughtful approach</a:t>
            </a:r>
          </a:p>
        </p:txBody>
      </p:sp>
      <p:sp>
        <p:nvSpPr>
          <p:cNvPr id="4" name="TextBox 3">
            <a:extLst>
              <a:ext uri="{FF2B5EF4-FFF2-40B4-BE49-F238E27FC236}">
                <a16:creationId xmlns:a16="http://schemas.microsoft.com/office/drawing/2014/main" id="{5347FB61-E1C5-3896-F913-F917C962B18E}"/>
              </a:ext>
            </a:extLst>
          </p:cNvPr>
          <p:cNvSpPr txBox="1"/>
          <p:nvPr/>
        </p:nvSpPr>
        <p:spPr>
          <a:xfrm>
            <a:off x="8112036" y="6531429"/>
            <a:ext cx="3984171" cy="276999"/>
          </a:xfrm>
          <a:prstGeom prst="rect">
            <a:avLst/>
          </a:prstGeom>
          <a:noFill/>
        </p:spPr>
        <p:txBody>
          <a:bodyPr wrap="square" rtlCol="0">
            <a:spAutoFit/>
          </a:bodyPr>
          <a:lstStyle/>
          <a:p>
            <a:pPr algn="r"/>
            <a:r>
              <a:rPr lang="en-US" sz="1200" dirty="0" err="1"/>
              <a:t>Keam</a:t>
            </a:r>
            <a:r>
              <a:rPr lang="en-US" sz="1200" dirty="0"/>
              <a:t>, 2023, Drugs 83:439-445</a:t>
            </a:r>
          </a:p>
        </p:txBody>
      </p:sp>
    </p:spTree>
    <p:extLst>
      <p:ext uri="{BB962C8B-B14F-4D97-AF65-F5344CB8AC3E}">
        <p14:creationId xmlns:p14="http://schemas.microsoft.com/office/powerpoint/2010/main" val="4157645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251F2-ABDD-BFE0-C7BA-D2F7EC637CE0}"/>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728730B-C6D2-5C05-90B8-5176AB3FF798}"/>
              </a:ext>
            </a:extLst>
          </p:cNvPr>
          <p:cNvPicPr>
            <a:picLocks noChangeAspect="1"/>
          </p:cNvPicPr>
          <p:nvPr/>
        </p:nvPicPr>
        <p:blipFill>
          <a:blip r:embed="rId3"/>
          <a:stretch>
            <a:fillRect/>
          </a:stretch>
        </p:blipFill>
        <p:spPr>
          <a:xfrm>
            <a:off x="275228" y="2015924"/>
            <a:ext cx="11643504" cy="4358676"/>
          </a:xfrm>
          <a:prstGeom prst="rect">
            <a:avLst/>
          </a:prstGeom>
        </p:spPr>
      </p:pic>
      <p:sp>
        <p:nvSpPr>
          <p:cNvPr id="31" name="TextBox 30">
            <a:extLst>
              <a:ext uri="{FF2B5EF4-FFF2-40B4-BE49-F238E27FC236}">
                <a16:creationId xmlns:a16="http://schemas.microsoft.com/office/drawing/2014/main" id="{183AE727-E4A2-DFEF-8E05-CFBF219AB91C}"/>
              </a:ext>
            </a:extLst>
          </p:cNvPr>
          <p:cNvSpPr txBox="1"/>
          <p:nvPr/>
        </p:nvSpPr>
        <p:spPr>
          <a:xfrm>
            <a:off x="9821921" y="6355335"/>
            <a:ext cx="2191403" cy="461665"/>
          </a:xfrm>
          <a:prstGeom prst="rect">
            <a:avLst/>
          </a:prstGeom>
          <a:noFill/>
        </p:spPr>
        <p:txBody>
          <a:bodyPr wrap="square" rtlCol="0">
            <a:spAutoFit/>
          </a:bodyPr>
          <a:lstStyle/>
          <a:p>
            <a:r>
              <a:rPr lang="en-US" sz="1200" dirty="0" err="1"/>
              <a:t>Insel</a:t>
            </a:r>
            <a:r>
              <a:rPr lang="en-US" sz="1200" dirty="0"/>
              <a:t> R et al. Diabetes Care 2015</a:t>
            </a:r>
          </a:p>
          <a:p>
            <a:r>
              <a:rPr lang="en-US" sz="1200" dirty="0"/>
              <a:t>Trialnet.org</a:t>
            </a:r>
          </a:p>
        </p:txBody>
      </p:sp>
      <p:sp>
        <p:nvSpPr>
          <p:cNvPr id="6" name="Text Placeholder 19">
            <a:extLst>
              <a:ext uri="{FF2B5EF4-FFF2-40B4-BE49-F238E27FC236}">
                <a16:creationId xmlns:a16="http://schemas.microsoft.com/office/drawing/2014/main" id="{41437C7C-802D-F46F-FC0D-3835458DDAEF}"/>
              </a:ext>
            </a:extLst>
          </p:cNvPr>
          <p:cNvSpPr txBox="1">
            <a:spLocks/>
          </p:cNvSpPr>
          <p:nvPr/>
        </p:nvSpPr>
        <p:spPr>
          <a:xfrm>
            <a:off x="999374" y="155623"/>
            <a:ext cx="8413260" cy="454610"/>
          </a:xfrm>
          <a:prstGeom prst="rect">
            <a:avLst/>
          </a:prstGeom>
          <a:solidFill>
            <a:schemeClr val="accent1">
              <a:lumMod val="60000"/>
              <a:lumOff val="40000"/>
            </a:scheme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67" b="1"/>
              <a:t>Pathway to Prevention</a:t>
            </a:r>
            <a:endParaRPr lang="en-US" sz="2267" b="1" dirty="0"/>
          </a:p>
        </p:txBody>
      </p:sp>
      <p:sp>
        <p:nvSpPr>
          <p:cNvPr id="7" name="Text Placeholder 19">
            <a:extLst>
              <a:ext uri="{FF2B5EF4-FFF2-40B4-BE49-F238E27FC236}">
                <a16:creationId xmlns:a16="http://schemas.microsoft.com/office/drawing/2014/main" id="{96E2187A-AA36-C5B0-1F94-BBBAD5F157D5}"/>
              </a:ext>
            </a:extLst>
          </p:cNvPr>
          <p:cNvSpPr txBox="1">
            <a:spLocks/>
          </p:cNvSpPr>
          <p:nvPr/>
        </p:nvSpPr>
        <p:spPr>
          <a:xfrm>
            <a:off x="967867" y="575813"/>
            <a:ext cx="10870729" cy="384708"/>
          </a:xfrm>
          <a:prstGeom prst="rect">
            <a:avLst/>
          </a:prstGeom>
          <a:solidFill>
            <a:schemeClr val="accent5">
              <a:lumMod val="20000"/>
              <a:lumOff val="80000"/>
            </a:schemeClr>
          </a:solidFill>
        </p:spPr>
        <p:txBody>
          <a:bodyPr vert="horz" lIns="103632" tIns="51816" rIns="103632" bIns="51816"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36290">
              <a:spcBef>
                <a:spcPts val="1133"/>
              </a:spcBef>
              <a:buNone/>
              <a:defRPr/>
            </a:pPr>
            <a:r>
              <a:rPr lang="en-US" sz="2267" b="1" dirty="0">
                <a:solidFill>
                  <a:prstClr val="black"/>
                </a:solidFill>
                <a:latin typeface="Calibri"/>
              </a:rPr>
              <a:t>Mechanistic Studies</a:t>
            </a:r>
          </a:p>
        </p:txBody>
      </p:sp>
      <p:sp>
        <p:nvSpPr>
          <p:cNvPr id="8" name="Text Placeholder 19">
            <a:extLst>
              <a:ext uri="{FF2B5EF4-FFF2-40B4-BE49-F238E27FC236}">
                <a16:creationId xmlns:a16="http://schemas.microsoft.com/office/drawing/2014/main" id="{A73182A1-0779-D78D-562A-082940F8911D}"/>
              </a:ext>
            </a:extLst>
          </p:cNvPr>
          <p:cNvSpPr txBox="1">
            <a:spLocks/>
          </p:cNvSpPr>
          <p:nvPr/>
        </p:nvSpPr>
        <p:spPr>
          <a:xfrm>
            <a:off x="9412634" y="166137"/>
            <a:ext cx="2425962" cy="409610"/>
          </a:xfrm>
          <a:prstGeom prst="rect">
            <a:avLst/>
          </a:prstGeom>
          <a:solidFill>
            <a:schemeClr val="accent1">
              <a:lumMod val="40000"/>
              <a:lumOff val="60000"/>
            </a:schemeClr>
          </a:solidFill>
        </p:spPr>
        <p:txBody>
          <a:bodyPr vert="horz" lIns="103632" tIns="51816" rIns="103632" bIns="51816"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36290">
              <a:spcBef>
                <a:spcPts val="1133"/>
              </a:spcBef>
              <a:buNone/>
              <a:defRPr/>
            </a:pPr>
            <a:r>
              <a:rPr lang="en-US" sz="2267" b="1" dirty="0">
                <a:solidFill>
                  <a:prstClr val="black"/>
                </a:solidFill>
                <a:latin typeface="Calibri"/>
              </a:rPr>
              <a:t>LIFT</a:t>
            </a:r>
          </a:p>
        </p:txBody>
      </p:sp>
      <p:sp>
        <p:nvSpPr>
          <p:cNvPr id="10" name="Text Placeholder 19">
            <a:extLst>
              <a:ext uri="{FF2B5EF4-FFF2-40B4-BE49-F238E27FC236}">
                <a16:creationId xmlns:a16="http://schemas.microsoft.com/office/drawing/2014/main" id="{8AED85AD-07A6-6BF1-57BC-1DACD2B3F213}"/>
              </a:ext>
            </a:extLst>
          </p:cNvPr>
          <p:cNvSpPr txBox="1">
            <a:spLocks/>
          </p:cNvSpPr>
          <p:nvPr/>
        </p:nvSpPr>
        <p:spPr>
          <a:xfrm>
            <a:off x="4884945" y="1627135"/>
            <a:ext cx="2117483" cy="455607"/>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Oral Insulin</a:t>
            </a:r>
          </a:p>
        </p:txBody>
      </p:sp>
      <p:sp>
        <p:nvSpPr>
          <p:cNvPr id="11" name="Text Placeholder 19">
            <a:extLst>
              <a:ext uri="{FF2B5EF4-FFF2-40B4-BE49-F238E27FC236}">
                <a16:creationId xmlns:a16="http://schemas.microsoft.com/office/drawing/2014/main" id="{AF50E969-9471-D2CD-996D-AB2B82E02579}"/>
              </a:ext>
            </a:extLst>
          </p:cNvPr>
          <p:cNvSpPr txBox="1">
            <a:spLocks/>
          </p:cNvSpPr>
          <p:nvPr/>
        </p:nvSpPr>
        <p:spPr>
          <a:xfrm>
            <a:off x="4884945" y="2166362"/>
            <a:ext cx="2117483" cy="455607"/>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Immune </a:t>
            </a:r>
            <a:r>
              <a:rPr lang="en-US" sz="1400" b="1">
                <a:solidFill>
                  <a:prstClr val="black"/>
                </a:solidFill>
                <a:latin typeface="Calibri"/>
              </a:rPr>
              <a:t>Effects of Oral </a:t>
            </a:r>
            <a:r>
              <a:rPr lang="en-US" sz="1400" b="1" dirty="0">
                <a:solidFill>
                  <a:prstClr val="black"/>
                </a:solidFill>
                <a:latin typeface="Calibri"/>
              </a:rPr>
              <a:t>Insulin</a:t>
            </a:r>
          </a:p>
        </p:txBody>
      </p:sp>
      <p:sp>
        <p:nvSpPr>
          <p:cNvPr id="13" name="Text Placeholder 19">
            <a:extLst>
              <a:ext uri="{FF2B5EF4-FFF2-40B4-BE49-F238E27FC236}">
                <a16:creationId xmlns:a16="http://schemas.microsoft.com/office/drawing/2014/main" id="{6487D9EC-5035-F023-8E3C-0A4E264882AA}"/>
              </a:ext>
            </a:extLst>
          </p:cNvPr>
          <p:cNvSpPr txBox="1">
            <a:spLocks/>
          </p:cNvSpPr>
          <p:nvPr/>
        </p:nvSpPr>
        <p:spPr>
          <a:xfrm>
            <a:off x="4884945" y="2721741"/>
            <a:ext cx="2117483" cy="455607"/>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Abatacept</a:t>
            </a:r>
          </a:p>
        </p:txBody>
      </p:sp>
      <p:sp>
        <p:nvSpPr>
          <p:cNvPr id="14" name="Text Placeholder 19">
            <a:extLst>
              <a:ext uri="{FF2B5EF4-FFF2-40B4-BE49-F238E27FC236}">
                <a16:creationId xmlns:a16="http://schemas.microsoft.com/office/drawing/2014/main" id="{FBD3BB45-5C29-1235-EADB-5C3D36C36CCB}"/>
              </a:ext>
            </a:extLst>
          </p:cNvPr>
          <p:cNvSpPr txBox="1">
            <a:spLocks/>
          </p:cNvSpPr>
          <p:nvPr/>
        </p:nvSpPr>
        <p:spPr>
          <a:xfrm>
            <a:off x="7091871" y="1622830"/>
            <a:ext cx="2117483" cy="455607"/>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srgbClr val="FF0000"/>
                </a:solidFill>
                <a:latin typeface="Calibri"/>
              </a:rPr>
              <a:t>Teplizumab</a:t>
            </a:r>
          </a:p>
        </p:txBody>
      </p:sp>
      <p:sp>
        <p:nvSpPr>
          <p:cNvPr id="15" name="Text Placeholder 19">
            <a:extLst>
              <a:ext uri="{FF2B5EF4-FFF2-40B4-BE49-F238E27FC236}">
                <a16:creationId xmlns:a16="http://schemas.microsoft.com/office/drawing/2014/main" id="{6F549878-18D1-4038-AF66-2421ADE6E508}"/>
              </a:ext>
            </a:extLst>
          </p:cNvPr>
          <p:cNvSpPr txBox="1">
            <a:spLocks/>
          </p:cNvSpPr>
          <p:nvPr/>
        </p:nvSpPr>
        <p:spPr>
          <a:xfrm>
            <a:off x="9360325" y="1935703"/>
            <a:ext cx="2425962" cy="28475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ATG/GCSF</a:t>
            </a:r>
          </a:p>
        </p:txBody>
      </p:sp>
      <p:sp>
        <p:nvSpPr>
          <p:cNvPr id="16" name="Text Placeholder 19">
            <a:extLst>
              <a:ext uri="{FF2B5EF4-FFF2-40B4-BE49-F238E27FC236}">
                <a16:creationId xmlns:a16="http://schemas.microsoft.com/office/drawing/2014/main" id="{68E86E0D-9A5E-7E76-E587-6547E66B8862}"/>
              </a:ext>
            </a:extLst>
          </p:cNvPr>
          <p:cNvSpPr txBox="1">
            <a:spLocks/>
          </p:cNvSpPr>
          <p:nvPr/>
        </p:nvSpPr>
        <p:spPr>
          <a:xfrm>
            <a:off x="9352182" y="3942970"/>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Abatacept</a:t>
            </a:r>
          </a:p>
        </p:txBody>
      </p:sp>
      <p:sp>
        <p:nvSpPr>
          <p:cNvPr id="17" name="Text Placeholder 19">
            <a:extLst>
              <a:ext uri="{FF2B5EF4-FFF2-40B4-BE49-F238E27FC236}">
                <a16:creationId xmlns:a16="http://schemas.microsoft.com/office/drawing/2014/main" id="{2E36A295-94BB-C50F-DCED-67F11D15BC34}"/>
              </a:ext>
            </a:extLst>
          </p:cNvPr>
          <p:cNvSpPr txBox="1">
            <a:spLocks/>
          </p:cNvSpPr>
          <p:nvPr/>
        </p:nvSpPr>
        <p:spPr>
          <a:xfrm>
            <a:off x="9352182" y="5477653"/>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MMF/DZB</a:t>
            </a:r>
          </a:p>
        </p:txBody>
      </p:sp>
      <p:sp>
        <p:nvSpPr>
          <p:cNvPr id="18" name="Text Placeholder 19">
            <a:extLst>
              <a:ext uri="{FF2B5EF4-FFF2-40B4-BE49-F238E27FC236}">
                <a16:creationId xmlns:a16="http://schemas.microsoft.com/office/drawing/2014/main" id="{FD1F70BB-0D45-69B4-B136-8D3EE9B2D6CF}"/>
              </a:ext>
            </a:extLst>
          </p:cNvPr>
          <p:cNvSpPr txBox="1">
            <a:spLocks/>
          </p:cNvSpPr>
          <p:nvPr/>
        </p:nvSpPr>
        <p:spPr>
          <a:xfrm>
            <a:off x="9352182" y="4855486"/>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Ritixumab</a:t>
            </a:r>
          </a:p>
        </p:txBody>
      </p:sp>
      <p:sp>
        <p:nvSpPr>
          <p:cNvPr id="19" name="Text Placeholder 19">
            <a:extLst>
              <a:ext uri="{FF2B5EF4-FFF2-40B4-BE49-F238E27FC236}">
                <a16:creationId xmlns:a16="http://schemas.microsoft.com/office/drawing/2014/main" id="{8ABDCF35-D0B5-CA63-6F64-6AA82E263D7B}"/>
              </a:ext>
            </a:extLst>
          </p:cNvPr>
          <p:cNvSpPr txBox="1">
            <a:spLocks/>
          </p:cNvSpPr>
          <p:nvPr/>
        </p:nvSpPr>
        <p:spPr>
          <a:xfrm>
            <a:off x="9352182" y="4247142"/>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IL-2/Rapamycin*</a:t>
            </a:r>
          </a:p>
        </p:txBody>
      </p:sp>
      <p:sp>
        <p:nvSpPr>
          <p:cNvPr id="20" name="Text Placeholder 19">
            <a:extLst>
              <a:ext uri="{FF2B5EF4-FFF2-40B4-BE49-F238E27FC236}">
                <a16:creationId xmlns:a16="http://schemas.microsoft.com/office/drawing/2014/main" id="{07B0D60A-4728-726C-AD64-D88ED8AFA5E1}"/>
              </a:ext>
            </a:extLst>
          </p:cNvPr>
          <p:cNvSpPr txBox="1">
            <a:spLocks/>
          </p:cNvSpPr>
          <p:nvPr/>
        </p:nvSpPr>
        <p:spPr>
          <a:xfrm>
            <a:off x="9352182" y="4551314"/>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Thymoglobulin*</a:t>
            </a:r>
          </a:p>
        </p:txBody>
      </p:sp>
      <p:sp>
        <p:nvSpPr>
          <p:cNvPr id="21" name="Text Placeholder 19">
            <a:extLst>
              <a:ext uri="{FF2B5EF4-FFF2-40B4-BE49-F238E27FC236}">
                <a16:creationId xmlns:a16="http://schemas.microsoft.com/office/drawing/2014/main" id="{456835C2-2759-C1AF-551E-5B5F5ADF13B4}"/>
              </a:ext>
            </a:extLst>
          </p:cNvPr>
          <p:cNvSpPr txBox="1">
            <a:spLocks/>
          </p:cNvSpPr>
          <p:nvPr/>
        </p:nvSpPr>
        <p:spPr>
          <a:xfrm>
            <a:off x="9352182" y="3638798"/>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GAD-alum</a:t>
            </a:r>
          </a:p>
        </p:txBody>
      </p:sp>
      <p:sp>
        <p:nvSpPr>
          <p:cNvPr id="22" name="Text Placeholder 19">
            <a:extLst>
              <a:ext uri="{FF2B5EF4-FFF2-40B4-BE49-F238E27FC236}">
                <a16:creationId xmlns:a16="http://schemas.microsoft.com/office/drawing/2014/main" id="{6139736D-08A7-D418-20B5-937F00B8190B}"/>
              </a:ext>
            </a:extLst>
          </p:cNvPr>
          <p:cNvSpPr txBox="1">
            <a:spLocks/>
          </p:cNvSpPr>
          <p:nvPr/>
        </p:nvSpPr>
        <p:spPr>
          <a:xfrm>
            <a:off x="9352182" y="3334626"/>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Metabolic control**</a:t>
            </a:r>
          </a:p>
        </p:txBody>
      </p:sp>
      <p:sp>
        <p:nvSpPr>
          <p:cNvPr id="23" name="Text Placeholder 19">
            <a:extLst>
              <a:ext uri="{FF2B5EF4-FFF2-40B4-BE49-F238E27FC236}">
                <a16:creationId xmlns:a16="http://schemas.microsoft.com/office/drawing/2014/main" id="{AD90B66D-4047-5C50-B379-97D831C2EA01}"/>
              </a:ext>
            </a:extLst>
          </p:cNvPr>
          <p:cNvSpPr txBox="1">
            <a:spLocks/>
          </p:cNvSpPr>
          <p:nvPr/>
        </p:nvSpPr>
        <p:spPr>
          <a:xfrm>
            <a:off x="9352182" y="3030454"/>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Canakinumab</a:t>
            </a:r>
          </a:p>
        </p:txBody>
      </p:sp>
      <p:sp>
        <p:nvSpPr>
          <p:cNvPr id="24" name="Text Placeholder 19">
            <a:extLst>
              <a:ext uri="{FF2B5EF4-FFF2-40B4-BE49-F238E27FC236}">
                <a16:creationId xmlns:a16="http://schemas.microsoft.com/office/drawing/2014/main" id="{759CD34C-7CEF-C325-5DEC-1C67BA7E9E70}"/>
              </a:ext>
            </a:extLst>
          </p:cNvPr>
          <p:cNvSpPr txBox="1">
            <a:spLocks/>
          </p:cNvSpPr>
          <p:nvPr/>
        </p:nvSpPr>
        <p:spPr>
          <a:xfrm>
            <a:off x="9360325" y="2274310"/>
            <a:ext cx="2425962" cy="340689"/>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Tocilizumab*</a:t>
            </a:r>
          </a:p>
        </p:txBody>
      </p:sp>
      <p:sp>
        <p:nvSpPr>
          <p:cNvPr id="25" name="Text Placeholder 19">
            <a:extLst>
              <a:ext uri="{FF2B5EF4-FFF2-40B4-BE49-F238E27FC236}">
                <a16:creationId xmlns:a16="http://schemas.microsoft.com/office/drawing/2014/main" id="{66D4D352-E3A7-3A27-980F-16E2212683CB}"/>
              </a:ext>
            </a:extLst>
          </p:cNvPr>
          <p:cNvSpPr txBox="1">
            <a:spLocks/>
          </p:cNvSpPr>
          <p:nvPr/>
        </p:nvSpPr>
        <p:spPr>
          <a:xfrm>
            <a:off x="9352182" y="5159658"/>
            <a:ext cx="2425962" cy="26438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srgbClr val="FF0000"/>
                </a:solidFill>
                <a:latin typeface="Calibri"/>
              </a:rPr>
              <a:t>Teplizumab</a:t>
            </a:r>
            <a:r>
              <a:rPr lang="en-US" sz="1400" b="1" dirty="0">
                <a:solidFill>
                  <a:prstClr val="black"/>
                </a:solidFill>
                <a:latin typeface="Calibri"/>
              </a:rPr>
              <a:t>*</a:t>
            </a:r>
          </a:p>
        </p:txBody>
      </p:sp>
      <p:sp>
        <p:nvSpPr>
          <p:cNvPr id="26" name="Text Placeholder 19">
            <a:extLst>
              <a:ext uri="{FF2B5EF4-FFF2-40B4-BE49-F238E27FC236}">
                <a16:creationId xmlns:a16="http://schemas.microsoft.com/office/drawing/2014/main" id="{5F61BB74-7292-86C6-9695-7C77C6847CA1}"/>
              </a:ext>
            </a:extLst>
          </p:cNvPr>
          <p:cNvSpPr txBox="1">
            <a:spLocks/>
          </p:cNvSpPr>
          <p:nvPr/>
        </p:nvSpPr>
        <p:spPr>
          <a:xfrm>
            <a:off x="4890932" y="3266261"/>
            <a:ext cx="2117483" cy="455607"/>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srgbClr val="FF0000"/>
                </a:solidFill>
                <a:latin typeface="Calibri"/>
              </a:rPr>
              <a:t>Hydroxychloroquine</a:t>
            </a:r>
          </a:p>
        </p:txBody>
      </p:sp>
      <p:sp>
        <p:nvSpPr>
          <p:cNvPr id="27" name="Text Placeholder 19">
            <a:extLst>
              <a:ext uri="{FF2B5EF4-FFF2-40B4-BE49-F238E27FC236}">
                <a16:creationId xmlns:a16="http://schemas.microsoft.com/office/drawing/2014/main" id="{2DD6CDC3-21D7-CF2F-74B0-14EF5A77B385}"/>
              </a:ext>
            </a:extLst>
          </p:cNvPr>
          <p:cNvSpPr txBox="1">
            <a:spLocks/>
          </p:cNvSpPr>
          <p:nvPr/>
        </p:nvSpPr>
        <p:spPr>
          <a:xfrm>
            <a:off x="9370347" y="1607840"/>
            <a:ext cx="2425962" cy="284756"/>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Plasmid Immunotherapy</a:t>
            </a:r>
          </a:p>
        </p:txBody>
      </p:sp>
      <p:sp>
        <p:nvSpPr>
          <p:cNvPr id="28" name="Text Placeholder 19">
            <a:extLst>
              <a:ext uri="{FF2B5EF4-FFF2-40B4-BE49-F238E27FC236}">
                <a16:creationId xmlns:a16="http://schemas.microsoft.com/office/drawing/2014/main" id="{39D41A9D-76E3-482F-41D1-90982A3CDFAE}"/>
              </a:ext>
            </a:extLst>
          </p:cNvPr>
          <p:cNvSpPr txBox="1">
            <a:spLocks/>
          </p:cNvSpPr>
          <p:nvPr/>
        </p:nvSpPr>
        <p:spPr>
          <a:xfrm>
            <a:off x="7106306" y="2172122"/>
            <a:ext cx="2117483" cy="455607"/>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latin typeface="Calibri"/>
              </a:rPr>
              <a:t>ATG</a:t>
            </a:r>
          </a:p>
        </p:txBody>
      </p:sp>
      <p:sp>
        <p:nvSpPr>
          <p:cNvPr id="29" name="Text Placeholder 19">
            <a:extLst>
              <a:ext uri="{FF2B5EF4-FFF2-40B4-BE49-F238E27FC236}">
                <a16:creationId xmlns:a16="http://schemas.microsoft.com/office/drawing/2014/main" id="{A6345BCF-CD07-5C59-A62B-6B3AB77D2889}"/>
              </a:ext>
            </a:extLst>
          </p:cNvPr>
          <p:cNvSpPr txBox="1">
            <a:spLocks/>
          </p:cNvSpPr>
          <p:nvPr/>
        </p:nvSpPr>
        <p:spPr>
          <a:xfrm>
            <a:off x="9370346" y="2654496"/>
            <a:ext cx="2425962" cy="340689"/>
          </a:xfrm>
          <a:prstGeom prst="rect">
            <a:avLst/>
          </a:prstGeom>
          <a:solidFill>
            <a:schemeClr val="bg1"/>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Alefacept*</a:t>
            </a:r>
          </a:p>
        </p:txBody>
      </p:sp>
      <p:sp>
        <p:nvSpPr>
          <p:cNvPr id="30" name="Text Placeholder 19">
            <a:extLst>
              <a:ext uri="{FF2B5EF4-FFF2-40B4-BE49-F238E27FC236}">
                <a16:creationId xmlns:a16="http://schemas.microsoft.com/office/drawing/2014/main" id="{90C9D16B-3FD3-48FA-5692-4DE8369D2210}"/>
              </a:ext>
            </a:extLst>
          </p:cNvPr>
          <p:cNvSpPr txBox="1">
            <a:spLocks/>
          </p:cNvSpPr>
          <p:nvPr/>
        </p:nvSpPr>
        <p:spPr>
          <a:xfrm>
            <a:off x="9370346" y="1283814"/>
            <a:ext cx="2425962" cy="284756"/>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Rituximab and Abatacept</a:t>
            </a:r>
          </a:p>
        </p:txBody>
      </p:sp>
      <p:sp>
        <p:nvSpPr>
          <p:cNvPr id="32" name="Text Placeholder 19">
            <a:extLst>
              <a:ext uri="{FF2B5EF4-FFF2-40B4-BE49-F238E27FC236}">
                <a16:creationId xmlns:a16="http://schemas.microsoft.com/office/drawing/2014/main" id="{443875F8-B7B1-29BB-0164-3BAE265AF9F4}"/>
              </a:ext>
            </a:extLst>
          </p:cNvPr>
          <p:cNvSpPr txBox="1">
            <a:spLocks/>
          </p:cNvSpPr>
          <p:nvPr/>
        </p:nvSpPr>
        <p:spPr>
          <a:xfrm>
            <a:off x="9360977" y="960587"/>
            <a:ext cx="2425962" cy="284756"/>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103632" tIns="51816" rIns="103632" bIns="51816"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036290">
              <a:spcBef>
                <a:spcPts val="1133"/>
              </a:spcBef>
              <a:buNone/>
              <a:defRPr/>
            </a:pPr>
            <a:r>
              <a:rPr lang="en-US" sz="1400" b="1" dirty="0">
                <a:solidFill>
                  <a:prstClr val="black"/>
                </a:solidFill>
                <a:latin typeface="Calibri"/>
              </a:rPr>
              <a:t>JAK inhibition</a:t>
            </a:r>
          </a:p>
        </p:txBody>
      </p:sp>
      <p:sp>
        <p:nvSpPr>
          <p:cNvPr id="34" name="Oval 33">
            <a:extLst>
              <a:ext uri="{FF2B5EF4-FFF2-40B4-BE49-F238E27FC236}">
                <a16:creationId xmlns:a16="http://schemas.microsoft.com/office/drawing/2014/main" id="{7F25C90B-ACB7-97DC-DE28-FEE1F36BFD8E}"/>
              </a:ext>
            </a:extLst>
          </p:cNvPr>
          <p:cNvSpPr/>
          <p:nvPr/>
        </p:nvSpPr>
        <p:spPr>
          <a:xfrm>
            <a:off x="9360325" y="5021795"/>
            <a:ext cx="2425962" cy="502083"/>
          </a:xfrm>
          <a:prstGeom prst="ellipse">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14E53C07-29C0-5FE1-0FD6-D99E029CB5B0}"/>
              </a:ext>
            </a:extLst>
          </p:cNvPr>
          <p:cNvSpPr/>
          <p:nvPr/>
        </p:nvSpPr>
        <p:spPr>
          <a:xfrm>
            <a:off x="9352182" y="830555"/>
            <a:ext cx="2425962" cy="898289"/>
          </a:xfrm>
          <a:prstGeom prst="ellipse">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687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445124-FAF3-D55A-937D-0CAD9677E23B}"/>
              </a:ext>
            </a:extLst>
          </p:cNvPr>
          <p:cNvSpPr/>
          <p:nvPr/>
        </p:nvSpPr>
        <p:spPr>
          <a:xfrm>
            <a:off x="0" y="1560056"/>
            <a:ext cx="12192000" cy="4486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65B10C-575C-EA9F-6998-AA04C60B4C04}"/>
              </a:ext>
            </a:extLst>
          </p:cNvPr>
          <p:cNvSpPr>
            <a:spLocks noGrp="1"/>
          </p:cNvSpPr>
          <p:nvPr>
            <p:ph type="title"/>
          </p:nvPr>
        </p:nvSpPr>
        <p:spPr/>
        <p:txBody>
          <a:bodyPr>
            <a:noAutofit/>
          </a:bodyPr>
          <a:lstStyle/>
          <a:p>
            <a:r>
              <a:rPr lang="en-US" sz="3200" dirty="0" err="1"/>
              <a:t>TrialNet’s</a:t>
            </a:r>
            <a:r>
              <a:rPr lang="en-US" sz="3200" dirty="0"/>
              <a:t> PROTECT Study – Can teplizumab given in newly diagnosed Stage 3 T1D preserve beta-cell function?</a:t>
            </a:r>
          </a:p>
        </p:txBody>
      </p:sp>
      <p:sp>
        <p:nvSpPr>
          <p:cNvPr id="3" name="Content Placeholder 2">
            <a:extLst>
              <a:ext uri="{FF2B5EF4-FFF2-40B4-BE49-F238E27FC236}">
                <a16:creationId xmlns:a16="http://schemas.microsoft.com/office/drawing/2014/main" id="{D7843AA0-8D58-50CA-2B07-8A89652CDA13}"/>
              </a:ext>
            </a:extLst>
          </p:cNvPr>
          <p:cNvSpPr>
            <a:spLocks noGrp="1"/>
          </p:cNvSpPr>
          <p:nvPr>
            <p:ph sz="half" idx="1"/>
          </p:nvPr>
        </p:nvSpPr>
        <p:spPr>
          <a:xfrm>
            <a:off x="838200" y="1825625"/>
            <a:ext cx="4811486" cy="4351338"/>
          </a:xfrm>
        </p:spPr>
        <p:txBody>
          <a:bodyPr>
            <a:normAutofit/>
          </a:bodyPr>
          <a:lstStyle/>
          <a:p>
            <a:r>
              <a:rPr lang="en-US" sz="2400" dirty="0"/>
              <a:t>Preserved stimulated c-peptide responses at Week 78 (vs placebo)</a:t>
            </a:r>
          </a:p>
          <a:p>
            <a:r>
              <a:rPr lang="en-US" sz="2400" dirty="0"/>
              <a:t>Clinically meaningful c-peptide levels ≥0.2 </a:t>
            </a:r>
            <a:r>
              <a:rPr lang="en-US" sz="2400" dirty="0" err="1"/>
              <a:t>pmol</a:t>
            </a:r>
            <a:r>
              <a:rPr lang="en-US" sz="2400" dirty="0"/>
              <a:t>/ml were maintained in 95% of treatment arm (vs 79% in placebo arm)</a:t>
            </a:r>
          </a:p>
          <a:p>
            <a:r>
              <a:rPr lang="en-US" sz="2400" dirty="0"/>
              <a:t>No differences in A1c (treat-to-target approach) but trend towards less insulin use in teplizumab group</a:t>
            </a:r>
          </a:p>
        </p:txBody>
      </p:sp>
      <p:pic>
        <p:nvPicPr>
          <p:cNvPr id="5" name="Picture 4">
            <a:extLst>
              <a:ext uri="{FF2B5EF4-FFF2-40B4-BE49-F238E27FC236}">
                <a16:creationId xmlns:a16="http://schemas.microsoft.com/office/drawing/2014/main" id="{E57C352D-078B-280F-8E8F-4C2BBCCD326B}"/>
              </a:ext>
            </a:extLst>
          </p:cNvPr>
          <p:cNvPicPr>
            <a:picLocks noChangeAspect="1"/>
          </p:cNvPicPr>
          <p:nvPr/>
        </p:nvPicPr>
        <p:blipFill>
          <a:blip r:embed="rId2"/>
          <a:stretch>
            <a:fillRect/>
          </a:stretch>
        </p:blipFill>
        <p:spPr>
          <a:xfrm>
            <a:off x="5774822" y="1572035"/>
            <a:ext cx="6111975" cy="4160090"/>
          </a:xfrm>
          <a:prstGeom prst="rect">
            <a:avLst/>
          </a:prstGeom>
        </p:spPr>
      </p:pic>
    </p:spTree>
    <p:extLst>
      <p:ext uri="{BB962C8B-B14F-4D97-AF65-F5344CB8AC3E}">
        <p14:creationId xmlns:p14="http://schemas.microsoft.com/office/powerpoint/2010/main" val="2095433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FE09F7-788C-85F1-4460-1EF62E601196}"/>
              </a:ext>
            </a:extLst>
          </p:cNvPr>
          <p:cNvPicPr>
            <a:picLocks noChangeAspect="1"/>
          </p:cNvPicPr>
          <p:nvPr/>
        </p:nvPicPr>
        <p:blipFill>
          <a:blip r:embed="rId3"/>
          <a:stretch>
            <a:fillRect/>
          </a:stretch>
        </p:blipFill>
        <p:spPr>
          <a:xfrm>
            <a:off x="6544872" y="2797390"/>
            <a:ext cx="4104641" cy="702110"/>
          </a:xfrm>
          <a:prstGeom prst="rect">
            <a:avLst/>
          </a:prstGeom>
        </p:spPr>
      </p:pic>
      <p:sp>
        <p:nvSpPr>
          <p:cNvPr id="5" name="Title 4">
            <a:extLst>
              <a:ext uri="{FF2B5EF4-FFF2-40B4-BE49-F238E27FC236}">
                <a16:creationId xmlns:a16="http://schemas.microsoft.com/office/drawing/2014/main" id="{6F28F288-03D2-AEB4-8A9D-EA0AD4CFD69C}"/>
              </a:ext>
            </a:extLst>
          </p:cNvPr>
          <p:cNvSpPr>
            <a:spLocks noGrp="1"/>
          </p:cNvSpPr>
          <p:nvPr>
            <p:ph type="title"/>
          </p:nvPr>
        </p:nvSpPr>
        <p:spPr/>
        <p:txBody>
          <a:bodyPr>
            <a:normAutofit/>
          </a:bodyPr>
          <a:lstStyle/>
          <a:p>
            <a:r>
              <a:rPr lang="en-US" dirty="0"/>
              <a:t>JAK inhibitors – groundbreaking oral therapy</a:t>
            </a:r>
          </a:p>
        </p:txBody>
      </p:sp>
      <p:sp>
        <p:nvSpPr>
          <p:cNvPr id="8" name="Content Placeholder 7">
            <a:extLst>
              <a:ext uri="{FF2B5EF4-FFF2-40B4-BE49-F238E27FC236}">
                <a16:creationId xmlns:a16="http://schemas.microsoft.com/office/drawing/2014/main" id="{8B1D4A2E-A124-A352-367E-AA42C300374B}"/>
              </a:ext>
            </a:extLst>
          </p:cNvPr>
          <p:cNvSpPr>
            <a:spLocks noGrp="1"/>
          </p:cNvSpPr>
          <p:nvPr>
            <p:ph sz="half" idx="1"/>
          </p:nvPr>
        </p:nvSpPr>
        <p:spPr/>
        <p:txBody>
          <a:bodyPr>
            <a:normAutofit fontScale="92500" lnSpcReduction="10000"/>
          </a:bodyPr>
          <a:lstStyle/>
          <a:p>
            <a:r>
              <a:rPr lang="en-US" dirty="0"/>
              <a:t>Janus kinase (JAK) inhibitors are used in eczema &amp; several autoimmune conditions</a:t>
            </a:r>
          </a:p>
          <a:p>
            <a:endParaRPr lang="en-US" dirty="0"/>
          </a:p>
          <a:p>
            <a:endParaRPr lang="en-US" dirty="0"/>
          </a:p>
          <a:p>
            <a:endParaRPr lang="en-US" dirty="0"/>
          </a:p>
          <a:p>
            <a:endParaRPr lang="en-US" dirty="0"/>
          </a:p>
          <a:p>
            <a:r>
              <a:rPr lang="en-US" dirty="0"/>
              <a:t>BANDIT study:  Daily oral </a:t>
            </a:r>
            <a:r>
              <a:rPr lang="en-US" b="1" u="sng" dirty="0"/>
              <a:t>baricitinib</a:t>
            </a:r>
            <a:r>
              <a:rPr lang="en-US" dirty="0"/>
              <a:t> over 48 weeks preserved c-peptide responses </a:t>
            </a:r>
            <a:r>
              <a:rPr lang="en-US" sz="2200" dirty="0"/>
              <a:t>(funded by JDRF, Weibel et al JCEM 2023)</a:t>
            </a:r>
            <a:endParaRPr lang="en-US" dirty="0"/>
          </a:p>
        </p:txBody>
      </p:sp>
      <p:sp>
        <p:nvSpPr>
          <p:cNvPr id="9" name="Content Placeholder 8">
            <a:extLst>
              <a:ext uri="{FF2B5EF4-FFF2-40B4-BE49-F238E27FC236}">
                <a16:creationId xmlns:a16="http://schemas.microsoft.com/office/drawing/2014/main" id="{A60EE7CF-A840-3F36-A765-69810009512A}"/>
              </a:ext>
            </a:extLst>
          </p:cNvPr>
          <p:cNvSpPr>
            <a:spLocks noGrp="1"/>
          </p:cNvSpPr>
          <p:nvPr>
            <p:ph sz="half" idx="2"/>
          </p:nvPr>
        </p:nvSpPr>
        <p:spPr/>
        <p:txBody>
          <a:bodyPr>
            <a:normAutofit fontScale="92500" lnSpcReduction="10000"/>
          </a:bodyPr>
          <a:lstStyle/>
          <a:p>
            <a:endParaRPr lang="en-US" dirty="0"/>
          </a:p>
          <a:p>
            <a:endParaRPr lang="en-US" dirty="0"/>
          </a:p>
          <a:p>
            <a:endParaRPr lang="en-US" dirty="0"/>
          </a:p>
          <a:p>
            <a:endParaRPr lang="en-US" dirty="0"/>
          </a:p>
          <a:p>
            <a:r>
              <a:rPr lang="en-US" dirty="0"/>
              <a:t>Currently enrolling:  ages 12-35 with Stage 3 T1D diagnosed within the last 3 months</a:t>
            </a:r>
          </a:p>
          <a:p>
            <a:r>
              <a:rPr lang="en-US" dirty="0"/>
              <a:t>Randomly assigned to </a:t>
            </a:r>
            <a:r>
              <a:rPr lang="en-US" b="1" u="sng" dirty="0" err="1"/>
              <a:t>abrocitinib</a:t>
            </a:r>
            <a:r>
              <a:rPr lang="en-US" dirty="0"/>
              <a:t>, </a:t>
            </a:r>
            <a:r>
              <a:rPr lang="en-US" b="1" u="sng" dirty="0" err="1"/>
              <a:t>ritlecitinib</a:t>
            </a:r>
            <a:r>
              <a:rPr lang="en-US" dirty="0"/>
              <a:t>, or placebo (daily pills for 1 yr)</a:t>
            </a:r>
          </a:p>
          <a:p>
            <a:r>
              <a:rPr lang="en-US" dirty="0"/>
              <a:t>2 year follow up with MMTT</a:t>
            </a:r>
          </a:p>
        </p:txBody>
      </p:sp>
      <p:pic>
        <p:nvPicPr>
          <p:cNvPr id="1026" name="Picture 2" descr="Medical Research (SVI Research ...">
            <a:extLst>
              <a:ext uri="{FF2B5EF4-FFF2-40B4-BE49-F238E27FC236}">
                <a16:creationId xmlns:a16="http://schemas.microsoft.com/office/drawing/2014/main" id="{4724980F-1C99-568F-6A53-BD854F7F0A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204" y="3421982"/>
            <a:ext cx="1885950" cy="1104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DRF is Now Breakthrough T1D">
            <a:extLst>
              <a:ext uri="{FF2B5EF4-FFF2-40B4-BE49-F238E27FC236}">
                <a16:creationId xmlns:a16="http://schemas.microsoft.com/office/drawing/2014/main" id="{53D72FDD-EFB0-DA48-F231-3128CA75A9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7709" y="3368841"/>
            <a:ext cx="2174751" cy="1136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300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F46FF7-E7A8-CD5C-61B5-2330B20F52A7}"/>
              </a:ext>
            </a:extLst>
          </p:cNvPr>
          <p:cNvPicPr>
            <a:picLocks noChangeAspect="1"/>
          </p:cNvPicPr>
          <p:nvPr/>
        </p:nvPicPr>
        <p:blipFill rotWithShape="1">
          <a:blip r:embed="rId3"/>
          <a:srcRect l="3070" r="5168" b="82524"/>
          <a:stretch/>
        </p:blipFill>
        <p:spPr>
          <a:xfrm>
            <a:off x="6120291" y="1765701"/>
            <a:ext cx="5413983" cy="848478"/>
          </a:xfrm>
          <a:prstGeom prst="rect">
            <a:avLst/>
          </a:prstGeom>
        </p:spPr>
      </p:pic>
      <p:sp>
        <p:nvSpPr>
          <p:cNvPr id="4" name="Title 3">
            <a:extLst>
              <a:ext uri="{FF2B5EF4-FFF2-40B4-BE49-F238E27FC236}">
                <a16:creationId xmlns:a16="http://schemas.microsoft.com/office/drawing/2014/main" id="{E5849F81-18F5-927D-3EC1-6B10D9F06346}"/>
              </a:ext>
            </a:extLst>
          </p:cNvPr>
          <p:cNvSpPr>
            <a:spLocks noGrp="1"/>
          </p:cNvSpPr>
          <p:nvPr>
            <p:ph type="title"/>
          </p:nvPr>
        </p:nvSpPr>
        <p:spPr/>
        <p:txBody>
          <a:bodyPr/>
          <a:lstStyle/>
          <a:p>
            <a:r>
              <a:rPr lang="en-US" dirty="0" err="1"/>
              <a:t>TrialNet</a:t>
            </a:r>
            <a:r>
              <a:rPr lang="en-US" dirty="0"/>
              <a:t>: What about combo therapies?</a:t>
            </a:r>
          </a:p>
        </p:txBody>
      </p:sp>
      <p:sp>
        <p:nvSpPr>
          <p:cNvPr id="5" name="Content Placeholder 4">
            <a:extLst>
              <a:ext uri="{FF2B5EF4-FFF2-40B4-BE49-F238E27FC236}">
                <a16:creationId xmlns:a16="http://schemas.microsoft.com/office/drawing/2014/main" id="{6373A7F0-808D-AE85-4B3E-9BA529F24FF9}"/>
              </a:ext>
            </a:extLst>
          </p:cNvPr>
          <p:cNvSpPr>
            <a:spLocks noGrp="1"/>
          </p:cNvSpPr>
          <p:nvPr>
            <p:ph sz="half" idx="1"/>
          </p:nvPr>
        </p:nvSpPr>
        <p:spPr/>
        <p:txBody>
          <a:bodyPr>
            <a:normAutofit fontScale="85000" lnSpcReduction="20000"/>
          </a:bodyPr>
          <a:lstStyle/>
          <a:p>
            <a:r>
              <a:rPr lang="en-US" u="sng" dirty="0"/>
              <a:t>Rituximab</a:t>
            </a:r>
            <a:r>
              <a:rPr lang="en-US" dirty="0"/>
              <a:t> – </a:t>
            </a:r>
            <a:r>
              <a:rPr lang="en-US" dirty="0" err="1"/>
              <a:t>mAb</a:t>
            </a:r>
            <a:r>
              <a:rPr lang="en-US" dirty="0"/>
              <a:t>, reduces B cells</a:t>
            </a:r>
          </a:p>
          <a:p>
            <a:r>
              <a:rPr lang="en-US" u="sng" dirty="0"/>
              <a:t>Abatacept</a:t>
            </a:r>
            <a:r>
              <a:rPr lang="en-US" dirty="0"/>
              <a:t> – biologic that modifies T cell responses</a:t>
            </a:r>
          </a:p>
          <a:p>
            <a:r>
              <a:rPr lang="en-US" dirty="0"/>
              <a:t>Both are FDA approved treatments in autoimmune conditions like arthritis</a:t>
            </a:r>
          </a:p>
          <a:p>
            <a:r>
              <a:rPr lang="en-US" dirty="0"/>
              <a:t>Prior studies suggest that each alone may help preserve beta cell function.</a:t>
            </a:r>
          </a:p>
        </p:txBody>
      </p:sp>
      <p:sp>
        <p:nvSpPr>
          <p:cNvPr id="7" name="Content Placeholder 6">
            <a:extLst>
              <a:ext uri="{FF2B5EF4-FFF2-40B4-BE49-F238E27FC236}">
                <a16:creationId xmlns:a16="http://schemas.microsoft.com/office/drawing/2014/main" id="{6B1FA442-A541-9B0D-6A34-624AE78421CE}"/>
              </a:ext>
            </a:extLst>
          </p:cNvPr>
          <p:cNvSpPr>
            <a:spLocks noGrp="1"/>
          </p:cNvSpPr>
          <p:nvPr>
            <p:ph sz="half" idx="2"/>
          </p:nvPr>
        </p:nvSpPr>
        <p:spPr/>
        <p:txBody>
          <a:bodyPr>
            <a:normAutofit fontScale="85000" lnSpcReduction="20000"/>
          </a:bodyPr>
          <a:lstStyle/>
          <a:p>
            <a:endParaRPr lang="en-US" dirty="0"/>
          </a:p>
          <a:p>
            <a:endParaRPr lang="en-US" dirty="0"/>
          </a:p>
          <a:p>
            <a:r>
              <a:rPr lang="en-US" dirty="0"/>
              <a:t>Objective:  Will their combined use have better results than Rituximab alone?</a:t>
            </a:r>
          </a:p>
          <a:p>
            <a:r>
              <a:rPr lang="en-US" dirty="0"/>
              <a:t>Currently enrolling:  Ages 8-45, diagnosed with Stage 3 T1D within the last 3 months</a:t>
            </a:r>
          </a:p>
          <a:p>
            <a:r>
              <a:rPr lang="en-US" dirty="0"/>
              <a:t>4 weekly IV infusions of </a:t>
            </a:r>
            <a:r>
              <a:rPr lang="en-US" b="1" u="sng" dirty="0"/>
              <a:t>Rituximab</a:t>
            </a:r>
            <a:r>
              <a:rPr lang="en-US" dirty="0"/>
              <a:t>, followed by 20 months of weekly SQ injections of either </a:t>
            </a:r>
            <a:r>
              <a:rPr lang="en-US" b="1" u="sng" dirty="0"/>
              <a:t>Abatacept</a:t>
            </a:r>
            <a:r>
              <a:rPr lang="en-US" dirty="0"/>
              <a:t> or </a:t>
            </a:r>
            <a:r>
              <a:rPr lang="en-US" b="1" u="sng" dirty="0"/>
              <a:t>placebo</a:t>
            </a:r>
            <a:endParaRPr lang="en-US" dirty="0"/>
          </a:p>
          <a:p>
            <a:r>
              <a:rPr lang="en-US" dirty="0"/>
              <a:t>2 year follow-up, including MMTT and CGM monitoring</a:t>
            </a:r>
          </a:p>
        </p:txBody>
      </p:sp>
    </p:spTree>
    <p:extLst>
      <p:ext uri="{BB962C8B-B14F-4D97-AF65-F5344CB8AC3E}">
        <p14:creationId xmlns:p14="http://schemas.microsoft.com/office/powerpoint/2010/main" val="1210008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E26BC-1F32-72F8-34F9-3A5111DB01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8082A1-2BF2-C439-8F39-6711A4C79D0A}"/>
              </a:ext>
            </a:extLst>
          </p:cNvPr>
          <p:cNvSpPr>
            <a:spLocks noGrp="1"/>
          </p:cNvSpPr>
          <p:nvPr>
            <p:ph type="title"/>
          </p:nvPr>
        </p:nvSpPr>
        <p:spPr/>
        <p:txBody>
          <a:bodyPr>
            <a:normAutofit/>
          </a:bodyPr>
          <a:lstStyle/>
          <a:p>
            <a:r>
              <a:rPr lang="en-US" sz="5400" b="1" dirty="0"/>
              <a:t>Outline</a:t>
            </a:r>
          </a:p>
        </p:txBody>
      </p:sp>
      <p:sp>
        <p:nvSpPr>
          <p:cNvPr id="3" name="Content Placeholder 2">
            <a:extLst>
              <a:ext uri="{FF2B5EF4-FFF2-40B4-BE49-F238E27FC236}">
                <a16:creationId xmlns:a16="http://schemas.microsoft.com/office/drawing/2014/main" id="{61AA0E2E-30D1-4449-6159-42B0A3854D45}"/>
              </a:ext>
            </a:extLst>
          </p:cNvPr>
          <p:cNvSpPr>
            <a:spLocks noGrp="1"/>
          </p:cNvSpPr>
          <p:nvPr>
            <p:ph idx="1"/>
          </p:nvPr>
        </p:nvSpPr>
        <p:spPr/>
        <p:txBody>
          <a:bodyPr/>
          <a:lstStyle/>
          <a:p>
            <a:r>
              <a:rPr lang="en-US" b="1" dirty="0"/>
              <a:t>T1D:  we’ve come a long way</a:t>
            </a:r>
          </a:p>
          <a:p>
            <a:r>
              <a:rPr lang="en-US" dirty="0"/>
              <a:t>Natural history &amp; staging of T1D</a:t>
            </a:r>
          </a:p>
          <a:p>
            <a:r>
              <a:rPr lang="en-US" dirty="0"/>
              <a:t>Intervention trials</a:t>
            </a:r>
          </a:p>
          <a:p>
            <a:r>
              <a:rPr lang="en-US" dirty="0"/>
              <a:t>Successes &amp; future directions</a:t>
            </a:r>
          </a:p>
        </p:txBody>
      </p:sp>
      <p:sp>
        <p:nvSpPr>
          <p:cNvPr id="4" name="Rectangle 3">
            <a:extLst>
              <a:ext uri="{FF2B5EF4-FFF2-40B4-BE49-F238E27FC236}">
                <a16:creationId xmlns:a16="http://schemas.microsoft.com/office/drawing/2014/main" id="{1D6F5DC1-C17A-D3FD-8126-41505AA9E096}"/>
              </a:ext>
            </a:extLst>
          </p:cNvPr>
          <p:cNvSpPr/>
          <p:nvPr/>
        </p:nvSpPr>
        <p:spPr>
          <a:xfrm>
            <a:off x="152400" y="177800"/>
            <a:ext cx="11861800" cy="6515100"/>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27150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394A4-3B5F-0309-618E-1A83A0E4AA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8084A8-A454-993E-B921-20EF095F57A5}"/>
              </a:ext>
            </a:extLst>
          </p:cNvPr>
          <p:cNvSpPr>
            <a:spLocks noGrp="1"/>
          </p:cNvSpPr>
          <p:nvPr>
            <p:ph type="title"/>
          </p:nvPr>
        </p:nvSpPr>
        <p:spPr/>
        <p:txBody>
          <a:bodyPr>
            <a:normAutofit/>
          </a:bodyPr>
          <a:lstStyle/>
          <a:p>
            <a:r>
              <a:rPr lang="en-US" sz="5400" b="1" dirty="0"/>
              <a:t>Outline</a:t>
            </a:r>
          </a:p>
        </p:txBody>
      </p:sp>
      <p:sp>
        <p:nvSpPr>
          <p:cNvPr id="3" name="Content Placeholder 2">
            <a:extLst>
              <a:ext uri="{FF2B5EF4-FFF2-40B4-BE49-F238E27FC236}">
                <a16:creationId xmlns:a16="http://schemas.microsoft.com/office/drawing/2014/main" id="{61D8B223-B1BC-2259-FB4E-9FDE01085A63}"/>
              </a:ext>
            </a:extLst>
          </p:cNvPr>
          <p:cNvSpPr>
            <a:spLocks noGrp="1"/>
          </p:cNvSpPr>
          <p:nvPr>
            <p:ph idx="1"/>
          </p:nvPr>
        </p:nvSpPr>
        <p:spPr/>
        <p:txBody>
          <a:bodyPr/>
          <a:lstStyle/>
          <a:p>
            <a:r>
              <a:rPr lang="en-US" dirty="0"/>
              <a:t>T1D:  we’ve come a long way … but not enough!</a:t>
            </a:r>
          </a:p>
          <a:p>
            <a:r>
              <a:rPr lang="en-US" dirty="0"/>
              <a:t>Natural history &amp; staging of T1D</a:t>
            </a:r>
          </a:p>
          <a:p>
            <a:r>
              <a:rPr lang="en-US" dirty="0"/>
              <a:t>Intervention trials</a:t>
            </a:r>
          </a:p>
          <a:p>
            <a:r>
              <a:rPr lang="en-US" b="1" dirty="0"/>
              <a:t>Successes &amp; future directions</a:t>
            </a:r>
            <a:endParaRPr lang="en-US" dirty="0"/>
          </a:p>
        </p:txBody>
      </p:sp>
      <p:sp>
        <p:nvSpPr>
          <p:cNvPr id="4" name="Rectangle 3">
            <a:extLst>
              <a:ext uri="{FF2B5EF4-FFF2-40B4-BE49-F238E27FC236}">
                <a16:creationId xmlns:a16="http://schemas.microsoft.com/office/drawing/2014/main" id="{B4E997F6-8180-C58C-701F-EE1F27A569F2}"/>
              </a:ext>
            </a:extLst>
          </p:cNvPr>
          <p:cNvSpPr/>
          <p:nvPr/>
        </p:nvSpPr>
        <p:spPr>
          <a:xfrm>
            <a:off x="152400" y="177800"/>
            <a:ext cx="11861800" cy="6515100"/>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21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B7440-A291-E4C1-EBE1-C0317522AFEF}"/>
              </a:ext>
            </a:extLst>
          </p:cNvPr>
          <p:cNvSpPr>
            <a:spLocks noGrp="1"/>
          </p:cNvSpPr>
          <p:nvPr>
            <p:ph type="title"/>
          </p:nvPr>
        </p:nvSpPr>
        <p:spPr/>
        <p:txBody>
          <a:bodyPr/>
          <a:lstStyle/>
          <a:p>
            <a:r>
              <a:rPr lang="en-US" dirty="0"/>
              <a:t>ICD-10 Codes approved in October 2024</a:t>
            </a:r>
          </a:p>
        </p:txBody>
      </p:sp>
      <p:pic>
        <p:nvPicPr>
          <p:cNvPr id="3" name="Picture 2">
            <a:extLst>
              <a:ext uri="{FF2B5EF4-FFF2-40B4-BE49-F238E27FC236}">
                <a16:creationId xmlns:a16="http://schemas.microsoft.com/office/drawing/2014/main" id="{6C5CD3F7-AF95-3FF3-9153-2A8BFCE98AB8}"/>
              </a:ext>
            </a:extLst>
          </p:cNvPr>
          <p:cNvPicPr>
            <a:picLocks noChangeAspect="1"/>
          </p:cNvPicPr>
          <p:nvPr/>
        </p:nvPicPr>
        <p:blipFill>
          <a:blip r:embed="rId3"/>
          <a:stretch>
            <a:fillRect/>
          </a:stretch>
        </p:blipFill>
        <p:spPr>
          <a:xfrm>
            <a:off x="1940905" y="2008401"/>
            <a:ext cx="7604148" cy="1386587"/>
          </a:xfrm>
          <a:prstGeom prst="rect">
            <a:avLst/>
          </a:prstGeom>
        </p:spPr>
      </p:pic>
    </p:spTree>
    <p:extLst>
      <p:ext uri="{BB962C8B-B14F-4D97-AF65-F5344CB8AC3E}">
        <p14:creationId xmlns:p14="http://schemas.microsoft.com/office/powerpoint/2010/main" val="23351366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858FB1-DBB6-04C3-6A94-4537347DA217}"/>
              </a:ext>
            </a:extLst>
          </p:cNvPr>
          <p:cNvPicPr>
            <a:picLocks noChangeAspect="1"/>
          </p:cNvPicPr>
          <p:nvPr/>
        </p:nvPicPr>
        <p:blipFill>
          <a:blip r:embed="rId3"/>
          <a:stretch>
            <a:fillRect/>
          </a:stretch>
        </p:blipFill>
        <p:spPr>
          <a:xfrm>
            <a:off x="594789" y="161490"/>
            <a:ext cx="11099905" cy="5872885"/>
          </a:xfrm>
          <a:prstGeom prst="rect">
            <a:avLst/>
          </a:prstGeom>
        </p:spPr>
      </p:pic>
    </p:spTree>
    <p:extLst>
      <p:ext uri="{BB962C8B-B14F-4D97-AF65-F5344CB8AC3E}">
        <p14:creationId xmlns:p14="http://schemas.microsoft.com/office/powerpoint/2010/main" val="21725124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BC4A0F-927F-E3EF-7ED8-48194AD3593E}"/>
              </a:ext>
            </a:extLst>
          </p:cNvPr>
          <p:cNvPicPr>
            <a:picLocks noChangeAspect="1"/>
          </p:cNvPicPr>
          <p:nvPr/>
        </p:nvPicPr>
        <p:blipFill>
          <a:blip r:embed="rId3"/>
          <a:stretch>
            <a:fillRect/>
          </a:stretch>
        </p:blipFill>
        <p:spPr>
          <a:xfrm>
            <a:off x="1486249" y="196913"/>
            <a:ext cx="8901714" cy="3551806"/>
          </a:xfrm>
          <a:prstGeom prst="rect">
            <a:avLst/>
          </a:prstGeom>
        </p:spPr>
      </p:pic>
      <p:sp>
        <p:nvSpPr>
          <p:cNvPr id="3" name="TextBox 2">
            <a:extLst>
              <a:ext uri="{FF2B5EF4-FFF2-40B4-BE49-F238E27FC236}">
                <a16:creationId xmlns:a16="http://schemas.microsoft.com/office/drawing/2014/main" id="{051CA7CB-883D-AE28-9E53-089D44FBDCA4}"/>
              </a:ext>
            </a:extLst>
          </p:cNvPr>
          <p:cNvSpPr txBox="1"/>
          <p:nvPr/>
        </p:nvSpPr>
        <p:spPr>
          <a:xfrm>
            <a:off x="6093499" y="3949080"/>
            <a:ext cx="5995893" cy="830997"/>
          </a:xfrm>
          <a:prstGeom prst="rect">
            <a:avLst/>
          </a:prstGeom>
          <a:noFill/>
        </p:spPr>
        <p:txBody>
          <a:bodyPr wrap="square" rtlCol="0">
            <a:spAutoFit/>
          </a:bodyPr>
          <a:lstStyle/>
          <a:p>
            <a:r>
              <a:rPr lang="en-US" sz="2400" b="1" u="sng" dirty="0"/>
              <a:t>Please contact </a:t>
            </a:r>
            <a:r>
              <a:rPr lang="en-US" sz="2400" b="1" dirty="0"/>
              <a:t>       Kelli </a:t>
            </a:r>
            <a:r>
              <a:rPr lang="en-US" sz="2400" b="1" dirty="0" err="1"/>
              <a:t>Delallo</a:t>
            </a:r>
            <a:r>
              <a:rPr lang="en-US" sz="2400" b="1" dirty="0"/>
              <a:t>          </a:t>
            </a:r>
          </a:p>
          <a:p>
            <a:r>
              <a:rPr lang="en-US" sz="2400" b="1" dirty="0"/>
              <a:t>412-692-5210         kelli.delallo@chp.edu</a:t>
            </a:r>
          </a:p>
        </p:txBody>
      </p:sp>
      <p:sp>
        <p:nvSpPr>
          <p:cNvPr id="5" name="Content Placeholder 4">
            <a:extLst>
              <a:ext uri="{FF2B5EF4-FFF2-40B4-BE49-F238E27FC236}">
                <a16:creationId xmlns:a16="http://schemas.microsoft.com/office/drawing/2014/main" id="{69B8AA69-BB2A-40F5-9F3B-3B0B2FD7AB2B}"/>
              </a:ext>
            </a:extLst>
          </p:cNvPr>
          <p:cNvSpPr>
            <a:spLocks noGrp="1"/>
          </p:cNvSpPr>
          <p:nvPr>
            <p:ph sz="half" idx="1"/>
          </p:nvPr>
        </p:nvSpPr>
        <p:spPr>
          <a:xfrm>
            <a:off x="583322" y="5106499"/>
            <a:ext cx="4500091" cy="1593852"/>
          </a:xfrm>
        </p:spPr>
        <p:txBody>
          <a:bodyPr>
            <a:normAutofit fontScale="85000" lnSpcReduction="10000"/>
          </a:bodyPr>
          <a:lstStyle/>
          <a:p>
            <a:r>
              <a:rPr lang="en-US" dirty="0"/>
              <a:t>Confirmatory testing using </a:t>
            </a:r>
            <a:r>
              <a:rPr lang="en-US" u="sng" dirty="0"/>
              <a:t>standardized</a:t>
            </a:r>
            <a:r>
              <a:rPr lang="en-US" dirty="0"/>
              <a:t> assays &amp; protocols</a:t>
            </a:r>
          </a:p>
          <a:p>
            <a:r>
              <a:rPr lang="en-US" dirty="0"/>
              <a:t>Counseling</a:t>
            </a:r>
          </a:p>
          <a:p>
            <a:r>
              <a:rPr lang="en-US" dirty="0"/>
              <a:t>Education</a:t>
            </a:r>
          </a:p>
        </p:txBody>
      </p:sp>
      <p:sp>
        <p:nvSpPr>
          <p:cNvPr id="6" name="Content Placeholder 5">
            <a:extLst>
              <a:ext uri="{FF2B5EF4-FFF2-40B4-BE49-F238E27FC236}">
                <a16:creationId xmlns:a16="http://schemas.microsoft.com/office/drawing/2014/main" id="{8A03C175-C762-1D18-1ED7-5D466327A0FB}"/>
              </a:ext>
            </a:extLst>
          </p:cNvPr>
          <p:cNvSpPr>
            <a:spLocks noGrp="1"/>
          </p:cNvSpPr>
          <p:nvPr>
            <p:ph sz="half" idx="2"/>
          </p:nvPr>
        </p:nvSpPr>
        <p:spPr>
          <a:xfrm>
            <a:off x="5663276" y="5106499"/>
            <a:ext cx="6222381" cy="1436192"/>
          </a:xfrm>
        </p:spPr>
        <p:txBody>
          <a:bodyPr>
            <a:normAutofit fontScale="85000" lnSpcReduction="10000"/>
          </a:bodyPr>
          <a:lstStyle/>
          <a:p>
            <a:r>
              <a:rPr lang="en-US" dirty="0"/>
              <a:t>Monitoring for disease progression</a:t>
            </a:r>
          </a:p>
          <a:p>
            <a:r>
              <a:rPr lang="en-US" dirty="0"/>
              <a:t>Clinical follow-up or appropriate referrals</a:t>
            </a:r>
          </a:p>
          <a:p>
            <a:r>
              <a:rPr lang="en-US" dirty="0"/>
              <a:t>Access to prevention and treatment studies</a:t>
            </a:r>
          </a:p>
          <a:p>
            <a:endParaRPr lang="en-US" dirty="0"/>
          </a:p>
        </p:txBody>
      </p:sp>
      <p:pic>
        <p:nvPicPr>
          <p:cNvPr id="7" name="Picture 6">
            <a:extLst>
              <a:ext uri="{FF2B5EF4-FFF2-40B4-BE49-F238E27FC236}">
                <a16:creationId xmlns:a16="http://schemas.microsoft.com/office/drawing/2014/main" id="{981EBCCD-A160-B064-9A0F-26715B63F29B}"/>
              </a:ext>
            </a:extLst>
          </p:cNvPr>
          <p:cNvPicPr>
            <a:picLocks noChangeAspect="1"/>
          </p:cNvPicPr>
          <p:nvPr/>
        </p:nvPicPr>
        <p:blipFill rotWithShape="1">
          <a:blip r:embed="rId4"/>
          <a:srcRect l="13128" t="36011" r="33845" b="53352"/>
          <a:stretch/>
        </p:blipFill>
        <p:spPr bwMode="auto">
          <a:xfrm>
            <a:off x="417257" y="3995224"/>
            <a:ext cx="5067300" cy="570230"/>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053EBFDF-05CA-EF49-DB6C-5B63C64EE0AB}"/>
              </a:ext>
            </a:extLst>
          </p:cNvPr>
          <p:cNvSpPr/>
          <p:nvPr/>
        </p:nvSpPr>
        <p:spPr>
          <a:xfrm>
            <a:off x="359762" y="4901784"/>
            <a:ext cx="11302584" cy="18288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25493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1031" name="Picture 7" descr="A dog and kids sitting in leaves&#10;&#10;Description automatically generated">
            <a:extLst>
              <a:ext uri="{FF2B5EF4-FFF2-40B4-BE49-F238E27FC236}">
                <a16:creationId xmlns:a16="http://schemas.microsoft.com/office/drawing/2014/main" id="{CF684659-E2A6-4B1A-741F-53B602E8B4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587" y="3903783"/>
            <a:ext cx="3267543" cy="246184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F693D8A-5DE4-62F8-BA0E-75000F867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4355" y="3277053"/>
            <a:ext cx="2001106" cy="26966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998B6DC-8D9C-5C14-A6B2-7E29E99A6E05}"/>
              </a:ext>
            </a:extLst>
          </p:cNvPr>
          <p:cNvSpPr>
            <a:spLocks noGrp="1"/>
          </p:cNvSpPr>
          <p:nvPr>
            <p:ph type="title"/>
          </p:nvPr>
        </p:nvSpPr>
        <p:spPr>
          <a:xfrm>
            <a:off x="838200" y="144597"/>
            <a:ext cx="10515600" cy="1325563"/>
          </a:xfrm>
        </p:spPr>
        <p:txBody>
          <a:bodyPr/>
          <a:lstStyle/>
          <a:p>
            <a:pPr algn="ctr"/>
            <a:r>
              <a:rPr lang="en-US" dirty="0">
                <a:solidFill>
                  <a:schemeClr val="bg1"/>
                </a:solidFill>
              </a:rPr>
              <a:t>Thank you</a:t>
            </a:r>
          </a:p>
        </p:txBody>
      </p:sp>
      <p:pic>
        <p:nvPicPr>
          <p:cNvPr id="1026" name="Picture 2">
            <a:extLst>
              <a:ext uri="{FF2B5EF4-FFF2-40B4-BE49-F238E27FC236}">
                <a16:creationId xmlns:a16="http://schemas.microsoft.com/office/drawing/2014/main" id="{DD5EBB80-5144-AFA3-EBE3-D4D2269EC4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2038" y="1405997"/>
            <a:ext cx="3246007" cy="256812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Two children standing on a rock by the water&#10;&#10;Description automatically generated">
            <a:extLst>
              <a:ext uri="{FF2B5EF4-FFF2-40B4-BE49-F238E27FC236}">
                <a16:creationId xmlns:a16="http://schemas.microsoft.com/office/drawing/2014/main" id="{054375CA-42C1-AECF-3986-72ED95FE83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833" y="1055078"/>
            <a:ext cx="2424462" cy="301345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 couple of children standing in water&#10;&#10;Description automatically generated">
            <a:extLst>
              <a:ext uri="{FF2B5EF4-FFF2-40B4-BE49-F238E27FC236}">
                <a16:creationId xmlns:a16="http://schemas.microsoft.com/office/drawing/2014/main" id="{B3E7E2F2-B0CD-4AD4-534A-9D213FB704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8746" y="1268084"/>
            <a:ext cx="3303598" cy="22664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DA06381-BA51-DE63-1BA2-871AC9181E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7156" y="3323492"/>
            <a:ext cx="3234429" cy="3375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488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F312A1D-2CDC-ABEF-62D3-CB987795440F}"/>
              </a:ext>
            </a:extLst>
          </p:cNvPr>
          <p:cNvSpPr/>
          <p:nvPr/>
        </p:nvSpPr>
        <p:spPr>
          <a:xfrm>
            <a:off x="0" y="1124456"/>
            <a:ext cx="12192000" cy="18040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AF7D6C-51F6-ABE6-D2FE-82BFEE820CE5}"/>
              </a:ext>
            </a:extLst>
          </p:cNvPr>
          <p:cNvSpPr>
            <a:spLocks noGrp="1"/>
          </p:cNvSpPr>
          <p:nvPr>
            <p:ph type="title"/>
          </p:nvPr>
        </p:nvSpPr>
        <p:spPr>
          <a:xfrm>
            <a:off x="788772" y="365125"/>
            <a:ext cx="10515600" cy="864585"/>
          </a:xfrm>
        </p:spPr>
        <p:txBody>
          <a:bodyPr/>
          <a:lstStyle/>
          <a:p>
            <a:r>
              <a:rPr lang="en-US" b="1" dirty="0">
                <a:solidFill>
                  <a:srgbClr val="0070C0"/>
                </a:solidFill>
              </a:rPr>
              <a:t>1910s: The Starvation Diet</a:t>
            </a:r>
          </a:p>
        </p:txBody>
      </p:sp>
      <p:sp>
        <p:nvSpPr>
          <p:cNvPr id="3" name="Content Placeholder 2">
            <a:extLst>
              <a:ext uri="{FF2B5EF4-FFF2-40B4-BE49-F238E27FC236}">
                <a16:creationId xmlns:a16="http://schemas.microsoft.com/office/drawing/2014/main" id="{0D9E1665-A257-F987-E344-3C8A101FA1B9}"/>
              </a:ext>
            </a:extLst>
          </p:cNvPr>
          <p:cNvSpPr>
            <a:spLocks noGrp="1"/>
          </p:cNvSpPr>
          <p:nvPr>
            <p:ph sz="half" idx="1"/>
          </p:nvPr>
        </p:nvSpPr>
        <p:spPr>
          <a:xfrm>
            <a:off x="838201" y="1222935"/>
            <a:ext cx="5807528" cy="1696728"/>
          </a:xfrm>
        </p:spPr>
        <p:txBody>
          <a:bodyPr>
            <a:normAutofit/>
          </a:bodyPr>
          <a:lstStyle/>
          <a:p>
            <a:pPr marL="0" indent="0">
              <a:buNone/>
            </a:pPr>
            <a:r>
              <a:rPr lang="en-US" sz="2000" dirty="0"/>
              <a:t>Drastic reduction of caloric intake, esp. carbohydrates (sometimes as little as 8% of caloric intake)</a:t>
            </a:r>
          </a:p>
          <a:p>
            <a:pPr marL="0" indent="0">
              <a:buNone/>
            </a:pPr>
            <a:r>
              <a:rPr lang="en-US" sz="2000" dirty="0"/>
              <a:t>Prolonged life by a few years, at best</a:t>
            </a:r>
          </a:p>
        </p:txBody>
      </p:sp>
      <p:pic>
        <p:nvPicPr>
          <p:cNvPr id="5" name="Picture 7" descr="cu31924104225283_0000">
            <a:extLst>
              <a:ext uri="{FF2B5EF4-FFF2-40B4-BE49-F238E27FC236}">
                <a16:creationId xmlns:a16="http://schemas.microsoft.com/office/drawing/2014/main" id="{EACF80C5-02DD-C693-83F6-E8762241655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798966" y="551793"/>
            <a:ext cx="3962111" cy="57217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D-FrederickAllen">
            <a:extLst>
              <a:ext uri="{FF2B5EF4-FFF2-40B4-BE49-F238E27FC236}">
                <a16:creationId xmlns:a16="http://schemas.microsoft.com/office/drawing/2014/main" id="{E513FE51-51E7-A142-977C-B21CDBAC73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7454" y="3494118"/>
            <a:ext cx="2279082" cy="291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B7CBB8A7-259C-B9ED-A2BD-57506E4BBF21}"/>
              </a:ext>
            </a:extLst>
          </p:cNvPr>
          <p:cNvSpPr txBox="1"/>
          <p:nvPr/>
        </p:nvSpPr>
        <p:spPr>
          <a:xfrm>
            <a:off x="8444665" y="6279801"/>
            <a:ext cx="3426038" cy="461665"/>
          </a:xfrm>
          <a:prstGeom prst="rect">
            <a:avLst/>
          </a:prstGeom>
          <a:noFill/>
        </p:spPr>
        <p:txBody>
          <a:bodyPr wrap="square">
            <a:spAutoFit/>
          </a:bodyPr>
          <a:lstStyle/>
          <a:p>
            <a:pPr algn="r"/>
            <a:r>
              <a:rPr lang="en-US" sz="1200" dirty="0"/>
              <a:t>All images from University of Toronto Libraries. https://insulin.library.utoronto.ca/</a:t>
            </a:r>
          </a:p>
        </p:txBody>
      </p:sp>
      <p:sp>
        <p:nvSpPr>
          <p:cNvPr id="9" name="TextBox 8">
            <a:extLst>
              <a:ext uri="{FF2B5EF4-FFF2-40B4-BE49-F238E27FC236}">
                <a16:creationId xmlns:a16="http://schemas.microsoft.com/office/drawing/2014/main" id="{4A38BF0C-3385-4B68-A36C-1A05771C9CE2}"/>
              </a:ext>
            </a:extLst>
          </p:cNvPr>
          <p:cNvSpPr txBox="1"/>
          <p:nvPr/>
        </p:nvSpPr>
        <p:spPr>
          <a:xfrm>
            <a:off x="6002791" y="6369269"/>
            <a:ext cx="2333297" cy="369332"/>
          </a:xfrm>
          <a:prstGeom prst="rect">
            <a:avLst/>
          </a:prstGeom>
          <a:noFill/>
        </p:spPr>
        <p:txBody>
          <a:bodyPr wrap="square" rtlCol="0">
            <a:spAutoFit/>
          </a:bodyPr>
          <a:lstStyle/>
          <a:p>
            <a:r>
              <a:rPr lang="en-US" b="1" dirty="0"/>
              <a:t>Frederick Allen, MD</a:t>
            </a:r>
          </a:p>
        </p:txBody>
      </p:sp>
    </p:spTree>
    <p:extLst>
      <p:ext uri="{BB962C8B-B14F-4D97-AF65-F5344CB8AC3E}">
        <p14:creationId xmlns:p14="http://schemas.microsoft.com/office/powerpoint/2010/main" val="1964901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6E77A8FB-3D5D-3703-FD33-ECA4BBB7488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D255124-44B0-719E-35B1-AB6A729606CD}"/>
              </a:ext>
            </a:extLst>
          </p:cNvPr>
          <p:cNvSpPr/>
          <p:nvPr/>
        </p:nvSpPr>
        <p:spPr>
          <a:xfrm>
            <a:off x="0" y="2780270"/>
            <a:ext cx="12192000" cy="29285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EE19281-6C92-FAB2-122D-B904AEACBA87}"/>
              </a:ext>
            </a:extLst>
          </p:cNvPr>
          <p:cNvSpPr>
            <a:spLocks noGrp="1"/>
          </p:cNvSpPr>
          <p:nvPr>
            <p:ph sz="half" idx="1"/>
          </p:nvPr>
        </p:nvSpPr>
        <p:spPr>
          <a:xfrm>
            <a:off x="555624" y="3598267"/>
            <a:ext cx="5406190" cy="1896154"/>
          </a:xfrm>
        </p:spPr>
        <p:txBody>
          <a:bodyPr>
            <a:normAutofit fontScale="70000" lnSpcReduction="20000"/>
          </a:bodyPr>
          <a:lstStyle/>
          <a:p>
            <a:r>
              <a:rPr lang="en-US" dirty="0"/>
              <a:t>Diagnosed at age 12</a:t>
            </a:r>
          </a:p>
          <a:p>
            <a:r>
              <a:rPr lang="en-US" dirty="0"/>
              <a:t>Endured caloric intakes as low as 300 kcal/day</a:t>
            </a:r>
          </a:p>
          <a:p>
            <a:r>
              <a:rPr lang="en-US" dirty="0"/>
              <a:t>45 </a:t>
            </a:r>
            <a:r>
              <a:rPr lang="en-US" dirty="0" err="1"/>
              <a:t>lb</a:t>
            </a:r>
            <a:r>
              <a:rPr lang="en-US" dirty="0"/>
              <a:t>, ‘could barely walk on her own’</a:t>
            </a:r>
          </a:p>
          <a:p>
            <a:r>
              <a:rPr lang="en-US" dirty="0"/>
              <a:t>Presented to Toronto at age 14 and started on insulin Aug 1922</a:t>
            </a:r>
          </a:p>
          <a:p>
            <a:r>
              <a:rPr lang="en-US" dirty="0"/>
              <a:t>Lived to reach her 70s</a:t>
            </a:r>
          </a:p>
        </p:txBody>
      </p:sp>
      <p:sp>
        <p:nvSpPr>
          <p:cNvPr id="4" name="Content Placeholder 3">
            <a:extLst>
              <a:ext uri="{FF2B5EF4-FFF2-40B4-BE49-F238E27FC236}">
                <a16:creationId xmlns:a16="http://schemas.microsoft.com/office/drawing/2014/main" id="{A58914BE-C173-6BFC-23FD-AE594590E6FA}"/>
              </a:ext>
            </a:extLst>
          </p:cNvPr>
          <p:cNvSpPr>
            <a:spLocks noGrp="1"/>
          </p:cNvSpPr>
          <p:nvPr>
            <p:ph sz="half" idx="2"/>
          </p:nvPr>
        </p:nvSpPr>
        <p:spPr>
          <a:xfrm>
            <a:off x="6371536" y="3585058"/>
            <a:ext cx="5438275" cy="2101784"/>
          </a:xfrm>
        </p:spPr>
        <p:txBody>
          <a:bodyPr>
            <a:normAutofit fontScale="70000" lnSpcReduction="20000"/>
          </a:bodyPr>
          <a:lstStyle/>
          <a:p>
            <a:r>
              <a:rPr lang="en-US" dirty="0"/>
              <a:t>At age 11, very ill, pronounced “hopeless”</a:t>
            </a:r>
          </a:p>
          <a:p>
            <a:r>
              <a:rPr lang="en-US" dirty="0"/>
              <a:t>Sent to Hospital for Sick Children in Toronto in Oct 1922, unconscious for several days</a:t>
            </a:r>
          </a:p>
          <a:p>
            <a:r>
              <a:rPr lang="en-US" dirty="0"/>
              <a:t>“The first child to recover from [diabetic] coma by the use of insulin”</a:t>
            </a:r>
          </a:p>
          <a:p>
            <a:r>
              <a:rPr lang="en-US" dirty="0"/>
              <a:t>Lived to at least age 35</a:t>
            </a:r>
          </a:p>
        </p:txBody>
      </p:sp>
      <p:pic>
        <p:nvPicPr>
          <p:cNvPr id="10" name="Picture 20" descr="Elizabeth Hughes">
            <a:hlinkClick r:id="rId3"/>
            <a:extLst>
              <a:ext uri="{FF2B5EF4-FFF2-40B4-BE49-F238E27FC236}">
                <a16:creationId xmlns:a16="http://schemas.microsoft.com/office/drawing/2014/main" id="{231EA5C9-6ED6-36D7-F4F4-3F3187775DB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25915" y="581609"/>
            <a:ext cx="2518374" cy="279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714D2CB5-5DFA-2432-62A3-14DAAC05FE60}"/>
              </a:ext>
            </a:extLst>
          </p:cNvPr>
          <p:cNvSpPr txBox="1"/>
          <p:nvPr/>
        </p:nvSpPr>
        <p:spPr>
          <a:xfrm>
            <a:off x="526303" y="2985393"/>
            <a:ext cx="2804606" cy="461665"/>
          </a:xfrm>
          <a:prstGeom prst="rect">
            <a:avLst/>
          </a:prstGeom>
          <a:noFill/>
        </p:spPr>
        <p:txBody>
          <a:bodyPr wrap="square" rtlCol="0">
            <a:spAutoFit/>
          </a:bodyPr>
          <a:lstStyle/>
          <a:p>
            <a:r>
              <a:rPr lang="en-US" sz="2400" b="1" dirty="0"/>
              <a:t>Elizabeth Hughes</a:t>
            </a:r>
          </a:p>
        </p:txBody>
      </p:sp>
      <p:sp>
        <p:nvSpPr>
          <p:cNvPr id="7" name="TextBox 6">
            <a:extLst>
              <a:ext uri="{FF2B5EF4-FFF2-40B4-BE49-F238E27FC236}">
                <a16:creationId xmlns:a16="http://schemas.microsoft.com/office/drawing/2014/main" id="{726171FE-F983-334A-5364-AC83562187E4}"/>
              </a:ext>
            </a:extLst>
          </p:cNvPr>
          <p:cNvSpPr txBox="1"/>
          <p:nvPr/>
        </p:nvSpPr>
        <p:spPr>
          <a:xfrm>
            <a:off x="8444665" y="6279801"/>
            <a:ext cx="3426038" cy="461665"/>
          </a:xfrm>
          <a:prstGeom prst="rect">
            <a:avLst/>
          </a:prstGeom>
          <a:noFill/>
        </p:spPr>
        <p:txBody>
          <a:bodyPr wrap="square">
            <a:spAutoFit/>
          </a:bodyPr>
          <a:lstStyle/>
          <a:p>
            <a:pPr algn="r"/>
            <a:r>
              <a:rPr lang="en-US" sz="1200" dirty="0"/>
              <a:t>All images from University of Toronto Libraries. https://insulin.library.utoronto.ca/</a:t>
            </a:r>
          </a:p>
        </p:txBody>
      </p:sp>
      <p:pic>
        <p:nvPicPr>
          <p:cNvPr id="8" name="Picture 7">
            <a:extLst>
              <a:ext uri="{FF2B5EF4-FFF2-40B4-BE49-F238E27FC236}">
                <a16:creationId xmlns:a16="http://schemas.microsoft.com/office/drawing/2014/main" id="{825C8644-3113-EB8B-E705-EE6E469D8C94}"/>
              </a:ext>
            </a:extLst>
          </p:cNvPr>
          <p:cNvPicPr>
            <a:picLocks noChangeAspect="1"/>
          </p:cNvPicPr>
          <p:nvPr/>
        </p:nvPicPr>
        <p:blipFill>
          <a:blip r:embed="rId6"/>
          <a:stretch>
            <a:fillRect/>
          </a:stretch>
        </p:blipFill>
        <p:spPr>
          <a:xfrm>
            <a:off x="8799643" y="383058"/>
            <a:ext cx="2093815" cy="3024401"/>
          </a:xfrm>
          <a:prstGeom prst="rect">
            <a:avLst/>
          </a:prstGeom>
        </p:spPr>
      </p:pic>
      <p:sp>
        <p:nvSpPr>
          <p:cNvPr id="9" name="TextBox 8">
            <a:extLst>
              <a:ext uri="{FF2B5EF4-FFF2-40B4-BE49-F238E27FC236}">
                <a16:creationId xmlns:a16="http://schemas.microsoft.com/office/drawing/2014/main" id="{2FE9C7CD-9CEA-A87A-770A-36DB02B7F64B}"/>
              </a:ext>
            </a:extLst>
          </p:cNvPr>
          <p:cNvSpPr txBox="1"/>
          <p:nvPr/>
        </p:nvSpPr>
        <p:spPr>
          <a:xfrm>
            <a:off x="6366277" y="3028329"/>
            <a:ext cx="2333297" cy="461665"/>
          </a:xfrm>
          <a:prstGeom prst="rect">
            <a:avLst/>
          </a:prstGeom>
          <a:noFill/>
        </p:spPr>
        <p:txBody>
          <a:bodyPr wrap="square" rtlCol="0">
            <a:spAutoFit/>
          </a:bodyPr>
          <a:lstStyle/>
          <a:p>
            <a:r>
              <a:rPr lang="en-US" sz="2400" b="1" dirty="0"/>
              <a:t>Elsie Needham</a:t>
            </a:r>
          </a:p>
        </p:txBody>
      </p:sp>
    </p:spTree>
    <p:extLst>
      <p:ext uri="{BB962C8B-B14F-4D97-AF65-F5344CB8AC3E}">
        <p14:creationId xmlns:p14="http://schemas.microsoft.com/office/powerpoint/2010/main" val="134236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80D973-D897-B7F5-3F9E-DCE82951130A}"/>
              </a:ext>
            </a:extLst>
          </p:cNvPr>
          <p:cNvSpPr/>
          <p:nvPr/>
        </p:nvSpPr>
        <p:spPr>
          <a:xfrm>
            <a:off x="0" y="1458097"/>
            <a:ext cx="12192000" cy="3805882"/>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6C2740-51D5-B62A-2E31-3639D0231939}"/>
              </a:ext>
            </a:extLst>
          </p:cNvPr>
          <p:cNvSpPr>
            <a:spLocks noGrp="1"/>
          </p:cNvSpPr>
          <p:nvPr>
            <p:ph type="title"/>
          </p:nvPr>
        </p:nvSpPr>
        <p:spPr>
          <a:xfrm>
            <a:off x="294500" y="790459"/>
            <a:ext cx="10515600" cy="661570"/>
          </a:xfrm>
        </p:spPr>
        <p:txBody>
          <a:bodyPr>
            <a:normAutofit fontScale="90000"/>
          </a:bodyPr>
          <a:lstStyle/>
          <a:p>
            <a:r>
              <a:rPr lang="en-US" b="1" dirty="0">
                <a:solidFill>
                  <a:srgbClr val="0070C0"/>
                </a:solidFill>
              </a:rPr>
              <a:t>1920s:  Insulin, the miracle drug</a:t>
            </a:r>
          </a:p>
        </p:txBody>
      </p:sp>
      <p:pic>
        <p:nvPicPr>
          <p:cNvPr id="3" name="Picture 2" descr="Frederick Banting and Charles Best on the roof of the University of Toronto’s Medical Building in 1922. Dogs were used as experimental subjects in the insuli. From the F. G. Banting Papers. Courtesy Thomas Fisher Rare Book Library, University of Toronto.">
            <a:extLst>
              <a:ext uri="{FF2B5EF4-FFF2-40B4-BE49-F238E27FC236}">
                <a16:creationId xmlns:a16="http://schemas.microsoft.com/office/drawing/2014/main" id="{87C65002-2F04-FE70-A847-1E44129EE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8979" y="791687"/>
            <a:ext cx="3781235" cy="5222167"/>
          </a:xfrm>
          <a:prstGeom prst="rect">
            <a:avLst/>
          </a:prstGeom>
          <a:noFill/>
          <a:ln w="63500">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61609D8-68C7-400F-0952-343F1CB04ACD}"/>
              </a:ext>
            </a:extLst>
          </p:cNvPr>
          <p:cNvPicPr>
            <a:picLocks noChangeAspect="1"/>
          </p:cNvPicPr>
          <p:nvPr/>
        </p:nvPicPr>
        <p:blipFill rotWithShape="1">
          <a:blip r:embed="rId4"/>
          <a:srcRect l="52026" t="21411" r="28480" b="47534"/>
          <a:stretch/>
        </p:blipFill>
        <p:spPr>
          <a:xfrm>
            <a:off x="294500" y="1750120"/>
            <a:ext cx="3564716" cy="3194356"/>
          </a:xfrm>
          <a:prstGeom prst="rect">
            <a:avLst/>
          </a:prstGeom>
          <a:ln w="57150">
            <a:solidFill>
              <a:schemeClr val="tx1"/>
            </a:solidFill>
          </a:ln>
        </p:spPr>
      </p:pic>
      <p:pic>
        <p:nvPicPr>
          <p:cNvPr id="7" name="Picture 6">
            <a:extLst>
              <a:ext uri="{FF2B5EF4-FFF2-40B4-BE49-F238E27FC236}">
                <a16:creationId xmlns:a16="http://schemas.microsoft.com/office/drawing/2014/main" id="{1DB9D1BD-B8F6-01EF-BA5C-E973906E9B9A}"/>
              </a:ext>
            </a:extLst>
          </p:cNvPr>
          <p:cNvPicPr>
            <a:picLocks noChangeAspect="1"/>
          </p:cNvPicPr>
          <p:nvPr/>
        </p:nvPicPr>
        <p:blipFill rotWithShape="1">
          <a:blip r:embed="rId4"/>
          <a:srcRect l="72511" t="51303" r="6961" b="14042"/>
          <a:stretch/>
        </p:blipFill>
        <p:spPr>
          <a:xfrm>
            <a:off x="4549102" y="1750120"/>
            <a:ext cx="3331521" cy="3163748"/>
          </a:xfrm>
          <a:prstGeom prst="rect">
            <a:avLst/>
          </a:prstGeom>
          <a:ln w="57150">
            <a:solidFill>
              <a:schemeClr val="tx1"/>
            </a:solidFill>
          </a:ln>
        </p:spPr>
      </p:pic>
      <p:sp>
        <p:nvSpPr>
          <p:cNvPr id="9" name="TextBox 8">
            <a:extLst>
              <a:ext uri="{FF2B5EF4-FFF2-40B4-BE49-F238E27FC236}">
                <a16:creationId xmlns:a16="http://schemas.microsoft.com/office/drawing/2014/main" id="{DEBDA8EC-76E8-C456-EA84-B3DCC318337F}"/>
              </a:ext>
            </a:extLst>
          </p:cNvPr>
          <p:cNvSpPr txBox="1"/>
          <p:nvPr/>
        </p:nvSpPr>
        <p:spPr>
          <a:xfrm>
            <a:off x="0" y="6359494"/>
            <a:ext cx="8717692" cy="461665"/>
          </a:xfrm>
          <a:prstGeom prst="rect">
            <a:avLst/>
          </a:prstGeom>
          <a:noFill/>
        </p:spPr>
        <p:txBody>
          <a:bodyPr wrap="square">
            <a:spAutoFit/>
          </a:bodyPr>
          <a:lstStyle/>
          <a:p>
            <a:r>
              <a:rPr lang="en-US" sz="1200" dirty="0"/>
              <a:t>Image credits:  (left &amp; center)  de </a:t>
            </a:r>
            <a:r>
              <a:rPr lang="en-US" sz="1200" dirty="0" err="1"/>
              <a:t>Leiva</a:t>
            </a:r>
            <a:r>
              <a:rPr lang="en-US" sz="1200" dirty="0"/>
              <a:t>-Hildalgo et al (2011) Av  </a:t>
            </a:r>
            <a:r>
              <a:rPr lang="en-US" sz="1200" dirty="0" err="1"/>
              <a:t>Diabetol</a:t>
            </a:r>
            <a:r>
              <a:rPr lang="en-US" sz="1200" dirty="0"/>
              <a:t> 27(1):15-26.</a:t>
            </a:r>
          </a:p>
          <a:p>
            <a:r>
              <a:rPr lang="en-US" sz="1200" dirty="0"/>
              <a:t>(right)  </a:t>
            </a:r>
            <a:r>
              <a:rPr lang="en-US" sz="1200" dirty="0">
                <a:hlinkClick r:id="rId5"/>
              </a:rPr>
              <a:t>Sciencehistory.org</a:t>
            </a:r>
            <a:endParaRPr lang="en-US" sz="1200" dirty="0"/>
          </a:p>
        </p:txBody>
      </p:sp>
    </p:spTree>
    <p:extLst>
      <p:ext uri="{BB962C8B-B14F-4D97-AF65-F5344CB8AC3E}">
        <p14:creationId xmlns:p14="http://schemas.microsoft.com/office/powerpoint/2010/main" val="487532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A50E52-AD4A-D0F4-22FD-D0202F750718}"/>
              </a:ext>
            </a:extLst>
          </p:cNvPr>
          <p:cNvSpPr/>
          <p:nvPr/>
        </p:nvSpPr>
        <p:spPr>
          <a:xfrm>
            <a:off x="0" y="852615"/>
            <a:ext cx="12192000" cy="5399904"/>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737C14-8FD7-3B4D-CD00-2B7C5066D53A}"/>
              </a:ext>
            </a:extLst>
          </p:cNvPr>
          <p:cNvSpPr>
            <a:spLocks noGrp="1"/>
          </p:cNvSpPr>
          <p:nvPr>
            <p:ph type="title"/>
          </p:nvPr>
        </p:nvSpPr>
        <p:spPr>
          <a:xfrm>
            <a:off x="294500" y="192128"/>
            <a:ext cx="10515600" cy="593936"/>
          </a:xfrm>
        </p:spPr>
        <p:txBody>
          <a:bodyPr>
            <a:normAutofit fontScale="90000"/>
          </a:bodyPr>
          <a:lstStyle/>
          <a:p>
            <a:r>
              <a:rPr lang="en-US" b="1" dirty="0">
                <a:solidFill>
                  <a:srgbClr val="0070C0"/>
                </a:solidFill>
              </a:rPr>
              <a:t>1940-80s:  We’ve come a long way, baby!</a:t>
            </a:r>
          </a:p>
        </p:txBody>
      </p:sp>
      <p:sp>
        <p:nvSpPr>
          <p:cNvPr id="3" name="Slide Number Placeholder 3">
            <a:extLst>
              <a:ext uri="{FF2B5EF4-FFF2-40B4-BE49-F238E27FC236}">
                <a16:creationId xmlns:a16="http://schemas.microsoft.com/office/drawing/2014/main" id="{E13EF7EC-E2AF-6A9E-F636-1A755B32BFF7}"/>
              </a:ext>
            </a:extLst>
          </p:cNvPr>
          <p:cNvSpPr txBox="1">
            <a:spLocks/>
          </p:cNvSpPr>
          <p:nvPr/>
        </p:nvSpPr>
        <p:spPr>
          <a:xfrm>
            <a:off x="8207976" y="4543340"/>
            <a:ext cx="2133600" cy="274637"/>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3088ACA-6532-5B47-9D60-7AF590FE3009}" type="slidenum">
              <a:rPr lang="en-US" smtClean="0"/>
              <a:pPr/>
              <a:t>9</a:t>
            </a:fld>
            <a:endParaRPr lang="en-US" dirty="0"/>
          </a:p>
        </p:txBody>
      </p:sp>
      <p:pic>
        <p:nvPicPr>
          <p:cNvPr id="4" name="Picture 2">
            <a:extLst>
              <a:ext uri="{FF2B5EF4-FFF2-40B4-BE49-F238E27FC236}">
                <a16:creationId xmlns:a16="http://schemas.microsoft.com/office/drawing/2014/main" id="{192EBBB2-C814-EFA3-4499-59E273250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43" y="1442600"/>
            <a:ext cx="2144888" cy="15228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6EEAFF3-46BB-94BE-24E2-B161BA9CE1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8051" y="1141051"/>
            <a:ext cx="2595545" cy="21691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5874DEF1-9A86-99DC-B4DF-B14F095E54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4292" y="1280820"/>
            <a:ext cx="3599583" cy="20293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1485C0C4-4C81-3357-2CCB-DF97C79AC2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3712" y="953760"/>
            <a:ext cx="1836753" cy="2356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48C0C4D5-8047-9AE1-EAEF-DD546A5F9B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8199" y="3706479"/>
            <a:ext cx="2343793" cy="2182847"/>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690C68AA-B76D-DB1B-3EB4-97F0015014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31630" y="3923674"/>
            <a:ext cx="2624361" cy="17477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a:extLst>
              <a:ext uri="{FF2B5EF4-FFF2-40B4-BE49-F238E27FC236}">
                <a16:creationId xmlns:a16="http://schemas.microsoft.com/office/drawing/2014/main" id="{EF5B1F54-2661-F714-547A-35FB98EE52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2195" y="3776822"/>
            <a:ext cx="2278716" cy="22087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27F81377-ABC8-DE39-2FCD-D456DE931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93" y="1463015"/>
            <a:ext cx="2144888" cy="1522871"/>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81490FE8-F446-37CD-C966-79331132C7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001" y="1161466"/>
            <a:ext cx="2595545" cy="2169164"/>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8184710-0218-4C0D-DE2B-034CE9537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9242" y="1301235"/>
            <a:ext cx="3599583" cy="2029395"/>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06C1E5F-9791-1B06-A59A-35F4AB459A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98662" y="974175"/>
            <a:ext cx="1836753" cy="2356455"/>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15" name="Picture 12">
            <a:extLst>
              <a:ext uri="{FF2B5EF4-FFF2-40B4-BE49-F238E27FC236}">
                <a16:creationId xmlns:a16="http://schemas.microsoft.com/office/drawing/2014/main" id="{9277B609-46C7-68CA-CE5F-486862371B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6580" y="3944089"/>
            <a:ext cx="2624361" cy="1747776"/>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pic>
        <p:nvPicPr>
          <p:cNvPr id="16" name="Picture 14">
            <a:extLst>
              <a:ext uri="{FF2B5EF4-FFF2-40B4-BE49-F238E27FC236}">
                <a16:creationId xmlns:a16="http://schemas.microsoft.com/office/drawing/2014/main" id="{072D820C-AE42-F004-9D8A-93997D6888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7145" y="3797237"/>
            <a:ext cx="2278716" cy="2208756"/>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0C731E8-6D6B-DDF5-FABB-2BDF739C3735}"/>
              </a:ext>
            </a:extLst>
          </p:cNvPr>
          <p:cNvSpPr txBox="1"/>
          <p:nvPr/>
        </p:nvSpPr>
        <p:spPr>
          <a:xfrm>
            <a:off x="6100120" y="6374372"/>
            <a:ext cx="6091880" cy="461665"/>
          </a:xfrm>
          <a:prstGeom prst="rect">
            <a:avLst/>
          </a:prstGeom>
          <a:noFill/>
        </p:spPr>
        <p:txBody>
          <a:bodyPr wrap="square">
            <a:spAutoFit/>
          </a:bodyPr>
          <a:lstStyle/>
          <a:p>
            <a:pPr algn="r"/>
            <a:r>
              <a:rPr lang="en-US" sz="1200" dirty="0"/>
              <a:t>Images posted in a thread about historic T1DM devices in a public forum:</a:t>
            </a:r>
          </a:p>
          <a:p>
            <a:pPr algn="r"/>
            <a:r>
              <a:rPr lang="en-US" sz="1200" dirty="0"/>
              <a:t>https://forum.tudiabetes.org/t/some-old-ways-of-testing/47552</a:t>
            </a:r>
          </a:p>
        </p:txBody>
      </p:sp>
    </p:spTree>
    <p:extLst>
      <p:ext uri="{BB962C8B-B14F-4D97-AF65-F5344CB8AC3E}">
        <p14:creationId xmlns:p14="http://schemas.microsoft.com/office/powerpoint/2010/main" val="14925627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4842</TotalTime>
  <Words>2812</Words>
  <Application>Microsoft Office PowerPoint</Application>
  <PresentationFormat>Widescreen</PresentationFormat>
  <Paragraphs>500</Paragraphs>
  <Slides>54</Slides>
  <Notes>49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54</vt:i4>
      </vt:variant>
    </vt:vector>
  </HeadingPairs>
  <TitlesOfParts>
    <vt:vector size="59" baseType="lpstr">
      <vt:lpstr>Arial</vt:lpstr>
      <vt:lpstr>Calibri</vt:lpstr>
      <vt:lpstr>Calibri Light</vt:lpstr>
      <vt:lpstr>Gotham SSm A</vt:lpstr>
      <vt:lpstr>Office Theme</vt:lpstr>
      <vt:lpstr>Staging and Prevention in Type 1 Diabetes</vt:lpstr>
      <vt:lpstr>I have no disclosures.</vt:lpstr>
      <vt:lpstr>Learning Objectives</vt:lpstr>
      <vt:lpstr>Outline</vt:lpstr>
      <vt:lpstr>Outline</vt:lpstr>
      <vt:lpstr>1910s: The Starvation Diet</vt:lpstr>
      <vt:lpstr>PowerPoint Presentation</vt:lpstr>
      <vt:lpstr>1920s:  Insulin, the miracle drug</vt:lpstr>
      <vt:lpstr>1940-80s:  We’ve come a long way, baby!</vt:lpstr>
      <vt:lpstr>1990s: The DCCT – a prospective, randomized, multicenter clinical trial</vt:lpstr>
      <vt:lpstr>1990s: The DCCT – a prospective, randomized, multicenter clinical trial</vt:lpstr>
      <vt:lpstr>Another RCT of intensive insulin therapy in new-onset IDDM</vt:lpstr>
      <vt:lpstr>Glucose monitoring nowadays</vt:lpstr>
      <vt:lpstr>Insulin delivery nowadays</vt:lpstr>
      <vt:lpstr>  </vt:lpstr>
      <vt:lpstr>  </vt:lpstr>
      <vt:lpstr>  </vt:lpstr>
      <vt:lpstr>But in this era of intensive management, we still haven’t solved …</vt:lpstr>
      <vt:lpstr>Outline</vt:lpstr>
      <vt:lpstr>The classic laboratory determination of diabetes ‘stages’</vt:lpstr>
      <vt:lpstr>T1D Staging</vt:lpstr>
      <vt:lpstr>Why is this conceptual model of T1D development important?</vt:lpstr>
      <vt:lpstr>TRIALNET</vt:lpstr>
      <vt:lpstr>PowerPoint Presentation</vt:lpstr>
      <vt:lpstr>T1D Staging</vt:lpstr>
      <vt:lpstr>PowerPoint Presentation</vt:lpstr>
      <vt:lpstr>T1D Staging</vt:lpstr>
      <vt:lpstr>TrialNet:  “Pathway to Prevention” Study</vt:lpstr>
      <vt:lpstr>Progression to Stage 3 T1D in children from time of seroconversion according to antibody type</vt:lpstr>
      <vt:lpstr>T1D Staging</vt:lpstr>
      <vt:lpstr>Progression to Stage 3 T1D from Stage 1:  impact of age</vt:lpstr>
      <vt:lpstr>Outline</vt:lpstr>
      <vt:lpstr>PowerPoint Presentation</vt:lpstr>
      <vt:lpstr>Hydroxychloroquine, well-known antimalarial</vt:lpstr>
      <vt:lpstr>TrialNet:  A 45-center study randomized 273 subjects with Stage 1 T1D to receive either hydroxychloroquine or placebo.</vt:lpstr>
      <vt:lpstr>PowerPoint Presentation</vt:lpstr>
      <vt:lpstr>Teplizumab, an anti-CD3 monoclonal antibody</vt:lpstr>
      <vt:lpstr>The pivotal TN-10 study: Among relatives with Stage 2 T1D, a single course of teplizumab (vs placebo) delayed time to diagnosis of T1D.</vt:lpstr>
      <vt:lpstr>Mean C-peptide AUC was higher in the teplizumab group compared to their baseline AND compared to the placebo group</vt:lpstr>
      <vt:lpstr>Teplizumab adverse reactions</vt:lpstr>
      <vt:lpstr>Teplizumab</vt:lpstr>
      <vt:lpstr>Teplizumab</vt:lpstr>
      <vt:lpstr>It’s approved.  Now what?</vt:lpstr>
      <vt:lpstr>PowerPoint Presentation</vt:lpstr>
      <vt:lpstr>Teplizumab: the importance of a thoughtful approach</vt:lpstr>
      <vt:lpstr>PowerPoint Presentation</vt:lpstr>
      <vt:lpstr>TrialNet’s PROTECT Study – Can teplizumab given in newly diagnosed Stage 3 T1D preserve beta-cell function?</vt:lpstr>
      <vt:lpstr>JAK inhibitors – groundbreaking oral therapy</vt:lpstr>
      <vt:lpstr>TrialNet: What about combo therapies?</vt:lpstr>
      <vt:lpstr>Outline</vt:lpstr>
      <vt:lpstr>ICD-10 Codes approved in October 2024</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Staging and Prevention in Type 1 Diabetes</dc:title>
  <dc:creator>Bach-Mai Vu-Boast</dc:creator>
  <cp:lastModifiedBy>Anderson, Christina M</cp:lastModifiedBy>
  <cp:revision>81</cp:revision>
  <dcterms:created xsi:type="dcterms:W3CDTF">2024-02-12T13:24:26Z</dcterms:created>
  <dcterms:modified xsi:type="dcterms:W3CDTF">2025-04-22T14:47:13Z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e4b1be8-281e-475d-98b0-21c3457e5a46_Enabled">
    <vt:lpwstr>true</vt:lpwstr>
  </property>
  <property fmtid="{D5CDD505-2E9C-101B-9397-08002B2CF9AE}" pid="3" name="MSIP_Label_5e4b1be8-281e-475d-98b0-21c3457e5a46_SetDate">
    <vt:lpwstr>2025-04-16T16:39:34Z</vt:lpwstr>
  </property>
  <property fmtid="{D5CDD505-2E9C-101B-9397-08002B2CF9AE}" pid="4" name="MSIP_Label_5e4b1be8-281e-475d-98b0-21c3457e5a46_Method">
    <vt:lpwstr>Standard</vt:lpwstr>
  </property>
  <property fmtid="{D5CDD505-2E9C-101B-9397-08002B2CF9AE}" pid="5" name="MSIP_Label_5e4b1be8-281e-475d-98b0-21c3457e5a46_Name">
    <vt:lpwstr>Public</vt:lpwstr>
  </property>
  <property fmtid="{D5CDD505-2E9C-101B-9397-08002B2CF9AE}" pid="6" name="MSIP_Label_5e4b1be8-281e-475d-98b0-21c3457e5a46_SiteId">
    <vt:lpwstr>8b3dd73e-4e72-4679-b191-56da1588712b</vt:lpwstr>
  </property>
  <property fmtid="{D5CDD505-2E9C-101B-9397-08002B2CF9AE}" pid="7" name="MSIP_Label_5e4b1be8-281e-475d-98b0-21c3457e5a46_ActionId">
    <vt:lpwstr>47072415-97b4-4479-b4a6-63de4d16ca8c</vt:lpwstr>
  </property>
  <property fmtid="{D5CDD505-2E9C-101B-9397-08002B2CF9AE}" pid="8" name="MSIP_Label_5e4b1be8-281e-475d-98b0-21c3457e5a46_ContentBits">
    <vt:lpwstr>0</vt:lpwstr>
  </property>
  <property fmtid="{D5CDD505-2E9C-101B-9397-08002B2CF9AE}" pid="9" name="MSIP_Label_5e4b1be8-281e-475d-98b0-21c3457e5a46_Tag">
    <vt:lpwstr>10, 3, 0, 1</vt:lpwstr>
  </property>
</Properties>
</file>