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944" r:id="rId2"/>
    <p:sldId id="2945" r:id="rId3"/>
    <p:sldId id="2946"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638E22-05A9-4C53-BF18-9EBC57F9A37F}" type="datetimeFigureOut">
              <a:rPr lang="en-US" smtClean="0"/>
              <a:t>4/11/2025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3BD002-466A-432B-90F9-F5B1519E1989}" type="slidenum">
              <a:rPr lang="en-US" smtClean="0"/>
              <a:t>‹#›</a:t>
            </a:fld>
            <a:endParaRPr lang="en-US"/>
          </a:p>
        </p:txBody>
      </p:sp>
    </p:spTree>
    <p:extLst>
      <p:ext uri="{BB962C8B-B14F-4D97-AF65-F5344CB8AC3E}">
        <p14:creationId xmlns:p14="http://schemas.microsoft.com/office/powerpoint/2010/main" val="9289274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rgbClr val="1B75BC"/>
                </a:solidFill>
              </a:defRPr>
            </a:lvl1pPr>
          </a:lstStyle>
          <a:p>
            <a:r>
              <a:rPr lang="en-US" dirty="0"/>
              <a:t>Click to edit Master title style</a:t>
            </a:r>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lvl1pPr>
              <a:defRPr cap="none" baseline="0"/>
            </a:lvl1pPr>
          </a:lstStyle>
          <a:p>
            <a:r>
              <a:rPr lang="en-US"/>
              <a:t>© 2022 JHF, PRHI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394332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cap="none" baseline="0"/>
            </a:lvl1pPr>
          </a:lstStyle>
          <a:p>
            <a:r>
              <a:rPr lang="en-US"/>
              <a:t>© 2022 JHF, PRHI &amp; WHAMglobal</a:t>
            </a:r>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494164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cap="none" baseline="0"/>
            </a:lvl1pPr>
          </a:lstStyle>
          <a:p>
            <a:r>
              <a:rPr lang="en-US"/>
              <a:t>© 2022 JHF, PRHI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780523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9616807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Graph and Text">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203200" y="152400"/>
            <a:ext cx="11684000" cy="685800"/>
          </a:xfrm>
          <a:prstGeom prst="rect">
            <a:avLst/>
          </a:prstGeom>
        </p:spPr>
        <p:txBody>
          <a:bodyPr>
            <a:normAutofit/>
          </a:bodyPr>
          <a:lstStyle>
            <a:lvl1pPr algn="l">
              <a:defRPr b="0">
                <a:solidFill>
                  <a:srgbClr val="006CA3"/>
                </a:solidFill>
                <a:latin typeface="Arial" panose="020B0604020202020204" pitchFamily="34" charset="0"/>
                <a:cs typeface="Arial" panose="020B0604020202020204" pitchFamily="34" charset="0"/>
              </a:defRPr>
            </a:lvl1pPr>
          </a:lstStyle>
          <a:p>
            <a:r>
              <a:rPr lang="en-US" dirty="0"/>
              <a:t>Title</a:t>
            </a:r>
          </a:p>
        </p:txBody>
      </p:sp>
      <p:sp>
        <p:nvSpPr>
          <p:cNvPr id="5" name="Content Placeholder 2"/>
          <p:cNvSpPr>
            <a:spLocks noGrp="1"/>
          </p:cNvSpPr>
          <p:nvPr>
            <p:ph idx="1" hasCustomPrompt="1"/>
          </p:nvPr>
        </p:nvSpPr>
        <p:spPr>
          <a:xfrm>
            <a:off x="203200" y="1219201"/>
            <a:ext cx="11684000" cy="4038600"/>
          </a:xfrm>
          <a:prstGeom prst="rect">
            <a:avLst/>
          </a:prstGeom>
        </p:spPr>
        <p:txBody>
          <a:bodyPr/>
          <a:lstStyle>
            <a:lvl1pPr marL="0" indent="0">
              <a:buClr>
                <a:srgbClr val="508CA4"/>
              </a:buClr>
              <a:buSzPct val="80000"/>
              <a:buFont typeface="Wingdings" panose="05000000000000000000" pitchFamily="2" charset="2"/>
              <a:buNone/>
              <a:defRPr sz="24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20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dirty="0"/>
              <a:t>Insert Graph or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0" hasCustomPrompt="1"/>
          </p:nvPr>
        </p:nvSpPr>
        <p:spPr>
          <a:xfrm>
            <a:off x="203200" y="5334000"/>
            <a:ext cx="11684000" cy="990600"/>
          </a:xfrm>
          <a:prstGeom prst="rect">
            <a:avLst/>
          </a:prstGeom>
        </p:spPr>
        <p:txBody>
          <a:bodyPr/>
          <a:lstStyle>
            <a:lvl1pPr marL="0" indent="0">
              <a:buClr>
                <a:srgbClr val="508CA4"/>
              </a:buClr>
              <a:buSzPct val="80000"/>
              <a:buFont typeface="Wingdings" panose="05000000000000000000" pitchFamily="2" charset="2"/>
              <a:buNone/>
              <a:defRPr sz="20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17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dirty="0"/>
              <a:t>Insert Text</a:t>
            </a:r>
          </a:p>
          <a:p>
            <a:pPr lvl="1"/>
            <a:r>
              <a:rPr lang="en-US" dirty="0"/>
              <a:t>Second level</a:t>
            </a:r>
          </a:p>
        </p:txBody>
      </p:sp>
      <p:sp>
        <p:nvSpPr>
          <p:cNvPr id="8" name="Text Placeholder 4"/>
          <p:cNvSpPr>
            <a:spLocks noGrp="1"/>
          </p:cNvSpPr>
          <p:nvPr>
            <p:ph type="body" sz="quarter" idx="11" hasCustomPrompt="1"/>
          </p:nvPr>
        </p:nvSpPr>
        <p:spPr>
          <a:xfrm>
            <a:off x="203200" y="6324600"/>
            <a:ext cx="8331200" cy="304800"/>
          </a:xfrm>
          <a:prstGeom prst="rect">
            <a:avLst/>
          </a:prstGeom>
        </p:spPr>
        <p:txBody>
          <a:bodyPr>
            <a:normAutofit/>
          </a:bodyPr>
          <a:lstStyle>
            <a:lvl1pPr marL="0" indent="0">
              <a:buFontTx/>
              <a:buNone/>
              <a:defRPr sz="1000">
                <a:solidFill>
                  <a:srgbClr val="373737"/>
                </a:solidFill>
                <a:latin typeface="Arial" panose="020B0604020202020204" pitchFamily="34" charset="0"/>
                <a:cs typeface="Arial" panose="020B0604020202020204" pitchFamily="34" charset="0"/>
              </a:defRPr>
            </a:lvl1pPr>
          </a:lstStyle>
          <a:p>
            <a:pPr lvl="0"/>
            <a:r>
              <a:rPr lang="en-US" dirty="0"/>
              <a:t>Add References</a:t>
            </a:r>
          </a:p>
        </p:txBody>
      </p:sp>
    </p:spTree>
    <p:extLst>
      <p:ext uri="{BB962C8B-B14F-4D97-AF65-F5344CB8AC3E}">
        <p14:creationId xmlns:p14="http://schemas.microsoft.com/office/powerpoint/2010/main" val="17687999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0" indent="0">
              <a:buClr>
                <a:srgbClr val="D56283"/>
              </a:buClr>
              <a:buFont typeface="Arial" panose="020B0604020202020204" pitchFamily="34" charse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2022 JHF, PRHI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12159208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rgbClr val="1B75BC"/>
                </a:solidFill>
              </a:defRPr>
            </a:lvl1pPr>
          </a:lstStyle>
          <a:p>
            <a:r>
              <a:rPr lang="en-US" dirty="0"/>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rgbClr val="D56283"/>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2022 JHF, PRHI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999278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baseline="0"/>
            </a:lvl1pPr>
          </a:lstStyle>
          <a:p>
            <a:r>
              <a:rPr lang="en-US"/>
              <a:t>© 2022 JHF, PRHI &amp; WHAMglobal</a:t>
            </a:r>
            <a:endParaRPr lang="en-US" dirty="0"/>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1076987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lvl1pPr>
          </a:lstStyle>
          <a:p>
            <a:r>
              <a:rPr lang="en-US"/>
              <a:t>© 2022 JHF, PRHI &amp; WHAMglobal</a:t>
            </a:r>
            <a:endParaRPr lang="en-US" dirty="0"/>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002986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lvl1pPr>
              <a:defRPr baseline="0"/>
            </a:lvl1pPr>
          </a:lstStyle>
          <a:p>
            <a:r>
              <a:rPr lang="en-US"/>
              <a:t>© 2022 JHF, PRHI &amp; WHAMglobal</a:t>
            </a:r>
            <a:endParaRPr lang="en-US" dirty="0"/>
          </a:p>
        </p:txBody>
      </p:sp>
      <p:sp>
        <p:nvSpPr>
          <p:cNvPr id="5" name="Slide Number Placeholder 4"/>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1545277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solidFill>
                  <a:srgbClr val="FFFFFF"/>
                </a:solidFill>
              </a:defRPr>
            </a:lvl1pPr>
          </a:lstStyle>
          <a:p>
            <a:r>
              <a:rPr lang="en-US"/>
              <a:t>© 2022 JHF, PRHI &amp; WHAMglobal</a:t>
            </a:r>
            <a:endParaRPr lang="en-US" dirty="0"/>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28991736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45369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cap="none" baseline="0">
                <a:solidFill>
                  <a:schemeClr val="tx1"/>
                </a:solidFill>
              </a:defRPr>
            </a:lvl1pPr>
          </a:lstStyle>
          <a:p>
            <a:r>
              <a:rPr lang="en-US"/>
              <a:t>© 2022 JHF, PRHI &amp; WHAMglobal</a:t>
            </a:r>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E7000212-68E8-4E0F-BB6F-A6238CCAF7D0}" type="slidenum">
              <a:rPr lang="en-US" smtClean="0"/>
              <a:pPr/>
              <a:t>‹#›</a:t>
            </a:fld>
            <a:endParaRPr lang="en-US"/>
          </a:p>
        </p:txBody>
      </p:sp>
    </p:spTree>
    <p:extLst>
      <p:ext uri="{BB962C8B-B14F-4D97-AF65-F5344CB8AC3E}">
        <p14:creationId xmlns:p14="http://schemas.microsoft.com/office/powerpoint/2010/main" val="31128075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none" baseline="0">
                <a:solidFill>
                  <a:srgbClr val="FFFFFF"/>
                </a:solidFill>
              </a:defRPr>
            </a:lvl1pPr>
          </a:lstStyle>
          <a:p>
            <a:r>
              <a:rPr lang="en-US"/>
              <a:t>© 2022 JHF, PRHI &amp; WHAMglobal</a:t>
            </a:r>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7000212-68E8-4E0F-BB6F-A6238CCAF7D0}"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11096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dt="0"/>
  <p:txStyles>
    <p:titleStyle>
      <a:lvl1pPr algn="l" defTabSz="914400" rtl="0" eaLnBrk="1" latinLnBrk="0" hangingPunct="1">
        <a:lnSpc>
          <a:spcPct val="85000"/>
        </a:lnSpc>
        <a:spcBef>
          <a:spcPct val="0"/>
        </a:spcBef>
        <a:buNone/>
        <a:defRPr sz="4800" kern="1200" spc="-50" baseline="0">
          <a:solidFill>
            <a:srgbClr val="1B75BC"/>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rgbClr val="D56283"/>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Continuing Education Information</a:t>
            </a:r>
          </a:p>
        </p:txBody>
      </p:sp>
      <p:sp>
        <p:nvSpPr>
          <p:cNvPr id="7" name="Content Placeholder 6"/>
          <p:cNvSpPr>
            <a:spLocks noGrp="1"/>
          </p:cNvSpPr>
          <p:nvPr>
            <p:ph idx="1"/>
          </p:nvPr>
        </p:nvSpPr>
        <p:spPr/>
        <p:txBody>
          <a:bodyPr>
            <a:normAutofit/>
          </a:bodyPr>
          <a:lstStyle/>
          <a:p>
            <a:r>
              <a:rPr lang="en-US" dirty="0"/>
              <a:t>In support of improving patient care, this activity has been planned and implemented by the University of Pittsburgh and The Jewish Healthcare Foundation. The University of Pittsburgh is jointly accredited by the </a:t>
            </a:r>
            <a:r>
              <a:rPr lang="en-US" b="1" dirty="0">
                <a:solidFill>
                  <a:srgbClr val="D56283"/>
                </a:solidFill>
              </a:rPr>
              <a:t>Accreditation Council for Continuing Medical Education (ACCME</a:t>
            </a:r>
            <a:r>
              <a:rPr lang="en-US" b="1" dirty="0">
                <a:solidFill>
                  <a:srgbClr val="D76989"/>
                </a:solidFill>
              </a:rPr>
              <a:t>)</a:t>
            </a:r>
            <a:r>
              <a:rPr lang="en-US" b="1" dirty="0">
                <a:solidFill>
                  <a:schemeClr val="tx1"/>
                </a:solidFill>
              </a:rPr>
              <a:t> </a:t>
            </a:r>
            <a:r>
              <a:rPr lang="en-US" dirty="0">
                <a:solidFill>
                  <a:schemeClr val="tx1"/>
                </a:solidFill>
              </a:rPr>
              <a:t>and the</a:t>
            </a:r>
            <a:r>
              <a:rPr lang="en-US" dirty="0">
                <a:solidFill>
                  <a:srgbClr val="D56283"/>
                </a:solidFill>
              </a:rPr>
              <a:t> </a:t>
            </a:r>
            <a:r>
              <a:rPr lang="en-US" b="1" dirty="0">
                <a:solidFill>
                  <a:srgbClr val="D56283"/>
                </a:solidFill>
              </a:rPr>
              <a:t>American Nurses Credentialing Center (ANCC)</a:t>
            </a:r>
            <a:r>
              <a:rPr lang="en-US" dirty="0"/>
              <a:t>, to provide continuing education for the healthcare team. </a:t>
            </a:r>
            <a:r>
              <a:rPr lang="en-US" b="1" dirty="0">
                <a:solidFill>
                  <a:srgbClr val="D56283"/>
                </a:solidFill>
              </a:rPr>
              <a:t>7.0 for full day session. </a:t>
            </a:r>
          </a:p>
          <a:p>
            <a:r>
              <a:rPr lang="en-US" dirty="0"/>
              <a:t>As a Jointly Accredited Organization, University of Pittsburgh is approved to offer social work continuing education by the </a:t>
            </a:r>
            <a:r>
              <a:rPr lang="en-US" b="1" dirty="0">
                <a:solidFill>
                  <a:srgbClr val="D56283"/>
                </a:solidFill>
              </a:rPr>
              <a:t>Association of Social Work Boards</a:t>
            </a:r>
            <a:r>
              <a:rPr lang="en-US" b="1" dirty="0">
                <a:solidFill>
                  <a:srgbClr val="D76989"/>
                </a:solidFill>
              </a:rPr>
              <a:t>’ (ASWB) </a:t>
            </a:r>
            <a:r>
              <a:rPr lang="en-US" dirty="0"/>
              <a:t>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a:t>
            </a:r>
            <a:r>
              <a:rPr lang="en-US" dirty="0">
                <a:solidFill>
                  <a:srgbClr val="D56283"/>
                </a:solidFill>
              </a:rPr>
              <a:t> </a:t>
            </a:r>
            <a:r>
              <a:rPr lang="en-US" b="1" dirty="0">
                <a:solidFill>
                  <a:srgbClr val="D56283"/>
                </a:solidFill>
              </a:rPr>
              <a:t>7.0 hours for full day session continuing education credits</a:t>
            </a:r>
            <a:r>
              <a:rPr lang="en-US" dirty="0">
                <a:solidFill>
                  <a:srgbClr val="D56283"/>
                </a:solidFill>
              </a:rPr>
              <a:t>.</a:t>
            </a: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rPr>
              <a:t>© 2025 JHF, PRHI &amp; WHAMglobal</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371178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Disclosures</a:t>
            </a:r>
          </a:p>
        </p:txBody>
      </p:sp>
      <p:sp>
        <p:nvSpPr>
          <p:cNvPr id="3" name="Content Placeholder 2"/>
          <p:cNvSpPr>
            <a:spLocks noGrp="1"/>
          </p:cNvSpPr>
          <p:nvPr>
            <p:ph idx="1"/>
          </p:nvPr>
        </p:nvSpPr>
        <p:spPr/>
        <p:txBody>
          <a:bodyPr/>
          <a:lstStyle/>
          <a:p>
            <a:r>
              <a:rPr lang="en-US" sz="3200" b="1" dirty="0">
                <a:solidFill>
                  <a:srgbClr val="D56283"/>
                </a:solidFill>
              </a:rPr>
              <a:t>No members </a:t>
            </a:r>
            <a:r>
              <a:rPr lang="en-US" sz="3200" dirty="0"/>
              <a:t>of the planning committee, speakers, presenters, authors, content reviewers and/or anyone else in a position to control the content of this education activity </a:t>
            </a:r>
            <a:r>
              <a:rPr lang="en-US" sz="3200" b="1" dirty="0">
                <a:solidFill>
                  <a:srgbClr val="D56283"/>
                </a:solidFill>
              </a:rPr>
              <a:t>have relevant financial relationships</a:t>
            </a:r>
            <a:r>
              <a:rPr lang="en-US" sz="3200" b="1" dirty="0"/>
              <a:t> </a:t>
            </a:r>
            <a:r>
              <a:rPr lang="en-US" sz="3200" dirty="0"/>
              <a:t>with any entity producing, marketing, re-selling, or distributing health care goods or services, used on, or consumed by, patients to disclose.</a:t>
            </a:r>
            <a:endParaRPr lang="en-US" sz="3200" b="1" dirty="0"/>
          </a:p>
          <a:p>
            <a:endParaRPr lang="en-US" dirty="0"/>
          </a:p>
        </p:txBody>
      </p:sp>
      <p:sp>
        <p:nvSpPr>
          <p:cNvPr id="4" name="Footer Placeholder 3"/>
          <p:cNvSpPr>
            <a:spLocks noGrp="1"/>
          </p:cNvSpPr>
          <p:nvPr>
            <p:ph type="ftr" sz="quarter" idx="11"/>
          </p:nvPr>
        </p:nvSpPr>
        <p:spPr>
          <a:xfrm>
            <a:off x="3684598" y="6480670"/>
            <a:ext cx="4822804"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rPr>
              <a:t>© 2025 JHF, PRHI &amp; WHAMglobal</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932505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Disclaimer</a:t>
            </a:r>
          </a:p>
        </p:txBody>
      </p:sp>
      <p:sp>
        <p:nvSpPr>
          <p:cNvPr id="3" name="Content Placeholder 2"/>
          <p:cNvSpPr>
            <a:spLocks noGrp="1"/>
          </p:cNvSpPr>
          <p:nvPr>
            <p:ph idx="1"/>
          </p:nvPr>
        </p:nvSpPr>
        <p:spPr/>
        <p:txBody>
          <a:bodyPr>
            <a:normAutofit lnSpcReduction="10000"/>
          </a:bodyPr>
          <a:lstStyle/>
          <a:p>
            <a:r>
              <a:rPr lang="en-US" sz="2400" b="1" dirty="0">
                <a:solidFill>
                  <a:srgbClr val="D56283"/>
                </a:solidFill>
              </a:rPr>
              <a:t>The information presented </a:t>
            </a:r>
            <a:r>
              <a:rPr lang="en-US" sz="2400" dirty="0"/>
              <a:t>at this Center for Continuing Education in Health Sciences program </a:t>
            </a:r>
            <a:r>
              <a:rPr lang="en-US" sz="2400" b="1" dirty="0">
                <a:solidFill>
                  <a:srgbClr val="D56283"/>
                </a:solidFill>
              </a:rPr>
              <a:t>represents the views and opinions of the individual presenters</a:t>
            </a:r>
            <a:r>
              <a:rPr lang="en-US" sz="2400" dirty="0"/>
              <a:t>,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rPr>
              <a:t>© 2025 JHF, PRHI &amp; WHAMglobal</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16732614"/>
      </p:ext>
    </p:extLst>
  </p:cSld>
  <p:clrMapOvr>
    <a:masterClrMapping/>
  </p:clrMapOvr>
</p:sld>
</file>

<file path=ppt/theme/theme1.xml><?xml version="1.0" encoding="utf-8"?>
<a:theme xmlns:a="http://schemas.openxmlformats.org/drawingml/2006/main" name="Retrospect">
  <a:themeElements>
    <a:clrScheme name="Custom 5">
      <a:dk1>
        <a:sysClr val="windowText" lastClr="000000"/>
      </a:dk1>
      <a:lt1>
        <a:sysClr val="window" lastClr="FFFFFF"/>
      </a:lt1>
      <a:dk2>
        <a:srgbClr val="455F51"/>
      </a:dk2>
      <a:lt2>
        <a:srgbClr val="E2DFCC"/>
      </a:lt2>
      <a:accent1>
        <a:srgbClr val="99CB38"/>
      </a:accent1>
      <a:accent2>
        <a:srgbClr val="2D8DA8"/>
      </a:accent2>
      <a:accent3>
        <a:srgbClr val="37A76F"/>
      </a:accent3>
      <a:accent4>
        <a:srgbClr val="44C1A3"/>
      </a:accent4>
      <a:accent5>
        <a:srgbClr val="4EB3CF"/>
      </a:accent5>
      <a:accent6>
        <a:srgbClr val="51C3F9"/>
      </a:accent6>
      <a:hlink>
        <a:srgbClr val="6B9F25"/>
      </a:hlink>
      <a:folHlink>
        <a:srgbClr val="B26B0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TotalTime>
  <Words>393</Words>
  <Application>Microsoft Office PowerPoint</Application>
  <PresentationFormat>Widescreen</PresentationFormat>
  <Paragraphs>13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Wingdings</vt:lpstr>
      <vt:lpstr>Retrospect</vt:lpstr>
      <vt:lpstr>Continuing Education Information</vt:lpstr>
      <vt:lpstr>Disclosures</vt:lpstr>
      <vt:lpstr>Disclaimer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Continuing Education Information</dc:title>
  <dc:creator>Pauline Taylor</dc:creator>
  <cp:lastModifiedBy>Dorn, Carolyn</cp:lastModifiedBy>
  <cp:revision>7</cp:revision>
  <dcterms:created xsi:type="dcterms:W3CDTF">2022-12-19T19:58:17Z</dcterms:created>
  <dcterms:modified xsi:type="dcterms:W3CDTF">2025-04-11T19:22:50Z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2025-04-11T19:22:31Z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eca765a2-4dce-43fb-aa81-185d5b74dfdd</vt:lpwstr>
  </property>
  <property fmtid="{D5CDD505-2E9C-101B-9397-08002B2CF9AE}" pid="8" name="MSIP_Label_5e4b1be8-281e-475d-98b0-21c3457e5a46_ContentBits">
    <vt:lpwstr>0</vt:lpwstr>
  </property>
  <property fmtid="{D5CDD505-2E9C-101B-9397-08002B2CF9AE}" pid="9" name="MSIP_Label_5e4b1be8-281e-475d-98b0-21c3457e5a46_Tag">
    <vt:lpwstr>10, 3, 0, 1</vt:lpwstr>
  </property>
</Properties>
</file>