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100" b="1" dirty="0">
                <a:solidFill>
                  <a:schemeClr val="tx1"/>
                </a:solidFill>
              </a:rPr>
              <a:t>Continuing Education Information</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Accreditation Statement:</a:t>
            </a:r>
          </a:p>
          <a:p>
            <a:pPr algn="l">
              <a:spcBef>
                <a:spcPts val="0"/>
              </a:spcBef>
            </a:pPr>
            <a:r>
              <a:rPr lang="en-US" sz="11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100" dirty="0">
              <a:solidFill>
                <a:schemeClr val="tx1"/>
              </a:solidFill>
              <a:latin typeface="Calibri" panose="020F0502020204030204" pitchFamily="34" charset="0"/>
              <a:cs typeface="Calibri" panose="020F0502020204030204" pitchFamily="34" charset="0"/>
            </a:endParaRPr>
          </a:p>
          <a:p>
            <a:pPr algn="l">
              <a:spcBef>
                <a:spcPts val="0"/>
              </a:spcBef>
            </a:pPr>
            <a:r>
              <a:rPr lang="en-US" sz="1100" b="1" u="sng" dirty="0">
                <a:solidFill>
                  <a:schemeClr val="tx1"/>
                </a:solidFill>
              </a:rPr>
              <a:t>Physician (CME)</a:t>
            </a:r>
          </a:p>
          <a:p>
            <a:pPr algn="l">
              <a:spcBef>
                <a:spcPts val="0"/>
              </a:spcBef>
            </a:pPr>
            <a:r>
              <a:rPr lang="en-US" sz="11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Nursing (CNE)</a:t>
            </a:r>
          </a:p>
          <a:p>
            <a:pPr algn="l">
              <a:spcBef>
                <a:spcPts val="0"/>
              </a:spcBef>
            </a:pPr>
            <a:r>
              <a:rPr lang="en-US" sz="1100" dirty="0">
                <a:solidFill>
                  <a:schemeClr val="tx1"/>
                </a:solidFill>
              </a:rPr>
              <a:t>The maximum number of hours awarded for this Continuing Nursing Education activity is 1.0 contact hours.</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Social Work (ASWB) </a:t>
            </a:r>
            <a:br>
              <a:rPr lang="en-US" sz="1100" dirty="0"/>
            </a:br>
            <a:r>
              <a:rPr lang="en-US" sz="11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100">
                <a:solidFill>
                  <a:schemeClr val="tx1"/>
                </a:solidFill>
              </a:rPr>
              <a:t>receive 1.0 </a:t>
            </a:r>
            <a:r>
              <a:rPr lang="en-US" sz="1100" dirty="0">
                <a:solidFill>
                  <a:schemeClr val="tx1"/>
                </a:solidFill>
              </a:rPr>
              <a:t>continuing education credits. </a:t>
            </a:r>
          </a:p>
          <a:p>
            <a:pPr algn="l">
              <a:spcBef>
                <a:spcPts val="0"/>
              </a:spcBef>
            </a:pPr>
            <a:endParaRPr lang="en-US" sz="1100" u="sng" dirty="0">
              <a:solidFill>
                <a:schemeClr val="tx1"/>
              </a:solidFill>
            </a:endParaRPr>
          </a:p>
          <a:p>
            <a:pPr marR="0" algn="l">
              <a:lnSpc>
                <a:spcPct val="107000"/>
              </a:lnSpc>
              <a:spcBef>
                <a:spcPts val="0"/>
              </a:spcBef>
            </a:pPr>
            <a:endParaRPr lang="en-US" sz="1100" b="1" u="sng" dirty="0">
              <a:solidFill>
                <a:schemeClr val="tx1"/>
              </a:solidFill>
            </a:endParaRPr>
          </a:p>
          <a:p>
            <a:pPr algn="l">
              <a:spcBef>
                <a:spcPts val="0"/>
              </a:spcBef>
            </a:pPr>
            <a:r>
              <a:rPr lang="en-US" sz="1100" b="1" u="sng" dirty="0">
                <a:solidFill>
                  <a:schemeClr val="tx1"/>
                </a:solidFill>
              </a:rPr>
              <a:t>Other health care professionals: </a:t>
            </a:r>
          </a:p>
          <a:p>
            <a:pPr algn="l">
              <a:spcBef>
                <a:spcPts val="0"/>
              </a:spcBef>
            </a:pPr>
            <a:r>
              <a:rPr lang="en-US" sz="1100" dirty="0">
                <a:solidFill>
                  <a:schemeClr val="tx1"/>
                </a:solidFill>
              </a:rPr>
              <a:t>Other health care professionals will receive a certificate of attendance confirming the number of contact hours commensurate with the extent of participation in this activity.  </a:t>
            </a:r>
            <a:endParaRPr lang="en-US" sz="1100" b="1" u="sng" dirty="0">
              <a:solidFill>
                <a:schemeClr val="tx1"/>
              </a:solidFill>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Conflict of Interest Disclosure</a:t>
            </a:r>
            <a:r>
              <a:rPr lang="en-US" sz="1100" b="1" dirty="0">
                <a:solidFill>
                  <a:schemeClr val="tx1"/>
                </a:solidFill>
              </a:rPr>
              <a:t>:</a:t>
            </a:r>
            <a:endParaRPr lang="en-US" sz="1100" dirty="0">
              <a:solidFill>
                <a:schemeClr val="tx1"/>
              </a:solidFill>
            </a:endParaRPr>
          </a:p>
          <a:p>
            <a:pPr algn="l">
              <a:spcBef>
                <a:spcPts val="0"/>
              </a:spcBef>
            </a:pPr>
            <a:r>
              <a:rPr lang="en-US" sz="11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100" dirty="0"/>
              <a:t>. </a:t>
            </a:r>
          </a:p>
          <a:p>
            <a:pPr algn="l">
              <a:spcBef>
                <a:spcPts val="0"/>
              </a:spcBef>
            </a:pPr>
            <a:endParaRPr lang="en-US" sz="1100" dirty="0"/>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8912</TotalTime>
  <Words>428</Words>
  <Application>Microsoft Office PowerPoint</Application>
  <PresentationFormat>On-screen Show (4:3)</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2025-04-07T15:52:59Z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