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marL="0" marR="0" algn="l">
              <a:lnSpc>
                <a:spcPct val="107000"/>
              </a:lnSpc>
              <a:spcBef>
                <a:spcPts val="0"/>
              </a:spcBef>
              <a:spcAft>
                <a:spcPts val="0"/>
              </a:spcAft>
            </a:pPr>
            <a:r>
              <a:rPr lang="en-US" sz="1200" b="1" u="sng" dirty="0">
                <a:solidFill>
                  <a:schemeClr val="tx1"/>
                </a:solidFill>
                <a:latin typeface="Calibri" panose="020F0502020204030204" pitchFamily="34" charset="0"/>
                <a:cs typeface="Calibri" panose="020F0502020204030204" pitchFamily="34" charset="0"/>
              </a:rPr>
              <a:t>Nursing </a:t>
            </a:r>
          </a:p>
          <a:p>
            <a:pPr marL="0" marR="0" algn="l">
              <a:lnSpc>
                <a:spcPct val="107000"/>
              </a:lnSpc>
              <a:spcBef>
                <a:spcPts val="0"/>
              </a:spcBef>
              <a:spcAft>
                <a:spcPts val="0"/>
              </a:spcAft>
            </a:pPr>
            <a:r>
              <a:rPr lang="en-US" sz="12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is 2.0 contact hours.</a:t>
            </a:r>
          </a:p>
          <a:p>
            <a:pPr marL="0" marR="0" algn="l">
              <a:lnSpc>
                <a:spcPct val="107000"/>
              </a:lnSpc>
              <a:spcBef>
                <a:spcPts val="0"/>
              </a:spcBef>
            </a:pPr>
            <a:r>
              <a:rPr lang="en-US" sz="1200" b="1" u="sng" dirty="0">
                <a:solidFill>
                  <a:schemeClr val="tx1"/>
                </a:solidFill>
                <a:latin typeface="Calibri" panose="020F0502020204030204" pitchFamily="34" charset="0"/>
                <a:cs typeface="Calibri" panose="020F0502020204030204" pitchFamily="34" charset="0"/>
              </a:rPr>
              <a:t>Physician Assistant </a:t>
            </a:r>
          </a:p>
          <a:p>
            <a:pPr marL="0" marR="0" algn="l">
              <a:lnSpc>
                <a:spcPct val="107000"/>
              </a:lnSpc>
              <a:spcBef>
                <a:spcPts val="0"/>
              </a:spcBef>
            </a:pPr>
            <a:r>
              <a:rPr lang="en-US" sz="1200" dirty="0">
                <a:solidFill>
                  <a:schemeClr val="tx1"/>
                </a:solidFill>
                <a:latin typeface="Calibri" panose="020F0502020204030204" pitchFamily="34" charset="0"/>
                <a:cs typeface="Calibri" panose="020F0502020204030204" pitchFamily="34" charset="0"/>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latin typeface="Calibri" panose="020F0502020204030204" pitchFamily="34" charset="0"/>
                <a:cs typeface="Calibri" panose="020F0502020204030204" pitchFamily="34" charset="0"/>
              </a:rPr>
              <a:t>for 2.0 AAPA </a:t>
            </a:r>
            <a:r>
              <a:rPr lang="en-US" sz="1200" dirty="0">
                <a:solidFill>
                  <a:schemeClr val="tx1"/>
                </a:solidFill>
                <a:latin typeface="Calibri" panose="020F0502020204030204" pitchFamily="34" charset="0"/>
                <a:cs typeface="Calibri" panose="020F0502020204030204" pitchFamily="34" charset="0"/>
              </a:rPr>
              <a:t>Category 1 CME credits. PAs should only claim credit commensurate with the extent of their participation.  </a:t>
            </a: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2936</TotalTime>
  <Words>389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2025-04-16T18:43:33Z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