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71"/>
  </p:notesMasterIdLst>
  <p:handoutMasterIdLst>
    <p:handoutMasterId r:id="rId72"/>
  </p:handoutMasterIdLst>
  <p:sldIdLst>
    <p:sldId id="260" r:id="rId6"/>
    <p:sldId id="1510" r:id="rId7"/>
    <p:sldId id="1512" r:id="rId8"/>
    <p:sldId id="1513" r:id="rId9"/>
    <p:sldId id="1514" r:id="rId10"/>
    <p:sldId id="1515" r:id="rId11"/>
    <p:sldId id="1541" r:id="rId12"/>
    <p:sldId id="1516" r:id="rId13"/>
    <p:sldId id="1524" r:id="rId14"/>
    <p:sldId id="1517" r:id="rId15"/>
    <p:sldId id="1519" r:id="rId16"/>
    <p:sldId id="1518" r:id="rId17"/>
    <p:sldId id="1522" r:id="rId18"/>
    <p:sldId id="1525" r:id="rId19"/>
    <p:sldId id="1526" r:id="rId20"/>
    <p:sldId id="1527" r:id="rId21"/>
    <p:sldId id="1528" r:id="rId22"/>
    <p:sldId id="1533" r:id="rId23"/>
    <p:sldId id="1529" r:id="rId24"/>
    <p:sldId id="1530" r:id="rId25"/>
    <p:sldId id="289" r:id="rId26"/>
    <p:sldId id="290" r:id="rId27"/>
    <p:sldId id="1412" r:id="rId28"/>
    <p:sldId id="1535" r:id="rId29"/>
    <p:sldId id="1534" r:id="rId30"/>
    <p:sldId id="1531" r:id="rId31"/>
    <p:sldId id="1539" r:id="rId32"/>
    <p:sldId id="1532" r:id="rId33"/>
    <p:sldId id="1536" r:id="rId34"/>
    <p:sldId id="273" r:id="rId35"/>
    <p:sldId id="1492" r:id="rId36"/>
    <p:sldId id="1537" r:id="rId37"/>
    <p:sldId id="1538" r:id="rId38"/>
    <p:sldId id="1540" r:id="rId39"/>
    <p:sldId id="352" r:id="rId40"/>
    <p:sldId id="1408" r:id="rId41"/>
    <p:sldId id="1547" r:id="rId42"/>
    <p:sldId id="1548" r:id="rId43"/>
    <p:sldId id="326" r:id="rId44"/>
    <p:sldId id="1543" r:id="rId45"/>
    <p:sldId id="1470" r:id="rId46"/>
    <p:sldId id="298" r:id="rId47"/>
    <p:sldId id="301" r:id="rId48"/>
    <p:sldId id="311" r:id="rId49"/>
    <p:sldId id="262" r:id="rId50"/>
    <p:sldId id="265" r:id="rId51"/>
    <p:sldId id="1496" r:id="rId52"/>
    <p:sldId id="281" r:id="rId53"/>
    <p:sldId id="1544" r:id="rId54"/>
    <p:sldId id="328" r:id="rId55"/>
    <p:sldId id="329" r:id="rId56"/>
    <p:sldId id="330" r:id="rId57"/>
    <p:sldId id="1498" r:id="rId58"/>
    <p:sldId id="1497" r:id="rId59"/>
    <p:sldId id="332" r:id="rId60"/>
    <p:sldId id="1503" r:id="rId61"/>
    <p:sldId id="1477" r:id="rId62"/>
    <p:sldId id="1505" r:id="rId63"/>
    <p:sldId id="293" r:id="rId64"/>
    <p:sldId id="257" r:id="rId65"/>
    <p:sldId id="1508" r:id="rId66"/>
    <p:sldId id="1507" r:id="rId67"/>
    <p:sldId id="1509" r:id="rId68"/>
    <p:sldId id="344" r:id="rId69"/>
    <p:sldId id="1546" r:id="rId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p15:clr>
            <a:srgbClr val="A4A3A4"/>
          </p15:clr>
        </p15:guide>
        <p15:guide id="2" pos="2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6" autoAdjust="0"/>
    <p:restoredTop sz="88409"/>
  </p:normalViewPr>
  <p:slideViewPr>
    <p:cSldViewPr snapToGrid="0" snapToObjects="1" showGuides="1">
      <p:cViewPr varScale="1">
        <p:scale>
          <a:sx n="129" d="100"/>
          <a:sy n="129" d="100"/>
        </p:scale>
        <p:origin x="852" y="114"/>
      </p:cViewPr>
      <p:guideLst>
        <p:guide orient="horz" pos="1656"/>
        <p:guide pos="286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Strain Causing</a:t>
            </a:r>
            <a:r>
              <a:rPr lang="en-US" sz="2800" baseline="0" dirty="0"/>
              <a:t> Invasive Pneumococcal Disease</a:t>
            </a:r>
            <a:endParaRPr lang="en-US"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PCV7 Strains</c:v>
                </c:pt>
              </c:strCache>
            </c:strRef>
          </c:tx>
          <c:spPr>
            <a:solidFill>
              <a:schemeClr val="accent1"/>
            </a:solidFill>
            <a:ln>
              <a:noFill/>
            </a:ln>
            <a:effectLst/>
          </c:spPr>
          <c:invertIfNegative val="0"/>
          <c:cat>
            <c:strRef>
              <c:f>Sheet1!$B$1:$D$1</c:f>
              <c:strCache>
                <c:ptCount val="3"/>
                <c:pt idx="0">
                  <c:v>Before PCV 7</c:v>
                </c:pt>
                <c:pt idx="1">
                  <c:v>After PCV7 Before PCV 13</c:v>
                </c:pt>
                <c:pt idx="2">
                  <c:v>After PCV13</c:v>
                </c:pt>
              </c:strCache>
            </c:strRef>
          </c:cat>
          <c:val>
            <c:numRef>
              <c:f>Sheet1!$B$2:$D$2</c:f>
              <c:numCache>
                <c:formatCode>General</c:formatCode>
                <c:ptCount val="3"/>
                <c:pt idx="0">
                  <c:v>90</c:v>
                </c:pt>
                <c:pt idx="1">
                  <c:v>0</c:v>
                </c:pt>
                <c:pt idx="2">
                  <c:v>0</c:v>
                </c:pt>
              </c:numCache>
            </c:numRef>
          </c:val>
          <c:extLst>
            <c:ext xmlns:c16="http://schemas.microsoft.com/office/drawing/2014/chart" uri="{C3380CC4-5D6E-409C-BE32-E72D297353CC}">
              <c16:uniqueId val="{00000000-B994-6848-B8B2-34EB07CFEAE4}"/>
            </c:ext>
          </c:extLst>
        </c:ser>
        <c:ser>
          <c:idx val="1"/>
          <c:order val="1"/>
          <c:tx>
            <c:strRef>
              <c:f>Sheet1!$A$3</c:f>
              <c:strCache>
                <c:ptCount val="1"/>
                <c:pt idx="0">
                  <c:v>PCV13 Strains not in PCV 7</c:v>
                </c:pt>
              </c:strCache>
            </c:strRef>
          </c:tx>
          <c:spPr>
            <a:solidFill>
              <a:schemeClr val="accent2"/>
            </a:solidFill>
            <a:ln>
              <a:noFill/>
            </a:ln>
            <a:effectLst/>
          </c:spPr>
          <c:invertIfNegative val="0"/>
          <c:cat>
            <c:strRef>
              <c:f>Sheet1!$B$1:$D$1</c:f>
              <c:strCache>
                <c:ptCount val="3"/>
                <c:pt idx="0">
                  <c:v>Before PCV 7</c:v>
                </c:pt>
                <c:pt idx="1">
                  <c:v>After PCV7 Before PCV 13</c:v>
                </c:pt>
                <c:pt idx="2">
                  <c:v>After PCV13</c:v>
                </c:pt>
              </c:strCache>
            </c:strRef>
          </c:cat>
          <c:val>
            <c:numRef>
              <c:f>Sheet1!$B$3:$D$3</c:f>
              <c:numCache>
                <c:formatCode>General</c:formatCode>
                <c:ptCount val="3"/>
                <c:pt idx="0">
                  <c:v>5</c:v>
                </c:pt>
                <c:pt idx="1">
                  <c:v>70</c:v>
                </c:pt>
                <c:pt idx="2">
                  <c:v>5</c:v>
                </c:pt>
              </c:numCache>
            </c:numRef>
          </c:val>
          <c:extLst>
            <c:ext xmlns:c16="http://schemas.microsoft.com/office/drawing/2014/chart" uri="{C3380CC4-5D6E-409C-BE32-E72D297353CC}">
              <c16:uniqueId val="{00000001-B994-6848-B8B2-34EB07CFEAE4}"/>
            </c:ext>
          </c:extLst>
        </c:ser>
        <c:ser>
          <c:idx val="2"/>
          <c:order val="2"/>
          <c:tx>
            <c:strRef>
              <c:f>Sheet1!$A$4</c:f>
              <c:strCache>
                <c:ptCount val="1"/>
                <c:pt idx="0">
                  <c:v>Non-Vaccine Types</c:v>
                </c:pt>
              </c:strCache>
            </c:strRef>
          </c:tx>
          <c:spPr>
            <a:solidFill>
              <a:schemeClr val="accent3"/>
            </a:solidFill>
            <a:ln>
              <a:noFill/>
            </a:ln>
            <a:effectLst/>
          </c:spPr>
          <c:invertIfNegative val="0"/>
          <c:cat>
            <c:strRef>
              <c:f>Sheet1!$B$1:$D$1</c:f>
              <c:strCache>
                <c:ptCount val="3"/>
                <c:pt idx="0">
                  <c:v>Before PCV 7</c:v>
                </c:pt>
                <c:pt idx="1">
                  <c:v>After PCV7 Before PCV 13</c:v>
                </c:pt>
                <c:pt idx="2">
                  <c:v>After PCV13</c:v>
                </c:pt>
              </c:strCache>
            </c:strRef>
          </c:cat>
          <c:val>
            <c:numRef>
              <c:f>Sheet1!$B$4:$D$4</c:f>
              <c:numCache>
                <c:formatCode>General</c:formatCode>
                <c:ptCount val="3"/>
                <c:pt idx="0">
                  <c:v>5</c:v>
                </c:pt>
                <c:pt idx="1">
                  <c:v>30</c:v>
                </c:pt>
                <c:pt idx="2">
                  <c:v>95</c:v>
                </c:pt>
              </c:numCache>
            </c:numRef>
          </c:val>
          <c:extLst>
            <c:ext xmlns:c16="http://schemas.microsoft.com/office/drawing/2014/chart" uri="{C3380CC4-5D6E-409C-BE32-E72D297353CC}">
              <c16:uniqueId val="{00000002-B994-6848-B8B2-34EB07CFEAE4}"/>
            </c:ext>
          </c:extLst>
        </c:ser>
        <c:dLbls>
          <c:showLegendKey val="0"/>
          <c:showVal val="0"/>
          <c:showCatName val="0"/>
          <c:showSerName val="0"/>
          <c:showPercent val="0"/>
          <c:showBubbleSize val="0"/>
        </c:dLbls>
        <c:gapWidth val="150"/>
        <c:overlap val="100"/>
        <c:axId val="80910271"/>
        <c:axId val="80912943"/>
      </c:barChart>
      <c:catAx>
        <c:axId val="80910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12943"/>
        <c:crosses val="autoZero"/>
        <c:auto val="1"/>
        <c:lblAlgn val="ctr"/>
        <c:lblOffset val="100"/>
        <c:noMultiLvlLbl val="0"/>
      </c:catAx>
      <c:valAx>
        <c:axId val="80912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910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1FE40E-0EB6-4E48-899D-2D88198D4ED2}" type="datetimeFigureOut">
              <a:rPr lang="en-US" smtClean="0"/>
              <a:t>5/5/2025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E488BB-9BED-8544-A677-20570A7DCFDC}" type="slidenum">
              <a:rPr lang="en-US" smtClean="0"/>
              <a:t>‹#›</a:t>
            </a:fld>
            <a:endParaRPr lang="en-US"/>
          </a:p>
        </p:txBody>
      </p:sp>
    </p:spTree>
    <p:extLst>
      <p:ext uri="{BB962C8B-B14F-4D97-AF65-F5344CB8AC3E}">
        <p14:creationId xmlns:p14="http://schemas.microsoft.com/office/powerpoint/2010/main" val="3820920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1BF6C1-D610-C14F-97C6-C121B7E5A4AA}" type="datetimeFigureOut">
              <a:rPr lang="en-US" smtClean="0"/>
              <a:t>5/5/2025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557F8D-41A5-3C4A-A462-FE7C10BECEC1}" type="slidenum">
              <a:rPr lang="en-US" smtClean="0"/>
              <a:t>‹#›</a:t>
            </a:fld>
            <a:endParaRPr lang="en-US"/>
          </a:p>
        </p:txBody>
      </p:sp>
    </p:spTree>
    <p:extLst>
      <p:ext uri="{BB962C8B-B14F-4D97-AF65-F5344CB8AC3E}">
        <p14:creationId xmlns:p14="http://schemas.microsoft.com/office/powerpoint/2010/main" val="37878545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mmunize.org/catg.d/p4037.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8</a:t>
            </a:fld>
            <a:endParaRPr lang="en-US"/>
          </a:p>
        </p:txBody>
      </p:sp>
    </p:spTree>
    <p:extLst>
      <p:ext uri="{BB962C8B-B14F-4D97-AF65-F5344CB8AC3E}">
        <p14:creationId xmlns:p14="http://schemas.microsoft.com/office/powerpoint/2010/main" val="281574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39</a:t>
            </a:fld>
            <a:endParaRPr lang="en-US"/>
          </a:p>
        </p:txBody>
      </p:sp>
    </p:spTree>
    <p:extLst>
      <p:ext uri="{BB962C8B-B14F-4D97-AF65-F5344CB8AC3E}">
        <p14:creationId xmlns:p14="http://schemas.microsoft.com/office/powerpoint/2010/main" val="300428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E454C69-5B86-A4FF-43BA-6EBA69E87823}"/>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D9BF8828-0096-70D1-9373-71D8731290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two groups are easier to work with than the group that just says YOU are Wrong </a:t>
            </a:r>
          </a:p>
        </p:txBody>
      </p:sp>
      <p:sp>
        <p:nvSpPr>
          <p:cNvPr id="82948" name="Slide Number Placeholder 3">
            <a:extLst>
              <a:ext uri="{FF2B5EF4-FFF2-40B4-BE49-F238E27FC236}">
                <a16:creationId xmlns:a16="http://schemas.microsoft.com/office/drawing/2014/main" id="{17D4E424-B4AD-9944-F0A0-3658DA48A8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8705DC-78C7-B843-A227-F9625C10D343}" type="slidenum">
              <a:rPr lang="en-US" altLang="en-US" sz="1200" smtClean="0"/>
              <a:pPr/>
              <a:t>41</a:t>
            </a:fld>
            <a:endParaRPr lang="en-US" altLang="en-US" sz="1200"/>
          </a:p>
        </p:txBody>
      </p:sp>
    </p:spTree>
    <p:extLst>
      <p:ext uri="{BB962C8B-B14F-4D97-AF65-F5344CB8AC3E}">
        <p14:creationId xmlns:p14="http://schemas.microsoft.com/office/powerpoint/2010/main" val="276567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BC77C20-5993-4551-A157-38F0DE5B46D4}" type="slidenum">
              <a:rPr lang="en-US"/>
              <a:pPr/>
              <a:t>42</a:t>
            </a:fld>
            <a:endParaRPr lang="en-US"/>
          </a:p>
        </p:txBody>
      </p:sp>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p:txBody>
          <a:bodyPr/>
          <a:lstStyle/>
          <a:p>
            <a:endParaRPr lang="en-US" dirty="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eaLnBrk="1" fontAlgn="auto" hangingPunct="1">
              <a:spcBef>
                <a:spcPts val="0"/>
              </a:spcBef>
              <a:spcAft>
                <a:spcPts val="0"/>
              </a:spcAft>
              <a:defRPr/>
            </a:pPr>
            <a:fld id="{B7CA9367-6543-42A0-81AF-8A359EA46623}" type="slidenum">
              <a:rPr lang="en-US" sz="1200">
                <a:latin typeface="+mn-lt"/>
              </a:rPr>
              <a:pPr algn="r" eaLnBrk="1" fontAlgn="auto" hangingPunct="1">
                <a:spcBef>
                  <a:spcPts val="0"/>
                </a:spcBef>
                <a:spcAft>
                  <a:spcPts val="0"/>
                </a:spcAft>
                <a:defRPr/>
              </a:pPr>
              <a:t>42</a:t>
            </a:fld>
            <a:endParaRPr lang="en-US" sz="1200" dirty="0">
              <a:latin typeface="+mn-lt"/>
            </a:endParaRPr>
          </a:p>
        </p:txBody>
      </p:sp>
    </p:spTree>
    <p:extLst>
      <p:ext uri="{BB962C8B-B14F-4D97-AF65-F5344CB8AC3E}">
        <p14:creationId xmlns:p14="http://schemas.microsoft.com/office/powerpoint/2010/main" val="369058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F3163C-8829-43F4-93EB-FE3CA2E86BC9}" type="slidenum">
              <a:rPr lang="en-US"/>
              <a:pPr/>
              <a:t>43</a:t>
            </a:fld>
            <a:endParaRPr lang="en-US"/>
          </a:p>
        </p:txBody>
      </p:sp>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p:txBody>
          <a:bodyPr/>
          <a:lstStyle/>
          <a:p>
            <a:pPr>
              <a:spcBef>
                <a:spcPct val="0"/>
              </a:spcBef>
            </a:pPr>
            <a:r>
              <a:rPr lang="en-US" dirty="0"/>
              <a:t>80 % effectiveness, 2</a:t>
            </a:r>
            <a:r>
              <a:rPr lang="en-US" baseline="30000" dirty="0"/>
              <a:t>nd</a:t>
            </a:r>
            <a:r>
              <a:rPr lang="en-US" dirty="0"/>
              <a:t> shot meant to capture that group that didn’t build immunity with first dose</a:t>
            </a:r>
          </a:p>
        </p:txBody>
      </p:sp>
      <p:sp>
        <p:nvSpPr>
          <p:cNvPr id="409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58865163-4FBD-4FCF-B89D-D9ECEA3DD6C3}" type="slidenum">
              <a:rPr lang="en-US" sz="1200">
                <a:latin typeface="+mn-lt"/>
              </a:rPr>
              <a:pPr algn="r" eaLnBrk="1" hangingPunct="1">
                <a:defRPr/>
              </a:pPr>
              <a:t>43</a:t>
            </a:fld>
            <a:endParaRPr lang="en-US" sz="1200" dirty="0">
              <a:latin typeface="+mn-lt"/>
            </a:endParaRPr>
          </a:p>
        </p:txBody>
      </p:sp>
    </p:spTree>
    <p:extLst>
      <p:ext uri="{BB962C8B-B14F-4D97-AF65-F5344CB8AC3E}">
        <p14:creationId xmlns:p14="http://schemas.microsoft.com/office/powerpoint/2010/main" val="2165200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F3163C-8829-43F4-93EB-FE3CA2E86BC9}" type="slidenum">
              <a:rPr lang="en-US"/>
              <a:pPr/>
              <a:t>44</a:t>
            </a:fld>
            <a:endParaRPr lang="en-US"/>
          </a:p>
        </p:txBody>
      </p:sp>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p:txBody>
          <a:bodyPr/>
          <a:lstStyle/>
          <a:p>
            <a:pPr>
              <a:spcBef>
                <a:spcPct val="0"/>
              </a:spcBef>
            </a:pPr>
            <a:r>
              <a:rPr lang="en-US"/>
              <a:t>80 % effectiveness, 2</a:t>
            </a:r>
            <a:r>
              <a:rPr lang="en-US" baseline="30000"/>
              <a:t>nd</a:t>
            </a:r>
            <a:r>
              <a:rPr lang="en-US"/>
              <a:t> shot meant to capture that group that didn’t build immunity with first dose</a:t>
            </a:r>
          </a:p>
        </p:txBody>
      </p:sp>
      <p:sp>
        <p:nvSpPr>
          <p:cNvPr id="409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58865163-4FBD-4FCF-B89D-D9ECEA3DD6C3}" type="slidenum">
              <a:rPr lang="en-US" sz="1200">
                <a:latin typeface="+mn-lt"/>
              </a:rPr>
              <a:pPr algn="r" eaLnBrk="1" hangingPunct="1">
                <a:defRPr/>
              </a:pPr>
              <a:t>44</a:t>
            </a:fld>
            <a:endParaRPr lang="en-US" sz="1200" dirty="0">
              <a:latin typeface="+mn-lt"/>
            </a:endParaRPr>
          </a:p>
        </p:txBody>
      </p:sp>
    </p:spTree>
    <p:extLst>
      <p:ext uri="{BB962C8B-B14F-4D97-AF65-F5344CB8AC3E}">
        <p14:creationId xmlns:p14="http://schemas.microsoft.com/office/powerpoint/2010/main" val="1374754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misinformation about vaccines comes from these twelve people.  </a:t>
            </a:r>
          </a:p>
        </p:txBody>
      </p:sp>
      <p:sp>
        <p:nvSpPr>
          <p:cNvPr id="4" name="Slide Number Placeholder 3"/>
          <p:cNvSpPr>
            <a:spLocks noGrp="1"/>
          </p:cNvSpPr>
          <p:nvPr>
            <p:ph type="sldNum" sz="quarter" idx="5"/>
          </p:nvPr>
        </p:nvSpPr>
        <p:spPr/>
        <p:txBody>
          <a:bodyPr/>
          <a:lstStyle/>
          <a:p>
            <a:fld id="{89557F8D-41A5-3C4A-A462-FE7C10BECEC1}" type="slidenum">
              <a:rPr lang="en-US" smtClean="0"/>
              <a:t>58</a:t>
            </a:fld>
            <a:endParaRPr lang="en-US"/>
          </a:p>
        </p:txBody>
      </p:sp>
    </p:spTree>
    <p:extLst>
      <p:ext uri="{BB962C8B-B14F-4D97-AF65-F5344CB8AC3E}">
        <p14:creationId xmlns:p14="http://schemas.microsoft.com/office/powerpoint/2010/main" val="170763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293AB83-773B-4BA9-9812-5587425942AA}" type="slidenum">
              <a:rPr lang="en-US"/>
              <a:pPr/>
              <a:t>59</a:t>
            </a:fld>
            <a:endParaRPr lang="en-US"/>
          </a:p>
        </p:txBody>
      </p:sp>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p:txBody>
          <a:bodyPr/>
          <a:lstStyle/>
          <a:p>
            <a:pPr>
              <a:spcBef>
                <a:spcPct val="0"/>
              </a:spcBef>
            </a:pPr>
            <a:r>
              <a:rPr lang="en-US"/>
              <a:t>? Placement</a:t>
            </a:r>
          </a:p>
        </p:txBody>
      </p:sp>
      <p:sp>
        <p:nvSpPr>
          <p:cNvPr id="471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eaLnBrk="1" hangingPunct="1">
              <a:defRPr/>
            </a:pPr>
            <a:fld id="{AD8D244C-BC98-457E-BE64-C557A683D155}" type="slidenum">
              <a:rPr lang="en-US" sz="1200">
                <a:latin typeface="+mn-lt"/>
              </a:rPr>
              <a:pPr algn="r" eaLnBrk="1" hangingPunct="1">
                <a:defRPr/>
              </a:pPr>
              <a:t>59</a:t>
            </a:fld>
            <a:endParaRPr lang="en-US" sz="1200" dirty="0">
              <a:latin typeface="+mn-lt"/>
            </a:endParaRPr>
          </a:p>
        </p:txBody>
      </p:sp>
    </p:spTree>
    <p:extLst>
      <p:ext uri="{BB962C8B-B14F-4D97-AF65-F5344CB8AC3E}">
        <p14:creationId xmlns:p14="http://schemas.microsoft.com/office/powerpoint/2010/main" val="420181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12</a:t>
            </a:fld>
            <a:endParaRPr lang="en-US"/>
          </a:p>
        </p:txBody>
      </p:sp>
    </p:spTree>
    <p:extLst>
      <p:ext uri="{BB962C8B-B14F-4D97-AF65-F5344CB8AC3E}">
        <p14:creationId xmlns:p14="http://schemas.microsoft.com/office/powerpoint/2010/main" val="2019568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31B1A-D795-48F4-81E8-04E071655F00}" type="slidenum">
              <a:rPr lang="en-US"/>
              <a:pPr/>
              <a:t>21</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68687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61F7A-F0F6-4A1F-8129-7925872DEEEA}" type="slidenum">
              <a:rPr lang="en-US"/>
              <a:pPr/>
              <a:t>22</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4493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a:extLst>
              <a:ext uri="{FF2B5EF4-FFF2-40B4-BE49-F238E27FC236}">
                <a16:creationId xmlns:a16="http://schemas.microsoft.com/office/drawing/2014/main" id="{58B74004-DF42-D484-995F-677655A3E7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Some work really well like Diphtheria and H influenza type B ; Some like pertussis pneumococcal and varicella definitely work and decrease the amount compared to the past &gt; 90% but still have substantial amount in the country and some lie rotavirus and HBV we have got to do better but the vaccine uptake has not been good enough </a:t>
            </a:r>
            <a:r>
              <a:rPr lang="en-US" altLang="en-US" dirty="0">
                <a:hlinkClick r:id="rId3"/>
              </a:rPr>
              <a:t>Vaccines Work! (immunize.org)</a:t>
            </a:r>
            <a:r>
              <a:rPr lang="en-US" altLang="en-US" dirty="0"/>
              <a:t>  is the website for the table  this was 2017 numbers from CDC </a:t>
            </a:r>
          </a:p>
        </p:txBody>
      </p:sp>
    </p:spTree>
    <p:extLst>
      <p:ext uri="{BB962C8B-B14F-4D97-AF65-F5344CB8AC3E}">
        <p14:creationId xmlns:p14="http://schemas.microsoft.com/office/powerpoint/2010/main" val="227577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84480-6084-4656-ACDB-A9D61CFEFDB2}" type="slidenum">
              <a:rPr lang="en-US"/>
              <a:pPr/>
              <a:t>30</a:t>
            </a:fld>
            <a:endParaRPr lang="en-US"/>
          </a:p>
        </p:txBody>
      </p:sp>
      <p:sp>
        <p:nvSpPr>
          <p:cNvPr id="57346" name="Rectangle 2"/>
          <p:cNvSpPr>
            <a:spLocks noGrp="1" noRot="1" noChangeAspect="1" noChangeArrowheads="1" noTextEdit="1"/>
          </p:cNvSpPr>
          <p:nvPr>
            <p:ph type="sldImg"/>
          </p:nvPr>
        </p:nvSpPr>
        <p:spPr>
          <a:xfrm>
            <a:off x="382588" y="685800"/>
            <a:ext cx="6096000" cy="3429000"/>
          </a:xfrm>
          <a:ln/>
        </p:spPr>
      </p:sp>
      <p:sp>
        <p:nvSpPr>
          <p:cNvPr id="57347"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205903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wouldn’t make sense to give Pneumococcal vaccine after 24 months of age because the risk is down.</a:t>
            </a:r>
          </a:p>
        </p:txBody>
      </p:sp>
      <p:sp>
        <p:nvSpPr>
          <p:cNvPr id="4" name="Slide Number Placeholder 3"/>
          <p:cNvSpPr>
            <a:spLocks noGrp="1"/>
          </p:cNvSpPr>
          <p:nvPr>
            <p:ph type="sldNum" sz="quarter" idx="5"/>
          </p:nvPr>
        </p:nvSpPr>
        <p:spPr/>
        <p:txBody>
          <a:bodyPr/>
          <a:lstStyle/>
          <a:p>
            <a:fld id="{89557F8D-41A5-3C4A-A462-FE7C10BECEC1}" type="slidenum">
              <a:rPr lang="en-US" smtClean="0"/>
              <a:t>32</a:t>
            </a:fld>
            <a:endParaRPr lang="en-US"/>
          </a:p>
        </p:txBody>
      </p:sp>
    </p:spTree>
    <p:extLst>
      <p:ext uri="{BB962C8B-B14F-4D97-AF65-F5344CB8AC3E}">
        <p14:creationId xmlns:p14="http://schemas.microsoft.com/office/powerpoint/2010/main" val="191226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AC69BF-69E7-4C9C-9264-1E98FA5AD26B}" type="slidenum">
              <a:rPr lang="en-US"/>
              <a:pPr/>
              <a:t>35</a:t>
            </a:fld>
            <a:endParaRPr lang="en-US"/>
          </a:p>
        </p:txBody>
      </p:sp>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p:txBody>
          <a:bodyPr/>
          <a:lstStyle/>
          <a:p>
            <a:endParaRPr lang="en-US"/>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eaLnBrk="1" fontAlgn="auto" hangingPunct="1">
              <a:spcBef>
                <a:spcPts val="0"/>
              </a:spcBef>
              <a:spcAft>
                <a:spcPts val="0"/>
              </a:spcAft>
              <a:defRPr/>
            </a:pPr>
            <a:fld id="{B8EAAB38-1D4D-4DF2-99B6-B49142CE3C86}" type="slidenum">
              <a:rPr lang="en-US" sz="1200">
                <a:latin typeface="+mn-lt"/>
              </a:rPr>
              <a:pPr algn="r" eaLnBrk="1" fontAlgn="auto" hangingPunct="1">
                <a:spcBef>
                  <a:spcPts val="0"/>
                </a:spcBef>
                <a:spcAft>
                  <a:spcPts val="0"/>
                </a:spcAft>
                <a:defRPr/>
              </a:pPr>
              <a:t>35</a:t>
            </a:fld>
            <a:endParaRPr lang="en-US" sz="1200" dirty="0">
              <a:latin typeface="+mn-lt"/>
            </a:endParaRPr>
          </a:p>
        </p:txBody>
      </p:sp>
    </p:spTree>
    <p:extLst>
      <p:ext uri="{BB962C8B-B14F-4D97-AF65-F5344CB8AC3E}">
        <p14:creationId xmlns:p14="http://schemas.microsoft.com/office/powerpoint/2010/main" val="142405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 exemptions vary by state.  Some only have religious.  Some have personal preference.  Vaccine exemption rates are quite high in some states as we saw on the previous graph.  But this map emphasizes that as well. </a:t>
            </a:r>
          </a:p>
        </p:txBody>
      </p:sp>
      <p:sp>
        <p:nvSpPr>
          <p:cNvPr id="4" name="Slide Number Placeholder 3"/>
          <p:cNvSpPr>
            <a:spLocks noGrp="1"/>
          </p:cNvSpPr>
          <p:nvPr>
            <p:ph type="sldNum" sz="quarter" idx="5"/>
          </p:nvPr>
        </p:nvSpPr>
        <p:spPr/>
        <p:txBody>
          <a:bodyPr/>
          <a:lstStyle/>
          <a:p>
            <a:fld id="{89557F8D-41A5-3C4A-A462-FE7C10BECEC1}" type="slidenum">
              <a:rPr lang="en-US" smtClean="0"/>
              <a:t>37</a:t>
            </a:fld>
            <a:endParaRPr lang="en-US"/>
          </a:p>
        </p:txBody>
      </p:sp>
    </p:spTree>
    <p:extLst>
      <p:ext uri="{BB962C8B-B14F-4D97-AF65-F5344CB8AC3E}">
        <p14:creationId xmlns:p14="http://schemas.microsoft.com/office/powerpoint/2010/main" val="1573156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Slide Number Placeholder 6"/>
          <p:cNvSpPr>
            <a:spLocks noGrp="1"/>
          </p:cNvSpPr>
          <p:nvPr>
            <p:ph type="sldNum" sz="quarter" idx="4"/>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191115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109838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44067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258086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273035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81579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06289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98788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251125" y="4767263"/>
            <a:ext cx="2133600" cy="273844"/>
          </a:xfrm>
          <a:prstGeom prst="rect">
            <a:avLst/>
          </a:prstGeom>
        </p:spPr>
        <p:txBody>
          <a:bodyPr/>
          <a:lstStyle/>
          <a:p>
            <a:fld id="{8A38FAF8-786F-7C4F-9F1B-B820815ED72A}" type="slidenum">
              <a:rPr lang="en-US" smtClean="0"/>
              <a:pPr/>
              <a:t>‹#›</a:t>
            </a:fld>
            <a:endParaRPr lang="en-US" dirty="0"/>
          </a:p>
        </p:txBody>
      </p:sp>
    </p:spTree>
    <p:extLst>
      <p:ext uri="{BB962C8B-B14F-4D97-AF65-F5344CB8AC3E}">
        <p14:creationId xmlns:p14="http://schemas.microsoft.com/office/powerpoint/2010/main" val="283971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251125" y="4767263"/>
            <a:ext cx="2133600" cy="273844"/>
          </a:xfrm>
          <a:prstGeom prst="rect">
            <a:avLst/>
          </a:prstGeom>
        </p:spPr>
        <p:txBody>
          <a:bodyPr/>
          <a:lstStyle/>
          <a:p>
            <a:fld id="{8A38FAF8-786F-7C4F-9F1B-B820815ED72A}" type="slidenum">
              <a:rPr lang="en-US" smtClean="0"/>
              <a:pPr/>
              <a:t>‹#›</a:t>
            </a:fld>
            <a:endParaRPr lang="en-US" dirty="0"/>
          </a:p>
        </p:txBody>
      </p:sp>
    </p:spTree>
    <p:extLst>
      <p:ext uri="{BB962C8B-B14F-4D97-AF65-F5344CB8AC3E}">
        <p14:creationId xmlns:p14="http://schemas.microsoft.com/office/powerpoint/2010/main" val="1336946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EB5339-F718-A146-1261-07492F9E9209}"/>
              </a:ext>
            </a:extLst>
          </p:cNvPr>
          <p:cNvSpPr>
            <a:spLocks noGrp="1"/>
          </p:cNvSpPr>
          <p:nvPr>
            <p:ph type="dt" sz="half" idx="10"/>
          </p:nvPr>
        </p:nvSpPr>
        <p:spPr/>
        <p:txBody>
          <a:bodyPr/>
          <a:lstStyle/>
          <a:p>
            <a:fld id="{51896A61-5D7F-184E-AB22-3D3924A53C2E}" type="datetimeFigureOut">
              <a:rPr lang="en-US" smtClean="0"/>
              <a:t>5/5/2025</a:t>
            </a:fld>
            <a:endParaRPr lang="en-US"/>
          </a:p>
        </p:txBody>
      </p:sp>
      <p:sp>
        <p:nvSpPr>
          <p:cNvPr id="3" name="Footer Placeholder 2">
            <a:extLst>
              <a:ext uri="{FF2B5EF4-FFF2-40B4-BE49-F238E27FC236}">
                <a16:creationId xmlns:a16="http://schemas.microsoft.com/office/drawing/2014/main" id="{06D54A4B-7074-37CB-B56A-4D15E5898F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74337-BE1D-A8B7-2E87-A58E80E4C38A}"/>
              </a:ext>
            </a:extLst>
          </p:cNvPr>
          <p:cNvSpPr>
            <a:spLocks noGrp="1"/>
          </p:cNvSpPr>
          <p:nvPr>
            <p:ph type="sldNum" sz="quarter" idx="12"/>
          </p:nvPr>
        </p:nvSpPr>
        <p:spPr/>
        <p:txBody>
          <a:bodyPr/>
          <a:lstStyle/>
          <a:p>
            <a:fld id="{5758DC6D-05E4-B840-9ECF-98D96D52024B}" type="slidenum">
              <a:rPr lang="en-US" smtClean="0"/>
              <a:t>‹#›</a:t>
            </a:fld>
            <a:endParaRPr lang="en-US"/>
          </a:p>
        </p:txBody>
      </p:sp>
    </p:spTree>
    <p:extLst>
      <p:ext uri="{BB962C8B-B14F-4D97-AF65-F5344CB8AC3E}">
        <p14:creationId xmlns:p14="http://schemas.microsoft.com/office/powerpoint/2010/main" val="222574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4" y="471"/>
            <a:ext cx="9139615" cy="5142557"/>
          </a:xfrm>
          <a:prstGeom prst="rect">
            <a:avLst/>
          </a:prstGeom>
        </p:spPr>
      </p:pic>
      <p:sp>
        <p:nvSpPr>
          <p:cNvPr id="11" name="Title 10"/>
          <p:cNvSpPr>
            <a:spLocks noGrp="1"/>
          </p:cNvSpPr>
          <p:nvPr>
            <p:ph type="title" hasCustomPrompt="1"/>
          </p:nvPr>
        </p:nvSpPr>
        <p:spPr>
          <a:xfrm>
            <a:off x="457200" y="2628900"/>
            <a:ext cx="8229600" cy="857250"/>
          </a:xfrm>
          <a:prstGeom prst="rect">
            <a:avLst/>
          </a:prstGeom>
        </p:spPr>
        <p:txBody>
          <a:bodyPr vert="horz"/>
          <a:lstStyle>
            <a:lvl1pPr>
              <a:defRPr sz="3200" b="1"/>
            </a:lvl1pPr>
          </a:lstStyle>
          <a:p>
            <a:r>
              <a:rPr lang="en-US" dirty="0"/>
              <a:t>CLICK TO EDIT MASTER TITLE STYLE</a:t>
            </a:r>
          </a:p>
        </p:txBody>
      </p:sp>
      <p:sp>
        <p:nvSpPr>
          <p:cNvPr id="16"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4057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4"/>
            <a:ext cx="9130473" cy="5137412"/>
          </a:xfrm>
          <a:prstGeom prst="rect">
            <a:avLst/>
          </a:prstGeom>
          <a:blipFill rotWithShape="1">
            <a:blip r:embed="rId3"/>
            <a:stretch>
              <a:fillRect/>
            </a:stretch>
          </a:blipFill>
        </p:spPr>
      </p:pic>
      <p:sp>
        <p:nvSpPr>
          <p:cNvPr id="7" name="Slide Number Placeholder 2"/>
          <p:cNvSpPr txBox="1">
            <a:spLocks/>
          </p:cNvSpPr>
          <p:nvPr userDrawn="1"/>
        </p:nvSpPr>
        <p:spPr>
          <a:xfrm>
            <a:off x="251125"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mtClean="0"/>
              <a:pPr algn="l"/>
              <a:t>‹#›</a:t>
            </a:fld>
            <a:endParaRPr lang="en-US" dirty="0"/>
          </a:p>
        </p:txBody>
      </p:sp>
      <p:sp>
        <p:nvSpPr>
          <p:cNvPr id="9" name="Title 10"/>
          <p:cNvSpPr>
            <a:spLocks noGrp="1"/>
          </p:cNvSpPr>
          <p:nvPr>
            <p:ph type="title" hasCustomPrompt="1"/>
          </p:nvPr>
        </p:nvSpPr>
        <p:spPr>
          <a:xfrm>
            <a:off x="457200" y="2628900"/>
            <a:ext cx="8229600" cy="85725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58339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190117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245659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10"/>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575520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4"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88018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4168704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66366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1" y="1522"/>
            <a:ext cx="9135879" cy="5140454"/>
          </a:xfrm>
          <a:prstGeom prst="rect">
            <a:avLst/>
          </a:prstGeom>
        </p:spPr>
      </p:pic>
      <p:sp>
        <p:nvSpPr>
          <p:cNvPr id="6" name="Title 10"/>
          <p:cNvSpPr>
            <a:spLocks noGrp="1"/>
          </p:cNvSpPr>
          <p:nvPr>
            <p:ph type="title" hasCustomPrompt="1"/>
          </p:nvPr>
        </p:nvSpPr>
        <p:spPr>
          <a:xfrm>
            <a:off x="457200" y="2628900"/>
            <a:ext cx="8229600" cy="85725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933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42342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38467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0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2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10620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5953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020266952"/>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5" r:id="rId3"/>
    <p:sldLayoutId id="2147483650" r:id="rId4"/>
    <p:sldLayoutId id="2147483670" r:id="rId5"/>
    <p:sldLayoutId id="2147483652" r:id="rId6"/>
    <p:sldLayoutId id="2147483671" r:id="rId7"/>
    <p:sldLayoutId id="2147483653" r:id="rId8"/>
    <p:sldLayoutId id="2147483673" r:id="rId9"/>
    <p:sldLayoutId id="2147483672" r:id="rId10"/>
    <p:sldLayoutId id="2147483654" r:id="rId11"/>
    <p:sldLayoutId id="2147483674" r:id="rId12"/>
    <p:sldLayoutId id="2147483656" r:id="rId13"/>
    <p:sldLayoutId id="2147483675" r:id="rId14"/>
    <p:sldLayoutId id="2147483657" r:id="rId15"/>
    <p:sldLayoutId id="2147483676" r:id="rId16"/>
    <p:sldLayoutId id="2147483660" r:id="rId17"/>
    <p:sldLayoutId id="2147483677" r:id="rId18"/>
    <p:sldLayoutId id="2147483679" r:id="rId1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txBox="1">
            <a:spLocks/>
          </p:cNvSpPr>
          <p:nvPr userDrawn="1"/>
        </p:nvSpPr>
        <p:spPr>
          <a:xfrm>
            <a:off x="251125"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mtClean="0">
                <a:solidFill>
                  <a:schemeClr val="bg1"/>
                </a:solidFill>
              </a:rPr>
              <a:pPr algn="l"/>
              <a:t>‹#›</a:t>
            </a:fld>
            <a:endParaRPr lang="en-US" dirty="0">
              <a:solidFill>
                <a:schemeClr val="bg1"/>
              </a:solidFill>
            </a:endParaRP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030791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Lst>
  <p:hf hdr="0" ftr="0" dt="0"/>
  <p:txStyles>
    <p:titleStyle>
      <a:lvl1pPr algn="ctr" defTabSz="457200" rtl="0" eaLnBrk="1" latinLnBrk="0" hangingPunct="1">
        <a:spcBef>
          <a:spcPct val="0"/>
        </a:spcBef>
        <a:buNone/>
        <a:defRPr sz="32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chop.edu/service/vaccine-education-center/" TargetMode="External"/><Relationship Id="rId2" Type="http://schemas.openxmlformats.org/officeDocument/2006/relationships/hyperlink" Target="http://www.cdc.gov/vaccines/" TargetMode="External"/><Relationship Id="rId1" Type="http://schemas.openxmlformats.org/officeDocument/2006/relationships/slideLayout" Target="../slideLayouts/slideLayout4.xml"/><Relationship Id="rId4" Type="http://schemas.openxmlformats.org/officeDocument/2006/relationships/hyperlink" Target="http://www.immunize.org/aboutu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25"/>
            <a:ext cx="8229600" cy="857250"/>
          </a:xfrm>
        </p:spPr>
        <p:txBody>
          <a:bodyPr/>
          <a:lstStyle/>
          <a:p>
            <a:r>
              <a:rPr lang="en-US" dirty="0"/>
              <a:t>Vaccine Preventable Illnesses and </a:t>
            </a:r>
            <a:br>
              <a:rPr lang="en-US" dirty="0"/>
            </a:br>
            <a:r>
              <a:rPr lang="en-US" dirty="0"/>
              <a:t>Vaccine Hesitancy </a:t>
            </a:r>
          </a:p>
        </p:txBody>
      </p:sp>
      <p:sp>
        <p:nvSpPr>
          <p:cNvPr id="3" name="Subtitle 2"/>
          <p:cNvSpPr>
            <a:spLocks noGrp="1"/>
          </p:cNvSpPr>
          <p:nvPr>
            <p:ph type="subTitle" idx="1"/>
          </p:nvPr>
        </p:nvSpPr>
        <p:spPr>
          <a:xfrm>
            <a:off x="1371600" y="3315669"/>
            <a:ext cx="6400800" cy="742950"/>
          </a:xfrm>
        </p:spPr>
        <p:txBody>
          <a:bodyPr/>
          <a:lstStyle/>
          <a:p>
            <a:r>
              <a:rPr lang="en-US" sz="2000" dirty="0"/>
              <a:t>Glenn J. </a:t>
            </a:r>
            <a:r>
              <a:rPr lang="en-US" sz="2000" dirty="0" err="1"/>
              <a:t>Rapsinski</a:t>
            </a:r>
            <a:r>
              <a:rPr lang="en-US" sz="2000" dirty="0"/>
              <a:t> MD, PhD</a:t>
            </a:r>
          </a:p>
          <a:p>
            <a:r>
              <a:rPr lang="en-US" sz="2000" dirty="0"/>
              <a:t>Assistant Professor of Pediatric Infectious Disease</a:t>
            </a:r>
          </a:p>
          <a:p>
            <a:r>
              <a:rPr lang="en-US" sz="2000" dirty="0"/>
              <a:t>05/08/2025</a:t>
            </a:r>
          </a:p>
          <a:p>
            <a:endParaRPr lang="en-US" dirty="0"/>
          </a:p>
        </p:txBody>
      </p:sp>
    </p:spTree>
    <p:extLst>
      <p:ext uri="{BB962C8B-B14F-4D97-AF65-F5344CB8AC3E}">
        <p14:creationId xmlns:p14="http://schemas.microsoft.com/office/powerpoint/2010/main" val="163942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8F76-5AF1-ABB7-CE41-6EBF433848F3}"/>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0F6C14D4-AC29-A8DA-A258-5A7E8F4FA010}"/>
              </a:ext>
            </a:extLst>
          </p:cNvPr>
          <p:cNvSpPr>
            <a:spLocks noGrp="1"/>
          </p:cNvSpPr>
          <p:nvPr>
            <p:ph idx="1"/>
          </p:nvPr>
        </p:nvSpPr>
        <p:spPr>
          <a:xfrm>
            <a:off x="457200" y="1200151"/>
            <a:ext cx="4114800" cy="3394472"/>
          </a:xfrm>
        </p:spPr>
        <p:txBody>
          <a:bodyPr>
            <a:normAutofit lnSpcReduction="10000"/>
          </a:bodyPr>
          <a:lstStyle/>
          <a:p>
            <a:r>
              <a:rPr lang="en-US" sz="2800" dirty="0"/>
              <a:t>Vitamin A is only recommended treatment</a:t>
            </a:r>
          </a:p>
          <a:p>
            <a:pPr lvl="1"/>
            <a:r>
              <a:rPr lang="en-US" sz="2400" dirty="0"/>
              <a:t>On day of diagnosis and the next day</a:t>
            </a:r>
          </a:p>
          <a:p>
            <a:pPr lvl="1"/>
            <a:r>
              <a:rPr lang="en-US" sz="2400" dirty="0"/>
              <a:t>Age based dosing</a:t>
            </a:r>
          </a:p>
          <a:p>
            <a:r>
              <a:rPr lang="en-US" sz="2800" dirty="0"/>
              <a:t>Should be given with doctor’s instructions.</a:t>
            </a:r>
          </a:p>
        </p:txBody>
      </p:sp>
      <p:sp>
        <p:nvSpPr>
          <p:cNvPr id="4" name="Slide Number Placeholder 3">
            <a:extLst>
              <a:ext uri="{FF2B5EF4-FFF2-40B4-BE49-F238E27FC236}">
                <a16:creationId xmlns:a16="http://schemas.microsoft.com/office/drawing/2014/main" id="{1D4A4CBA-D7B2-BDE2-582F-B974714BD5A3}"/>
              </a:ext>
            </a:extLst>
          </p:cNvPr>
          <p:cNvSpPr>
            <a:spLocks noGrp="1"/>
          </p:cNvSpPr>
          <p:nvPr>
            <p:ph type="sldNum" sz="quarter" idx="12"/>
          </p:nvPr>
        </p:nvSpPr>
        <p:spPr/>
        <p:txBody>
          <a:bodyPr/>
          <a:lstStyle/>
          <a:p>
            <a:fld id="{8A38FAF8-786F-7C4F-9F1B-B820815ED72A}" type="slidenum">
              <a:rPr lang="en-US" smtClean="0"/>
              <a:t>10</a:t>
            </a:fld>
            <a:endParaRPr lang="en-US" dirty="0"/>
          </a:p>
        </p:txBody>
      </p:sp>
      <p:pic>
        <p:nvPicPr>
          <p:cNvPr id="3074" name="Picture 2" descr="Oral vitamin A could become an alternative to isotretinoin for acne -  Hospital Pharmacy EuropeHospital Pharmacy Europe">
            <a:extLst>
              <a:ext uri="{FF2B5EF4-FFF2-40B4-BE49-F238E27FC236}">
                <a16:creationId xmlns:a16="http://schemas.microsoft.com/office/drawing/2014/main" id="{AD226578-81E3-996C-39B1-11F405BC4B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67" t="9892" r="12449" b="14669"/>
          <a:stretch/>
        </p:blipFill>
        <p:spPr bwMode="auto">
          <a:xfrm>
            <a:off x="5141167" y="1593550"/>
            <a:ext cx="3713583" cy="195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88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9A9A-1E6C-9AA4-B0E9-1C67E5BFCC71}"/>
              </a:ext>
            </a:extLst>
          </p:cNvPr>
          <p:cNvSpPr>
            <a:spLocks noGrp="1"/>
          </p:cNvSpPr>
          <p:nvPr>
            <p:ph type="title"/>
          </p:nvPr>
        </p:nvSpPr>
        <p:spPr/>
        <p:txBody>
          <a:bodyPr/>
          <a:lstStyle/>
          <a:p>
            <a:r>
              <a:rPr lang="en-US" dirty="0"/>
              <a:t>A word of caution…</a:t>
            </a:r>
          </a:p>
        </p:txBody>
      </p:sp>
      <p:sp>
        <p:nvSpPr>
          <p:cNvPr id="3" name="Content Placeholder 2">
            <a:extLst>
              <a:ext uri="{FF2B5EF4-FFF2-40B4-BE49-F238E27FC236}">
                <a16:creationId xmlns:a16="http://schemas.microsoft.com/office/drawing/2014/main" id="{5F2616CD-B0DE-B07C-8549-22DB289146F9}"/>
              </a:ext>
            </a:extLst>
          </p:cNvPr>
          <p:cNvSpPr>
            <a:spLocks noGrp="1"/>
          </p:cNvSpPr>
          <p:nvPr>
            <p:ph idx="1"/>
          </p:nvPr>
        </p:nvSpPr>
        <p:spPr>
          <a:xfrm>
            <a:off x="457200" y="1200151"/>
            <a:ext cx="4114800" cy="3394472"/>
          </a:xfrm>
        </p:spPr>
        <p:txBody>
          <a:bodyPr>
            <a:normAutofit lnSpcReduction="10000"/>
          </a:bodyPr>
          <a:lstStyle/>
          <a:p>
            <a:r>
              <a:rPr lang="en-US" dirty="0"/>
              <a:t>Vitamin A is fat soluble vitamin.</a:t>
            </a:r>
          </a:p>
          <a:p>
            <a:pPr lvl="1"/>
            <a:r>
              <a:rPr lang="en-US" dirty="0"/>
              <a:t>Can cause toxicity.</a:t>
            </a:r>
          </a:p>
          <a:p>
            <a:r>
              <a:rPr lang="en-US" dirty="0"/>
              <a:t>Families shouldn’t be giving their kids a bunch of vitamin A supplement.</a:t>
            </a:r>
          </a:p>
        </p:txBody>
      </p:sp>
      <p:sp>
        <p:nvSpPr>
          <p:cNvPr id="4" name="Slide Number Placeholder 3">
            <a:extLst>
              <a:ext uri="{FF2B5EF4-FFF2-40B4-BE49-F238E27FC236}">
                <a16:creationId xmlns:a16="http://schemas.microsoft.com/office/drawing/2014/main" id="{10A8BE0B-10EC-D68E-F359-7A649E938FAF}"/>
              </a:ext>
            </a:extLst>
          </p:cNvPr>
          <p:cNvSpPr>
            <a:spLocks noGrp="1"/>
          </p:cNvSpPr>
          <p:nvPr>
            <p:ph type="sldNum" sz="quarter" idx="12"/>
          </p:nvPr>
        </p:nvSpPr>
        <p:spPr/>
        <p:txBody>
          <a:bodyPr/>
          <a:lstStyle/>
          <a:p>
            <a:fld id="{8A38FAF8-786F-7C4F-9F1B-B820815ED72A}" type="slidenum">
              <a:rPr lang="en-US" smtClean="0"/>
              <a:t>11</a:t>
            </a:fld>
            <a:endParaRPr lang="en-US" dirty="0"/>
          </a:p>
        </p:txBody>
      </p:sp>
      <p:pic>
        <p:nvPicPr>
          <p:cNvPr id="6" name="Picture 5" descr="A screenshot of a news&#10;&#10;AI-generated content may be incorrect.">
            <a:extLst>
              <a:ext uri="{FF2B5EF4-FFF2-40B4-BE49-F238E27FC236}">
                <a16:creationId xmlns:a16="http://schemas.microsoft.com/office/drawing/2014/main" id="{607678BE-B02C-AD03-6D43-C76F9EE01A71}"/>
              </a:ext>
            </a:extLst>
          </p:cNvPr>
          <p:cNvPicPr>
            <a:picLocks noChangeAspect="1"/>
          </p:cNvPicPr>
          <p:nvPr/>
        </p:nvPicPr>
        <p:blipFill>
          <a:blip r:embed="rId2"/>
          <a:stretch>
            <a:fillRect/>
          </a:stretch>
        </p:blipFill>
        <p:spPr>
          <a:xfrm>
            <a:off x="5314346" y="1063229"/>
            <a:ext cx="3084760" cy="3268047"/>
          </a:xfrm>
          <a:prstGeom prst="rect">
            <a:avLst/>
          </a:prstGeom>
        </p:spPr>
      </p:pic>
    </p:spTree>
    <p:extLst>
      <p:ext uri="{BB962C8B-B14F-4D97-AF65-F5344CB8AC3E}">
        <p14:creationId xmlns:p14="http://schemas.microsoft.com/office/powerpoint/2010/main" val="134385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915E-3043-20FA-1D0E-E4A08E3DC9CB}"/>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0D38B929-CD2C-9E12-80B3-170DD9F0DBC2}"/>
              </a:ext>
            </a:extLst>
          </p:cNvPr>
          <p:cNvSpPr>
            <a:spLocks noGrp="1"/>
          </p:cNvSpPr>
          <p:nvPr>
            <p:ph idx="1"/>
          </p:nvPr>
        </p:nvSpPr>
        <p:spPr>
          <a:xfrm>
            <a:off x="457200" y="1200151"/>
            <a:ext cx="4114800" cy="3394472"/>
          </a:xfrm>
        </p:spPr>
        <p:txBody>
          <a:bodyPr>
            <a:normAutofit fontScale="70000" lnSpcReduction="20000"/>
          </a:bodyPr>
          <a:lstStyle/>
          <a:p>
            <a:r>
              <a:rPr lang="en-US" dirty="0"/>
              <a:t>Vaccination!!</a:t>
            </a:r>
          </a:p>
          <a:p>
            <a:pPr lvl="1"/>
            <a:r>
              <a:rPr lang="en-US" dirty="0"/>
              <a:t>Two doses at least 28 days apart starting at 1 year of age.</a:t>
            </a:r>
          </a:p>
          <a:p>
            <a:pPr lvl="1"/>
            <a:r>
              <a:rPr lang="en-US" dirty="0"/>
              <a:t>Can give a dose 6-11 months of age for travel to endemic areas, but doesn’t count for final immunity.</a:t>
            </a:r>
          </a:p>
          <a:p>
            <a:r>
              <a:rPr lang="en-US" dirty="0"/>
              <a:t>Post-exposure prophylaxis</a:t>
            </a:r>
          </a:p>
          <a:p>
            <a:pPr lvl="1"/>
            <a:r>
              <a:rPr lang="en-US" dirty="0"/>
              <a:t>Vaccinate if within 72 hours of exposure</a:t>
            </a:r>
          </a:p>
          <a:p>
            <a:pPr lvl="1"/>
            <a:r>
              <a:rPr lang="en-US" dirty="0"/>
              <a:t>IMIG if within 6 days of exposure.</a:t>
            </a:r>
          </a:p>
        </p:txBody>
      </p:sp>
      <p:sp>
        <p:nvSpPr>
          <p:cNvPr id="4" name="Slide Number Placeholder 3">
            <a:extLst>
              <a:ext uri="{FF2B5EF4-FFF2-40B4-BE49-F238E27FC236}">
                <a16:creationId xmlns:a16="http://schemas.microsoft.com/office/drawing/2014/main" id="{6EDA585B-1223-403B-6DD2-7CA2FDB3FCAA}"/>
              </a:ext>
            </a:extLst>
          </p:cNvPr>
          <p:cNvSpPr>
            <a:spLocks noGrp="1"/>
          </p:cNvSpPr>
          <p:nvPr>
            <p:ph type="sldNum" sz="quarter" idx="12"/>
          </p:nvPr>
        </p:nvSpPr>
        <p:spPr/>
        <p:txBody>
          <a:bodyPr/>
          <a:lstStyle/>
          <a:p>
            <a:fld id="{8A38FAF8-786F-7C4F-9F1B-B820815ED72A}" type="slidenum">
              <a:rPr lang="en-US" smtClean="0"/>
              <a:t>12</a:t>
            </a:fld>
            <a:endParaRPr lang="en-US" dirty="0"/>
          </a:p>
        </p:txBody>
      </p:sp>
      <p:pic>
        <p:nvPicPr>
          <p:cNvPr id="4098" name="Picture 2" descr="MMR vaccine - Wikipedia">
            <a:extLst>
              <a:ext uri="{FF2B5EF4-FFF2-40B4-BE49-F238E27FC236}">
                <a16:creationId xmlns:a16="http://schemas.microsoft.com/office/drawing/2014/main" id="{9F9768CF-102B-85BF-70D4-41FD0209F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211" y="1063229"/>
            <a:ext cx="1906128" cy="26014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munoglobulin replacement therapy | Immune Deficiency Foundation">
            <a:extLst>
              <a:ext uri="{FF2B5EF4-FFF2-40B4-BE49-F238E27FC236}">
                <a16:creationId xmlns:a16="http://schemas.microsoft.com/office/drawing/2014/main" id="{862807DC-251D-48B1-7417-8995E7DD9F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53" t="20921" r="34592" b="-249"/>
          <a:stretch/>
        </p:blipFill>
        <p:spPr bwMode="auto">
          <a:xfrm>
            <a:off x="6609464" y="1679511"/>
            <a:ext cx="2307211" cy="272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7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B675-0484-6FE4-ADA3-2835091470D3}"/>
              </a:ext>
            </a:extLst>
          </p:cNvPr>
          <p:cNvSpPr>
            <a:spLocks noGrp="1"/>
          </p:cNvSpPr>
          <p:nvPr>
            <p:ph type="title"/>
          </p:nvPr>
        </p:nvSpPr>
        <p:spPr/>
        <p:txBody>
          <a:bodyPr/>
          <a:lstStyle/>
          <a:p>
            <a:r>
              <a:rPr lang="en-US" dirty="0"/>
              <a:t>Pertussis (whooping cough)</a:t>
            </a:r>
          </a:p>
        </p:txBody>
      </p:sp>
      <p:sp>
        <p:nvSpPr>
          <p:cNvPr id="3" name="Content Placeholder 2">
            <a:extLst>
              <a:ext uri="{FF2B5EF4-FFF2-40B4-BE49-F238E27FC236}">
                <a16:creationId xmlns:a16="http://schemas.microsoft.com/office/drawing/2014/main" id="{8D9F35CC-B19F-873C-A00A-83D502479C9C}"/>
              </a:ext>
            </a:extLst>
          </p:cNvPr>
          <p:cNvSpPr>
            <a:spLocks noGrp="1"/>
          </p:cNvSpPr>
          <p:nvPr>
            <p:ph idx="1"/>
          </p:nvPr>
        </p:nvSpPr>
        <p:spPr>
          <a:xfrm>
            <a:off x="457200" y="1200151"/>
            <a:ext cx="4114800" cy="3394472"/>
          </a:xfrm>
        </p:spPr>
        <p:txBody>
          <a:bodyPr>
            <a:normAutofit fontScale="92500"/>
          </a:bodyPr>
          <a:lstStyle/>
          <a:p>
            <a:r>
              <a:rPr lang="en-US" sz="2400" dirty="0"/>
              <a:t>Mild upper respiratory symptoms (catarrhal stage)</a:t>
            </a:r>
          </a:p>
          <a:p>
            <a:pPr lvl="1"/>
            <a:r>
              <a:rPr lang="en-US" sz="2000" dirty="0"/>
              <a:t>Cough and congestion</a:t>
            </a:r>
          </a:p>
          <a:p>
            <a:r>
              <a:rPr lang="en-US" sz="2400" dirty="0"/>
              <a:t>Paroxysms of cough (paroxysmal stage)</a:t>
            </a:r>
          </a:p>
          <a:p>
            <a:pPr lvl="1"/>
            <a:r>
              <a:rPr lang="en-US" sz="2000" dirty="0"/>
              <a:t>Inspiratory whoop (gasp)</a:t>
            </a:r>
          </a:p>
          <a:p>
            <a:pPr lvl="1"/>
            <a:r>
              <a:rPr lang="en-US" sz="2000" dirty="0"/>
              <a:t>Post-tussive emesis</a:t>
            </a:r>
          </a:p>
          <a:p>
            <a:r>
              <a:rPr lang="en-US" sz="2400" dirty="0"/>
              <a:t>Symptoms wane over weeks to months (convalescent stage.</a:t>
            </a:r>
          </a:p>
        </p:txBody>
      </p:sp>
      <p:sp>
        <p:nvSpPr>
          <p:cNvPr id="4" name="Slide Number Placeholder 3">
            <a:extLst>
              <a:ext uri="{FF2B5EF4-FFF2-40B4-BE49-F238E27FC236}">
                <a16:creationId xmlns:a16="http://schemas.microsoft.com/office/drawing/2014/main" id="{36AD058D-7330-EFC3-0488-6FC8D9C88A0C}"/>
              </a:ext>
            </a:extLst>
          </p:cNvPr>
          <p:cNvSpPr>
            <a:spLocks noGrp="1"/>
          </p:cNvSpPr>
          <p:nvPr>
            <p:ph type="sldNum" sz="quarter" idx="12"/>
          </p:nvPr>
        </p:nvSpPr>
        <p:spPr/>
        <p:txBody>
          <a:bodyPr/>
          <a:lstStyle/>
          <a:p>
            <a:fld id="{8A38FAF8-786F-7C4F-9F1B-B820815ED72A}" type="slidenum">
              <a:rPr lang="en-US" smtClean="0"/>
              <a:t>13</a:t>
            </a:fld>
            <a:endParaRPr lang="en-US" dirty="0"/>
          </a:p>
        </p:txBody>
      </p:sp>
      <p:pic>
        <p:nvPicPr>
          <p:cNvPr id="5122" name="Picture 2" descr="Whooping cough - Wikipedia">
            <a:extLst>
              <a:ext uri="{FF2B5EF4-FFF2-40B4-BE49-F238E27FC236}">
                <a16:creationId xmlns:a16="http://schemas.microsoft.com/office/drawing/2014/main" id="{4F947CF6-C541-4BAB-0157-F5663F94B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148" y="1333500"/>
            <a:ext cx="2188651" cy="279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AA67-874A-0DF6-FC56-FC5147A621D5}"/>
              </a:ext>
            </a:extLst>
          </p:cNvPr>
          <p:cNvSpPr>
            <a:spLocks noGrp="1"/>
          </p:cNvSpPr>
          <p:nvPr>
            <p:ph type="title"/>
          </p:nvPr>
        </p:nvSpPr>
        <p:spPr/>
        <p:txBody>
          <a:bodyPr/>
          <a:lstStyle/>
          <a:p>
            <a:r>
              <a:rPr lang="en-US" dirty="0"/>
              <a:t>Pertussis</a:t>
            </a:r>
          </a:p>
        </p:txBody>
      </p:sp>
      <p:sp>
        <p:nvSpPr>
          <p:cNvPr id="3" name="Content Placeholder 2">
            <a:extLst>
              <a:ext uri="{FF2B5EF4-FFF2-40B4-BE49-F238E27FC236}">
                <a16:creationId xmlns:a16="http://schemas.microsoft.com/office/drawing/2014/main" id="{8806147D-BA2A-07D3-128F-5F450C32A90A}"/>
              </a:ext>
            </a:extLst>
          </p:cNvPr>
          <p:cNvSpPr>
            <a:spLocks noGrp="1"/>
          </p:cNvSpPr>
          <p:nvPr>
            <p:ph idx="1"/>
          </p:nvPr>
        </p:nvSpPr>
        <p:spPr/>
        <p:txBody>
          <a:bodyPr/>
          <a:lstStyle/>
          <a:p>
            <a:r>
              <a:rPr lang="en-US" dirty="0"/>
              <a:t>Incubation period is 7-10 days.</a:t>
            </a:r>
          </a:p>
          <a:p>
            <a:r>
              <a:rPr lang="en-US" dirty="0"/>
              <a:t>Nucleic acid amplification test (NAAT) of nasopharyngeal swab used to diagnose.</a:t>
            </a:r>
          </a:p>
          <a:p>
            <a:pPr lvl="1"/>
            <a:r>
              <a:rPr lang="en-US" dirty="0"/>
              <a:t>May be negative if more than two weeks after cough starts. </a:t>
            </a:r>
          </a:p>
        </p:txBody>
      </p:sp>
      <p:sp>
        <p:nvSpPr>
          <p:cNvPr id="4" name="Slide Number Placeholder 3">
            <a:extLst>
              <a:ext uri="{FF2B5EF4-FFF2-40B4-BE49-F238E27FC236}">
                <a16:creationId xmlns:a16="http://schemas.microsoft.com/office/drawing/2014/main" id="{B7262D92-4ECC-CC89-5138-DB78D78EDDD2}"/>
              </a:ext>
            </a:extLst>
          </p:cNvPr>
          <p:cNvSpPr>
            <a:spLocks noGrp="1"/>
          </p:cNvSpPr>
          <p:nvPr>
            <p:ph type="sldNum" sz="quarter" idx="12"/>
          </p:nvPr>
        </p:nvSpPr>
        <p:spPr/>
        <p:txBody>
          <a:bodyPr/>
          <a:lstStyle/>
          <a:p>
            <a:fld id="{8A38FAF8-786F-7C4F-9F1B-B820815ED72A}" type="slidenum">
              <a:rPr lang="en-US" smtClean="0"/>
              <a:t>14</a:t>
            </a:fld>
            <a:endParaRPr lang="en-US" dirty="0"/>
          </a:p>
        </p:txBody>
      </p:sp>
    </p:spTree>
    <p:extLst>
      <p:ext uri="{BB962C8B-B14F-4D97-AF65-F5344CB8AC3E}">
        <p14:creationId xmlns:p14="http://schemas.microsoft.com/office/powerpoint/2010/main" val="4066450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28F4-B376-9BC6-7D33-2803178E4876}"/>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6A980C2E-5E91-B4F9-B7BA-AF1E49549CC2}"/>
              </a:ext>
            </a:extLst>
          </p:cNvPr>
          <p:cNvSpPr>
            <a:spLocks noGrp="1"/>
          </p:cNvSpPr>
          <p:nvPr>
            <p:ph idx="1"/>
          </p:nvPr>
        </p:nvSpPr>
        <p:spPr>
          <a:xfrm>
            <a:off x="457200" y="1200151"/>
            <a:ext cx="4114800" cy="3394472"/>
          </a:xfrm>
        </p:spPr>
        <p:txBody>
          <a:bodyPr/>
          <a:lstStyle/>
          <a:p>
            <a:r>
              <a:rPr lang="en-US" sz="2800" dirty="0"/>
              <a:t>Azithromycin is the treatment.</a:t>
            </a:r>
          </a:p>
          <a:p>
            <a:r>
              <a:rPr lang="en-US" sz="2800" dirty="0"/>
              <a:t>Once paroxysmal stage starts, no effect for that patient</a:t>
            </a:r>
          </a:p>
          <a:p>
            <a:pPr lvl="1"/>
            <a:r>
              <a:rPr lang="en-US" sz="2400" dirty="0"/>
              <a:t>Should still treat</a:t>
            </a:r>
          </a:p>
          <a:p>
            <a:pPr lvl="1"/>
            <a:r>
              <a:rPr lang="en-US" sz="2400" dirty="0"/>
              <a:t>Helps stop spread</a:t>
            </a:r>
          </a:p>
        </p:txBody>
      </p:sp>
      <p:sp>
        <p:nvSpPr>
          <p:cNvPr id="4" name="Slide Number Placeholder 3">
            <a:extLst>
              <a:ext uri="{FF2B5EF4-FFF2-40B4-BE49-F238E27FC236}">
                <a16:creationId xmlns:a16="http://schemas.microsoft.com/office/drawing/2014/main" id="{19E56016-CCCF-FAA0-DE94-E9CCC20431A8}"/>
              </a:ext>
            </a:extLst>
          </p:cNvPr>
          <p:cNvSpPr>
            <a:spLocks noGrp="1"/>
          </p:cNvSpPr>
          <p:nvPr>
            <p:ph type="sldNum" sz="quarter" idx="12"/>
          </p:nvPr>
        </p:nvSpPr>
        <p:spPr/>
        <p:txBody>
          <a:bodyPr/>
          <a:lstStyle/>
          <a:p>
            <a:fld id="{8A38FAF8-786F-7C4F-9F1B-B820815ED72A}" type="slidenum">
              <a:rPr lang="en-US" smtClean="0"/>
              <a:t>15</a:t>
            </a:fld>
            <a:endParaRPr lang="en-US" dirty="0"/>
          </a:p>
        </p:txBody>
      </p:sp>
      <p:pic>
        <p:nvPicPr>
          <p:cNvPr id="6146" name="Picture 2" descr="Azithromycin Tablets (3 Day Chlamydia Treatment)">
            <a:extLst>
              <a:ext uri="{FF2B5EF4-FFF2-40B4-BE49-F238E27FC236}">
                <a16:creationId xmlns:a16="http://schemas.microsoft.com/office/drawing/2014/main" id="{F6FC2738-14BA-42CB-B46B-52942EEF9E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67" t="30371" r="13518" b="31296"/>
          <a:stretch/>
        </p:blipFill>
        <p:spPr bwMode="auto">
          <a:xfrm>
            <a:off x="4838699" y="1063229"/>
            <a:ext cx="3848101" cy="19716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149B09-1733-364D-E3AB-C26C982099D2}"/>
              </a:ext>
            </a:extLst>
          </p:cNvPr>
          <p:cNvSpPr/>
          <p:nvPr/>
        </p:nvSpPr>
        <p:spPr>
          <a:xfrm>
            <a:off x="7886700" y="2505075"/>
            <a:ext cx="800100" cy="676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24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4559-3F5C-4F14-A19A-FA5BF4F17036}"/>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267EF978-617C-D50F-9D7F-FD8DC14F5B74}"/>
              </a:ext>
            </a:extLst>
          </p:cNvPr>
          <p:cNvSpPr>
            <a:spLocks noGrp="1"/>
          </p:cNvSpPr>
          <p:nvPr>
            <p:ph idx="1"/>
          </p:nvPr>
        </p:nvSpPr>
        <p:spPr/>
        <p:txBody>
          <a:bodyPr/>
          <a:lstStyle/>
          <a:p>
            <a:r>
              <a:rPr lang="en-US" sz="2400" dirty="0"/>
              <a:t>Vaccine!</a:t>
            </a:r>
          </a:p>
          <a:p>
            <a:r>
              <a:rPr lang="en-US" sz="2400" dirty="0"/>
              <a:t>Unvaccinated close contacts should get vaccinated as soon as possible.</a:t>
            </a:r>
          </a:p>
          <a:p>
            <a:r>
              <a:rPr lang="en-US" sz="2400" dirty="0"/>
              <a:t>Antibiotic prophylaxis</a:t>
            </a:r>
          </a:p>
          <a:p>
            <a:pPr lvl="1"/>
            <a:r>
              <a:rPr lang="en-US" sz="2000" dirty="0"/>
              <a:t>Asymptomatic household contacts within 21 days of onset of cough.</a:t>
            </a:r>
          </a:p>
          <a:p>
            <a:pPr lvl="1"/>
            <a:r>
              <a:rPr lang="en-US" sz="2000" dirty="0"/>
              <a:t>High risk people who have been exposed</a:t>
            </a:r>
          </a:p>
          <a:p>
            <a:pPr lvl="2"/>
            <a:r>
              <a:rPr lang="en-US" sz="1600" dirty="0"/>
              <a:t>Infants &lt; 12 </a:t>
            </a:r>
            <a:r>
              <a:rPr lang="en-US" sz="1600" dirty="0" err="1"/>
              <a:t>mo</a:t>
            </a:r>
            <a:endParaRPr lang="en-US" sz="1600" dirty="0"/>
          </a:p>
          <a:p>
            <a:pPr lvl="2"/>
            <a:r>
              <a:rPr lang="en-US" sz="1600" dirty="0"/>
              <a:t>Immunocompromised and severe asthma</a:t>
            </a:r>
          </a:p>
        </p:txBody>
      </p:sp>
      <p:sp>
        <p:nvSpPr>
          <p:cNvPr id="4" name="Slide Number Placeholder 3">
            <a:extLst>
              <a:ext uri="{FF2B5EF4-FFF2-40B4-BE49-F238E27FC236}">
                <a16:creationId xmlns:a16="http://schemas.microsoft.com/office/drawing/2014/main" id="{4407F872-40A2-C255-1A93-E9CFC6B8275E}"/>
              </a:ext>
            </a:extLst>
          </p:cNvPr>
          <p:cNvSpPr>
            <a:spLocks noGrp="1"/>
          </p:cNvSpPr>
          <p:nvPr>
            <p:ph type="sldNum" sz="quarter" idx="12"/>
          </p:nvPr>
        </p:nvSpPr>
        <p:spPr/>
        <p:txBody>
          <a:bodyPr/>
          <a:lstStyle/>
          <a:p>
            <a:fld id="{8A38FAF8-786F-7C4F-9F1B-B820815ED72A}" type="slidenum">
              <a:rPr lang="en-US" smtClean="0"/>
              <a:t>16</a:t>
            </a:fld>
            <a:endParaRPr lang="en-US" dirty="0"/>
          </a:p>
        </p:txBody>
      </p:sp>
    </p:spTree>
    <p:extLst>
      <p:ext uri="{BB962C8B-B14F-4D97-AF65-F5344CB8AC3E}">
        <p14:creationId xmlns:p14="http://schemas.microsoft.com/office/powerpoint/2010/main" val="3925466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6799-FC59-6EC5-FE26-BA6AC64DADD6}"/>
              </a:ext>
            </a:extLst>
          </p:cNvPr>
          <p:cNvSpPr>
            <a:spLocks noGrp="1"/>
          </p:cNvSpPr>
          <p:nvPr>
            <p:ph type="title"/>
          </p:nvPr>
        </p:nvSpPr>
        <p:spPr>
          <a:xfrm>
            <a:off x="457200" y="1910954"/>
            <a:ext cx="8229600" cy="857250"/>
          </a:xfrm>
        </p:spPr>
        <p:txBody>
          <a:bodyPr/>
          <a:lstStyle/>
          <a:p>
            <a:r>
              <a:rPr lang="en-US" sz="6600" dirty="0"/>
              <a:t>Vaccine Principles</a:t>
            </a:r>
          </a:p>
        </p:txBody>
      </p:sp>
      <p:sp>
        <p:nvSpPr>
          <p:cNvPr id="4" name="Slide Number Placeholder 3">
            <a:extLst>
              <a:ext uri="{FF2B5EF4-FFF2-40B4-BE49-F238E27FC236}">
                <a16:creationId xmlns:a16="http://schemas.microsoft.com/office/drawing/2014/main" id="{BEC52337-E423-C259-7EBC-F7CD4C17815B}"/>
              </a:ext>
            </a:extLst>
          </p:cNvPr>
          <p:cNvSpPr>
            <a:spLocks noGrp="1"/>
          </p:cNvSpPr>
          <p:nvPr>
            <p:ph type="sldNum" sz="quarter" idx="12"/>
          </p:nvPr>
        </p:nvSpPr>
        <p:spPr/>
        <p:txBody>
          <a:bodyPr/>
          <a:lstStyle/>
          <a:p>
            <a:fld id="{8A38FAF8-786F-7C4F-9F1B-B820815ED72A}" type="slidenum">
              <a:rPr lang="en-US" smtClean="0"/>
              <a:t>17</a:t>
            </a:fld>
            <a:endParaRPr lang="en-US" dirty="0"/>
          </a:p>
        </p:txBody>
      </p:sp>
    </p:spTree>
    <p:extLst>
      <p:ext uri="{BB962C8B-B14F-4D97-AF65-F5344CB8AC3E}">
        <p14:creationId xmlns:p14="http://schemas.microsoft.com/office/powerpoint/2010/main" val="1698981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78DE-8AD1-E347-8EB9-67C176CF0CE4}"/>
              </a:ext>
            </a:extLst>
          </p:cNvPr>
          <p:cNvSpPr>
            <a:spLocks noGrp="1"/>
          </p:cNvSpPr>
          <p:nvPr>
            <p:ph type="title"/>
          </p:nvPr>
        </p:nvSpPr>
        <p:spPr/>
        <p:txBody>
          <a:bodyPr/>
          <a:lstStyle/>
          <a:p>
            <a:r>
              <a:rPr lang="en-US" dirty="0"/>
              <a:t>Understanding the basics</a:t>
            </a:r>
          </a:p>
        </p:txBody>
      </p:sp>
      <p:sp>
        <p:nvSpPr>
          <p:cNvPr id="3" name="Content Placeholder 2">
            <a:extLst>
              <a:ext uri="{FF2B5EF4-FFF2-40B4-BE49-F238E27FC236}">
                <a16:creationId xmlns:a16="http://schemas.microsoft.com/office/drawing/2014/main" id="{9052A55C-DAA2-B8F7-1E5F-952070678A41}"/>
              </a:ext>
            </a:extLst>
          </p:cNvPr>
          <p:cNvSpPr>
            <a:spLocks noGrp="1"/>
          </p:cNvSpPr>
          <p:nvPr>
            <p:ph idx="1"/>
          </p:nvPr>
        </p:nvSpPr>
        <p:spPr/>
        <p:txBody>
          <a:bodyPr/>
          <a:lstStyle/>
          <a:p>
            <a:r>
              <a:rPr lang="en-US" dirty="0"/>
              <a:t>Vaccines are so accepted by providers that we don’t always realize what we don’t know about them. </a:t>
            </a:r>
          </a:p>
          <a:p>
            <a:r>
              <a:rPr lang="en-US" dirty="0"/>
              <a:t>Knowing the basics is important to be able to answer questions from parents.</a:t>
            </a:r>
          </a:p>
        </p:txBody>
      </p:sp>
      <p:sp>
        <p:nvSpPr>
          <p:cNvPr id="4" name="Slide Number Placeholder 3">
            <a:extLst>
              <a:ext uri="{FF2B5EF4-FFF2-40B4-BE49-F238E27FC236}">
                <a16:creationId xmlns:a16="http://schemas.microsoft.com/office/drawing/2014/main" id="{2186D950-2A30-9CA1-228D-996A62B41057}"/>
              </a:ext>
            </a:extLst>
          </p:cNvPr>
          <p:cNvSpPr>
            <a:spLocks noGrp="1"/>
          </p:cNvSpPr>
          <p:nvPr>
            <p:ph type="sldNum" sz="quarter" idx="12"/>
          </p:nvPr>
        </p:nvSpPr>
        <p:spPr/>
        <p:txBody>
          <a:bodyPr/>
          <a:lstStyle/>
          <a:p>
            <a:fld id="{8A38FAF8-786F-7C4F-9F1B-B820815ED72A}" type="slidenum">
              <a:rPr lang="en-US" smtClean="0"/>
              <a:t>18</a:t>
            </a:fld>
            <a:endParaRPr lang="en-US" dirty="0"/>
          </a:p>
        </p:txBody>
      </p:sp>
    </p:spTree>
    <p:extLst>
      <p:ext uri="{BB962C8B-B14F-4D97-AF65-F5344CB8AC3E}">
        <p14:creationId xmlns:p14="http://schemas.microsoft.com/office/powerpoint/2010/main" val="492276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94F7-6F34-677D-25F9-1CA31E2D4119}"/>
              </a:ext>
            </a:extLst>
          </p:cNvPr>
          <p:cNvSpPr>
            <a:spLocks noGrp="1"/>
          </p:cNvSpPr>
          <p:nvPr>
            <p:ph type="title"/>
          </p:nvPr>
        </p:nvSpPr>
        <p:spPr/>
        <p:txBody>
          <a:bodyPr/>
          <a:lstStyle/>
          <a:p>
            <a:r>
              <a:rPr lang="en-US" dirty="0"/>
              <a:t>Why do we immunize?</a:t>
            </a:r>
          </a:p>
        </p:txBody>
      </p:sp>
      <p:sp>
        <p:nvSpPr>
          <p:cNvPr id="3" name="Content Placeholder 2">
            <a:extLst>
              <a:ext uri="{FF2B5EF4-FFF2-40B4-BE49-F238E27FC236}">
                <a16:creationId xmlns:a16="http://schemas.microsoft.com/office/drawing/2014/main" id="{791D5514-6146-3364-1909-C76EE6723E9B}"/>
              </a:ext>
            </a:extLst>
          </p:cNvPr>
          <p:cNvSpPr>
            <a:spLocks noGrp="1"/>
          </p:cNvSpPr>
          <p:nvPr>
            <p:ph idx="1"/>
          </p:nvPr>
        </p:nvSpPr>
        <p:spPr>
          <a:xfrm>
            <a:off x="457200" y="1200151"/>
            <a:ext cx="4114800" cy="3394472"/>
          </a:xfrm>
        </p:spPr>
        <p:txBody>
          <a:bodyPr/>
          <a:lstStyle/>
          <a:p>
            <a:r>
              <a:rPr lang="en-US" dirty="0"/>
              <a:t>Nothing has improved the health of children and adults as much as immunizations.</a:t>
            </a:r>
          </a:p>
          <a:p>
            <a:pPr lvl="1"/>
            <a:r>
              <a:rPr lang="en-US" dirty="0"/>
              <a:t>Except sanitation 💩</a:t>
            </a:r>
          </a:p>
        </p:txBody>
      </p:sp>
      <p:sp>
        <p:nvSpPr>
          <p:cNvPr id="4" name="Slide Number Placeholder 3">
            <a:extLst>
              <a:ext uri="{FF2B5EF4-FFF2-40B4-BE49-F238E27FC236}">
                <a16:creationId xmlns:a16="http://schemas.microsoft.com/office/drawing/2014/main" id="{409AE698-329B-36B8-DB7C-686129A7E6A4}"/>
              </a:ext>
            </a:extLst>
          </p:cNvPr>
          <p:cNvSpPr>
            <a:spLocks noGrp="1"/>
          </p:cNvSpPr>
          <p:nvPr>
            <p:ph type="sldNum" sz="quarter" idx="12"/>
          </p:nvPr>
        </p:nvSpPr>
        <p:spPr/>
        <p:txBody>
          <a:bodyPr/>
          <a:lstStyle/>
          <a:p>
            <a:fld id="{8A38FAF8-786F-7C4F-9F1B-B820815ED72A}" type="slidenum">
              <a:rPr lang="en-US" smtClean="0"/>
              <a:t>19</a:t>
            </a:fld>
            <a:endParaRPr lang="en-US" dirty="0"/>
          </a:p>
        </p:txBody>
      </p:sp>
      <p:pic>
        <p:nvPicPr>
          <p:cNvPr id="1026" name="Picture 2">
            <a:extLst>
              <a:ext uri="{FF2B5EF4-FFF2-40B4-BE49-F238E27FC236}">
                <a16:creationId xmlns:a16="http://schemas.microsoft.com/office/drawing/2014/main" id="{920F2FBD-DB83-E5FC-F259-8618DA846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287" y="1332853"/>
            <a:ext cx="3929691" cy="285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4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0F0D-7106-8037-1104-90CE3050B077}"/>
              </a:ext>
            </a:extLst>
          </p:cNvPr>
          <p:cNvSpPr>
            <a:spLocks noGrp="1"/>
          </p:cNvSpPr>
          <p:nvPr>
            <p:ph type="title"/>
          </p:nvPr>
        </p:nvSpPr>
        <p:spPr/>
        <p:txBody>
          <a:bodyPr/>
          <a:lstStyle/>
          <a:p>
            <a:r>
              <a:rPr lang="en-US" dirty="0"/>
              <a:t>COI Disclosure</a:t>
            </a:r>
          </a:p>
        </p:txBody>
      </p:sp>
      <p:sp>
        <p:nvSpPr>
          <p:cNvPr id="3" name="Content Placeholder 2">
            <a:extLst>
              <a:ext uri="{FF2B5EF4-FFF2-40B4-BE49-F238E27FC236}">
                <a16:creationId xmlns:a16="http://schemas.microsoft.com/office/drawing/2014/main" id="{B6D075F3-FF96-F8B7-3D0A-4743CF3CEC01}"/>
              </a:ext>
            </a:extLst>
          </p:cNvPr>
          <p:cNvSpPr>
            <a:spLocks noGrp="1"/>
          </p:cNvSpPr>
          <p:nvPr>
            <p:ph idx="1"/>
          </p:nvPr>
        </p:nvSpPr>
        <p:spPr/>
        <p:txBody>
          <a:bodyPr/>
          <a:lstStyle/>
          <a:p>
            <a:r>
              <a:rPr lang="en-US" dirty="0"/>
              <a:t>I have no conflicts of interest that would influence the information that I am presenting today. </a:t>
            </a:r>
          </a:p>
        </p:txBody>
      </p:sp>
    </p:spTree>
    <p:extLst>
      <p:ext uri="{BB962C8B-B14F-4D97-AF65-F5344CB8AC3E}">
        <p14:creationId xmlns:p14="http://schemas.microsoft.com/office/powerpoint/2010/main" val="3553092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7938-1D77-5189-CB8F-6294427A20E9}"/>
              </a:ext>
            </a:extLst>
          </p:cNvPr>
          <p:cNvSpPr>
            <a:spLocks noGrp="1"/>
          </p:cNvSpPr>
          <p:nvPr>
            <p:ph type="title"/>
          </p:nvPr>
        </p:nvSpPr>
        <p:spPr/>
        <p:txBody>
          <a:bodyPr/>
          <a:lstStyle/>
          <a:p>
            <a:r>
              <a:rPr lang="en-US" dirty="0"/>
              <a:t>Vaccines Work (US Data)</a:t>
            </a:r>
          </a:p>
        </p:txBody>
      </p:sp>
      <p:sp>
        <p:nvSpPr>
          <p:cNvPr id="4" name="Slide Number Placeholder 3">
            <a:extLst>
              <a:ext uri="{FF2B5EF4-FFF2-40B4-BE49-F238E27FC236}">
                <a16:creationId xmlns:a16="http://schemas.microsoft.com/office/drawing/2014/main" id="{D99188F2-9239-4A06-C451-CBF2E6EA8042}"/>
              </a:ext>
            </a:extLst>
          </p:cNvPr>
          <p:cNvSpPr>
            <a:spLocks noGrp="1"/>
          </p:cNvSpPr>
          <p:nvPr>
            <p:ph type="sldNum" sz="quarter" idx="12"/>
          </p:nvPr>
        </p:nvSpPr>
        <p:spPr/>
        <p:txBody>
          <a:bodyPr/>
          <a:lstStyle/>
          <a:p>
            <a:fld id="{8A38FAF8-786F-7C4F-9F1B-B820815ED72A}" type="slidenum">
              <a:rPr lang="en-US" smtClean="0"/>
              <a:t>20</a:t>
            </a:fld>
            <a:endParaRPr lang="en-US" dirty="0"/>
          </a:p>
        </p:txBody>
      </p:sp>
      <p:graphicFrame>
        <p:nvGraphicFramePr>
          <p:cNvPr id="5" name="Object 2">
            <a:extLst>
              <a:ext uri="{FF2B5EF4-FFF2-40B4-BE49-F238E27FC236}">
                <a16:creationId xmlns:a16="http://schemas.microsoft.com/office/drawing/2014/main" id="{3D50FFDD-554B-1140-F680-EE7137BB7330}"/>
              </a:ext>
            </a:extLst>
          </p:cNvPr>
          <p:cNvGraphicFramePr>
            <a:graphicFrameLocks/>
          </p:cNvGraphicFramePr>
          <p:nvPr>
            <p:extLst>
              <p:ext uri="{D42A27DB-BD31-4B8C-83A1-F6EECF244321}">
                <p14:modId xmlns:p14="http://schemas.microsoft.com/office/powerpoint/2010/main" val="1638730179"/>
              </p:ext>
            </p:extLst>
          </p:nvPr>
        </p:nvGraphicFramePr>
        <p:xfrm>
          <a:off x="1314450" y="961980"/>
          <a:ext cx="6515100" cy="3614738"/>
        </p:xfrm>
        <a:graphic>
          <a:graphicData uri="http://schemas.openxmlformats.org/presentationml/2006/ole">
            <mc:AlternateContent xmlns:mc="http://schemas.openxmlformats.org/markup-compatibility/2006">
              <mc:Choice xmlns:v="urn:schemas-microsoft-com:vml" Requires="v">
                <p:oleObj name="Chart" r:id="rId2" imgW="9344085" imgH="5248291" progId="MSGraph.Chart.8">
                  <p:embed followColorScheme="textAndBackground"/>
                </p:oleObj>
              </mc:Choice>
              <mc:Fallback>
                <p:oleObj name="Chart" r:id="rId2" imgW="9344085" imgH="5248291" progId="MSGraph.Chart.8">
                  <p:embed followColorScheme="textAndBackground"/>
                  <p:pic>
                    <p:nvPicPr>
                      <p:cNvPr id="6" name="Object 2">
                        <a:extLst>
                          <a:ext uri="{FF2B5EF4-FFF2-40B4-BE49-F238E27FC236}">
                            <a16:creationId xmlns:a16="http://schemas.microsoft.com/office/drawing/2014/main" id="{41EE5CB5-DC8C-A7A1-EC2C-78F3A5D7725A}"/>
                          </a:ext>
                        </a:extLst>
                      </p:cNvPr>
                      <p:cNvPicPr>
                        <a:picLocks noChangeArrowheads="1"/>
                      </p:cNvPicPr>
                      <p:nvPr/>
                    </p:nvPicPr>
                    <p:blipFill>
                      <a:blip r:embed="rId3"/>
                      <a:srcRect/>
                      <a:stretch>
                        <a:fillRect/>
                      </a:stretch>
                    </p:blipFill>
                    <p:spPr bwMode="auto">
                      <a:xfrm>
                        <a:off x="1314450" y="961980"/>
                        <a:ext cx="6515100"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4">
            <a:extLst>
              <a:ext uri="{FF2B5EF4-FFF2-40B4-BE49-F238E27FC236}">
                <a16:creationId xmlns:a16="http://schemas.microsoft.com/office/drawing/2014/main" id="{9451AE1F-1BC1-AB8F-DA04-531CA46510C1}"/>
              </a:ext>
            </a:extLst>
          </p:cNvPr>
          <p:cNvGrpSpPr>
            <a:grpSpLocks/>
          </p:cNvGrpSpPr>
          <p:nvPr/>
        </p:nvGrpSpPr>
        <p:grpSpPr bwMode="auto">
          <a:xfrm>
            <a:off x="2491769" y="1217334"/>
            <a:ext cx="1727597" cy="2557250"/>
            <a:chOff x="1440" y="1200"/>
            <a:chExt cx="1596" cy="2436"/>
          </a:xfrm>
        </p:grpSpPr>
        <p:sp>
          <p:nvSpPr>
            <p:cNvPr id="7" name="Line 5">
              <a:extLst>
                <a:ext uri="{FF2B5EF4-FFF2-40B4-BE49-F238E27FC236}">
                  <a16:creationId xmlns:a16="http://schemas.microsoft.com/office/drawing/2014/main" id="{7094B0B1-0D3A-DC9D-843C-25CE02218CC7}"/>
                </a:ext>
              </a:extLst>
            </p:cNvPr>
            <p:cNvSpPr>
              <a:spLocks noChangeShapeType="1"/>
            </p:cNvSpPr>
            <p:nvPr/>
          </p:nvSpPr>
          <p:spPr bwMode="auto">
            <a:xfrm>
              <a:off x="1632" y="1440"/>
              <a:ext cx="21" cy="2196"/>
            </a:xfrm>
            <a:prstGeom prst="line">
              <a:avLst/>
            </a:prstGeom>
            <a:noFill/>
            <a:ln w="31750">
              <a:solidFill>
                <a:srgbClr val="002060"/>
              </a:solidFill>
              <a:round/>
              <a:headEnd/>
              <a:tailEnd type="triangle" w="med" len="med"/>
            </a:ln>
            <a:effectLst/>
          </p:spPr>
          <p:txBody>
            <a:bodyPr/>
            <a:lstStyle/>
            <a:p>
              <a:endParaRPr lang="en-US" sz="1350">
                <a:solidFill>
                  <a:srgbClr val="002060"/>
                </a:solidFill>
              </a:endParaRPr>
            </a:p>
          </p:txBody>
        </p:sp>
        <p:sp>
          <p:nvSpPr>
            <p:cNvPr id="8" name="Text Box 6">
              <a:extLst>
                <a:ext uri="{FF2B5EF4-FFF2-40B4-BE49-F238E27FC236}">
                  <a16:creationId xmlns:a16="http://schemas.microsoft.com/office/drawing/2014/main" id="{51AB65C6-EFE8-EE06-7970-0F998AE7CCB6}"/>
                </a:ext>
              </a:extLst>
            </p:cNvPr>
            <p:cNvSpPr txBox="1">
              <a:spLocks noChangeArrowheads="1"/>
            </p:cNvSpPr>
            <p:nvPr/>
          </p:nvSpPr>
          <p:spPr bwMode="auto">
            <a:xfrm>
              <a:off x="1440" y="1200"/>
              <a:ext cx="1596" cy="253"/>
            </a:xfrm>
            <a:prstGeom prst="rect">
              <a:avLst/>
            </a:prstGeom>
            <a:noFill/>
            <a:ln w="9525">
              <a:noFill/>
              <a:miter lim="800000"/>
              <a:headEnd/>
              <a:tailEnd/>
            </a:ln>
            <a:effectLst/>
          </p:spPr>
          <p:txBody>
            <a:bodyPr lIns="0" tIns="0" rIns="0" bIns="0"/>
            <a:lstStyle/>
            <a:p>
              <a:pPr defTabSz="301229">
                <a:buClr>
                  <a:srgbClr val="000000"/>
                </a:buClr>
                <a:buSzPct val="90000"/>
              </a:pPr>
              <a:r>
                <a:rPr lang="en-US" sz="1350" b="1" dirty="0">
                  <a:solidFill>
                    <a:srgbClr val="002060"/>
                  </a:solidFill>
                  <a:latin typeface="Arial" pitchFamily="34" charset="0"/>
                </a:rPr>
                <a:t>Inactivated vaccine</a:t>
              </a:r>
            </a:p>
          </p:txBody>
        </p:sp>
      </p:grpSp>
      <p:grpSp>
        <p:nvGrpSpPr>
          <p:cNvPr id="9" name="Group 7">
            <a:extLst>
              <a:ext uri="{FF2B5EF4-FFF2-40B4-BE49-F238E27FC236}">
                <a16:creationId xmlns:a16="http://schemas.microsoft.com/office/drawing/2014/main" id="{AB2DFF4B-00AA-FAAC-95CB-789867A44B83}"/>
              </a:ext>
            </a:extLst>
          </p:cNvPr>
          <p:cNvGrpSpPr>
            <a:grpSpLocks/>
          </p:cNvGrpSpPr>
          <p:nvPr/>
        </p:nvGrpSpPr>
        <p:grpSpPr bwMode="auto">
          <a:xfrm>
            <a:off x="3166853" y="2729428"/>
            <a:ext cx="1484709" cy="1045409"/>
            <a:chOff x="2037" y="2496"/>
            <a:chExt cx="1371" cy="994"/>
          </a:xfrm>
        </p:grpSpPr>
        <p:sp>
          <p:nvSpPr>
            <p:cNvPr id="10" name="Text Box 8">
              <a:extLst>
                <a:ext uri="{FF2B5EF4-FFF2-40B4-BE49-F238E27FC236}">
                  <a16:creationId xmlns:a16="http://schemas.microsoft.com/office/drawing/2014/main" id="{80A09080-DDF7-72A4-C4C7-27C9AEDB48FF}"/>
                </a:ext>
              </a:extLst>
            </p:cNvPr>
            <p:cNvSpPr txBox="1">
              <a:spLocks noChangeArrowheads="1"/>
            </p:cNvSpPr>
            <p:nvPr/>
          </p:nvSpPr>
          <p:spPr bwMode="auto">
            <a:xfrm>
              <a:off x="2037" y="2496"/>
              <a:ext cx="1371" cy="264"/>
            </a:xfrm>
            <a:prstGeom prst="rect">
              <a:avLst/>
            </a:prstGeom>
            <a:noFill/>
            <a:ln w="9525">
              <a:noFill/>
              <a:miter lim="800000"/>
              <a:headEnd/>
              <a:tailEnd/>
            </a:ln>
            <a:effectLst/>
          </p:spPr>
          <p:txBody>
            <a:bodyPr lIns="0" tIns="0" rIns="0" bIns="0"/>
            <a:lstStyle/>
            <a:p>
              <a:pPr defTabSz="301229">
                <a:buClr>
                  <a:srgbClr val="000000"/>
                </a:buClr>
                <a:buSzPct val="90000"/>
              </a:pPr>
              <a:r>
                <a:rPr lang="en-US" sz="1350" b="1" dirty="0">
                  <a:solidFill>
                    <a:srgbClr val="002060"/>
                  </a:solidFill>
                  <a:latin typeface="Arial" pitchFamily="34" charset="0"/>
                </a:rPr>
                <a:t>Live oral vaccine</a:t>
              </a:r>
            </a:p>
          </p:txBody>
        </p:sp>
        <p:sp>
          <p:nvSpPr>
            <p:cNvPr id="11" name="Line 9">
              <a:extLst>
                <a:ext uri="{FF2B5EF4-FFF2-40B4-BE49-F238E27FC236}">
                  <a16:creationId xmlns:a16="http://schemas.microsoft.com/office/drawing/2014/main" id="{98D0509C-966E-ACF5-5294-F61118237CB7}"/>
                </a:ext>
              </a:extLst>
            </p:cNvPr>
            <p:cNvSpPr>
              <a:spLocks noChangeShapeType="1"/>
            </p:cNvSpPr>
            <p:nvPr/>
          </p:nvSpPr>
          <p:spPr bwMode="auto">
            <a:xfrm>
              <a:off x="2400" y="2688"/>
              <a:ext cx="3" cy="802"/>
            </a:xfrm>
            <a:prstGeom prst="line">
              <a:avLst/>
            </a:prstGeom>
            <a:noFill/>
            <a:ln w="31750">
              <a:solidFill>
                <a:srgbClr val="002060"/>
              </a:solidFill>
              <a:round/>
              <a:headEnd/>
              <a:tailEnd type="triangle" w="med" len="med"/>
            </a:ln>
            <a:effectLst/>
          </p:spPr>
          <p:txBody>
            <a:bodyPr/>
            <a:lstStyle/>
            <a:p>
              <a:endParaRPr lang="en-US" sz="1350">
                <a:solidFill>
                  <a:srgbClr val="002060"/>
                </a:solidFill>
              </a:endParaRPr>
            </a:p>
          </p:txBody>
        </p:sp>
      </p:grpSp>
      <p:grpSp>
        <p:nvGrpSpPr>
          <p:cNvPr id="12" name="Group 10">
            <a:extLst>
              <a:ext uri="{FF2B5EF4-FFF2-40B4-BE49-F238E27FC236}">
                <a16:creationId xmlns:a16="http://schemas.microsoft.com/office/drawing/2014/main" id="{DEC876D1-B1E7-A707-7B20-F2EDC3488A0D}"/>
              </a:ext>
            </a:extLst>
          </p:cNvPr>
          <p:cNvGrpSpPr>
            <a:grpSpLocks/>
          </p:cNvGrpSpPr>
          <p:nvPr/>
        </p:nvGrpSpPr>
        <p:grpSpPr bwMode="auto">
          <a:xfrm>
            <a:off x="4397960" y="3083044"/>
            <a:ext cx="1834753" cy="691706"/>
            <a:chOff x="3393" y="2976"/>
            <a:chExt cx="1695" cy="658"/>
          </a:xfrm>
        </p:grpSpPr>
        <p:sp>
          <p:nvSpPr>
            <p:cNvPr id="13" name="Text Box 11">
              <a:extLst>
                <a:ext uri="{FF2B5EF4-FFF2-40B4-BE49-F238E27FC236}">
                  <a16:creationId xmlns:a16="http://schemas.microsoft.com/office/drawing/2014/main" id="{D26C0DA6-39BD-B3EB-D459-DD69A2B53129}"/>
                </a:ext>
              </a:extLst>
            </p:cNvPr>
            <p:cNvSpPr txBox="1">
              <a:spLocks noChangeArrowheads="1"/>
            </p:cNvSpPr>
            <p:nvPr/>
          </p:nvSpPr>
          <p:spPr bwMode="auto">
            <a:xfrm>
              <a:off x="3393" y="2976"/>
              <a:ext cx="1695" cy="235"/>
            </a:xfrm>
            <a:prstGeom prst="rect">
              <a:avLst/>
            </a:prstGeom>
            <a:noFill/>
            <a:ln w="9525">
              <a:noFill/>
              <a:miter lim="800000"/>
              <a:headEnd/>
              <a:tailEnd/>
            </a:ln>
            <a:effectLst/>
          </p:spPr>
          <p:txBody>
            <a:bodyPr lIns="0" tIns="0" rIns="0" bIns="0"/>
            <a:lstStyle/>
            <a:p>
              <a:pPr defTabSz="301229">
                <a:buClr>
                  <a:srgbClr val="000000"/>
                </a:buClr>
                <a:buSzPct val="90000"/>
              </a:pPr>
              <a:r>
                <a:rPr lang="en-US" sz="1350" b="1">
                  <a:solidFill>
                    <a:srgbClr val="002060"/>
                  </a:solidFill>
                  <a:latin typeface="Arial" pitchFamily="34" charset="0"/>
                </a:rPr>
                <a:t>Last indigenous case</a:t>
              </a:r>
            </a:p>
          </p:txBody>
        </p:sp>
        <p:sp>
          <p:nvSpPr>
            <p:cNvPr id="14" name="Line 12">
              <a:extLst>
                <a:ext uri="{FF2B5EF4-FFF2-40B4-BE49-F238E27FC236}">
                  <a16:creationId xmlns:a16="http://schemas.microsoft.com/office/drawing/2014/main" id="{F2BEC132-83E2-4D28-E701-F8952282A588}"/>
                </a:ext>
              </a:extLst>
            </p:cNvPr>
            <p:cNvSpPr>
              <a:spLocks noChangeShapeType="1"/>
            </p:cNvSpPr>
            <p:nvPr/>
          </p:nvSpPr>
          <p:spPr bwMode="auto">
            <a:xfrm>
              <a:off x="3921" y="3182"/>
              <a:ext cx="14" cy="452"/>
            </a:xfrm>
            <a:prstGeom prst="line">
              <a:avLst/>
            </a:prstGeom>
            <a:noFill/>
            <a:ln w="31750">
              <a:solidFill>
                <a:srgbClr val="002060"/>
              </a:solidFill>
              <a:round/>
              <a:headEnd/>
              <a:tailEnd type="triangle" w="med" len="med"/>
            </a:ln>
            <a:effectLst/>
          </p:spPr>
          <p:txBody>
            <a:bodyPr/>
            <a:lstStyle/>
            <a:p>
              <a:endParaRPr lang="en-US" sz="1350">
                <a:solidFill>
                  <a:srgbClr val="002060"/>
                </a:solidFill>
              </a:endParaRPr>
            </a:p>
          </p:txBody>
        </p:sp>
      </p:grpSp>
      <p:sp>
        <p:nvSpPr>
          <p:cNvPr id="15" name="Title 1">
            <a:extLst>
              <a:ext uri="{FF2B5EF4-FFF2-40B4-BE49-F238E27FC236}">
                <a16:creationId xmlns:a16="http://schemas.microsoft.com/office/drawing/2014/main" id="{C114ECF6-AD7F-570F-DF61-735C26EACBE7}"/>
              </a:ext>
            </a:extLst>
          </p:cNvPr>
          <p:cNvSpPr txBox="1">
            <a:spLocks/>
          </p:cNvSpPr>
          <p:nvPr/>
        </p:nvSpPr>
        <p:spPr>
          <a:xfrm>
            <a:off x="2948610" y="4162562"/>
            <a:ext cx="3428814" cy="42432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500" dirty="0"/>
              <a:t>Poliomyelitis: United States, 1950-2007</a:t>
            </a:r>
          </a:p>
        </p:txBody>
      </p:sp>
    </p:spTree>
    <p:extLst>
      <p:ext uri="{BB962C8B-B14F-4D97-AF65-F5344CB8AC3E}">
        <p14:creationId xmlns:p14="http://schemas.microsoft.com/office/powerpoint/2010/main" val="408959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Object 2"/>
          <p:cNvGraphicFramePr>
            <a:graphicFrameLocks/>
          </p:cNvGraphicFramePr>
          <p:nvPr/>
        </p:nvGraphicFramePr>
        <p:xfrm>
          <a:off x="1298974" y="1008460"/>
          <a:ext cx="6546056" cy="3951684"/>
        </p:xfrm>
        <a:graphic>
          <a:graphicData uri="http://schemas.openxmlformats.org/presentationml/2006/ole">
            <mc:AlternateContent xmlns:mc="http://schemas.openxmlformats.org/markup-compatibility/2006">
              <mc:Choice xmlns:v="urn:schemas-microsoft-com:vml" Requires="v">
                <p:oleObj name="Chart" r:id="rId3" imgW="10058255" imgH="6248416" progId="MSGraph.Chart.8">
                  <p:embed followColorScheme="textAndBackground"/>
                </p:oleObj>
              </mc:Choice>
              <mc:Fallback>
                <p:oleObj name="Chart" r:id="rId3" imgW="10058255" imgH="6248416" progId="MSGraph.Chart.8">
                  <p:embed followColorScheme="textAndBackground"/>
                  <p:pic>
                    <p:nvPicPr>
                      <p:cNvPr id="122882" name="Object 2"/>
                      <p:cNvPicPr>
                        <a:picLocks noChangeArrowheads="1"/>
                      </p:cNvPicPr>
                      <p:nvPr/>
                    </p:nvPicPr>
                    <p:blipFill>
                      <a:blip r:embed="rId4"/>
                      <a:srcRect/>
                      <a:stretch>
                        <a:fillRect/>
                      </a:stretch>
                    </p:blipFill>
                    <p:spPr bwMode="auto">
                      <a:xfrm>
                        <a:off x="1298974" y="1008460"/>
                        <a:ext cx="6546056" cy="395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a:extLst>
              <a:ext uri="{FF2B5EF4-FFF2-40B4-BE49-F238E27FC236}">
                <a16:creationId xmlns:a16="http://schemas.microsoft.com/office/drawing/2014/main" id="{1A4A0E80-996A-47E1-8E92-1C8A30F6083E}"/>
              </a:ext>
            </a:extLst>
          </p:cNvPr>
          <p:cNvSpPr>
            <a:spLocks noGrp="1"/>
          </p:cNvSpPr>
          <p:nvPr>
            <p:ph type="title"/>
          </p:nvPr>
        </p:nvSpPr>
        <p:spPr>
          <a:xfrm>
            <a:off x="2803712" y="4566818"/>
            <a:ext cx="4002617" cy="393326"/>
          </a:xfrm>
        </p:spPr>
        <p:txBody>
          <a:bodyPr/>
          <a:lstStyle/>
          <a:p>
            <a:r>
              <a:rPr lang="en-US" sz="2100" dirty="0"/>
              <a:t>Measles: United States, 1950-2007</a:t>
            </a:r>
          </a:p>
        </p:txBody>
      </p:sp>
      <p:sp>
        <p:nvSpPr>
          <p:cNvPr id="122883" name="Rectangle 3"/>
          <p:cNvSpPr>
            <a:spLocks noGrp="1" noChangeArrowheads="1"/>
          </p:cNvSpPr>
          <p:nvPr>
            <p:ph idx="1"/>
          </p:nvPr>
        </p:nvSpPr>
        <p:spPr>
          <a:xfrm>
            <a:off x="2803712" y="1460093"/>
            <a:ext cx="1828800" cy="393326"/>
          </a:xfrm>
          <a:noFill/>
          <a:ln>
            <a:noFill/>
          </a:ln>
        </p:spPr>
        <p:txBody>
          <a:bodyPr vert="horz" lIns="0" tIns="0" rIns="0" bIns="0" rtlCol="0">
            <a:normAutofit/>
          </a:bodyPr>
          <a:lstStyle/>
          <a:p>
            <a:pPr marL="0" indent="0" defTabSz="355997">
              <a:buSzPct val="90000"/>
              <a:buNone/>
            </a:pPr>
            <a:r>
              <a:rPr lang="en-US" sz="1350" dirty="0">
                <a:latin typeface="Arial" panose="020B0604020202020204" pitchFamily="34" charset="0"/>
                <a:cs typeface="Arial" panose="020B0604020202020204" pitchFamily="34" charset="0"/>
              </a:rPr>
              <a:t>Vaccine Licensed</a:t>
            </a:r>
          </a:p>
        </p:txBody>
      </p:sp>
      <p:sp>
        <p:nvSpPr>
          <p:cNvPr id="122884" name="Line 4"/>
          <p:cNvSpPr>
            <a:spLocks noChangeShapeType="1"/>
          </p:cNvSpPr>
          <p:nvPr/>
        </p:nvSpPr>
        <p:spPr bwMode="auto">
          <a:xfrm>
            <a:off x="3475435" y="2024063"/>
            <a:ext cx="49330" cy="1896119"/>
          </a:xfrm>
          <a:prstGeom prst="line">
            <a:avLst/>
          </a:prstGeom>
          <a:noFill/>
          <a:ln w="31623">
            <a:solidFill>
              <a:schemeClr val="tx1"/>
            </a:solidFill>
            <a:round/>
            <a:headEnd/>
            <a:tailEnd type="triangle" w="med" len="med"/>
          </a:ln>
          <a:effectLst/>
        </p:spPr>
        <p:txBody>
          <a:bodyPr/>
          <a:lstStyle/>
          <a:p>
            <a:endParaRPr lang="en-US" sz="135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CB11879-0BD4-6C7D-5404-744186AFE8DF}"/>
              </a:ext>
            </a:extLst>
          </p:cNvPr>
          <p:cNvSpPr txBox="1">
            <a:spLocks/>
          </p:cNvSpPr>
          <p:nvPr/>
        </p:nvSpPr>
        <p:spPr>
          <a:xfrm>
            <a:off x="628650" y="18136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Vaccines Work!</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30" name="Object 2"/>
          <p:cNvGraphicFramePr>
            <a:graphicFrameLocks/>
          </p:cNvGraphicFramePr>
          <p:nvPr/>
        </p:nvGraphicFramePr>
        <p:xfrm>
          <a:off x="1314450" y="959644"/>
          <a:ext cx="6515100" cy="3520679"/>
        </p:xfrm>
        <a:graphic>
          <a:graphicData uri="http://schemas.openxmlformats.org/presentationml/2006/ole">
            <mc:AlternateContent xmlns:mc="http://schemas.openxmlformats.org/markup-compatibility/2006">
              <mc:Choice xmlns:v="urn:schemas-microsoft-com:vml" Requires="v">
                <p:oleObj name="Chart" r:id="rId3" imgW="8877219" imgH="5162470" progId="MSGraph.Chart.8">
                  <p:embed followColorScheme="textAndBackground"/>
                </p:oleObj>
              </mc:Choice>
              <mc:Fallback>
                <p:oleObj name="Chart" r:id="rId3" imgW="8877219" imgH="5162470" progId="MSGraph.Chart.8">
                  <p:embed followColorScheme="textAndBackground"/>
                  <p:pic>
                    <p:nvPicPr>
                      <p:cNvPr id="124930" name="Object 2"/>
                      <p:cNvPicPr>
                        <a:picLocks noChangeArrowheads="1"/>
                      </p:cNvPicPr>
                      <p:nvPr/>
                    </p:nvPicPr>
                    <p:blipFill>
                      <a:blip r:embed="rId4"/>
                      <a:srcRect/>
                      <a:stretch>
                        <a:fillRect/>
                      </a:stretch>
                    </p:blipFill>
                    <p:spPr bwMode="auto">
                      <a:xfrm>
                        <a:off x="1314450" y="959644"/>
                        <a:ext cx="6515100" cy="3520679"/>
                      </a:xfrm>
                      <a:prstGeom prst="rect">
                        <a:avLst/>
                      </a:prstGeom>
                      <a:solidFill>
                        <a:schemeClr val="bg1"/>
                      </a:solidFill>
                      <a:ln>
                        <a:noFill/>
                      </a:ln>
                      <a:effectLst/>
                    </p:spPr>
                  </p:pic>
                </p:oleObj>
              </mc:Fallback>
            </mc:AlternateContent>
          </a:graphicData>
        </a:graphic>
      </p:graphicFrame>
      <p:sp>
        <p:nvSpPr>
          <p:cNvPr id="2" name="Title 1">
            <a:extLst>
              <a:ext uri="{FF2B5EF4-FFF2-40B4-BE49-F238E27FC236}">
                <a16:creationId xmlns:a16="http://schemas.microsoft.com/office/drawing/2014/main" id="{10A3F999-E919-4BC2-955A-314777C91C47}"/>
              </a:ext>
            </a:extLst>
          </p:cNvPr>
          <p:cNvSpPr>
            <a:spLocks noGrp="1"/>
          </p:cNvSpPr>
          <p:nvPr>
            <p:ph type="title"/>
          </p:nvPr>
        </p:nvSpPr>
        <p:spPr/>
        <p:txBody>
          <a:bodyPr>
            <a:normAutofit/>
          </a:bodyPr>
          <a:lstStyle/>
          <a:p>
            <a:r>
              <a:rPr lang="en-US" dirty="0"/>
              <a:t>Vaccines work!!!</a:t>
            </a:r>
          </a:p>
        </p:txBody>
      </p:sp>
      <p:sp>
        <p:nvSpPr>
          <p:cNvPr id="124932" name="Text Box 4"/>
          <p:cNvSpPr txBox="1">
            <a:spLocks noChangeArrowheads="1"/>
          </p:cNvSpPr>
          <p:nvPr/>
        </p:nvSpPr>
        <p:spPr bwMode="auto">
          <a:xfrm>
            <a:off x="3083550" y="4668441"/>
            <a:ext cx="3833717" cy="665559"/>
          </a:xfrm>
          <a:prstGeom prst="rect">
            <a:avLst/>
          </a:prstGeom>
          <a:noFill/>
          <a:ln w="9525">
            <a:noFill/>
            <a:miter lim="800000"/>
            <a:headEnd/>
            <a:tailEnd/>
          </a:ln>
          <a:effectLst/>
        </p:spPr>
        <p:txBody>
          <a:bodyPr lIns="0" tIns="0" rIns="0" bIns="0"/>
          <a:lstStyle/>
          <a:p>
            <a:pPr defTabSz="286941">
              <a:buClr>
                <a:srgbClr val="000000"/>
              </a:buClr>
              <a:buSzPct val="90000"/>
            </a:pPr>
            <a:r>
              <a:rPr lang="en-US" sz="1350" dirty="0"/>
              <a:t>Invasive Hib: United States, 1990-2007</a:t>
            </a:r>
            <a:endParaRPr lang="en-US" sz="1350" b="1" dirty="0">
              <a:latin typeface="Arial" pitchFamily="34" charset="0"/>
            </a:endParaRPr>
          </a:p>
        </p:txBody>
      </p:sp>
      <p:sp>
        <p:nvSpPr>
          <p:cNvPr id="124933" name="Text Box 5"/>
          <p:cNvSpPr txBox="1">
            <a:spLocks noChangeArrowheads="1"/>
          </p:cNvSpPr>
          <p:nvPr/>
        </p:nvSpPr>
        <p:spPr bwMode="auto">
          <a:xfrm>
            <a:off x="3381314" y="4238665"/>
            <a:ext cx="2597944" cy="269894"/>
          </a:xfrm>
          <a:prstGeom prst="rect">
            <a:avLst/>
          </a:prstGeom>
          <a:noFill/>
          <a:ln w="47129">
            <a:noFill/>
            <a:miter lim="800000"/>
            <a:headEnd/>
            <a:tailEnd/>
          </a:ln>
          <a:effectLst/>
        </p:spPr>
        <p:txBody>
          <a:bodyPr lIns="61544" tIns="30772" rIns="61544" bIns="30772">
            <a:spAutoFit/>
          </a:bodyPr>
          <a:lstStyle/>
          <a:p>
            <a:pPr algn="ctr" defTabSz="615554">
              <a:spcBef>
                <a:spcPct val="50000"/>
              </a:spcBef>
            </a:pPr>
            <a:r>
              <a:rPr lang="en-US" sz="1350" b="1">
                <a:solidFill>
                  <a:srgbClr val="002060"/>
                </a:solidFill>
                <a:latin typeface="Arial" pitchFamily="34" charset="0"/>
              </a:rPr>
              <a:t>Year</a:t>
            </a:r>
          </a:p>
        </p:txBody>
      </p:sp>
      <p:sp>
        <p:nvSpPr>
          <p:cNvPr id="4" name="TextBox 3">
            <a:extLst>
              <a:ext uri="{FF2B5EF4-FFF2-40B4-BE49-F238E27FC236}">
                <a16:creationId xmlns:a16="http://schemas.microsoft.com/office/drawing/2014/main" id="{8E6259CF-3432-ACAE-3358-5116F426A8F1}"/>
              </a:ext>
            </a:extLst>
          </p:cNvPr>
          <p:cNvSpPr txBox="1"/>
          <p:nvPr/>
        </p:nvSpPr>
        <p:spPr>
          <a:xfrm rot="16200000">
            <a:off x="-445890" y="2603300"/>
            <a:ext cx="3520679" cy="300082"/>
          </a:xfrm>
          <a:prstGeom prst="rect">
            <a:avLst/>
          </a:prstGeom>
          <a:noFill/>
        </p:spPr>
        <p:txBody>
          <a:bodyPr wrap="square">
            <a:spAutoFit/>
          </a:bodyPr>
          <a:lstStyle/>
          <a:p>
            <a:r>
              <a:rPr lang="en-US" sz="1350" b="1" dirty="0"/>
              <a:t>Rate </a:t>
            </a:r>
            <a:r>
              <a:rPr lang="en-US" sz="1350" b="1" dirty="0">
                <a:latin typeface="Arial" pitchFamily="34" charset="0"/>
              </a:rPr>
              <a:t>per 100,000 children &lt;5 years of age</a:t>
            </a:r>
            <a:endParaRPr lang="en-US" sz="1350" dirty="0"/>
          </a:p>
        </p:txBody>
      </p:sp>
      <p:grpSp>
        <p:nvGrpSpPr>
          <p:cNvPr id="8" name="Group 7">
            <a:extLst>
              <a:ext uri="{FF2B5EF4-FFF2-40B4-BE49-F238E27FC236}">
                <a16:creationId xmlns:a16="http://schemas.microsoft.com/office/drawing/2014/main" id="{EF4328B9-A2FC-D10A-81DD-A7B4DCD8D07B}"/>
              </a:ext>
            </a:extLst>
          </p:cNvPr>
          <p:cNvGrpSpPr/>
          <p:nvPr/>
        </p:nvGrpSpPr>
        <p:grpSpPr>
          <a:xfrm>
            <a:off x="3948545" y="771526"/>
            <a:ext cx="4968671" cy="2727552"/>
            <a:chOff x="3948545" y="771526"/>
            <a:chExt cx="4968671" cy="2727552"/>
          </a:xfrm>
        </p:grpSpPr>
        <p:pic>
          <p:nvPicPr>
            <p:cNvPr id="7170" name="Picture 2" descr="A Black woman with long dark hair and wearing a two-piece red suit and holding a microphone in her hand yells to an audience. ">
              <a:extLst>
                <a:ext uri="{FF2B5EF4-FFF2-40B4-BE49-F238E27FC236}">
                  <a16:creationId xmlns:a16="http://schemas.microsoft.com/office/drawing/2014/main" id="{556A25F9-9F47-8416-8D75-30C5B46351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00" t="16111" b="12344"/>
            <a:stretch/>
          </p:blipFill>
          <p:spPr bwMode="auto">
            <a:xfrm>
              <a:off x="5979258" y="1644422"/>
              <a:ext cx="2937958" cy="185465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Speech with solid fill">
              <a:extLst>
                <a:ext uri="{FF2B5EF4-FFF2-40B4-BE49-F238E27FC236}">
                  <a16:creationId xmlns:a16="http://schemas.microsoft.com/office/drawing/2014/main" id="{C96EB868-2145-E41E-0570-D9CEC6478A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8545" y="771526"/>
              <a:ext cx="4461164" cy="1543050"/>
            </a:xfrm>
            <a:prstGeom prst="rect">
              <a:avLst/>
            </a:prstGeom>
          </p:spPr>
        </p:pic>
        <p:sp>
          <p:nvSpPr>
            <p:cNvPr id="7" name="TextBox 6">
              <a:extLst>
                <a:ext uri="{FF2B5EF4-FFF2-40B4-BE49-F238E27FC236}">
                  <a16:creationId xmlns:a16="http://schemas.microsoft.com/office/drawing/2014/main" id="{E67E030D-02E3-ACD5-D3D4-07A086FBA1EC}"/>
                </a:ext>
              </a:extLst>
            </p:cNvPr>
            <p:cNvSpPr txBox="1"/>
            <p:nvPr/>
          </p:nvSpPr>
          <p:spPr>
            <a:xfrm>
              <a:off x="4809452" y="1193814"/>
              <a:ext cx="3158644" cy="461665"/>
            </a:xfrm>
            <a:prstGeom prst="rect">
              <a:avLst/>
            </a:prstGeom>
          </p:spPr>
          <p:txBody>
            <a:bodyPr vert="horz" wrap="square" rtlCol="0">
              <a:spAutoFit/>
            </a:bodyPr>
            <a:lstStyle/>
            <a:p>
              <a:r>
                <a:rPr lang="en-US" sz="2400" b="0" dirty="0">
                  <a:solidFill>
                    <a:schemeClr val="tx2"/>
                  </a:solidFill>
                </a:rPr>
                <a:t>Vaccines </a:t>
              </a:r>
              <a:r>
                <a:rPr lang="en-US" sz="2400" b="0" dirty="0" err="1">
                  <a:solidFill>
                    <a:schemeClr val="tx2"/>
                  </a:solidFill>
                </a:rPr>
                <a:t>wooooork</a:t>
              </a:r>
              <a:r>
                <a:rPr lang="en-US" sz="2400" b="0" dirty="0">
                  <a:solidFill>
                    <a:schemeClr val="tx2"/>
                  </a:solidFill>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2">
            <a:extLst>
              <a:ext uri="{FF2B5EF4-FFF2-40B4-BE49-F238E27FC236}">
                <a16:creationId xmlns:a16="http://schemas.microsoft.com/office/drawing/2014/main" id="{E2A69FAD-9C35-7A17-BF08-212CEDF4B457}"/>
              </a:ext>
            </a:extLst>
          </p:cNvPr>
          <p:cNvSpPr txBox="1">
            <a:spLocks noChangeArrowheads="1"/>
          </p:cNvSpPr>
          <p:nvPr/>
        </p:nvSpPr>
        <p:spPr bwMode="auto">
          <a:xfrm>
            <a:off x="1544241" y="4756547"/>
            <a:ext cx="55816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350" dirty="0"/>
              <a:t>Immunization Action Coalition  https://</a:t>
            </a:r>
            <a:r>
              <a:rPr lang="en-US" altLang="en-US" sz="1350" dirty="0" err="1"/>
              <a:t>www.immunize.org</a:t>
            </a:r>
            <a:r>
              <a:rPr lang="en-US" altLang="en-US" sz="1350" dirty="0"/>
              <a:t>/</a:t>
            </a:r>
            <a:r>
              <a:rPr lang="en-US" altLang="en-US" sz="1350" dirty="0" err="1"/>
              <a:t>catg.d</a:t>
            </a:r>
            <a:r>
              <a:rPr lang="en-US" altLang="en-US" sz="1350" dirty="0"/>
              <a:t>/p4037.pdf</a:t>
            </a:r>
          </a:p>
        </p:txBody>
      </p:sp>
      <p:sp>
        <p:nvSpPr>
          <p:cNvPr id="39940" name="TextBox 4">
            <a:extLst>
              <a:ext uri="{FF2B5EF4-FFF2-40B4-BE49-F238E27FC236}">
                <a16:creationId xmlns:a16="http://schemas.microsoft.com/office/drawing/2014/main" id="{4CBCB8BB-A19C-B7A6-CED4-0B8DFA5885EC}"/>
              </a:ext>
            </a:extLst>
          </p:cNvPr>
          <p:cNvSpPr txBox="1">
            <a:spLocks noChangeArrowheads="1"/>
          </p:cNvSpPr>
          <p:nvPr/>
        </p:nvSpPr>
        <p:spPr bwMode="auto">
          <a:xfrm>
            <a:off x="6918245" y="4058484"/>
            <a:ext cx="1587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dirty="0">
                <a:latin typeface="+mn-lt"/>
              </a:rPr>
              <a:t>2022 Data</a:t>
            </a:r>
          </a:p>
        </p:txBody>
      </p:sp>
      <p:pic>
        <p:nvPicPr>
          <p:cNvPr id="39941" name="Picture 3">
            <a:extLst>
              <a:ext uri="{FF2B5EF4-FFF2-40B4-BE49-F238E27FC236}">
                <a16:creationId xmlns:a16="http://schemas.microsoft.com/office/drawing/2014/main" id="{BDCA797F-8C48-C041-096E-990F0E813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025569"/>
            <a:ext cx="4794171" cy="370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2">
            <a:extLst>
              <a:ext uri="{FF2B5EF4-FFF2-40B4-BE49-F238E27FC236}">
                <a16:creationId xmlns:a16="http://schemas.microsoft.com/office/drawing/2014/main" id="{FBEB6BAD-89AF-F40C-D69B-536CA3866505}"/>
              </a:ext>
            </a:extLst>
          </p:cNvPr>
          <p:cNvSpPr>
            <a:spLocks noChangeArrowheads="1"/>
          </p:cNvSpPr>
          <p:nvPr/>
        </p:nvSpPr>
        <p:spPr bwMode="auto">
          <a:xfrm>
            <a:off x="1273969" y="1507153"/>
            <a:ext cx="6172200" cy="4222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800"/>
          </a:p>
        </p:txBody>
      </p:sp>
      <p:pic>
        <p:nvPicPr>
          <p:cNvPr id="6" name="Picture 5">
            <a:extLst>
              <a:ext uri="{FF2B5EF4-FFF2-40B4-BE49-F238E27FC236}">
                <a16:creationId xmlns:a16="http://schemas.microsoft.com/office/drawing/2014/main" id="{1B6C2EF9-F0BD-6E81-AFA5-85EAD73CC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794" y="2205609"/>
            <a:ext cx="6673310" cy="99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D053F3D-A0F4-6CCC-733C-2D22FAF6B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1" y="4480322"/>
            <a:ext cx="64603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7514F93-CA5C-9AAE-9723-9FEAD1F76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38" y="3292079"/>
            <a:ext cx="582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80B1175-D5A1-ED90-944C-A51DA3A972BD}"/>
              </a:ext>
            </a:extLst>
          </p:cNvPr>
          <p:cNvSpPr>
            <a:spLocks noGrp="1"/>
          </p:cNvSpPr>
          <p:nvPr>
            <p:ph type="title"/>
          </p:nvPr>
        </p:nvSpPr>
        <p:spPr/>
        <p:txBody>
          <a:bodyPr/>
          <a:lstStyle/>
          <a:p>
            <a:r>
              <a:rPr lang="en-US" sz="3600" dirty="0"/>
              <a:t>Change in Vaccine Preventable Illnesses</a:t>
            </a:r>
          </a:p>
        </p:txBody>
      </p:sp>
    </p:spTree>
    <p:extLst>
      <p:ext uri="{BB962C8B-B14F-4D97-AF65-F5344CB8AC3E}">
        <p14:creationId xmlns:p14="http://schemas.microsoft.com/office/powerpoint/2010/main" val="2227856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3426-79C6-95CB-47AE-A6B4A4C365CE}"/>
              </a:ext>
            </a:extLst>
          </p:cNvPr>
          <p:cNvSpPr>
            <a:spLocks noGrp="1"/>
          </p:cNvSpPr>
          <p:nvPr>
            <p:ph type="title"/>
          </p:nvPr>
        </p:nvSpPr>
        <p:spPr/>
        <p:txBody>
          <a:bodyPr/>
          <a:lstStyle/>
          <a:p>
            <a:r>
              <a:rPr lang="en-US" dirty="0"/>
              <a:t>Vaccines are safe!</a:t>
            </a:r>
          </a:p>
        </p:txBody>
      </p:sp>
      <p:sp>
        <p:nvSpPr>
          <p:cNvPr id="3" name="Content Placeholder 2">
            <a:extLst>
              <a:ext uri="{FF2B5EF4-FFF2-40B4-BE49-F238E27FC236}">
                <a16:creationId xmlns:a16="http://schemas.microsoft.com/office/drawing/2014/main" id="{F07CF7C8-D9C8-38D3-8CF1-8251E3343D6E}"/>
              </a:ext>
            </a:extLst>
          </p:cNvPr>
          <p:cNvSpPr>
            <a:spLocks noGrp="1"/>
          </p:cNvSpPr>
          <p:nvPr>
            <p:ph idx="1"/>
          </p:nvPr>
        </p:nvSpPr>
        <p:spPr>
          <a:xfrm>
            <a:off x="457200" y="1200151"/>
            <a:ext cx="4238625" cy="3394472"/>
          </a:xfrm>
        </p:spPr>
        <p:txBody>
          <a:bodyPr/>
          <a:lstStyle/>
          <a:p>
            <a:r>
              <a:rPr lang="en-US" sz="1600" dirty="0"/>
              <a:t>Fatal vaccine injuries are exceedingly rare.</a:t>
            </a:r>
          </a:p>
          <a:p>
            <a:r>
              <a:rPr lang="en-US" sz="1600" dirty="0"/>
              <a:t>Over 99% of reactions are </a:t>
            </a:r>
          </a:p>
          <a:p>
            <a:pPr lvl="1"/>
            <a:r>
              <a:rPr lang="en-US" sz="1400" dirty="0"/>
              <a:t>Local</a:t>
            </a:r>
          </a:p>
          <a:p>
            <a:pPr lvl="1"/>
            <a:r>
              <a:rPr lang="en-US" sz="1400" dirty="0"/>
              <a:t>Transient systemic symptoms – fevers, aches, etc.</a:t>
            </a:r>
          </a:p>
          <a:p>
            <a:r>
              <a:rPr lang="en-US" sz="1600" dirty="0"/>
              <a:t>VAERS</a:t>
            </a:r>
          </a:p>
          <a:p>
            <a:pPr lvl="1"/>
            <a:r>
              <a:rPr lang="en-US" sz="1400" dirty="0"/>
              <a:t>Vaccine Adverse Event Reporting System</a:t>
            </a:r>
          </a:p>
          <a:p>
            <a:r>
              <a:rPr lang="en-US" sz="1600" dirty="0"/>
              <a:t>Multiple studies have investigated claims…</a:t>
            </a:r>
          </a:p>
          <a:p>
            <a:pPr lvl="1"/>
            <a:r>
              <a:rPr lang="en-US" sz="1400" dirty="0"/>
              <a:t>Autism and MMR</a:t>
            </a:r>
          </a:p>
          <a:p>
            <a:pPr lvl="1"/>
            <a:r>
              <a:rPr lang="en-US" sz="1400" dirty="0"/>
              <a:t>CFS and HPV</a:t>
            </a:r>
          </a:p>
          <a:p>
            <a:pPr lvl="1"/>
            <a:r>
              <a:rPr lang="en-US" sz="1400" dirty="0"/>
              <a:t>GBS and influenza</a:t>
            </a:r>
          </a:p>
        </p:txBody>
      </p:sp>
      <p:sp>
        <p:nvSpPr>
          <p:cNvPr id="4" name="Slide Number Placeholder 3">
            <a:extLst>
              <a:ext uri="{FF2B5EF4-FFF2-40B4-BE49-F238E27FC236}">
                <a16:creationId xmlns:a16="http://schemas.microsoft.com/office/drawing/2014/main" id="{4C131235-9298-9057-660C-8D80810E6742}"/>
              </a:ext>
            </a:extLst>
          </p:cNvPr>
          <p:cNvSpPr>
            <a:spLocks noGrp="1"/>
          </p:cNvSpPr>
          <p:nvPr>
            <p:ph type="sldNum" sz="quarter" idx="12"/>
          </p:nvPr>
        </p:nvSpPr>
        <p:spPr/>
        <p:txBody>
          <a:bodyPr/>
          <a:lstStyle/>
          <a:p>
            <a:fld id="{8A38FAF8-786F-7C4F-9F1B-B820815ED72A}" type="slidenum">
              <a:rPr lang="en-US" smtClean="0"/>
              <a:t>24</a:t>
            </a:fld>
            <a:endParaRPr lang="en-US" dirty="0"/>
          </a:p>
        </p:txBody>
      </p:sp>
      <p:pic>
        <p:nvPicPr>
          <p:cNvPr id="8" name="Picture 7" descr="A close-up of a person using a tablet&#10;&#10;AI-generated content may be incorrect.">
            <a:extLst>
              <a:ext uri="{FF2B5EF4-FFF2-40B4-BE49-F238E27FC236}">
                <a16:creationId xmlns:a16="http://schemas.microsoft.com/office/drawing/2014/main" id="{9FFCF3A4-6D02-1B02-1414-C86888E6E6F0}"/>
              </a:ext>
            </a:extLst>
          </p:cNvPr>
          <p:cNvPicPr>
            <a:picLocks noChangeAspect="1"/>
          </p:cNvPicPr>
          <p:nvPr/>
        </p:nvPicPr>
        <p:blipFill>
          <a:blip r:embed="rId2"/>
          <a:srcRect l="50730"/>
          <a:stretch/>
        </p:blipFill>
        <p:spPr>
          <a:xfrm>
            <a:off x="5120257" y="2870783"/>
            <a:ext cx="2203397" cy="2220569"/>
          </a:xfrm>
          <a:prstGeom prst="rect">
            <a:avLst/>
          </a:prstGeom>
        </p:spPr>
      </p:pic>
      <p:pic>
        <p:nvPicPr>
          <p:cNvPr id="9" name="Picture 8" descr="A close-up of a person using a tablet&#10;&#10;AI-generated content may be incorrect.">
            <a:extLst>
              <a:ext uri="{FF2B5EF4-FFF2-40B4-BE49-F238E27FC236}">
                <a16:creationId xmlns:a16="http://schemas.microsoft.com/office/drawing/2014/main" id="{63123300-DE31-08A8-706B-B52B1CE5C98F}"/>
              </a:ext>
            </a:extLst>
          </p:cNvPr>
          <p:cNvPicPr>
            <a:picLocks noChangeAspect="1"/>
          </p:cNvPicPr>
          <p:nvPr/>
        </p:nvPicPr>
        <p:blipFill>
          <a:blip r:embed="rId2"/>
          <a:srcRect r="50511"/>
          <a:stretch/>
        </p:blipFill>
        <p:spPr>
          <a:xfrm>
            <a:off x="5115430" y="1003967"/>
            <a:ext cx="2208224" cy="2215567"/>
          </a:xfrm>
          <a:prstGeom prst="rect">
            <a:avLst/>
          </a:prstGeom>
        </p:spPr>
      </p:pic>
      <p:pic>
        <p:nvPicPr>
          <p:cNvPr id="7" name="Picture 6" descr="A screenshot of a website&#10;&#10;AI-generated content may be incorrect.">
            <a:extLst>
              <a:ext uri="{FF2B5EF4-FFF2-40B4-BE49-F238E27FC236}">
                <a16:creationId xmlns:a16="http://schemas.microsoft.com/office/drawing/2014/main" id="{D0380186-7D45-C085-E0D6-24C7A9CB40D3}"/>
              </a:ext>
            </a:extLst>
          </p:cNvPr>
          <p:cNvPicPr>
            <a:picLocks noChangeAspect="1"/>
          </p:cNvPicPr>
          <p:nvPr/>
        </p:nvPicPr>
        <p:blipFill>
          <a:blip r:embed="rId3"/>
          <a:stretch>
            <a:fillRect/>
          </a:stretch>
        </p:blipFill>
        <p:spPr>
          <a:xfrm>
            <a:off x="5115430" y="1981541"/>
            <a:ext cx="3759410" cy="1237993"/>
          </a:xfrm>
          <a:prstGeom prst="rect">
            <a:avLst/>
          </a:prstGeom>
        </p:spPr>
      </p:pic>
    </p:spTree>
    <p:extLst>
      <p:ext uri="{BB962C8B-B14F-4D97-AF65-F5344CB8AC3E}">
        <p14:creationId xmlns:p14="http://schemas.microsoft.com/office/powerpoint/2010/main" val="288565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D9D5-0822-485A-74DE-9AB7999994A5}"/>
              </a:ext>
            </a:extLst>
          </p:cNvPr>
          <p:cNvSpPr>
            <a:spLocks noGrp="1"/>
          </p:cNvSpPr>
          <p:nvPr>
            <p:ph type="title"/>
          </p:nvPr>
        </p:nvSpPr>
        <p:spPr/>
        <p:txBody>
          <a:bodyPr/>
          <a:lstStyle/>
          <a:p>
            <a:r>
              <a:rPr lang="en-US" dirty="0"/>
              <a:t>How are vaccines studied?</a:t>
            </a:r>
          </a:p>
        </p:txBody>
      </p:sp>
      <p:sp>
        <p:nvSpPr>
          <p:cNvPr id="3" name="Content Placeholder 2">
            <a:extLst>
              <a:ext uri="{FF2B5EF4-FFF2-40B4-BE49-F238E27FC236}">
                <a16:creationId xmlns:a16="http://schemas.microsoft.com/office/drawing/2014/main" id="{6A80EF71-D146-6BCA-1755-A0A99974BF3C}"/>
              </a:ext>
            </a:extLst>
          </p:cNvPr>
          <p:cNvSpPr>
            <a:spLocks noGrp="1"/>
          </p:cNvSpPr>
          <p:nvPr>
            <p:ph idx="1"/>
          </p:nvPr>
        </p:nvSpPr>
        <p:spPr/>
        <p:txBody>
          <a:bodyPr>
            <a:normAutofit fontScale="92500" lnSpcReduction="10000"/>
          </a:bodyPr>
          <a:lstStyle/>
          <a:p>
            <a:r>
              <a:rPr lang="en-US" dirty="0"/>
              <a:t>Extensive laboratory studies</a:t>
            </a:r>
          </a:p>
          <a:p>
            <a:pPr lvl="1"/>
            <a:r>
              <a:rPr lang="en-US" dirty="0"/>
              <a:t>Cell culture and animal studies</a:t>
            </a:r>
          </a:p>
          <a:p>
            <a:r>
              <a:rPr lang="en-US" dirty="0"/>
              <a:t>Clinical trials (Safety First)</a:t>
            </a:r>
          </a:p>
          <a:p>
            <a:pPr lvl="1"/>
            <a:r>
              <a:rPr lang="en-US" dirty="0"/>
              <a:t>Phase I: Safety is small group</a:t>
            </a:r>
          </a:p>
          <a:p>
            <a:pPr lvl="1"/>
            <a:r>
              <a:rPr lang="en-US" dirty="0"/>
              <a:t>Phase II: Safety in larger group and immune response</a:t>
            </a:r>
          </a:p>
          <a:p>
            <a:pPr lvl="1"/>
            <a:r>
              <a:rPr lang="en-US" dirty="0"/>
              <a:t>Phase III: Safety and efficacy in even larger group</a:t>
            </a:r>
          </a:p>
          <a:p>
            <a:pPr lvl="1"/>
            <a:r>
              <a:rPr lang="en-US" dirty="0"/>
              <a:t>Phase IV (after licensing): More safety </a:t>
            </a:r>
            <a:r>
              <a:rPr lang="en-US" dirty="0" err="1"/>
              <a:t>monitroitng</a:t>
            </a:r>
            <a:endParaRPr lang="en-US" dirty="0"/>
          </a:p>
        </p:txBody>
      </p:sp>
      <p:sp>
        <p:nvSpPr>
          <p:cNvPr id="4" name="Slide Number Placeholder 3">
            <a:extLst>
              <a:ext uri="{FF2B5EF4-FFF2-40B4-BE49-F238E27FC236}">
                <a16:creationId xmlns:a16="http://schemas.microsoft.com/office/drawing/2014/main" id="{28727252-D973-DF4B-07EF-5568C45D4A75}"/>
              </a:ext>
            </a:extLst>
          </p:cNvPr>
          <p:cNvSpPr>
            <a:spLocks noGrp="1"/>
          </p:cNvSpPr>
          <p:nvPr>
            <p:ph type="sldNum" sz="quarter" idx="12"/>
          </p:nvPr>
        </p:nvSpPr>
        <p:spPr/>
        <p:txBody>
          <a:bodyPr/>
          <a:lstStyle/>
          <a:p>
            <a:fld id="{8A38FAF8-786F-7C4F-9F1B-B820815ED72A}" type="slidenum">
              <a:rPr lang="en-US" smtClean="0"/>
              <a:t>25</a:t>
            </a:fld>
            <a:endParaRPr lang="en-US" dirty="0"/>
          </a:p>
        </p:txBody>
      </p:sp>
    </p:spTree>
    <p:extLst>
      <p:ext uri="{BB962C8B-B14F-4D97-AF65-F5344CB8AC3E}">
        <p14:creationId xmlns:p14="http://schemas.microsoft.com/office/powerpoint/2010/main" val="185474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5840-26E9-37BE-F668-5ECC467E2DBB}"/>
              </a:ext>
            </a:extLst>
          </p:cNvPr>
          <p:cNvSpPr>
            <a:spLocks noGrp="1"/>
          </p:cNvSpPr>
          <p:nvPr>
            <p:ph type="title"/>
          </p:nvPr>
        </p:nvSpPr>
        <p:spPr/>
        <p:txBody>
          <a:bodyPr/>
          <a:lstStyle/>
          <a:p>
            <a:r>
              <a:rPr lang="en-US" dirty="0"/>
              <a:t>How are vaccines studied?</a:t>
            </a:r>
          </a:p>
        </p:txBody>
      </p:sp>
      <p:sp>
        <p:nvSpPr>
          <p:cNvPr id="4" name="Slide Number Placeholder 3">
            <a:extLst>
              <a:ext uri="{FF2B5EF4-FFF2-40B4-BE49-F238E27FC236}">
                <a16:creationId xmlns:a16="http://schemas.microsoft.com/office/drawing/2014/main" id="{A96DD75F-8C39-BE34-F34A-CE9B1018ADE2}"/>
              </a:ext>
            </a:extLst>
          </p:cNvPr>
          <p:cNvSpPr>
            <a:spLocks noGrp="1"/>
          </p:cNvSpPr>
          <p:nvPr>
            <p:ph type="sldNum" sz="quarter" idx="12"/>
          </p:nvPr>
        </p:nvSpPr>
        <p:spPr/>
        <p:txBody>
          <a:bodyPr/>
          <a:lstStyle/>
          <a:p>
            <a:fld id="{8A38FAF8-786F-7C4F-9F1B-B820815ED72A}" type="slidenum">
              <a:rPr lang="en-US" smtClean="0"/>
              <a:t>26</a:t>
            </a:fld>
            <a:endParaRPr lang="en-US" dirty="0"/>
          </a:p>
        </p:txBody>
      </p:sp>
      <p:sp>
        <p:nvSpPr>
          <p:cNvPr id="5" name="Title 1">
            <a:extLst>
              <a:ext uri="{FF2B5EF4-FFF2-40B4-BE49-F238E27FC236}">
                <a16:creationId xmlns:a16="http://schemas.microsoft.com/office/drawing/2014/main" id="{ABB7D6EE-2FCE-6902-4128-B04D26950C79}"/>
              </a:ext>
            </a:extLst>
          </p:cNvPr>
          <p:cNvSpPr txBox="1">
            <a:spLocks/>
          </p:cNvSpPr>
          <p:nvPr/>
        </p:nvSpPr>
        <p:spPr>
          <a:xfrm>
            <a:off x="1614486" y="1063229"/>
            <a:ext cx="5915025" cy="367904"/>
          </a:xfrm>
          <a:prstGeom prst="rect">
            <a:avLst/>
          </a:prstGeom>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t>Traditional Vaccine Development Pathway</a:t>
            </a:r>
            <a:endParaRPr lang="en-US" sz="2400" dirty="0"/>
          </a:p>
        </p:txBody>
      </p:sp>
      <p:pic>
        <p:nvPicPr>
          <p:cNvPr id="6" name="Picture 3" descr="A screenshot of a cell phone&#10;&#10;Description automatically generated">
            <a:extLst>
              <a:ext uri="{FF2B5EF4-FFF2-40B4-BE49-F238E27FC236}">
                <a16:creationId xmlns:a16="http://schemas.microsoft.com/office/drawing/2014/main" id="{E8D2862C-05FD-D691-B5A5-3C07C4732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109" y="1460232"/>
            <a:ext cx="6631781" cy="317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C8332C5-9FFA-E57E-D82B-6A95C2377B37}"/>
              </a:ext>
            </a:extLst>
          </p:cNvPr>
          <p:cNvSpPr txBox="1">
            <a:spLocks noChangeArrowheads="1"/>
          </p:cNvSpPr>
          <p:nvPr/>
        </p:nvSpPr>
        <p:spPr bwMode="auto">
          <a:xfrm>
            <a:off x="3902868" y="3645029"/>
            <a:ext cx="1045369" cy="33470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575">
                <a:solidFill>
                  <a:srgbClr val="000000"/>
                </a:solidFill>
              </a:rPr>
              <a:t>6-20 years </a:t>
            </a:r>
          </a:p>
        </p:txBody>
      </p:sp>
      <p:sp>
        <p:nvSpPr>
          <p:cNvPr id="8" name="Left Brace 7">
            <a:extLst>
              <a:ext uri="{FF2B5EF4-FFF2-40B4-BE49-F238E27FC236}">
                <a16:creationId xmlns:a16="http://schemas.microsoft.com/office/drawing/2014/main" id="{7EB5A69E-BFF3-C831-0301-81E8870930BD}"/>
              </a:ext>
            </a:extLst>
          </p:cNvPr>
          <p:cNvSpPr/>
          <p:nvPr/>
        </p:nvSpPr>
        <p:spPr>
          <a:xfrm rot="5400000">
            <a:off x="4257079" y="1272708"/>
            <a:ext cx="322660" cy="5853113"/>
          </a:xfrm>
          <a:prstGeom prst="leftBrace">
            <a:avLst>
              <a:gd name="adj1" fmla="val 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514350">
              <a:defRPr/>
            </a:pPr>
            <a:endParaRPr lang="en-US" sz="1013">
              <a:solidFill>
                <a:prstClr val="black"/>
              </a:solidFill>
            </a:endParaRPr>
          </a:p>
        </p:txBody>
      </p:sp>
    </p:spTree>
    <p:extLst>
      <p:ext uri="{BB962C8B-B14F-4D97-AF65-F5344CB8AC3E}">
        <p14:creationId xmlns:p14="http://schemas.microsoft.com/office/powerpoint/2010/main" val="27082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418A-509E-E0BA-C508-7AF3F5120367}"/>
              </a:ext>
            </a:extLst>
          </p:cNvPr>
          <p:cNvSpPr>
            <a:spLocks noGrp="1"/>
          </p:cNvSpPr>
          <p:nvPr>
            <p:ph type="title"/>
          </p:nvPr>
        </p:nvSpPr>
        <p:spPr/>
        <p:txBody>
          <a:bodyPr/>
          <a:lstStyle/>
          <a:p>
            <a:r>
              <a:rPr lang="en-US" dirty="0"/>
              <a:t>Claims against safety</a:t>
            </a:r>
          </a:p>
        </p:txBody>
      </p:sp>
      <p:sp>
        <p:nvSpPr>
          <p:cNvPr id="3" name="Content Placeholder 2">
            <a:extLst>
              <a:ext uri="{FF2B5EF4-FFF2-40B4-BE49-F238E27FC236}">
                <a16:creationId xmlns:a16="http://schemas.microsoft.com/office/drawing/2014/main" id="{C74507E3-ED61-EE23-FB08-438712DB63F1}"/>
              </a:ext>
            </a:extLst>
          </p:cNvPr>
          <p:cNvSpPr>
            <a:spLocks noGrp="1"/>
          </p:cNvSpPr>
          <p:nvPr>
            <p:ph idx="1"/>
          </p:nvPr>
        </p:nvSpPr>
        <p:spPr>
          <a:xfrm>
            <a:off x="457200" y="1200151"/>
            <a:ext cx="8229600" cy="1647824"/>
          </a:xfrm>
        </p:spPr>
        <p:txBody>
          <a:bodyPr>
            <a:normAutofit/>
          </a:bodyPr>
          <a:lstStyle/>
          <a:p>
            <a:r>
              <a:rPr lang="en-US" dirty="0"/>
              <a:t>Many claims originate from temporal associations.</a:t>
            </a:r>
          </a:p>
          <a:p>
            <a:pPr lvl="1"/>
            <a:r>
              <a:rPr lang="en-US" dirty="0"/>
              <a:t>Survival is predicated on temporal associations.</a:t>
            </a:r>
          </a:p>
        </p:txBody>
      </p:sp>
      <p:sp>
        <p:nvSpPr>
          <p:cNvPr id="4" name="Slide Number Placeholder 3">
            <a:extLst>
              <a:ext uri="{FF2B5EF4-FFF2-40B4-BE49-F238E27FC236}">
                <a16:creationId xmlns:a16="http://schemas.microsoft.com/office/drawing/2014/main" id="{5F5BB6C1-51EE-A867-9F1D-85B57278173E}"/>
              </a:ext>
            </a:extLst>
          </p:cNvPr>
          <p:cNvSpPr>
            <a:spLocks noGrp="1"/>
          </p:cNvSpPr>
          <p:nvPr>
            <p:ph type="sldNum" sz="quarter" idx="12"/>
          </p:nvPr>
        </p:nvSpPr>
        <p:spPr/>
        <p:txBody>
          <a:bodyPr/>
          <a:lstStyle/>
          <a:p>
            <a:fld id="{8A38FAF8-786F-7C4F-9F1B-B820815ED72A}" type="slidenum">
              <a:rPr lang="en-US" smtClean="0"/>
              <a:t>27</a:t>
            </a:fld>
            <a:endParaRPr lang="en-US" dirty="0"/>
          </a:p>
        </p:txBody>
      </p:sp>
      <p:pic>
        <p:nvPicPr>
          <p:cNvPr id="12290" name="Picture 2" descr="Jenny McCarthy Slams Rumors Her Son Was Misdiagnosed With Autism - Business  Insider">
            <a:extLst>
              <a:ext uri="{FF2B5EF4-FFF2-40B4-BE49-F238E27FC236}">
                <a16:creationId xmlns:a16="http://schemas.microsoft.com/office/drawing/2014/main" id="{3B6EDF5E-79D9-5315-B1CD-E4609AD9F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1512521"/>
            <a:ext cx="3759200" cy="187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4F2C77-0E55-1876-3655-D65FA02BDA2F}"/>
              </a:ext>
            </a:extLst>
          </p:cNvPr>
          <p:cNvSpPr txBox="1"/>
          <p:nvPr/>
        </p:nvSpPr>
        <p:spPr>
          <a:xfrm>
            <a:off x="2692399" y="3392121"/>
            <a:ext cx="3759201" cy="1200329"/>
          </a:xfrm>
          <a:prstGeom prst="rect">
            <a:avLst/>
          </a:prstGeom>
        </p:spPr>
        <p:txBody>
          <a:bodyPr vert="horz" wrap="square" rtlCol="0">
            <a:spAutoFit/>
          </a:bodyPr>
          <a:lstStyle/>
          <a:p>
            <a:pPr algn="ctr"/>
            <a:r>
              <a:rPr lang="en-US" sz="2400" b="0" dirty="0">
                <a:solidFill>
                  <a:schemeClr val="tx2"/>
                </a:solidFill>
              </a:rPr>
              <a:t>Son actually has </a:t>
            </a:r>
            <a:br>
              <a:rPr lang="en-US" sz="2400" b="0" dirty="0">
                <a:solidFill>
                  <a:schemeClr val="tx2"/>
                </a:solidFill>
              </a:rPr>
            </a:br>
            <a:r>
              <a:rPr lang="en-US" sz="2400" b="0" dirty="0">
                <a:solidFill>
                  <a:schemeClr val="tx2"/>
                </a:solidFill>
              </a:rPr>
              <a:t>Landau Kleffner Syndrome </a:t>
            </a:r>
          </a:p>
          <a:p>
            <a:pPr algn="ctr"/>
            <a:r>
              <a:rPr lang="en-US" sz="2400" b="0" dirty="0">
                <a:solidFill>
                  <a:schemeClr val="tx2"/>
                </a:solidFill>
              </a:rPr>
              <a:t>(genetic)</a:t>
            </a:r>
          </a:p>
        </p:txBody>
      </p:sp>
    </p:spTree>
    <p:extLst>
      <p:ext uri="{BB962C8B-B14F-4D97-AF65-F5344CB8AC3E}">
        <p14:creationId xmlns:p14="http://schemas.microsoft.com/office/powerpoint/2010/main" val="126450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B0CD-0BF2-3531-54A3-C10575911D44}"/>
              </a:ext>
            </a:extLst>
          </p:cNvPr>
          <p:cNvSpPr>
            <a:spLocks noGrp="1"/>
          </p:cNvSpPr>
          <p:nvPr>
            <p:ph type="title"/>
          </p:nvPr>
        </p:nvSpPr>
        <p:spPr/>
        <p:txBody>
          <a:bodyPr/>
          <a:lstStyle/>
          <a:p>
            <a:r>
              <a:rPr lang="en-US" dirty="0"/>
              <a:t>Vaccine Uptake</a:t>
            </a:r>
          </a:p>
        </p:txBody>
      </p:sp>
      <p:sp>
        <p:nvSpPr>
          <p:cNvPr id="3" name="Content Placeholder 2">
            <a:extLst>
              <a:ext uri="{FF2B5EF4-FFF2-40B4-BE49-F238E27FC236}">
                <a16:creationId xmlns:a16="http://schemas.microsoft.com/office/drawing/2014/main" id="{739F964D-6DE9-AC1B-D415-72BB91D7B86E}"/>
              </a:ext>
            </a:extLst>
          </p:cNvPr>
          <p:cNvSpPr>
            <a:spLocks noGrp="1"/>
          </p:cNvSpPr>
          <p:nvPr>
            <p:ph idx="1"/>
          </p:nvPr>
        </p:nvSpPr>
        <p:spPr>
          <a:xfrm>
            <a:off x="457200" y="1200151"/>
            <a:ext cx="4114800" cy="3394472"/>
          </a:xfrm>
        </p:spPr>
        <p:txBody>
          <a:bodyPr>
            <a:normAutofit fontScale="92500" lnSpcReduction="10000"/>
          </a:bodyPr>
          <a:lstStyle/>
          <a:p>
            <a:r>
              <a:rPr lang="en-US" sz="2400" dirty="0"/>
              <a:t>Community immunity requires a certain amount of vaccine uptake.</a:t>
            </a:r>
          </a:p>
          <a:p>
            <a:r>
              <a:rPr lang="en-US" sz="2400" dirty="0"/>
              <a:t>% immunity to prevent sustained transmission depends on several factors.</a:t>
            </a:r>
          </a:p>
          <a:p>
            <a:pPr marL="781040" lvl="1" indent="-380990">
              <a:buFont typeface="Arial" panose="020B0604020202020204" pitchFamily="34" charset="0"/>
              <a:buChar char="•"/>
            </a:pPr>
            <a:r>
              <a:rPr lang="en-US" sz="2000" dirty="0"/>
              <a:t>Vaccine efficacy</a:t>
            </a:r>
          </a:p>
          <a:p>
            <a:pPr marL="781040" lvl="1" indent="-380990">
              <a:buFont typeface="Arial" panose="020B0604020202020204" pitchFamily="34" charset="0"/>
              <a:buChar char="•"/>
            </a:pPr>
            <a:r>
              <a:rPr lang="en-US" sz="2000" dirty="0"/>
              <a:t>R</a:t>
            </a:r>
            <a:r>
              <a:rPr lang="en-US" sz="2000" baseline="-25000" dirty="0"/>
              <a:t>0</a:t>
            </a:r>
          </a:p>
          <a:p>
            <a:pPr marL="781040" lvl="1" indent="-380990">
              <a:buFont typeface="Arial" panose="020B0604020202020204" pitchFamily="34" charset="0"/>
              <a:buChar char="•"/>
            </a:pPr>
            <a:r>
              <a:rPr lang="en-US" sz="2000" dirty="0"/>
              <a:t>Incubation</a:t>
            </a:r>
          </a:p>
          <a:p>
            <a:pPr marL="781040" lvl="1" indent="-380990">
              <a:buFont typeface="Arial" panose="020B0604020202020204" pitchFamily="34" charset="0"/>
              <a:buChar char="•"/>
            </a:pPr>
            <a:r>
              <a:rPr lang="en-US" sz="2000" dirty="0"/>
              <a:t>Other factors</a:t>
            </a:r>
          </a:p>
          <a:p>
            <a:endParaRPr lang="en-US" sz="2400" dirty="0"/>
          </a:p>
        </p:txBody>
      </p:sp>
      <p:sp>
        <p:nvSpPr>
          <p:cNvPr id="4" name="Slide Number Placeholder 3">
            <a:extLst>
              <a:ext uri="{FF2B5EF4-FFF2-40B4-BE49-F238E27FC236}">
                <a16:creationId xmlns:a16="http://schemas.microsoft.com/office/drawing/2014/main" id="{32D163B7-EBB7-5B27-2D77-771F0B85CB48}"/>
              </a:ext>
            </a:extLst>
          </p:cNvPr>
          <p:cNvSpPr>
            <a:spLocks noGrp="1"/>
          </p:cNvSpPr>
          <p:nvPr>
            <p:ph type="sldNum" sz="quarter" idx="12"/>
          </p:nvPr>
        </p:nvSpPr>
        <p:spPr/>
        <p:txBody>
          <a:bodyPr/>
          <a:lstStyle/>
          <a:p>
            <a:fld id="{8A38FAF8-786F-7C4F-9F1B-B820815ED72A}" type="slidenum">
              <a:rPr lang="en-US" smtClean="0"/>
              <a:t>28</a:t>
            </a:fld>
            <a:endParaRPr lang="en-US" dirty="0"/>
          </a:p>
        </p:txBody>
      </p:sp>
      <p:pic>
        <p:nvPicPr>
          <p:cNvPr id="5" name="Picture 4">
            <a:extLst>
              <a:ext uri="{FF2B5EF4-FFF2-40B4-BE49-F238E27FC236}">
                <a16:creationId xmlns:a16="http://schemas.microsoft.com/office/drawing/2014/main" id="{E299512A-9256-0DEE-3B9E-EFF6E252007A}"/>
              </a:ext>
            </a:extLst>
          </p:cNvPr>
          <p:cNvPicPr>
            <a:picLocks noChangeAspect="1"/>
          </p:cNvPicPr>
          <p:nvPr/>
        </p:nvPicPr>
        <p:blipFill rotWithShape="1">
          <a:blip r:embed="rId2"/>
          <a:srcRect l="6461" r="5550" b="14442"/>
          <a:stretch/>
        </p:blipFill>
        <p:spPr>
          <a:xfrm>
            <a:off x="4829175" y="1728568"/>
            <a:ext cx="4013977" cy="2195465"/>
          </a:xfrm>
          <a:prstGeom prst="rect">
            <a:avLst/>
          </a:prstGeom>
        </p:spPr>
      </p:pic>
    </p:spTree>
    <p:extLst>
      <p:ext uri="{BB962C8B-B14F-4D97-AF65-F5344CB8AC3E}">
        <p14:creationId xmlns:p14="http://schemas.microsoft.com/office/powerpoint/2010/main" val="1892223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5E8E-ECED-EC8C-1B4E-3A926D7C61D7}"/>
              </a:ext>
            </a:extLst>
          </p:cNvPr>
          <p:cNvSpPr>
            <a:spLocks noGrp="1"/>
          </p:cNvSpPr>
          <p:nvPr>
            <p:ph type="title"/>
          </p:nvPr>
        </p:nvSpPr>
        <p:spPr/>
        <p:txBody>
          <a:bodyPr/>
          <a:lstStyle/>
          <a:p>
            <a:r>
              <a:rPr lang="en-US" dirty="0"/>
              <a:t>Herd Immunity Thresholds</a:t>
            </a:r>
          </a:p>
        </p:txBody>
      </p:sp>
      <p:sp>
        <p:nvSpPr>
          <p:cNvPr id="4" name="Slide Number Placeholder 3">
            <a:extLst>
              <a:ext uri="{FF2B5EF4-FFF2-40B4-BE49-F238E27FC236}">
                <a16:creationId xmlns:a16="http://schemas.microsoft.com/office/drawing/2014/main" id="{73C024DB-FDB4-2743-5E16-882F6596563F}"/>
              </a:ext>
            </a:extLst>
          </p:cNvPr>
          <p:cNvSpPr>
            <a:spLocks noGrp="1"/>
          </p:cNvSpPr>
          <p:nvPr>
            <p:ph type="sldNum" sz="quarter" idx="12"/>
          </p:nvPr>
        </p:nvSpPr>
        <p:spPr/>
        <p:txBody>
          <a:bodyPr/>
          <a:lstStyle/>
          <a:p>
            <a:fld id="{8A38FAF8-786F-7C4F-9F1B-B820815ED72A}" type="slidenum">
              <a:rPr lang="en-US" smtClean="0"/>
              <a:t>29</a:t>
            </a:fld>
            <a:endParaRPr lang="en-US" dirty="0"/>
          </a:p>
        </p:txBody>
      </p:sp>
      <p:pic>
        <p:nvPicPr>
          <p:cNvPr id="5" name="Content Placeholder 6">
            <a:extLst>
              <a:ext uri="{FF2B5EF4-FFF2-40B4-BE49-F238E27FC236}">
                <a16:creationId xmlns:a16="http://schemas.microsoft.com/office/drawing/2014/main" id="{88941F52-14A2-3E6C-F12A-33789FFE91A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36950" y="1118883"/>
            <a:ext cx="5670099" cy="3818638"/>
          </a:xfrm>
          <a:prstGeom prst="rect">
            <a:avLst/>
          </a:prstGeom>
        </p:spPr>
      </p:pic>
    </p:spTree>
    <p:extLst>
      <p:ext uri="{BB962C8B-B14F-4D97-AF65-F5344CB8AC3E}">
        <p14:creationId xmlns:p14="http://schemas.microsoft.com/office/powerpoint/2010/main" val="378417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4BF6-E975-A6E9-78B0-2A90021437F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0F13DDD3-1F29-36A2-5143-BC12E3C67607}"/>
              </a:ext>
            </a:extLst>
          </p:cNvPr>
          <p:cNvSpPr>
            <a:spLocks noGrp="1"/>
          </p:cNvSpPr>
          <p:nvPr>
            <p:ph idx="1"/>
          </p:nvPr>
        </p:nvSpPr>
        <p:spPr/>
        <p:txBody>
          <a:bodyPr/>
          <a:lstStyle/>
          <a:p>
            <a:r>
              <a:rPr lang="en-US" sz="2800" dirty="0"/>
              <a:t>Recognize presentation of vaccine preventable illnesses.</a:t>
            </a:r>
          </a:p>
          <a:p>
            <a:pPr lvl="1"/>
            <a:r>
              <a:rPr lang="en-US" sz="2400" dirty="0"/>
              <a:t>The two most contagious</a:t>
            </a:r>
          </a:p>
          <a:p>
            <a:r>
              <a:rPr lang="en-US" sz="2800" dirty="0"/>
              <a:t>Review treatments and how to prevent spread of these illnesses.</a:t>
            </a:r>
          </a:p>
          <a:p>
            <a:r>
              <a:rPr lang="en-US" sz="2800" dirty="0"/>
              <a:t>Discuss evidence based best practices for addressing vaccine hesitancy.</a:t>
            </a:r>
          </a:p>
        </p:txBody>
      </p:sp>
      <p:sp>
        <p:nvSpPr>
          <p:cNvPr id="4" name="Slide Number Placeholder 3">
            <a:extLst>
              <a:ext uri="{FF2B5EF4-FFF2-40B4-BE49-F238E27FC236}">
                <a16:creationId xmlns:a16="http://schemas.microsoft.com/office/drawing/2014/main" id="{07B69EAE-106C-F3FE-E2E3-C2EE78FC6551}"/>
              </a:ext>
            </a:extLst>
          </p:cNvPr>
          <p:cNvSpPr>
            <a:spLocks noGrp="1"/>
          </p:cNvSpPr>
          <p:nvPr>
            <p:ph type="sldNum" sz="quarter" idx="12"/>
          </p:nvPr>
        </p:nvSpPr>
        <p:spPr/>
        <p:txBody>
          <a:bodyPr/>
          <a:lstStyle/>
          <a:p>
            <a:fld id="{8A38FAF8-786F-7C4F-9F1B-B820815ED72A}" type="slidenum">
              <a:rPr lang="en-US" smtClean="0"/>
              <a:t>3</a:t>
            </a:fld>
            <a:endParaRPr lang="en-US" dirty="0"/>
          </a:p>
        </p:txBody>
      </p:sp>
    </p:spTree>
    <p:extLst>
      <p:ext uri="{BB962C8B-B14F-4D97-AF65-F5344CB8AC3E}">
        <p14:creationId xmlns:p14="http://schemas.microsoft.com/office/powerpoint/2010/main" val="1990918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nchor="t">
            <a:noAutofit/>
          </a:bodyPr>
          <a:lstStyle/>
          <a:p>
            <a:r>
              <a:rPr lang="en-US" sz="3600" dirty="0"/>
              <a:t>Why are Under/Un-Immunized Important?</a:t>
            </a:r>
          </a:p>
        </p:txBody>
      </p:sp>
      <p:sp>
        <p:nvSpPr>
          <p:cNvPr id="56323" name="Rectangle 3"/>
          <p:cNvSpPr>
            <a:spLocks noGrp="1" noChangeArrowheads="1"/>
          </p:cNvSpPr>
          <p:nvPr>
            <p:ph idx="1"/>
          </p:nvPr>
        </p:nvSpPr>
        <p:spPr/>
        <p:txBody>
          <a:bodyPr>
            <a:normAutofit fontScale="85000" lnSpcReduction="20000"/>
          </a:bodyPr>
          <a:lstStyle/>
          <a:p>
            <a:r>
              <a:rPr lang="en-US" sz="3500" dirty="0"/>
              <a:t>At risk of disease which can spread to…</a:t>
            </a:r>
          </a:p>
          <a:p>
            <a:pPr lvl="1"/>
            <a:r>
              <a:rPr lang="en-US" dirty="0"/>
              <a:t>Those that can’t be immunized – from immune defects, chemo – are </a:t>
            </a:r>
            <a:r>
              <a:rPr lang="en-US" b="1" dirty="0">
                <a:solidFill>
                  <a:schemeClr val="bg2">
                    <a:lumMod val="50000"/>
                  </a:schemeClr>
                </a:solidFill>
                <a:effectLst>
                  <a:outerShdw blurRad="38100" dist="38100" dir="2700000" algn="tl">
                    <a:srgbClr val="000000">
                      <a:alpha val="43137"/>
                    </a:srgbClr>
                  </a:outerShdw>
                </a:effectLst>
              </a:rPr>
              <a:t>ALWAYS</a:t>
            </a:r>
            <a:r>
              <a:rPr lang="en-US" dirty="0"/>
              <a:t> vulnerable</a:t>
            </a:r>
          </a:p>
          <a:p>
            <a:pPr lvl="1"/>
            <a:r>
              <a:rPr lang="en-US" dirty="0"/>
              <a:t>Those who are immunized but don’t respond to vaccine (because no vaccine is 100% effective) </a:t>
            </a:r>
          </a:p>
          <a:p>
            <a:r>
              <a:rPr lang="en-US" sz="3500" dirty="0"/>
              <a:t>For example, </a:t>
            </a:r>
            <a:r>
              <a:rPr lang="en-US" sz="3500" u="sng" dirty="0"/>
              <a:t>Measles</a:t>
            </a:r>
            <a:r>
              <a:rPr lang="en-US" sz="3500" dirty="0"/>
              <a:t>: </a:t>
            </a:r>
          </a:p>
          <a:p>
            <a:pPr lvl="1"/>
            <a:r>
              <a:rPr lang="en-US" dirty="0"/>
              <a:t>Minimum vaccine coverage to prevent all transmission is 95% (5% susceptible despite vaccination)</a:t>
            </a:r>
          </a:p>
          <a:p>
            <a:pPr lvl="1"/>
            <a:r>
              <a:rPr lang="en-US" dirty="0"/>
              <a:t>In the US, MMR coverage is 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C8B1-E31F-9402-5840-BEEF72287F6E}"/>
              </a:ext>
            </a:extLst>
          </p:cNvPr>
          <p:cNvSpPr>
            <a:spLocks noGrp="1"/>
          </p:cNvSpPr>
          <p:nvPr>
            <p:ph type="title"/>
          </p:nvPr>
        </p:nvSpPr>
        <p:spPr/>
        <p:txBody>
          <a:bodyPr/>
          <a:lstStyle/>
          <a:p>
            <a:r>
              <a:rPr lang="en-US" dirty="0"/>
              <a:t>Exemption rates by state</a:t>
            </a:r>
          </a:p>
        </p:txBody>
      </p:sp>
      <p:pic>
        <p:nvPicPr>
          <p:cNvPr id="7" name="Picture 6">
            <a:extLst>
              <a:ext uri="{FF2B5EF4-FFF2-40B4-BE49-F238E27FC236}">
                <a16:creationId xmlns:a16="http://schemas.microsoft.com/office/drawing/2014/main" id="{F0F21726-BC71-83FF-9874-6B7797564DD0}"/>
              </a:ext>
            </a:extLst>
          </p:cNvPr>
          <p:cNvPicPr>
            <a:picLocks noChangeAspect="1"/>
          </p:cNvPicPr>
          <p:nvPr/>
        </p:nvPicPr>
        <p:blipFill>
          <a:blip r:embed="rId2"/>
          <a:srcRect r="1831"/>
          <a:stretch/>
        </p:blipFill>
        <p:spPr>
          <a:xfrm>
            <a:off x="585786" y="2696614"/>
            <a:ext cx="7600952" cy="809045"/>
          </a:xfrm>
          <a:prstGeom prst="rect">
            <a:avLst/>
          </a:prstGeom>
        </p:spPr>
      </p:pic>
      <p:pic>
        <p:nvPicPr>
          <p:cNvPr id="9" name="Picture 8" descr="A blue and white bar graph&#10;&#10;AI-generated content may be incorrect.">
            <a:extLst>
              <a:ext uri="{FF2B5EF4-FFF2-40B4-BE49-F238E27FC236}">
                <a16:creationId xmlns:a16="http://schemas.microsoft.com/office/drawing/2014/main" id="{4D7A1EB7-6C90-90CE-3426-0AA00E7CC7BB}"/>
              </a:ext>
            </a:extLst>
          </p:cNvPr>
          <p:cNvPicPr>
            <a:picLocks noChangeAspect="1"/>
          </p:cNvPicPr>
          <p:nvPr/>
        </p:nvPicPr>
        <p:blipFill>
          <a:blip r:embed="rId3"/>
          <a:srcRect r="2631"/>
          <a:stretch/>
        </p:blipFill>
        <p:spPr>
          <a:xfrm>
            <a:off x="628650" y="1394595"/>
            <a:ext cx="7558088" cy="1302018"/>
          </a:xfrm>
          <a:prstGeom prst="rect">
            <a:avLst/>
          </a:prstGeom>
        </p:spPr>
      </p:pic>
      <p:pic>
        <p:nvPicPr>
          <p:cNvPr id="5" name="Content Placeholder 4" descr="A graph showing the amount of percent in a line&#10;&#10;AI-generated content may be incorrect.">
            <a:extLst>
              <a:ext uri="{FF2B5EF4-FFF2-40B4-BE49-F238E27FC236}">
                <a16:creationId xmlns:a16="http://schemas.microsoft.com/office/drawing/2014/main" id="{857A7933-1229-3088-742F-5DE7838961A0}"/>
              </a:ext>
            </a:extLst>
          </p:cNvPr>
          <p:cNvPicPr>
            <a:picLocks noGrp="1" noChangeAspect="1"/>
          </p:cNvPicPr>
          <p:nvPr>
            <p:ph idx="1"/>
          </p:nvPr>
        </p:nvPicPr>
        <p:blipFill>
          <a:blip r:embed="rId4"/>
          <a:srcRect r="4683"/>
          <a:stretch/>
        </p:blipFill>
        <p:spPr>
          <a:xfrm>
            <a:off x="529494" y="3478226"/>
            <a:ext cx="7648100" cy="1048451"/>
          </a:xfrm>
        </p:spPr>
      </p:pic>
      <p:sp>
        <p:nvSpPr>
          <p:cNvPr id="3" name="Rectangle 2">
            <a:extLst>
              <a:ext uri="{FF2B5EF4-FFF2-40B4-BE49-F238E27FC236}">
                <a16:creationId xmlns:a16="http://schemas.microsoft.com/office/drawing/2014/main" id="{ACF4A634-C047-0713-0C0E-E7688484A054}"/>
              </a:ext>
            </a:extLst>
          </p:cNvPr>
          <p:cNvSpPr/>
          <p:nvPr/>
        </p:nvSpPr>
        <p:spPr>
          <a:xfrm>
            <a:off x="585786" y="3169920"/>
            <a:ext cx="3629753" cy="1422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0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48E8-9C20-8E48-9D47-AABCF9C06B84}"/>
              </a:ext>
            </a:extLst>
          </p:cNvPr>
          <p:cNvSpPr>
            <a:spLocks noGrp="1"/>
          </p:cNvSpPr>
          <p:nvPr>
            <p:ph type="title"/>
          </p:nvPr>
        </p:nvSpPr>
        <p:spPr/>
        <p:txBody>
          <a:bodyPr/>
          <a:lstStyle/>
          <a:p>
            <a:r>
              <a:rPr lang="en-US" dirty="0"/>
              <a:t>Vaccination Schedule</a:t>
            </a:r>
          </a:p>
        </p:txBody>
      </p:sp>
      <p:sp>
        <p:nvSpPr>
          <p:cNvPr id="3" name="Content Placeholder 2">
            <a:extLst>
              <a:ext uri="{FF2B5EF4-FFF2-40B4-BE49-F238E27FC236}">
                <a16:creationId xmlns:a16="http://schemas.microsoft.com/office/drawing/2014/main" id="{D958D533-6F18-DC24-ED49-788EBE1FD763}"/>
              </a:ext>
            </a:extLst>
          </p:cNvPr>
          <p:cNvSpPr>
            <a:spLocks noGrp="1"/>
          </p:cNvSpPr>
          <p:nvPr>
            <p:ph idx="1"/>
          </p:nvPr>
        </p:nvSpPr>
        <p:spPr>
          <a:xfrm>
            <a:off x="457200" y="1200151"/>
            <a:ext cx="4114800" cy="3394472"/>
          </a:xfrm>
        </p:spPr>
        <p:txBody>
          <a:bodyPr/>
          <a:lstStyle/>
          <a:p>
            <a:r>
              <a:rPr lang="en-US" dirty="0"/>
              <a:t>Give vaccines to at risk when they are at the greatest risk.</a:t>
            </a:r>
          </a:p>
          <a:p>
            <a:r>
              <a:rPr lang="en-US" dirty="0"/>
              <a:t>Ex:</a:t>
            </a:r>
          </a:p>
          <a:p>
            <a:pPr lvl="1"/>
            <a:r>
              <a:rPr lang="en-US" dirty="0"/>
              <a:t>Strep pneumoniae</a:t>
            </a:r>
          </a:p>
          <a:p>
            <a:pPr lvl="1"/>
            <a:r>
              <a:rPr lang="en-US" dirty="0" err="1"/>
              <a:t>HiB</a:t>
            </a:r>
            <a:endParaRPr lang="en-US" dirty="0"/>
          </a:p>
          <a:p>
            <a:endParaRPr lang="en-US" dirty="0"/>
          </a:p>
        </p:txBody>
      </p:sp>
      <p:sp>
        <p:nvSpPr>
          <p:cNvPr id="4" name="Slide Number Placeholder 3">
            <a:extLst>
              <a:ext uri="{FF2B5EF4-FFF2-40B4-BE49-F238E27FC236}">
                <a16:creationId xmlns:a16="http://schemas.microsoft.com/office/drawing/2014/main" id="{5D6724D7-6603-3BFA-C72E-8EA5F7DA8BFF}"/>
              </a:ext>
            </a:extLst>
          </p:cNvPr>
          <p:cNvSpPr>
            <a:spLocks noGrp="1"/>
          </p:cNvSpPr>
          <p:nvPr>
            <p:ph type="sldNum" sz="quarter" idx="12"/>
          </p:nvPr>
        </p:nvSpPr>
        <p:spPr/>
        <p:txBody>
          <a:bodyPr/>
          <a:lstStyle/>
          <a:p>
            <a:fld id="{8A38FAF8-786F-7C4F-9F1B-B820815ED72A}" type="slidenum">
              <a:rPr lang="en-US" smtClean="0"/>
              <a:t>32</a:t>
            </a:fld>
            <a:endParaRPr lang="en-US" dirty="0"/>
          </a:p>
        </p:txBody>
      </p:sp>
      <p:pic>
        <p:nvPicPr>
          <p:cNvPr id="6" name="Picture 5" descr="A graph of a number of children aged&#10;&#10;AI-generated content may be incorrect.">
            <a:extLst>
              <a:ext uri="{FF2B5EF4-FFF2-40B4-BE49-F238E27FC236}">
                <a16:creationId xmlns:a16="http://schemas.microsoft.com/office/drawing/2014/main" id="{8CE355BA-85D4-58A1-CE16-9B9D654DCB41}"/>
              </a:ext>
            </a:extLst>
          </p:cNvPr>
          <p:cNvPicPr>
            <a:picLocks noChangeAspect="1"/>
          </p:cNvPicPr>
          <p:nvPr/>
        </p:nvPicPr>
        <p:blipFill>
          <a:blip r:embed="rId3"/>
          <a:srcRect t="12256" r="49198"/>
          <a:stretch/>
        </p:blipFill>
        <p:spPr>
          <a:xfrm>
            <a:off x="4439222" y="1297133"/>
            <a:ext cx="4580088" cy="2997776"/>
          </a:xfrm>
          <a:prstGeom prst="rect">
            <a:avLst/>
          </a:prstGeom>
        </p:spPr>
      </p:pic>
      <p:pic>
        <p:nvPicPr>
          <p:cNvPr id="7" name="Picture 2">
            <a:extLst>
              <a:ext uri="{FF2B5EF4-FFF2-40B4-BE49-F238E27FC236}">
                <a16:creationId xmlns:a16="http://schemas.microsoft.com/office/drawing/2014/main" id="{14921BC6-2D74-4105-5704-95F57B440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28223" y="1284578"/>
            <a:ext cx="4134863" cy="2997776"/>
          </a:xfrm>
          <a:prstGeom prst="rect">
            <a:avLst/>
          </a:prstGeom>
          <a:noFill/>
          <a:ln w="28575">
            <a:solidFill>
              <a:srgbClr val="C40CAE"/>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891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7C28-1122-A55E-3F7A-9A1C2FDDD17C}"/>
              </a:ext>
            </a:extLst>
          </p:cNvPr>
          <p:cNvSpPr>
            <a:spLocks noGrp="1"/>
          </p:cNvSpPr>
          <p:nvPr>
            <p:ph type="title"/>
          </p:nvPr>
        </p:nvSpPr>
        <p:spPr/>
        <p:txBody>
          <a:bodyPr/>
          <a:lstStyle/>
          <a:p>
            <a:r>
              <a:rPr lang="en-US" dirty="0"/>
              <a:t>Responding with these principles</a:t>
            </a:r>
          </a:p>
        </p:txBody>
      </p:sp>
      <p:sp>
        <p:nvSpPr>
          <p:cNvPr id="3" name="Content Placeholder 2">
            <a:extLst>
              <a:ext uri="{FF2B5EF4-FFF2-40B4-BE49-F238E27FC236}">
                <a16:creationId xmlns:a16="http://schemas.microsoft.com/office/drawing/2014/main" id="{29838B81-AB85-A889-75F5-20521A107EFE}"/>
              </a:ext>
            </a:extLst>
          </p:cNvPr>
          <p:cNvSpPr>
            <a:spLocks noGrp="1"/>
          </p:cNvSpPr>
          <p:nvPr>
            <p:ph idx="1"/>
          </p:nvPr>
        </p:nvSpPr>
        <p:spPr/>
        <p:txBody>
          <a:bodyPr>
            <a:normAutofit fontScale="70000" lnSpcReduction="20000"/>
          </a:bodyPr>
          <a:lstStyle/>
          <a:p>
            <a:r>
              <a:rPr lang="en-US" dirty="0"/>
              <a:t>Vaccines don’t work!</a:t>
            </a:r>
          </a:p>
          <a:p>
            <a:pPr lvl="1"/>
            <a:r>
              <a:rPr lang="en-US" dirty="0"/>
              <a:t>Fatal and disabling diseases are way down or gone.</a:t>
            </a:r>
          </a:p>
          <a:p>
            <a:r>
              <a:rPr lang="en-US" dirty="0"/>
              <a:t>Vaccines aren’t safe!</a:t>
            </a:r>
          </a:p>
          <a:p>
            <a:pPr lvl="1"/>
            <a:r>
              <a:rPr lang="en-US" dirty="0"/>
              <a:t>Studies take years and thousands of participants to prove safety.</a:t>
            </a:r>
          </a:p>
          <a:p>
            <a:pPr lvl="1"/>
            <a:r>
              <a:rPr lang="en-US" dirty="0"/>
              <a:t>&gt;99% of vaccine adverse events are local and/or transient.</a:t>
            </a:r>
          </a:p>
          <a:p>
            <a:r>
              <a:rPr lang="en-US" dirty="0"/>
              <a:t>It’s my choice!</a:t>
            </a:r>
          </a:p>
          <a:p>
            <a:pPr lvl="1"/>
            <a:r>
              <a:rPr lang="en-US" dirty="0"/>
              <a:t>We need herd immunity to protect those can’t get vaccines or won’t respond.</a:t>
            </a:r>
          </a:p>
          <a:p>
            <a:r>
              <a:rPr lang="en-US" dirty="0"/>
              <a:t>My child needs an alternative schedule!</a:t>
            </a:r>
          </a:p>
          <a:p>
            <a:pPr lvl="1"/>
            <a:r>
              <a:rPr lang="en-US" dirty="0"/>
              <a:t>Vaccines are given to protect when your child is at the greatest risk.</a:t>
            </a:r>
          </a:p>
        </p:txBody>
      </p:sp>
      <p:sp>
        <p:nvSpPr>
          <p:cNvPr id="4" name="Slide Number Placeholder 3">
            <a:extLst>
              <a:ext uri="{FF2B5EF4-FFF2-40B4-BE49-F238E27FC236}">
                <a16:creationId xmlns:a16="http://schemas.microsoft.com/office/drawing/2014/main" id="{A724E69B-D1C4-086F-A343-BA1C3E95BCC4}"/>
              </a:ext>
            </a:extLst>
          </p:cNvPr>
          <p:cNvSpPr>
            <a:spLocks noGrp="1"/>
          </p:cNvSpPr>
          <p:nvPr>
            <p:ph type="sldNum" sz="quarter" idx="12"/>
          </p:nvPr>
        </p:nvSpPr>
        <p:spPr/>
        <p:txBody>
          <a:bodyPr/>
          <a:lstStyle/>
          <a:p>
            <a:fld id="{8A38FAF8-786F-7C4F-9F1B-B820815ED72A}" type="slidenum">
              <a:rPr lang="en-US" smtClean="0"/>
              <a:t>33</a:t>
            </a:fld>
            <a:endParaRPr lang="en-US" dirty="0"/>
          </a:p>
        </p:txBody>
      </p:sp>
    </p:spTree>
    <p:extLst>
      <p:ext uri="{BB962C8B-B14F-4D97-AF65-F5344CB8AC3E}">
        <p14:creationId xmlns:p14="http://schemas.microsoft.com/office/powerpoint/2010/main" val="338780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AB9F-884C-521C-2B98-0D9E8501B93C}"/>
              </a:ext>
            </a:extLst>
          </p:cNvPr>
          <p:cNvSpPr>
            <a:spLocks noGrp="1"/>
          </p:cNvSpPr>
          <p:nvPr>
            <p:ph type="title"/>
          </p:nvPr>
        </p:nvSpPr>
        <p:spPr>
          <a:xfrm>
            <a:off x="457200" y="1714500"/>
            <a:ext cx="8229600" cy="857250"/>
          </a:xfrm>
        </p:spPr>
        <p:txBody>
          <a:bodyPr/>
          <a:lstStyle/>
          <a:p>
            <a:r>
              <a:rPr lang="en-US" sz="6600" dirty="0"/>
              <a:t>Vaccine Hesitancy</a:t>
            </a:r>
          </a:p>
        </p:txBody>
      </p:sp>
      <p:sp>
        <p:nvSpPr>
          <p:cNvPr id="4" name="Slide Number Placeholder 3">
            <a:extLst>
              <a:ext uri="{FF2B5EF4-FFF2-40B4-BE49-F238E27FC236}">
                <a16:creationId xmlns:a16="http://schemas.microsoft.com/office/drawing/2014/main" id="{5A7646C6-11EB-AA2A-81AD-69868D3E0801}"/>
              </a:ext>
            </a:extLst>
          </p:cNvPr>
          <p:cNvSpPr>
            <a:spLocks noGrp="1"/>
          </p:cNvSpPr>
          <p:nvPr>
            <p:ph type="sldNum" sz="quarter" idx="12"/>
          </p:nvPr>
        </p:nvSpPr>
        <p:spPr/>
        <p:txBody>
          <a:bodyPr/>
          <a:lstStyle/>
          <a:p>
            <a:fld id="{8A38FAF8-786F-7C4F-9F1B-B820815ED72A}" type="slidenum">
              <a:rPr lang="en-US" smtClean="0"/>
              <a:t>34</a:t>
            </a:fld>
            <a:endParaRPr lang="en-US" dirty="0"/>
          </a:p>
        </p:txBody>
      </p:sp>
    </p:spTree>
    <p:extLst>
      <p:ext uri="{BB962C8B-B14F-4D97-AF65-F5344CB8AC3E}">
        <p14:creationId xmlns:p14="http://schemas.microsoft.com/office/powerpoint/2010/main" val="287050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6" descr="y02"/>
          <p:cNvPicPr>
            <a:picLocks noChangeAspect="1" noChangeArrowheads="1"/>
          </p:cNvPicPr>
          <p:nvPr/>
        </p:nvPicPr>
        <p:blipFill>
          <a:blip r:embed="rId3" cstate="print"/>
          <a:srcRect/>
          <a:stretch>
            <a:fillRect/>
          </a:stretch>
        </p:blipFill>
        <p:spPr bwMode="auto">
          <a:xfrm>
            <a:off x="5459931" y="221493"/>
            <a:ext cx="2185277" cy="2917237"/>
          </a:xfrm>
          <a:prstGeom prst="rect">
            <a:avLst/>
          </a:prstGeom>
          <a:noFill/>
          <a:ln w="9525">
            <a:noFill/>
            <a:miter lim="800000"/>
            <a:headEnd/>
            <a:tailEnd/>
          </a:ln>
        </p:spPr>
      </p:pic>
      <p:pic>
        <p:nvPicPr>
          <p:cNvPr id="26630" name="Picture 12" descr="y05"/>
          <p:cNvPicPr>
            <a:picLocks noChangeAspect="1" noChangeArrowheads="1"/>
          </p:cNvPicPr>
          <p:nvPr/>
        </p:nvPicPr>
        <p:blipFill>
          <a:blip r:embed="rId4" cstate="print"/>
          <a:srcRect/>
          <a:stretch>
            <a:fillRect/>
          </a:stretch>
        </p:blipFill>
        <p:spPr bwMode="auto">
          <a:xfrm>
            <a:off x="1314451" y="2734671"/>
            <a:ext cx="3245344" cy="2294422"/>
          </a:xfrm>
          <a:prstGeom prst="rect">
            <a:avLst/>
          </a:prstGeom>
          <a:noFill/>
          <a:ln w="9525">
            <a:noFill/>
            <a:miter lim="800000"/>
            <a:headEnd/>
            <a:tailEnd/>
          </a:ln>
        </p:spPr>
      </p:pic>
      <p:pic>
        <p:nvPicPr>
          <p:cNvPr id="2" name="Picture 1">
            <a:extLst>
              <a:ext uri="{FF2B5EF4-FFF2-40B4-BE49-F238E27FC236}">
                <a16:creationId xmlns:a16="http://schemas.microsoft.com/office/drawing/2014/main" id="{07555222-B63F-4EDB-9E3B-349C2B23DD4E}"/>
              </a:ext>
            </a:extLst>
          </p:cNvPr>
          <p:cNvPicPr>
            <a:picLocks noChangeAspect="1"/>
          </p:cNvPicPr>
          <p:nvPr/>
        </p:nvPicPr>
        <p:blipFill>
          <a:blip r:embed="rId5"/>
          <a:stretch>
            <a:fillRect/>
          </a:stretch>
        </p:blipFill>
        <p:spPr>
          <a:xfrm>
            <a:off x="1314451" y="221494"/>
            <a:ext cx="3245344" cy="2187338"/>
          </a:xfrm>
          <a:prstGeom prst="rect">
            <a:avLst/>
          </a:prstGeom>
        </p:spPr>
      </p:pic>
      <p:pic>
        <p:nvPicPr>
          <p:cNvPr id="3" name="Picture 2">
            <a:extLst>
              <a:ext uri="{FF2B5EF4-FFF2-40B4-BE49-F238E27FC236}">
                <a16:creationId xmlns:a16="http://schemas.microsoft.com/office/drawing/2014/main" id="{38BBE772-E686-4927-9265-3DE09BA704EA}"/>
              </a:ext>
            </a:extLst>
          </p:cNvPr>
          <p:cNvPicPr>
            <a:picLocks noChangeAspect="1"/>
          </p:cNvPicPr>
          <p:nvPr/>
        </p:nvPicPr>
        <p:blipFill>
          <a:blip r:embed="rId6"/>
          <a:stretch>
            <a:fillRect/>
          </a:stretch>
        </p:blipFill>
        <p:spPr>
          <a:xfrm>
            <a:off x="5191125" y="3295542"/>
            <a:ext cx="2638425" cy="17335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934BCAB-E29A-16B0-9322-C8697EEFFDEC}"/>
              </a:ext>
            </a:extLst>
          </p:cNvPr>
          <p:cNvSpPr>
            <a:spLocks noGrp="1" noChangeArrowheads="1"/>
          </p:cNvSpPr>
          <p:nvPr>
            <p:ph type="title"/>
          </p:nvPr>
        </p:nvSpPr>
        <p:spPr/>
        <p:txBody>
          <a:bodyPr/>
          <a:lstStyle/>
          <a:p>
            <a:endParaRPr lang="en-US" altLang="en-US"/>
          </a:p>
        </p:txBody>
      </p:sp>
      <p:pic>
        <p:nvPicPr>
          <p:cNvPr id="28675" name="Content Placeholder 4">
            <a:extLst>
              <a:ext uri="{FF2B5EF4-FFF2-40B4-BE49-F238E27FC236}">
                <a16:creationId xmlns:a16="http://schemas.microsoft.com/office/drawing/2014/main" id="{D88C0E0D-0371-3557-A2D9-9DBB14DF10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2" y="1371600"/>
            <a:ext cx="5940029" cy="3200400"/>
          </a:xfrm>
        </p:spPr>
      </p:pic>
      <p:sp>
        <p:nvSpPr>
          <p:cNvPr id="28676" name="TextBox 6">
            <a:extLst>
              <a:ext uri="{FF2B5EF4-FFF2-40B4-BE49-F238E27FC236}">
                <a16:creationId xmlns:a16="http://schemas.microsoft.com/office/drawing/2014/main" id="{4F5713D7-EEE2-557D-CAAE-5D5861216E4F}"/>
              </a:ext>
            </a:extLst>
          </p:cNvPr>
          <p:cNvSpPr txBox="1">
            <a:spLocks noChangeArrowheads="1"/>
          </p:cNvSpPr>
          <p:nvPr/>
        </p:nvSpPr>
        <p:spPr bwMode="auto">
          <a:xfrm>
            <a:off x="1364456" y="4618435"/>
            <a:ext cx="64150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50"/>
              <a:t>https://www.science.org/content/article/just-50-americans-plan-get-covid-19-vaccine-here-s-how-win-over-rest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2ACA-6C95-861A-915D-92DE85D6F3E0}"/>
              </a:ext>
            </a:extLst>
          </p:cNvPr>
          <p:cNvSpPr>
            <a:spLocks noGrp="1"/>
          </p:cNvSpPr>
          <p:nvPr>
            <p:ph type="title"/>
          </p:nvPr>
        </p:nvSpPr>
        <p:spPr/>
        <p:txBody>
          <a:bodyPr/>
          <a:lstStyle/>
          <a:p>
            <a:r>
              <a:rPr lang="en-US" dirty="0"/>
              <a:t>Vaccine Exemptions</a:t>
            </a:r>
            <a:br>
              <a:rPr lang="en-US" dirty="0"/>
            </a:br>
            <a:endParaRPr lang="en-US" dirty="0"/>
          </a:p>
        </p:txBody>
      </p:sp>
      <p:sp>
        <p:nvSpPr>
          <p:cNvPr id="4" name="Slide Number Placeholder 3">
            <a:extLst>
              <a:ext uri="{FF2B5EF4-FFF2-40B4-BE49-F238E27FC236}">
                <a16:creationId xmlns:a16="http://schemas.microsoft.com/office/drawing/2014/main" id="{5B993F52-688A-A2AA-81AC-9F31038548DB}"/>
              </a:ext>
            </a:extLst>
          </p:cNvPr>
          <p:cNvSpPr>
            <a:spLocks noGrp="1"/>
          </p:cNvSpPr>
          <p:nvPr>
            <p:ph type="sldNum" sz="quarter" idx="12"/>
          </p:nvPr>
        </p:nvSpPr>
        <p:spPr/>
        <p:txBody>
          <a:bodyPr/>
          <a:lstStyle/>
          <a:p>
            <a:fld id="{8A38FAF8-786F-7C4F-9F1B-B820815ED72A}" type="slidenum">
              <a:rPr lang="en-US" smtClean="0"/>
              <a:t>37</a:t>
            </a:fld>
            <a:endParaRPr lang="en-US" dirty="0"/>
          </a:p>
        </p:txBody>
      </p:sp>
      <p:pic>
        <p:nvPicPr>
          <p:cNvPr id="2050" name="Picture 2" descr="Kindergarten vaccine exemption rate keeps rising: U.S. average nearly  doubles in a decade">
            <a:extLst>
              <a:ext uri="{FF2B5EF4-FFF2-40B4-BE49-F238E27FC236}">
                <a16:creationId xmlns:a16="http://schemas.microsoft.com/office/drawing/2014/main" id="{08B3295E-48B7-5CDD-18B0-70FCEF1E8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119" y="1063229"/>
            <a:ext cx="6355179" cy="35747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udy: Religious vaccine exemptions in kindergartners on the rise">
            <a:extLst>
              <a:ext uri="{FF2B5EF4-FFF2-40B4-BE49-F238E27FC236}">
                <a16:creationId xmlns:a16="http://schemas.microsoft.com/office/drawing/2014/main" id="{B4B141D7-31B1-3F44-D6A9-F58371F9F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40" y="1127852"/>
            <a:ext cx="5506719" cy="35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xit" presetSubtype="0" fill="hold" nodeType="withEffect">
                                  <p:stCondLst>
                                    <p:cond delay="0"/>
                                  </p:stCondLst>
                                  <p:childTnLst>
                                    <p:animEffect transition="out" filter="dissolve">
                                      <p:cBhvr>
                                        <p:cTn id="9" dur="500"/>
                                        <p:tgtEl>
                                          <p:spTgt spid="2054"/>
                                        </p:tgtEl>
                                      </p:cBhvr>
                                    </p:animEffect>
                                    <p:set>
                                      <p:cBhvr>
                                        <p:cTn id="10"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ADE6-5DEC-C72F-127F-1A9D9757D664}"/>
              </a:ext>
            </a:extLst>
          </p:cNvPr>
          <p:cNvSpPr>
            <a:spLocks noGrp="1"/>
          </p:cNvSpPr>
          <p:nvPr>
            <p:ph type="title"/>
          </p:nvPr>
        </p:nvSpPr>
        <p:spPr>
          <a:xfrm>
            <a:off x="457200" y="1833611"/>
            <a:ext cx="8229600" cy="857250"/>
          </a:xfrm>
        </p:spPr>
        <p:txBody>
          <a:bodyPr/>
          <a:lstStyle/>
          <a:p>
            <a:r>
              <a:rPr lang="en-US" dirty="0"/>
              <a:t>What do we know about vaccine hesitancy?</a:t>
            </a:r>
          </a:p>
        </p:txBody>
      </p:sp>
      <p:sp>
        <p:nvSpPr>
          <p:cNvPr id="4" name="Slide Number Placeholder 3">
            <a:extLst>
              <a:ext uri="{FF2B5EF4-FFF2-40B4-BE49-F238E27FC236}">
                <a16:creationId xmlns:a16="http://schemas.microsoft.com/office/drawing/2014/main" id="{F8AE3333-BD2E-F8A9-A075-A6CFDDFF5AE8}"/>
              </a:ext>
            </a:extLst>
          </p:cNvPr>
          <p:cNvSpPr>
            <a:spLocks noGrp="1"/>
          </p:cNvSpPr>
          <p:nvPr>
            <p:ph type="sldNum" sz="quarter" idx="12"/>
          </p:nvPr>
        </p:nvSpPr>
        <p:spPr/>
        <p:txBody>
          <a:bodyPr/>
          <a:lstStyle/>
          <a:p>
            <a:fld id="{8A38FAF8-786F-7C4F-9F1B-B820815ED72A}" type="slidenum">
              <a:rPr lang="en-US" smtClean="0"/>
              <a:t>38</a:t>
            </a:fld>
            <a:endParaRPr lang="en-US" dirty="0"/>
          </a:p>
        </p:txBody>
      </p:sp>
    </p:spTree>
    <p:extLst>
      <p:ext uri="{BB962C8B-B14F-4D97-AF65-F5344CB8AC3E}">
        <p14:creationId xmlns:p14="http://schemas.microsoft.com/office/powerpoint/2010/main" val="1547639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Few people objected in 2005</a:t>
            </a:r>
          </a:p>
        </p:txBody>
      </p:sp>
      <p:pic>
        <p:nvPicPr>
          <p:cNvPr id="125954"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3550" t="27693" r="23379" b="28766"/>
          <a:stretch/>
        </p:blipFill>
        <p:spPr bwMode="auto">
          <a:xfrm>
            <a:off x="1143000" y="1394291"/>
            <a:ext cx="6838950" cy="3156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7034763C-2102-48BF-883C-9716F2FE92AA}"/>
              </a:ext>
            </a:extLst>
          </p:cNvPr>
          <p:cNvSpPr/>
          <p:nvPr/>
        </p:nvSpPr>
        <p:spPr bwMode="auto">
          <a:xfrm>
            <a:off x="1191986" y="3247054"/>
            <a:ext cx="6676053" cy="1077686"/>
          </a:xfrm>
          <a:prstGeom prst="rect">
            <a:avLst/>
          </a:prstGeom>
          <a:noFill/>
          <a:ln w="57150" cap="sq" cmpd="sng" algn="ctr">
            <a:solidFill>
              <a:srgbClr val="C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783" eaLnBrk="0" fontAlgn="base" hangingPunct="0">
              <a:spcBef>
                <a:spcPct val="0"/>
              </a:spcBef>
              <a:spcAft>
                <a:spcPct val="0"/>
              </a:spcAft>
            </a:pPr>
            <a:endParaRPr lang="en-US" sz="1350">
              <a:latin typeface="Tahoma" pitchFamily="34" charset="0"/>
            </a:endParaRPr>
          </a:p>
        </p:txBody>
      </p:sp>
    </p:spTree>
    <p:extLst>
      <p:ext uri="{BB962C8B-B14F-4D97-AF65-F5344CB8AC3E}">
        <p14:creationId xmlns:p14="http://schemas.microsoft.com/office/powerpoint/2010/main" val="315986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5A60-A52C-C089-8428-633F699A4793}"/>
              </a:ext>
            </a:extLst>
          </p:cNvPr>
          <p:cNvSpPr>
            <a:spLocks noGrp="1"/>
          </p:cNvSpPr>
          <p:nvPr>
            <p:ph type="title"/>
          </p:nvPr>
        </p:nvSpPr>
        <p:spPr/>
        <p:txBody>
          <a:bodyPr/>
          <a:lstStyle/>
          <a:p>
            <a:r>
              <a:rPr lang="en-US" dirty="0"/>
              <a:t>Why is this important?</a:t>
            </a:r>
          </a:p>
        </p:txBody>
      </p:sp>
      <p:sp>
        <p:nvSpPr>
          <p:cNvPr id="3" name="Content Placeholder 2">
            <a:extLst>
              <a:ext uri="{FF2B5EF4-FFF2-40B4-BE49-F238E27FC236}">
                <a16:creationId xmlns:a16="http://schemas.microsoft.com/office/drawing/2014/main" id="{5F7CE82C-A0C5-29A6-E052-91055B0CB596}"/>
              </a:ext>
            </a:extLst>
          </p:cNvPr>
          <p:cNvSpPr>
            <a:spLocks noGrp="1"/>
          </p:cNvSpPr>
          <p:nvPr>
            <p:ph idx="1"/>
          </p:nvPr>
        </p:nvSpPr>
        <p:spPr>
          <a:xfrm>
            <a:off x="457200" y="1200151"/>
            <a:ext cx="4114800" cy="3394472"/>
          </a:xfrm>
        </p:spPr>
        <p:txBody>
          <a:bodyPr>
            <a:normAutofit fontScale="70000" lnSpcReduction="20000"/>
          </a:bodyPr>
          <a:lstStyle/>
          <a:p>
            <a:r>
              <a:rPr lang="en-US" dirty="0"/>
              <a:t>Vaccine preventable illnesses are easy to forget because we don’t see them often.</a:t>
            </a:r>
          </a:p>
          <a:p>
            <a:r>
              <a:rPr lang="en-US" dirty="0"/>
              <a:t>Outbreaks have been happening</a:t>
            </a:r>
          </a:p>
          <a:p>
            <a:pPr lvl="1"/>
            <a:r>
              <a:rPr lang="en-US" dirty="0"/>
              <a:t>2024: Pertussis Nationwide</a:t>
            </a:r>
          </a:p>
          <a:p>
            <a:pPr lvl="1"/>
            <a:r>
              <a:rPr lang="en-US" dirty="0"/>
              <a:t>2025: Measles starting in Texas</a:t>
            </a:r>
          </a:p>
          <a:p>
            <a:pPr lvl="2"/>
            <a:r>
              <a:rPr lang="en-US" dirty="0"/>
              <a:t>663 cases, 3 deaths</a:t>
            </a:r>
          </a:p>
          <a:p>
            <a:pPr lvl="2"/>
            <a:r>
              <a:rPr lang="en-US"/>
              <a:t>Already more cases of measles in US 2025 compared to 2024.</a:t>
            </a:r>
          </a:p>
        </p:txBody>
      </p:sp>
      <p:sp>
        <p:nvSpPr>
          <p:cNvPr id="4" name="Slide Number Placeholder 3">
            <a:extLst>
              <a:ext uri="{FF2B5EF4-FFF2-40B4-BE49-F238E27FC236}">
                <a16:creationId xmlns:a16="http://schemas.microsoft.com/office/drawing/2014/main" id="{CB33B610-1B9B-4D72-628D-C3D9E2AB2999}"/>
              </a:ext>
            </a:extLst>
          </p:cNvPr>
          <p:cNvSpPr>
            <a:spLocks noGrp="1"/>
          </p:cNvSpPr>
          <p:nvPr>
            <p:ph type="sldNum" sz="quarter" idx="12"/>
          </p:nvPr>
        </p:nvSpPr>
        <p:spPr/>
        <p:txBody>
          <a:bodyPr/>
          <a:lstStyle/>
          <a:p>
            <a:fld id="{8A38FAF8-786F-7C4F-9F1B-B820815ED72A}" type="slidenum">
              <a:rPr lang="en-US" smtClean="0"/>
              <a:t>4</a:t>
            </a:fld>
            <a:endParaRPr lang="en-US" dirty="0"/>
          </a:p>
        </p:txBody>
      </p:sp>
      <p:pic>
        <p:nvPicPr>
          <p:cNvPr id="1026" name="Picture 2" descr="Recommended Vaccines By Age (English) – NFID">
            <a:extLst>
              <a:ext uri="{FF2B5EF4-FFF2-40B4-BE49-F238E27FC236}">
                <a16:creationId xmlns:a16="http://schemas.microsoft.com/office/drawing/2014/main" id="{C70AABB0-04EB-A924-085C-D914A574F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73" r="18051"/>
          <a:stretch/>
        </p:blipFill>
        <p:spPr bwMode="auto">
          <a:xfrm>
            <a:off x="4982900" y="1411941"/>
            <a:ext cx="3610910" cy="279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983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FCC7-CDB3-4937-DFC6-CB783E22AFA9}"/>
              </a:ext>
            </a:extLst>
          </p:cNvPr>
          <p:cNvSpPr>
            <a:spLocks noGrp="1"/>
          </p:cNvSpPr>
          <p:nvPr>
            <p:ph type="title"/>
          </p:nvPr>
        </p:nvSpPr>
        <p:spPr/>
        <p:txBody>
          <a:bodyPr/>
          <a:lstStyle/>
          <a:p>
            <a:r>
              <a:rPr lang="en-US" dirty="0"/>
              <a:t>More Recently </a:t>
            </a:r>
          </a:p>
        </p:txBody>
      </p:sp>
      <p:sp>
        <p:nvSpPr>
          <p:cNvPr id="3" name="Content Placeholder 2">
            <a:extLst>
              <a:ext uri="{FF2B5EF4-FFF2-40B4-BE49-F238E27FC236}">
                <a16:creationId xmlns:a16="http://schemas.microsoft.com/office/drawing/2014/main" id="{528EDD44-EEB3-58D2-F347-65A436B59A43}"/>
              </a:ext>
            </a:extLst>
          </p:cNvPr>
          <p:cNvSpPr>
            <a:spLocks noGrp="1"/>
          </p:cNvSpPr>
          <p:nvPr>
            <p:ph idx="1"/>
          </p:nvPr>
        </p:nvSpPr>
        <p:spPr/>
        <p:txBody>
          <a:bodyPr/>
          <a:lstStyle/>
          <a:p>
            <a:r>
              <a:rPr lang="en-US" sz="2800" dirty="0"/>
              <a:t>A study of parents in 2021-2022 showed that vaccine hesitancy for routine childhood vaccinations increased briefly, but went back to baseline (22%).</a:t>
            </a:r>
          </a:p>
          <a:p>
            <a:pPr lvl="1"/>
            <a:r>
              <a:rPr lang="en-US" sz="2400" dirty="0"/>
              <a:t>Higher than 16% in 2005 study.</a:t>
            </a:r>
          </a:p>
          <a:p>
            <a:pPr lvl="1"/>
            <a:r>
              <a:rPr lang="en-US" sz="2400" dirty="0"/>
              <a:t>Though only 3% were flat out refusers in 2005</a:t>
            </a:r>
          </a:p>
          <a:p>
            <a:r>
              <a:rPr lang="en-US" sz="2800" dirty="0"/>
              <a:t>Most studies suggest hesitancy is in the 15-20% range.</a:t>
            </a:r>
          </a:p>
        </p:txBody>
      </p:sp>
      <p:sp>
        <p:nvSpPr>
          <p:cNvPr id="4" name="Slide Number Placeholder 3">
            <a:extLst>
              <a:ext uri="{FF2B5EF4-FFF2-40B4-BE49-F238E27FC236}">
                <a16:creationId xmlns:a16="http://schemas.microsoft.com/office/drawing/2014/main" id="{BC5C0735-2503-C2DA-8787-91EC557F14E1}"/>
              </a:ext>
            </a:extLst>
          </p:cNvPr>
          <p:cNvSpPr>
            <a:spLocks noGrp="1"/>
          </p:cNvSpPr>
          <p:nvPr>
            <p:ph type="sldNum" sz="quarter" idx="12"/>
          </p:nvPr>
        </p:nvSpPr>
        <p:spPr/>
        <p:txBody>
          <a:bodyPr/>
          <a:lstStyle/>
          <a:p>
            <a:fld id="{8A38FAF8-786F-7C4F-9F1B-B820815ED72A}" type="slidenum">
              <a:rPr lang="en-US" smtClean="0"/>
              <a:t>40</a:t>
            </a:fld>
            <a:endParaRPr lang="en-US" dirty="0"/>
          </a:p>
        </p:txBody>
      </p:sp>
      <p:sp>
        <p:nvSpPr>
          <p:cNvPr id="9" name="TextBox 8">
            <a:extLst>
              <a:ext uri="{FF2B5EF4-FFF2-40B4-BE49-F238E27FC236}">
                <a16:creationId xmlns:a16="http://schemas.microsoft.com/office/drawing/2014/main" id="{B1C47E78-EAEE-01DE-408E-C01C215E514C}"/>
              </a:ext>
            </a:extLst>
          </p:cNvPr>
          <p:cNvSpPr txBox="1"/>
          <p:nvPr/>
        </p:nvSpPr>
        <p:spPr>
          <a:xfrm>
            <a:off x="251125" y="4435614"/>
            <a:ext cx="7943850" cy="707886"/>
          </a:xfrm>
          <a:prstGeom prst="rect">
            <a:avLst/>
          </a:prstGeom>
          <a:noFill/>
        </p:spPr>
        <p:txBody>
          <a:bodyPr wrap="square">
            <a:spAutoFit/>
          </a:bodyPr>
          <a:lstStyle/>
          <a:p>
            <a:r>
              <a:rPr lang="en-US" sz="1100" i="0" dirty="0">
                <a:solidFill>
                  <a:srgbClr val="000000"/>
                </a:solidFill>
                <a:effectLst/>
              </a:rPr>
              <a:t>Sociodemographic Trends and Correlation between Parental Hesitancy towards Pediatric COVID-19 Vaccines and Routine Childhood Immunizations in the United States: 2021–2022 National Immunization Survey—Child COVID Module, </a:t>
            </a:r>
            <a:r>
              <a:rPr lang="en-US" sz="1100" i="1" dirty="0">
                <a:solidFill>
                  <a:srgbClr val="000000"/>
                </a:solidFill>
                <a:effectLst/>
              </a:rPr>
              <a:t>Vaccines</a:t>
            </a:r>
            <a:r>
              <a:rPr lang="en-US" sz="1100" i="0" dirty="0">
                <a:solidFill>
                  <a:srgbClr val="000000"/>
                </a:solidFill>
                <a:effectLst/>
              </a:rPr>
              <a:t> 2024</a:t>
            </a:r>
          </a:p>
          <a:p>
            <a:endParaRPr lang="en-US" dirty="0"/>
          </a:p>
        </p:txBody>
      </p:sp>
    </p:spTree>
    <p:extLst>
      <p:ext uri="{BB962C8B-B14F-4D97-AF65-F5344CB8AC3E}">
        <p14:creationId xmlns:p14="http://schemas.microsoft.com/office/powerpoint/2010/main" val="403514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a:extLst>
              <a:ext uri="{FF2B5EF4-FFF2-40B4-BE49-F238E27FC236}">
                <a16:creationId xmlns:a16="http://schemas.microsoft.com/office/drawing/2014/main" id="{9D1E1B45-3C27-DFFD-C346-8D1F4352191B}"/>
              </a:ext>
            </a:extLst>
          </p:cNvPr>
          <p:cNvSpPr>
            <a:spLocks noGrp="1" noChangeArrowheads="1"/>
          </p:cNvSpPr>
          <p:nvPr>
            <p:ph type="title"/>
          </p:nvPr>
        </p:nvSpPr>
        <p:spPr/>
        <p:txBody>
          <a:bodyPr/>
          <a:lstStyle/>
          <a:p>
            <a:r>
              <a:rPr lang="en-US" altLang="en-US" sz="4000" dirty="0"/>
              <a:t>Vaccine Hesitancy is not Monolithic </a:t>
            </a:r>
          </a:p>
        </p:txBody>
      </p:sp>
      <p:graphicFrame>
        <p:nvGraphicFramePr>
          <p:cNvPr id="7" name="Table 7">
            <a:extLst>
              <a:ext uri="{FF2B5EF4-FFF2-40B4-BE49-F238E27FC236}">
                <a16:creationId xmlns:a16="http://schemas.microsoft.com/office/drawing/2014/main" id="{F3047FCF-7822-CAFD-C69A-D021624C1C9C}"/>
              </a:ext>
            </a:extLst>
          </p:cNvPr>
          <p:cNvGraphicFramePr>
            <a:graphicFrameLocks noGrp="1"/>
          </p:cNvGraphicFramePr>
          <p:nvPr>
            <p:ph idx="1"/>
          </p:nvPr>
        </p:nvGraphicFramePr>
        <p:xfrm>
          <a:off x="1200150" y="1543051"/>
          <a:ext cx="6743700" cy="1699320"/>
        </p:xfrm>
        <a:graphic>
          <a:graphicData uri="http://schemas.openxmlformats.org/drawingml/2006/table">
            <a:tbl>
              <a:tblPr firstRow="1" bandRow="1">
                <a:tableStyleId>{5C22544A-7EE6-4342-B048-85BDC9FD1C3A}</a:tableStyleId>
              </a:tblPr>
              <a:tblGrid>
                <a:gridCol w="1685925">
                  <a:extLst>
                    <a:ext uri="{9D8B030D-6E8A-4147-A177-3AD203B41FA5}">
                      <a16:colId xmlns:a16="http://schemas.microsoft.com/office/drawing/2014/main" val="20000"/>
                    </a:ext>
                  </a:extLst>
                </a:gridCol>
                <a:gridCol w="1685925">
                  <a:extLst>
                    <a:ext uri="{9D8B030D-6E8A-4147-A177-3AD203B41FA5}">
                      <a16:colId xmlns:a16="http://schemas.microsoft.com/office/drawing/2014/main" val="20001"/>
                    </a:ext>
                  </a:extLst>
                </a:gridCol>
                <a:gridCol w="1685925">
                  <a:extLst>
                    <a:ext uri="{9D8B030D-6E8A-4147-A177-3AD203B41FA5}">
                      <a16:colId xmlns:a16="http://schemas.microsoft.com/office/drawing/2014/main" val="20002"/>
                    </a:ext>
                  </a:extLst>
                </a:gridCol>
                <a:gridCol w="1685925">
                  <a:extLst>
                    <a:ext uri="{9D8B030D-6E8A-4147-A177-3AD203B41FA5}">
                      <a16:colId xmlns:a16="http://schemas.microsoft.com/office/drawing/2014/main" val="20003"/>
                    </a:ext>
                  </a:extLst>
                </a:gridCol>
              </a:tblGrid>
              <a:tr h="278210">
                <a:tc>
                  <a:txBody>
                    <a:bodyPr/>
                    <a:lstStyle/>
                    <a:p>
                      <a:pPr algn="ctr"/>
                      <a:endParaRPr lang="en-US" sz="1400" dirty="0"/>
                    </a:p>
                  </a:txBody>
                  <a:tcPr marL="68580" marR="68580" marT="34300" marB="34300"/>
                </a:tc>
                <a:tc>
                  <a:txBody>
                    <a:bodyPr/>
                    <a:lstStyle/>
                    <a:p>
                      <a:pPr algn="ctr"/>
                      <a:r>
                        <a:rPr lang="en-US" sz="1400" dirty="0">
                          <a:solidFill>
                            <a:schemeClr val="accent2">
                              <a:lumMod val="75000"/>
                            </a:schemeClr>
                          </a:solidFill>
                        </a:rPr>
                        <a:t>THE FACTS</a:t>
                      </a:r>
                    </a:p>
                  </a:txBody>
                  <a:tcPr marL="68580" marR="68580" marT="34300" marB="34300"/>
                </a:tc>
                <a:tc>
                  <a:txBody>
                    <a:bodyPr/>
                    <a:lstStyle/>
                    <a:p>
                      <a:pPr algn="ctr"/>
                      <a:r>
                        <a:rPr lang="en-US" sz="1400" dirty="0">
                          <a:solidFill>
                            <a:schemeClr val="accent2">
                              <a:lumMod val="75000"/>
                            </a:schemeClr>
                          </a:solidFill>
                        </a:rPr>
                        <a:t>THE CULTURE</a:t>
                      </a:r>
                    </a:p>
                  </a:txBody>
                  <a:tcPr marL="68580" marR="68580" marT="34300" marB="34300"/>
                </a:tc>
                <a:tc>
                  <a:txBody>
                    <a:bodyPr/>
                    <a:lstStyle/>
                    <a:p>
                      <a:pPr algn="ctr"/>
                      <a:r>
                        <a:rPr lang="en-US" sz="1400" dirty="0">
                          <a:solidFill>
                            <a:schemeClr val="accent2">
                              <a:lumMod val="75000"/>
                            </a:schemeClr>
                          </a:solidFill>
                        </a:rPr>
                        <a:t>THE MIND</a:t>
                      </a:r>
                    </a:p>
                  </a:txBody>
                  <a:tcPr marL="68580" marR="68580" marT="34300" marB="34300"/>
                </a:tc>
                <a:extLst>
                  <a:ext uri="{0D108BD9-81ED-4DB2-BD59-A6C34878D82A}">
                    <a16:rowId xmlns:a16="http://schemas.microsoft.com/office/drawing/2014/main" val="10000"/>
                  </a:ext>
                </a:extLst>
              </a:tr>
              <a:tr h="891797">
                <a:tc>
                  <a:txBody>
                    <a:bodyPr/>
                    <a:lstStyle/>
                    <a:p>
                      <a:r>
                        <a:rPr lang="en-US" sz="1400" dirty="0"/>
                        <a:t>PARENTS/PERSON</a:t>
                      </a:r>
                    </a:p>
                  </a:txBody>
                  <a:tcPr marL="68580" marR="68580" marT="34300" marB="34300"/>
                </a:tc>
                <a:tc>
                  <a:txBody>
                    <a:bodyPr/>
                    <a:lstStyle/>
                    <a:p>
                      <a:r>
                        <a:rPr lang="en-US" sz="1400" b="1" dirty="0"/>
                        <a:t>Misinformation</a:t>
                      </a:r>
                    </a:p>
                    <a:p>
                      <a:endParaRPr lang="en-US" sz="1400" dirty="0"/>
                    </a:p>
                    <a:p>
                      <a:r>
                        <a:rPr lang="en-US" sz="1400" dirty="0"/>
                        <a:t>-I read that vaccines cause autism </a:t>
                      </a:r>
                    </a:p>
                  </a:txBody>
                  <a:tcPr marL="68580" marR="68580" marT="34300" marB="34300"/>
                </a:tc>
                <a:tc>
                  <a:txBody>
                    <a:bodyPr/>
                    <a:lstStyle/>
                    <a:p>
                      <a:r>
                        <a:rPr lang="en-US" sz="1400" b="1" dirty="0"/>
                        <a:t>Anti-Science</a:t>
                      </a:r>
                    </a:p>
                    <a:p>
                      <a:endParaRPr lang="en-US" sz="1400" dirty="0"/>
                    </a:p>
                    <a:p>
                      <a:r>
                        <a:rPr lang="en-US" sz="1400" dirty="0"/>
                        <a:t>-Science isn’t always correct</a:t>
                      </a:r>
                    </a:p>
                  </a:txBody>
                  <a:tcPr marL="68580" marR="68580" marT="34300" marB="34300"/>
                </a:tc>
                <a:tc>
                  <a:txBody>
                    <a:bodyPr/>
                    <a:lstStyle/>
                    <a:p>
                      <a:r>
                        <a:rPr lang="en-US" sz="1400" b="1" dirty="0"/>
                        <a:t>Anecdotal thinking </a:t>
                      </a:r>
                    </a:p>
                    <a:p>
                      <a:r>
                        <a:rPr lang="en-US" sz="1400" dirty="0"/>
                        <a:t>-temporal association; one case is sufficient</a:t>
                      </a:r>
                    </a:p>
                  </a:txBody>
                  <a:tcPr marL="68580" marR="68580" marT="34300" marB="34300"/>
                </a:tc>
                <a:extLst>
                  <a:ext uri="{0D108BD9-81ED-4DB2-BD59-A6C34878D82A}">
                    <a16:rowId xmlns:a16="http://schemas.microsoft.com/office/drawing/2014/main" val="10001"/>
                  </a:ext>
                </a:extLst>
              </a:tr>
              <a:tr h="480199">
                <a:tc>
                  <a:txBody>
                    <a:bodyPr/>
                    <a:lstStyle/>
                    <a:p>
                      <a:endParaRPr lang="en-US" sz="1400" dirty="0"/>
                    </a:p>
                  </a:txBody>
                  <a:tcPr marL="68580" marR="68580" marT="34300" marB="34300"/>
                </a:tc>
                <a:tc>
                  <a:txBody>
                    <a:bodyPr/>
                    <a:lstStyle/>
                    <a:p>
                      <a:r>
                        <a:rPr lang="en-US" sz="1400" dirty="0"/>
                        <a:t>-Vaccines can have serious side effects</a:t>
                      </a:r>
                    </a:p>
                  </a:txBody>
                  <a:tcPr marL="68580" marR="68580" marT="34300" marB="34300"/>
                </a:tc>
                <a:tc>
                  <a:txBody>
                    <a:bodyPr/>
                    <a:lstStyle/>
                    <a:p>
                      <a:r>
                        <a:rPr lang="en-US" sz="1400" dirty="0"/>
                        <a:t>-They can’t prove vaccines are safe</a:t>
                      </a:r>
                    </a:p>
                  </a:txBody>
                  <a:tcPr marL="68580" marR="68580" marT="34300" marB="34300"/>
                </a:tc>
                <a:tc>
                  <a:txBody>
                    <a:bodyPr/>
                    <a:lstStyle/>
                    <a:p>
                      <a:r>
                        <a:rPr lang="en-US" sz="1400" dirty="0"/>
                        <a:t>-Serious side effects are common </a:t>
                      </a:r>
                    </a:p>
                  </a:txBody>
                  <a:tcPr marL="68580" marR="68580" marT="34300" marB="34300"/>
                </a:tc>
                <a:extLst>
                  <a:ext uri="{0D108BD9-81ED-4DB2-BD59-A6C34878D82A}">
                    <a16:rowId xmlns:a16="http://schemas.microsoft.com/office/drawing/2014/main" val="10002"/>
                  </a:ext>
                </a:extLst>
              </a:tr>
            </a:tbl>
          </a:graphicData>
        </a:graphic>
      </p:graphicFrame>
      <p:sp>
        <p:nvSpPr>
          <p:cNvPr id="81945" name="Slide Number Placeholder 1">
            <a:extLst>
              <a:ext uri="{FF2B5EF4-FFF2-40B4-BE49-F238E27FC236}">
                <a16:creationId xmlns:a16="http://schemas.microsoft.com/office/drawing/2014/main" id="{05C9E2BB-C6CB-4BCF-911A-20FBAC7C1696}"/>
              </a:ext>
            </a:extLst>
          </p:cNvPr>
          <p:cNvSpPr>
            <a:spLocks noGrp="1" noChangeArrowheads="1"/>
          </p:cNvSpPr>
          <p:nvPr>
            <p:ph type="sldNum" sz="quarter" idx="12"/>
          </p:nvPr>
        </p:nvSpPr>
        <p:spPr>
          <a:xfrm>
            <a:off x="3771900" y="3575448"/>
            <a:ext cx="1600200" cy="2059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42900">
              <a:spcBef>
                <a:spcPct val="20000"/>
              </a:spcBef>
              <a:buClr>
                <a:srgbClr val="FFFF00"/>
              </a:buClr>
              <a:buFont typeface="Times New Roman" panose="02020603050405020304" pitchFamily="18" charset="0"/>
              <a:buChar char="•"/>
              <a:defRPr sz="2700" b="1">
                <a:solidFill>
                  <a:schemeClr val="bg1"/>
                </a:solidFill>
                <a:latin typeface="Times New Roman" panose="02020603050405020304" pitchFamily="18" charset="0"/>
              </a:defRPr>
            </a:lvl1pPr>
            <a:lvl2pPr marL="557213" indent="-214313" defTabSz="342900">
              <a:spcBef>
                <a:spcPct val="20000"/>
              </a:spcBef>
              <a:buClr>
                <a:srgbClr val="FFFF00"/>
              </a:buClr>
              <a:buFont typeface="Times New Roman" panose="02020603050405020304" pitchFamily="18" charset="0"/>
              <a:buChar char="–"/>
              <a:defRPr sz="2400" b="1">
                <a:solidFill>
                  <a:schemeClr val="bg1"/>
                </a:solidFill>
                <a:latin typeface="Times New Roman" panose="02020603050405020304" pitchFamily="18" charset="0"/>
              </a:defRPr>
            </a:lvl2pPr>
            <a:lvl3pPr marL="857250" indent="-171450" defTabSz="342900">
              <a:spcBef>
                <a:spcPct val="20000"/>
              </a:spcBef>
              <a:buClr>
                <a:srgbClr val="FFFF00"/>
              </a:buClr>
              <a:buChar char="•"/>
              <a:defRPr sz="2100" b="1">
                <a:solidFill>
                  <a:schemeClr val="bg1"/>
                </a:solidFill>
                <a:latin typeface="Times New Roman" panose="02020603050405020304" pitchFamily="18" charset="0"/>
              </a:defRPr>
            </a:lvl3pPr>
            <a:lvl4pPr marL="1200150" indent="-171450" defTabSz="342900">
              <a:spcBef>
                <a:spcPct val="20000"/>
              </a:spcBef>
              <a:buClr>
                <a:srgbClr val="FFFF00"/>
              </a:buClr>
              <a:buChar char="–"/>
              <a:defRPr sz="1500">
                <a:solidFill>
                  <a:schemeClr val="bg1"/>
                </a:solidFill>
                <a:latin typeface="Times New Roman" panose="02020603050405020304" pitchFamily="18" charset="0"/>
              </a:defRPr>
            </a:lvl4pPr>
            <a:lvl5pPr marL="1543050" indent="-171450" defTabSz="342900">
              <a:spcBef>
                <a:spcPct val="20000"/>
              </a:spcBef>
              <a:buClr>
                <a:srgbClr val="FFFF00"/>
              </a:buClr>
              <a:buChar char="»"/>
              <a:defRPr sz="1500">
                <a:solidFill>
                  <a:schemeClr val="bg1"/>
                </a:solidFill>
                <a:latin typeface="Times New Roman" panose="02020603050405020304" pitchFamily="18" charset="0"/>
              </a:defRPr>
            </a:lvl5pPr>
            <a:lvl6pPr marL="1885950" indent="-171450" defTabSz="342900" eaLnBrk="0" fontAlgn="base" hangingPunct="0">
              <a:spcBef>
                <a:spcPct val="20000"/>
              </a:spcBef>
              <a:spcAft>
                <a:spcPct val="0"/>
              </a:spcAft>
              <a:buClr>
                <a:srgbClr val="FFFF00"/>
              </a:buClr>
              <a:buChar char="»"/>
              <a:defRPr sz="1500">
                <a:solidFill>
                  <a:schemeClr val="bg1"/>
                </a:solidFill>
                <a:latin typeface="Times New Roman" panose="02020603050405020304" pitchFamily="18" charset="0"/>
              </a:defRPr>
            </a:lvl6pPr>
            <a:lvl7pPr marL="2228850" indent="-171450" defTabSz="342900" eaLnBrk="0" fontAlgn="base" hangingPunct="0">
              <a:spcBef>
                <a:spcPct val="20000"/>
              </a:spcBef>
              <a:spcAft>
                <a:spcPct val="0"/>
              </a:spcAft>
              <a:buClr>
                <a:srgbClr val="FFFF00"/>
              </a:buClr>
              <a:buChar char="»"/>
              <a:defRPr sz="1500">
                <a:solidFill>
                  <a:schemeClr val="bg1"/>
                </a:solidFill>
                <a:latin typeface="Times New Roman" panose="02020603050405020304" pitchFamily="18" charset="0"/>
              </a:defRPr>
            </a:lvl7pPr>
            <a:lvl8pPr marL="2571750" indent="-171450" defTabSz="342900" eaLnBrk="0" fontAlgn="base" hangingPunct="0">
              <a:spcBef>
                <a:spcPct val="20000"/>
              </a:spcBef>
              <a:spcAft>
                <a:spcPct val="0"/>
              </a:spcAft>
              <a:buClr>
                <a:srgbClr val="FFFF00"/>
              </a:buClr>
              <a:buChar char="»"/>
              <a:defRPr sz="1500">
                <a:solidFill>
                  <a:schemeClr val="bg1"/>
                </a:solidFill>
                <a:latin typeface="Times New Roman" panose="02020603050405020304" pitchFamily="18" charset="0"/>
              </a:defRPr>
            </a:lvl8pPr>
            <a:lvl9pPr marL="2914650" indent="-171450" defTabSz="342900" eaLnBrk="0" fontAlgn="base" hangingPunct="0">
              <a:spcBef>
                <a:spcPct val="20000"/>
              </a:spcBef>
              <a:spcAft>
                <a:spcPct val="0"/>
              </a:spcAft>
              <a:buClr>
                <a:srgbClr val="FFFF00"/>
              </a:buClr>
              <a:buChar char="»"/>
              <a:defRPr sz="1500">
                <a:solidFill>
                  <a:schemeClr val="bg1"/>
                </a:solidFill>
                <a:latin typeface="Times New Roman" panose="02020603050405020304" pitchFamily="18" charset="0"/>
              </a:defRPr>
            </a:lvl9pPr>
          </a:lstStyle>
          <a:p>
            <a:pPr algn="ctr" eaLnBrk="1" hangingPunct="1">
              <a:spcBef>
                <a:spcPct val="0"/>
              </a:spcBef>
              <a:buClrTx/>
              <a:buFontTx/>
              <a:buNone/>
            </a:pPr>
            <a:fld id="{F2C734A5-E42A-994C-9740-918BE0BC8021}" type="slidenum">
              <a:rPr lang="en-US" altLang="en-US" sz="900" b="0">
                <a:solidFill>
                  <a:schemeClr val="tx1"/>
                </a:solidFill>
              </a:rPr>
              <a:pPr algn="ctr" eaLnBrk="1" hangingPunct="1">
                <a:spcBef>
                  <a:spcPct val="0"/>
                </a:spcBef>
                <a:buClrTx/>
                <a:buFontTx/>
                <a:buNone/>
              </a:pPr>
              <a:t>41</a:t>
            </a:fld>
            <a:endParaRPr lang="en-US" altLang="en-US" sz="900" b="0">
              <a:solidFill>
                <a:schemeClr val="tx1"/>
              </a:solidFill>
            </a:endParaRPr>
          </a:p>
        </p:txBody>
      </p:sp>
      <p:sp>
        <p:nvSpPr>
          <p:cNvPr id="81946" name="TextBox 7">
            <a:extLst>
              <a:ext uri="{FF2B5EF4-FFF2-40B4-BE49-F238E27FC236}">
                <a16:creationId xmlns:a16="http://schemas.microsoft.com/office/drawing/2014/main" id="{CFB0A6D3-B397-D361-B0A5-B65BDA34524E}"/>
              </a:ext>
            </a:extLst>
          </p:cNvPr>
          <p:cNvSpPr txBox="1">
            <a:spLocks noChangeArrowheads="1"/>
          </p:cNvSpPr>
          <p:nvPr/>
        </p:nvSpPr>
        <p:spPr bwMode="auto">
          <a:xfrm>
            <a:off x="4075511" y="4343401"/>
            <a:ext cx="3383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Font typeface="Times New Roman" panose="02020603050405020304" pitchFamily="18" charset="0"/>
              <a:buChar char="•"/>
              <a:defRPr sz="3600" b="1">
                <a:solidFill>
                  <a:schemeClr val="bg1"/>
                </a:solidFill>
                <a:latin typeface="Times New Roman" panose="02020603050405020304" pitchFamily="18" charset="0"/>
              </a:defRPr>
            </a:lvl1pPr>
            <a:lvl2pPr marL="742950" indent="-285750">
              <a:spcBef>
                <a:spcPct val="20000"/>
              </a:spcBef>
              <a:buClr>
                <a:srgbClr val="FFFF00"/>
              </a:buClr>
              <a:buFont typeface="Times New Roman" panose="02020603050405020304" pitchFamily="18" charset="0"/>
              <a:buChar char="–"/>
              <a:defRPr sz="3200" b="1">
                <a:solidFill>
                  <a:schemeClr val="bg1"/>
                </a:solidFill>
                <a:latin typeface="Times New Roman" panose="02020603050405020304" pitchFamily="18" charset="0"/>
              </a:defRPr>
            </a:lvl2pPr>
            <a:lvl3pPr marL="1143000" indent="-228600">
              <a:spcBef>
                <a:spcPct val="20000"/>
              </a:spcBef>
              <a:buClr>
                <a:srgbClr val="FFFF00"/>
              </a:buClr>
              <a:buChar char="•"/>
              <a:defRPr sz="2800" b="1">
                <a:solidFill>
                  <a:schemeClr val="bg1"/>
                </a:solidFill>
                <a:latin typeface="Times New Roman" panose="02020603050405020304" pitchFamily="18" charset="0"/>
              </a:defRPr>
            </a:lvl3pPr>
            <a:lvl4pPr marL="1600200" indent="-228600">
              <a:spcBef>
                <a:spcPct val="20000"/>
              </a:spcBef>
              <a:buClr>
                <a:srgbClr val="FFFF00"/>
              </a:buClr>
              <a:buChar char="–"/>
              <a:defRPr sz="2000">
                <a:solidFill>
                  <a:schemeClr val="bg1"/>
                </a:solidFill>
                <a:latin typeface="Times New Roman" panose="02020603050405020304" pitchFamily="18" charset="0"/>
              </a:defRPr>
            </a:lvl4pPr>
            <a:lvl5pPr marL="2057400" indent="-228600">
              <a:spcBef>
                <a:spcPct val="20000"/>
              </a:spcBef>
              <a:buClr>
                <a:srgbClr val="FFFF00"/>
              </a:buClr>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9pPr>
          </a:lstStyle>
          <a:p>
            <a:pPr>
              <a:spcBef>
                <a:spcPct val="0"/>
              </a:spcBef>
              <a:buClrTx/>
              <a:buFontTx/>
              <a:buNone/>
            </a:pPr>
            <a:r>
              <a:rPr lang="en-US" altLang="en-US" sz="1800" b="0"/>
              <a:t>Marshall GS. JPIDS 2018</a:t>
            </a:r>
          </a:p>
        </p:txBody>
      </p:sp>
      <p:cxnSp>
        <p:nvCxnSpPr>
          <p:cNvPr id="10" name="Straight Connector 9">
            <a:extLst>
              <a:ext uri="{FF2B5EF4-FFF2-40B4-BE49-F238E27FC236}">
                <a16:creationId xmlns:a16="http://schemas.microsoft.com/office/drawing/2014/main" id="{B67F8981-4D79-DFD6-2447-8AECD73189CF}"/>
              </a:ext>
            </a:extLst>
          </p:cNvPr>
          <p:cNvCxnSpPr/>
          <p:nvPr/>
        </p:nvCxnSpPr>
        <p:spPr>
          <a:xfrm>
            <a:off x="2914650" y="1543051"/>
            <a:ext cx="0" cy="1650206"/>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32A9E2C9-8AD1-BA38-6173-8C9CD7DCADEA}"/>
              </a:ext>
            </a:extLst>
          </p:cNvPr>
          <p:cNvCxnSpPr/>
          <p:nvPr/>
        </p:nvCxnSpPr>
        <p:spPr>
          <a:xfrm>
            <a:off x="4573191" y="1543051"/>
            <a:ext cx="0" cy="1650206"/>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C658690B-82FC-A4FB-1F35-3004DFFA1DF8}"/>
              </a:ext>
            </a:extLst>
          </p:cNvPr>
          <p:cNvCxnSpPr/>
          <p:nvPr/>
        </p:nvCxnSpPr>
        <p:spPr>
          <a:xfrm>
            <a:off x="6229350" y="1543051"/>
            <a:ext cx="0" cy="1650206"/>
          </a:xfrm>
          <a:prstGeom prst="line">
            <a:avLst/>
          </a:prstGeom>
          <a:effectLst/>
        </p:spPr>
        <p:style>
          <a:lnRef idx="2">
            <a:schemeClr val="accent6"/>
          </a:lnRef>
          <a:fillRef idx="0">
            <a:schemeClr val="accent6"/>
          </a:fillRef>
          <a:effectRef idx="1">
            <a:schemeClr val="accent6"/>
          </a:effectRef>
          <a:fontRef idx="minor">
            <a:schemeClr val="tx1"/>
          </a:fontRef>
        </p:style>
      </p:cxnSp>
      <p:sp>
        <p:nvSpPr>
          <p:cNvPr id="13" name="Rectangle 12">
            <a:extLst>
              <a:ext uri="{FF2B5EF4-FFF2-40B4-BE49-F238E27FC236}">
                <a16:creationId xmlns:a16="http://schemas.microsoft.com/office/drawing/2014/main" id="{7F2ECEA5-D833-8EA5-DF41-E2C02BDEDCA3}"/>
              </a:ext>
            </a:extLst>
          </p:cNvPr>
          <p:cNvSpPr/>
          <p:nvPr/>
        </p:nvSpPr>
        <p:spPr>
          <a:xfrm>
            <a:off x="1200150" y="1543051"/>
            <a:ext cx="6743700" cy="1650206"/>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4" name="Rectangle 13">
            <a:extLst>
              <a:ext uri="{FF2B5EF4-FFF2-40B4-BE49-F238E27FC236}">
                <a16:creationId xmlns:a16="http://schemas.microsoft.com/office/drawing/2014/main" id="{05577794-A140-9A87-EEC5-B1AB6961CBA0}"/>
              </a:ext>
            </a:extLst>
          </p:cNvPr>
          <p:cNvSpPr/>
          <p:nvPr/>
        </p:nvSpPr>
        <p:spPr>
          <a:xfrm>
            <a:off x="2907506" y="1371601"/>
            <a:ext cx="1663304" cy="201215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B4050C69-C30F-DDE3-26EC-5DFD1FB48929}"/>
              </a:ext>
            </a:extLst>
          </p:cNvPr>
          <p:cNvSpPr/>
          <p:nvPr/>
        </p:nvSpPr>
        <p:spPr>
          <a:xfrm>
            <a:off x="6272212" y="1328739"/>
            <a:ext cx="1662113" cy="20550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4139413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dirty="0"/>
              <a:t>Reasons for Refusal</a:t>
            </a:r>
          </a:p>
        </p:txBody>
      </p:sp>
      <p:sp>
        <p:nvSpPr>
          <p:cNvPr id="2" name="Content Placeholder 1">
            <a:extLst>
              <a:ext uri="{FF2B5EF4-FFF2-40B4-BE49-F238E27FC236}">
                <a16:creationId xmlns:a16="http://schemas.microsoft.com/office/drawing/2014/main" id="{4E2AFB36-004B-40E2-A4EB-F0AAC222A920}"/>
              </a:ext>
            </a:extLst>
          </p:cNvPr>
          <p:cNvSpPr>
            <a:spLocks noGrp="1"/>
          </p:cNvSpPr>
          <p:nvPr>
            <p:ph idx="1"/>
          </p:nvPr>
        </p:nvSpPr>
        <p:spPr/>
        <p:txBody>
          <a:bodyPr>
            <a:normAutofit lnSpcReduction="10000"/>
          </a:bodyPr>
          <a:lstStyle/>
          <a:p>
            <a:pPr>
              <a:lnSpc>
                <a:spcPct val="90000"/>
              </a:lnSpc>
            </a:pPr>
            <a:r>
              <a:rPr lang="en-US" sz="2400" dirty="0"/>
              <a:t>Perceived dangers of vaccination</a:t>
            </a:r>
          </a:p>
          <a:p>
            <a:pPr lvl="1"/>
            <a:r>
              <a:rPr lang="en-US" sz="2000" dirty="0"/>
              <a:t>Immune overload</a:t>
            </a:r>
          </a:p>
          <a:p>
            <a:pPr lvl="1"/>
            <a:r>
              <a:rPr lang="en-US" sz="2000" dirty="0"/>
              <a:t>Too many, too fast</a:t>
            </a:r>
          </a:p>
          <a:p>
            <a:r>
              <a:rPr lang="en-US" sz="2700" dirty="0"/>
              <a:t>Lack of knowledge of the risks of diseases that the immunization is targeted for</a:t>
            </a:r>
          </a:p>
          <a:p>
            <a:pPr lvl="1"/>
            <a:r>
              <a:rPr lang="en-US" sz="2000" dirty="0"/>
              <a:t>Natural disease is harmless</a:t>
            </a:r>
          </a:p>
          <a:p>
            <a:pPr lvl="1"/>
            <a:r>
              <a:rPr lang="en-US" sz="2000" dirty="0"/>
              <a:t>Vaccines don’t eliminate the diseases</a:t>
            </a:r>
          </a:p>
          <a:p>
            <a:pPr>
              <a:lnSpc>
                <a:spcPct val="90000"/>
              </a:lnSpc>
            </a:pPr>
            <a:r>
              <a:rPr lang="en-US" sz="2400" dirty="0"/>
              <a:t>Erroneous beliefs about contraindications</a:t>
            </a:r>
          </a:p>
          <a:p>
            <a:pPr lvl="1"/>
            <a:r>
              <a:rPr lang="en-US" sz="2000" dirty="0"/>
              <a:t>Vaccines cause  ______________</a:t>
            </a:r>
          </a:p>
        </p:txBody>
      </p:sp>
      <p:sp>
        <p:nvSpPr>
          <p:cNvPr id="3" name="TextBox 2">
            <a:extLst>
              <a:ext uri="{FF2B5EF4-FFF2-40B4-BE49-F238E27FC236}">
                <a16:creationId xmlns:a16="http://schemas.microsoft.com/office/drawing/2014/main" id="{A9898624-E58A-E0A4-FA78-8F9050330447}"/>
              </a:ext>
            </a:extLst>
          </p:cNvPr>
          <p:cNvSpPr txBox="1"/>
          <p:nvPr/>
        </p:nvSpPr>
        <p:spPr>
          <a:xfrm>
            <a:off x="4050507" y="1797844"/>
            <a:ext cx="1875234" cy="507831"/>
          </a:xfrm>
          <a:prstGeom prst="rect">
            <a:avLst/>
          </a:prstGeom>
          <a:noFill/>
        </p:spPr>
        <p:txBody>
          <a:bodyPr wrap="square" rtlCol="0">
            <a:spAutoFit/>
          </a:bodyPr>
          <a:lstStyle/>
          <a:p>
            <a:pPr algn="ctr"/>
            <a:r>
              <a:rPr lang="en-US" sz="1350" dirty="0"/>
              <a:t>My mom and I argue about this one.</a:t>
            </a:r>
          </a:p>
        </p:txBody>
      </p:sp>
      <p:cxnSp>
        <p:nvCxnSpPr>
          <p:cNvPr id="5" name="Straight Arrow Connector 4">
            <a:extLst>
              <a:ext uri="{FF2B5EF4-FFF2-40B4-BE49-F238E27FC236}">
                <a16:creationId xmlns:a16="http://schemas.microsoft.com/office/drawing/2014/main" id="{BC924BCD-C3C9-A415-2DB4-D056BE7DB291}"/>
              </a:ext>
            </a:extLst>
          </p:cNvPr>
          <p:cNvCxnSpPr>
            <a:cxnSpLocks/>
          </p:cNvCxnSpPr>
          <p:nvPr/>
        </p:nvCxnSpPr>
        <p:spPr>
          <a:xfrm flipH="1">
            <a:off x="3273552" y="2057400"/>
            <a:ext cx="948405" cy="0"/>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t>Vaccines most often refused</a:t>
            </a:r>
          </a:p>
        </p:txBody>
      </p:sp>
      <p:sp>
        <p:nvSpPr>
          <p:cNvPr id="146435" name="Content Placeholder 2"/>
          <p:cNvSpPr>
            <a:spLocks noGrp="1"/>
          </p:cNvSpPr>
          <p:nvPr>
            <p:ph idx="1"/>
          </p:nvPr>
        </p:nvSpPr>
        <p:spPr/>
        <p:txBody>
          <a:bodyPr>
            <a:normAutofit/>
          </a:bodyPr>
          <a:lstStyle/>
          <a:p>
            <a:r>
              <a:rPr lang="en-US" sz="2000" dirty="0"/>
              <a:t>Varicella (not a serious infection!)</a:t>
            </a:r>
          </a:p>
          <a:p>
            <a:r>
              <a:rPr lang="en-US" sz="2000" dirty="0" err="1"/>
              <a:t>DTaP</a:t>
            </a:r>
            <a:r>
              <a:rPr lang="en-US" sz="2000" dirty="0"/>
              <a:t> (used to cause brain damage!)</a:t>
            </a:r>
          </a:p>
          <a:p>
            <a:r>
              <a:rPr lang="en-US" sz="2000" dirty="0"/>
              <a:t>Hepatitis B  (kids don’t get it!)</a:t>
            </a:r>
          </a:p>
          <a:p>
            <a:r>
              <a:rPr lang="en-US" sz="2000" dirty="0"/>
              <a:t>HPV (my kid will never have sex!)</a:t>
            </a:r>
          </a:p>
          <a:p>
            <a:r>
              <a:rPr lang="en-US" sz="2000" dirty="0"/>
              <a:t>MMR (autism!)</a:t>
            </a:r>
          </a:p>
          <a:p>
            <a:r>
              <a:rPr lang="en-US" sz="2000" dirty="0"/>
              <a:t>Influenza (it gives me the flu!)</a:t>
            </a:r>
          </a:p>
          <a:p>
            <a:r>
              <a:rPr lang="en-US" sz="2000" dirty="0"/>
              <a:t>SARS-CoV-2 (ugh…, Magnets? Microchips?)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t>Vaccines most often refused</a:t>
            </a:r>
          </a:p>
        </p:txBody>
      </p:sp>
      <p:sp>
        <p:nvSpPr>
          <p:cNvPr id="146435" name="Content Placeholder 2"/>
          <p:cNvSpPr>
            <a:spLocks noGrp="1"/>
          </p:cNvSpPr>
          <p:nvPr>
            <p:ph idx="1"/>
          </p:nvPr>
        </p:nvSpPr>
        <p:spPr/>
        <p:txBody>
          <a:bodyPr>
            <a:normAutofit/>
          </a:bodyPr>
          <a:lstStyle/>
          <a:p>
            <a:r>
              <a:rPr lang="en-US" sz="2000" dirty="0"/>
              <a:t>Varicella (</a:t>
            </a:r>
            <a:r>
              <a:rPr lang="en-US" sz="2000" dirty="0">
                <a:solidFill>
                  <a:srgbClr val="FF0000"/>
                </a:solidFill>
              </a:rPr>
              <a:t>50-100 deaths/year from VZV</a:t>
            </a:r>
            <a:r>
              <a:rPr lang="en-US" sz="2000" dirty="0"/>
              <a:t>)</a:t>
            </a:r>
          </a:p>
          <a:p>
            <a:r>
              <a:rPr lang="en-US" sz="2000" dirty="0" err="1"/>
              <a:t>DTaP</a:t>
            </a:r>
            <a:r>
              <a:rPr lang="en-US" sz="2000" dirty="0"/>
              <a:t> (</a:t>
            </a:r>
            <a:r>
              <a:rPr lang="en-US" sz="2000" dirty="0">
                <a:solidFill>
                  <a:srgbClr val="FF0000"/>
                </a:solidFill>
              </a:rPr>
              <a:t>no link to CNS damage, infant deaths</a:t>
            </a:r>
            <a:r>
              <a:rPr lang="en-US" sz="2000" dirty="0"/>
              <a:t>)</a:t>
            </a:r>
          </a:p>
          <a:p>
            <a:r>
              <a:rPr lang="en-US" sz="2000" dirty="0"/>
              <a:t>Hepatitis B  (</a:t>
            </a:r>
            <a:r>
              <a:rPr lang="en-US" sz="2000" dirty="0">
                <a:solidFill>
                  <a:srgbClr val="FF0000"/>
                </a:solidFill>
              </a:rPr>
              <a:t>90% of exposed babies convert</a:t>
            </a:r>
            <a:r>
              <a:rPr lang="en-US" sz="2000" dirty="0"/>
              <a:t>)</a:t>
            </a:r>
          </a:p>
          <a:p>
            <a:r>
              <a:rPr lang="en-US" sz="2000" dirty="0"/>
              <a:t>HPV (</a:t>
            </a:r>
            <a:r>
              <a:rPr lang="en-US" sz="2000" dirty="0">
                <a:solidFill>
                  <a:srgbClr val="FF0000"/>
                </a:solidFill>
              </a:rPr>
              <a:t>40% of 15-19 year olds admit to sex</a:t>
            </a:r>
            <a:r>
              <a:rPr lang="en-US" sz="2000" dirty="0"/>
              <a:t>)</a:t>
            </a:r>
          </a:p>
          <a:p>
            <a:r>
              <a:rPr lang="en-US" sz="2000" dirty="0"/>
              <a:t>MMR (</a:t>
            </a:r>
            <a:r>
              <a:rPr lang="en-US" sz="2000" dirty="0">
                <a:solidFill>
                  <a:srgbClr val="FF0000"/>
                </a:solidFill>
              </a:rPr>
              <a:t>no link to autism</a:t>
            </a:r>
            <a:r>
              <a:rPr lang="en-US" sz="2000" dirty="0"/>
              <a:t>)</a:t>
            </a:r>
          </a:p>
          <a:p>
            <a:r>
              <a:rPr lang="en-US" sz="2000" dirty="0"/>
              <a:t>Influenza (</a:t>
            </a:r>
            <a:r>
              <a:rPr lang="en-US" sz="2000" dirty="0">
                <a:solidFill>
                  <a:srgbClr val="FF0000"/>
                </a:solidFill>
              </a:rPr>
              <a:t>no, it protects you 60-80% against</a:t>
            </a:r>
            <a:r>
              <a:rPr lang="en-US" sz="2000" dirty="0"/>
              <a:t>)</a:t>
            </a:r>
          </a:p>
        </p:txBody>
      </p:sp>
    </p:spTree>
    <p:extLst>
      <p:ext uri="{BB962C8B-B14F-4D97-AF65-F5344CB8AC3E}">
        <p14:creationId xmlns:p14="http://schemas.microsoft.com/office/powerpoint/2010/main" val="2172892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a:xfrm>
            <a:off x="664368" y="273847"/>
            <a:ext cx="7704535" cy="994172"/>
          </a:xfrm>
        </p:spPr>
        <p:txBody>
          <a:bodyPr anchor="t">
            <a:normAutofit/>
          </a:bodyPr>
          <a:lstStyle/>
          <a:p>
            <a:r>
              <a:rPr lang="en-US" dirty="0"/>
              <a:t>Countering Common Myths</a:t>
            </a:r>
          </a:p>
        </p:txBody>
      </p:sp>
      <p:pic>
        <p:nvPicPr>
          <p:cNvPr id="2" name="Picture 1">
            <a:extLst>
              <a:ext uri="{FF2B5EF4-FFF2-40B4-BE49-F238E27FC236}">
                <a16:creationId xmlns:a16="http://schemas.microsoft.com/office/drawing/2014/main" id="{D332FFF1-6E7F-4D4A-A8D6-88E795980DB0}"/>
              </a:ext>
            </a:extLst>
          </p:cNvPr>
          <p:cNvPicPr>
            <a:picLocks noChangeAspect="1"/>
          </p:cNvPicPr>
          <p:nvPr/>
        </p:nvPicPr>
        <p:blipFill rotWithShape="1">
          <a:blip r:embed="rId2"/>
          <a:srcRect l="10690" r="-1" b="-1"/>
          <a:stretch/>
        </p:blipFill>
        <p:spPr>
          <a:xfrm>
            <a:off x="7188919" y="1937097"/>
            <a:ext cx="1900301" cy="2127749"/>
          </a:xfrm>
          <a:prstGeom prst="rect">
            <a:avLst/>
          </a:prstGeom>
          <a:noFill/>
        </p:spPr>
      </p:pic>
      <p:sp>
        <p:nvSpPr>
          <p:cNvPr id="31748" name="Rectangle 4"/>
          <p:cNvSpPr>
            <a:spLocks noGrp="1" noChangeArrowheads="1"/>
          </p:cNvSpPr>
          <p:nvPr>
            <p:ph sz="half" idx="2"/>
          </p:nvPr>
        </p:nvSpPr>
        <p:spPr>
          <a:xfrm>
            <a:off x="664369" y="1369220"/>
            <a:ext cx="6524550" cy="3263504"/>
          </a:xfrm>
        </p:spPr>
        <p:txBody>
          <a:bodyPr>
            <a:normAutofit fontScale="77500" lnSpcReduction="20000"/>
          </a:bodyPr>
          <a:lstStyle/>
          <a:p>
            <a:r>
              <a:rPr lang="en-US" dirty="0"/>
              <a:t>“My Baby’s Immune System is Too Weak for Vaccines”</a:t>
            </a:r>
          </a:p>
          <a:p>
            <a:pPr lvl="1"/>
            <a:r>
              <a:rPr lang="en-US" dirty="0"/>
              <a:t>T/B lymphocytes handle millions of antigens – there is no “immune overload”</a:t>
            </a:r>
          </a:p>
          <a:p>
            <a:pPr lvl="1"/>
            <a:r>
              <a:rPr lang="en-US" dirty="0"/>
              <a:t>Premature babies respond to inactivated vaccines!</a:t>
            </a:r>
          </a:p>
          <a:p>
            <a:pPr lvl="1"/>
            <a:r>
              <a:rPr lang="en-US" dirty="0"/>
              <a:t>We give vaccines TO infants because vaccine-preventable diseases </a:t>
            </a:r>
            <a:r>
              <a:rPr lang="en-US" dirty="0">
                <a:solidFill>
                  <a:srgbClr val="C00000"/>
                </a:solidFill>
              </a:rPr>
              <a:t>KILL</a:t>
            </a:r>
            <a:r>
              <a:rPr lang="en-US" dirty="0"/>
              <a:t> infants</a:t>
            </a:r>
          </a:p>
          <a:p>
            <a:r>
              <a:rPr lang="en-US" dirty="0"/>
              <a:t>“So Many So Soon, So Many at One Visit”</a:t>
            </a:r>
          </a:p>
          <a:p>
            <a:pPr lvl="1"/>
            <a:r>
              <a:rPr lang="en-US" dirty="0"/>
              <a:t>To choose to delay is to choose </a:t>
            </a:r>
            <a:r>
              <a:rPr lang="en-US" dirty="0">
                <a:solidFill>
                  <a:srgbClr val="C00000"/>
                </a:solidFill>
              </a:rPr>
              <a:t>risk</a:t>
            </a:r>
          </a:p>
          <a:p>
            <a:pPr lvl="1"/>
            <a:r>
              <a:rPr lang="en-US" dirty="0"/>
              <a:t>We give vaccines TO infants </a:t>
            </a:r>
            <a:r>
              <a:rPr lang="en-US" dirty="0">
                <a:solidFill>
                  <a:srgbClr val="C00000"/>
                </a:solidFill>
              </a:rPr>
              <a:t>WHEN</a:t>
            </a:r>
            <a:r>
              <a:rPr lang="en-US" dirty="0"/>
              <a:t> we do because vaccine-preventable diseases </a:t>
            </a:r>
            <a:r>
              <a:rPr lang="en-US" dirty="0">
                <a:solidFill>
                  <a:srgbClr val="C00000"/>
                </a:solidFill>
              </a:rPr>
              <a:t>KILL</a:t>
            </a:r>
            <a:r>
              <a:rPr lang="en-US" dirty="0"/>
              <a:t> infants </a:t>
            </a:r>
            <a:r>
              <a:rPr lang="en-US" dirty="0">
                <a:solidFill>
                  <a:srgbClr val="C00000"/>
                </a:solidFill>
              </a:rPr>
              <a:t>AT THAT 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dirty="0"/>
              <a:t>“Vaccines Cause Autism”</a:t>
            </a:r>
          </a:p>
        </p:txBody>
      </p:sp>
      <p:sp>
        <p:nvSpPr>
          <p:cNvPr id="34819" name="Rectangle 3"/>
          <p:cNvSpPr>
            <a:spLocks noGrp="1" noChangeArrowheads="1"/>
          </p:cNvSpPr>
          <p:nvPr>
            <p:ph idx="1"/>
          </p:nvPr>
        </p:nvSpPr>
        <p:spPr>
          <a:xfrm>
            <a:off x="457200" y="1200151"/>
            <a:ext cx="5832764" cy="3394472"/>
          </a:xfrm>
        </p:spPr>
        <p:txBody>
          <a:bodyPr>
            <a:normAutofit fontScale="77500" lnSpcReduction="20000"/>
          </a:bodyPr>
          <a:lstStyle/>
          <a:p>
            <a:r>
              <a:rPr lang="en-US" dirty="0"/>
              <a:t>They don’t.</a:t>
            </a:r>
          </a:p>
          <a:p>
            <a:r>
              <a:rPr lang="en-US" dirty="0"/>
              <a:t>Wakefield</a:t>
            </a:r>
          </a:p>
          <a:p>
            <a:pPr lvl="1"/>
            <a:r>
              <a:rPr lang="en-US" dirty="0"/>
              <a:t>Retracted paper, license revoked</a:t>
            </a:r>
          </a:p>
          <a:p>
            <a:r>
              <a:rPr lang="en-US" dirty="0"/>
              <a:t>Huge international studies show no connection</a:t>
            </a:r>
          </a:p>
          <a:p>
            <a:r>
              <a:rPr lang="en-US" dirty="0"/>
              <a:t>Translation: </a:t>
            </a:r>
            <a:r>
              <a:rPr lang="en-US" dirty="0">
                <a:solidFill>
                  <a:srgbClr val="C00000"/>
                </a:solidFill>
                <a:effectLst>
                  <a:outerShdw blurRad="38100" dist="38100" dir="2700000" algn="tl">
                    <a:srgbClr val="000000">
                      <a:alpha val="43137"/>
                    </a:srgbClr>
                  </a:outerShdw>
                </a:effectLst>
              </a:rPr>
              <a:t>This is 🐂 💩</a:t>
            </a:r>
          </a:p>
          <a:p>
            <a:r>
              <a:rPr lang="en-US" dirty="0"/>
              <a:t>We do not yet know the cause of autism </a:t>
            </a:r>
          </a:p>
          <a:p>
            <a:pPr lvl="1"/>
            <a:r>
              <a:rPr lang="en-US" dirty="0"/>
              <a:t>Find resources out there to discuss this.</a:t>
            </a:r>
          </a:p>
          <a:p>
            <a:r>
              <a:rPr lang="en-US" dirty="0"/>
              <a:t>Correlation is not causation</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3186" t="25733" r="3492" b="19869"/>
          <a:stretch/>
        </p:blipFill>
        <p:spPr>
          <a:xfrm>
            <a:off x="6513318" y="1784189"/>
            <a:ext cx="2519691" cy="2226395"/>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9D95-D88B-20FB-9D2C-AF2052856DEA}"/>
              </a:ext>
            </a:extLst>
          </p:cNvPr>
          <p:cNvSpPr>
            <a:spLocks noGrp="1"/>
          </p:cNvSpPr>
          <p:nvPr>
            <p:ph type="title"/>
          </p:nvPr>
        </p:nvSpPr>
        <p:spPr/>
        <p:txBody>
          <a:bodyPr>
            <a:normAutofit fontScale="90000"/>
          </a:bodyPr>
          <a:lstStyle/>
          <a:p>
            <a:r>
              <a:rPr lang="en-US" dirty="0"/>
              <a:t>Example of correlation not causation</a:t>
            </a:r>
          </a:p>
        </p:txBody>
      </p:sp>
      <p:pic>
        <p:nvPicPr>
          <p:cNvPr id="5" name="Picture 4">
            <a:extLst>
              <a:ext uri="{FF2B5EF4-FFF2-40B4-BE49-F238E27FC236}">
                <a16:creationId xmlns:a16="http://schemas.microsoft.com/office/drawing/2014/main" id="{D348A5C2-6C76-93E3-2B48-F058D4925C4D}"/>
              </a:ext>
            </a:extLst>
          </p:cNvPr>
          <p:cNvPicPr>
            <a:picLocks noChangeAspect="1"/>
          </p:cNvPicPr>
          <p:nvPr/>
        </p:nvPicPr>
        <p:blipFill>
          <a:blip r:embed="rId2"/>
          <a:stretch>
            <a:fillRect/>
          </a:stretch>
        </p:blipFill>
        <p:spPr>
          <a:xfrm>
            <a:off x="1630599" y="1063229"/>
            <a:ext cx="5882802" cy="3464747"/>
          </a:xfrm>
          <a:prstGeom prst="rect">
            <a:avLst/>
          </a:prstGeom>
        </p:spPr>
      </p:pic>
    </p:spTree>
    <p:extLst>
      <p:ext uri="{BB962C8B-B14F-4D97-AF65-F5344CB8AC3E}">
        <p14:creationId xmlns:p14="http://schemas.microsoft.com/office/powerpoint/2010/main" val="2757182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8EE5-C6A6-446E-ADCD-A1558F7244B5}"/>
              </a:ext>
            </a:extLst>
          </p:cNvPr>
          <p:cNvSpPr>
            <a:spLocks noGrp="1"/>
          </p:cNvSpPr>
          <p:nvPr>
            <p:ph type="title"/>
          </p:nvPr>
        </p:nvSpPr>
        <p:spPr/>
        <p:txBody>
          <a:bodyPr>
            <a:normAutofit fontScale="90000"/>
          </a:bodyPr>
          <a:lstStyle/>
          <a:p>
            <a:r>
              <a:rPr lang="en-US" sz="4000" dirty="0"/>
              <a:t>Providing counseling makes a difference</a:t>
            </a:r>
          </a:p>
        </p:txBody>
      </p:sp>
      <p:sp>
        <p:nvSpPr>
          <p:cNvPr id="109571" name="Rectangle 3"/>
          <p:cNvSpPr>
            <a:spLocks noGrp="1" noChangeArrowheads="1"/>
          </p:cNvSpPr>
          <p:nvPr>
            <p:ph idx="1"/>
          </p:nvPr>
        </p:nvSpPr>
        <p:spPr/>
        <p:txBody>
          <a:bodyPr>
            <a:normAutofit/>
          </a:bodyPr>
          <a:lstStyle/>
          <a:p>
            <a:r>
              <a:rPr lang="en-US" dirty="0"/>
              <a:t>Health care providers are perceived by parents to be </a:t>
            </a:r>
            <a:r>
              <a:rPr lang="en-US" i="1" dirty="0">
                <a:solidFill>
                  <a:srgbClr val="FFC000"/>
                </a:solidFill>
              </a:rPr>
              <a:t>the most trusted</a:t>
            </a:r>
            <a:r>
              <a:rPr lang="en-US" dirty="0">
                <a:solidFill>
                  <a:srgbClr val="FFC000"/>
                </a:solidFill>
              </a:rPr>
              <a:t> </a:t>
            </a:r>
            <a:r>
              <a:rPr lang="en-US" dirty="0"/>
              <a:t>source of immunization information.</a:t>
            </a:r>
          </a:p>
          <a:p>
            <a:r>
              <a:rPr lang="en-US" dirty="0"/>
              <a:t>Most parents choose to vaccinate when they get good information. </a:t>
            </a:r>
          </a:p>
          <a:p>
            <a:endParaRPr lang="en-US" dirty="0"/>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95E5-1555-AEEC-0898-54064489E569}"/>
              </a:ext>
            </a:extLst>
          </p:cNvPr>
          <p:cNvSpPr>
            <a:spLocks noGrp="1"/>
          </p:cNvSpPr>
          <p:nvPr>
            <p:ph type="title"/>
          </p:nvPr>
        </p:nvSpPr>
        <p:spPr/>
        <p:txBody>
          <a:bodyPr/>
          <a:lstStyle/>
          <a:p>
            <a:r>
              <a:rPr lang="en-US" dirty="0"/>
              <a:t>How to talk about it…</a:t>
            </a:r>
          </a:p>
        </p:txBody>
      </p:sp>
      <p:sp>
        <p:nvSpPr>
          <p:cNvPr id="3" name="Content Placeholder 2">
            <a:extLst>
              <a:ext uri="{FF2B5EF4-FFF2-40B4-BE49-F238E27FC236}">
                <a16:creationId xmlns:a16="http://schemas.microsoft.com/office/drawing/2014/main" id="{D0E01679-0503-92E2-568B-795FEE2F9BD1}"/>
              </a:ext>
            </a:extLst>
          </p:cNvPr>
          <p:cNvSpPr>
            <a:spLocks noGrp="1"/>
          </p:cNvSpPr>
          <p:nvPr>
            <p:ph idx="1"/>
          </p:nvPr>
        </p:nvSpPr>
        <p:spPr/>
        <p:txBody>
          <a:bodyPr/>
          <a:lstStyle/>
          <a:p>
            <a:r>
              <a:rPr lang="en-US" dirty="0"/>
              <a:t>It’s not easy.</a:t>
            </a:r>
          </a:p>
          <a:p>
            <a:r>
              <a:rPr lang="en-US" dirty="0"/>
              <a:t>But there are resources and evidence-based practices you can implement.</a:t>
            </a:r>
          </a:p>
          <a:p>
            <a:pPr lvl="1"/>
            <a:r>
              <a:rPr lang="en-US" dirty="0"/>
              <a:t>Presumptive over participatory language</a:t>
            </a:r>
          </a:p>
          <a:p>
            <a:pPr lvl="1"/>
            <a:r>
              <a:rPr lang="en-US" dirty="0"/>
              <a:t>Redbook</a:t>
            </a:r>
          </a:p>
        </p:txBody>
      </p:sp>
      <p:sp>
        <p:nvSpPr>
          <p:cNvPr id="4" name="Slide Number Placeholder 3">
            <a:extLst>
              <a:ext uri="{FF2B5EF4-FFF2-40B4-BE49-F238E27FC236}">
                <a16:creationId xmlns:a16="http://schemas.microsoft.com/office/drawing/2014/main" id="{63F47A80-87EE-3452-E74E-2792E2CCF5B3}"/>
              </a:ext>
            </a:extLst>
          </p:cNvPr>
          <p:cNvSpPr>
            <a:spLocks noGrp="1"/>
          </p:cNvSpPr>
          <p:nvPr>
            <p:ph type="sldNum" sz="quarter" idx="12"/>
          </p:nvPr>
        </p:nvSpPr>
        <p:spPr/>
        <p:txBody>
          <a:bodyPr/>
          <a:lstStyle/>
          <a:p>
            <a:fld id="{8A38FAF8-786F-7C4F-9F1B-B820815ED72A}" type="slidenum">
              <a:rPr lang="en-US" smtClean="0"/>
              <a:t>49</a:t>
            </a:fld>
            <a:endParaRPr lang="en-US" dirty="0"/>
          </a:p>
        </p:txBody>
      </p:sp>
    </p:spTree>
    <p:extLst>
      <p:ext uri="{BB962C8B-B14F-4D97-AF65-F5344CB8AC3E}">
        <p14:creationId xmlns:p14="http://schemas.microsoft.com/office/powerpoint/2010/main" val="198393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9EC2A-C609-3C0F-3402-920AF9F9AFCC}"/>
              </a:ext>
            </a:extLst>
          </p:cNvPr>
          <p:cNvSpPr>
            <a:spLocks noGrp="1"/>
          </p:cNvSpPr>
          <p:nvPr>
            <p:ph type="title"/>
          </p:nvPr>
        </p:nvSpPr>
        <p:spPr/>
        <p:txBody>
          <a:bodyPr/>
          <a:lstStyle/>
          <a:p>
            <a:r>
              <a:rPr lang="en-US" dirty="0"/>
              <a:t>Presentation and Treatment</a:t>
            </a:r>
          </a:p>
        </p:txBody>
      </p:sp>
      <p:sp>
        <p:nvSpPr>
          <p:cNvPr id="3" name="Content Placeholder 2">
            <a:extLst>
              <a:ext uri="{FF2B5EF4-FFF2-40B4-BE49-F238E27FC236}">
                <a16:creationId xmlns:a16="http://schemas.microsoft.com/office/drawing/2014/main" id="{3441C426-FABE-9328-926B-A37CE8036FB7}"/>
              </a:ext>
            </a:extLst>
          </p:cNvPr>
          <p:cNvSpPr>
            <a:spLocks noGrp="1"/>
          </p:cNvSpPr>
          <p:nvPr>
            <p:ph idx="1"/>
          </p:nvPr>
        </p:nvSpPr>
        <p:spPr>
          <a:xfrm>
            <a:off x="457200" y="1200151"/>
            <a:ext cx="4114800" cy="3394472"/>
          </a:xfrm>
        </p:spPr>
        <p:txBody>
          <a:bodyPr/>
          <a:lstStyle/>
          <a:p>
            <a:r>
              <a:rPr lang="en-US" dirty="0"/>
              <a:t>Let’s review the most contagious.</a:t>
            </a:r>
          </a:p>
          <a:p>
            <a:pPr lvl="1"/>
            <a:r>
              <a:rPr lang="en-US" dirty="0"/>
              <a:t>Highest vaccine coverage needed.</a:t>
            </a:r>
          </a:p>
        </p:txBody>
      </p:sp>
      <p:sp>
        <p:nvSpPr>
          <p:cNvPr id="4" name="Slide Number Placeholder 3">
            <a:extLst>
              <a:ext uri="{FF2B5EF4-FFF2-40B4-BE49-F238E27FC236}">
                <a16:creationId xmlns:a16="http://schemas.microsoft.com/office/drawing/2014/main" id="{5B75769A-5E2B-0EBC-F726-745DEB484761}"/>
              </a:ext>
            </a:extLst>
          </p:cNvPr>
          <p:cNvSpPr>
            <a:spLocks noGrp="1"/>
          </p:cNvSpPr>
          <p:nvPr>
            <p:ph type="sldNum" sz="quarter" idx="12"/>
          </p:nvPr>
        </p:nvSpPr>
        <p:spPr/>
        <p:txBody>
          <a:bodyPr/>
          <a:lstStyle/>
          <a:p>
            <a:fld id="{8A38FAF8-786F-7C4F-9F1B-B820815ED72A}" type="slidenum">
              <a:rPr lang="en-US" smtClean="0"/>
              <a:t>5</a:t>
            </a:fld>
            <a:endParaRPr lang="en-US" dirty="0"/>
          </a:p>
        </p:txBody>
      </p:sp>
      <p:pic>
        <p:nvPicPr>
          <p:cNvPr id="5" name="Content Placeholder 6">
            <a:extLst>
              <a:ext uri="{FF2B5EF4-FFF2-40B4-BE49-F238E27FC236}">
                <a16:creationId xmlns:a16="http://schemas.microsoft.com/office/drawing/2014/main" id="{CC570CD8-3A63-96A8-0C5A-E7FD6863A8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11578"/>
          <a:stretch/>
        </p:blipFill>
        <p:spPr>
          <a:xfrm>
            <a:off x="4488117" y="1200151"/>
            <a:ext cx="4456724" cy="3394472"/>
          </a:xfrm>
          <a:prstGeom prst="rect">
            <a:avLst/>
          </a:prstGeom>
        </p:spPr>
      </p:pic>
      <p:sp>
        <p:nvSpPr>
          <p:cNvPr id="6" name="Rectangle 5">
            <a:extLst>
              <a:ext uri="{FF2B5EF4-FFF2-40B4-BE49-F238E27FC236}">
                <a16:creationId xmlns:a16="http://schemas.microsoft.com/office/drawing/2014/main" id="{2FD39972-4FBE-710C-A041-E10EEE63F703}"/>
              </a:ext>
            </a:extLst>
          </p:cNvPr>
          <p:cNvSpPr/>
          <p:nvPr/>
        </p:nvSpPr>
        <p:spPr>
          <a:xfrm>
            <a:off x="4460240" y="2571750"/>
            <a:ext cx="4572000" cy="4152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FC0AA0-9D83-515B-B16B-E4EA08793ACF}"/>
              </a:ext>
            </a:extLst>
          </p:cNvPr>
          <p:cNvSpPr/>
          <p:nvPr/>
        </p:nvSpPr>
        <p:spPr>
          <a:xfrm>
            <a:off x="4472421" y="2087999"/>
            <a:ext cx="4572000" cy="3111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Presumptive versus Participatory</a:t>
            </a:r>
          </a:p>
        </p:txBody>
      </p:sp>
      <p:sp>
        <p:nvSpPr>
          <p:cNvPr id="3" name="Content Placeholder 2"/>
          <p:cNvSpPr>
            <a:spLocks noGrp="1"/>
          </p:cNvSpPr>
          <p:nvPr>
            <p:ph idx="1"/>
          </p:nvPr>
        </p:nvSpPr>
        <p:spPr/>
        <p:txBody>
          <a:bodyPr/>
          <a:lstStyle/>
          <a:p>
            <a:r>
              <a:rPr lang="en-US" dirty="0"/>
              <a:t>Study by Washington State pediatric group</a:t>
            </a:r>
          </a:p>
          <a:p>
            <a:r>
              <a:rPr lang="en-US" dirty="0"/>
              <a:t>Pediatrician approaches</a:t>
            </a:r>
          </a:p>
          <a:p>
            <a:pPr lvl="1"/>
            <a:r>
              <a:rPr lang="en-US" b="0" dirty="0">
                <a:solidFill>
                  <a:srgbClr val="FF0000"/>
                </a:solidFill>
              </a:rPr>
              <a:t>Participatory</a:t>
            </a:r>
            <a:r>
              <a:rPr lang="en-US" b="0" dirty="0"/>
              <a:t>: encouraging back and forth (typical pediatric model for care)</a:t>
            </a:r>
          </a:p>
          <a:p>
            <a:pPr lvl="2"/>
            <a:r>
              <a:rPr lang="en-US" b="0" dirty="0"/>
              <a:t>“Do you want to talk about flu shots?”</a:t>
            </a:r>
          </a:p>
          <a:p>
            <a:pPr lvl="1"/>
            <a:r>
              <a:rPr lang="en-US" b="0" dirty="0">
                <a:solidFill>
                  <a:srgbClr val="00B050"/>
                </a:solidFill>
              </a:rPr>
              <a:t>Presumptive</a:t>
            </a:r>
            <a:r>
              <a:rPr lang="en-US" b="0" dirty="0"/>
              <a:t>: stating intention without debate</a:t>
            </a:r>
          </a:p>
          <a:p>
            <a:pPr lvl="2"/>
            <a:r>
              <a:rPr lang="en-US" b="0" dirty="0"/>
              <a:t>“We are giving a flu shot today.”</a:t>
            </a:r>
            <a:endParaRPr lang="en-US" dirty="0"/>
          </a:p>
        </p:txBody>
      </p:sp>
      <p:sp>
        <p:nvSpPr>
          <p:cNvPr id="4" name="Rectangle 3"/>
          <p:cNvSpPr/>
          <p:nvPr/>
        </p:nvSpPr>
        <p:spPr>
          <a:xfrm>
            <a:off x="4572000" y="4866501"/>
            <a:ext cx="3429000" cy="300082"/>
          </a:xfrm>
          <a:prstGeom prst="rect">
            <a:avLst/>
          </a:prstGeom>
        </p:spPr>
        <p:txBody>
          <a:bodyPr>
            <a:spAutoFit/>
          </a:bodyPr>
          <a:lstStyle/>
          <a:p>
            <a:pPr algn="r"/>
            <a:r>
              <a:rPr lang="en-US" sz="1350" dirty="0"/>
              <a:t>Pediatrics 2013;132:1</a:t>
            </a:r>
          </a:p>
        </p:txBody>
      </p:sp>
    </p:spTree>
    <p:extLst>
      <p:ext uri="{BB962C8B-B14F-4D97-AF65-F5344CB8AC3E}">
        <p14:creationId xmlns:p14="http://schemas.microsoft.com/office/powerpoint/2010/main" val="3428801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6605" y="1"/>
            <a:ext cx="5625413" cy="5212531"/>
          </a:xfrm>
          <a:prstGeom prst="rect">
            <a:avLst/>
          </a:prstGeom>
        </p:spPr>
      </p:pic>
      <p:sp>
        <p:nvSpPr>
          <p:cNvPr id="5" name="Rectangle 4"/>
          <p:cNvSpPr/>
          <p:nvPr/>
        </p:nvSpPr>
        <p:spPr bwMode="auto">
          <a:xfrm>
            <a:off x="4766620" y="2057400"/>
            <a:ext cx="1872049" cy="361436"/>
          </a:xfrm>
          <a:prstGeom prst="rect">
            <a:avLst/>
          </a:prstGeom>
          <a:noFill/>
          <a:ln w="38100" cap="sq" cmpd="sng" algn="ctr">
            <a:solidFill>
              <a:srgbClr val="C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eaLnBrk="0" fontAlgn="base" hangingPunct="0">
              <a:spcBef>
                <a:spcPct val="0"/>
              </a:spcBef>
              <a:spcAft>
                <a:spcPct val="0"/>
              </a:spcAft>
            </a:pPr>
            <a:endParaRPr lang="en-US" sz="1350">
              <a:latin typeface="Tahoma" pitchFamily="34" charset="0"/>
            </a:endParaRPr>
          </a:p>
        </p:txBody>
      </p:sp>
      <p:sp>
        <p:nvSpPr>
          <p:cNvPr id="6" name="Rectangle 5"/>
          <p:cNvSpPr/>
          <p:nvPr/>
        </p:nvSpPr>
        <p:spPr bwMode="auto">
          <a:xfrm>
            <a:off x="4766620" y="3873843"/>
            <a:ext cx="1658894" cy="361436"/>
          </a:xfrm>
          <a:prstGeom prst="rect">
            <a:avLst/>
          </a:prstGeom>
          <a:noFill/>
          <a:ln w="38100" cap="sq" cmpd="sng" algn="ctr">
            <a:solidFill>
              <a:srgbClr val="C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eaLnBrk="0" fontAlgn="base" hangingPunct="0">
              <a:spcBef>
                <a:spcPct val="0"/>
              </a:spcBef>
              <a:spcAft>
                <a:spcPct val="0"/>
              </a:spcAft>
            </a:pPr>
            <a:endParaRPr lang="en-US" sz="1350">
              <a:latin typeface="Tahoma" pitchFamily="34" charset="0"/>
            </a:endParaRPr>
          </a:p>
        </p:txBody>
      </p:sp>
      <p:sp>
        <p:nvSpPr>
          <p:cNvPr id="7" name="Rectangle 6"/>
          <p:cNvSpPr/>
          <p:nvPr/>
        </p:nvSpPr>
        <p:spPr bwMode="auto">
          <a:xfrm>
            <a:off x="2718488" y="2057400"/>
            <a:ext cx="1872049" cy="361436"/>
          </a:xfrm>
          <a:prstGeom prst="rect">
            <a:avLst/>
          </a:prstGeom>
          <a:noFill/>
          <a:ln w="38100" cap="sq" cmpd="sng" algn="ctr">
            <a:solidFill>
              <a:srgbClr val="00B05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eaLnBrk="0" fontAlgn="base" hangingPunct="0">
              <a:spcBef>
                <a:spcPct val="0"/>
              </a:spcBef>
              <a:spcAft>
                <a:spcPct val="0"/>
              </a:spcAft>
            </a:pPr>
            <a:endParaRPr lang="en-US" sz="1350">
              <a:latin typeface="Tahoma" pitchFamily="34" charset="0"/>
            </a:endParaRPr>
          </a:p>
        </p:txBody>
      </p:sp>
      <p:sp>
        <p:nvSpPr>
          <p:cNvPr id="8" name="Rectangle 7"/>
          <p:cNvSpPr/>
          <p:nvPr/>
        </p:nvSpPr>
        <p:spPr bwMode="auto">
          <a:xfrm>
            <a:off x="2922373" y="3873843"/>
            <a:ext cx="1584755" cy="361436"/>
          </a:xfrm>
          <a:prstGeom prst="rect">
            <a:avLst/>
          </a:prstGeom>
          <a:noFill/>
          <a:ln w="38100" cap="sq" cmpd="sng" algn="ctr">
            <a:solidFill>
              <a:srgbClr val="00B05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eaLnBrk="0" fontAlgn="base" hangingPunct="0">
              <a:spcBef>
                <a:spcPct val="0"/>
              </a:spcBef>
              <a:spcAft>
                <a:spcPct val="0"/>
              </a:spcAft>
            </a:pPr>
            <a:endParaRPr lang="en-US" sz="1350">
              <a:latin typeface="Tahoma" pitchFamily="34" charset="0"/>
            </a:endParaRPr>
          </a:p>
        </p:txBody>
      </p:sp>
    </p:spTree>
    <p:extLst>
      <p:ext uri="{BB962C8B-B14F-4D97-AF65-F5344CB8AC3E}">
        <p14:creationId xmlns:p14="http://schemas.microsoft.com/office/powerpoint/2010/main" val="1841398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ABP – Always Be Presumptive</a:t>
            </a:r>
          </a:p>
        </p:txBody>
      </p:sp>
      <p:sp>
        <p:nvSpPr>
          <p:cNvPr id="3" name="Content Placeholder 2"/>
          <p:cNvSpPr>
            <a:spLocks noGrp="1"/>
          </p:cNvSpPr>
          <p:nvPr>
            <p:ph idx="1"/>
          </p:nvPr>
        </p:nvSpPr>
        <p:spPr/>
        <p:txBody>
          <a:bodyPr/>
          <a:lstStyle/>
          <a:p>
            <a:r>
              <a:rPr lang="en-US" dirty="0"/>
              <a:t>Vaccines are being given. </a:t>
            </a:r>
          </a:p>
          <a:p>
            <a:r>
              <a:rPr lang="en-US" dirty="0"/>
              <a:t>This may lead to discussion </a:t>
            </a:r>
          </a:p>
          <a:p>
            <a:pPr lvl="1"/>
            <a:r>
              <a:rPr lang="en-US" dirty="0"/>
              <a:t>Often doesn’t lead to a discussion.</a:t>
            </a:r>
          </a:p>
          <a:p>
            <a:pPr lvl="1"/>
            <a:endParaRPr lang="en-US" dirty="0"/>
          </a:p>
          <a:p>
            <a:endParaRPr lang="en-US" dirty="0"/>
          </a:p>
        </p:txBody>
      </p:sp>
    </p:spTree>
    <p:extLst>
      <p:ext uri="{BB962C8B-B14F-4D97-AF65-F5344CB8AC3E}">
        <p14:creationId xmlns:p14="http://schemas.microsoft.com/office/powerpoint/2010/main" val="127477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139-D706-E062-BA4E-E8FE5D8384B9}"/>
              </a:ext>
            </a:extLst>
          </p:cNvPr>
          <p:cNvSpPr>
            <a:spLocks noGrp="1"/>
          </p:cNvSpPr>
          <p:nvPr>
            <p:ph type="title"/>
          </p:nvPr>
        </p:nvSpPr>
        <p:spPr/>
        <p:txBody>
          <a:bodyPr/>
          <a:lstStyle/>
          <a:p>
            <a:r>
              <a:rPr lang="en-US" dirty="0"/>
              <a:t>Red Book</a:t>
            </a:r>
          </a:p>
        </p:txBody>
      </p:sp>
      <p:pic>
        <p:nvPicPr>
          <p:cNvPr id="5" name="Content Placeholder 4" descr="A screenshot of a book&#10;&#10;AI-generated content may be incorrect.">
            <a:extLst>
              <a:ext uri="{FF2B5EF4-FFF2-40B4-BE49-F238E27FC236}">
                <a16:creationId xmlns:a16="http://schemas.microsoft.com/office/drawing/2014/main" id="{A882C52B-9D45-4C36-08AF-F23936FCD7A8}"/>
              </a:ext>
            </a:extLst>
          </p:cNvPr>
          <p:cNvPicPr>
            <a:picLocks noGrp="1" noChangeAspect="1"/>
          </p:cNvPicPr>
          <p:nvPr>
            <p:ph idx="1"/>
          </p:nvPr>
        </p:nvPicPr>
        <p:blipFill>
          <a:blip r:embed="rId2"/>
          <a:stretch>
            <a:fillRect/>
          </a:stretch>
        </p:blipFill>
        <p:spPr>
          <a:xfrm>
            <a:off x="628650" y="1856747"/>
            <a:ext cx="7886700" cy="2288448"/>
          </a:xfrm>
        </p:spPr>
      </p:pic>
    </p:spTree>
    <p:extLst>
      <p:ext uri="{BB962C8B-B14F-4D97-AF65-F5344CB8AC3E}">
        <p14:creationId xmlns:p14="http://schemas.microsoft.com/office/powerpoint/2010/main" val="3662621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5F0B-44D2-EC79-72F5-E79DB75A536C}"/>
              </a:ext>
            </a:extLst>
          </p:cNvPr>
          <p:cNvSpPr>
            <a:spLocks noGrp="1"/>
          </p:cNvSpPr>
          <p:nvPr>
            <p:ph type="title"/>
          </p:nvPr>
        </p:nvSpPr>
        <p:spPr/>
        <p:txBody>
          <a:bodyPr/>
          <a:lstStyle/>
          <a:p>
            <a:r>
              <a:rPr lang="en-US" dirty="0"/>
              <a:t>Strong recommendation</a:t>
            </a:r>
          </a:p>
        </p:txBody>
      </p:sp>
      <p:sp>
        <p:nvSpPr>
          <p:cNvPr id="3" name="Content Placeholder 2">
            <a:extLst>
              <a:ext uri="{FF2B5EF4-FFF2-40B4-BE49-F238E27FC236}">
                <a16:creationId xmlns:a16="http://schemas.microsoft.com/office/drawing/2014/main" id="{9F4ED14D-5C0F-653D-0555-6488E3FB7612}"/>
              </a:ext>
            </a:extLst>
          </p:cNvPr>
          <p:cNvSpPr>
            <a:spLocks noGrp="1"/>
          </p:cNvSpPr>
          <p:nvPr>
            <p:ph idx="1"/>
          </p:nvPr>
        </p:nvSpPr>
        <p:spPr/>
        <p:txBody>
          <a:bodyPr/>
          <a:lstStyle/>
          <a:p>
            <a:r>
              <a:rPr lang="en-US" dirty="0"/>
              <a:t>”Timmy is due for a few shots today.  I strongly recommend these vaccines to protect Timmy from bad diseases.”</a:t>
            </a:r>
          </a:p>
          <a:p>
            <a:pPr marL="0" indent="0">
              <a:buNone/>
            </a:pPr>
            <a:endParaRPr lang="en-US" dirty="0"/>
          </a:p>
        </p:txBody>
      </p:sp>
      <p:pic>
        <p:nvPicPr>
          <p:cNvPr id="81922" name="Picture 2" descr="The Time to Vaccinate is Now – Stanford Medicine Children's Health Blog">
            <a:extLst>
              <a:ext uri="{FF2B5EF4-FFF2-40B4-BE49-F238E27FC236}">
                <a16:creationId xmlns:a16="http://schemas.microsoft.com/office/drawing/2014/main" id="{9040F899-5D5A-22EF-E9A4-E6C5FF079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097" y="2852485"/>
            <a:ext cx="3199805" cy="198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570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If higher stakes/more refusal: Make your CASE</a:t>
            </a:r>
          </a:p>
        </p:txBody>
      </p:sp>
      <p:sp>
        <p:nvSpPr>
          <p:cNvPr id="3" name="Content Placeholder 2"/>
          <p:cNvSpPr>
            <a:spLocks noGrp="1"/>
          </p:cNvSpPr>
          <p:nvPr>
            <p:ph idx="1"/>
          </p:nvPr>
        </p:nvSpPr>
        <p:spPr/>
        <p:txBody>
          <a:bodyPr/>
          <a:lstStyle/>
          <a:p>
            <a:r>
              <a:rPr lang="en-US" sz="2800" u="sng" dirty="0">
                <a:solidFill>
                  <a:srgbClr val="FFC000"/>
                </a:solidFill>
              </a:rPr>
              <a:t>C</a:t>
            </a:r>
            <a:r>
              <a:rPr lang="en-US" sz="2400" dirty="0"/>
              <a:t>orroborate: Acknowledge the parents’ concern and find some point on which you can agree</a:t>
            </a:r>
          </a:p>
          <a:p>
            <a:pPr lvl="1"/>
            <a:r>
              <a:rPr lang="en-US" sz="2000" dirty="0"/>
              <a:t>”I hear that you are concerned about the vaccines, but I think we both want to make sure Jenny is healthy and safe.”</a:t>
            </a:r>
          </a:p>
          <a:p>
            <a:r>
              <a:rPr lang="en-US" sz="2800" u="sng" dirty="0">
                <a:solidFill>
                  <a:srgbClr val="FFC000"/>
                </a:solidFill>
              </a:rPr>
              <a:t>A</a:t>
            </a:r>
            <a:r>
              <a:rPr lang="en-US" sz="2400" dirty="0"/>
              <a:t>bout Me: Describe your expertise</a:t>
            </a:r>
            <a:endParaRPr lang="en-US" sz="2000" dirty="0"/>
          </a:p>
          <a:p>
            <a:r>
              <a:rPr lang="en-US" sz="2800" u="sng" dirty="0">
                <a:solidFill>
                  <a:srgbClr val="FFC000"/>
                </a:solidFill>
              </a:rPr>
              <a:t>S</a:t>
            </a:r>
            <a:r>
              <a:rPr lang="en-US" sz="2400" dirty="0"/>
              <a:t>cience: Describe what the science says</a:t>
            </a:r>
          </a:p>
          <a:p>
            <a:r>
              <a:rPr lang="en-US" sz="2800" u="sng" dirty="0">
                <a:solidFill>
                  <a:srgbClr val="FFC000"/>
                </a:solidFill>
              </a:rPr>
              <a:t>E</a:t>
            </a:r>
            <a:r>
              <a:rPr lang="en-US" sz="2400" dirty="0"/>
              <a:t>xplain/Advise: Give your advice to patient, based on the science</a:t>
            </a:r>
          </a:p>
          <a:p>
            <a:endParaRPr lang="en-US" dirty="0"/>
          </a:p>
        </p:txBody>
      </p:sp>
      <p:sp>
        <p:nvSpPr>
          <p:cNvPr id="4" name="Rectangle 3"/>
          <p:cNvSpPr/>
          <p:nvPr/>
        </p:nvSpPr>
        <p:spPr>
          <a:xfrm>
            <a:off x="1615647" y="4658753"/>
            <a:ext cx="6385354" cy="461665"/>
          </a:xfrm>
          <a:prstGeom prst="rect">
            <a:avLst/>
          </a:prstGeom>
        </p:spPr>
        <p:txBody>
          <a:bodyPr wrap="square">
            <a:spAutoFit/>
          </a:bodyPr>
          <a:lstStyle/>
          <a:p>
            <a:pPr algn="r"/>
            <a:r>
              <a:rPr lang="en-US" sz="1200" dirty="0"/>
              <a:t>https://www.aap.org/en-us/advocacy-and-policy/aap-health-initiatives/immunization/Pages/vaccine-hesitant-parents.aspx</a:t>
            </a:r>
          </a:p>
        </p:txBody>
      </p:sp>
    </p:spTree>
    <p:extLst>
      <p:ext uri="{BB962C8B-B14F-4D97-AF65-F5344CB8AC3E}">
        <p14:creationId xmlns:p14="http://schemas.microsoft.com/office/powerpoint/2010/main" val="3155679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9A32-ACD2-3660-FEA6-9156817EE483}"/>
              </a:ext>
            </a:extLst>
          </p:cNvPr>
          <p:cNvSpPr>
            <a:spLocks noGrp="1"/>
          </p:cNvSpPr>
          <p:nvPr>
            <p:ph type="title"/>
          </p:nvPr>
        </p:nvSpPr>
        <p:spPr/>
        <p:txBody>
          <a:bodyPr/>
          <a:lstStyle/>
          <a:p>
            <a:r>
              <a:rPr lang="en-US" dirty="0"/>
              <a:t>The AIMS Method</a:t>
            </a:r>
          </a:p>
        </p:txBody>
      </p:sp>
      <p:pic>
        <p:nvPicPr>
          <p:cNvPr id="5" name="Content Placeholder 4" descr="A diagram of a face to face communication&#10;&#10;AI-generated content may be incorrect.">
            <a:extLst>
              <a:ext uri="{FF2B5EF4-FFF2-40B4-BE49-F238E27FC236}">
                <a16:creationId xmlns:a16="http://schemas.microsoft.com/office/drawing/2014/main" id="{E960513F-3EBC-E3D1-579C-2F27EA0F7E5C}"/>
              </a:ext>
            </a:extLst>
          </p:cNvPr>
          <p:cNvPicPr>
            <a:picLocks noGrp="1" noChangeAspect="1"/>
          </p:cNvPicPr>
          <p:nvPr>
            <p:ph idx="1"/>
          </p:nvPr>
        </p:nvPicPr>
        <p:blipFill>
          <a:blip r:embed="rId2"/>
          <a:stretch>
            <a:fillRect/>
          </a:stretch>
        </p:blipFill>
        <p:spPr>
          <a:xfrm>
            <a:off x="0" y="1181792"/>
            <a:ext cx="5582841" cy="3755729"/>
          </a:xfrm>
        </p:spPr>
      </p:pic>
      <p:sp>
        <p:nvSpPr>
          <p:cNvPr id="3" name="TextBox 2">
            <a:extLst>
              <a:ext uri="{FF2B5EF4-FFF2-40B4-BE49-F238E27FC236}">
                <a16:creationId xmlns:a16="http://schemas.microsoft.com/office/drawing/2014/main" id="{A10D3DC6-CE58-8E1F-70B2-D67AAF404818}"/>
              </a:ext>
            </a:extLst>
          </p:cNvPr>
          <p:cNvSpPr txBox="1"/>
          <p:nvPr/>
        </p:nvSpPr>
        <p:spPr>
          <a:xfrm>
            <a:off x="5102673" y="1760864"/>
            <a:ext cx="2112264" cy="507831"/>
          </a:xfrm>
          <a:prstGeom prst="rect">
            <a:avLst/>
          </a:prstGeom>
          <a:noFill/>
        </p:spPr>
        <p:txBody>
          <a:bodyPr wrap="square" rtlCol="0">
            <a:spAutoFit/>
          </a:bodyPr>
          <a:lstStyle/>
          <a:p>
            <a:r>
              <a:rPr lang="en-US" sz="1350" dirty="0">
                <a:solidFill>
                  <a:srgbClr val="C00000"/>
                </a:solidFill>
              </a:rPr>
              <a:t>“We’ll be doing Jonny’s flu shot today.”</a:t>
            </a:r>
          </a:p>
        </p:txBody>
      </p:sp>
      <p:sp>
        <p:nvSpPr>
          <p:cNvPr id="4" name="TextBox 3">
            <a:extLst>
              <a:ext uri="{FF2B5EF4-FFF2-40B4-BE49-F238E27FC236}">
                <a16:creationId xmlns:a16="http://schemas.microsoft.com/office/drawing/2014/main" id="{C3E5E3F6-AA65-9AA0-BCDE-0F5DA1696453}"/>
              </a:ext>
            </a:extLst>
          </p:cNvPr>
          <p:cNvSpPr txBox="1"/>
          <p:nvPr/>
        </p:nvSpPr>
        <p:spPr>
          <a:xfrm>
            <a:off x="5102673" y="2552820"/>
            <a:ext cx="2112264" cy="507831"/>
          </a:xfrm>
          <a:prstGeom prst="rect">
            <a:avLst/>
          </a:prstGeom>
          <a:noFill/>
        </p:spPr>
        <p:txBody>
          <a:bodyPr wrap="square" rtlCol="0">
            <a:spAutoFit/>
          </a:bodyPr>
          <a:lstStyle/>
          <a:p>
            <a:r>
              <a:rPr lang="en-US" sz="1350" dirty="0">
                <a:solidFill>
                  <a:srgbClr val="C00000"/>
                </a:solidFill>
              </a:rPr>
              <a:t>“What concerns you about giving Johnny the flu shot?”</a:t>
            </a:r>
          </a:p>
        </p:txBody>
      </p:sp>
      <p:sp>
        <p:nvSpPr>
          <p:cNvPr id="6" name="TextBox 5">
            <a:extLst>
              <a:ext uri="{FF2B5EF4-FFF2-40B4-BE49-F238E27FC236}">
                <a16:creationId xmlns:a16="http://schemas.microsoft.com/office/drawing/2014/main" id="{58DF0692-1F81-5D6B-94F8-3136016B0D16}"/>
              </a:ext>
            </a:extLst>
          </p:cNvPr>
          <p:cNvSpPr txBox="1"/>
          <p:nvPr/>
        </p:nvSpPr>
        <p:spPr>
          <a:xfrm>
            <a:off x="5050310" y="3316344"/>
            <a:ext cx="2164628" cy="715581"/>
          </a:xfrm>
          <a:prstGeom prst="rect">
            <a:avLst/>
          </a:prstGeom>
          <a:noFill/>
        </p:spPr>
        <p:txBody>
          <a:bodyPr wrap="square" rtlCol="0">
            <a:spAutoFit/>
          </a:bodyPr>
          <a:lstStyle/>
          <a:p>
            <a:r>
              <a:rPr lang="en-US" sz="1350" dirty="0">
                <a:solidFill>
                  <a:srgbClr val="C00000"/>
                </a:solidFill>
              </a:rPr>
              <a:t>“You are concerned that the flu shot will give Johnny the flu. (What else?)”</a:t>
            </a:r>
          </a:p>
        </p:txBody>
      </p:sp>
      <p:sp>
        <p:nvSpPr>
          <p:cNvPr id="7" name="TextBox 6">
            <a:extLst>
              <a:ext uri="{FF2B5EF4-FFF2-40B4-BE49-F238E27FC236}">
                <a16:creationId xmlns:a16="http://schemas.microsoft.com/office/drawing/2014/main" id="{8BA4CB77-173E-866C-C141-C9F776E66268}"/>
              </a:ext>
            </a:extLst>
          </p:cNvPr>
          <p:cNvSpPr txBox="1"/>
          <p:nvPr/>
        </p:nvSpPr>
        <p:spPr>
          <a:xfrm>
            <a:off x="7139087" y="3316344"/>
            <a:ext cx="2164628" cy="923330"/>
          </a:xfrm>
          <a:prstGeom prst="rect">
            <a:avLst/>
          </a:prstGeom>
          <a:noFill/>
        </p:spPr>
        <p:txBody>
          <a:bodyPr wrap="square" rtlCol="0">
            <a:spAutoFit/>
          </a:bodyPr>
          <a:lstStyle/>
          <a:p>
            <a:r>
              <a:rPr lang="en-US" sz="1350" dirty="0">
                <a:solidFill>
                  <a:srgbClr val="C00000"/>
                </a:solidFill>
              </a:rPr>
              <a:t>Provide information that addresses the concern. </a:t>
            </a:r>
          </a:p>
          <a:p>
            <a:r>
              <a:rPr lang="en-US" sz="1350" dirty="0">
                <a:solidFill>
                  <a:srgbClr val="C00000"/>
                </a:solidFill>
              </a:rPr>
              <a:t>	-”The flu shot does  	not cause the flu.”</a:t>
            </a:r>
          </a:p>
        </p:txBody>
      </p:sp>
    </p:spTree>
    <p:extLst>
      <p:ext uri="{BB962C8B-B14F-4D97-AF65-F5344CB8AC3E}">
        <p14:creationId xmlns:p14="http://schemas.microsoft.com/office/powerpoint/2010/main" val="140915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4">
            <a:extLst>
              <a:ext uri="{FF2B5EF4-FFF2-40B4-BE49-F238E27FC236}">
                <a16:creationId xmlns:a16="http://schemas.microsoft.com/office/drawing/2014/main" id="{7625118D-BBA3-48B9-88EE-F8F59231C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1"/>
          <a:stretch/>
        </p:blipFill>
        <p:spPr bwMode="auto">
          <a:xfrm>
            <a:off x="1158478" y="1260873"/>
            <a:ext cx="6204347" cy="379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5">
            <a:extLst>
              <a:ext uri="{FF2B5EF4-FFF2-40B4-BE49-F238E27FC236}">
                <a16:creationId xmlns:a16="http://schemas.microsoft.com/office/drawing/2014/main" id="{AA868E11-DCD9-9E54-EEB3-1128D8A8BE38}"/>
              </a:ext>
            </a:extLst>
          </p:cNvPr>
          <p:cNvSpPr txBox="1">
            <a:spLocks noChangeArrowheads="1"/>
          </p:cNvSpPr>
          <p:nvPr/>
        </p:nvSpPr>
        <p:spPr bwMode="auto">
          <a:xfrm>
            <a:off x="4572000" y="1444753"/>
            <a:ext cx="291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Font typeface="Times New Roman" panose="02020603050405020304" pitchFamily="18" charset="0"/>
              <a:buChar char="•"/>
              <a:defRPr sz="3600" b="1">
                <a:solidFill>
                  <a:schemeClr val="bg1"/>
                </a:solidFill>
                <a:latin typeface="Times New Roman" panose="02020603050405020304" pitchFamily="18" charset="0"/>
              </a:defRPr>
            </a:lvl1pPr>
            <a:lvl2pPr marL="742950" indent="-285750">
              <a:spcBef>
                <a:spcPct val="20000"/>
              </a:spcBef>
              <a:buClr>
                <a:srgbClr val="FFFF00"/>
              </a:buClr>
              <a:buFont typeface="Times New Roman" panose="02020603050405020304" pitchFamily="18" charset="0"/>
              <a:buChar char="–"/>
              <a:defRPr sz="3200" b="1">
                <a:solidFill>
                  <a:schemeClr val="bg1"/>
                </a:solidFill>
                <a:latin typeface="Times New Roman" panose="02020603050405020304" pitchFamily="18" charset="0"/>
              </a:defRPr>
            </a:lvl2pPr>
            <a:lvl3pPr marL="1143000" indent="-228600">
              <a:spcBef>
                <a:spcPct val="20000"/>
              </a:spcBef>
              <a:buClr>
                <a:srgbClr val="FFFF00"/>
              </a:buClr>
              <a:buChar char="•"/>
              <a:defRPr sz="2800" b="1">
                <a:solidFill>
                  <a:schemeClr val="bg1"/>
                </a:solidFill>
                <a:latin typeface="Times New Roman" panose="02020603050405020304" pitchFamily="18" charset="0"/>
              </a:defRPr>
            </a:lvl3pPr>
            <a:lvl4pPr marL="1600200" indent="-228600">
              <a:spcBef>
                <a:spcPct val="20000"/>
              </a:spcBef>
              <a:buClr>
                <a:srgbClr val="FFFF00"/>
              </a:buClr>
              <a:buChar char="–"/>
              <a:defRPr sz="2000">
                <a:solidFill>
                  <a:schemeClr val="bg1"/>
                </a:solidFill>
                <a:latin typeface="Times New Roman" panose="02020603050405020304" pitchFamily="18" charset="0"/>
              </a:defRPr>
            </a:lvl4pPr>
            <a:lvl5pPr marL="2057400" indent="-228600">
              <a:spcBef>
                <a:spcPct val="20000"/>
              </a:spcBef>
              <a:buClr>
                <a:srgbClr val="FFFF00"/>
              </a:buClr>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lr>
                <a:srgbClr val="FFFF00"/>
              </a:buClr>
              <a:buChar char="»"/>
              <a:defRPr sz="2000">
                <a:solidFill>
                  <a:schemeClr val="bg1"/>
                </a:solidFill>
                <a:latin typeface="Times New Roman" panose="02020603050405020304" pitchFamily="18" charset="0"/>
              </a:defRPr>
            </a:lvl9pPr>
          </a:lstStyle>
          <a:p>
            <a:pPr>
              <a:spcBef>
                <a:spcPct val="0"/>
              </a:spcBef>
              <a:buClrTx/>
              <a:buFontTx/>
              <a:buNone/>
            </a:pPr>
            <a:r>
              <a:rPr lang="en-US" altLang="en-US" sz="1800" b="0" dirty="0">
                <a:solidFill>
                  <a:schemeClr val="tx1"/>
                </a:solidFill>
              </a:rPr>
              <a:t>Doug Opel MD talk 2023 </a:t>
            </a:r>
          </a:p>
        </p:txBody>
      </p:sp>
      <p:sp>
        <p:nvSpPr>
          <p:cNvPr id="3" name="Title 2">
            <a:extLst>
              <a:ext uri="{FF2B5EF4-FFF2-40B4-BE49-F238E27FC236}">
                <a16:creationId xmlns:a16="http://schemas.microsoft.com/office/drawing/2014/main" id="{B99051AA-AEA3-2C3E-CD6D-36178808D665}"/>
              </a:ext>
            </a:extLst>
          </p:cNvPr>
          <p:cNvSpPr>
            <a:spLocks noGrp="1"/>
          </p:cNvSpPr>
          <p:nvPr>
            <p:ph type="title"/>
          </p:nvPr>
        </p:nvSpPr>
        <p:spPr/>
        <p:txBody>
          <a:bodyPr/>
          <a:lstStyle/>
          <a:p>
            <a:r>
              <a:rPr lang="en-US" dirty="0"/>
              <a:t>Motivational Interviewing</a:t>
            </a:r>
          </a:p>
        </p:txBody>
      </p:sp>
    </p:spTree>
    <p:extLst>
      <p:ext uri="{BB962C8B-B14F-4D97-AF65-F5344CB8AC3E}">
        <p14:creationId xmlns:p14="http://schemas.microsoft.com/office/powerpoint/2010/main" val="233065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7743-C3A5-FD44-DB03-B3072846B108}"/>
              </a:ext>
            </a:extLst>
          </p:cNvPr>
          <p:cNvSpPr>
            <a:spLocks noGrp="1"/>
          </p:cNvSpPr>
          <p:nvPr>
            <p:ph type="title"/>
          </p:nvPr>
        </p:nvSpPr>
        <p:spPr/>
        <p:txBody>
          <a:bodyPr/>
          <a:lstStyle/>
          <a:p>
            <a:r>
              <a:rPr lang="en-US" dirty="0"/>
              <a:t>Antivaccine groups/influencers…</a:t>
            </a:r>
          </a:p>
        </p:txBody>
      </p:sp>
      <p:pic>
        <p:nvPicPr>
          <p:cNvPr id="5" name="Content Placeholder 4" descr="A screenshot of a website&#10;&#10;AI-generated content may be incorrect.">
            <a:extLst>
              <a:ext uri="{FF2B5EF4-FFF2-40B4-BE49-F238E27FC236}">
                <a16:creationId xmlns:a16="http://schemas.microsoft.com/office/drawing/2014/main" id="{C9C205C4-1581-0921-9B1B-FAA006F2DC0F}"/>
              </a:ext>
            </a:extLst>
          </p:cNvPr>
          <p:cNvPicPr>
            <a:picLocks noGrp="1" noChangeAspect="1"/>
          </p:cNvPicPr>
          <p:nvPr>
            <p:ph idx="1"/>
          </p:nvPr>
        </p:nvPicPr>
        <p:blipFill>
          <a:blip r:embed="rId3"/>
          <a:stretch>
            <a:fillRect/>
          </a:stretch>
        </p:blipFill>
        <p:spPr>
          <a:xfrm>
            <a:off x="1630663" y="1369219"/>
            <a:ext cx="5882674" cy="3263504"/>
          </a:xfrm>
        </p:spPr>
      </p:pic>
    </p:spTree>
    <p:extLst>
      <p:ext uri="{BB962C8B-B14F-4D97-AF65-F5344CB8AC3E}">
        <p14:creationId xmlns:p14="http://schemas.microsoft.com/office/powerpoint/2010/main" val="294622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a:t>Themes from the Anti-vaccine Groups</a:t>
            </a:r>
          </a:p>
        </p:txBody>
      </p:sp>
      <p:sp>
        <p:nvSpPr>
          <p:cNvPr id="3" name="Content Placeholder 2"/>
          <p:cNvSpPr>
            <a:spLocks noGrp="1"/>
          </p:cNvSpPr>
          <p:nvPr>
            <p:ph idx="1"/>
          </p:nvPr>
        </p:nvSpPr>
        <p:spPr/>
        <p:txBody>
          <a:bodyPr>
            <a:normAutofit/>
          </a:bodyPr>
          <a:lstStyle/>
          <a:p>
            <a:pPr>
              <a:lnSpc>
                <a:spcPct val="90000"/>
              </a:lnSpc>
            </a:pPr>
            <a:r>
              <a:rPr lang="en-US" sz="2250" dirty="0"/>
              <a:t>Vaccines are ineffective and harm the immune system</a:t>
            </a:r>
          </a:p>
          <a:p>
            <a:pPr>
              <a:lnSpc>
                <a:spcPct val="90000"/>
              </a:lnSpc>
            </a:pPr>
            <a:r>
              <a:rPr lang="en-US" sz="2250" dirty="0"/>
              <a:t>Vaccine adverse effects are under reported</a:t>
            </a:r>
          </a:p>
          <a:p>
            <a:pPr>
              <a:lnSpc>
                <a:spcPct val="90000"/>
              </a:lnSpc>
            </a:pPr>
            <a:r>
              <a:rPr lang="en-US" sz="2250" dirty="0"/>
              <a:t>Vaccine preventable diseases are not that serious</a:t>
            </a:r>
          </a:p>
          <a:p>
            <a:pPr>
              <a:lnSpc>
                <a:spcPct val="90000"/>
              </a:lnSpc>
            </a:pPr>
            <a:r>
              <a:rPr lang="en-US" sz="2250" dirty="0"/>
              <a:t>Vaccine supporters are all profit driven (conspiracy!)</a:t>
            </a:r>
          </a:p>
          <a:p>
            <a:pPr lvl="1"/>
            <a:r>
              <a:rPr lang="en-US" sz="1950" dirty="0"/>
              <a:t>I have yet to get my check from big pharma</a:t>
            </a:r>
          </a:p>
          <a:p>
            <a:pPr>
              <a:lnSpc>
                <a:spcPct val="90000"/>
              </a:lnSpc>
            </a:pPr>
            <a:r>
              <a:rPr lang="en-US" sz="2250" dirty="0"/>
              <a:t>Mandatory vaccination is a violation of civil rights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BD30-C7DA-B7A1-B0D6-CF00FD3D518C}"/>
              </a:ext>
            </a:extLst>
          </p:cNvPr>
          <p:cNvSpPr>
            <a:spLocks noGrp="1"/>
          </p:cNvSpPr>
          <p:nvPr>
            <p:ph type="title"/>
          </p:nvPr>
        </p:nvSpPr>
        <p:spPr/>
        <p:txBody>
          <a:bodyPr/>
          <a:lstStyle/>
          <a:p>
            <a:r>
              <a:rPr lang="en-US" dirty="0"/>
              <a:t>Measles</a:t>
            </a:r>
          </a:p>
        </p:txBody>
      </p:sp>
      <p:sp>
        <p:nvSpPr>
          <p:cNvPr id="3" name="Content Placeholder 2">
            <a:extLst>
              <a:ext uri="{FF2B5EF4-FFF2-40B4-BE49-F238E27FC236}">
                <a16:creationId xmlns:a16="http://schemas.microsoft.com/office/drawing/2014/main" id="{7279A6C3-7241-B868-19C2-4B1B85DDA795}"/>
              </a:ext>
            </a:extLst>
          </p:cNvPr>
          <p:cNvSpPr>
            <a:spLocks noGrp="1"/>
          </p:cNvSpPr>
          <p:nvPr>
            <p:ph idx="1"/>
          </p:nvPr>
        </p:nvSpPr>
        <p:spPr>
          <a:xfrm>
            <a:off x="457200" y="1200151"/>
            <a:ext cx="4114800" cy="3394472"/>
          </a:xfrm>
        </p:spPr>
        <p:txBody>
          <a:bodyPr>
            <a:normAutofit fontScale="85000" lnSpcReduction="10000"/>
          </a:bodyPr>
          <a:lstStyle/>
          <a:p>
            <a:r>
              <a:rPr lang="en-US" sz="2400" dirty="0"/>
              <a:t>When to think of it:</a:t>
            </a:r>
          </a:p>
          <a:p>
            <a:pPr lvl="1"/>
            <a:r>
              <a:rPr lang="en-US" sz="2000" dirty="0"/>
              <a:t>Susceptible host with epidemiologic link. </a:t>
            </a:r>
          </a:p>
          <a:p>
            <a:pPr lvl="2"/>
            <a:r>
              <a:rPr lang="en-US" sz="1600" dirty="0"/>
              <a:t>Travel to area with endemic transmission or outbreak</a:t>
            </a:r>
          </a:p>
          <a:p>
            <a:pPr lvl="2"/>
            <a:r>
              <a:rPr lang="en-US" sz="1600" dirty="0"/>
              <a:t>Known contact</a:t>
            </a:r>
          </a:p>
          <a:p>
            <a:pPr lvl="1"/>
            <a:r>
              <a:rPr lang="en-US" sz="2000" dirty="0"/>
              <a:t>Fever and the three C’s</a:t>
            </a:r>
          </a:p>
          <a:p>
            <a:pPr lvl="2"/>
            <a:r>
              <a:rPr lang="en-US" sz="1800" dirty="0"/>
              <a:t>Cough, coryza, and conjunctivitis</a:t>
            </a:r>
          </a:p>
          <a:p>
            <a:pPr lvl="1"/>
            <a:r>
              <a:rPr lang="en-US" sz="2200" dirty="0"/>
              <a:t>Koplik spots</a:t>
            </a:r>
          </a:p>
          <a:p>
            <a:pPr lvl="2"/>
            <a:r>
              <a:rPr lang="en-US" sz="1800" dirty="0"/>
              <a:t>Red spots on oral mucosal surfaces with blue-white centers</a:t>
            </a:r>
          </a:p>
          <a:p>
            <a:pPr lvl="1"/>
            <a:r>
              <a:rPr lang="en-US" sz="2000" dirty="0"/>
              <a:t>Rash spreading from head down and centrally out</a:t>
            </a:r>
          </a:p>
          <a:p>
            <a:pPr lvl="1"/>
            <a:endParaRPr lang="en-US" sz="2000" dirty="0"/>
          </a:p>
        </p:txBody>
      </p:sp>
      <p:sp>
        <p:nvSpPr>
          <p:cNvPr id="4" name="Slide Number Placeholder 3">
            <a:extLst>
              <a:ext uri="{FF2B5EF4-FFF2-40B4-BE49-F238E27FC236}">
                <a16:creationId xmlns:a16="http://schemas.microsoft.com/office/drawing/2014/main" id="{401973CA-4065-1203-62AC-0E5BAFFD0DA6}"/>
              </a:ext>
            </a:extLst>
          </p:cNvPr>
          <p:cNvSpPr>
            <a:spLocks noGrp="1"/>
          </p:cNvSpPr>
          <p:nvPr>
            <p:ph type="sldNum" sz="quarter" idx="12"/>
          </p:nvPr>
        </p:nvSpPr>
        <p:spPr/>
        <p:txBody>
          <a:bodyPr/>
          <a:lstStyle/>
          <a:p>
            <a:fld id="{8A38FAF8-786F-7C4F-9F1B-B820815ED72A}" type="slidenum">
              <a:rPr lang="en-US" smtClean="0"/>
              <a:t>6</a:t>
            </a:fld>
            <a:endParaRPr lang="en-US" dirty="0"/>
          </a:p>
        </p:txBody>
      </p:sp>
      <p:pic>
        <p:nvPicPr>
          <p:cNvPr id="2050" name="Picture 2" descr="Measles: Signs, Symptoms, and Complications">
            <a:extLst>
              <a:ext uri="{FF2B5EF4-FFF2-40B4-BE49-F238E27FC236}">
                <a16:creationId xmlns:a16="http://schemas.microsoft.com/office/drawing/2014/main" id="{579E538F-E532-C1FC-9F7A-C3EB04901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132" y="1439236"/>
            <a:ext cx="3890203" cy="291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89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5A1F-8CCF-D1B0-0DB0-1D91BD91EFFA}"/>
              </a:ext>
            </a:extLst>
          </p:cNvPr>
          <p:cNvSpPr>
            <a:spLocks noGrp="1"/>
          </p:cNvSpPr>
          <p:nvPr>
            <p:ph type="title"/>
          </p:nvPr>
        </p:nvSpPr>
        <p:spPr/>
        <p:txBody>
          <a:bodyPr/>
          <a:lstStyle/>
          <a:p>
            <a:r>
              <a:rPr lang="en-US" dirty="0"/>
              <a:t>An anecdote…</a:t>
            </a:r>
          </a:p>
        </p:txBody>
      </p:sp>
      <p:sp>
        <p:nvSpPr>
          <p:cNvPr id="3" name="Content Placeholder 2">
            <a:extLst>
              <a:ext uri="{FF2B5EF4-FFF2-40B4-BE49-F238E27FC236}">
                <a16:creationId xmlns:a16="http://schemas.microsoft.com/office/drawing/2014/main" id="{83C39F93-D57D-AC36-997E-095F4095541B}"/>
              </a:ext>
            </a:extLst>
          </p:cNvPr>
          <p:cNvSpPr>
            <a:spLocks noGrp="1"/>
          </p:cNvSpPr>
          <p:nvPr>
            <p:ph idx="1"/>
          </p:nvPr>
        </p:nvSpPr>
        <p:spPr/>
        <p:txBody>
          <a:bodyPr/>
          <a:lstStyle/>
          <a:p>
            <a:r>
              <a:rPr lang="en-US" sz="2400" dirty="0"/>
              <a:t>5 </a:t>
            </a:r>
            <a:r>
              <a:rPr lang="en-US" sz="2400" dirty="0" err="1"/>
              <a:t>yo</a:t>
            </a:r>
            <a:r>
              <a:rPr lang="en-US" sz="2400" dirty="0"/>
              <a:t> unvaccinated girl comes in with complicated pneumonia and empyema.</a:t>
            </a:r>
          </a:p>
          <a:p>
            <a:r>
              <a:rPr lang="en-US" sz="2400" dirty="0"/>
              <a:t>PHM team talks about vaccines.</a:t>
            </a:r>
          </a:p>
          <a:p>
            <a:r>
              <a:rPr lang="en-US" sz="2400" dirty="0"/>
              <a:t>ID sees in follow up. </a:t>
            </a:r>
          </a:p>
          <a:p>
            <a:r>
              <a:rPr lang="en-US" sz="2400" dirty="0"/>
              <a:t>“I know we talked about vaccines while inpatient, but I wanted to talk about some of the things from my book…”</a:t>
            </a:r>
          </a:p>
          <a:p>
            <a:r>
              <a:rPr lang="en-US" sz="2400" dirty="0"/>
              <a:t>“What about strain replacement?”</a:t>
            </a:r>
          </a:p>
        </p:txBody>
      </p:sp>
    </p:spTree>
    <p:extLst>
      <p:ext uri="{BB962C8B-B14F-4D97-AF65-F5344CB8AC3E}">
        <p14:creationId xmlns:p14="http://schemas.microsoft.com/office/powerpoint/2010/main" val="2823750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95425-7D0E-7D0F-9B56-ED6122FB6756}"/>
              </a:ext>
            </a:extLst>
          </p:cNvPr>
          <p:cNvSpPr>
            <a:spLocks noGrp="1"/>
          </p:cNvSpPr>
          <p:nvPr>
            <p:ph type="title"/>
          </p:nvPr>
        </p:nvSpPr>
        <p:spPr/>
        <p:txBody>
          <a:bodyPr/>
          <a:lstStyle/>
          <a:p>
            <a:r>
              <a:rPr lang="en-US" dirty="0"/>
              <a:t>Strain Replacement</a:t>
            </a:r>
          </a:p>
        </p:txBody>
      </p:sp>
      <p:graphicFrame>
        <p:nvGraphicFramePr>
          <p:cNvPr id="4" name="Content Placeholder 3">
            <a:extLst>
              <a:ext uri="{FF2B5EF4-FFF2-40B4-BE49-F238E27FC236}">
                <a16:creationId xmlns:a16="http://schemas.microsoft.com/office/drawing/2014/main" id="{211BA6A0-3F5E-9001-2CD6-44B9B8D4301C}"/>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8582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D79E-5344-38E6-D5B5-156E207C08DF}"/>
              </a:ext>
            </a:extLst>
          </p:cNvPr>
          <p:cNvSpPr>
            <a:spLocks noGrp="1"/>
          </p:cNvSpPr>
          <p:nvPr>
            <p:ph type="title"/>
          </p:nvPr>
        </p:nvSpPr>
        <p:spPr/>
        <p:txBody>
          <a:bodyPr/>
          <a:lstStyle/>
          <a:p>
            <a:endParaRPr lang="en-US" dirty="0"/>
          </a:p>
        </p:txBody>
      </p:sp>
      <p:pic>
        <p:nvPicPr>
          <p:cNvPr id="93186" name="Picture 2" descr="Chapter 11: Pneumococcal | Manual for the Surveillance of  Vaccine-Preventable Diseases | CDC">
            <a:extLst>
              <a:ext uri="{FF2B5EF4-FFF2-40B4-BE49-F238E27FC236}">
                <a16:creationId xmlns:a16="http://schemas.microsoft.com/office/drawing/2014/main" id="{812978CC-07A4-EC6D-6D4E-9D28E9D39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109" y="1343738"/>
            <a:ext cx="6259783" cy="352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76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CC4C-3809-3FB8-7AC4-51676F98404E}"/>
              </a:ext>
            </a:extLst>
          </p:cNvPr>
          <p:cNvSpPr>
            <a:spLocks noGrp="1"/>
          </p:cNvSpPr>
          <p:nvPr>
            <p:ph type="title"/>
          </p:nvPr>
        </p:nvSpPr>
        <p:spPr/>
        <p:txBody>
          <a:bodyPr/>
          <a:lstStyle/>
          <a:p>
            <a:r>
              <a:rPr lang="en-US" dirty="0"/>
              <a:t>Always ask, never assume</a:t>
            </a:r>
          </a:p>
        </p:txBody>
      </p:sp>
      <p:sp>
        <p:nvSpPr>
          <p:cNvPr id="3" name="Content Placeholder 2">
            <a:extLst>
              <a:ext uri="{FF2B5EF4-FFF2-40B4-BE49-F238E27FC236}">
                <a16:creationId xmlns:a16="http://schemas.microsoft.com/office/drawing/2014/main" id="{5FC498B9-B96E-3782-CF1A-32D9C40AB50C}"/>
              </a:ext>
            </a:extLst>
          </p:cNvPr>
          <p:cNvSpPr>
            <a:spLocks noGrp="1"/>
          </p:cNvSpPr>
          <p:nvPr>
            <p:ph idx="1"/>
          </p:nvPr>
        </p:nvSpPr>
        <p:spPr/>
        <p:txBody>
          <a:bodyPr/>
          <a:lstStyle/>
          <a:p>
            <a:r>
              <a:rPr lang="en-US" dirty="0"/>
              <a:t>Assuming what they are worried about can get you in trouble. </a:t>
            </a:r>
          </a:p>
          <a:p>
            <a:r>
              <a:rPr lang="en-US" dirty="0"/>
              <a:t>Always ask what they are worried about with the vaccines.</a:t>
            </a:r>
          </a:p>
          <a:p>
            <a:r>
              <a:rPr lang="en-US" dirty="0"/>
              <a:t>Debunking or providing better context can win you trust. </a:t>
            </a:r>
          </a:p>
        </p:txBody>
      </p:sp>
    </p:spTree>
    <p:extLst>
      <p:ext uri="{BB962C8B-B14F-4D97-AF65-F5344CB8AC3E}">
        <p14:creationId xmlns:p14="http://schemas.microsoft.com/office/powerpoint/2010/main" val="2629814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46B04746-E091-7678-E786-72BDF1046772}"/>
              </a:ext>
            </a:extLst>
          </p:cNvPr>
          <p:cNvSpPr>
            <a:spLocks noGrp="1" noChangeArrowheads="1"/>
          </p:cNvSpPr>
          <p:nvPr>
            <p:ph type="title"/>
          </p:nvPr>
        </p:nvSpPr>
        <p:spPr/>
        <p:txBody>
          <a:bodyPr/>
          <a:lstStyle/>
          <a:p>
            <a:r>
              <a:rPr lang="en-US" altLang="en-US" dirty="0"/>
              <a:t>Online Vaccine Resources</a:t>
            </a:r>
          </a:p>
        </p:txBody>
      </p:sp>
      <p:sp>
        <p:nvSpPr>
          <p:cNvPr id="94211" name="Content Placeholder 3">
            <a:extLst>
              <a:ext uri="{FF2B5EF4-FFF2-40B4-BE49-F238E27FC236}">
                <a16:creationId xmlns:a16="http://schemas.microsoft.com/office/drawing/2014/main" id="{5C09C0C0-3693-D4FB-0E37-FE6806DE114E}"/>
              </a:ext>
            </a:extLst>
          </p:cNvPr>
          <p:cNvSpPr>
            <a:spLocks noGrp="1" noChangeArrowheads="1"/>
          </p:cNvSpPr>
          <p:nvPr>
            <p:ph idx="1"/>
          </p:nvPr>
        </p:nvSpPr>
        <p:spPr>
          <a:xfrm>
            <a:off x="457199" y="1257300"/>
            <a:ext cx="8229599" cy="3486150"/>
          </a:xfrm>
        </p:spPr>
        <p:txBody>
          <a:bodyPr/>
          <a:lstStyle/>
          <a:p>
            <a:r>
              <a:rPr lang="en-US" altLang="en-US" sz="2400" dirty="0">
                <a:latin typeface="+mj-lt"/>
                <a:hlinkClick r:id="rId2">
                  <a:extLst>
                    <a:ext uri="{A12FA001-AC4F-418D-AE19-62706E023703}">
                      <ahyp:hlinkClr xmlns:ahyp="http://schemas.microsoft.com/office/drawing/2018/hyperlinkcolor" val="tx"/>
                    </a:ext>
                  </a:extLst>
                </a:hlinkClick>
              </a:rPr>
              <a:t>Center for Disease Control and Prevention </a:t>
            </a:r>
          </a:p>
          <a:p>
            <a:pPr lvl="1"/>
            <a:r>
              <a:rPr lang="en-US" altLang="en-US" sz="2400" b="0" u="sng" dirty="0">
                <a:solidFill>
                  <a:srgbClr val="C1CD23"/>
                </a:solidFill>
                <a:latin typeface="+mj-lt"/>
                <a:hlinkClick r:id="rId2">
                  <a:extLst>
                    <a:ext uri="{A12FA001-AC4F-418D-AE19-62706E023703}">
                      <ahyp:hlinkClr xmlns:ahyp="http://schemas.microsoft.com/office/drawing/2018/hyperlinkcolor" val="tx"/>
                    </a:ext>
                  </a:extLst>
                </a:hlinkClick>
              </a:rPr>
              <a:t>http://www.cdc.gov/vaccines/</a:t>
            </a:r>
            <a:endParaRPr lang="en-US" altLang="en-US" sz="2400" b="0" u="sng" dirty="0">
              <a:latin typeface="+mj-lt"/>
            </a:endParaRPr>
          </a:p>
          <a:p>
            <a:r>
              <a:rPr lang="en-US" altLang="en-US" sz="2400" u="sng" dirty="0">
                <a:latin typeface="+mj-lt"/>
                <a:hlinkClick r:id="rId3">
                  <a:extLst>
                    <a:ext uri="{A12FA001-AC4F-418D-AE19-62706E023703}">
                      <ahyp:hlinkClr xmlns:ahyp="http://schemas.microsoft.com/office/drawing/2018/hyperlinkcolor" val="tx"/>
                    </a:ext>
                  </a:extLst>
                </a:hlinkClick>
              </a:rPr>
              <a:t>Children’s Hosp of Philadelphia Vaccine Service </a:t>
            </a:r>
          </a:p>
          <a:p>
            <a:pPr lvl="1"/>
            <a:r>
              <a:rPr lang="en-US" altLang="en-US" sz="2400" b="0" u="sng" dirty="0">
                <a:latin typeface="+mj-lt"/>
                <a:hlinkClick r:id="rId3"/>
              </a:rPr>
              <a:t>http://www.chop.edu/service/vaccine-education-center</a:t>
            </a:r>
            <a:r>
              <a:rPr lang="en-US" altLang="en-US" sz="2400" u="sng" dirty="0">
                <a:latin typeface="+mj-lt"/>
                <a:hlinkClick r:id="rId3"/>
              </a:rPr>
              <a:t>/</a:t>
            </a:r>
            <a:endParaRPr lang="en-US" altLang="en-US" sz="2400" u="sng" dirty="0">
              <a:latin typeface="+mj-lt"/>
            </a:endParaRPr>
          </a:p>
          <a:p>
            <a:r>
              <a:rPr lang="en-US" altLang="en-US" sz="2400" dirty="0">
                <a:latin typeface="+mj-lt"/>
                <a:hlinkClick r:id="rId4">
                  <a:extLst>
                    <a:ext uri="{A12FA001-AC4F-418D-AE19-62706E023703}">
                      <ahyp:hlinkClr xmlns:ahyp="http://schemas.microsoft.com/office/drawing/2018/hyperlinkcolor" val="tx"/>
                    </a:ext>
                  </a:extLst>
                </a:hlinkClick>
              </a:rPr>
              <a:t>Immunization action coalition </a:t>
            </a:r>
          </a:p>
          <a:p>
            <a:pPr lvl="1"/>
            <a:r>
              <a:rPr lang="en-US" altLang="en-US" sz="2400" b="0" u="sng" dirty="0">
                <a:solidFill>
                  <a:srgbClr val="C1CD23"/>
                </a:solidFill>
                <a:latin typeface="+mj-lt"/>
                <a:hlinkClick r:id="rId4">
                  <a:extLst>
                    <a:ext uri="{A12FA001-AC4F-418D-AE19-62706E023703}">
                      <ahyp:hlinkClr xmlns:ahyp="http://schemas.microsoft.com/office/drawing/2018/hyperlinkcolor" val="tx"/>
                    </a:ext>
                  </a:extLst>
                </a:hlinkClick>
              </a:rPr>
              <a:t>http://www.immunize.org/aboutus/</a:t>
            </a:r>
            <a:endParaRPr lang="en-US" altLang="en-US" sz="2400" b="0" u="sng" dirty="0">
              <a:latin typeface="+mj-lt"/>
            </a:endParaRPr>
          </a:p>
          <a:p>
            <a:pPr marL="0" indent="0">
              <a:buNone/>
            </a:pPr>
            <a:endParaRPr lang="en-US" altLang="en-US" sz="2400" u="sng" dirty="0">
              <a:latin typeface="Comic Sans MS" panose="030F0902030302020204" pitchFamily="66" charset="0"/>
            </a:endParaRPr>
          </a:p>
          <a:p>
            <a:endParaRPr lang="en-US" altLang="en-US" sz="2400" u="sng" dirty="0">
              <a:latin typeface="Comic Sans MS" panose="030F0902030302020204" pitchFamily="66" charset="0"/>
            </a:endParaRPr>
          </a:p>
          <a:p>
            <a:endParaRPr lang="en-US" altLang="en-US" sz="2400" u="sng" dirty="0">
              <a:latin typeface="Comic Sans MS" panose="030F0902030302020204" pitchFamily="66"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946C4B-1FCB-45F2-D1EC-89F4851EA6C2}"/>
              </a:ext>
            </a:extLst>
          </p:cNvPr>
          <p:cNvSpPr>
            <a:spLocks noGrp="1"/>
          </p:cNvSpPr>
          <p:nvPr>
            <p:ph type="sldNum" sz="quarter" idx="12"/>
          </p:nvPr>
        </p:nvSpPr>
        <p:spPr/>
        <p:txBody>
          <a:bodyPr/>
          <a:lstStyle/>
          <a:p>
            <a:fld id="{8A38FAF8-786F-7C4F-9F1B-B820815ED72A}" type="slidenum">
              <a:rPr lang="en-US" smtClean="0"/>
              <a:t>65</a:t>
            </a:fld>
            <a:endParaRPr lang="en-US"/>
          </a:p>
        </p:txBody>
      </p:sp>
      <p:sp>
        <p:nvSpPr>
          <p:cNvPr id="3" name="Title 2">
            <a:extLst>
              <a:ext uri="{FF2B5EF4-FFF2-40B4-BE49-F238E27FC236}">
                <a16:creationId xmlns:a16="http://schemas.microsoft.com/office/drawing/2014/main" id="{90129041-CB5B-BD5F-F83B-180815EDF405}"/>
              </a:ext>
            </a:extLst>
          </p:cNvPr>
          <p:cNvSpPr>
            <a:spLocks noGrp="1"/>
          </p:cNvSpPr>
          <p:nvPr>
            <p:ph type="title"/>
          </p:nvPr>
        </p:nvSpPr>
        <p:spPr/>
        <p:txBody>
          <a:bodyPr/>
          <a:lstStyle/>
          <a:p>
            <a:r>
              <a:rPr lang="en-US" dirty="0"/>
              <a:t>Thank you!  </a:t>
            </a:r>
          </a:p>
        </p:txBody>
      </p:sp>
      <p:sp>
        <p:nvSpPr>
          <p:cNvPr id="4" name="Subtitle 3">
            <a:extLst>
              <a:ext uri="{FF2B5EF4-FFF2-40B4-BE49-F238E27FC236}">
                <a16:creationId xmlns:a16="http://schemas.microsoft.com/office/drawing/2014/main" id="{A4952621-AB7A-D1BF-C174-D92FA82DA934}"/>
              </a:ext>
            </a:extLst>
          </p:cNvPr>
          <p:cNvSpPr>
            <a:spLocks noGrp="1"/>
          </p:cNvSpPr>
          <p:nvPr>
            <p:ph type="subTitle" idx="1"/>
          </p:nvPr>
        </p:nvSpPr>
        <p:spPr/>
        <p:txBody>
          <a:bodyPr/>
          <a:lstStyle/>
          <a:p>
            <a:r>
              <a:rPr lang="en-US" dirty="0"/>
              <a:t>What questions do you have?</a:t>
            </a:r>
          </a:p>
        </p:txBody>
      </p:sp>
    </p:spTree>
    <p:extLst>
      <p:ext uri="{BB962C8B-B14F-4D97-AF65-F5344CB8AC3E}">
        <p14:creationId xmlns:p14="http://schemas.microsoft.com/office/powerpoint/2010/main" val="3101431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55C4-B392-4EC2-6C74-A0609371CD2C}"/>
              </a:ext>
            </a:extLst>
          </p:cNvPr>
          <p:cNvSpPr>
            <a:spLocks noGrp="1"/>
          </p:cNvSpPr>
          <p:nvPr>
            <p:ph type="title"/>
          </p:nvPr>
        </p:nvSpPr>
        <p:spPr/>
        <p:txBody>
          <a:bodyPr/>
          <a:lstStyle/>
          <a:p>
            <a:r>
              <a:rPr lang="en-US" dirty="0"/>
              <a:t>Complications of Measles</a:t>
            </a:r>
          </a:p>
        </p:txBody>
      </p:sp>
      <p:sp>
        <p:nvSpPr>
          <p:cNvPr id="3" name="Content Placeholder 2">
            <a:extLst>
              <a:ext uri="{FF2B5EF4-FFF2-40B4-BE49-F238E27FC236}">
                <a16:creationId xmlns:a16="http://schemas.microsoft.com/office/drawing/2014/main" id="{0E81688D-896F-F0C4-A718-37FD5122B94C}"/>
              </a:ext>
            </a:extLst>
          </p:cNvPr>
          <p:cNvSpPr>
            <a:spLocks noGrp="1"/>
          </p:cNvSpPr>
          <p:nvPr>
            <p:ph idx="1"/>
          </p:nvPr>
        </p:nvSpPr>
        <p:spPr/>
        <p:txBody>
          <a:bodyPr/>
          <a:lstStyle/>
          <a:p>
            <a:r>
              <a:rPr lang="en-US" altLang="en-US" sz="2800" dirty="0"/>
              <a:t>Complications: </a:t>
            </a:r>
          </a:p>
          <a:p>
            <a:pPr lvl="1"/>
            <a:r>
              <a:rPr lang="en-US" altLang="en-US" sz="2400" dirty="0"/>
              <a:t>Ear infection, pneumonia, diarrhea </a:t>
            </a:r>
          </a:p>
          <a:p>
            <a:pPr lvl="1"/>
            <a:r>
              <a:rPr lang="en-US" altLang="en-US" sz="2400" dirty="0"/>
              <a:t>Seizures 6-8/1000</a:t>
            </a:r>
          </a:p>
          <a:p>
            <a:pPr lvl="1"/>
            <a:r>
              <a:rPr lang="en-US" altLang="en-US" sz="2400" dirty="0"/>
              <a:t>Encephalitis 1/1000</a:t>
            </a:r>
          </a:p>
          <a:p>
            <a:pPr lvl="1"/>
            <a:r>
              <a:rPr lang="en-US" altLang="en-US" sz="2400" dirty="0"/>
              <a:t>Death 1-2/1000</a:t>
            </a:r>
          </a:p>
        </p:txBody>
      </p:sp>
      <p:sp>
        <p:nvSpPr>
          <p:cNvPr id="4" name="Slide Number Placeholder 3">
            <a:extLst>
              <a:ext uri="{FF2B5EF4-FFF2-40B4-BE49-F238E27FC236}">
                <a16:creationId xmlns:a16="http://schemas.microsoft.com/office/drawing/2014/main" id="{F5881357-2668-0A7E-93FD-76E52FB49329}"/>
              </a:ext>
            </a:extLst>
          </p:cNvPr>
          <p:cNvSpPr>
            <a:spLocks noGrp="1"/>
          </p:cNvSpPr>
          <p:nvPr>
            <p:ph type="sldNum" sz="quarter" idx="12"/>
          </p:nvPr>
        </p:nvSpPr>
        <p:spPr/>
        <p:txBody>
          <a:bodyPr/>
          <a:lstStyle/>
          <a:p>
            <a:fld id="{8A38FAF8-786F-7C4F-9F1B-B820815ED72A}" type="slidenum">
              <a:rPr lang="en-US" smtClean="0"/>
              <a:t>7</a:t>
            </a:fld>
            <a:endParaRPr lang="en-US" dirty="0"/>
          </a:p>
        </p:txBody>
      </p:sp>
    </p:spTree>
    <p:extLst>
      <p:ext uri="{BB962C8B-B14F-4D97-AF65-F5344CB8AC3E}">
        <p14:creationId xmlns:p14="http://schemas.microsoft.com/office/powerpoint/2010/main" val="226706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A818-5C19-C7E2-07F9-5719999A805A}"/>
              </a:ext>
            </a:extLst>
          </p:cNvPr>
          <p:cNvSpPr>
            <a:spLocks noGrp="1"/>
          </p:cNvSpPr>
          <p:nvPr>
            <p:ph type="title"/>
          </p:nvPr>
        </p:nvSpPr>
        <p:spPr/>
        <p:txBody>
          <a:bodyPr/>
          <a:lstStyle/>
          <a:p>
            <a:r>
              <a:rPr lang="en-US" dirty="0"/>
              <a:t>Who are immune hosts?</a:t>
            </a:r>
          </a:p>
        </p:txBody>
      </p:sp>
      <p:sp>
        <p:nvSpPr>
          <p:cNvPr id="3" name="Content Placeholder 2">
            <a:extLst>
              <a:ext uri="{FF2B5EF4-FFF2-40B4-BE49-F238E27FC236}">
                <a16:creationId xmlns:a16="http://schemas.microsoft.com/office/drawing/2014/main" id="{34F2453C-804A-F6C6-35CC-CFFBFE5EB98A}"/>
              </a:ext>
            </a:extLst>
          </p:cNvPr>
          <p:cNvSpPr>
            <a:spLocks noGrp="1"/>
          </p:cNvSpPr>
          <p:nvPr>
            <p:ph idx="1"/>
          </p:nvPr>
        </p:nvSpPr>
        <p:spPr/>
        <p:txBody>
          <a:bodyPr/>
          <a:lstStyle/>
          <a:p>
            <a:r>
              <a:rPr lang="en-US" dirty="0"/>
              <a:t>Those without immunity:</a:t>
            </a:r>
          </a:p>
          <a:p>
            <a:pPr lvl="1"/>
            <a:r>
              <a:rPr lang="en-US" dirty="0"/>
              <a:t>Vaccinated (for children this means 2 doses)</a:t>
            </a:r>
          </a:p>
          <a:p>
            <a:pPr lvl="1"/>
            <a:r>
              <a:rPr lang="en-US" dirty="0"/>
              <a:t>Lab evidence of immunity (positive titers)</a:t>
            </a:r>
          </a:p>
          <a:p>
            <a:pPr lvl="1"/>
            <a:r>
              <a:rPr lang="en-US" dirty="0"/>
              <a:t>Lab evidence of history of disease</a:t>
            </a:r>
          </a:p>
          <a:p>
            <a:pPr lvl="1"/>
            <a:r>
              <a:rPr lang="en-US" dirty="0"/>
              <a:t>Born before 1957</a:t>
            </a:r>
          </a:p>
          <a:p>
            <a:r>
              <a:rPr lang="en-US" dirty="0"/>
              <a:t>Anyone else could be considered susceptible</a:t>
            </a:r>
          </a:p>
        </p:txBody>
      </p:sp>
      <p:sp>
        <p:nvSpPr>
          <p:cNvPr id="4" name="Slide Number Placeholder 3">
            <a:extLst>
              <a:ext uri="{FF2B5EF4-FFF2-40B4-BE49-F238E27FC236}">
                <a16:creationId xmlns:a16="http://schemas.microsoft.com/office/drawing/2014/main" id="{E10EA1E3-20D5-FB47-E9D3-534E0884BC11}"/>
              </a:ext>
            </a:extLst>
          </p:cNvPr>
          <p:cNvSpPr>
            <a:spLocks noGrp="1"/>
          </p:cNvSpPr>
          <p:nvPr>
            <p:ph type="sldNum" sz="quarter" idx="12"/>
          </p:nvPr>
        </p:nvSpPr>
        <p:spPr/>
        <p:txBody>
          <a:bodyPr/>
          <a:lstStyle/>
          <a:p>
            <a:fld id="{8A38FAF8-786F-7C4F-9F1B-B820815ED72A}" type="slidenum">
              <a:rPr lang="en-US" smtClean="0"/>
              <a:t>8</a:t>
            </a:fld>
            <a:endParaRPr lang="en-US" dirty="0"/>
          </a:p>
        </p:txBody>
      </p:sp>
      <p:sp>
        <p:nvSpPr>
          <p:cNvPr id="6" name="TextBox 5">
            <a:extLst>
              <a:ext uri="{FF2B5EF4-FFF2-40B4-BE49-F238E27FC236}">
                <a16:creationId xmlns:a16="http://schemas.microsoft.com/office/drawing/2014/main" id="{62FA80F0-1A08-78E4-EF94-EA28CB734B9B}"/>
              </a:ext>
            </a:extLst>
          </p:cNvPr>
          <p:cNvSpPr txBox="1"/>
          <p:nvPr/>
        </p:nvSpPr>
        <p:spPr>
          <a:xfrm>
            <a:off x="1138518" y="4516360"/>
            <a:ext cx="6006353" cy="338554"/>
          </a:xfrm>
          <a:prstGeom prst="rect">
            <a:avLst/>
          </a:prstGeom>
          <a:noFill/>
        </p:spPr>
        <p:txBody>
          <a:bodyPr wrap="square">
            <a:spAutoFit/>
          </a:bodyPr>
          <a:lstStyle/>
          <a:p>
            <a:r>
              <a:rPr lang="en-US" sz="1600" dirty="0"/>
              <a:t>https://</a:t>
            </a:r>
            <a:r>
              <a:rPr lang="en-US" sz="1600" dirty="0" err="1"/>
              <a:t>www.cdc.gov</a:t>
            </a:r>
            <a:r>
              <a:rPr lang="en-US" sz="1600" dirty="0"/>
              <a:t>/measles/hcp/vaccine-considerations/</a:t>
            </a:r>
            <a:r>
              <a:rPr lang="en-US" sz="1600" dirty="0" err="1"/>
              <a:t>index.html</a:t>
            </a:r>
            <a:endParaRPr lang="en-US" sz="1600" dirty="0"/>
          </a:p>
        </p:txBody>
      </p:sp>
    </p:spTree>
    <p:extLst>
      <p:ext uri="{BB962C8B-B14F-4D97-AF65-F5344CB8AC3E}">
        <p14:creationId xmlns:p14="http://schemas.microsoft.com/office/powerpoint/2010/main" val="556897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DCA7-828B-E109-C7F5-4D15E86DF0B5}"/>
              </a:ext>
            </a:extLst>
          </p:cNvPr>
          <p:cNvSpPr>
            <a:spLocks noGrp="1"/>
          </p:cNvSpPr>
          <p:nvPr>
            <p:ph type="title"/>
          </p:nvPr>
        </p:nvSpPr>
        <p:spPr/>
        <p:txBody>
          <a:bodyPr/>
          <a:lstStyle/>
          <a:p>
            <a:r>
              <a:rPr lang="en-US" dirty="0"/>
              <a:t>Work Up (on </a:t>
            </a:r>
            <a:r>
              <a:rPr lang="en-US" dirty="0" err="1"/>
              <a:t>Infonet</a:t>
            </a:r>
            <a:r>
              <a:rPr lang="en-US" dirty="0"/>
              <a:t>)</a:t>
            </a:r>
          </a:p>
        </p:txBody>
      </p:sp>
      <p:pic>
        <p:nvPicPr>
          <p:cNvPr id="6" name="Content Placeholder 5" descr="A close-up of a test&#10;&#10;AI-generated content may be incorrect.">
            <a:extLst>
              <a:ext uri="{FF2B5EF4-FFF2-40B4-BE49-F238E27FC236}">
                <a16:creationId xmlns:a16="http://schemas.microsoft.com/office/drawing/2014/main" id="{BE0CBD33-889C-6AA6-6F25-C44DDA8515AA}"/>
              </a:ext>
            </a:extLst>
          </p:cNvPr>
          <p:cNvPicPr>
            <a:picLocks noGrp="1" noChangeAspect="1"/>
          </p:cNvPicPr>
          <p:nvPr>
            <p:ph idx="1"/>
          </p:nvPr>
        </p:nvPicPr>
        <p:blipFill>
          <a:blip r:embed="rId2"/>
          <a:stretch>
            <a:fillRect/>
          </a:stretch>
        </p:blipFill>
        <p:spPr>
          <a:xfrm>
            <a:off x="328355" y="1385815"/>
            <a:ext cx="8487290" cy="2371869"/>
          </a:xfrm>
        </p:spPr>
      </p:pic>
      <p:sp>
        <p:nvSpPr>
          <p:cNvPr id="4" name="Slide Number Placeholder 3">
            <a:extLst>
              <a:ext uri="{FF2B5EF4-FFF2-40B4-BE49-F238E27FC236}">
                <a16:creationId xmlns:a16="http://schemas.microsoft.com/office/drawing/2014/main" id="{2BF17F09-B3C1-EB9B-0992-F72FB221609A}"/>
              </a:ext>
            </a:extLst>
          </p:cNvPr>
          <p:cNvSpPr>
            <a:spLocks noGrp="1"/>
          </p:cNvSpPr>
          <p:nvPr>
            <p:ph type="sldNum" sz="quarter" idx="12"/>
          </p:nvPr>
        </p:nvSpPr>
        <p:spPr/>
        <p:txBody>
          <a:bodyPr/>
          <a:lstStyle/>
          <a:p>
            <a:fld id="{8A38FAF8-786F-7C4F-9F1B-B820815ED72A}" type="slidenum">
              <a:rPr lang="en-US" smtClean="0"/>
              <a:t>9</a:t>
            </a:fld>
            <a:endParaRPr lang="en-US" dirty="0"/>
          </a:p>
        </p:txBody>
      </p:sp>
    </p:spTree>
    <p:extLst>
      <p:ext uri="{BB962C8B-B14F-4D97-AF65-F5344CB8AC3E}">
        <p14:creationId xmlns:p14="http://schemas.microsoft.com/office/powerpoint/2010/main" val="3745849501"/>
      </p:ext>
    </p:extLst>
  </p:cSld>
  <p:clrMapOvr>
    <a:masterClrMapping/>
  </p:clrMapOvr>
</p:sld>
</file>

<file path=ppt/theme/theme1.xml><?xml version="1.0" encoding="utf-8"?>
<a:theme xmlns:a="http://schemas.openxmlformats.org/drawingml/2006/main" name="Office Theme">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2400" b="0" dirty="0" smtClean="0">
            <a:solidFill>
              <a:schemeClr val="tx2"/>
            </a:solidFill>
          </a:defRPr>
        </a:defPPr>
      </a:lstStyle>
    </a:txDef>
  </a:objectDefaults>
  <a:extraClrSchemeLst/>
  <a:extLst>
    <a:ext uri="{05A4C25C-085E-4340-85A3-A5531E510DB2}">
      <thm15:themeFamily xmlns:thm15="http://schemas.microsoft.com/office/thememl/2012/main" name="SYS412992_UPMCPPTTemplate_FINAL_02-17-16 [Read-Only]" id="{8443FD9B-04A5-4AB6-AFB3-D780514D9EE0}" vid="{CE0DAE1E-947F-4FD3-BC07-89D6E5125CD6}"/>
    </a:ext>
  </a:extLst>
</a:theme>
</file>

<file path=ppt/theme/theme2.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YS412992_UPMCPPTTemplate_FINAL_02-17-16 [Read-Only]" id="{8443FD9B-04A5-4AB6-AFB3-D780514D9EE0}" vid="{23C1844F-2C8A-4AFF-AEE0-BEFDE0CCBE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ase Infonet Document" ma:contentTypeID="0x010100EC1F2C8B28AAB14781271398C24F97CD00332EB1AA3AFECD4192C84E6DB049869E" ma:contentTypeVersion="14" ma:contentTypeDescription="Create a new document." ma:contentTypeScope="" ma:versionID="7971a44dd6014671692509b0a4e14483">
  <xsd:schema xmlns:xsd="http://www.w3.org/2001/XMLSchema" xmlns:xs="http://www.w3.org/2001/XMLSchema" xmlns:p="http://schemas.microsoft.com/office/2006/metadata/properties" xmlns:ns1="http://schemas.microsoft.com/sharepoint/v3" xmlns:ns2="9d4db2aa-fc63-4ec2-853c-ebc82710a459" targetNamespace="http://schemas.microsoft.com/office/2006/metadata/properties" ma:root="true" ma:fieldsID="1ddcdd31fa982acec332c3e3037fad60" ns1:_="" ns2:_="">
    <xsd:import namespace="http://schemas.microsoft.com/sharepoint/v3"/>
    <xsd:import namespace="9d4db2aa-fc63-4ec2-853c-ebc82710a459"/>
    <xsd:element name="properties">
      <xsd:complexType>
        <xsd:sequence>
          <xsd:element name="documentManagement">
            <xsd:complexType>
              <xsd:all>
                <xsd:element ref="ns1:PublishingStartDate" minOccurs="0"/>
                <xsd:element ref="ns1:PublishingExpirationDate" minOccurs="0"/>
                <xsd:element ref="ns2:TaxCatchAllLabel" minOccurs="0"/>
                <xsd:element ref="ns2:ae3e0ae7b07849b8898f7caf9c138958" minOccurs="0"/>
                <xsd:element ref="ns2:bd5db9621b434dc48fd106e1c6103540" minOccurs="0"/>
                <xsd:element ref="ns2:ha9e2e9c60e6414da16da73f28cf3a0c" minOccurs="0"/>
                <xsd:element ref="ns2:a381ecf182f6459e8bd2ee80f245ab67" minOccurs="0"/>
                <xsd:element ref="ns2:TaxCatchAll" minOccurs="0"/>
                <xsd:element ref="ns2:i5016741841f40d5b961caa05915b9f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4db2aa-fc63-4ec2-853c-ebc82710a459" elementFormDefault="qualified">
    <xsd:import namespace="http://schemas.microsoft.com/office/2006/documentManagement/types"/>
    <xsd:import namespace="http://schemas.microsoft.com/office/infopath/2007/PartnerControls"/>
    <xsd:element name="TaxCatchAllLabel" ma:index="9" nillable="true" ma:displayName="Taxonomy Catch All Column1" ma:hidden="true" ma:list="{506c8f7b-3a6c-4f31-bcd4-3eb61cb2619c}" ma:internalName="TaxCatchAllLabel" ma:readOnly="true" ma:showField="CatchAllDataLabel" ma:web="9d4db2aa-fc63-4ec2-853c-ebc82710a459">
      <xsd:complexType>
        <xsd:complexContent>
          <xsd:extension base="dms:MultiChoiceLookup">
            <xsd:sequence>
              <xsd:element name="Value" type="dms:Lookup" maxOccurs="unbounded" minOccurs="0" nillable="true"/>
            </xsd:sequence>
          </xsd:extension>
        </xsd:complexContent>
      </xsd:complexType>
    </xsd:element>
    <xsd:element name="ae3e0ae7b07849b8898f7caf9c138958" ma:index="11" ma:taxonomy="true" ma:internalName="ae3e0ae7b07849b8898f7caf9c138958" ma:taxonomyFieldName="JobFamily" ma:displayName="JobFamily" ma:default="" ma:fieldId="{ae3e0ae7-b078-49b8-898f-7caf9c138958}" ma:taxonomyMulti="true" ma:sspId="7d2a7310-0341-4597-b1ae-31a23ae304c4" ma:termSetId="64ee3f2e-5f5a-4e9a-95bb-15bb2f1b955d" ma:anchorId="00000000-0000-0000-0000-000000000000" ma:open="false" ma:isKeyword="false">
      <xsd:complexType>
        <xsd:sequence>
          <xsd:element ref="pc:Terms" minOccurs="0" maxOccurs="1"/>
        </xsd:sequence>
      </xsd:complexType>
    </xsd:element>
    <xsd:element name="bd5db9621b434dc48fd106e1c6103540" ma:index="13" nillable="true" ma:taxonomy="true" ma:internalName="bd5db9621b434dc48fd106e1c6103540" ma:taxonomyFieldName="Topic" ma:displayName="Topic" ma:default="" ma:fieldId="{bd5db962-1b43-4dc4-8fd1-06e1c6103540}" ma:taxonomyMulti="true" ma:sspId="7d2a7310-0341-4597-b1ae-31a23ae304c4" ma:termSetId="35e8f796-e217-4749-97e0-81952a3a26ad" ma:anchorId="00000000-0000-0000-0000-000000000000" ma:open="false" ma:isKeyword="false">
      <xsd:complexType>
        <xsd:sequence>
          <xsd:element ref="pc:Terms" minOccurs="0" maxOccurs="1"/>
        </xsd:sequence>
      </xsd:complexType>
    </xsd:element>
    <xsd:element name="ha9e2e9c60e6414da16da73f28cf3a0c" ma:index="16" ma:taxonomy="true" ma:internalName="ha9e2e9c60e6414da16da73f28cf3a0c" ma:taxonomyFieldName="Managers" ma:displayName="ManagerStatus" ma:default="" ma:fieldId="{1a9e2e9c-60e6-414d-a16d-a73f28cf3a0c}" ma:sspId="7d2a7310-0341-4597-b1ae-31a23ae304c4" ma:termSetId="82cfd0e0-7369-46d4-a4a6-000fb51d8ec5" ma:anchorId="00000000-0000-0000-0000-000000000000" ma:open="false" ma:isKeyword="false">
      <xsd:complexType>
        <xsd:sequence>
          <xsd:element ref="pc:Terms" minOccurs="0" maxOccurs="1"/>
        </xsd:sequence>
      </xsd:complexType>
    </xsd:element>
    <xsd:element name="a381ecf182f6459e8bd2ee80f245ab67" ma:index="18" nillable="true" ma:taxonomy="true" ma:internalName="a381ecf182f6459e8bd2ee80f245ab67" ma:taxonomyFieldName="Content_x0020_Collector" ma:displayName="Content Collector" ma:default="" ma:fieldId="{a381ecf1-82f6-459e-8bd2-ee80f245ab67}" ma:taxonomyMulti="true" ma:sspId="7d2a7310-0341-4597-b1ae-31a23ae304c4" ma:termSetId="a66721b5-b79e-4964-a82e-2135692f3933" ma:anchorId="00000000-0000-0000-0000-000000000000" ma:open="true" ma:isKeyword="false">
      <xsd:complexType>
        <xsd:sequence>
          <xsd:element ref="pc:Terms" minOccurs="0" maxOccurs="1"/>
        </xsd:sequence>
      </xsd:complexType>
    </xsd:element>
    <xsd:element name="TaxCatchAll" ma:index="20" nillable="true" ma:displayName="Taxonomy Catch All Column" ma:hidden="true" ma:list="{506c8f7b-3a6c-4f31-bcd4-3eb61cb2619c}" ma:internalName="TaxCatchAll" ma:showField="CatchAllData" ma:web="9d4db2aa-fc63-4ec2-853c-ebc82710a459">
      <xsd:complexType>
        <xsd:complexContent>
          <xsd:extension base="dms:MultiChoiceLookup">
            <xsd:sequence>
              <xsd:element name="Value" type="dms:Lookup" maxOccurs="unbounded" minOccurs="0" nillable="true"/>
            </xsd:sequence>
          </xsd:extension>
        </xsd:complexContent>
      </xsd:complexType>
    </xsd:element>
    <xsd:element name="i5016741841f40d5b961caa05915b9ff" ma:index="21" ma:taxonomy="true" ma:internalName="i5016741841f40d5b961caa05915b9ff" ma:taxonomyFieldName="BusinessUnit" ma:displayName="BusinessUnit" ma:default="" ma:fieldId="{25016741-841f-40d5-b961-caa05915b9ff}" ma:taxonomyMulti="true" ma:sspId="7d2a7310-0341-4597-b1ae-31a23ae304c4" ma:termSetId="dff8ba45-1178-4a79-9bd3-7b9f41690f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5016741841f40d5b961caa05915b9ff xmlns="9d4db2aa-fc63-4ec2-853c-ebc82710a459">
      <Terms xmlns="http://schemas.microsoft.com/office/infopath/2007/PartnerControls">
        <TermInfo xmlns="http://schemas.microsoft.com/office/infopath/2007/PartnerControls">
          <TermName xmlns="http://schemas.microsoft.com/office/infopath/2007/PartnerControls">All Business Units</TermName>
          <TermId xmlns="http://schemas.microsoft.com/office/infopath/2007/PartnerControls">0d720952-413d-4e89-8cd6-06b85e9c17fb</TermId>
        </TermInfo>
      </Terms>
    </i5016741841f40d5b961caa05915b9ff>
    <TaxCatchAll xmlns="9d4db2aa-fc63-4ec2-853c-ebc82710a459">
      <Value>1335</Value>
      <Value>38</Value>
      <Value>2</Value>
      <Value>1</Value>
      <Value>3</Value>
    </TaxCatchAll>
    <ae3e0ae7b07849b8898f7caf9c138958 xmlns="9d4db2aa-fc63-4ec2-853c-ebc82710a459">
      <Terms xmlns="http://schemas.microsoft.com/office/infopath/2007/PartnerControls">
        <TermInfo xmlns="http://schemas.microsoft.com/office/infopath/2007/PartnerControls">
          <TermName xmlns="http://schemas.microsoft.com/office/infopath/2007/PartnerControls">All Job Families</TermName>
          <TermId xmlns="http://schemas.microsoft.com/office/infopath/2007/PartnerControls">fc0c399f-7593-4fa0-b21a-a408909d74e4</TermId>
        </TermInfo>
      </Terms>
    </ae3e0ae7b07849b8898f7caf9c138958>
    <bd5db9621b434dc48fd106e1c6103540 xmlns="9d4db2aa-fc63-4ec2-853c-ebc82710a459">
      <Terms xmlns="http://schemas.microsoft.com/office/infopath/2007/PartnerControls">
        <TermInfo xmlns="http://schemas.microsoft.com/office/infopath/2007/PartnerControls">
          <TermName xmlns="http://schemas.microsoft.com/office/infopath/2007/PartnerControls">Communications and Marketing</TermName>
          <TermId xmlns="http://schemas.microsoft.com/office/infopath/2007/PartnerControls">61441077-5036-4f7c-96ae-3787ba87ac85</TermId>
        </TermInfo>
      </Terms>
    </bd5db9621b434dc48fd106e1c6103540>
    <a381ecf182f6459e8bd2ee80f245ab67 xmlns="9d4db2aa-fc63-4ec2-853c-ebc82710a459">
      <Terms xmlns="http://schemas.microsoft.com/office/infopath/2007/PartnerControls">
        <TermInfo xmlns="http://schemas.microsoft.com/office/infopath/2007/PartnerControls">
          <TermName xmlns="http://schemas.microsoft.com/office/infopath/2007/PartnerControls">PowerPoints</TermName>
          <TermId xmlns="http://schemas.microsoft.com/office/infopath/2007/PartnerControls">36ec3219-a17c-4cbc-a68d-09e209fc0bbb</TermId>
        </TermInfo>
      </Terms>
    </a381ecf182f6459e8bd2ee80f245ab67>
    <ha9e2e9c60e6414da16da73f28cf3a0c xmlns="9d4db2aa-fc63-4ec2-853c-ebc82710a459">
      <Terms xmlns="http://schemas.microsoft.com/office/infopath/2007/PartnerControls">
        <TermInfo xmlns="http://schemas.microsoft.com/office/infopath/2007/PartnerControls">
          <TermName xmlns="http://schemas.microsoft.com/office/infopath/2007/PartnerControls">Non-manager</TermName>
          <TermId xmlns="http://schemas.microsoft.com/office/infopath/2007/PartnerControls">d12c5e93-d095-4401-8670-d67e7df93c65</TermId>
        </TermInfo>
      </Terms>
    </ha9e2e9c60e6414da16da73f28cf3a0c>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196C83-F279-404F-971F-714977C61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4db2aa-fc63-4ec2-853c-ebc82710a4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AD99EE-7505-4943-A7B5-2E5830D4D239}">
  <ds:schemaRefs>
    <ds:schemaRef ds:uri="http://schemas.microsoft.com/sharepoint/v3"/>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9d4db2aa-fc63-4ec2-853c-ebc82710a459"/>
    <ds:schemaRef ds:uri="http://www.w3.org/XML/1998/namespace"/>
    <ds:schemaRef ds:uri="http://purl.org/dc/dcmitype/"/>
  </ds:schemaRefs>
</ds:datastoreItem>
</file>

<file path=customXml/itemProps3.xml><?xml version="1.0" encoding="utf-8"?>
<ds:datastoreItem xmlns:ds="http://schemas.openxmlformats.org/officeDocument/2006/customXml" ds:itemID="{9992EF2C-33DB-4854-A744-C6B885616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UPMCPPT</Template>
  <TotalTime>1653</TotalTime>
  <Words>2311</Words>
  <Application>Microsoft Office PowerPoint</Application>
  <PresentationFormat>On-screen Show (16:9)</PresentationFormat>
  <Paragraphs>367</Paragraphs>
  <Slides>65</Slides>
  <Notes>16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3" baseType="lpstr">
      <vt:lpstr>Arial</vt:lpstr>
      <vt:lpstr>Calibri</vt:lpstr>
      <vt:lpstr>Comic Sans MS</vt:lpstr>
      <vt:lpstr>Corbel</vt:lpstr>
      <vt:lpstr>Tahoma</vt:lpstr>
      <vt:lpstr>Office Theme</vt:lpstr>
      <vt:lpstr>Custom Design</vt:lpstr>
      <vt:lpstr>Chart</vt:lpstr>
      <vt:lpstr>Vaccine Preventable Illnesses and  Vaccine Hesitancy </vt:lpstr>
      <vt:lpstr>COI Disclosure</vt:lpstr>
      <vt:lpstr>Learning Objectives</vt:lpstr>
      <vt:lpstr>Why is this important?</vt:lpstr>
      <vt:lpstr>Presentation and Treatment</vt:lpstr>
      <vt:lpstr>Measles</vt:lpstr>
      <vt:lpstr>Complications of Measles</vt:lpstr>
      <vt:lpstr>Who are immune hosts?</vt:lpstr>
      <vt:lpstr>Work Up (on Infonet)</vt:lpstr>
      <vt:lpstr>Treatment</vt:lpstr>
      <vt:lpstr>A word of caution…</vt:lpstr>
      <vt:lpstr>Prevention</vt:lpstr>
      <vt:lpstr>Pertussis (whooping cough)</vt:lpstr>
      <vt:lpstr>Pertussis</vt:lpstr>
      <vt:lpstr>Treatment</vt:lpstr>
      <vt:lpstr>Prevention</vt:lpstr>
      <vt:lpstr>Vaccine Principles</vt:lpstr>
      <vt:lpstr>Understanding the basics</vt:lpstr>
      <vt:lpstr>Why do we immunize?</vt:lpstr>
      <vt:lpstr>Vaccines Work (US Data)</vt:lpstr>
      <vt:lpstr>Measles: United States, 1950-2007</vt:lpstr>
      <vt:lpstr>Vaccines work!!!</vt:lpstr>
      <vt:lpstr>Change in Vaccine Preventable Illnesses</vt:lpstr>
      <vt:lpstr>Vaccines are safe!</vt:lpstr>
      <vt:lpstr>How are vaccines studied?</vt:lpstr>
      <vt:lpstr>How are vaccines studied?</vt:lpstr>
      <vt:lpstr>Claims against safety</vt:lpstr>
      <vt:lpstr>Vaccine Uptake</vt:lpstr>
      <vt:lpstr>Herd Immunity Thresholds</vt:lpstr>
      <vt:lpstr>Why are Under/Un-Immunized Important?</vt:lpstr>
      <vt:lpstr>Exemption rates by state</vt:lpstr>
      <vt:lpstr>Vaccination Schedule</vt:lpstr>
      <vt:lpstr>Responding with these principles</vt:lpstr>
      <vt:lpstr>Vaccine Hesitancy</vt:lpstr>
      <vt:lpstr>PowerPoint Presentation</vt:lpstr>
      <vt:lpstr>PowerPoint Presentation</vt:lpstr>
      <vt:lpstr>Vaccine Exemptions </vt:lpstr>
      <vt:lpstr>What do we know about vaccine hesitancy?</vt:lpstr>
      <vt:lpstr>Few people objected in 2005</vt:lpstr>
      <vt:lpstr>More Recently </vt:lpstr>
      <vt:lpstr>Vaccine Hesitancy is not Monolithic </vt:lpstr>
      <vt:lpstr>Reasons for Refusal</vt:lpstr>
      <vt:lpstr>Vaccines most often refused</vt:lpstr>
      <vt:lpstr>Vaccines most often refused</vt:lpstr>
      <vt:lpstr>Countering Common Myths</vt:lpstr>
      <vt:lpstr>“Vaccines Cause Autism”</vt:lpstr>
      <vt:lpstr>Example of correlation not causation</vt:lpstr>
      <vt:lpstr>Providing counseling makes a difference</vt:lpstr>
      <vt:lpstr>How to talk about it…</vt:lpstr>
      <vt:lpstr>Presumptive versus Participatory</vt:lpstr>
      <vt:lpstr>PowerPoint Presentation</vt:lpstr>
      <vt:lpstr>ABP – Always Be Presumptive</vt:lpstr>
      <vt:lpstr>Red Book</vt:lpstr>
      <vt:lpstr>Strong recommendation</vt:lpstr>
      <vt:lpstr>If higher stakes/more refusal: Make your CASE</vt:lpstr>
      <vt:lpstr>The AIMS Method</vt:lpstr>
      <vt:lpstr>Motivational Interviewing</vt:lpstr>
      <vt:lpstr>Antivaccine groups/influencers…</vt:lpstr>
      <vt:lpstr>Themes from the Anti-vaccine Groups</vt:lpstr>
      <vt:lpstr>An anecdote…</vt:lpstr>
      <vt:lpstr>Strain Replacement</vt:lpstr>
      <vt:lpstr>PowerPoint Presentation</vt:lpstr>
      <vt:lpstr>Always ask, never assume</vt:lpstr>
      <vt:lpstr>Online Vaccine Resources</vt:lpstr>
      <vt:lpstr>Thank you!  </vt:lpstr>
    </vt:vector>
  </TitlesOfParts>
  <Company>UPMC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UPMC PowerPoint</dc:title>
  <dc:creator>Millick, Karissa</dc:creator>
  <cp:lastModifiedBy>Anderson, Christina M</cp:lastModifiedBy>
  <cp:revision>18</cp:revision>
  <dcterms:created xsi:type="dcterms:W3CDTF">2016-03-09T20:58:27Z</dcterms:created>
  <dcterms:modified xsi:type="dcterms:W3CDTF">2025-05-05T16:48:29Z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acility">
    <vt:lpwstr/>
  </property>
  <property fmtid="{D5CDD505-2E9C-101B-9397-08002B2CF9AE}" pid="3" name="Template Type">
    <vt:lpwstr>109;#PowerPoint|53014d65-2a80-4bb9-a8d0-3481f0cda7bc</vt:lpwstr>
  </property>
  <property fmtid="{D5CDD505-2E9C-101B-9397-08002B2CF9AE}" pid="4" name="ContentTypeId">
    <vt:lpwstr>0x010100EC1F2C8B28AAB14781271398C24F97CD00332EB1AA3AFECD4192C84E6DB049869E</vt:lpwstr>
  </property>
  <property fmtid="{D5CDD505-2E9C-101B-9397-08002B2CF9AE}" pid="5" name="TaxCatchAll">
    <vt:lpwstr>109;#PowerPoint|53014d65-2a80-4bb9-a8d0-3481f0cda7bc</vt:lpwstr>
  </property>
  <property fmtid="{D5CDD505-2E9C-101B-9397-08002B2CF9AE}" pid="6" name="Gateway">
    <vt:lpwstr/>
  </property>
  <property fmtid="{D5CDD505-2E9C-101B-9397-08002B2CF9AE}" pid="7" name="UPMC Department">
    <vt:lpwstr/>
  </property>
  <property fmtid="{D5CDD505-2E9C-101B-9397-08002B2CF9AE}" pid="8" name="Order">
    <vt:r8>8700</vt:r8>
  </property>
  <property fmtid="{D5CDD505-2E9C-101B-9397-08002B2CF9AE}" pid="9" name="xd_Signature">
    <vt:bool>false</vt:bool>
  </property>
  <property fmtid="{D5CDD505-2E9C-101B-9397-08002B2CF9AE}" pid="10" name="Guide Type">
    <vt:lpwstr/>
  </property>
  <property fmtid="{D5CDD505-2E9C-101B-9397-08002B2CF9AE}" pid="11" name="xd_ProgID">
    <vt:lpwstr/>
  </property>
  <property fmtid="{D5CDD505-2E9C-101B-9397-08002B2CF9AE}" pid="12" name="Manual Type">
    <vt:lpwstr/>
  </property>
  <property fmtid="{D5CDD505-2E9C-101B-9397-08002B2CF9AE}" pid="13" name="Form TypeTaxHTField0">
    <vt:lpwstr/>
  </property>
  <property fmtid="{D5CDD505-2E9C-101B-9397-08002B2CF9AE}" pid="14" name="Form Type">
    <vt:lpwstr/>
  </property>
  <property fmtid="{D5CDD505-2E9C-101B-9397-08002B2CF9AE}" pid="15" name="_SourceUrl">
    <vt:lpwstr/>
  </property>
  <property fmtid="{D5CDD505-2E9C-101B-9397-08002B2CF9AE}" pid="16" name="_SharedFileIndex">
    <vt:lpwstr/>
  </property>
  <property fmtid="{D5CDD505-2E9C-101B-9397-08002B2CF9AE}" pid="17" name="Guide TypeTaxHTField0">
    <vt:lpwstr/>
  </property>
  <property fmtid="{D5CDD505-2E9C-101B-9397-08002B2CF9AE}" pid="18" name="TemplateUrl">
    <vt:lpwstr/>
  </property>
  <property fmtid="{D5CDD505-2E9C-101B-9397-08002B2CF9AE}" pid="19" name="Manual TypeTaxHTField0">
    <vt:lpwstr/>
  </property>
  <property fmtid="{D5CDD505-2E9C-101B-9397-08002B2CF9AE}" pid="20" name="JobFamily">
    <vt:lpwstr>2;#All Job Families|fc0c399f-7593-4fa0-b21a-a408909d74e4</vt:lpwstr>
  </property>
  <property fmtid="{D5CDD505-2E9C-101B-9397-08002B2CF9AE}" pid="21" name="Topic">
    <vt:lpwstr>38;#Communications and Marketing|61441077-5036-4f7c-96ae-3787ba87ac85</vt:lpwstr>
  </property>
  <property fmtid="{D5CDD505-2E9C-101B-9397-08002B2CF9AE}" pid="22" name="BusinessUnit">
    <vt:lpwstr>1;#All Business Units|0d720952-413d-4e89-8cd6-06b85e9c17fb</vt:lpwstr>
  </property>
  <property fmtid="{D5CDD505-2E9C-101B-9397-08002B2CF9AE}" pid="23" name="Content Collector">
    <vt:lpwstr>1335;#PowerPoints|36ec3219-a17c-4cbc-a68d-09e209fc0bbb</vt:lpwstr>
  </property>
  <property fmtid="{D5CDD505-2E9C-101B-9397-08002B2CF9AE}" pid="24" name="Managers">
    <vt:lpwstr>3;#Non-manager|d12c5e93-d095-4401-8670-d67e7df93c65</vt:lpwstr>
  </property>
  <property fmtid="{D5CDD505-2E9C-101B-9397-08002B2CF9AE}" pid="25" name="MSIP_Label_5e4b1be8-281e-475d-98b0-21c3457e5a46_Enabled">
    <vt:lpwstr>true</vt:lpwstr>
  </property>
  <property fmtid="{D5CDD505-2E9C-101B-9397-08002B2CF9AE}" pid="26" name="MSIP_Label_5e4b1be8-281e-475d-98b0-21c3457e5a46_SetDate">
    <vt:lpwstr>2025-05-05T16:48:24Z</vt:lpwstr>
  </property>
  <property fmtid="{D5CDD505-2E9C-101B-9397-08002B2CF9AE}" pid="27" name="MSIP_Label_5e4b1be8-281e-475d-98b0-21c3457e5a46_Method">
    <vt:lpwstr>Standard</vt:lpwstr>
  </property>
  <property fmtid="{D5CDD505-2E9C-101B-9397-08002B2CF9AE}" pid="28" name="MSIP_Label_5e4b1be8-281e-475d-98b0-21c3457e5a46_Name">
    <vt:lpwstr>Public</vt:lpwstr>
  </property>
  <property fmtid="{D5CDD505-2E9C-101B-9397-08002B2CF9AE}" pid="29" name="MSIP_Label_5e4b1be8-281e-475d-98b0-21c3457e5a46_SiteId">
    <vt:lpwstr>8b3dd73e-4e72-4679-b191-56da1588712b</vt:lpwstr>
  </property>
  <property fmtid="{D5CDD505-2E9C-101B-9397-08002B2CF9AE}" pid="30" name="MSIP_Label_5e4b1be8-281e-475d-98b0-21c3457e5a46_ActionId">
    <vt:lpwstr>473ead1d-e9c3-4b45-91c9-c899d3a492d7</vt:lpwstr>
  </property>
  <property fmtid="{D5CDD505-2E9C-101B-9397-08002B2CF9AE}" pid="31" name="MSIP_Label_5e4b1be8-281e-475d-98b0-21c3457e5a46_ContentBits">
    <vt:lpwstr>0</vt:lpwstr>
  </property>
  <property fmtid="{D5CDD505-2E9C-101B-9397-08002B2CF9AE}" pid="32" name="MSIP_Label_5e4b1be8-281e-475d-98b0-21c3457e5a46_Tag">
    <vt:lpwstr>10, 3, 0, 1</vt:lpwstr>
  </property>
</Properties>
</file>