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720" y="26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6/13/2025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6/13/2025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6/13/2025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6/13/2025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6/13/2025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6/13/2025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6/13/2025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6/13/2025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6/13/2025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6/13/2025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100" b="1" dirty="0">
                <a:solidFill>
                  <a:schemeClr val="tx1"/>
                </a:solidFill>
              </a:rPr>
              <a:t>Continuing Education Information</a:t>
            </a:r>
          </a:p>
          <a:p>
            <a:pPr algn="l">
              <a:spcBef>
                <a:spcPts val="0"/>
              </a:spcBef>
            </a:pPr>
            <a:endParaRPr lang="en-US" sz="1100" b="1" u="sng" dirty="0">
              <a:solidFill>
                <a:schemeClr val="tx1"/>
              </a:solidFill>
            </a:endParaRPr>
          </a:p>
          <a:p>
            <a:pPr algn="l">
              <a:spcBef>
                <a:spcPts val="0"/>
              </a:spcBef>
            </a:pPr>
            <a:r>
              <a:rPr lang="en-US" sz="1100" b="1" u="sng" dirty="0">
                <a:solidFill>
                  <a:schemeClr val="tx1"/>
                </a:solidFill>
              </a:rPr>
              <a:t>Accreditation Statement:</a:t>
            </a:r>
          </a:p>
          <a:p>
            <a:pPr algn="l">
              <a:spcBef>
                <a:spcPts val="0"/>
              </a:spcBef>
            </a:pPr>
            <a:r>
              <a:rPr lang="en-US" sz="11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100" dirty="0">
              <a:solidFill>
                <a:schemeClr val="tx1"/>
              </a:solidFill>
              <a:latin typeface="Calibri" panose="020F0502020204030204" pitchFamily="34" charset="0"/>
              <a:cs typeface="Calibri" panose="020F0502020204030204" pitchFamily="34" charset="0"/>
            </a:endParaRPr>
          </a:p>
          <a:p>
            <a:pPr algn="l">
              <a:spcBef>
                <a:spcPts val="0"/>
              </a:spcBef>
            </a:pPr>
            <a:r>
              <a:rPr lang="en-US" sz="1100" b="1" u="sng" dirty="0">
                <a:solidFill>
                  <a:schemeClr val="tx1"/>
                </a:solidFill>
              </a:rPr>
              <a:t>Physician (CME)</a:t>
            </a:r>
          </a:p>
          <a:p>
            <a:pPr algn="l">
              <a:spcBef>
                <a:spcPts val="0"/>
              </a:spcBef>
            </a:pPr>
            <a:r>
              <a:rPr lang="en-US" sz="1100" dirty="0">
                <a:solidFill>
                  <a:schemeClr val="tx1"/>
                </a:solidFill>
              </a:rPr>
              <a:t>The University of Pittsburgh School designates this live activity for a maximum of 1.0 AMA PRA Category 1 Credits™. Physicians should claim only the credit commensurate with the extent of their participation in the activity.</a:t>
            </a:r>
          </a:p>
          <a:p>
            <a:pPr algn="l">
              <a:spcBef>
                <a:spcPts val="0"/>
              </a:spcBef>
            </a:pPr>
            <a:endParaRPr lang="en-US" sz="1100" b="1" u="sng" dirty="0">
              <a:solidFill>
                <a:schemeClr val="tx1"/>
              </a:solidFill>
            </a:endParaRPr>
          </a:p>
          <a:p>
            <a:pPr algn="l">
              <a:spcBef>
                <a:spcPts val="0"/>
              </a:spcBef>
            </a:pPr>
            <a:r>
              <a:rPr lang="en-US" sz="1100" b="1" u="sng" dirty="0">
                <a:solidFill>
                  <a:schemeClr val="tx1"/>
                </a:solidFill>
              </a:rPr>
              <a:t>Nursing (CNE)</a:t>
            </a:r>
          </a:p>
          <a:p>
            <a:pPr algn="l">
              <a:spcBef>
                <a:spcPts val="0"/>
              </a:spcBef>
            </a:pPr>
            <a:r>
              <a:rPr lang="en-US" sz="1100" dirty="0">
                <a:solidFill>
                  <a:schemeClr val="tx1"/>
                </a:solidFill>
              </a:rPr>
              <a:t>The maximum number of hours awarded for this Continuing Nursing Education activity is 1.0 contact hours.</a:t>
            </a:r>
          </a:p>
          <a:p>
            <a:pPr algn="l">
              <a:spcBef>
                <a:spcPts val="0"/>
              </a:spcBef>
            </a:pPr>
            <a:endParaRPr lang="en-US" sz="1100" b="1" u="sng" dirty="0">
              <a:solidFill>
                <a:schemeClr val="tx1"/>
              </a:solidFill>
            </a:endParaRPr>
          </a:p>
          <a:p>
            <a:pPr algn="l">
              <a:spcBef>
                <a:spcPts val="0"/>
              </a:spcBef>
            </a:pPr>
            <a:r>
              <a:rPr lang="en-US" sz="1100" b="1" u="sng" dirty="0">
                <a:solidFill>
                  <a:schemeClr val="tx1"/>
                </a:solidFill>
              </a:rPr>
              <a:t>Social Work (ASWB) </a:t>
            </a:r>
            <a:br>
              <a:rPr lang="en-US" sz="1100" dirty="0"/>
            </a:br>
            <a:r>
              <a:rPr lang="en-US" sz="110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a:t>
            </a:r>
            <a:r>
              <a:rPr lang="en-US" sz="1100">
                <a:solidFill>
                  <a:schemeClr val="tx1"/>
                </a:solidFill>
              </a:rPr>
              <a:t>receive 1.0 </a:t>
            </a:r>
            <a:r>
              <a:rPr lang="en-US" sz="1100" dirty="0">
                <a:solidFill>
                  <a:schemeClr val="tx1"/>
                </a:solidFill>
              </a:rPr>
              <a:t>continuing education credits. </a:t>
            </a:r>
          </a:p>
          <a:p>
            <a:pPr algn="l">
              <a:spcBef>
                <a:spcPts val="0"/>
              </a:spcBef>
            </a:pPr>
            <a:endParaRPr lang="en-US" sz="1100" u="sng" dirty="0">
              <a:solidFill>
                <a:schemeClr val="tx1"/>
              </a:solidFill>
            </a:endParaRPr>
          </a:p>
          <a:p>
            <a:pPr marR="0" algn="l">
              <a:lnSpc>
                <a:spcPct val="107000"/>
              </a:lnSpc>
              <a:spcBef>
                <a:spcPts val="0"/>
              </a:spcBef>
            </a:pPr>
            <a:endParaRPr lang="en-US" sz="1100" b="1" u="sng" dirty="0">
              <a:solidFill>
                <a:schemeClr val="tx1"/>
              </a:solidFill>
            </a:endParaRPr>
          </a:p>
          <a:p>
            <a:pPr algn="l">
              <a:spcBef>
                <a:spcPts val="0"/>
              </a:spcBef>
            </a:pPr>
            <a:r>
              <a:rPr lang="en-US" sz="1100" b="1" u="sng" dirty="0">
                <a:solidFill>
                  <a:schemeClr val="tx1"/>
                </a:solidFill>
              </a:rPr>
              <a:t>Other health care professionals: </a:t>
            </a:r>
          </a:p>
          <a:p>
            <a:pPr algn="l">
              <a:spcBef>
                <a:spcPts val="0"/>
              </a:spcBef>
            </a:pPr>
            <a:r>
              <a:rPr lang="en-US" sz="1100" dirty="0">
                <a:solidFill>
                  <a:schemeClr val="tx1"/>
                </a:solidFill>
              </a:rPr>
              <a:t>Other health care professionals will receive a certificate of attendance confirming the number of contact hours commensurate with the extent of participation in this activity.  </a:t>
            </a:r>
            <a:endParaRPr lang="en-US" sz="1100" b="1" u="sng" dirty="0">
              <a:solidFill>
                <a:schemeClr val="tx1"/>
              </a:solidFill>
            </a:endParaRPr>
          </a:p>
          <a:p>
            <a:pPr algn="l">
              <a:spcBef>
                <a:spcPts val="0"/>
              </a:spcBef>
            </a:pPr>
            <a:endParaRPr lang="en-US" sz="1100" b="1" u="sng" dirty="0">
              <a:solidFill>
                <a:schemeClr val="tx1"/>
              </a:solidFill>
            </a:endParaRPr>
          </a:p>
          <a:p>
            <a:pPr algn="l">
              <a:spcBef>
                <a:spcPts val="0"/>
              </a:spcBef>
            </a:pPr>
            <a:r>
              <a:rPr lang="en-US" sz="1100" b="1" u="sng" dirty="0">
                <a:solidFill>
                  <a:schemeClr val="tx1"/>
                </a:solidFill>
              </a:rPr>
              <a:t>Conflict of Interest Disclosure</a:t>
            </a:r>
            <a:r>
              <a:rPr lang="en-US" sz="1100" b="1" dirty="0">
                <a:solidFill>
                  <a:schemeClr val="tx1"/>
                </a:solidFill>
              </a:rPr>
              <a:t>:</a:t>
            </a:r>
            <a:endParaRPr lang="en-US" sz="1100" dirty="0">
              <a:solidFill>
                <a:schemeClr val="tx1"/>
              </a:solidFill>
            </a:endParaRPr>
          </a:p>
          <a:p>
            <a:pPr algn="l">
              <a:spcBef>
                <a:spcPts val="0"/>
              </a:spcBef>
            </a:pPr>
            <a:r>
              <a:rPr lang="en-US" sz="11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100" dirty="0"/>
              <a:t>. </a:t>
            </a:r>
          </a:p>
          <a:p>
            <a:pPr algn="l">
              <a:spcBef>
                <a:spcPts val="0"/>
              </a:spcBef>
            </a:pPr>
            <a:endParaRPr lang="en-US" sz="1100" dirty="0"/>
          </a:p>
          <a:p>
            <a:pPr marL="0" marR="0" lvl="0" indent="0" algn="l" defTabSz="914400" rtl="0" eaLnBrk="0" fontAlgn="base" latinLnBrk="0" hangingPunct="0">
              <a:lnSpc>
                <a:spcPct val="100000"/>
              </a:lnSpc>
              <a:spcBef>
                <a:spcPct val="0"/>
              </a:spcBef>
              <a:spcAft>
                <a:spcPct val="0"/>
              </a:spcAft>
              <a:buClrTx/>
              <a:buSzTx/>
              <a:tabLst/>
            </a:pPr>
            <a:r>
              <a:rPr lang="en-US" altLang="en-US" sz="11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1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8913</TotalTime>
  <Words>428</Words>
  <Application>Microsoft Office PowerPoint</Application>
  <PresentationFormat>On-screen Show (4:3)</PresentationFormat>
  <Paragraphs>23</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61</cp:revision>
  <dcterms:created xsi:type="dcterms:W3CDTF">2010-08-03T12:49:34Z</dcterms:created>
  <dcterms:modified xsi:type="dcterms:W3CDTF">2025-06-13T13:54:27Z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