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76" r:id="rId5"/>
    <p:sldId id="277" r:id="rId6"/>
    <p:sldId id="278" r:id="rId7"/>
    <p:sldId id="259" r:id="rId8"/>
    <p:sldId id="260" r:id="rId9"/>
    <p:sldId id="261" r:id="rId10"/>
    <p:sldId id="262" r:id="rId11"/>
    <p:sldId id="263" r:id="rId12"/>
    <p:sldId id="264" r:id="rId13"/>
    <p:sldId id="265" r:id="rId14"/>
    <p:sldId id="267" r:id="rId15"/>
    <p:sldId id="269" r:id="rId16"/>
    <p:sldId id="279" r:id="rId17"/>
    <p:sldId id="271" r:id="rId18"/>
    <p:sldId id="273" r:id="rId19"/>
    <p:sldId id="275" r:id="rId20"/>
  </p:sldIdLst>
  <p:sldSz cx="12192000" cy="6858000"/>
  <p:notesSz cx="6858000" cy="9144000"/>
  <p:embeddedFontLst>
    <p:embeddedFont>
      <p:font typeface="Garamond" panose="02020404030301010803"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OU8KlE98R3u+neIUUFrY012+G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55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Compassion fatigue is the sensation of emotional fatigue, irritability, hopelessness, and/or numbness due to our output of caring for others</a:t>
            </a:r>
            <a:endParaRPr/>
          </a:p>
          <a:p>
            <a:pPr marL="0" lvl="0" indent="0" algn="l" rtl="0">
              <a:spcBef>
                <a:spcPts val="0"/>
              </a:spcBef>
              <a:spcAft>
                <a:spcPts val="0"/>
              </a:spcAft>
              <a:buNone/>
            </a:pPr>
            <a:r>
              <a:rPr lang="en-US"/>
              <a:t>Compassion fatigue is </a:t>
            </a:r>
            <a:r>
              <a:rPr lang="en-US" i="1"/>
              <a:t>not</a:t>
            </a:r>
            <a:r>
              <a:rPr lang="en-US"/>
              <a:t> burnout or pathological</a:t>
            </a:r>
            <a:endParaRPr/>
          </a:p>
          <a:p>
            <a:pPr marL="0" lvl="0" indent="0" algn="l" rtl="0">
              <a:spcBef>
                <a:spcPts val="0"/>
              </a:spcBef>
              <a:spcAft>
                <a:spcPts val="0"/>
              </a:spcAft>
              <a:buNone/>
            </a:pPr>
            <a:r>
              <a:rPr lang="en-US"/>
              <a:t>Compassion fatigue is different than vicarious trauma and traumatic stress, though they tend to happen together</a:t>
            </a:r>
            <a:endParaRPr/>
          </a:p>
        </p:txBody>
      </p:sp>
      <p:sp>
        <p:nvSpPr>
          <p:cNvPr id="161" name="Google Shape;1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Kate Bowler: “People started talking to me like I was already dead. Well-meaning people, even nurses, would say terrible things like “well at least your son is old enough to remember you!” </a:t>
            </a:r>
            <a:endParaRPr/>
          </a:p>
        </p:txBody>
      </p:sp>
      <p:sp>
        <p:nvSpPr>
          <p:cNvPr id="181" name="Google Shape;1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23"/>
          <p:cNvGrpSpPr/>
          <p:nvPr/>
        </p:nvGrpSpPr>
        <p:grpSpPr>
          <a:xfrm>
            <a:off x="-16934" y="0"/>
            <a:ext cx="12231160" cy="6856214"/>
            <a:chOff x="-16934" y="0"/>
            <a:chExt cx="12231160" cy="6856214"/>
          </a:xfrm>
        </p:grpSpPr>
        <p:pic>
          <p:nvPicPr>
            <p:cNvPr id="22" name="Google Shape;22;p23"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3" name="Google Shape;23;p23"/>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23"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5" name="Google Shape;25;p23"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6" name="Google Shape;26;p23"/>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3"/>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23"/>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23"/>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32"/>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95" name="Google Shape;95;p32"/>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6" name="Google Shape;96;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3"/>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102" name="Google Shape;102;p33"/>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03" name="Google Shape;103;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6"/>
        <p:cNvGrpSpPr/>
        <p:nvPr/>
      </p:nvGrpSpPr>
      <p:grpSpPr>
        <a:xfrm>
          <a:off x="0" y="0"/>
          <a:ext cx="0" cy="0"/>
          <a:chOff x="0" y="0"/>
          <a:chExt cx="0" cy="0"/>
        </a:xfrm>
      </p:grpSpPr>
      <p:sp>
        <p:nvSpPr>
          <p:cNvPr id="107" name="Google Shape;107;p34"/>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4"/>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9" name="Google Shape;109;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2" name="Google Shape;112;p34"/>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35"/>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5"/>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36"/>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6"/>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36"/>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3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6"/>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36"/>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36"/>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37"/>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7"/>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37"/>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3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37"/>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3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8"/>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3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3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39"/>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9"/>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3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39"/>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cxnSp>
        <p:nvCxnSpPr>
          <p:cNvPr id="33" name="Google Shape;33;p2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2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6" name="Google Shape;36;p24"/>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7" name="Google Shape;37;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3" name="Google Shape;43;p25"/>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44" name="Google Shape;44;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2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48" name="Google Shape;48;p25"/>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49" name="Google Shape;49;p25"/>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26"/>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3" name="Google Shape;53;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26"/>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cxnSp>
        <p:nvCxnSpPr>
          <p:cNvPr id="58" name="Google Shape;58;p2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59" name="Google Shape;59;p2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2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28"/>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28"/>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28"/>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2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9" name="Google Shape;79;p29"/>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87" name="Google Shape;87;p31"/>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8" name="Google Shape;88;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1" name="Google Shape;91;p31"/>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2"/>
          <p:cNvGrpSpPr/>
          <p:nvPr/>
        </p:nvGrpSpPr>
        <p:grpSpPr>
          <a:xfrm>
            <a:off x="-15736" y="0"/>
            <a:ext cx="12229962" cy="6856214"/>
            <a:chOff x="-15736" y="0"/>
            <a:chExt cx="12229962" cy="6856214"/>
          </a:xfrm>
        </p:grpSpPr>
        <p:pic>
          <p:nvPicPr>
            <p:cNvPr id="11" name="Google Shape;11;p22"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2" name="Google Shape;12;p22"/>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2"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22"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22"/>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flickr.com/photos/59632563@N04/587468563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rawpixel.com/search/man%20sad%20work"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title"/>
          </p:nvPr>
        </p:nvSpPr>
        <p:spPr>
          <a:xfrm>
            <a:off x="1320800" y="1752606"/>
            <a:ext cx="9489440" cy="1822514"/>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414C14"/>
              </a:buClr>
              <a:buSzPts val="6000"/>
              <a:buFont typeface="Garamond"/>
              <a:buNone/>
            </a:pPr>
            <a:r>
              <a:rPr lang="en-US" sz="5000" dirty="0">
                <a:solidFill>
                  <a:srgbClr val="414C14"/>
                </a:solidFill>
              </a:rPr>
              <a:t>The Cost of Caring among Professionals Working with Individuals Using Stimulants:</a:t>
            </a:r>
            <a:endParaRPr sz="5000" dirty="0">
              <a:solidFill>
                <a:srgbClr val="414C14"/>
              </a:solidFill>
            </a:endParaRPr>
          </a:p>
        </p:txBody>
      </p:sp>
      <p:sp>
        <p:nvSpPr>
          <p:cNvPr id="156" name="Google Shape;156;p1"/>
          <p:cNvSpPr txBox="1">
            <a:spLocks noGrp="1"/>
          </p:cNvSpPr>
          <p:nvPr>
            <p:ph type="body" idx="1"/>
          </p:nvPr>
        </p:nvSpPr>
        <p:spPr>
          <a:xfrm>
            <a:off x="2016655" y="5127906"/>
            <a:ext cx="8158690" cy="954547"/>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300"/>
              <a:buNone/>
            </a:pPr>
            <a:r>
              <a:rPr lang="en-US" sz="2000" dirty="0">
                <a:solidFill>
                  <a:srgbClr val="262626"/>
                </a:solidFill>
              </a:rPr>
              <a:t>Rachel Drosdick-Sigafoos, Ph.D.</a:t>
            </a:r>
            <a:endParaRPr dirty="0"/>
          </a:p>
          <a:p>
            <a:pPr marL="0" lvl="0" indent="0" algn="ctr" rtl="0">
              <a:spcBef>
                <a:spcPts val="0"/>
              </a:spcBef>
              <a:spcAft>
                <a:spcPts val="0"/>
              </a:spcAft>
              <a:buSzPts val="2300"/>
              <a:buNone/>
            </a:pPr>
            <a:r>
              <a:rPr lang="en-US" sz="2000" dirty="0">
                <a:solidFill>
                  <a:srgbClr val="262626"/>
                </a:solidFill>
              </a:rPr>
              <a:t>The Well Workforce</a:t>
            </a:r>
            <a:endParaRPr sz="2000" dirty="0">
              <a:solidFill>
                <a:srgbClr val="262626"/>
              </a:solidFill>
            </a:endParaRPr>
          </a:p>
        </p:txBody>
      </p:sp>
      <p:sp>
        <p:nvSpPr>
          <p:cNvPr id="157" name="Google Shape;157;p1"/>
          <p:cNvSpPr txBox="1"/>
          <p:nvPr/>
        </p:nvSpPr>
        <p:spPr>
          <a:xfrm>
            <a:off x="2867568" y="3807104"/>
            <a:ext cx="6815669" cy="1320802"/>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1"/>
              </a:buClr>
              <a:buSzPts val="3680"/>
              <a:buFont typeface="Arial"/>
              <a:buNone/>
            </a:pPr>
            <a:r>
              <a:rPr lang="en-US" sz="3200" b="0" i="0" u="none" strike="noStrike" cap="none" dirty="0">
                <a:solidFill>
                  <a:srgbClr val="414C14"/>
                </a:solidFill>
                <a:latin typeface="Garamond"/>
                <a:ea typeface="Garamond"/>
                <a:cs typeface="Garamond"/>
                <a:sym typeface="Garamond"/>
              </a:rPr>
              <a:t>Understanding, Preventing, and Mitigating Compassion Fatigue</a:t>
            </a:r>
            <a:endParaRPr sz="3200" b="0" i="0" u="none" strike="noStrike" cap="none" dirty="0">
              <a:solidFill>
                <a:srgbClr val="414C14"/>
              </a:solidFill>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title"/>
          </p:nvPr>
        </p:nvSpPr>
        <p:spPr>
          <a:xfrm>
            <a:off x="1295401" y="1115946"/>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a:t>3. Inundation of demands (bureaucratic, emotional, etc.) and numbing or sympathizing</a:t>
            </a:r>
            <a:br>
              <a:rPr lang="en-US"/>
            </a:br>
            <a:endParaRPr/>
          </a:p>
        </p:txBody>
      </p:sp>
      <p:sp>
        <p:nvSpPr>
          <p:cNvPr id="209" name="Google Shape;209;p7"/>
          <p:cNvSpPr txBox="1">
            <a:spLocks noGrp="1"/>
          </p:cNvSpPr>
          <p:nvPr>
            <p:ph type="body" idx="1"/>
          </p:nvPr>
        </p:nvSpPr>
        <p:spPr>
          <a:xfrm>
            <a:off x="1295401" y="2419813"/>
            <a:ext cx="9601196" cy="3732356"/>
          </a:xfrm>
          <a:prstGeom prst="rect">
            <a:avLst/>
          </a:prstGeom>
          <a:noFill/>
          <a:ln>
            <a:noFill/>
          </a:ln>
        </p:spPr>
        <p:txBody>
          <a:bodyPr spcFirstLastPara="1" wrap="square" lIns="91425" tIns="45700" rIns="91425" bIns="45700" anchor="t" anchorCtr="0">
            <a:normAutofit/>
          </a:bodyPr>
          <a:lstStyle/>
          <a:p>
            <a:pPr marL="285750" lvl="0" indent="-285750" algn="l" rtl="0">
              <a:spcBef>
                <a:spcPts val="1080"/>
              </a:spcBef>
              <a:spcAft>
                <a:spcPts val="0"/>
              </a:spcAft>
              <a:buSzPts val="2760"/>
              <a:buChar char="•"/>
            </a:pPr>
            <a:r>
              <a:rPr lang="en-US" dirty="0"/>
              <a:t>“I want to take a break, but everyone else is too overwhelmed to fill in.”</a:t>
            </a:r>
            <a:endParaRPr dirty="0"/>
          </a:p>
          <a:p>
            <a:pPr marL="285750" lvl="0" indent="-285750" algn="l" rtl="0">
              <a:spcBef>
                <a:spcPts val="1080"/>
              </a:spcBef>
              <a:spcAft>
                <a:spcPts val="0"/>
              </a:spcAft>
              <a:buSzPts val="2760"/>
              <a:buChar char="•"/>
            </a:pPr>
            <a:r>
              <a:rPr lang="en-US" dirty="0"/>
              <a:t>“I feel I physically and emotionally cannot continue listening and providing support to my most troubling clients.”</a:t>
            </a:r>
            <a:endParaRPr dirty="0"/>
          </a:p>
          <a:p>
            <a:pPr marL="285750" indent="-285750">
              <a:spcBef>
                <a:spcPts val="1080"/>
              </a:spcBef>
              <a:buSzPts val="2760"/>
            </a:pPr>
            <a:r>
              <a:rPr lang="en-US" dirty="0"/>
              <a:t>"I feel detached from who I once was and I've become detached from my patients as people with names, histories, families, and futures."</a:t>
            </a:r>
          </a:p>
          <a:p>
            <a:pPr marL="285750" indent="-285750">
              <a:spcBef>
                <a:spcPts val="1080"/>
              </a:spcBef>
              <a:buSzPts val="2760"/>
            </a:pPr>
            <a:r>
              <a:rPr lang="en-US" dirty="0"/>
              <a:t>“Every client is either a stranger or someone I know all too well.”</a:t>
            </a:r>
          </a:p>
          <a:p>
            <a:pPr marL="285750" lvl="0" indent="-110490" algn="l" rtl="0">
              <a:spcBef>
                <a:spcPts val="1080"/>
              </a:spcBef>
              <a:spcAft>
                <a:spcPts val="0"/>
              </a:spcAft>
              <a:buSzPts val="2760"/>
              <a:buNone/>
            </a:pPr>
            <a:endParaRPr dirty="0"/>
          </a:p>
          <a:p>
            <a:pPr marL="285750" lvl="0" indent="-110490" algn="l" rtl="0">
              <a:spcBef>
                <a:spcPts val="1080"/>
              </a:spcBef>
              <a:spcAft>
                <a:spcPts val="0"/>
              </a:spcAft>
              <a:buSzPts val="276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1295401" y="1115947"/>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a:t>4. Full-blown compassion fatigue</a:t>
            </a:r>
            <a:endParaRPr/>
          </a:p>
        </p:txBody>
      </p:sp>
      <p:sp>
        <p:nvSpPr>
          <p:cNvPr id="215" name="Google Shape;215;p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indent="-285750">
              <a:spcBef>
                <a:spcPts val="0"/>
              </a:spcBef>
              <a:buSzPts val="2760"/>
            </a:pPr>
            <a:r>
              <a:rPr lang="en-US" dirty="0"/>
              <a:t>“I alternate between complete numbness and horrifying overwhelm."</a:t>
            </a:r>
          </a:p>
          <a:p>
            <a:pPr marL="285750" lvl="0" indent="-285750" algn="l" rtl="0">
              <a:spcBef>
                <a:spcPts val="1080"/>
              </a:spcBef>
              <a:spcAft>
                <a:spcPts val="0"/>
              </a:spcAft>
              <a:buSzPts val="2760"/>
              <a:buChar char="•"/>
            </a:pPr>
            <a:r>
              <a:rPr lang="en-US" dirty="0"/>
              <a:t>“I have shut out the people I care about. I can’t hear from them about petty problems and I can’t talk to them about what I see.”</a:t>
            </a:r>
            <a:endParaRPr dirty="0"/>
          </a:p>
          <a:p>
            <a:pPr marL="285750" lvl="0" indent="-285750" algn="l" rtl="0">
              <a:spcBef>
                <a:spcPts val="1080"/>
              </a:spcBef>
              <a:spcAft>
                <a:spcPts val="0"/>
              </a:spcAft>
              <a:buSzPts val="2760"/>
              <a:buChar char="•"/>
            </a:pPr>
            <a:r>
              <a:rPr lang="en-US" dirty="0"/>
              <a:t>“I feel exhausted all the time. I’m in pain constantly.”</a:t>
            </a:r>
            <a:endParaRPr dirty="0"/>
          </a:p>
          <a:p>
            <a:pPr marL="285750" indent="-285750">
              <a:spcBef>
                <a:spcPts val="1080"/>
              </a:spcBef>
              <a:buSzPts val="2760"/>
            </a:pPr>
            <a:r>
              <a:rPr lang="en-US" dirty="0"/>
              <a:t>"I thought, if I worked hard enough, I could get ahead of my caseload. Turns out, every time one graduates, 5 more are waiting on square zero.”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p:cNvSpPr txBox="1">
            <a:spLocks noGrp="1"/>
          </p:cNvSpPr>
          <p:nvPr>
            <p:ph type="title"/>
          </p:nvPr>
        </p:nvSpPr>
        <p:spPr>
          <a:xfrm>
            <a:off x="1295402" y="1107440"/>
            <a:ext cx="9609668" cy="3669941"/>
          </a:xfrm>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Garamond"/>
              <a:buNone/>
            </a:pPr>
            <a:r>
              <a:rPr lang="en-US" sz="4400" dirty="0"/>
              <a:t>I try to be strong, not only for other people but also myself. But sometimes there are weaknesses in strength and that’s okay. It’s okay to not be okay, and I’ve taught myself that.</a:t>
            </a:r>
          </a:p>
        </p:txBody>
      </p:sp>
      <p:sp>
        <p:nvSpPr>
          <p:cNvPr id="225" name="Text Placeholder 2">
            <a:extLst>
              <a:ext uri="{FF2B5EF4-FFF2-40B4-BE49-F238E27FC236}">
                <a16:creationId xmlns:a16="http://schemas.microsoft.com/office/drawing/2014/main" id="{DFB4EA2F-5634-33B3-78A0-A2BC999FC87F}"/>
              </a:ext>
            </a:extLst>
          </p:cNvPr>
          <p:cNvSpPr>
            <a:spLocks noGrp="1"/>
          </p:cNvSpPr>
          <p:nvPr>
            <p:ph type="body" idx="1"/>
          </p:nvPr>
        </p:nvSpPr>
        <p:spPr>
          <a:xfrm>
            <a:off x="1295401" y="4983858"/>
            <a:ext cx="9609668" cy="860400"/>
          </a:xfrm>
        </p:spPr>
        <p:txBody>
          <a:bodyPr wrap="square" anchor="t">
            <a:normAutofit/>
          </a:bodyPr>
          <a:lstStyle/>
          <a:p>
            <a:pPr algn="ctr"/>
            <a:r>
              <a:rPr lang="en-US" dirty="0"/>
              <a:t>- Simone Biles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262626"/>
              </a:buClr>
              <a:buSzPts val="6600"/>
              <a:buFont typeface="Garamond"/>
              <a:buNone/>
            </a:pPr>
            <a:r>
              <a:rPr lang="en-US" sz="6600"/>
              <a:t>The Road Back to You</a:t>
            </a:r>
            <a:endParaRPr sz="6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a:t>What are your compassion fatigue habits?</a:t>
            </a:r>
            <a:endParaRPr/>
          </a:p>
        </p:txBody>
      </p:sp>
      <p:sp>
        <p:nvSpPr>
          <p:cNvPr id="238" name="Google Shape;238;p1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lnSpcReduction="10000"/>
          </a:bodyPr>
          <a:lstStyle/>
          <a:p>
            <a:pPr marL="285750" lvl="0" indent="-285750" algn="l" rtl="0">
              <a:spcBef>
                <a:spcPts val="0"/>
              </a:spcBef>
              <a:spcAft>
                <a:spcPts val="0"/>
              </a:spcAft>
              <a:buSzPts val="3220"/>
              <a:buChar char="•"/>
            </a:pPr>
            <a:r>
              <a:rPr lang="en-US" sz="2800" b="1"/>
              <a:t>Moving away</a:t>
            </a:r>
            <a:r>
              <a:rPr lang="en-US" sz="2800"/>
              <a:t>: using sarcasm to keep people at a distance; isolating; avoiding people, situations, and places that feel stressful</a:t>
            </a:r>
            <a:endParaRPr/>
          </a:p>
          <a:p>
            <a:pPr marL="285750" lvl="0" indent="-285750" algn="l" rtl="0">
              <a:spcBef>
                <a:spcPts val="1160"/>
              </a:spcBef>
              <a:spcAft>
                <a:spcPts val="0"/>
              </a:spcAft>
              <a:buSzPts val="3220"/>
              <a:buChar char="•"/>
            </a:pPr>
            <a:r>
              <a:rPr lang="en-US" sz="2800" b="1"/>
              <a:t>Moving toward</a:t>
            </a:r>
            <a:r>
              <a:rPr lang="en-US" sz="2800"/>
              <a:t>: trying to work harder and get closer to the things that are upsetting in a bigger effort to overcome them</a:t>
            </a:r>
            <a:endParaRPr/>
          </a:p>
          <a:p>
            <a:pPr marL="285750" lvl="0" indent="-285750" algn="l" rtl="0">
              <a:spcBef>
                <a:spcPts val="1160"/>
              </a:spcBef>
              <a:spcAft>
                <a:spcPts val="0"/>
              </a:spcAft>
              <a:buSzPts val="3220"/>
              <a:buChar char="•"/>
            </a:pPr>
            <a:r>
              <a:rPr lang="en-US" sz="2800" b="1"/>
              <a:t>Moving against</a:t>
            </a:r>
            <a:r>
              <a:rPr lang="en-US" sz="2800"/>
              <a:t>: using condescension, criticizing, and picking fights with everything and everyone that might benefit from your support</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dirty="0"/>
              <a:t>Recognize what is happening</a:t>
            </a:r>
            <a:endParaRPr dirty="0"/>
          </a:p>
        </p:txBody>
      </p:sp>
      <p:sp>
        <p:nvSpPr>
          <p:cNvPr id="3" name="Text Placeholder 2">
            <a:extLst>
              <a:ext uri="{FF2B5EF4-FFF2-40B4-BE49-F238E27FC236}">
                <a16:creationId xmlns:a16="http://schemas.microsoft.com/office/drawing/2014/main" id="{F82233FF-F2E8-1568-49AC-67372254C497}"/>
              </a:ext>
            </a:extLst>
          </p:cNvPr>
          <p:cNvSpPr>
            <a:spLocks noGrp="1"/>
          </p:cNvSpPr>
          <p:nvPr>
            <p:ph type="body" idx="3"/>
          </p:nvPr>
        </p:nvSpPr>
        <p:spPr>
          <a:xfrm>
            <a:off x="6178294" y="3037622"/>
            <a:ext cx="4718304" cy="576262"/>
          </a:xfrm>
        </p:spPr>
        <p:txBody>
          <a:bodyPr/>
          <a:lstStyle/>
          <a:p>
            <a:r>
              <a:rPr lang="en-US" dirty="0"/>
              <a:t>Normalize what you’re feeling</a:t>
            </a:r>
          </a:p>
        </p:txBody>
      </p:sp>
      <p:sp>
        <p:nvSpPr>
          <p:cNvPr id="4" name="Text Placeholder 3">
            <a:extLst>
              <a:ext uri="{FF2B5EF4-FFF2-40B4-BE49-F238E27FC236}">
                <a16:creationId xmlns:a16="http://schemas.microsoft.com/office/drawing/2014/main" id="{D828552F-55D2-F694-4B1F-9E88ED853444}"/>
              </a:ext>
            </a:extLst>
          </p:cNvPr>
          <p:cNvSpPr>
            <a:spLocks noGrp="1"/>
          </p:cNvSpPr>
          <p:nvPr>
            <p:ph type="body" idx="4"/>
          </p:nvPr>
        </p:nvSpPr>
        <p:spPr>
          <a:xfrm>
            <a:off x="6178294" y="3605691"/>
            <a:ext cx="4718304" cy="2075716"/>
          </a:xfrm>
        </p:spPr>
        <p:txBody>
          <a:bodyPr/>
          <a:lstStyle/>
          <a:p>
            <a:r>
              <a:rPr lang="en-US" dirty="0"/>
              <a:t>Name what you are experiencing</a:t>
            </a:r>
          </a:p>
          <a:p>
            <a:r>
              <a:rPr lang="en-US" dirty="0"/>
              <a:t>Reinforce that this is normal </a:t>
            </a:r>
          </a:p>
          <a:p>
            <a:r>
              <a:rPr lang="en-US" dirty="0"/>
              <a:t>Remind yourself of what you’ve taught yourself</a:t>
            </a:r>
          </a:p>
        </p:txBody>
      </p:sp>
      <p:pic>
        <p:nvPicPr>
          <p:cNvPr id="10" name="Picture 9" descr="A hand holding a pen and writing in a notebook&#10;&#10;AI-generated content may be incorrect.">
            <a:extLst>
              <a:ext uri="{FF2B5EF4-FFF2-40B4-BE49-F238E27FC236}">
                <a16:creationId xmlns:a16="http://schemas.microsoft.com/office/drawing/2014/main" id="{4D075D3B-D78B-C390-694F-0CF29FD9D2B8}"/>
              </a:ext>
            </a:extLst>
          </p:cNvPr>
          <p:cNvPicPr>
            <a:picLocks noChangeAspect="1"/>
          </p:cNvPicPr>
          <p:nvPr/>
        </p:nvPicPr>
        <p:blipFill>
          <a:blip r:embed="rId3">
            <a:extLst>
              <a:ext uri="{837473B0-CC2E-450A-ABE3-18F120FF3D39}">
                <a1611:picAttrSrcUrl xmlns:a1611="http://schemas.microsoft.com/office/drawing/2016/11/main" r:id="rId4"/>
              </a:ext>
            </a:extLst>
          </a:blip>
          <a:srcRect b="14728"/>
          <a:stretch>
            <a:fillRect/>
          </a:stretch>
        </p:blipFill>
        <p:spPr>
          <a:xfrm>
            <a:off x="1219200" y="2851355"/>
            <a:ext cx="4961470" cy="2821858"/>
          </a:xfrm>
          <a:prstGeom prst="rect">
            <a:avLst/>
          </a:prstGeom>
        </p:spPr>
      </p:pic>
      <p:sp>
        <p:nvSpPr>
          <p:cNvPr id="11" name="TextBox 10">
            <a:extLst>
              <a:ext uri="{FF2B5EF4-FFF2-40B4-BE49-F238E27FC236}">
                <a16:creationId xmlns:a16="http://schemas.microsoft.com/office/drawing/2014/main" id="{818920AE-A154-7319-84AD-67E284B95196}"/>
              </a:ext>
            </a:extLst>
          </p:cNvPr>
          <p:cNvSpPr txBox="1"/>
          <p:nvPr/>
        </p:nvSpPr>
        <p:spPr>
          <a:xfrm>
            <a:off x="1219200" y="6776707"/>
            <a:ext cx="2399071" cy="369332"/>
          </a:xfrm>
          <a:prstGeom prst="rect">
            <a:avLst/>
          </a:prstGeom>
          <a:noFill/>
        </p:spPr>
        <p:txBody>
          <a:bodyPr wrap="square" rtlCol="0">
            <a:spAutoFit/>
          </a:bodyPr>
          <a:lstStyle/>
          <a:p>
            <a:r>
              <a:rPr lang="en-US" sz="900">
                <a:hlinkClick r:id="rId4" tooltip="https://www.flickr.com/photos/59632563@N04/5874685638/"/>
              </a:rPr>
              <a:t>This Photo</a:t>
            </a:r>
            <a:r>
              <a:rPr lang="en-US" sz="900"/>
              <a:t> by Unknown Author is licensed under </a:t>
            </a:r>
            <a:r>
              <a:rPr lang="en-US" sz="900">
                <a:hlinkClick r:id="rId5" tooltip="https://creativecommons.org/licenses/by/3.0/"/>
              </a:rPr>
              <a:t>CC BY</a:t>
            </a:r>
            <a:endParaRPr lang="en-US"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dirty="0"/>
              <a:t>Reorient your role and self-management</a:t>
            </a:r>
            <a:endParaRPr dirty="0"/>
          </a:p>
        </p:txBody>
      </p:sp>
      <p:sp>
        <p:nvSpPr>
          <p:cNvPr id="258" name="Google Shape;258;p16"/>
          <p:cNvSpPr txBox="1">
            <a:spLocks/>
          </p:cNvSpPr>
          <p:nvPr/>
        </p:nvSpPr>
        <p:spPr>
          <a:xfrm>
            <a:off x="1176867" y="2661920"/>
            <a:ext cx="5223933" cy="352349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spcBef>
                <a:spcPts val="0"/>
              </a:spcBef>
              <a:buSzPct val="115000"/>
            </a:pPr>
            <a:r>
              <a:rPr lang="en-US" dirty="0"/>
              <a:t>The care you provide to others is proportionate to the care you give to yourself</a:t>
            </a:r>
          </a:p>
          <a:p>
            <a:pPr marL="285750" indent="-285750">
              <a:spcBef>
                <a:spcPts val="1044"/>
              </a:spcBef>
              <a:buSzPct val="115000"/>
            </a:pPr>
            <a:r>
              <a:rPr lang="en-US" dirty="0"/>
              <a:t>Focus on controlling your controllables</a:t>
            </a:r>
          </a:p>
          <a:p>
            <a:pPr marL="285750" indent="-285750">
              <a:spcBef>
                <a:spcPts val="1044"/>
              </a:spcBef>
              <a:buSzPct val="115000"/>
            </a:pPr>
            <a:r>
              <a:rPr lang="en-US" dirty="0"/>
              <a:t>Practice self-care, not self-soothing</a:t>
            </a:r>
          </a:p>
          <a:p>
            <a:pPr marL="285750" indent="-285750">
              <a:spcBef>
                <a:spcPts val="1044"/>
              </a:spcBef>
              <a:buSzPct val="115000"/>
            </a:pPr>
            <a:r>
              <a:rPr lang="en-US" dirty="0"/>
              <a:t>Observe where you are and how far you’ve come</a:t>
            </a:r>
          </a:p>
        </p:txBody>
      </p:sp>
      <p:pic>
        <p:nvPicPr>
          <p:cNvPr id="5" name="Picture 4" descr="Father and daughters exercising">
            <a:extLst>
              <a:ext uri="{FF2B5EF4-FFF2-40B4-BE49-F238E27FC236}">
                <a16:creationId xmlns:a16="http://schemas.microsoft.com/office/drawing/2014/main" id="{A5887A05-A310-AB67-311C-FED9124B7EA9}"/>
              </a:ext>
            </a:extLst>
          </p:cNvPr>
          <p:cNvPicPr>
            <a:picLocks noChangeAspect="1"/>
          </p:cNvPicPr>
          <p:nvPr/>
        </p:nvPicPr>
        <p:blipFill>
          <a:blip r:embed="rId3"/>
          <a:srcRect l="17467" t="2938" r="11586" b="4468"/>
          <a:stretch>
            <a:fillRect/>
          </a:stretch>
        </p:blipFill>
        <p:spPr>
          <a:xfrm>
            <a:off x="6573520" y="2497664"/>
            <a:ext cx="4246880" cy="3687751"/>
          </a:xfrm>
          <a:prstGeom prst="rect">
            <a:avLst/>
          </a:prstGeom>
        </p:spPr>
      </p:pic>
    </p:spTree>
    <p:extLst>
      <p:ext uri="{BB962C8B-B14F-4D97-AF65-F5344CB8AC3E}">
        <p14:creationId xmlns:p14="http://schemas.microsoft.com/office/powerpoint/2010/main" val="4223755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a:t>Examples of everyday, in-the-moment self-care</a:t>
            </a:r>
            <a:endParaRPr/>
          </a:p>
        </p:txBody>
      </p:sp>
      <p:sp>
        <p:nvSpPr>
          <p:cNvPr id="264" name="Google Shape;264;p17"/>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en-US" dirty="0"/>
              <a:t>Self-affirming thoughts of worthiness, lovability, effort, etc.</a:t>
            </a:r>
            <a:endParaRPr dirty="0"/>
          </a:p>
          <a:p>
            <a:pPr marL="285750" lvl="0" indent="-285750" algn="l" rtl="0">
              <a:spcBef>
                <a:spcPts val="1080"/>
              </a:spcBef>
              <a:spcAft>
                <a:spcPts val="0"/>
              </a:spcAft>
              <a:buSzPts val="2760"/>
              <a:buChar char="•"/>
            </a:pPr>
            <a:r>
              <a:rPr lang="en-US" dirty="0"/>
              <a:t>Remembering to breathe</a:t>
            </a:r>
            <a:endParaRPr dirty="0"/>
          </a:p>
          <a:p>
            <a:pPr marL="285750" lvl="0" indent="-285750" algn="l" rtl="0">
              <a:spcBef>
                <a:spcPts val="1080"/>
              </a:spcBef>
              <a:spcAft>
                <a:spcPts val="0"/>
              </a:spcAft>
              <a:buSzPts val="2760"/>
              <a:buChar char="•"/>
            </a:pPr>
            <a:r>
              <a:rPr lang="en-US" dirty="0"/>
              <a:t>Forgiving self and others</a:t>
            </a:r>
            <a:endParaRPr dirty="0"/>
          </a:p>
          <a:p>
            <a:pPr marL="285750" lvl="0" indent="-285750" algn="l" rtl="0">
              <a:spcBef>
                <a:spcPts val="1080"/>
              </a:spcBef>
              <a:spcAft>
                <a:spcPts val="0"/>
              </a:spcAft>
              <a:buSzPts val="2760"/>
              <a:buChar char="•"/>
            </a:pPr>
            <a:r>
              <a:rPr lang="en-US" dirty="0"/>
              <a:t>Recognizing that mistakes do not require forgiveness because they are just, simply, mistakes</a:t>
            </a:r>
            <a:endParaRPr dirty="0"/>
          </a:p>
        </p:txBody>
      </p:sp>
      <p:sp>
        <p:nvSpPr>
          <p:cNvPr id="265" name="Google Shape;265;p17"/>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en-US" dirty="0"/>
              <a:t>Allowing yourself to feel</a:t>
            </a:r>
            <a:endParaRPr dirty="0"/>
          </a:p>
          <a:p>
            <a:pPr marL="285750" lvl="0" indent="-285750" algn="l" rtl="0">
              <a:spcBef>
                <a:spcPts val="1080"/>
              </a:spcBef>
              <a:spcAft>
                <a:spcPts val="0"/>
              </a:spcAft>
              <a:buSzPts val="2760"/>
              <a:buChar char="•"/>
            </a:pPr>
            <a:r>
              <a:rPr lang="en-US" dirty="0"/>
              <a:t>Pulling back from feeling too much</a:t>
            </a:r>
            <a:endParaRPr dirty="0"/>
          </a:p>
          <a:p>
            <a:pPr marL="285750" lvl="0" indent="-285750" algn="l" rtl="0">
              <a:spcBef>
                <a:spcPts val="1080"/>
              </a:spcBef>
              <a:spcAft>
                <a:spcPts val="0"/>
              </a:spcAft>
              <a:buSzPts val="2760"/>
              <a:buChar char="•"/>
            </a:pPr>
            <a:r>
              <a:rPr lang="en-US" dirty="0"/>
              <a:t>Coming back to things at a different time</a:t>
            </a:r>
            <a:endParaRPr dirty="0"/>
          </a:p>
          <a:p>
            <a:pPr marL="285750" lvl="0" indent="-285750" algn="l" rtl="0">
              <a:spcBef>
                <a:spcPts val="1080"/>
              </a:spcBef>
              <a:spcAft>
                <a:spcPts val="0"/>
              </a:spcAft>
              <a:buSzPts val="2760"/>
              <a:buChar char="•"/>
            </a:pPr>
            <a:r>
              <a:rPr lang="en-US" dirty="0"/>
              <a:t>Setting, stating, and maintaining clear boundaries</a:t>
            </a:r>
          </a:p>
          <a:p>
            <a:pPr marL="285750" lvl="0" indent="-285750" algn="l" rtl="0">
              <a:spcBef>
                <a:spcPts val="1080"/>
              </a:spcBef>
              <a:spcAft>
                <a:spcPts val="0"/>
              </a:spcAft>
              <a:buSzPts val="2760"/>
              <a:buChar char="•"/>
            </a:pPr>
            <a:r>
              <a:rPr lang="en-US" dirty="0"/>
              <a:t>Sustaining nutrition and rest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dirty="0"/>
              <a:t>Practice introspection and interoception</a:t>
            </a:r>
            <a:endParaRPr dirty="0"/>
          </a:p>
        </p:txBody>
      </p:sp>
      <p:sp>
        <p:nvSpPr>
          <p:cNvPr id="278" name="Google Shape;278;p19"/>
          <p:cNvSpPr txBox="1">
            <a:spLocks noGrp="1"/>
          </p:cNvSpPr>
          <p:nvPr>
            <p:ph type="body" idx="1"/>
          </p:nvPr>
        </p:nvSpPr>
        <p:spPr>
          <a:xfrm>
            <a:off x="1298447" y="2560320"/>
            <a:ext cx="5091201" cy="3310128"/>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en-US" dirty="0"/>
              <a:t>Take time to sense yourself</a:t>
            </a:r>
          </a:p>
          <a:p>
            <a:pPr marL="285750" lvl="0" indent="-285750" algn="l" rtl="0">
              <a:spcBef>
                <a:spcPts val="0"/>
              </a:spcBef>
              <a:spcAft>
                <a:spcPts val="0"/>
              </a:spcAft>
              <a:buSzPts val="2760"/>
              <a:buChar char="•"/>
            </a:pPr>
            <a:r>
              <a:rPr lang="en-US" dirty="0"/>
              <a:t>Learn to identify early warning signs</a:t>
            </a:r>
          </a:p>
          <a:p>
            <a:pPr marL="285750" lvl="0" indent="-285750" algn="l" rtl="0">
              <a:spcBef>
                <a:spcPts val="0"/>
              </a:spcBef>
              <a:spcAft>
                <a:spcPts val="0"/>
              </a:spcAft>
              <a:buSzPts val="2760"/>
              <a:buChar char="•"/>
            </a:pPr>
            <a:r>
              <a:rPr lang="en-US" dirty="0"/>
              <a:t>Take meaningful action to intervene at early warning signs</a:t>
            </a:r>
          </a:p>
          <a:p>
            <a:pPr marL="285750" lvl="0" indent="-285750" algn="l" rtl="0">
              <a:spcBef>
                <a:spcPts val="0"/>
              </a:spcBef>
              <a:spcAft>
                <a:spcPts val="0"/>
              </a:spcAft>
              <a:buSzPts val="2760"/>
              <a:buChar char="•"/>
            </a:pPr>
            <a:r>
              <a:rPr lang="en-US" dirty="0"/>
              <a:t>Give other people space and time to sense themselves </a:t>
            </a:r>
            <a:endParaRPr dirty="0"/>
          </a:p>
        </p:txBody>
      </p:sp>
      <p:pic>
        <p:nvPicPr>
          <p:cNvPr id="279" name="Google Shape;279;p19" descr="Person holding mirror"/>
          <p:cNvPicPr preferRelativeResize="0">
            <a:picLocks noGrp="1"/>
          </p:cNvPicPr>
          <p:nvPr>
            <p:ph type="body" idx="2"/>
          </p:nvPr>
        </p:nvPicPr>
        <p:blipFill>
          <a:blip r:embed="rId3"/>
          <a:srcRect/>
          <a:stretch/>
        </p:blipFill>
        <p:spPr>
          <a:xfrm>
            <a:off x="6561983" y="2560638"/>
            <a:ext cx="3957533" cy="33099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D6D6D"/>
              </a:buClr>
              <a:buSzPts val="4400"/>
              <a:buFont typeface="Garamond"/>
              <a:buNone/>
            </a:pPr>
            <a:r>
              <a:rPr lang="en-US">
                <a:solidFill>
                  <a:srgbClr val="6D6D6D"/>
                </a:solidFill>
              </a:rPr>
              <a:t>Gratitude, honoring, and affirming</a:t>
            </a:r>
            <a:endParaRPr>
              <a:solidFill>
                <a:srgbClr val="6D6D6D"/>
              </a:solidFill>
            </a:endParaRPr>
          </a:p>
        </p:txBody>
      </p:sp>
      <p:sp>
        <p:nvSpPr>
          <p:cNvPr id="291" name="Google Shape;291;p21"/>
          <p:cNvSpPr txBox="1">
            <a:spLocks noGrp="1"/>
          </p:cNvSpPr>
          <p:nvPr>
            <p:ph type="body" idx="1"/>
          </p:nvPr>
        </p:nvSpPr>
        <p:spPr>
          <a:xfrm>
            <a:off x="1568605" y="2579235"/>
            <a:ext cx="9054790" cy="331893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6210"/>
              <a:buNone/>
            </a:pPr>
            <a:r>
              <a:rPr lang="en-US" sz="5000" dirty="0">
                <a:solidFill>
                  <a:srgbClr val="62721F"/>
                </a:solidFill>
              </a:rPr>
              <a:t>You do not have to save the whole world. You just have to save enough of yourself to save a little bit of someone else.</a:t>
            </a:r>
            <a:endParaRPr sz="5000" dirty="0">
              <a:solidFill>
                <a:srgbClr val="62721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a:t>Compassion Fatigue definitions</a:t>
            </a:r>
            <a:endParaRPr/>
          </a:p>
        </p:txBody>
      </p:sp>
      <p:sp>
        <p:nvSpPr>
          <p:cNvPr id="164" name="Google Shape;164;p2"/>
          <p:cNvSpPr txBox="1">
            <a:spLocks noGrp="1"/>
          </p:cNvSpPr>
          <p:nvPr>
            <p:ph type="body" idx="1"/>
          </p:nvPr>
        </p:nvSpPr>
        <p:spPr>
          <a:xfrm>
            <a:off x="1298448" y="2560320"/>
            <a:ext cx="4754794" cy="3310128"/>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3220"/>
              <a:buChar char="•"/>
            </a:pPr>
            <a:r>
              <a:rPr lang="en-US" sz="2800"/>
              <a:t>Charles Figley: “the cost of caring”</a:t>
            </a:r>
            <a:endParaRPr/>
          </a:p>
          <a:p>
            <a:pPr marL="285750" lvl="0" indent="-285750" algn="l" rtl="0">
              <a:spcBef>
                <a:spcPts val="1160"/>
              </a:spcBef>
              <a:spcAft>
                <a:spcPts val="0"/>
              </a:spcAft>
              <a:buSzPts val="2760"/>
              <a:buChar char="•"/>
            </a:pPr>
            <a:r>
              <a:rPr lang="en-US"/>
              <a:t>Green Cross Academy of Traumatology: </a:t>
            </a:r>
            <a:r>
              <a:rPr lang="en-US" sz="2800"/>
              <a:t>“the separation of our clients from ourselves in a distancing, barrier-reinforcing way.”</a:t>
            </a:r>
            <a:endParaRPr/>
          </a:p>
        </p:txBody>
      </p:sp>
      <p:grpSp>
        <p:nvGrpSpPr>
          <p:cNvPr id="165" name="Google Shape;165;p2"/>
          <p:cNvGrpSpPr/>
          <p:nvPr/>
        </p:nvGrpSpPr>
        <p:grpSpPr>
          <a:xfrm>
            <a:off x="6504770" y="2739179"/>
            <a:ext cx="4101589" cy="2759463"/>
            <a:chOff x="6504770" y="2739179"/>
            <a:chExt cx="4101589" cy="2759463"/>
          </a:xfrm>
        </p:grpSpPr>
        <p:grpSp>
          <p:nvGrpSpPr>
            <p:cNvPr id="166" name="Google Shape;166;p2"/>
            <p:cNvGrpSpPr/>
            <p:nvPr/>
          </p:nvGrpSpPr>
          <p:grpSpPr>
            <a:xfrm>
              <a:off x="6504770" y="3668312"/>
              <a:ext cx="1505415" cy="880946"/>
              <a:chOff x="6657278" y="3791415"/>
              <a:chExt cx="1505415" cy="880946"/>
            </a:xfrm>
          </p:grpSpPr>
          <p:sp>
            <p:nvSpPr>
              <p:cNvPr id="167" name="Google Shape;167;p2"/>
              <p:cNvSpPr/>
              <p:nvPr/>
            </p:nvSpPr>
            <p:spPr>
              <a:xfrm>
                <a:off x="6657278" y="3791415"/>
                <a:ext cx="1505415" cy="880946"/>
              </a:xfrm>
              <a:prstGeom prst="snip1Rect">
                <a:avLst>
                  <a:gd name="adj" fmla="val 16667"/>
                </a:avLst>
              </a:prstGeom>
              <a:solidFill>
                <a:schemeClr val="accent3"/>
              </a:solidFill>
              <a:ln w="15875" cap="flat" cmpd="sng">
                <a:solidFill>
                  <a:srgbClr val="315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168" name="Google Shape;168;p2"/>
              <p:cNvSpPr txBox="1"/>
              <p:nvPr/>
            </p:nvSpPr>
            <p:spPr>
              <a:xfrm>
                <a:off x="6775035" y="3902927"/>
                <a:ext cx="12945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Garamond"/>
                    <a:ea typeface="Garamond"/>
                    <a:cs typeface="Garamond"/>
                    <a:sym typeface="Garamond"/>
                  </a:rPr>
                  <a:t>Sense of satisfaction</a:t>
                </a:r>
                <a:endParaRPr sz="1800" b="0" i="0" u="none" strike="noStrike" cap="none">
                  <a:solidFill>
                    <a:schemeClr val="dk1"/>
                  </a:solidFill>
                  <a:latin typeface="Garamond"/>
                  <a:ea typeface="Garamond"/>
                  <a:cs typeface="Garamond"/>
                  <a:sym typeface="Garamond"/>
                </a:endParaRPr>
              </a:p>
            </p:txBody>
          </p:sp>
        </p:grpSp>
        <p:grpSp>
          <p:nvGrpSpPr>
            <p:cNvPr id="169" name="Google Shape;169;p2"/>
            <p:cNvGrpSpPr/>
            <p:nvPr/>
          </p:nvGrpSpPr>
          <p:grpSpPr>
            <a:xfrm>
              <a:off x="9067491" y="3668312"/>
              <a:ext cx="1538868" cy="880946"/>
              <a:chOff x="8920976" y="3791415"/>
              <a:chExt cx="1538868" cy="880946"/>
            </a:xfrm>
          </p:grpSpPr>
          <p:sp>
            <p:nvSpPr>
              <p:cNvPr id="170" name="Google Shape;170;p2"/>
              <p:cNvSpPr/>
              <p:nvPr/>
            </p:nvSpPr>
            <p:spPr>
              <a:xfrm flipH="1">
                <a:off x="8920976" y="3791415"/>
                <a:ext cx="1538868" cy="880946"/>
              </a:xfrm>
              <a:prstGeom prst="snip1Rect">
                <a:avLst>
                  <a:gd name="adj" fmla="val 16667"/>
                </a:avLst>
              </a:prstGeom>
              <a:solidFill>
                <a:schemeClr val="accent4"/>
              </a:solidFill>
              <a:ln w="15875" cap="flat" cmpd="sng">
                <a:solidFill>
                  <a:srgbClr val="762B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171" name="Google Shape;171;p2"/>
              <p:cNvSpPr txBox="1"/>
              <p:nvPr/>
            </p:nvSpPr>
            <p:spPr>
              <a:xfrm>
                <a:off x="9032488" y="3902927"/>
                <a:ext cx="131584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Garamond"/>
                    <a:ea typeface="Garamond"/>
                    <a:cs typeface="Garamond"/>
                    <a:sym typeface="Garamond"/>
                  </a:rPr>
                  <a:t>Sense of detachment</a:t>
                </a:r>
                <a:endParaRPr sz="1800" b="0" i="0" u="none" strike="noStrike" cap="none">
                  <a:solidFill>
                    <a:schemeClr val="dk1"/>
                  </a:solidFill>
                  <a:latin typeface="Garamond"/>
                  <a:ea typeface="Garamond"/>
                  <a:cs typeface="Garamond"/>
                  <a:sym typeface="Garamond"/>
                </a:endParaRPr>
              </a:p>
            </p:txBody>
          </p:sp>
        </p:grpSp>
        <p:grpSp>
          <p:nvGrpSpPr>
            <p:cNvPr id="172" name="Google Shape;172;p2"/>
            <p:cNvGrpSpPr/>
            <p:nvPr/>
          </p:nvGrpSpPr>
          <p:grpSpPr>
            <a:xfrm>
              <a:off x="7804878" y="2739179"/>
              <a:ext cx="1451610" cy="1107992"/>
              <a:chOff x="7795260" y="2560320"/>
              <a:chExt cx="1451610" cy="1107992"/>
            </a:xfrm>
          </p:grpSpPr>
          <p:sp>
            <p:nvSpPr>
              <p:cNvPr id="173" name="Google Shape;173;p2"/>
              <p:cNvSpPr/>
              <p:nvPr/>
            </p:nvSpPr>
            <p:spPr>
              <a:xfrm rot="10800000" flipH="1">
                <a:off x="7795260" y="2560320"/>
                <a:ext cx="1451610" cy="1107992"/>
              </a:xfrm>
              <a:prstGeom prst="snip2SameRect">
                <a:avLst>
                  <a:gd name="adj1" fmla="val 16667"/>
                  <a:gd name="adj2" fmla="val 0"/>
                </a:avLst>
              </a:prstGeom>
              <a:solidFill>
                <a:schemeClr val="accent1"/>
              </a:solidFill>
              <a:ln w="15875" cap="flat"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174" name="Google Shape;174;p2"/>
              <p:cNvSpPr txBox="1"/>
              <p:nvPr/>
            </p:nvSpPr>
            <p:spPr>
              <a:xfrm>
                <a:off x="7845956" y="2652651"/>
                <a:ext cx="135021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Garamond"/>
                    <a:ea typeface="Garamond"/>
                    <a:cs typeface="Garamond"/>
                    <a:sym typeface="Garamond"/>
                  </a:rPr>
                  <a:t>Worker’s empathic response</a:t>
                </a:r>
                <a:endParaRPr sz="1800" b="0" i="0" u="none" strike="noStrike" cap="none">
                  <a:solidFill>
                    <a:schemeClr val="dk1"/>
                  </a:solidFill>
                  <a:latin typeface="Garamond"/>
                  <a:ea typeface="Garamond"/>
                  <a:cs typeface="Garamond"/>
                  <a:sym typeface="Garamond"/>
                </a:endParaRPr>
              </a:p>
            </p:txBody>
          </p:sp>
        </p:grpSp>
        <p:sp>
          <p:nvSpPr>
            <p:cNvPr id="175" name="Google Shape;175;p2"/>
            <p:cNvSpPr/>
            <p:nvPr/>
          </p:nvSpPr>
          <p:spPr>
            <a:xfrm rot="8120439">
              <a:off x="7555727" y="3142803"/>
              <a:ext cx="1907256" cy="1847389"/>
            </a:xfrm>
            <a:prstGeom prst="arc">
              <a:avLst>
                <a:gd name="adj1" fmla="val 16200000"/>
                <a:gd name="adj2" fmla="val 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Garamond"/>
                <a:ea typeface="Garamond"/>
                <a:cs typeface="Garamond"/>
                <a:sym typeface="Garamond"/>
              </a:endParaRPr>
            </a:p>
          </p:txBody>
        </p:sp>
        <p:sp>
          <p:nvSpPr>
            <p:cNvPr id="176" name="Google Shape;176;p2"/>
            <p:cNvSpPr txBox="1"/>
            <p:nvPr/>
          </p:nvSpPr>
          <p:spPr>
            <a:xfrm>
              <a:off x="7379102" y="5129310"/>
              <a:ext cx="2303162" cy="369332"/>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Garamond"/>
                  <a:ea typeface="Garamond"/>
                  <a:cs typeface="Garamond"/>
                  <a:sym typeface="Garamond"/>
                </a:rPr>
                <a:t>Have to be in balance!</a:t>
              </a:r>
              <a:endParaRPr sz="1800" b="0" i="0" u="none" strike="noStrike" cap="none">
                <a:solidFill>
                  <a:schemeClr val="dk1"/>
                </a:solidFill>
                <a:latin typeface="Garamond"/>
                <a:ea typeface="Garamond"/>
                <a:cs typeface="Garamond"/>
                <a:sym typeface="Garamond"/>
              </a:endParaRPr>
            </a:p>
          </p:txBody>
        </p:sp>
        <p:sp>
          <p:nvSpPr>
            <p:cNvPr id="177" name="Google Shape;177;p2"/>
            <p:cNvSpPr txBox="1"/>
            <p:nvPr/>
          </p:nvSpPr>
          <p:spPr>
            <a:xfrm>
              <a:off x="8329729" y="4056823"/>
              <a:ext cx="401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Garamond"/>
                  <a:ea typeface="Garamond"/>
                  <a:cs typeface="Garamond"/>
                  <a:sym typeface="Garamond"/>
                </a:rPr>
                <a:t>or</a:t>
              </a:r>
              <a:endParaRPr sz="1800">
                <a:solidFill>
                  <a:schemeClr val="dk1"/>
                </a:solidFill>
                <a:latin typeface="Garamond"/>
                <a:ea typeface="Garamond"/>
                <a:cs typeface="Garamond"/>
                <a:sym typeface="Garamon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title"/>
          </p:nvPr>
        </p:nvSpPr>
        <p:spPr>
          <a:xfrm>
            <a:off x="1691144" y="898048"/>
            <a:ext cx="8818179" cy="30853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300"/>
              <a:buFont typeface="Garamond"/>
              <a:buNone/>
            </a:pPr>
            <a:r>
              <a:rPr lang="en-US" sz="4300" dirty="0"/>
              <a:t>Our regular contact with pain, trauma, illness, and grief should never seem normal. Not to us, and certainly not </a:t>
            </a:r>
            <a:br>
              <a:rPr lang="en-US" sz="4300" dirty="0"/>
            </a:br>
            <a:r>
              <a:rPr lang="en-US" sz="4300" dirty="0"/>
              <a:t>to our clients and their caretakers.</a:t>
            </a:r>
            <a:endParaRPr sz="4300" dirty="0"/>
          </a:p>
        </p:txBody>
      </p:sp>
      <p:sp>
        <p:nvSpPr>
          <p:cNvPr id="184" name="Google Shape;184;p3"/>
          <p:cNvSpPr txBox="1">
            <a:spLocks noGrp="1"/>
          </p:cNvSpPr>
          <p:nvPr>
            <p:ph type="body" idx="2"/>
          </p:nvPr>
        </p:nvSpPr>
        <p:spPr>
          <a:xfrm>
            <a:off x="1691144" y="4343399"/>
            <a:ext cx="8818179" cy="153246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3220"/>
              <a:buNone/>
            </a:pPr>
            <a:r>
              <a:rPr lang="en-US" sz="2400" dirty="0"/>
              <a:t>At the point that we begin responding to clients and </a:t>
            </a:r>
            <a:endParaRPr sz="1800" dirty="0"/>
          </a:p>
          <a:p>
            <a:pPr marL="0" lvl="0" indent="0" algn="ctr" rtl="0">
              <a:spcBef>
                <a:spcPts val="0"/>
              </a:spcBef>
              <a:spcAft>
                <a:spcPts val="0"/>
              </a:spcAft>
              <a:buSzPts val="3220"/>
              <a:buNone/>
            </a:pPr>
            <a:r>
              <a:rPr lang="en-US" sz="2400" dirty="0"/>
              <a:t>their caretakers as unmoved, dismissive, or overwhelmed </a:t>
            </a:r>
            <a:endParaRPr sz="1800" dirty="0"/>
          </a:p>
          <a:p>
            <a:pPr marL="0" lvl="0" indent="0" algn="ctr" rtl="0">
              <a:spcBef>
                <a:spcPts val="0"/>
              </a:spcBef>
              <a:spcAft>
                <a:spcPts val="0"/>
              </a:spcAft>
              <a:buSzPts val="3220"/>
              <a:buNone/>
            </a:pPr>
            <a:r>
              <a:rPr lang="en-US" sz="2400" dirty="0"/>
              <a:t>by their situation, we cease building therapeutic rapport </a:t>
            </a:r>
            <a:endParaRPr sz="1800" dirty="0"/>
          </a:p>
          <a:p>
            <a:pPr marL="0" lvl="0" indent="0" algn="ctr" rtl="0">
              <a:spcBef>
                <a:spcPts val="0"/>
              </a:spcBef>
              <a:spcAft>
                <a:spcPts val="0"/>
              </a:spcAft>
              <a:buSzPts val="3220"/>
              <a:buNone/>
            </a:pPr>
            <a:r>
              <a:rPr lang="en-US" sz="2400" dirty="0"/>
              <a:t>and possibly begin damaging the relationship. </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B3E9-14F2-4C19-0D3C-CEB895A8B5B2}"/>
              </a:ext>
            </a:extLst>
          </p:cNvPr>
          <p:cNvSpPr>
            <a:spLocks noGrp="1"/>
          </p:cNvSpPr>
          <p:nvPr>
            <p:ph type="title"/>
          </p:nvPr>
        </p:nvSpPr>
        <p:spPr>
          <a:xfrm>
            <a:off x="1295402" y="737722"/>
            <a:ext cx="9601196" cy="1548278"/>
          </a:xfrm>
        </p:spPr>
        <p:txBody>
          <a:bodyPr wrap="square" anchor="ctr">
            <a:normAutofit/>
          </a:bodyPr>
          <a:lstStyle/>
          <a:p>
            <a:pPr>
              <a:lnSpc>
                <a:spcPct val="90000"/>
              </a:lnSpc>
            </a:pPr>
            <a:r>
              <a:rPr lang="en-US" sz="4800" dirty="0"/>
              <a:t>Risk factors for compassion fatigue among SUD providers</a:t>
            </a:r>
          </a:p>
        </p:txBody>
      </p:sp>
      <p:pic>
        <p:nvPicPr>
          <p:cNvPr id="5" name="Picture 4">
            <a:extLst>
              <a:ext uri="{FF2B5EF4-FFF2-40B4-BE49-F238E27FC236}">
                <a16:creationId xmlns:a16="http://schemas.microsoft.com/office/drawing/2014/main" id="{6DA198AE-0E0A-3E45-42D3-644CC59BAA50}"/>
              </a:ext>
            </a:extLst>
          </p:cNvPr>
          <p:cNvPicPr>
            <a:picLocks noChangeAspect="1"/>
          </p:cNvPicPr>
          <p:nvPr/>
        </p:nvPicPr>
        <p:blipFill>
          <a:blip r:embed="rId2">
            <a:extLst>
              <a:ext uri="{837473B0-CC2E-450A-ABE3-18F120FF3D39}">
                <a1611:picAttrSrcUrl xmlns:a1611="http://schemas.microsoft.com/office/drawing/2016/11/main" r:id="rId3"/>
              </a:ext>
            </a:extLst>
          </a:blip>
          <a:srcRect t="16017" b="16017"/>
          <a:stretch/>
        </p:blipFill>
        <p:spPr>
          <a:xfrm>
            <a:off x="2129951" y="2524393"/>
            <a:ext cx="7932095" cy="3595885"/>
          </a:xfrm>
          <a:prstGeom prst="rect">
            <a:avLst/>
          </a:prstGeom>
          <a:noFill/>
          <a:ln>
            <a:noFill/>
          </a:ln>
        </p:spPr>
      </p:pic>
    </p:spTree>
    <p:extLst>
      <p:ext uri="{BB962C8B-B14F-4D97-AF65-F5344CB8AC3E}">
        <p14:creationId xmlns:p14="http://schemas.microsoft.com/office/powerpoint/2010/main" val="143246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2F20-1FD0-644E-3EF9-0E3C95D38205}"/>
              </a:ext>
            </a:extLst>
          </p:cNvPr>
          <p:cNvSpPr>
            <a:spLocks noGrp="1"/>
          </p:cNvSpPr>
          <p:nvPr>
            <p:ph type="title"/>
          </p:nvPr>
        </p:nvSpPr>
        <p:spPr/>
        <p:txBody>
          <a:bodyPr/>
          <a:lstStyle/>
          <a:p>
            <a:r>
              <a:rPr lang="en-US" dirty="0"/>
              <a:t>Internal, personal factors</a:t>
            </a:r>
          </a:p>
        </p:txBody>
      </p:sp>
      <p:sp>
        <p:nvSpPr>
          <p:cNvPr id="3" name="Text Placeholder 2">
            <a:extLst>
              <a:ext uri="{FF2B5EF4-FFF2-40B4-BE49-F238E27FC236}">
                <a16:creationId xmlns:a16="http://schemas.microsoft.com/office/drawing/2014/main" id="{7957C525-39C5-15E9-4F59-F5BD7B27526F}"/>
              </a:ext>
            </a:extLst>
          </p:cNvPr>
          <p:cNvSpPr>
            <a:spLocks noGrp="1"/>
          </p:cNvSpPr>
          <p:nvPr>
            <p:ph type="body" idx="1"/>
          </p:nvPr>
        </p:nvSpPr>
        <p:spPr/>
        <p:txBody>
          <a:bodyPr>
            <a:normAutofit/>
          </a:bodyPr>
          <a:lstStyle/>
          <a:p>
            <a:r>
              <a:rPr lang="en-US" sz="2800" dirty="0"/>
              <a:t>Younger age</a:t>
            </a:r>
          </a:p>
          <a:p>
            <a:r>
              <a:rPr lang="en-US" sz="2800" dirty="0"/>
              <a:t>Poor support systems (social, coworker, and supervisory)</a:t>
            </a:r>
          </a:p>
          <a:p>
            <a:r>
              <a:rPr lang="en-US" sz="2800" dirty="0"/>
              <a:t>Stigmatization of stress and symptoms</a:t>
            </a:r>
          </a:p>
          <a:p>
            <a:r>
              <a:rPr lang="en-US" sz="2800" dirty="0"/>
              <a:t>Personal or close history of substance use</a:t>
            </a:r>
          </a:p>
        </p:txBody>
      </p:sp>
      <p:sp>
        <p:nvSpPr>
          <p:cNvPr id="4" name="Text Placeholder 3">
            <a:extLst>
              <a:ext uri="{FF2B5EF4-FFF2-40B4-BE49-F238E27FC236}">
                <a16:creationId xmlns:a16="http://schemas.microsoft.com/office/drawing/2014/main" id="{2B64BBC1-10C0-33D8-03C8-559B8A1D9EB7}"/>
              </a:ext>
            </a:extLst>
          </p:cNvPr>
          <p:cNvSpPr>
            <a:spLocks noGrp="1"/>
          </p:cNvSpPr>
          <p:nvPr>
            <p:ph type="body" idx="2"/>
          </p:nvPr>
        </p:nvSpPr>
        <p:spPr/>
        <p:txBody>
          <a:bodyPr>
            <a:normAutofit lnSpcReduction="10000"/>
          </a:bodyPr>
          <a:lstStyle/>
          <a:p>
            <a:r>
              <a:rPr lang="en-US" sz="2800" dirty="0"/>
              <a:t>Self-blame and secrecy</a:t>
            </a:r>
          </a:p>
          <a:p>
            <a:r>
              <a:rPr lang="en-US" sz="2800" dirty="0"/>
              <a:t>Diminished self-care and coping skill practice</a:t>
            </a:r>
          </a:p>
          <a:p>
            <a:r>
              <a:rPr lang="en-US" sz="2800" dirty="0"/>
              <a:t>Perception of lack of control</a:t>
            </a:r>
          </a:p>
          <a:p>
            <a:r>
              <a:rPr lang="en-US" sz="2800" dirty="0"/>
              <a:t>Limited introspection</a:t>
            </a:r>
          </a:p>
          <a:p>
            <a:r>
              <a:rPr lang="en-US" sz="2800" dirty="0"/>
              <a:t>History of mental health disorder(s)</a:t>
            </a:r>
          </a:p>
          <a:p>
            <a:endParaRPr lang="en-US" sz="2800" dirty="0"/>
          </a:p>
          <a:p>
            <a:endParaRPr lang="en-US" sz="2800" dirty="0"/>
          </a:p>
        </p:txBody>
      </p:sp>
    </p:spTree>
    <p:extLst>
      <p:ext uri="{BB962C8B-B14F-4D97-AF65-F5344CB8AC3E}">
        <p14:creationId xmlns:p14="http://schemas.microsoft.com/office/powerpoint/2010/main" val="338137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2F20-1FD0-644E-3EF9-0E3C95D38205}"/>
              </a:ext>
            </a:extLst>
          </p:cNvPr>
          <p:cNvSpPr>
            <a:spLocks noGrp="1"/>
          </p:cNvSpPr>
          <p:nvPr>
            <p:ph type="title"/>
          </p:nvPr>
        </p:nvSpPr>
        <p:spPr/>
        <p:txBody>
          <a:bodyPr/>
          <a:lstStyle/>
          <a:p>
            <a:r>
              <a:rPr lang="en-US" dirty="0"/>
              <a:t>External, environmental factors</a:t>
            </a:r>
          </a:p>
        </p:txBody>
      </p:sp>
      <p:sp>
        <p:nvSpPr>
          <p:cNvPr id="3" name="Text Placeholder 2">
            <a:extLst>
              <a:ext uri="{FF2B5EF4-FFF2-40B4-BE49-F238E27FC236}">
                <a16:creationId xmlns:a16="http://schemas.microsoft.com/office/drawing/2014/main" id="{7957C525-39C5-15E9-4F59-F5BD7B27526F}"/>
              </a:ext>
            </a:extLst>
          </p:cNvPr>
          <p:cNvSpPr>
            <a:spLocks noGrp="1"/>
          </p:cNvSpPr>
          <p:nvPr>
            <p:ph type="body" idx="1"/>
          </p:nvPr>
        </p:nvSpPr>
        <p:spPr>
          <a:xfrm>
            <a:off x="1032933" y="2560320"/>
            <a:ext cx="5148411" cy="3310128"/>
          </a:xfrm>
        </p:spPr>
        <p:txBody>
          <a:bodyPr>
            <a:normAutofit/>
          </a:bodyPr>
          <a:lstStyle/>
          <a:p>
            <a:r>
              <a:rPr lang="en-US" sz="3200" dirty="0"/>
              <a:t>Caseload challenges</a:t>
            </a:r>
          </a:p>
          <a:p>
            <a:r>
              <a:rPr lang="en-US" sz="3200" dirty="0"/>
              <a:t>Negative work environment</a:t>
            </a:r>
          </a:p>
          <a:p>
            <a:pPr lvl="1"/>
            <a:r>
              <a:rPr lang="en-US" sz="2800" dirty="0"/>
              <a:t>Gossip</a:t>
            </a:r>
          </a:p>
          <a:p>
            <a:pPr lvl="1"/>
            <a:r>
              <a:rPr lang="en-US" sz="2800" dirty="0"/>
              <a:t>Bullying</a:t>
            </a:r>
          </a:p>
          <a:p>
            <a:pPr lvl="1"/>
            <a:r>
              <a:rPr lang="en-US" sz="2800" dirty="0"/>
              <a:t>Dismissiveness</a:t>
            </a:r>
          </a:p>
        </p:txBody>
      </p:sp>
      <p:sp>
        <p:nvSpPr>
          <p:cNvPr id="4" name="Text Placeholder 3">
            <a:extLst>
              <a:ext uri="{FF2B5EF4-FFF2-40B4-BE49-F238E27FC236}">
                <a16:creationId xmlns:a16="http://schemas.microsoft.com/office/drawing/2014/main" id="{2B64BBC1-10C0-33D8-03C8-559B8A1D9EB7}"/>
              </a:ext>
            </a:extLst>
          </p:cNvPr>
          <p:cNvSpPr>
            <a:spLocks noGrp="1"/>
          </p:cNvSpPr>
          <p:nvPr>
            <p:ph type="body" idx="2"/>
          </p:nvPr>
        </p:nvSpPr>
        <p:spPr/>
        <p:txBody>
          <a:bodyPr>
            <a:normAutofit fontScale="92500" lnSpcReduction="10000"/>
          </a:bodyPr>
          <a:lstStyle/>
          <a:p>
            <a:r>
              <a:rPr lang="en-US" sz="3200" dirty="0"/>
              <a:t>Witnessing uncompassionate approaches by peers</a:t>
            </a:r>
          </a:p>
          <a:p>
            <a:r>
              <a:rPr lang="en-US" sz="3200" dirty="0"/>
              <a:t>Lack of positive role models</a:t>
            </a:r>
          </a:p>
          <a:p>
            <a:r>
              <a:rPr lang="en-US" sz="3200" dirty="0"/>
              <a:t>Shifting values and moral compass</a:t>
            </a:r>
          </a:p>
          <a:p>
            <a:endParaRPr lang="en-US" sz="3200" dirty="0"/>
          </a:p>
        </p:txBody>
      </p:sp>
    </p:spTree>
    <p:extLst>
      <p:ext uri="{BB962C8B-B14F-4D97-AF65-F5344CB8AC3E}">
        <p14:creationId xmlns:p14="http://schemas.microsoft.com/office/powerpoint/2010/main" val="280586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7200"/>
              <a:buFont typeface="Garamond"/>
              <a:buNone/>
            </a:pPr>
            <a:r>
              <a:rPr lang="en-US" sz="7200"/>
              <a:t>Pathways to compassion fatigue</a:t>
            </a:r>
            <a:endParaRPr/>
          </a:p>
        </p:txBody>
      </p:sp>
      <p:sp>
        <p:nvSpPr>
          <p:cNvPr id="191" name="Google Shape;191;p4"/>
          <p:cNvSpPr txBox="1">
            <a:spLocks noGrp="1"/>
          </p:cNvSpPr>
          <p:nvPr>
            <p:ph type="body" idx="1"/>
          </p:nvPr>
        </p:nvSpPr>
        <p:spPr>
          <a:xfrm>
            <a:off x="2453539" y="4137637"/>
            <a:ext cx="7281747" cy="95454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680"/>
              <a:buNone/>
            </a:pPr>
            <a:r>
              <a:rPr lang="en-US" sz="3200" dirty="0"/>
              <a:t>It’s impossible to figure out where you’re going if you don’t know where you are.</a:t>
            </a:r>
            <a:endParaRPr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a:t>1. Extremely high motivation at beginning</a:t>
            </a:r>
            <a:endParaRPr/>
          </a:p>
        </p:txBody>
      </p:sp>
      <p:sp>
        <p:nvSpPr>
          <p:cNvPr id="197" name="Google Shape;197;p5"/>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742950" lvl="1" indent="-285750" algn="l" rtl="0">
              <a:spcBef>
                <a:spcPts val="0"/>
              </a:spcBef>
              <a:spcAft>
                <a:spcPts val="0"/>
              </a:spcAft>
              <a:buSzPts val="2760"/>
              <a:buChar char="•"/>
            </a:pPr>
            <a:r>
              <a:rPr lang="en-US" sz="2400" dirty="0"/>
              <a:t>a.k.a., the “Save the World” complex</a:t>
            </a:r>
            <a:endParaRPr dirty="0"/>
          </a:p>
          <a:p>
            <a:pPr marL="742950" lvl="1" indent="-285750" algn="l" rtl="0">
              <a:spcBef>
                <a:spcPts val="1080"/>
              </a:spcBef>
              <a:spcAft>
                <a:spcPts val="0"/>
              </a:spcAft>
              <a:buSzPts val="2760"/>
              <a:buChar char="•"/>
            </a:pPr>
            <a:r>
              <a:rPr lang="en-US" sz="2400" dirty="0"/>
              <a:t>“This work makes me who I am.”</a:t>
            </a:r>
            <a:endParaRPr dirty="0"/>
          </a:p>
          <a:p>
            <a:pPr marL="742950" lvl="1" indent="-285750" algn="l" rtl="0">
              <a:spcBef>
                <a:spcPts val="1080"/>
              </a:spcBef>
              <a:spcAft>
                <a:spcPts val="0"/>
              </a:spcAft>
              <a:buSzPts val="2760"/>
              <a:buChar char="•"/>
            </a:pPr>
            <a:r>
              <a:rPr lang="en-US" sz="2400" dirty="0"/>
              <a:t>“Our clients need us.”</a:t>
            </a:r>
            <a:endParaRPr dirty="0"/>
          </a:p>
          <a:p>
            <a:pPr marL="742950" lvl="1" indent="-285750" algn="l" rtl="0">
              <a:spcBef>
                <a:spcPts val="1080"/>
              </a:spcBef>
              <a:spcAft>
                <a:spcPts val="0"/>
              </a:spcAft>
              <a:buSzPts val="2760"/>
              <a:buChar char="•"/>
            </a:pPr>
            <a:r>
              <a:rPr lang="en-US" sz="2400" dirty="0"/>
              <a:t>“I’m built for working with this population!”</a:t>
            </a:r>
          </a:p>
          <a:p>
            <a:pPr marL="742950" lvl="1" indent="-285750" algn="l" rtl="0">
              <a:spcBef>
                <a:spcPts val="1080"/>
              </a:spcBef>
              <a:spcAft>
                <a:spcPts val="0"/>
              </a:spcAft>
              <a:buSzPts val="2760"/>
              <a:buChar char="•"/>
            </a:pPr>
            <a:r>
              <a:rPr lang="en-US" sz="2400" dirty="0"/>
              <a:t>“This is just a stepping stone. I won’t be here this time next year.”</a:t>
            </a:r>
          </a:p>
          <a:p>
            <a:pPr marL="742950" lvl="1" indent="-285750" algn="l" rtl="0">
              <a:spcBef>
                <a:spcPts val="1080"/>
              </a:spcBef>
              <a:spcAft>
                <a:spcPts val="0"/>
              </a:spcAft>
              <a:buSzPts val="2760"/>
              <a:buChar char="•"/>
            </a:pPr>
            <a:r>
              <a:rPr lang="en-US" sz="2400" dirty="0"/>
              <a:t>“Caffeine gets me through the day.”</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xfrm>
            <a:off x="2121519" y="1138249"/>
            <a:ext cx="7948959"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a:t>2. Physical, emotional, and psychological overexertion</a:t>
            </a:r>
            <a:br>
              <a:rPr lang="en-US"/>
            </a:br>
            <a:endParaRPr/>
          </a:p>
        </p:txBody>
      </p:sp>
      <p:sp>
        <p:nvSpPr>
          <p:cNvPr id="203" name="Google Shape;203;p6"/>
          <p:cNvSpPr txBox="1">
            <a:spLocks noGrp="1"/>
          </p:cNvSpPr>
          <p:nvPr>
            <p:ph type="body" idx="1"/>
          </p:nvPr>
        </p:nvSpPr>
        <p:spPr>
          <a:xfrm>
            <a:off x="1295401" y="2556932"/>
            <a:ext cx="9601196" cy="3620844"/>
          </a:xfrm>
          <a:prstGeom prst="rect">
            <a:avLst/>
          </a:prstGeom>
          <a:noFill/>
          <a:ln>
            <a:noFill/>
          </a:ln>
        </p:spPr>
        <p:txBody>
          <a:bodyPr spcFirstLastPara="1" wrap="square" lIns="91425" tIns="45700" rIns="91425" bIns="45700" anchor="t" anchorCtr="0">
            <a:normAutofit/>
          </a:bodyPr>
          <a:lstStyle/>
          <a:p>
            <a:pPr marL="742950" lvl="1" indent="-285750" algn="l" rtl="0">
              <a:spcBef>
                <a:spcPts val="0"/>
              </a:spcBef>
              <a:spcAft>
                <a:spcPts val="0"/>
              </a:spcAft>
              <a:buSzPct val="115000"/>
              <a:buChar char="•"/>
            </a:pPr>
            <a:r>
              <a:rPr lang="en-US" sz="2400" dirty="0"/>
              <a:t>“I’m questioning everything. Everything I thought I knew feels wrong.”</a:t>
            </a:r>
            <a:endParaRPr dirty="0"/>
          </a:p>
          <a:p>
            <a:pPr marL="742950" lvl="1" indent="-285750" algn="l" rtl="0">
              <a:spcBef>
                <a:spcPts val="1044"/>
              </a:spcBef>
              <a:spcAft>
                <a:spcPts val="0"/>
              </a:spcAft>
              <a:buSzPct val="115000"/>
              <a:buChar char="•"/>
            </a:pPr>
            <a:r>
              <a:rPr lang="en-US" sz="2400" dirty="0"/>
              <a:t>“I can’t sleep. I lay awake thinking about what my patients have/are experiencing and worrying about whether I can help them.”</a:t>
            </a:r>
            <a:r>
              <a:rPr dirty="0"/>
              <a:t> </a:t>
            </a:r>
            <a:endParaRPr lang="en-US" dirty="0"/>
          </a:p>
          <a:p>
            <a:pPr marL="742950" lvl="1" indent="-285750" algn="l" rtl="0">
              <a:spcBef>
                <a:spcPts val="1044"/>
              </a:spcBef>
              <a:spcAft>
                <a:spcPts val="0"/>
              </a:spcAft>
              <a:buSzPct val="115000"/>
              <a:buChar char="•"/>
            </a:pPr>
            <a:r>
              <a:rPr lang="en-US" sz="2400" dirty="0"/>
              <a:t>“I’m not sold on some the treatments we offer. Contingency Management? Yeah, right.”</a:t>
            </a:r>
          </a:p>
          <a:p>
            <a:pPr marL="742950" lvl="1" indent="-285750">
              <a:spcBef>
                <a:spcPts val="1044"/>
              </a:spcBef>
              <a:buSzPct val="114999"/>
            </a:pPr>
            <a:r>
              <a:rPr lang="en-US" sz="2400" dirty="0"/>
              <a:t>“My clients are so unpredictable. I never know if I’m going to get them way up, way down, or in the middle.”</a:t>
            </a:r>
          </a:p>
        </p:txBody>
      </p:sp>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1027</Words>
  <Application>Microsoft Office PowerPoint</Application>
  <PresentationFormat>Widescreen</PresentationFormat>
  <Paragraphs>102</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Garamond</vt:lpstr>
      <vt:lpstr>Calibri</vt:lpstr>
      <vt:lpstr>Organic</vt:lpstr>
      <vt:lpstr>The Cost of Caring among Professionals Working with Individuals Using Stimulants:</vt:lpstr>
      <vt:lpstr>Compassion Fatigue definitions</vt:lpstr>
      <vt:lpstr>Our regular contact with pain, trauma, illness, and grief should never seem normal. Not to us, and certainly not  to our clients and their caretakers.</vt:lpstr>
      <vt:lpstr>Risk factors for compassion fatigue among SUD providers</vt:lpstr>
      <vt:lpstr>Internal, personal factors</vt:lpstr>
      <vt:lpstr>External, environmental factors</vt:lpstr>
      <vt:lpstr>Pathways to compassion fatigue</vt:lpstr>
      <vt:lpstr>1. Extremely high motivation at beginning</vt:lpstr>
      <vt:lpstr>2. Physical, emotional, and psychological overexertion </vt:lpstr>
      <vt:lpstr>3. Inundation of demands (bureaucratic, emotional, etc.) and numbing or sympathizing </vt:lpstr>
      <vt:lpstr>4. Full-blown compassion fatigue</vt:lpstr>
      <vt:lpstr>I try to be strong, not only for other people but also myself. But sometimes there are weaknesses in strength and that’s okay. It’s okay to not be okay, and I’ve taught myself that.</vt:lpstr>
      <vt:lpstr>The Road Back to You</vt:lpstr>
      <vt:lpstr>What are your compassion fatigue habits?</vt:lpstr>
      <vt:lpstr>Recognize what is happening</vt:lpstr>
      <vt:lpstr>Reorient your role and self-management</vt:lpstr>
      <vt:lpstr>Examples of everyday, in-the-moment self-care</vt:lpstr>
      <vt:lpstr>Practice introspection and interoception</vt:lpstr>
      <vt:lpstr>Gratitude, honoring, and affirming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Drosdick</dc:creator>
  <cp:lastModifiedBy>Larson, Vanessa</cp:lastModifiedBy>
  <cp:revision>31</cp:revision>
  <dcterms:created xsi:type="dcterms:W3CDTF">2020-09-04T13:16:00Z</dcterms:created>
  <dcterms:modified xsi:type="dcterms:W3CDTF">2025-07-23T17:51:17Z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2025-07-23T17:49:45Z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46b6090e-f941-4a65-9889-fc6aac9c52a0</vt:lpwstr>
  </property>
  <property fmtid="{D5CDD505-2E9C-101B-9397-08002B2CF9AE}" pid="8" name="MSIP_Label_5e4b1be8-281e-475d-98b0-21c3457e5a46_ContentBits">
    <vt:lpwstr>0</vt:lpwstr>
  </property>
  <property fmtid="{D5CDD505-2E9C-101B-9397-08002B2CF9AE}" pid="9" name="MSIP_Label_5e4b1be8-281e-475d-98b0-21c3457e5a46_Tag">
    <vt:lpwstr>10, 3, 0, 1</vt:lpwstr>
  </property>
</Properties>
</file>