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0" r:id="rId5"/>
  </p:sldMasterIdLst>
  <p:notesMasterIdLst>
    <p:notesMasterId r:id="rId43"/>
  </p:notesMasterIdLst>
  <p:handoutMasterIdLst>
    <p:handoutMasterId r:id="rId44"/>
  </p:handoutMasterIdLst>
  <p:sldIdLst>
    <p:sldId id="260" r:id="rId6"/>
    <p:sldId id="312" r:id="rId7"/>
    <p:sldId id="299" r:id="rId8"/>
    <p:sldId id="300" r:id="rId9"/>
    <p:sldId id="308" r:id="rId10"/>
    <p:sldId id="307" r:id="rId11"/>
    <p:sldId id="309" r:id="rId12"/>
    <p:sldId id="292" r:id="rId13"/>
    <p:sldId id="294" r:id="rId14"/>
    <p:sldId id="293" r:id="rId15"/>
    <p:sldId id="295" r:id="rId16"/>
    <p:sldId id="296" r:id="rId17"/>
    <p:sldId id="297" r:id="rId18"/>
    <p:sldId id="289" r:id="rId19"/>
    <p:sldId id="291" r:id="rId20"/>
    <p:sldId id="290" r:id="rId21"/>
    <p:sldId id="301" r:id="rId22"/>
    <p:sldId id="305" r:id="rId23"/>
    <p:sldId id="303" r:id="rId24"/>
    <p:sldId id="306" r:id="rId25"/>
    <p:sldId id="302" r:id="rId26"/>
    <p:sldId id="310" r:id="rId27"/>
    <p:sldId id="311" r:id="rId28"/>
    <p:sldId id="313" r:id="rId29"/>
    <p:sldId id="256" r:id="rId30"/>
    <p:sldId id="261" r:id="rId31"/>
    <p:sldId id="262" r:id="rId32"/>
    <p:sldId id="258" r:id="rId33"/>
    <p:sldId id="259" r:id="rId34"/>
    <p:sldId id="266" r:id="rId35"/>
    <p:sldId id="267" r:id="rId36"/>
    <p:sldId id="270" r:id="rId37"/>
    <p:sldId id="272" r:id="rId38"/>
    <p:sldId id="273" r:id="rId39"/>
    <p:sldId id="274" r:id="rId40"/>
    <p:sldId id="275" r:id="rId41"/>
    <p:sldId id="276" r:id="rId42"/>
  </p:sldIdLst>
  <p:sldSz cx="12192000" cy="6858000"/>
  <p:notesSz cx="6985000" cy="9283700"/>
  <p:embeddedFontLst>
    <p:embeddedFont>
      <p:font typeface="Cambria" panose="02040503050406030204" pitchFamily="18" charset="0"/>
      <p:regular r:id="rId45"/>
      <p:bold r:id="rId46"/>
      <p:italic r:id="rId47"/>
      <p:boldItalic r:id="rId48"/>
    </p:embeddedFont>
    <p:embeddedFont>
      <p:font typeface="Noto Sans" panose="020B0502040504020204" pitchFamily="34" charset="0"/>
      <p:regular r:id="rId49"/>
      <p:bold r:id="rId50"/>
      <p:italic r:id="rId51"/>
      <p:boldItalic r:id="rId52"/>
    </p:embeddedFont>
    <p:embeddedFont>
      <p:font typeface="Source Sans Pro Light" panose="020B0403030403020204" pitchFamily="34"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B4"/>
    <a:srgbClr val="679BB4"/>
    <a:srgbClr val="8B2E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CF75D6-E619-48C2-8A5A-8E433AD45007}" v="52" dt="2025-06-20T11:49:56.328"/>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23"/>
    <p:restoredTop sz="88028" autoAdjust="0"/>
  </p:normalViewPr>
  <p:slideViewPr>
    <p:cSldViewPr snapToGrid="0" snapToObjects="1">
      <p:cViewPr varScale="1">
        <p:scale>
          <a:sx n="109" d="100"/>
          <a:sy n="109" d="100"/>
        </p:scale>
        <p:origin x="7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C1AEBC-B236-4676-B040-8C49BA341B8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A9C7144-A6B9-4D53-BBD9-27329284DA5F}">
      <dgm:prSet/>
      <dgm:spPr/>
      <dgm:t>
        <a:bodyPr/>
        <a:lstStyle/>
        <a:p>
          <a:r>
            <a:rPr lang="en-US" dirty="0">
              <a:latin typeface="+mj-lt"/>
              <a:ea typeface="Source Sans Pro Light" panose="020B0403030403020204" pitchFamily="34" charset="0"/>
            </a:rPr>
            <a:t>Risk levels for medications are defined as</a:t>
          </a:r>
        </a:p>
      </dgm:t>
    </dgm:pt>
    <dgm:pt modelId="{45B6378E-42FD-4180-84C5-EB20E31DEAEB}" type="parTrans" cxnId="{2EC99A37-FE7F-4FA8-BA4E-840DAA5D379D}">
      <dgm:prSet/>
      <dgm:spPr/>
      <dgm:t>
        <a:bodyPr/>
        <a:lstStyle/>
        <a:p>
          <a:endParaRPr lang="en-US">
            <a:latin typeface="Source Sans Pro Light" panose="020B0403030403020204" pitchFamily="34" charset="0"/>
            <a:ea typeface="Source Sans Pro Light" panose="020B0403030403020204" pitchFamily="34" charset="0"/>
          </a:endParaRPr>
        </a:p>
      </dgm:t>
    </dgm:pt>
    <dgm:pt modelId="{C2879111-3B2E-4680-88A9-268AB8D59176}" type="sibTrans" cxnId="{2EC99A37-FE7F-4FA8-BA4E-840DAA5D379D}">
      <dgm:prSet/>
      <dgm:spPr/>
      <dgm:t>
        <a:bodyPr/>
        <a:lstStyle/>
        <a:p>
          <a:endParaRPr lang="en-US">
            <a:latin typeface="Source Sans Pro Light" panose="020B0403030403020204" pitchFamily="34" charset="0"/>
            <a:ea typeface="Source Sans Pro Light" panose="020B0403030403020204" pitchFamily="34" charset="0"/>
          </a:endParaRPr>
        </a:p>
      </dgm:t>
    </dgm:pt>
    <dgm:pt modelId="{403DF9AD-F3CC-4853-BDDC-070B81BF971E}">
      <dgm:prSet/>
      <dgm:spPr/>
      <dgm:t>
        <a:bodyPr/>
        <a:lstStyle/>
        <a:p>
          <a:r>
            <a:rPr lang="en-US" dirty="0">
              <a:latin typeface="+mj-lt"/>
              <a:ea typeface="Source Sans Pro Light" panose="020B0403030403020204" pitchFamily="34" charset="0"/>
            </a:rPr>
            <a:t>Low Level: single gloves</a:t>
          </a:r>
        </a:p>
      </dgm:t>
    </dgm:pt>
    <dgm:pt modelId="{73E13DAB-0D3D-40CF-B865-717127866D48}" type="parTrans" cxnId="{33D4F3EA-0057-4E5D-99CD-F1CFE55FA965}">
      <dgm:prSet/>
      <dgm:spPr/>
      <dgm:t>
        <a:bodyPr/>
        <a:lstStyle/>
        <a:p>
          <a:endParaRPr lang="en-US">
            <a:latin typeface="Source Sans Pro Light" panose="020B0403030403020204" pitchFamily="34" charset="0"/>
            <a:ea typeface="Source Sans Pro Light" panose="020B0403030403020204" pitchFamily="34" charset="0"/>
          </a:endParaRPr>
        </a:p>
      </dgm:t>
    </dgm:pt>
    <dgm:pt modelId="{239E702E-8E85-4245-A353-59C0CAC9B695}" type="sibTrans" cxnId="{33D4F3EA-0057-4E5D-99CD-F1CFE55FA965}">
      <dgm:prSet/>
      <dgm:spPr/>
      <dgm:t>
        <a:bodyPr/>
        <a:lstStyle/>
        <a:p>
          <a:endParaRPr lang="en-US">
            <a:latin typeface="Source Sans Pro Light" panose="020B0403030403020204" pitchFamily="34" charset="0"/>
            <a:ea typeface="Source Sans Pro Light" panose="020B0403030403020204" pitchFamily="34" charset="0"/>
          </a:endParaRPr>
        </a:p>
      </dgm:t>
    </dgm:pt>
    <dgm:pt modelId="{3E571A2B-3A16-40A3-99D7-5BBF48B055CA}">
      <dgm:prSet/>
      <dgm:spPr/>
      <dgm:t>
        <a:bodyPr/>
        <a:lstStyle/>
        <a:p>
          <a:r>
            <a:rPr lang="en-US" dirty="0">
              <a:latin typeface="+mj-lt"/>
              <a:ea typeface="Source Sans Pro Light" panose="020B0403030403020204" pitchFamily="34" charset="0"/>
            </a:rPr>
            <a:t>Duration of excretion precaution</a:t>
          </a:r>
        </a:p>
      </dgm:t>
    </dgm:pt>
    <dgm:pt modelId="{28853785-EACD-4D2F-8968-DEADD90D3D42}" type="parTrans" cxnId="{A171D0AB-E8BC-4737-87E2-95CDAE6C7D4F}">
      <dgm:prSet/>
      <dgm:spPr/>
      <dgm:t>
        <a:bodyPr/>
        <a:lstStyle/>
        <a:p>
          <a:endParaRPr lang="en-US">
            <a:latin typeface="Source Sans Pro Light" panose="020B0403030403020204" pitchFamily="34" charset="0"/>
            <a:ea typeface="Source Sans Pro Light" panose="020B0403030403020204" pitchFamily="34" charset="0"/>
          </a:endParaRPr>
        </a:p>
      </dgm:t>
    </dgm:pt>
    <dgm:pt modelId="{8C7FB257-3C5B-4142-9FA6-63D58B9DEEB1}" type="sibTrans" cxnId="{A171D0AB-E8BC-4737-87E2-95CDAE6C7D4F}">
      <dgm:prSet/>
      <dgm:spPr/>
      <dgm:t>
        <a:bodyPr/>
        <a:lstStyle/>
        <a:p>
          <a:endParaRPr lang="en-US">
            <a:latin typeface="Source Sans Pro Light" panose="020B0403030403020204" pitchFamily="34" charset="0"/>
            <a:ea typeface="Source Sans Pro Light" panose="020B0403030403020204" pitchFamily="34" charset="0"/>
          </a:endParaRPr>
        </a:p>
      </dgm:t>
    </dgm:pt>
    <dgm:pt modelId="{6D8D1A6D-AFDE-4BAA-A850-FC1CB3216311}">
      <dgm:prSet/>
      <dgm:spPr/>
      <dgm:t>
        <a:bodyPr/>
        <a:lstStyle/>
        <a:p>
          <a:r>
            <a:rPr lang="en-US" dirty="0">
              <a:latin typeface="+mj-lt"/>
              <a:ea typeface="Source Sans Pro Light" panose="020B0403030403020204" pitchFamily="34" charset="0"/>
            </a:rPr>
            <a:t>Long duration: 7 days of precautions after last dose</a:t>
          </a:r>
        </a:p>
      </dgm:t>
    </dgm:pt>
    <dgm:pt modelId="{2571C6D6-E09E-453E-972B-0B2A0FED9537}" type="parTrans" cxnId="{24C952CD-473B-45F8-89D2-6E0D1058C0D2}">
      <dgm:prSet/>
      <dgm:spPr/>
      <dgm:t>
        <a:bodyPr/>
        <a:lstStyle/>
        <a:p>
          <a:endParaRPr lang="en-US">
            <a:latin typeface="Source Sans Pro Light" panose="020B0403030403020204" pitchFamily="34" charset="0"/>
            <a:ea typeface="Source Sans Pro Light" panose="020B0403030403020204" pitchFamily="34" charset="0"/>
          </a:endParaRPr>
        </a:p>
      </dgm:t>
    </dgm:pt>
    <dgm:pt modelId="{9CF1C074-3CE1-40A6-A8A4-DB61AA2DBE9F}" type="sibTrans" cxnId="{24C952CD-473B-45F8-89D2-6E0D1058C0D2}">
      <dgm:prSet/>
      <dgm:spPr/>
      <dgm:t>
        <a:bodyPr/>
        <a:lstStyle/>
        <a:p>
          <a:endParaRPr lang="en-US">
            <a:latin typeface="Source Sans Pro Light" panose="020B0403030403020204" pitchFamily="34" charset="0"/>
            <a:ea typeface="Source Sans Pro Light" panose="020B0403030403020204" pitchFamily="34" charset="0"/>
          </a:endParaRPr>
        </a:p>
      </dgm:t>
    </dgm:pt>
    <dgm:pt modelId="{DC7C1EB9-D3B3-4D4B-AEC6-84B6CC945907}">
      <dgm:prSet/>
      <dgm:spPr/>
      <dgm:t>
        <a:bodyPr/>
        <a:lstStyle/>
        <a:p>
          <a:r>
            <a:rPr lang="en-US" dirty="0">
              <a:latin typeface="+mj-lt"/>
              <a:ea typeface="Source Sans Pro Light" panose="020B0403030403020204" pitchFamily="34" charset="0"/>
            </a:rPr>
            <a:t>Short duration 72 hours of precautions after last dose</a:t>
          </a:r>
        </a:p>
      </dgm:t>
    </dgm:pt>
    <dgm:pt modelId="{9DC2E496-563F-4EF1-8730-EBF1DAE3FBB4}" type="parTrans" cxnId="{20E82701-9B01-46BD-B00D-BB2BF418392B}">
      <dgm:prSet/>
      <dgm:spPr/>
      <dgm:t>
        <a:bodyPr/>
        <a:lstStyle/>
        <a:p>
          <a:endParaRPr lang="en-US">
            <a:latin typeface="Source Sans Pro Light" panose="020B0403030403020204" pitchFamily="34" charset="0"/>
            <a:ea typeface="Source Sans Pro Light" panose="020B0403030403020204" pitchFamily="34" charset="0"/>
          </a:endParaRPr>
        </a:p>
      </dgm:t>
    </dgm:pt>
    <dgm:pt modelId="{2534D484-6C56-41D3-AE40-6AB8962AF021}" type="sibTrans" cxnId="{20E82701-9B01-46BD-B00D-BB2BF418392B}">
      <dgm:prSet/>
      <dgm:spPr/>
      <dgm:t>
        <a:bodyPr/>
        <a:lstStyle/>
        <a:p>
          <a:endParaRPr lang="en-US">
            <a:latin typeface="Source Sans Pro Light" panose="020B0403030403020204" pitchFamily="34" charset="0"/>
            <a:ea typeface="Source Sans Pro Light" panose="020B0403030403020204" pitchFamily="34" charset="0"/>
          </a:endParaRPr>
        </a:p>
      </dgm:t>
    </dgm:pt>
    <dgm:pt modelId="{A11A00F2-5FCF-4ACE-80FE-E88E91AFC187}">
      <dgm:prSet/>
      <dgm:spPr/>
      <dgm:t>
        <a:bodyPr/>
        <a:lstStyle/>
        <a:p>
          <a:r>
            <a:rPr lang="en-US" dirty="0">
              <a:latin typeface="+mj-lt"/>
              <a:ea typeface="Source Sans Pro Light" panose="020B0403030403020204" pitchFamily="34" charset="0"/>
            </a:rPr>
            <a:t>PPE and waste disposal (yellow bin)</a:t>
          </a:r>
        </a:p>
      </dgm:t>
    </dgm:pt>
    <dgm:pt modelId="{1B61EBF0-79E4-42FC-BB79-20C96F4703AE}" type="parTrans" cxnId="{1AE1792B-B9D9-49C3-B4A9-258D2DE30EC5}">
      <dgm:prSet/>
      <dgm:spPr/>
      <dgm:t>
        <a:bodyPr/>
        <a:lstStyle/>
        <a:p>
          <a:endParaRPr lang="en-US">
            <a:latin typeface="Source Sans Pro Light" panose="020B0403030403020204" pitchFamily="34" charset="0"/>
            <a:ea typeface="Source Sans Pro Light" panose="020B0403030403020204" pitchFamily="34" charset="0"/>
          </a:endParaRPr>
        </a:p>
      </dgm:t>
    </dgm:pt>
    <dgm:pt modelId="{44AD9CD2-2E6C-4909-8C11-263ACE45D1B1}" type="sibTrans" cxnId="{1AE1792B-B9D9-49C3-B4A9-258D2DE30EC5}">
      <dgm:prSet/>
      <dgm:spPr/>
      <dgm:t>
        <a:bodyPr/>
        <a:lstStyle/>
        <a:p>
          <a:endParaRPr lang="en-US">
            <a:latin typeface="Source Sans Pro Light" panose="020B0403030403020204" pitchFamily="34" charset="0"/>
            <a:ea typeface="Source Sans Pro Light" panose="020B0403030403020204" pitchFamily="34" charset="0"/>
          </a:endParaRPr>
        </a:p>
      </dgm:t>
    </dgm:pt>
    <dgm:pt modelId="{F55F1519-C66E-445E-9C77-7DA6ED5A0B28}">
      <dgm:prSet/>
      <dgm:spPr/>
      <dgm:t>
        <a:bodyPr/>
        <a:lstStyle/>
        <a:p>
          <a:r>
            <a:rPr lang="en-US" dirty="0">
              <a:latin typeface="+mj-lt"/>
              <a:ea typeface="Source Sans Pro Light" panose="020B0403030403020204" pitchFamily="34" charset="0"/>
            </a:rPr>
            <a:t>Don PPE before disposing of any patient waste</a:t>
          </a:r>
        </a:p>
      </dgm:t>
    </dgm:pt>
    <dgm:pt modelId="{8726ADDD-8DE4-4486-93F4-7C3361AEFA6F}" type="parTrans" cxnId="{3868E1EC-63DA-4187-87EA-F9AD21CAB718}">
      <dgm:prSet/>
      <dgm:spPr/>
      <dgm:t>
        <a:bodyPr/>
        <a:lstStyle/>
        <a:p>
          <a:endParaRPr lang="en-US">
            <a:latin typeface="Source Sans Pro Light" panose="020B0403030403020204" pitchFamily="34" charset="0"/>
            <a:ea typeface="Source Sans Pro Light" panose="020B0403030403020204" pitchFamily="34" charset="0"/>
          </a:endParaRPr>
        </a:p>
      </dgm:t>
    </dgm:pt>
    <dgm:pt modelId="{283A1B2A-9715-45B0-99BE-943AF0CE03C6}" type="sibTrans" cxnId="{3868E1EC-63DA-4187-87EA-F9AD21CAB718}">
      <dgm:prSet/>
      <dgm:spPr/>
      <dgm:t>
        <a:bodyPr/>
        <a:lstStyle/>
        <a:p>
          <a:endParaRPr lang="en-US">
            <a:latin typeface="Source Sans Pro Light" panose="020B0403030403020204" pitchFamily="34" charset="0"/>
            <a:ea typeface="Source Sans Pro Light" panose="020B0403030403020204" pitchFamily="34" charset="0"/>
          </a:endParaRPr>
        </a:p>
      </dgm:t>
    </dgm:pt>
    <dgm:pt modelId="{B40E72D6-A63A-42FA-A141-3F1C5E6302E5}">
      <dgm:prSet/>
      <dgm:spPr/>
      <dgm:t>
        <a:bodyPr/>
        <a:lstStyle/>
        <a:p>
          <a:r>
            <a:rPr lang="en-US" dirty="0">
              <a:latin typeface="+mj-lt"/>
              <a:ea typeface="Source Sans Pro Light" panose="020B0403030403020204" pitchFamily="34" charset="0"/>
            </a:rPr>
            <a:t>IV bags, gowns, gloves, etc. are to be placed into the yellow bin marked Chemotherapy Waste Container</a:t>
          </a:r>
        </a:p>
      </dgm:t>
    </dgm:pt>
    <dgm:pt modelId="{C113B5D0-77CA-455F-B1E7-92FDC7DF74D4}" type="parTrans" cxnId="{C7D7AE86-8632-47A8-93CB-98EBFF06F463}">
      <dgm:prSet/>
      <dgm:spPr/>
      <dgm:t>
        <a:bodyPr/>
        <a:lstStyle/>
        <a:p>
          <a:endParaRPr lang="en-US">
            <a:latin typeface="Source Sans Pro Light" panose="020B0403030403020204" pitchFamily="34" charset="0"/>
            <a:ea typeface="Source Sans Pro Light" panose="020B0403030403020204" pitchFamily="34" charset="0"/>
          </a:endParaRPr>
        </a:p>
      </dgm:t>
    </dgm:pt>
    <dgm:pt modelId="{9DBD2A39-728A-493E-995E-C520DA7E7804}" type="sibTrans" cxnId="{C7D7AE86-8632-47A8-93CB-98EBFF06F463}">
      <dgm:prSet/>
      <dgm:spPr/>
      <dgm:t>
        <a:bodyPr/>
        <a:lstStyle/>
        <a:p>
          <a:endParaRPr lang="en-US">
            <a:latin typeface="Source Sans Pro Light" panose="020B0403030403020204" pitchFamily="34" charset="0"/>
            <a:ea typeface="Source Sans Pro Light" panose="020B0403030403020204" pitchFamily="34" charset="0"/>
          </a:endParaRPr>
        </a:p>
      </dgm:t>
    </dgm:pt>
    <dgm:pt modelId="{CC3469BA-44D1-4A12-8722-5805324F6509}">
      <dgm:prSet/>
      <dgm:spPr/>
      <dgm:t>
        <a:bodyPr/>
        <a:lstStyle/>
        <a:p>
          <a:r>
            <a:rPr lang="en-US" dirty="0">
              <a:latin typeface="+mj-lt"/>
              <a:ea typeface="Source Sans Pro Light" panose="020B0403030403020204" pitchFamily="34" charset="0"/>
            </a:rPr>
            <a:t>Diapers, urine collection devices, emesis basin, NG tubes, etc. obtained by patient are to be placed in yellow bin</a:t>
          </a:r>
        </a:p>
      </dgm:t>
    </dgm:pt>
    <dgm:pt modelId="{F8126260-653B-4895-A84A-CD9CAADFBCDE}" type="parTrans" cxnId="{8399B158-74AF-46AD-BE89-9D25E369B575}">
      <dgm:prSet/>
      <dgm:spPr/>
      <dgm:t>
        <a:bodyPr/>
        <a:lstStyle/>
        <a:p>
          <a:endParaRPr lang="en-US">
            <a:latin typeface="Source Sans Pro Light" panose="020B0403030403020204" pitchFamily="34" charset="0"/>
            <a:ea typeface="Source Sans Pro Light" panose="020B0403030403020204" pitchFamily="34" charset="0"/>
          </a:endParaRPr>
        </a:p>
      </dgm:t>
    </dgm:pt>
    <dgm:pt modelId="{7A5F32A6-7416-47C7-9254-3C6FC34E42E1}" type="sibTrans" cxnId="{8399B158-74AF-46AD-BE89-9D25E369B575}">
      <dgm:prSet/>
      <dgm:spPr/>
      <dgm:t>
        <a:bodyPr/>
        <a:lstStyle/>
        <a:p>
          <a:endParaRPr lang="en-US">
            <a:latin typeface="Source Sans Pro Light" panose="020B0403030403020204" pitchFamily="34" charset="0"/>
            <a:ea typeface="Source Sans Pro Light" panose="020B0403030403020204" pitchFamily="34" charset="0"/>
          </a:endParaRPr>
        </a:p>
      </dgm:t>
    </dgm:pt>
    <dgm:pt modelId="{B812D736-A22C-4EB3-93C3-840279F6FBFF}">
      <dgm:prSet/>
      <dgm:spPr/>
      <dgm:t>
        <a:bodyPr/>
        <a:lstStyle/>
        <a:p>
          <a:r>
            <a:rPr lang="en-US" dirty="0">
              <a:latin typeface="+mj-lt"/>
              <a:ea typeface="Source Sans Pro Light" panose="020B0403030403020204" pitchFamily="34" charset="0"/>
            </a:rPr>
            <a:t>Sharps and waste disposal</a:t>
          </a:r>
        </a:p>
      </dgm:t>
    </dgm:pt>
    <dgm:pt modelId="{725A3F92-5151-42F2-B5F7-DBC53DD518F4}" type="parTrans" cxnId="{826D3719-FBDE-413E-BE45-197B46B098A2}">
      <dgm:prSet/>
      <dgm:spPr/>
      <dgm:t>
        <a:bodyPr/>
        <a:lstStyle/>
        <a:p>
          <a:endParaRPr lang="en-US">
            <a:latin typeface="Source Sans Pro Light" panose="020B0403030403020204" pitchFamily="34" charset="0"/>
            <a:ea typeface="Source Sans Pro Light" panose="020B0403030403020204" pitchFamily="34" charset="0"/>
          </a:endParaRPr>
        </a:p>
      </dgm:t>
    </dgm:pt>
    <dgm:pt modelId="{72382B2E-5FA6-42C2-B62A-DC0E7462E5CF}" type="sibTrans" cxnId="{826D3719-FBDE-413E-BE45-197B46B098A2}">
      <dgm:prSet/>
      <dgm:spPr/>
      <dgm:t>
        <a:bodyPr/>
        <a:lstStyle/>
        <a:p>
          <a:endParaRPr lang="en-US">
            <a:latin typeface="Source Sans Pro Light" panose="020B0403030403020204" pitchFamily="34" charset="0"/>
            <a:ea typeface="Source Sans Pro Light" panose="020B0403030403020204" pitchFamily="34" charset="0"/>
          </a:endParaRPr>
        </a:p>
      </dgm:t>
    </dgm:pt>
    <dgm:pt modelId="{5FE3C6EC-076E-4C04-854F-26A8C5861376}">
      <dgm:prSet/>
      <dgm:spPr/>
      <dgm:t>
        <a:bodyPr/>
        <a:lstStyle/>
        <a:p>
          <a:r>
            <a:rPr lang="en-US" dirty="0">
              <a:latin typeface="+mj-lt"/>
              <a:ea typeface="Source Sans Pro Light" panose="020B0403030403020204" pitchFamily="34" charset="0"/>
            </a:rPr>
            <a:t>Including needles and syringes, are to be place in the sharp's container</a:t>
          </a:r>
        </a:p>
      </dgm:t>
    </dgm:pt>
    <dgm:pt modelId="{E6667513-C3F1-4546-8EFF-3E1C614387B9}" type="parTrans" cxnId="{4DD579F7-4026-43D6-849D-125F83B464B1}">
      <dgm:prSet/>
      <dgm:spPr/>
      <dgm:t>
        <a:bodyPr/>
        <a:lstStyle/>
        <a:p>
          <a:endParaRPr lang="en-US">
            <a:latin typeface="Source Sans Pro Light" panose="020B0403030403020204" pitchFamily="34" charset="0"/>
            <a:ea typeface="Source Sans Pro Light" panose="020B0403030403020204" pitchFamily="34" charset="0"/>
          </a:endParaRPr>
        </a:p>
      </dgm:t>
    </dgm:pt>
    <dgm:pt modelId="{DE9500C5-6330-489C-8213-CFA991BEF239}" type="sibTrans" cxnId="{4DD579F7-4026-43D6-849D-125F83B464B1}">
      <dgm:prSet/>
      <dgm:spPr/>
      <dgm:t>
        <a:bodyPr/>
        <a:lstStyle/>
        <a:p>
          <a:endParaRPr lang="en-US">
            <a:latin typeface="Source Sans Pro Light" panose="020B0403030403020204" pitchFamily="34" charset="0"/>
            <a:ea typeface="Source Sans Pro Light" panose="020B0403030403020204" pitchFamily="34" charset="0"/>
          </a:endParaRPr>
        </a:p>
      </dgm:t>
    </dgm:pt>
    <dgm:pt modelId="{721C9321-B479-4701-8148-AEB7F77DB6FB}">
      <dgm:prSet/>
      <dgm:spPr/>
      <dgm:t>
        <a:bodyPr/>
        <a:lstStyle/>
        <a:p>
          <a:r>
            <a:rPr lang="en-US" dirty="0">
              <a:latin typeface="+mj-lt"/>
              <a:ea typeface="Source Sans Pro Light" panose="020B0403030403020204" pitchFamily="34" charset="0"/>
            </a:rPr>
            <a:t>High Level: Full PPE (2 pairs gloves, gown, face shield if splash risk)</a:t>
          </a:r>
        </a:p>
      </dgm:t>
    </dgm:pt>
    <dgm:pt modelId="{A092929D-CE0D-43DE-897D-B6B0580C8C21}" type="parTrans" cxnId="{5ED80272-0A25-4C69-9388-A39EC8EBD185}">
      <dgm:prSet/>
      <dgm:spPr/>
      <dgm:t>
        <a:bodyPr/>
        <a:lstStyle/>
        <a:p>
          <a:endParaRPr lang="en-US"/>
        </a:p>
      </dgm:t>
    </dgm:pt>
    <dgm:pt modelId="{A725C581-6C9C-416E-B9C6-92B73549B10B}" type="sibTrans" cxnId="{5ED80272-0A25-4C69-9388-A39EC8EBD185}">
      <dgm:prSet/>
      <dgm:spPr/>
      <dgm:t>
        <a:bodyPr/>
        <a:lstStyle/>
        <a:p>
          <a:endParaRPr lang="en-US"/>
        </a:p>
      </dgm:t>
    </dgm:pt>
    <dgm:pt modelId="{3E88A091-7196-4C3A-A2AC-9B34F8FCC4F6}">
      <dgm:prSet/>
      <dgm:spPr/>
      <dgm:t>
        <a:bodyPr/>
        <a:lstStyle/>
        <a:p>
          <a:r>
            <a:rPr lang="en-US" dirty="0">
              <a:latin typeface="+mj-lt"/>
              <a:ea typeface="Source Sans Pro Light" panose="020B0403030403020204" pitchFamily="34" charset="0"/>
            </a:rPr>
            <a:t>High Level + RESP: Full PPE + N95/PAPR</a:t>
          </a:r>
        </a:p>
      </dgm:t>
    </dgm:pt>
    <dgm:pt modelId="{22894EF7-D081-4E6B-8611-A527C247A70D}" type="parTrans" cxnId="{7196EBD6-5D4B-4D33-8E7E-20906145E227}">
      <dgm:prSet/>
      <dgm:spPr/>
      <dgm:t>
        <a:bodyPr/>
        <a:lstStyle/>
        <a:p>
          <a:endParaRPr lang="en-US"/>
        </a:p>
      </dgm:t>
    </dgm:pt>
    <dgm:pt modelId="{E17AEF5E-8CB1-4320-BDD8-AACAA83E7ED3}" type="sibTrans" cxnId="{7196EBD6-5D4B-4D33-8E7E-20906145E227}">
      <dgm:prSet/>
      <dgm:spPr/>
      <dgm:t>
        <a:bodyPr/>
        <a:lstStyle/>
        <a:p>
          <a:endParaRPr lang="en-US"/>
        </a:p>
      </dgm:t>
    </dgm:pt>
    <dgm:pt modelId="{26EE2F70-CC7F-4FF8-AD7C-CE87E7FAC718}" type="pres">
      <dgm:prSet presAssocID="{6EC1AEBC-B236-4676-B040-8C49BA341B83}" presName="linear" presStyleCnt="0">
        <dgm:presLayoutVars>
          <dgm:dir/>
          <dgm:animLvl val="lvl"/>
          <dgm:resizeHandles val="exact"/>
        </dgm:presLayoutVars>
      </dgm:prSet>
      <dgm:spPr/>
    </dgm:pt>
    <dgm:pt modelId="{30D73FEA-854A-416B-82FD-CEE75821FE7B}" type="pres">
      <dgm:prSet presAssocID="{7A9C7144-A6B9-4D53-BBD9-27329284DA5F}" presName="parentLin" presStyleCnt="0"/>
      <dgm:spPr/>
    </dgm:pt>
    <dgm:pt modelId="{FAB16334-DA8B-42E3-B236-BD33FB2145AA}" type="pres">
      <dgm:prSet presAssocID="{7A9C7144-A6B9-4D53-BBD9-27329284DA5F}" presName="parentLeftMargin" presStyleLbl="node1" presStyleIdx="0" presStyleCnt="4"/>
      <dgm:spPr/>
    </dgm:pt>
    <dgm:pt modelId="{9FF4C618-EC98-40D4-9670-67DDFC7EAA00}" type="pres">
      <dgm:prSet presAssocID="{7A9C7144-A6B9-4D53-BBD9-27329284DA5F}" presName="parentText" presStyleLbl="node1" presStyleIdx="0" presStyleCnt="4">
        <dgm:presLayoutVars>
          <dgm:chMax val="0"/>
          <dgm:bulletEnabled val="1"/>
        </dgm:presLayoutVars>
      </dgm:prSet>
      <dgm:spPr/>
    </dgm:pt>
    <dgm:pt modelId="{13C96BEB-3151-461C-A7FF-2C268CAAFB27}" type="pres">
      <dgm:prSet presAssocID="{7A9C7144-A6B9-4D53-BBD9-27329284DA5F}" presName="negativeSpace" presStyleCnt="0"/>
      <dgm:spPr/>
    </dgm:pt>
    <dgm:pt modelId="{1A0B1D2D-A56C-47E7-A317-8A34A728D4AD}" type="pres">
      <dgm:prSet presAssocID="{7A9C7144-A6B9-4D53-BBD9-27329284DA5F}" presName="childText" presStyleLbl="conFgAcc1" presStyleIdx="0" presStyleCnt="4">
        <dgm:presLayoutVars>
          <dgm:bulletEnabled val="1"/>
        </dgm:presLayoutVars>
      </dgm:prSet>
      <dgm:spPr/>
    </dgm:pt>
    <dgm:pt modelId="{B8B9A6B5-0341-433F-90F1-B2D55C3B438E}" type="pres">
      <dgm:prSet presAssocID="{C2879111-3B2E-4680-88A9-268AB8D59176}" presName="spaceBetweenRectangles" presStyleCnt="0"/>
      <dgm:spPr/>
    </dgm:pt>
    <dgm:pt modelId="{1B78C9CE-41FC-4070-8496-7792C71F6254}" type="pres">
      <dgm:prSet presAssocID="{3E571A2B-3A16-40A3-99D7-5BBF48B055CA}" presName="parentLin" presStyleCnt="0"/>
      <dgm:spPr/>
    </dgm:pt>
    <dgm:pt modelId="{E920A557-83B4-4B4F-B0BE-837EA841023B}" type="pres">
      <dgm:prSet presAssocID="{3E571A2B-3A16-40A3-99D7-5BBF48B055CA}" presName="parentLeftMargin" presStyleLbl="node1" presStyleIdx="0" presStyleCnt="4"/>
      <dgm:spPr/>
    </dgm:pt>
    <dgm:pt modelId="{B722AA1F-EB5F-4A13-88ED-0405D2F73DC0}" type="pres">
      <dgm:prSet presAssocID="{3E571A2B-3A16-40A3-99D7-5BBF48B055CA}" presName="parentText" presStyleLbl="node1" presStyleIdx="1" presStyleCnt="4">
        <dgm:presLayoutVars>
          <dgm:chMax val="0"/>
          <dgm:bulletEnabled val="1"/>
        </dgm:presLayoutVars>
      </dgm:prSet>
      <dgm:spPr/>
    </dgm:pt>
    <dgm:pt modelId="{A80F209A-2CBC-4CBB-9A03-CA31E8DF8D08}" type="pres">
      <dgm:prSet presAssocID="{3E571A2B-3A16-40A3-99D7-5BBF48B055CA}" presName="negativeSpace" presStyleCnt="0"/>
      <dgm:spPr/>
    </dgm:pt>
    <dgm:pt modelId="{E72061C9-E332-4A6C-8669-34F1244A33BC}" type="pres">
      <dgm:prSet presAssocID="{3E571A2B-3A16-40A3-99D7-5BBF48B055CA}" presName="childText" presStyleLbl="conFgAcc1" presStyleIdx="1" presStyleCnt="4">
        <dgm:presLayoutVars>
          <dgm:bulletEnabled val="1"/>
        </dgm:presLayoutVars>
      </dgm:prSet>
      <dgm:spPr/>
    </dgm:pt>
    <dgm:pt modelId="{B7EB7607-1D77-47D4-936D-975D12F6F8D9}" type="pres">
      <dgm:prSet presAssocID="{8C7FB257-3C5B-4142-9FA6-63D58B9DEEB1}" presName="spaceBetweenRectangles" presStyleCnt="0"/>
      <dgm:spPr/>
    </dgm:pt>
    <dgm:pt modelId="{673E13A9-479D-4437-B02A-95AF266AEDE4}" type="pres">
      <dgm:prSet presAssocID="{A11A00F2-5FCF-4ACE-80FE-E88E91AFC187}" presName="parentLin" presStyleCnt="0"/>
      <dgm:spPr/>
    </dgm:pt>
    <dgm:pt modelId="{BBEC4B2A-B51A-4E32-A40D-38EAD14534A9}" type="pres">
      <dgm:prSet presAssocID="{A11A00F2-5FCF-4ACE-80FE-E88E91AFC187}" presName="parentLeftMargin" presStyleLbl="node1" presStyleIdx="1" presStyleCnt="4"/>
      <dgm:spPr/>
    </dgm:pt>
    <dgm:pt modelId="{2614E1E5-F696-4E4B-B263-C1FCDD8C7F08}" type="pres">
      <dgm:prSet presAssocID="{A11A00F2-5FCF-4ACE-80FE-E88E91AFC187}" presName="parentText" presStyleLbl="node1" presStyleIdx="2" presStyleCnt="4">
        <dgm:presLayoutVars>
          <dgm:chMax val="0"/>
          <dgm:bulletEnabled val="1"/>
        </dgm:presLayoutVars>
      </dgm:prSet>
      <dgm:spPr/>
    </dgm:pt>
    <dgm:pt modelId="{68CF80AC-11EC-4DC6-A38D-3D97D7D7F4E8}" type="pres">
      <dgm:prSet presAssocID="{A11A00F2-5FCF-4ACE-80FE-E88E91AFC187}" presName="negativeSpace" presStyleCnt="0"/>
      <dgm:spPr/>
    </dgm:pt>
    <dgm:pt modelId="{DC537FDD-2138-4B09-83B6-248956B632A5}" type="pres">
      <dgm:prSet presAssocID="{A11A00F2-5FCF-4ACE-80FE-E88E91AFC187}" presName="childText" presStyleLbl="conFgAcc1" presStyleIdx="2" presStyleCnt="4">
        <dgm:presLayoutVars>
          <dgm:bulletEnabled val="1"/>
        </dgm:presLayoutVars>
      </dgm:prSet>
      <dgm:spPr/>
    </dgm:pt>
    <dgm:pt modelId="{B08273C2-D093-4082-BEBB-C970D5300D6F}" type="pres">
      <dgm:prSet presAssocID="{44AD9CD2-2E6C-4909-8C11-263ACE45D1B1}" presName="spaceBetweenRectangles" presStyleCnt="0"/>
      <dgm:spPr/>
    </dgm:pt>
    <dgm:pt modelId="{04D43497-D370-4E65-9052-80C82FD90BC9}" type="pres">
      <dgm:prSet presAssocID="{B812D736-A22C-4EB3-93C3-840279F6FBFF}" presName="parentLin" presStyleCnt="0"/>
      <dgm:spPr/>
    </dgm:pt>
    <dgm:pt modelId="{B10191AD-C4AA-4E7D-A1B3-21B4AC453C5E}" type="pres">
      <dgm:prSet presAssocID="{B812D736-A22C-4EB3-93C3-840279F6FBFF}" presName="parentLeftMargin" presStyleLbl="node1" presStyleIdx="2" presStyleCnt="4"/>
      <dgm:spPr/>
    </dgm:pt>
    <dgm:pt modelId="{3D529634-35EB-4546-97FE-83A49C350CA5}" type="pres">
      <dgm:prSet presAssocID="{B812D736-A22C-4EB3-93C3-840279F6FBFF}" presName="parentText" presStyleLbl="node1" presStyleIdx="3" presStyleCnt="4">
        <dgm:presLayoutVars>
          <dgm:chMax val="0"/>
          <dgm:bulletEnabled val="1"/>
        </dgm:presLayoutVars>
      </dgm:prSet>
      <dgm:spPr/>
    </dgm:pt>
    <dgm:pt modelId="{90CB446C-2B31-4334-9672-BADA9867806C}" type="pres">
      <dgm:prSet presAssocID="{B812D736-A22C-4EB3-93C3-840279F6FBFF}" presName="negativeSpace" presStyleCnt="0"/>
      <dgm:spPr/>
    </dgm:pt>
    <dgm:pt modelId="{680816B6-BB2F-40B5-8BDA-6F7E26F858BF}" type="pres">
      <dgm:prSet presAssocID="{B812D736-A22C-4EB3-93C3-840279F6FBFF}" presName="childText" presStyleLbl="conFgAcc1" presStyleIdx="3" presStyleCnt="4">
        <dgm:presLayoutVars>
          <dgm:bulletEnabled val="1"/>
        </dgm:presLayoutVars>
      </dgm:prSet>
      <dgm:spPr/>
    </dgm:pt>
  </dgm:ptLst>
  <dgm:cxnLst>
    <dgm:cxn modelId="{12AA0301-B32A-4CC8-84D2-CE56B862189C}" type="presOf" srcId="{5FE3C6EC-076E-4C04-854F-26A8C5861376}" destId="{680816B6-BB2F-40B5-8BDA-6F7E26F858BF}" srcOrd="0" destOrd="0" presId="urn:microsoft.com/office/officeart/2005/8/layout/list1"/>
    <dgm:cxn modelId="{20E82701-9B01-46BD-B00D-BB2BF418392B}" srcId="{3E571A2B-3A16-40A3-99D7-5BBF48B055CA}" destId="{DC7C1EB9-D3B3-4D4B-AEC6-84B6CC945907}" srcOrd="1" destOrd="0" parTransId="{9DC2E496-563F-4EF1-8730-EBF1DAE3FBB4}" sibTransId="{2534D484-6C56-41D3-AE40-6AB8962AF021}"/>
    <dgm:cxn modelId="{F05DEF0E-B74E-4EED-9306-151E66DC2C73}" type="presOf" srcId="{A11A00F2-5FCF-4ACE-80FE-E88E91AFC187}" destId="{2614E1E5-F696-4E4B-B263-C1FCDD8C7F08}" srcOrd="1" destOrd="0" presId="urn:microsoft.com/office/officeart/2005/8/layout/list1"/>
    <dgm:cxn modelId="{26A42B19-72ED-40F1-95E7-EC3E3237C832}" type="presOf" srcId="{721C9321-B479-4701-8148-AEB7F77DB6FB}" destId="{1A0B1D2D-A56C-47E7-A317-8A34A728D4AD}" srcOrd="0" destOrd="1" presId="urn:microsoft.com/office/officeart/2005/8/layout/list1"/>
    <dgm:cxn modelId="{826D3719-FBDE-413E-BE45-197B46B098A2}" srcId="{6EC1AEBC-B236-4676-B040-8C49BA341B83}" destId="{B812D736-A22C-4EB3-93C3-840279F6FBFF}" srcOrd="3" destOrd="0" parTransId="{725A3F92-5151-42F2-B5F7-DBC53DD518F4}" sibTransId="{72382B2E-5FA6-42C2-B62A-DC0E7462E5CF}"/>
    <dgm:cxn modelId="{CFEE5D19-C02A-46D3-84F9-B979233D83A4}" type="presOf" srcId="{DC7C1EB9-D3B3-4D4B-AEC6-84B6CC945907}" destId="{E72061C9-E332-4A6C-8669-34F1244A33BC}" srcOrd="0" destOrd="1" presId="urn:microsoft.com/office/officeart/2005/8/layout/list1"/>
    <dgm:cxn modelId="{1AE1792B-B9D9-49C3-B4A9-258D2DE30EC5}" srcId="{6EC1AEBC-B236-4676-B040-8C49BA341B83}" destId="{A11A00F2-5FCF-4ACE-80FE-E88E91AFC187}" srcOrd="2" destOrd="0" parTransId="{1B61EBF0-79E4-42FC-BB79-20C96F4703AE}" sibTransId="{44AD9CD2-2E6C-4909-8C11-263ACE45D1B1}"/>
    <dgm:cxn modelId="{33682435-0C3D-42BB-BEC2-F94F08A76582}" type="presOf" srcId="{403DF9AD-F3CC-4853-BDDC-070B81BF971E}" destId="{1A0B1D2D-A56C-47E7-A317-8A34A728D4AD}" srcOrd="0" destOrd="0" presId="urn:microsoft.com/office/officeart/2005/8/layout/list1"/>
    <dgm:cxn modelId="{2EC99A37-FE7F-4FA8-BA4E-840DAA5D379D}" srcId="{6EC1AEBC-B236-4676-B040-8C49BA341B83}" destId="{7A9C7144-A6B9-4D53-BBD9-27329284DA5F}" srcOrd="0" destOrd="0" parTransId="{45B6378E-42FD-4180-84C5-EB20E31DEAEB}" sibTransId="{C2879111-3B2E-4680-88A9-268AB8D59176}"/>
    <dgm:cxn modelId="{FED2B03C-85AA-47A9-9A3B-0E90D8312E7B}" type="presOf" srcId="{3E571A2B-3A16-40A3-99D7-5BBF48B055CA}" destId="{B722AA1F-EB5F-4A13-88ED-0405D2F73DC0}" srcOrd="1" destOrd="0" presId="urn:microsoft.com/office/officeart/2005/8/layout/list1"/>
    <dgm:cxn modelId="{8BC15A61-7AB3-4DD8-8AB7-7E1B7F742385}" type="presOf" srcId="{6EC1AEBC-B236-4676-B040-8C49BA341B83}" destId="{26EE2F70-CC7F-4FF8-AD7C-CE87E7FAC718}" srcOrd="0" destOrd="0" presId="urn:microsoft.com/office/officeart/2005/8/layout/list1"/>
    <dgm:cxn modelId="{AAE3CE42-31CC-45C9-944F-F0B1700CC52B}" type="presOf" srcId="{3E571A2B-3A16-40A3-99D7-5BBF48B055CA}" destId="{E920A557-83B4-4B4F-B0BE-837EA841023B}" srcOrd="0" destOrd="0" presId="urn:microsoft.com/office/officeart/2005/8/layout/list1"/>
    <dgm:cxn modelId="{DF916371-1093-4F97-8666-17BA28950A2C}" type="presOf" srcId="{B812D736-A22C-4EB3-93C3-840279F6FBFF}" destId="{B10191AD-C4AA-4E7D-A1B3-21B4AC453C5E}" srcOrd="0" destOrd="0" presId="urn:microsoft.com/office/officeart/2005/8/layout/list1"/>
    <dgm:cxn modelId="{5ED80272-0A25-4C69-9388-A39EC8EBD185}" srcId="{7A9C7144-A6B9-4D53-BBD9-27329284DA5F}" destId="{721C9321-B479-4701-8148-AEB7F77DB6FB}" srcOrd="1" destOrd="0" parTransId="{A092929D-CE0D-43DE-897D-B6B0580C8C21}" sibTransId="{A725C581-6C9C-416E-B9C6-92B73549B10B}"/>
    <dgm:cxn modelId="{67ABB675-6110-4794-845B-BF52FD48059D}" type="presOf" srcId="{A11A00F2-5FCF-4ACE-80FE-E88E91AFC187}" destId="{BBEC4B2A-B51A-4E32-A40D-38EAD14534A9}" srcOrd="0" destOrd="0" presId="urn:microsoft.com/office/officeart/2005/8/layout/list1"/>
    <dgm:cxn modelId="{62D92D78-162A-4546-A942-ED81F87B2B70}" type="presOf" srcId="{CC3469BA-44D1-4A12-8722-5805324F6509}" destId="{DC537FDD-2138-4B09-83B6-248956B632A5}" srcOrd="0" destOrd="2" presId="urn:microsoft.com/office/officeart/2005/8/layout/list1"/>
    <dgm:cxn modelId="{8399B158-74AF-46AD-BE89-9D25E369B575}" srcId="{A11A00F2-5FCF-4ACE-80FE-E88E91AFC187}" destId="{CC3469BA-44D1-4A12-8722-5805324F6509}" srcOrd="2" destOrd="0" parTransId="{F8126260-653B-4895-A84A-CD9CAADFBCDE}" sibTransId="{7A5F32A6-7416-47C7-9254-3C6FC34E42E1}"/>
    <dgm:cxn modelId="{10502C59-EAC6-43FA-B779-EE660C29187D}" type="presOf" srcId="{B40E72D6-A63A-42FA-A141-3F1C5E6302E5}" destId="{DC537FDD-2138-4B09-83B6-248956B632A5}" srcOrd="0" destOrd="1" presId="urn:microsoft.com/office/officeart/2005/8/layout/list1"/>
    <dgm:cxn modelId="{2925EE82-578E-48CB-83E2-9153B719259B}" type="presOf" srcId="{B812D736-A22C-4EB3-93C3-840279F6FBFF}" destId="{3D529634-35EB-4546-97FE-83A49C350CA5}" srcOrd="1" destOrd="0" presId="urn:microsoft.com/office/officeart/2005/8/layout/list1"/>
    <dgm:cxn modelId="{C7D7AE86-8632-47A8-93CB-98EBFF06F463}" srcId="{A11A00F2-5FCF-4ACE-80FE-E88E91AFC187}" destId="{B40E72D6-A63A-42FA-A141-3F1C5E6302E5}" srcOrd="1" destOrd="0" parTransId="{C113B5D0-77CA-455F-B1E7-92FDC7DF74D4}" sibTransId="{9DBD2A39-728A-493E-995E-C520DA7E7804}"/>
    <dgm:cxn modelId="{253338A6-78CB-4A4A-8366-32E9C17DF946}" type="presOf" srcId="{3E88A091-7196-4C3A-A2AC-9B34F8FCC4F6}" destId="{1A0B1D2D-A56C-47E7-A317-8A34A728D4AD}" srcOrd="0" destOrd="2" presId="urn:microsoft.com/office/officeart/2005/8/layout/list1"/>
    <dgm:cxn modelId="{A171D0AB-E8BC-4737-87E2-95CDAE6C7D4F}" srcId="{6EC1AEBC-B236-4676-B040-8C49BA341B83}" destId="{3E571A2B-3A16-40A3-99D7-5BBF48B055CA}" srcOrd="1" destOrd="0" parTransId="{28853785-EACD-4D2F-8968-DEADD90D3D42}" sibTransId="{8C7FB257-3C5B-4142-9FA6-63D58B9DEEB1}"/>
    <dgm:cxn modelId="{5EE15EB0-9F8B-4F0D-82FA-ACC0D2643B82}" type="presOf" srcId="{7A9C7144-A6B9-4D53-BBD9-27329284DA5F}" destId="{FAB16334-DA8B-42E3-B236-BD33FB2145AA}" srcOrd="0" destOrd="0" presId="urn:microsoft.com/office/officeart/2005/8/layout/list1"/>
    <dgm:cxn modelId="{18B878C9-895F-4369-90C1-8696F8D22CD8}" type="presOf" srcId="{6D8D1A6D-AFDE-4BAA-A850-FC1CB3216311}" destId="{E72061C9-E332-4A6C-8669-34F1244A33BC}" srcOrd="0" destOrd="0" presId="urn:microsoft.com/office/officeart/2005/8/layout/list1"/>
    <dgm:cxn modelId="{24C952CD-473B-45F8-89D2-6E0D1058C0D2}" srcId="{3E571A2B-3A16-40A3-99D7-5BBF48B055CA}" destId="{6D8D1A6D-AFDE-4BAA-A850-FC1CB3216311}" srcOrd="0" destOrd="0" parTransId="{2571C6D6-E09E-453E-972B-0B2A0FED9537}" sibTransId="{9CF1C074-3CE1-40A6-A8A4-DB61AA2DBE9F}"/>
    <dgm:cxn modelId="{4CC9CAD5-6636-4905-AB25-D3459A9A0FBC}" type="presOf" srcId="{F55F1519-C66E-445E-9C77-7DA6ED5A0B28}" destId="{DC537FDD-2138-4B09-83B6-248956B632A5}" srcOrd="0" destOrd="0" presId="urn:microsoft.com/office/officeart/2005/8/layout/list1"/>
    <dgm:cxn modelId="{7196EBD6-5D4B-4D33-8E7E-20906145E227}" srcId="{7A9C7144-A6B9-4D53-BBD9-27329284DA5F}" destId="{3E88A091-7196-4C3A-A2AC-9B34F8FCC4F6}" srcOrd="2" destOrd="0" parTransId="{22894EF7-D081-4E6B-8611-A527C247A70D}" sibTransId="{E17AEF5E-8CB1-4320-BDD8-AACAA83E7ED3}"/>
    <dgm:cxn modelId="{5977DDDE-D60C-4015-BF90-66CD5C7E12C6}" type="presOf" srcId="{7A9C7144-A6B9-4D53-BBD9-27329284DA5F}" destId="{9FF4C618-EC98-40D4-9670-67DDFC7EAA00}" srcOrd="1" destOrd="0" presId="urn:microsoft.com/office/officeart/2005/8/layout/list1"/>
    <dgm:cxn modelId="{33D4F3EA-0057-4E5D-99CD-F1CFE55FA965}" srcId="{7A9C7144-A6B9-4D53-BBD9-27329284DA5F}" destId="{403DF9AD-F3CC-4853-BDDC-070B81BF971E}" srcOrd="0" destOrd="0" parTransId="{73E13DAB-0D3D-40CF-B865-717127866D48}" sibTransId="{239E702E-8E85-4245-A353-59C0CAC9B695}"/>
    <dgm:cxn modelId="{3868E1EC-63DA-4187-87EA-F9AD21CAB718}" srcId="{A11A00F2-5FCF-4ACE-80FE-E88E91AFC187}" destId="{F55F1519-C66E-445E-9C77-7DA6ED5A0B28}" srcOrd="0" destOrd="0" parTransId="{8726ADDD-8DE4-4486-93F4-7C3361AEFA6F}" sibTransId="{283A1B2A-9715-45B0-99BE-943AF0CE03C6}"/>
    <dgm:cxn modelId="{4DD579F7-4026-43D6-849D-125F83B464B1}" srcId="{B812D736-A22C-4EB3-93C3-840279F6FBFF}" destId="{5FE3C6EC-076E-4C04-854F-26A8C5861376}" srcOrd="0" destOrd="0" parTransId="{E6667513-C3F1-4546-8EFF-3E1C614387B9}" sibTransId="{DE9500C5-6330-489C-8213-CFA991BEF239}"/>
    <dgm:cxn modelId="{9802C623-E4DE-4712-ADEC-3BC1109E1556}" type="presParOf" srcId="{26EE2F70-CC7F-4FF8-AD7C-CE87E7FAC718}" destId="{30D73FEA-854A-416B-82FD-CEE75821FE7B}" srcOrd="0" destOrd="0" presId="urn:microsoft.com/office/officeart/2005/8/layout/list1"/>
    <dgm:cxn modelId="{C89E848D-D276-4709-94F8-B08B873E637A}" type="presParOf" srcId="{30D73FEA-854A-416B-82FD-CEE75821FE7B}" destId="{FAB16334-DA8B-42E3-B236-BD33FB2145AA}" srcOrd="0" destOrd="0" presId="urn:microsoft.com/office/officeart/2005/8/layout/list1"/>
    <dgm:cxn modelId="{71A894B0-9768-4093-BCF0-D7FD1B902E20}" type="presParOf" srcId="{30D73FEA-854A-416B-82FD-CEE75821FE7B}" destId="{9FF4C618-EC98-40D4-9670-67DDFC7EAA00}" srcOrd="1" destOrd="0" presId="urn:microsoft.com/office/officeart/2005/8/layout/list1"/>
    <dgm:cxn modelId="{314DCF39-7883-4D88-A8F7-863DB7BA5716}" type="presParOf" srcId="{26EE2F70-CC7F-4FF8-AD7C-CE87E7FAC718}" destId="{13C96BEB-3151-461C-A7FF-2C268CAAFB27}" srcOrd="1" destOrd="0" presId="urn:microsoft.com/office/officeart/2005/8/layout/list1"/>
    <dgm:cxn modelId="{ED9B2744-8805-4E94-80C0-2B3B798B48C7}" type="presParOf" srcId="{26EE2F70-CC7F-4FF8-AD7C-CE87E7FAC718}" destId="{1A0B1D2D-A56C-47E7-A317-8A34A728D4AD}" srcOrd="2" destOrd="0" presId="urn:microsoft.com/office/officeart/2005/8/layout/list1"/>
    <dgm:cxn modelId="{5FDC2661-5510-4702-98C1-A705EF3D8F63}" type="presParOf" srcId="{26EE2F70-CC7F-4FF8-AD7C-CE87E7FAC718}" destId="{B8B9A6B5-0341-433F-90F1-B2D55C3B438E}" srcOrd="3" destOrd="0" presId="urn:microsoft.com/office/officeart/2005/8/layout/list1"/>
    <dgm:cxn modelId="{A2D2FE00-A354-4D72-B80D-7D03ADA2CF63}" type="presParOf" srcId="{26EE2F70-CC7F-4FF8-AD7C-CE87E7FAC718}" destId="{1B78C9CE-41FC-4070-8496-7792C71F6254}" srcOrd="4" destOrd="0" presId="urn:microsoft.com/office/officeart/2005/8/layout/list1"/>
    <dgm:cxn modelId="{32C660C9-5091-47C8-BD7A-6AFF66148BD9}" type="presParOf" srcId="{1B78C9CE-41FC-4070-8496-7792C71F6254}" destId="{E920A557-83B4-4B4F-B0BE-837EA841023B}" srcOrd="0" destOrd="0" presId="urn:microsoft.com/office/officeart/2005/8/layout/list1"/>
    <dgm:cxn modelId="{9FC35612-4B0D-4B37-9160-0D1E9B774707}" type="presParOf" srcId="{1B78C9CE-41FC-4070-8496-7792C71F6254}" destId="{B722AA1F-EB5F-4A13-88ED-0405D2F73DC0}" srcOrd="1" destOrd="0" presId="urn:microsoft.com/office/officeart/2005/8/layout/list1"/>
    <dgm:cxn modelId="{E11A6981-C29E-4B1A-B587-E59C0F82B795}" type="presParOf" srcId="{26EE2F70-CC7F-4FF8-AD7C-CE87E7FAC718}" destId="{A80F209A-2CBC-4CBB-9A03-CA31E8DF8D08}" srcOrd="5" destOrd="0" presId="urn:microsoft.com/office/officeart/2005/8/layout/list1"/>
    <dgm:cxn modelId="{E4D2D379-B57D-4724-90C0-A20CEE917A2B}" type="presParOf" srcId="{26EE2F70-CC7F-4FF8-AD7C-CE87E7FAC718}" destId="{E72061C9-E332-4A6C-8669-34F1244A33BC}" srcOrd="6" destOrd="0" presId="urn:microsoft.com/office/officeart/2005/8/layout/list1"/>
    <dgm:cxn modelId="{1BAC4B79-9F96-443C-A4AF-BB9C7CE37896}" type="presParOf" srcId="{26EE2F70-CC7F-4FF8-AD7C-CE87E7FAC718}" destId="{B7EB7607-1D77-47D4-936D-975D12F6F8D9}" srcOrd="7" destOrd="0" presId="urn:microsoft.com/office/officeart/2005/8/layout/list1"/>
    <dgm:cxn modelId="{7C5EF1C2-ED89-4E50-8E51-D9CE8388874F}" type="presParOf" srcId="{26EE2F70-CC7F-4FF8-AD7C-CE87E7FAC718}" destId="{673E13A9-479D-4437-B02A-95AF266AEDE4}" srcOrd="8" destOrd="0" presId="urn:microsoft.com/office/officeart/2005/8/layout/list1"/>
    <dgm:cxn modelId="{3463A988-A43E-4D40-8347-9B0E69113E35}" type="presParOf" srcId="{673E13A9-479D-4437-B02A-95AF266AEDE4}" destId="{BBEC4B2A-B51A-4E32-A40D-38EAD14534A9}" srcOrd="0" destOrd="0" presId="urn:microsoft.com/office/officeart/2005/8/layout/list1"/>
    <dgm:cxn modelId="{E4FE9FA8-B35D-4986-906A-6FA32B0700D3}" type="presParOf" srcId="{673E13A9-479D-4437-B02A-95AF266AEDE4}" destId="{2614E1E5-F696-4E4B-B263-C1FCDD8C7F08}" srcOrd="1" destOrd="0" presId="urn:microsoft.com/office/officeart/2005/8/layout/list1"/>
    <dgm:cxn modelId="{276239C5-F5F8-4E37-9E21-2CF01CF0540A}" type="presParOf" srcId="{26EE2F70-CC7F-4FF8-AD7C-CE87E7FAC718}" destId="{68CF80AC-11EC-4DC6-A38D-3D97D7D7F4E8}" srcOrd="9" destOrd="0" presId="urn:microsoft.com/office/officeart/2005/8/layout/list1"/>
    <dgm:cxn modelId="{41B329DC-B3F1-4A00-9913-803862E84C58}" type="presParOf" srcId="{26EE2F70-CC7F-4FF8-AD7C-CE87E7FAC718}" destId="{DC537FDD-2138-4B09-83B6-248956B632A5}" srcOrd="10" destOrd="0" presId="urn:microsoft.com/office/officeart/2005/8/layout/list1"/>
    <dgm:cxn modelId="{E7E2B572-D081-462A-AEC0-16416E538077}" type="presParOf" srcId="{26EE2F70-CC7F-4FF8-AD7C-CE87E7FAC718}" destId="{B08273C2-D093-4082-BEBB-C970D5300D6F}" srcOrd="11" destOrd="0" presId="urn:microsoft.com/office/officeart/2005/8/layout/list1"/>
    <dgm:cxn modelId="{C0CA888E-608B-4FD1-9F62-839DD620977B}" type="presParOf" srcId="{26EE2F70-CC7F-4FF8-AD7C-CE87E7FAC718}" destId="{04D43497-D370-4E65-9052-80C82FD90BC9}" srcOrd="12" destOrd="0" presId="urn:microsoft.com/office/officeart/2005/8/layout/list1"/>
    <dgm:cxn modelId="{A660235A-BCD8-4201-8F60-29A6759BB73A}" type="presParOf" srcId="{04D43497-D370-4E65-9052-80C82FD90BC9}" destId="{B10191AD-C4AA-4E7D-A1B3-21B4AC453C5E}" srcOrd="0" destOrd="0" presId="urn:microsoft.com/office/officeart/2005/8/layout/list1"/>
    <dgm:cxn modelId="{AC9C500F-CE59-4E0F-AFEE-03A14DFA28CA}" type="presParOf" srcId="{04D43497-D370-4E65-9052-80C82FD90BC9}" destId="{3D529634-35EB-4546-97FE-83A49C350CA5}" srcOrd="1" destOrd="0" presId="urn:microsoft.com/office/officeart/2005/8/layout/list1"/>
    <dgm:cxn modelId="{712D6263-EFF3-490A-B853-682E73472DDE}" type="presParOf" srcId="{26EE2F70-CC7F-4FF8-AD7C-CE87E7FAC718}" destId="{90CB446C-2B31-4334-9672-BADA9867806C}" srcOrd="13" destOrd="0" presId="urn:microsoft.com/office/officeart/2005/8/layout/list1"/>
    <dgm:cxn modelId="{86745E6A-02B2-40A2-8A43-B91D4873A997}" type="presParOf" srcId="{26EE2F70-CC7F-4FF8-AD7C-CE87E7FAC718}" destId="{680816B6-BB2F-40B5-8BDA-6F7E26F858BF}"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C1AEBC-B236-4676-B040-8C49BA341B83}"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7A9C7144-A6B9-4D53-BBD9-27329284DA5F}">
      <dgm:prSet/>
      <dgm:spPr>
        <a:xfrm>
          <a:off x="325680" y="252207"/>
          <a:ext cx="4559522" cy="501840"/>
        </a:xfrm>
        <a:prstGeom prst="roundRect">
          <a:avLst/>
        </a:prstGeom>
        <a:solidFill>
          <a:srgbClr val="4472C4">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mj-lt"/>
              <a:ea typeface="Source Sans Pro Light" panose="020B0403030403020204" pitchFamily="34" charset="0"/>
              <a:cs typeface="+mn-cs"/>
            </a:rPr>
            <a:t>Pharmacy Preparation</a:t>
          </a:r>
        </a:p>
      </dgm:t>
    </dgm:pt>
    <dgm:pt modelId="{45B6378E-42FD-4180-84C5-EB20E31DEAEB}" type="parTrans" cxnId="{2EC99A37-FE7F-4FA8-BA4E-840DAA5D379D}">
      <dgm:prSet/>
      <dgm:spPr/>
      <dgm:t>
        <a:bodyPr/>
        <a:lstStyle/>
        <a:p>
          <a:endParaRPr lang="en-US">
            <a:latin typeface="Source Sans Pro Light" panose="020B0403030403020204" pitchFamily="34" charset="0"/>
            <a:ea typeface="Source Sans Pro Light" panose="020B0403030403020204" pitchFamily="34" charset="0"/>
          </a:endParaRPr>
        </a:p>
      </dgm:t>
    </dgm:pt>
    <dgm:pt modelId="{C2879111-3B2E-4680-88A9-268AB8D59176}" type="sibTrans" cxnId="{2EC99A37-FE7F-4FA8-BA4E-840DAA5D379D}">
      <dgm:prSet/>
      <dgm:spPr/>
      <dgm:t>
        <a:bodyPr/>
        <a:lstStyle/>
        <a:p>
          <a:endParaRPr lang="en-US">
            <a:latin typeface="Source Sans Pro Light" panose="020B0403030403020204" pitchFamily="34" charset="0"/>
            <a:ea typeface="Source Sans Pro Light" panose="020B0403030403020204" pitchFamily="34" charset="0"/>
          </a:endParaRPr>
        </a:p>
      </dgm:t>
    </dgm:pt>
    <dgm:pt modelId="{403DF9AD-F3CC-4853-BDDC-070B81BF971E}">
      <dgm:prSet/>
      <dgm:spPr>
        <a:xfrm>
          <a:off x="0" y="503127"/>
          <a:ext cx="6513603" cy="1472625"/>
        </a:xfrm>
        <a:prstGeom prst="rect">
          <a:avLst/>
        </a:prstGeom>
        <a:solidFill>
          <a:sysClr val="window" lastClr="FFFFFF">
            <a:alpha val="90000"/>
            <a:hueOff val="0"/>
            <a:satOff val="0"/>
            <a:lumOff val="0"/>
            <a:alphaOff val="0"/>
          </a:sysClr>
        </a:solidFill>
        <a:ln w="12700" cap="flat" cmpd="sng" algn="ctr">
          <a:solidFill>
            <a:srgbClr val="4472C4">
              <a:shade val="50000"/>
              <a:hueOff val="0"/>
              <a:satOff val="0"/>
              <a:lumOff val="0"/>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mj-lt"/>
              <a:ea typeface="Source Sans Pro Light" panose="020B0403030403020204" pitchFamily="34" charset="0"/>
              <a:cs typeface="+mn-cs"/>
            </a:rPr>
            <a:t>Labels indicating hazardous drug status will be on the drug product and outer bag</a:t>
          </a:r>
        </a:p>
      </dgm:t>
    </dgm:pt>
    <dgm:pt modelId="{73E13DAB-0D3D-40CF-B865-717127866D48}" type="parTrans" cxnId="{33D4F3EA-0057-4E5D-99CD-F1CFE55FA965}">
      <dgm:prSet/>
      <dgm:spPr/>
      <dgm:t>
        <a:bodyPr/>
        <a:lstStyle/>
        <a:p>
          <a:endParaRPr lang="en-US">
            <a:latin typeface="Source Sans Pro Light" panose="020B0403030403020204" pitchFamily="34" charset="0"/>
            <a:ea typeface="Source Sans Pro Light" panose="020B0403030403020204" pitchFamily="34" charset="0"/>
          </a:endParaRPr>
        </a:p>
      </dgm:t>
    </dgm:pt>
    <dgm:pt modelId="{239E702E-8E85-4245-A353-59C0CAC9B695}" type="sibTrans" cxnId="{33D4F3EA-0057-4E5D-99CD-F1CFE55FA965}">
      <dgm:prSet/>
      <dgm:spPr/>
      <dgm:t>
        <a:bodyPr/>
        <a:lstStyle/>
        <a:p>
          <a:endParaRPr lang="en-US">
            <a:latin typeface="Source Sans Pro Light" panose="020B0403030403020204" pitchFamily="34" charset="0"/>
            <a:ea typeface="Source Sans Pro Light" panose="020B0403030403020204" pitchFamily="34" charset="0"/>
          </a:endParaRPr>
        </a:p>
      </dgm:t>
    </dgm:pt>
    <dgm:pt modelId="{3E571A2B-3A16-40A3-99D7-5BBF48B055CA}">
      <dgm:prSet/>
      <dgm:spPr>
        <a:xfrm>
          <a:off x="325680" y="2067552"/>
          <a:ext cx="4559522" cy="501840"/>
        </a:xfrm>
        <a:prstGeom prst="roundRect">
          <a:avLst/>
        </a:prstGeom>
        <a:solidFill>
          <a:srgbClr val="4472C4">
            <a:shade val="50000"/>
            <a:hueOff val="268329"/>
            <a:satOff val="-6535"/>
            <a:lumOff val="2859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mj-lt"/>
              <a:ea typeface="Source Sans Pro Light" panose="020B0403030403020204" pitchFamily="34" charset="0"/>
              <a:cs typeface="+mn-cs"/>
            </a:rPr>
            <a:t>Pharmacy Dispensing/Delivery</a:t>
          </a:r>
        </a:p>
      </dgm:t>
    </dgm:pt>
    <dgm:pt modelId="{28853785-EACD-4D2F-8968-DEADD90D3D42}" type="parTrans" cxnId="{A171D0AB-E8BC-4737-87E2-95CDAE6C7D4F}">
      <dgm:prSet/>
      <dgm:spPr/>
      <dgm:t>
        <a:bodyPr/>
        <a:lstStyle/>
        <a:p>
          <a:endParaRPr lang="en-US">
            <a:latin typeface="Source Sans Pro Light" panose="020B0403030403020204" pitchFamily="34" charset="0"/>
            <a:ea typeface="Source Sans Pro Light" panose="020B0403030403020204" pitchFamily="34" charset="0"/>
          </a:endParaRPr>
        </a:p>
      </dgm:t>
    </dgm:pt>
    <dgm:pt modelId="{8C7FB257-3C5B-4142-9FA6-63D58B9DEEB1}" type="sibTrans" cxnId="{A171D0AB-E8BC-4737-87E2-95CDAE6C7D4F}">
      <dgm:prSet/>
      <dgm:spPr/>
      <dgm:t>
        <a:bodyPr/>
        <a:lstStyle/>
        <a:p>
          <a:endParaRPr lang="en-US">
            <a:latin typeface="Source Sans Pro Light" panose="020B0403030403020204" pitchFamily="34" charset="0"/>
            <a:ea typeface="Source Sans Pro Light" panose="020B0403030403020204" pitchFamily="34" charset="0"/>
          </a:endParaRPr>
        </a:p>
      </dgm:t>
    </dgm:pt>
    <dgm:pt modelId="{6D8D1A6D-AFDE-4BAA-A850-FC1CB3216311}">
      <dgm:prSet/>
      <dgm:spPr>
        <a:xfrm>
          <a:off x="0" y="2318472"/>
          <a:ext cx="6513603" cy="2249100"/>
        </a:xfrm>
        <a:prstGeom prst="rect">
          <a:avLst/>
        </a:prstGeom>
        <a:solidFill>
          <a:sysClr val="window" lastClr="FFFFFF">
            <a:alpha val="90000"/>
            <a:hueOff val="0"/>
            <a:satOff val="0"/>
            <a:lumOff val="0"/>
            <a:alphaOff val="0"/>
          </a:sysClr>
        </a:solidFill>
        <a:ln w="12700" cap="flat" cmpd="sng" algn="ctr">
          <a:solidFill>
            <a:srgbClr val="4472C4">
              <a:shade val="50000"/>
              <a:hueOff val="268329"/>
              <a:satOff val="-6535"/>
              <a:lumOff val="28597"/>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mj-lt"/>
              <a:ea typeface="Source Sans Pro Light" panose="020B0403030403020204" pitchFamily="34" charset="0"/>
              <a:cs typeface="+mn-cs"/>
            </a:rPr>
            <a:t>IV infusion doses will be sent with tubing attached primed with diluent. </a:t>
          </a:r>
        </a:p>
      </dgm:t>
    </dgm:pt>
    <dgm:pt modelId="{2571C6D6-E09E-453E-972B-0B2A0FED9537}" type="parTrans" cxnId="{24C952CD-473B-45F8-89D2-6E0D1058C0D2}">
      <dgm:prSet/>
      <dgm:spPr/>
      <dgm:t>
        <a:bodyPr/>
        <a:lstStyle/>
        <a:p>
          <a:endParaRPr lang="en-US">
            <a:latin typeface="Source Sans Pro Light" panose="020B0403030403020204" pitchFamily="34" charset="0"/>
            <a:ea typeface="Source Sans Pro Light" panose="020B0403030403020204" pitchFamily="34" charset="0"/>
          </a:endParaRPr>
        </a:p>
      </dgm:t>
    </dgm:pt>
    <dgm:pt modelId="{9CF1C074-3CE1-40A6-A8A4-DB61AA2DBE9F}" type="sibTrans" cxnId="{24C952CD-473B-45F8-89D2-6E0D1058C0D2}">
      <dgm:prSet/>
      <dgm:spPr/>
      <dgm:t>
        <a:bodyPr/>
        <a:lstStyle/>
        <a:p>
          <a:endParaRPr lang="en-US">
            <a:latin typeface="Source Sans Pro Light" panose="020B0403030403020204" pitchFamily="34" charset="0"/>
            <a:ea typeface="Source Sans Pro Light" panose="020B0403030403020204" pitchFamily="34" charset="0"/>
          </a:endParaRPr>
        </a:p>
      </dgm:t>
    </dgm:pt>
    <dgm:pt modelId="{B40E72D6-A63A-42FA-A141-3F1C5E6302E5}">
      <dgm:prSet/>
      <dgm:spPr>
        <a:xfrm>
          <a:off x="0" y="4910293"/>
          <a:ext cx="6513603" cy="722925"/>
        </a:xfrm>
        <a:prstGeom prst="rect">
          <a:avLst/>
        </a:prstGeom>
        <a:solidFill>
          <a:sysClr val="window" lastClr="FFFFFF">
            <a:alpha val="90000"/>
            <a:hueOff val="0"/>
            <a:satOff val="0"/>
            <a:lumOff val="0"/>
            <a:alphaOff val="0"/>
          </a:sysClr>
        </a:solidFill>
        <a:ln w="12700" cap="flat" cmpd="sng" algn="ctr">
          <a:solidFill>
            <a:srgbClr val="4472C4">
              <a:shade val="50000"/>
              <a:hueOff val="268329"/>
              <a:satOff val="-6535"/>
              <a:lumOff val="28597"/>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mj-lt"/>
              <a:ea typeface="Source Sans Pro Light" panose="020B0403030403020204" pitchFamily="34" charset="0"/>
              <a:cs typeface="+mn-cs"/>
            </a:rPr>
            <a:t>Hazardous medications must not be sent via pneumatic tube</a:t>
          </a:r>
        </a:p>
      </dgm:t>
    </dgm:pt>
    <dgm:pt modelId="{C113B5D0-77CA-455F-B1E7-92FDC7DF74D4}" type="parTrans" cxnId="{C7D7AE86-8632-47A8-93CB-98EBFF06F463}">
      <dgm:prSet/>
      <dgm:spPr/>
      <dgm:t>
        <a:bodyPr/>
        <a:lstStyle/>
        <a:p>
          <a:endParaRPr lang="en-US">
            <a:latin typeface="Source Sans Pro Light" panose="020B0403030403020204" pitchFamily="34" charset="0"/>
            <a:ea typeface="Source Sans Pro Light" panose="020B0403030403020204" pitchFamily="34" charset="0"/>
          </a:endParaRPr>
        </a:p>
      </dgm:t>
    </dgm:pt>
    <dgm:pt modelId="{9DBD2A39-728A-493E-995E-C520DA7E7804}" type="sibTrans" cxnId="{C7D7AE86-8632-47A8-93CB-98EBFF06F463}">
      <dgm:prSet/>
      <dgm:spPr/>
      <dgm:t>
        <a:bodyPr/>
        <a:lstStyle/>
        <a:p>
          <a:endParaRPr lang="en-US">
            <a:latin typeface="Source Sans Pro Light" panose="020B0403030403020204" pitchFamily="34" charset="0"/>
            <a:ea typeface="Source Sans Pro Light" panose="020B0403030403020204" pitchFamily="34" charset="0"/>
          </a:endParaRPr>
        </a:p>
      </dgm:t>
    </dgm:pt>
    <dgm:pt modelId="{35B8D97D-2CE3-4A10-8268-886600FAF51A}">
      <dgm:prSet/>
      <dgm:spPr>
        <a:xfrm>
          <a:off x="0" y="503127"/>
          <a:ext cx="6513603" cy="1472625"/>
        </a:xfrm>
        <a:prstGeom prst="rect">
          <a:avLst/>
        </a:prstGeom>
        <a:solidFill>
          <a:sysClr val="window" lastClr="FFFFFF">
            <a:alpha val="90000"/>
            <a:hueOff val="0"/>
            <a:satOff val="0"/>
            <a:lumOff val="0"/>
            <a:alphaOff val="0"/>
          </a:sysClr>
        </a:solidFill>
        <a:ln w="12700" cap="flat" cmpd="sng" algn="ctr">
          <a:solidFill>
            <a:srgbClr val="4472C4">
              <a:shade val="50000"/>
              <a:hueOff val="0"/>
              <a:satOff val="0"/>
              <a:lumOff val="0"/>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mj-lt"/>
              <a:ea typeface="Source Sans Pro Light" panose="020B0403030403020204" pitchFamily="34" charset="0"/>
              <a:cs typeface="+mn-cs"/>
            </a:rPr>
            <a:t>Drug product will be dispensed in a “double bag,” to minimize chance of spills</a:t>
          </a:r>
        </a:p>
      </dgm:t>
    </dgm:pt>
    <dgm:pt modelId="{7AE8948B-D16F-416B-B997-67421E369A0E}" type="parTrans" cxnId="{63E42F13-24EF-41AA-AE5E-9F57C22B589C}">
      <dgm:prSet/>
      <dgm:spPr/>
      <dgm:t>
        <a:bodyPr/>
        <a:lstStyle/>
        <a:p>
          <a:endParaRPr lang="en-US">
            <a:latin typeface="Source Sans Pro Light" panose="020B0403030403020204" pitchFamily="34" charset="0"/>
            <a:ea typeface="Source Sans Pro Light" panose="020B0403030403020204" pitchFamily="34" charset="0"/>
          </a:endParaRPr>
        </a:p>
      </dgm:t>
    </dgm:pt>
    <dgm:pt modelId="{57A93A6A-C64D-4F7C-82AE-C9B59F8FC79D}" type="sibTrans" cxnId="{63E42F13-24EF-41AA-AE5E-9F57C22B589C}">
      <dgm:prSet/>
      <dgm:spPr/>
      <dgm:t>
        <a:bodyPr/>
        <a:lstStyle/>
        <a:p>
          <a:endParaRPr lang="en-US">
            <a:latin typeface="Source Sans Pro Light" panose="020B0403030403020204" pitchFamily="34" charset="0"/>
            <a:ea typeface="Source Sans Pro Light" panose="020B0403030403020204" pitchFamily="34" charset="0"/>
          </a:endParaRPr>
        </a:p>
      </dgm:t>
    </dgm:pt>
    <dgm:pt modelId="{C3FF1DAA-4308-47A3-9A4A-93ACC6C385AF}">
      <dgm:prSet/>
      <dgm:spPr>
        <a:xfrm>
          <a:off x="0" y="2318472"/>
          <a:ext cx="6513603" cy="2249100"/>
        </a:xfrm>
        <a:prstGeom prst="rect">
          <a:avLst/>
        </a:prstGeom>
        <a:solidFill>
          <a:sysClr val="window" lastClr="FFFFFF">
            <a:alpha val="90000"/>
            <a:hueOff val="0"/>
            <a:satOff val="0"/>
            <a:lumOff val="0"/>
            <a:alphaOff val="0"/>
          </a:sysClr>
        </a:solidFill>
        <a:ln w="12700" cap="flat" cmpd="sng" algn="ctr">
          <a:solidFill>
            <a:srgbClr val="4472C4">
              <a:shade val="50000"/>
              <a:hueOff val="268329"/>
              <a:satOff val="-6535"/>
              <a:lumOff val="28597"/>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mj-lt"/>
              <a:ea typeface="Source Sans Pro Light" panose="020B0403030403020204" pitchFamily="34" charset="0"/>
              <a:cs typeface="+mn-cs"/>
            </a:rPr>
            <a:t>If tubing is primed with </a:t>
          </a:r>
          <a:r>
            <a:rPr lang="en-US" b="1" dirty="0">
              <a:solidFill>
                <a:sysClr val="windowText" lastClr="000000">
                  <a:hueOff val="0"/>
                  <a:satOff val="0"/>
                  <a:lumOff val="0"/>
                  <a:alphaOff val="0"/>
                </a:sysClr>
              </a:solidFill>
              <a:latin typeface="+mj-lt"/>
              <a:ea typeface="Source Sans Pro Light" panose="020B0403030403020204" pitchFamily="34" charset="0"/>
              <a:cs typeface="+mn-cs"/>
            </a:rPr>
            <a:t>medication,</a:t>
          </a:r>
          <a:r>
            <a:rPr lang="en-US" b="0" dirty="0">
              <a:solidFill>
                <a:sysClr val="windowText" lastClr="000000">
                  <a:hueOff val="0"/>
                  <a:satOff val="0"/>
                  <a:lumOff val="0"/>
                  <a:alphaOff val="0"/>
                </a:sysClr>
              </a:solidFill>
              <a:latin typeface="+mj-lt"/>
              <a:ea typeface="Source Sans Pro Light" panose="020B0403030403020204" pitchFamily="34" charset="0"/>
              <a:cs typeface="+mn-cs"/>
            </a:rPr>
            <a:t> an auxiliary label stating “drug in tubing” will be placed near the product label and at the end of the tubing set</a:t>
          </a:r>
          <a:endParaRPr lang="en-US" dirty="0">
            <a:solidFill>
              <a:sysClr val="windowText" lastClr="000000">
                <a:hueOff val="0"/>
                <a:satOff val="0"/>
                <a:lumOff val="0"/>
                <a:alphaOff val="0"/>
              </a:sysClr>
            </a:solidFill>
            <a:latin typeface="+mj-lt"/>
            <a:ea typeface="Source Sans Pro Light" panose="020B0403030403020204" pitchFamily="34" charset="0"/>
            <a:cs typeface="+mn-cs"/>
          </a:endParaRPr>
        </a:p>
      </dgm:t>
    </dgm:pt>
    <dgm:pt modelId="{5E3EB19B-F3C7-4311-92EB-4D5809D12AA9}" type="parTrans" cxnId="{69184539-AF74-4085-8B88-5989BA4464C2}">
      <dgm:prSet/>
      <dgm:spPr/>
      <dgm:t>
        <a:bodyPr/>
        <a:lstStyle/>
        <a:p>
          <a:endParaRPr lang="en-US">
            <a:latin typeface="Source Sans Pro Light" panose="020B0403030403020204" pitchFamily="34" charset="0"/>
            <a:ea typeface="Source Sans Pro Light" panose="020B0403030403020204" pitchFamily="34" charset="0"/>
          </a:endParaRPr>
        </a:p>
      </dgm:t>
    </dgm:pt>
    <dgm:pt modelId="{C07C194F-ED7B-466A-BA9C-23F6D93D995F}" type="sibTrans" cxnId="{69184539-AF74-4085-8B88-5989BA4464C2}">
      <dgm:prSet/>
      <dgm:spPr/>
      <dgm:t>
        <a:bodyPr/>
        <a:lstStyle/>
        <a:p>
          <a:endParaRPr lang="en-US">
            <a:latin typeface="Source Sans Pro Light" panose="020B0403030403020204" pitchFamily="34" charset="0"/>
            <a:ea typeface="Source Sans Pro Light" panose="020B0403030403020204" pitchFamily="34" charset="0"/>
          </a:endParaRPr>
        </a:p>
      </dgm:t>
    </dgm:pt>
    <dgm:pt modelId="{F55F1519-C66E-445E-9C77-7DA6ED5A0B28}">
      <dgm:prSet/>
      <dgm:spPr>
        <a:xfrm>
          <a:off x="325680" y="4659372"/>
          <a:ext cx="4559522" cy="501840"/>
        </a:xfrm>
        <a:prstGeom prst="roundRect">
          <a:avLst/>
        </a:prstGeom>
        <a:solidFill>
          <a:srgbClr val="4472C4">
            <a:shade val="50000"/>
            <a:hueOff val="268329"/>
            <a:satOff val="-6535"/>
            <a:lumOff val="2859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mj-lt"/>
              <a:ea typeface="Source Sans Pro Light" panose="020B0403030403020204" pitchFamily="34" charset="0"/>
              <a:cs typeface="+mn-cs"/>
            </a:rPr>
            <a:t>Nursing Principles</a:t>
          </a:r>
        </a:p>
      </dgm:t>
    </dgm:pt>
    <dgm:pt modelId="{283A1B2A-9715-45B0-99BE-943AF0CE03C6}" type="sibTrans" cxnId="{3868E1EC-63DA-4187-87EA-F9AD21CAB718}">
      <dgm:prSet/>
      <dgm:spPr/>
      <dgm:t>
        <a:bodyPr/>
        <a:lstStyle/>
        <a:p>
          <a:endParaRPr lang="en-US">
            <a:latin typeface="Source Sans Pro Light" panose="020B0403030403020204" pitchFamily="34" charset="0"/>
            <a:ea typeface="Source Sans Pro Light" panose="020B0403030403020204" pitchFamily="34" charset="0"/>
          </a:endParaRPr>
        </a:p>
      </dgm:t>
    </dgm:pt>
    <dgm:pt modelId="{8726ADDD-8DE4-4486-93F4-7C3361AEFA6F}" type="parTrans" cxnId="{3868E1EC-63DA-4187-87EA-F9AD21CAB718}">
      <dgm:prSet/>
      <dgm:spPr/>
      <dgm:t>
        <a:bodyPr/>
        <a:lstStyle/>
        <a:p>
          <a:endParaRPr lang="en-US">
            <a:latin typeface="Source Sans Pro Light" panose="020B0403030403020204" pitchFamily="34" charset="0"/>
            <a:ea typeface="Source Sans Pro Light" panose="020B0403030403020204" pitchFamily="34" charset="0"/>
          </a:endParaRPr>
        </a:p>
      </dgm:t>
    </dgm:pt>
    <dgm:pt modelId="{2EB83A11-4049-401D-82ED-E5C356A7F7A3}">
      <dgm:prSet/>
      <dgm:spPr>
        <a:xfrm>
          <a:off x="0" y="2318472"/>
          <a:ext cx="6513603" cy="2249100"/>
        </a:xfrm>
        <a:prstGeom prst="rect">
          <a:avLst/>
        </a:prstGeom>
        <a:solidFill>
          <a:sysClr val="window" lastClr="FFFFFF">
            <a:alpha val="90000"/>
            <a:hueOff val="0"/>
            <a:satOff val="0"/>
            <a:lumOff val="0"/>
            <a:alphaOff val="0"/>
          </a:sysClr>
        </a:solidFill>
        <a:ln w="12700" cap="flat" cmpd="sng" algn="ctr">
          <a:solidFill>
            <a:srgbClr val="4472C4">
              <a:shade val="50000"/>
              <a:hueOff val="268329"/>
              <a:satOff val="-6535"/>
              <a:lumOff val="28597"/>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mj-lt"/>
              <a:ea typeface="Source Sans Pro Light" panose="020B0403030403020204" pitchFamily="34" charset="0"/>
              <a:cs typeface="+mn-cs"/>
            </a:rPr>
            <a:t>Pharmacy will determine which infusions will be primed with active hazardous medication or with a diluent/solution</a:t>
          </a:r>
        </a:p>
      </dgm:t>
    </dgm:pt>
    <dgm:pt modelId="{DEDA6280-2F3F-4C25-9A49-B7A50D68FC3D}" type="parTrans" cxnId="{C9D55D29-062D-4ED0-BEF0-8FFF1AC5CB55}">
      <dgm:prSet/>
      <dgm:spPr/>
      <dgm:t>
        <a:bodyPr/>
        <a:lstStyle/>
        <a:p>
          <a:endParaRPr lang="en-US">
            <a:latin typeface="Source Sans Pro Light" panose="020B0403030403020204" pitchFamily="34" charset="0"/>
            <a:ea typeface="Source Sans Pro Light" panose="020B0403030403020204" pitchFamily="34" charset="0"/>
          </a:endParaRPr>
        </a:p>
      </dgm:t>
    </dgm:pt>
    <dgm:pt modelId="{DC966185-1DF4-4480-B6D2-D537F6B86F5D}" type="sibTrans" cxnId="{C9D55D29-062D-4ED0-BEF0-8FFF1AC5CB55}">
      <dgm:prSet/>
      <dgm:spPr/>
      <dgm:t>
        <a:bodyPr/>
        <a:lstStyle/>
        <a:p>
          <a:endParaRPr lang="en-US">
            <a:latin typeface="Source Sans Pro Light" panose="020B0403030403020204" pitchFamily="34" charset="0"/>
            <a:ea typeface="Source Sans Pro Light" panose="020B0403030403020204" pitchFamily="34" charset="0"/>
          </a:endParaRPr>
        </a:p>
      </dgm:t>
    </dgm:pt>
    <dgm:pt modelId="{26EE2F70-CC7F-4FF8-AD7C-CE87E7FAC718}" type="pres">
      <dgm:prSet presAssocID="{6EC1AEBC-B236-4676-B040-8C49BA341B83}" presName="linear" presStyleCnt="0">
        <dgm:presLayoutVars>
          <dgm:dir/>
          <dgm:animLvl val="lvl"/>
          <dgm:resizeHandles val="exact"/>
        </dgm:presLayoutVars>
      </dgm:prSet>
      <dgm:spPr/>
    </dgm:pt>
    <dgm:pt modelId="{30D73FEA-854A-416B-82FD-CEE75821FE7B}" type="pres">
      <dgm:prSet presAssocID="{7A9C7144-A6B9-4D53-BBD9-27329284DA5F}" presName="parentLin" presStyleCnt="0"/>
      <dgm:spPr/>
    </dgm:pt>
    <dgm:pt modelId="{FAB16334-DA8B-42E3-B236-BD33FB2145AA}" type="pres">
      <dgm:prSet presAssocID="{7A9C7144-A6B9-4D53-BBD9-27329284DA5F}" presName="parentLeftMargin" presStyleLbl="node1" presStyleIdx="0" presStyleCnt="3"/>
      <dgm:spPr/>
    </dgm:pt>
    <dgm:pt modelId="{9FF4C618-EC98-40D4-9670-67DDFC7EAA00}" type="pres">
      <dgm:prSet presAssocID="{7A9C7144-A6B9-4D53-BBD9-27329284DA5F}" presName="parentText" presStyleLbl="node1" presStyleIdx="0" presStyleCnt="3">
        <dgm:presLayoutVars>
          <dgm:chMax val="0"/>
          <dgm:bulletEnabled val="1"/>
        </dgm:presLayoutVars>
      </dgm:prSet>
      <dgm:spPr/>
    </dgm:pt>
    <dgm:pt modelId="{13C96BEB-3151-461C-A7FF-2C268CAAFB27}" type="pres">
      <dgm:prSet presAssocID="{7A9C7144-A6B9-4D53-BBD9-27329284DA5F}" presName="negativeSpace" presStyleCnt="0"/>
      <dgm:spPr/>
    </dgm:pt>
    <dgm:pt modelId="{1A0B1D2D-A56C-47E7-A317-8A34A728D4AD}" type="pres">
      <dgm:prSet presAssocID="{7A9C7144-A6B9-4D53-BBD9-27329284DA5F}" presName="childText" presStyleLbl="conFgAcc1" presStyleIdx="0" presStyleCnt="3">
        <dgm:presLayoutVars>
          <dgm:bulletEnabled val="1"/>
        </dgm:presLayoutVars>
      </dgm:prSet>
      <dgm:spPr/>
    </dgm:pt>
    <dgm:pt modelId="{B8B9A6B5-0341-433F-90F1-B2D55C3B438E}" type="pres">
      <dgm:prSet presAssocID="{C2879111-3B2E-4680-88A9-268AB8D59176}" presName="spaceBetweenRectangles" presStyleCnt="0"/>
      <dgm:spPr/>
    </dgm:pt>
    <dgm:pt modelId="{1B78C9CE-41FC-4070-8496-7792C71F6254}" type="pres">
      <dgm:prSet presAssocID="{3E571A2B-3A16-40A3-99D7-5BBF48B055CA}" presName="parentLin" presStyleCnt="0"/>
      <dgm:spPr/>
    </dgm:pt>
    <dgm:pt modelId="{E920A557-83B4-4B4F-B0BE-837EA841023B}" type="pres">
      <dgm:prSet presAssocID="{3E571A2B-3A16-40A3-99D7-5BBF48B055CA}" presName="parentLeftMargin" presStyleLbl="node1" presStyleIdx="0" presStyleCnt="3"/>
      <dgm:spPr/>
    </dgm:pt>
    <dgm:pt modelId="{B722AA1F-EB5F-4A13-88ED-0405D2F73DC0}" type="pres">
      <dgm:prSet presAssocID="{3E571A2B-3A16-40A3-99D7-5BBF48B055CA}" presName="parentText" presStyleLbl="node1" presStyleIdx="1" presStyleCnt="3">
        <dgm:presLayoutVars>
          <dgm:chMax val="0"/>
          <dgm:bulletEnabled val="1"/>
        </dgm:presLayoutVars>
      </dgm:prSet>
      <dgm:spPr/>
    </dgm:pt>
    <dgm:pt modelId="{A80F209A-2CBC-4CBB-9A03-CA31E8DF8D08}" type="pres">
      <dgm:prSet presAssocID="{3E571A2B-3A16-40A3-99D7-5BBF48B055CA}" presName="negativeSpace" presStyleCnt="0"/>
      <dgm:spPr/>
    </dgm:pt>
    <dgm:pt modelId="{E72061C9-E332-4A6C-8669-34F1244A33BC}" type="pres">
      <dgm:prSet presAssocID="{3E571A2B-3A16-40A3-99D7-5BBF48B055CA}" presName="childText" presStyleLbl="conFgAcc1" presStyleIdx="1" presStyleCnt="3">
        <dgm:presLayoutVars>
          <dgm:bulletEnabled val="1"/>
        </dgm:presLayoutVars>
      </dgm:prSet>
      <dgm:spPr/>
    </dgm:pt>
    <dgm:pt modelId="{B7EB7607-1D77-47D4-936D-975D12F6F8D9}" type="pres">
      <dgm:prSet presAssocID="{8C7FB257-3C5B-4142-9FA6-63D58B9DEEB1}" presName="spaceBetweenRectangles" presStyleCnt="0"/>
      <dgm:spPr/>
    </dgm:pt>
    <dgm:pt modelId="{7BAFC5FE-980F-4219-A88F-C5B4A94261DF}" type="pres">
      <dgm:prSet presAssocID="{F55F1519-C66E-445E-9C77-7DA6ED5A0B28}" presName="parentLin" presStyleCnt="0"/>
      <dgm:spPr/>
    </dgm:pt>
    <dgm:pt modelId="{4FFBA4DD-FFB9-46F4-9349-B1455A957555}" type="pres">
      <dgm:prSet presAssocID="{F55F1519-C66E-445E-9C77-7DA6ED5A0B28}" presName="parentLeftMargin" presStyleLbl="node1" presStyleIdx="1" presStyleCnt="3"/>
      <dgm:spPr/>
    </dgm:pt>
    <dgm:pt modelId="{C1A7E37B-6748-4CD6-B09F-AD20485C5197}" type="pres">
      <dgm:prSet presAssocID="{F55F1519-C66E-445E-9C77-7DA6ED5A0B28}" presName="parentText" presStyleLbl="node1" presStyleIdx="2" presStyleCnt="3">
        <dgm:presLayoutVars>
          <dgm:chMax val="0"/>
          <dgm:bulletEnabled val="1"/>
        </dgm:presLayoutVars>
      </dgm:prSet>
      <dgm:spPr/>
    </dgm:pt>
    <dgm:pt modelId="{BB5B1461-452D-4285-BCAE-C483E9B16593}" type="pres">
      <dgm:prSet presAssocID="{F55F1519-C66E-445E-9C77-7DA6ED5A0B28}" presName="negativeSpace" presStyleCnt="0"/>
      <dgm:spPr/>
    </dgm:pt>
    <dgm:pt modelId="{ED8CDD29-1333-4C5E-863F-BDCC613B382E}" type="pres">
      <dgm:prSet presAssocID="{F55F1519-C66E-445E-9C77-7DA6ED5A0B28}" presName="childText" presStyleLbl="conFgAcc1" presStyleIdx="2" presStyleCnt="3">
        <dgm:presLayoutVars>
          <dgm:bulletEnabled val="1"/>
        </dgm:presLayoutVars>
      </dgm:prSet>
      <dgm:spPr/>
    </dgm:pt>
  </dgm:ptLst>
  <dgm:cxnLst>
    <dgm:cxn modelId="{63E42F13-24EF-41AA-AE5E-9F57C22B589C}" srcId="{7A9C7144-A6B9-4D53-BBD9-27329284DA5F}" destId="{35B8D97D-2CE3-4A10-8268-886600FAF51A}" srcOrd="1" destOrd="0" parTransId="{7AE8948B-D16F-416B-B997-67421E369A0E}" sibTransId="{57A93A6A-C64D-4F7C-82AE-C9B59F8FC79D}"/>
    <dgm:cxn modelId="{C9D55D29-062D-4ED0-BEF0-8FFF1AC5CB55}" srcId="{3E571A2B-3A16-40A3-99D7-5BBF48B055CA}" destId="{2EB83A11-4049-401D-82ED-E5C356A7F7A3}" srcOrd="2" destOrd="0" parTransId="{DEDA6280-2F3F-4C25-9A49-B7A50D68FC3D}" sibTransId="{DC966185-1DF4-4480-B6D2-D537F6B86F5D}"/>
    <dgm:cxn modelId="{33682435-0C3D-42BB-BEC2-F94F08A76582}" type="presOf" srcId="{403DF9AD-F3CC-4853-BDDC-070B81BF971E}" destId="{1A0B1D2D-A56C-47E7-A317-8A34A728D4AD}" srcOrd="0" destOrd="0" presId="urn:microsoft.com/office/officeart/2005/8/layout/list1"/>
    <dgm:cxn modelId="{2EC99A37-FE7F-4FA8-BA4E-840DAA5D379D}" srcId="{6EC1AEBC-B236-4676-B040-8C49BA341B83}" destId="{7A9C7144-A6B9-4D53-BBD9-27329284DA5F}" srcOrd="0" destOrd="0" parTransId="{45B6378E-42FD-4180-84C5-EB20E31DEAEB}" sibTransId="{C2879111-3B2E-4680-88A9-268AB8D59176}"/>
    <dgm:cxn modelId="{69184539-AF74-4085-8B88-5989BA4464C2}" srcId="{3E571A2B-3A16-40A3-99D7-5BBF48B055CA}" destId="{C3FF1DAA-4308-47A3-9A4A-93ACC6C385AF}" srcOrd="1" destOrd="0" parTransId="{5E3EB19B-F3C7-4311-92EB-4D5809D12AA9}" sibTransId="{C07C194F-ED7B-466A-BA9C-23F6D93D995F}"/>
    <dgm:cxn modelId="{FED2B03C-85AA-47A9-9A3B-0E90D8312E7B}" type="presOf" srcId="{3E571A2B-3A16-40A3-99D7-5BBF48B055CA}" destId="{B722AA1F-EB5F-4A13-88ED-0405D2F73DC0}" srcOrd="1" destOrd="0" presId="urn:microsoft.com/office/officeart/2005/8/layout/list1"/>
    <dgm:cxn modelId="{8BC15A61-7AB3-4DD8-8AB7-7E1B7F742385}" type="presOf" srcId="{6EC1AEBC-B236-4676-B040-8C49BA341B83}" destId="{26EE2F70-CC7F-4FF8-AD7C-CE87E7FAC718}" srcOrd="0" destOrd="0" presId="urn:microsoft.com/office/officeart/2005/8/layout/list1"/>
    <dgm:cxn modelId="{AAE3CE42-31CC-45C9-944F-F0B1700CC52B}" type="presOf" srcId="{3E571A2B-3A16-40A3-99D7-5BBF48B055CA}" destId="{E920A557-83B4-4B4F-B0BE-837EA841023B}" srcOrd="0" destOrd="0" presId="urn:microsoft.com/office/officeart/2005/8/layout/list1"/>
    <dgm:cxn modelId="{C7D7AE86-8632-47A8-93CB-98EBFF06F463}" srcId="{F55F1519-C66E-445E-9C77-7DA6ED5A0B28}" destId="{B40E72D6-A63A-42FA-A141-3F1C5E6302E5}" srcOrd="0" destOrd="0" parTransId="{C113B5D0-77CA-455F-B1E7-92FDC7DF74D4}" sibTransId="{9DBD2A39-728A-493E-995E-C520DA7E7804}"/>
    <dgm:cxn modelId="{4F855693-7CA8-4E59-81CF-51CAD5C2DD87}" type="presOf" srcId="{B40E72D6-A63A-42FA-A141-3F1C5E6302E5}" destId="{ED8CDD29-1333-4C5E-863F-BDCC613B382E}" srcOrd="0" destOrd="0" presId="urn:microsoft.com/office/officeart/2005/8/layout/list1"/>
    <dgm:cxn modelId="{A171D0AB-E8BC-4737-87E2-95CDAE6C7D4F}" srcId="{6EC1AEBC-B236-4676-B040-8C49BA341B83}" destId="{3E571A2B-3A16-40A3-99D7-5BBF48B055CA}" srcOrd="1" destOrd="0" parTransId="{28853785-EACD-4D2F-8968-DEADD90D3D42}" sibTransId="{8C7FB257-3C5B-4142-9FA6-63D58B9DEEB1}"/>
    <dgm:cxn modelId="{5EE15EB0-9F8B-4F0D-82FA-ACC0D2643B82}" type="presOf" srcId="{7A9C7144-A6B9-4D53-BBD9-27329284DA5F}" destId="{FAB16334-DA8B-42E3-B236-BD33FB2145AA}" srcOrd="0" destOrd="0" presId="urn:microsoft.com/office/officeart/2005/8/layout/list1"/>
    <dgm:cxn modelId="{243994B5-20EA-4120-AEA6-3E4B5A85A5CB}" type="presOf" srcId="{2EB83A11-4049-401D-82ED-E5C356A7F7A3}" destId="{E72061C9-E332-4A6C-8669-34F1244A33BC}" srcOrd="0" destOrd="2" presId="urn:microsoft.com/office/officeart/2005/8/layout/list1"/>
    <dgm:cxn modelId="{C74071C5-A0C5-4DE8-AA0B-D4276E8EC754}" type="presOf" srcId="{F55F1519-C66E-445E-9C77-7DA6ED5A0B28}" destId="{C1A7E37B-6748-4CD6-B09F-AD20485C5197}" srcOrd="1" destOrd="0" presId="urn:microsoft.com/office/officeart/2005/8/layout/list1"/>
    <dgm:cxn modelId="{933623C7-526A-42B3-A043-CAECD1ABC44E}" type="presOf" srcId="{C3FF1DAA-4308-47A3-9A4A-93ACC6C385AF}" destId="{E72061C9-E332-4A6C-8669-34F1244A33BC}" srcOrd="0" destOrd="1" presId="urn:microsoft.com/office/officeart/2005/8/layout/list1"/>
    <dgm:cxn modelId="{18B878C9-895F-4369-90C1-8696F8D22CD8}" type="presOf" srcId="{6D8D1A6D-AFDE-4BAA-A850-FC1CB3216311}" destId="{E72061C9-E332-4A6C-8669-34F1244A33BC}" srcOrd="0" destOrd="0" presId="urn:microsoft.com/office/officeart/2005/8/layout/list1"/>
    <dgm:cxn modelId="{24C952CD-473B-45F8-89D2-6E0D1058C0D2}" srcId="{3E571A2B-3A16-40A3-99D7-5BBF48B055CA}" destId="{6D8D1A6D-AFDE-4BAA-A850-FC1CB3216311}" srcOrd="0" destOrd="0" parTransId="{2571C6D6-E09E-453E-972B-0B2A0FED9537}" sibTransId="{9CF1C074-3CE1-40A6-A8A4-DB61AA2DBE9F}"/>
    <dgm:cxn modelId="{042D54D0-3A88-4FEE-99F6-272C079C7724}" type="presOf" srcId="{35B8D97D-2CE3-4A10-8268-886600FAF51A}" destId="{1A0B1D2D-A56C-47E7-A317-8A34A728D4AD}" srcOrd="0" destOrd="1" presId="urn:microsoft.com/office/officeart/2005/8/layout/list1"/>
    <dgm:cxn modelId="{5977DDDE-D60C-4015-BF90-66CD5C7E12C6}" type="presOf" srcId="{7A9C7144-A6B9-4D53-BBD9-27329284DA5F}" destId="{9FF4C618-EC98-40D4-9670-67DDFC7EAA00}" srcOrd="1" destOrd="0" presId="urn:microsoft.com/office/officeart/2005/8/layout/list1"/>
    <dgm:cxn modelId="{33D4F3EA-0057-4E5D-99CD-F1CFE55FA965}" srcId="{7A9C7144-A6B9-4D53-BBD9-27329284DA5F}" destId="{403DF9AD-F3CC-4853-BDDC-070B81BF971E}" srcOrd="0" destOrd="0" parTransId="{73E13DAB-0D3D-40CF-B865-717127866D48}" sibTransId="{239E702E-8E85-4245-A353-59C0CAC9B695}"/>
    <dgm:cxn modelId="{3868E1EC-63DA-4187-87EA-F9AD21CAB718}" srcId="{6EC1AEBC-B236-4676-B040-8C49BA341B83}" destId="{F55F1519-C66E-445E-9C77-7DA6ED5A0B28}" srcOrd="2" destOrd="0" parTransId="{8726ADDD-8DE4-4486-93F4-7C3361AEFA6F}" sibTransId="{283A1B2A-9715-45B0-99BE-943AF0CE03C6}"/>
    <dgm:cxn modelId="{40E5B8ED-B7B8-40D0-808D-590652176380}" type="presOf" srcId="{F55F1519-C66E-445E-9C77-7DA6ED5A0B28}" destId="{4FFBA4DD-FFB9-46F4-9349-B1455A957555}" srcOrd="0" destOrd="0" presId="urn:microsoft.com/office/officeart/2005/8/layout/list1"/>
    <dgm:cxn modelId="{9802C623-E4DE-4712-ADEC-3BC1109E1556}" type="presParOf" srcId="{26EE2F70-CC7F-4FF8-AD7C-CE87E7FAC718}" destId="{30D73FEA-854A-416B-82FD-CEE75821FE7B}" srcOrd="0" destOrd="0" presId="urn:microsoft.com/office/officeart/2005/8/layout/list1"/>
    <dgm:cxn modelId="{C89E848D-D276-4709-94F8-B08B873E637A}" type="presParOf" srcId="{30D73FEA-854A-416B-82FD-CEE75821FE7B}" destId="{FAB16334-DA8B-42E3-B236-BD33FB2145AA}" srcOrd="0" destOrd="0" presId="urn:microsoft.com/office/officeart/2005/8/layout/list1"/>
    <dgm:cxn modelId="{71A894B0-9768-4093-BCF0-D7FD1B902E20}" type="presParOf" srcId="{30D73FEA-854A-416B-82FD-CEE75821FE7B}" destId="{9FF4C618-EC98-40D4-9670-67DDFC7EAA00}" srcOrd="1" destOrd="0" presId="urn:microsoft.com/office/officeart/2005/8/layout/list1"/>
    <dgm:cxn modelId="{314DCF39-7883-4D88-A8F7-863DB7BA5716}" type="presParOf" srcId="{26EE2F70-CC7F-4FF8-AD7C-CE87E7FAC718}" destId="{13C96BEB-3151-461C-A7FF-2C268CAAFB27}" srcOrd="1" destOrd="0" presId="urn:microsoft.com/office/officeart/2005/8/layout/list1"/>
    <dgm:cxn modelId="{ED9B2744-8805-4E94-80C0-2B3B798B48C7}" type="presParOf" srcId="{26EE2F70-CC7F-4FF8-AD7C-CE87E7FAC718}" destId="{1A0B1D2D-A56C-47E7-A317-8A34A728D4AD}" srcOrd="2" destOrd="0" presId="urn:microsoft.com/office/officeart/2005/8/layout/list1"/>
    <dgm:cxn modelId="{5FDC2661-5510-4702-98C1-A705EF3D8F63}" type="presParOf" srcId="{26EE2F70-CC7F-4FF8-AD7C-CE87E7FAC718}" destId="{B8B9A6B5-0341-433F-90F1-B2D55C3B438E}" srcOrd="3" destOrd="0" presId="urn:microsoft.com/office/officeart/2005/8/layout/list1"/>
    <dgm:cxn modelId="{A2D2FE00-A354-4D72-B80D-7D03ADA2CF63}" type="presParOf" srcId="{26EE2F70-CC7F-4FF8-AD7C-CE87E7FAC718}" destId="{1B78C9CE-41FC-4070-8496-7792C71F6254}" srcOrd="4" destOrd="0" presId="urn:microsoft.com/office/officeart/2005/8/layout/list1"/>
    <dgm:cxn modelId="{32C660C9-5091-47C8-BD7A-6AFF66148BD9}" type="presParOf" srcId="{1B78C9CE-41FC-4070-8496-7792C71F6254}" destId="{E920A557-83B4-4B4F-B0BE-837EA841023B}" srcOrd="0" destOrd="0" presId="urn:microsoft.com/office/officeart/2005/8/layout/list1"/>
    <dgm:cxn modelId="{9FC35612-4B0D-4B37-9160-0D1E9B774707}" type="presParOf" srcId="{1B78C9CE-41FC-4070-8496-7792C71F6254}" destId="{B722AA1F-EB5F-4A13-88ED-0405D2F73DC0}" srcOrd="1" destOrd="0" presId="urn:microsoft.com/office/officeart/2005/8/layout/list1"/>
    <dgm:cxn modelId="{E11A6981-C29E-4B1A-B587-E59C0F82B795}" type="presParOf" srcId="{26EE2F70-CC7F-4FF8-AD7C-CE87E7FAC718}" destId="{A80F209A-2CBC-4CBB-9A03-CA31E8DF8D08}" srcOrd="5" destOrd="0" presId="urn:microsoft.com/office/officeart/2005/8/layout/list1"/>
    <dgm:cxn modelId="{E4D2D379-B57D-4724-90C0-A20CEE917A2B}" type="presParOf" srcId="{26EE2F70-CC7F-4FF8-AD7C-CE87E7FAC718}" destId="{E72061C9-E332-4A6C-8669-34F1244A33BC}" srcOrd="6" destOrd="0" presId="urn:microsoft.com/office/officeart/2005/8/layout/list1"/>
    <dgm:cxn modelId="{1BAC4B79-9F96-443C-A4AF-BB9C7CE37896}" type="presParOf" srcId="{26EE2F70-CC7F-4FF8-AD7C-CE87E7FAC718}" destId="{B7EB7607-1D77-47D4-936D-975D12F6F8D9}" srcOrd="7" destOrd="0" presId="urn:microsoft.com/office/officeart/2005/8/layout/list1"/>
    <dgm:cxn modelId="{35DA8371-7B37-4DF4-81CF-7077F3587F20}" type="presParOf" srcId="{26EE2F70-CC7F-4FF8-AD7C-CE87E7FAC718}" destId="{7BAFC5FE-980F-4219-A88F-C5B4A94261DF}" srcOrd="8" destOrd="0" presId="urn:microsoft.com/office/officeart/2005/8/layout/list1"/>
    <dgm:cxn modelId="{5A7578A7-1862-4F2D-96C8-12611146C089}" type="presParOf" srcId="{7BAFC5FE-980F-4219-A88F-C5B4A94261DF}" destId="{4FFBA4DD-FFB9-46F4-9349-B1455A957555}" srcOrd="0" destOrd="0" presId="urn:microsoft.com/office/officeart/2005/8/layout/list1"/>
    <dgm:cxn modelId="{34270617-15C2-4E9C-9EF6-C0D52B194EA4}" type="presParOf" srcId="{7BAFC5FE-980F-4219-A88F-C5B4A94261DF}" destId="{C1A7E37B-6748-4CD6-B09F-AD20485C5197}" srcOrd="1" destOrd="0" presId="urn:microsoft.com/office/officeart/2005/8/layout/list1"/>
    <dgm:cxn modelId="{F4E89715-4452-49C3-AD4F-7B173B065FB8}" type="presParOf" srcId="{26EE2F70-CC7F-4FF8-AD7C-CE87E7FAC718}" destId="{BB5B1461-452D-4285-BCAE-C483E9B16593}" srcOrd="9" destOrd="0" presId="urn:microsoft.com/office/officeart/2005/8/layout/list1"/>
    <dgm:cxn modelId="{93751094-099C-4FC8-BDA0-EC1EC6B20DFC}" type="presParOf" srcId="{26EE2F70-CC7F-4FF8-AD7C-CE87E7FAC718}" destId="{ED8CDD29-1333-4C5E-863F-BDCC613B382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B1D2D-A56C-47E7-A317-8A34A728D4AD}">
      <dsp:nvSpPr>
        <dsp:cNvPr id="0" name=""/>
        <dsp:cNvSpPr/>
      </dsp:nvSpPr>
      <dsp:spPr>
        <a:xfrm>
          <a:off x="0" y="497187"/>
          <a:ext cx="6513603" cy="113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12420" rIns="50552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mj-lt"/>
              <a:ea typeface="Source Sans Pro Light" panose="020B0403030403020204" pitchFamily="34" charset="0"/>
            </a:rPr>
            <a:t>Low Level: single gloves</a:t>
          </a:r>
        </a:p>
        <a:p>
          <a:pPr marL="114300" lvl="1" indent="-114300" algn="l" defTabSz="666750">
            <a:lnSpc>
              <a:spcPct val="90000"/>
            </a:lnSpc>
            <a:spcBef>
              <a:spcPct val="0"/>
            </a:spcBef>
            <a:spcAft>
              <a:spcPct val="15000"/>
            </a:spcAft>
            <a:buChar char="•"/>
          </a:pPr>
          <a:r>
            <a:rPr lang="en-US" sz="1500" kern="1200" dirty="0">
              <a:latin typeface="+mj-lt"/>
              <a:ea typeface="Source Sans Pro Light" panose="020B0403030403020204" pitchFamily="34" charset="0"/>
            </a:rPr>
            <a:t>High Level: Full PPE (2 pairs gloves, gown, face shield if splash risk)</a:t>
          </a:r>
        </a:p>
        <a:p>
          <a:pPr marL="114300" lvl="1" indent="-114300" algn="l" defTabSz="666750">
            <a:lnSpc>
              <a:spcPct val="90000"/>
            </a:lnSpc>
            <a:spcBef>
              <a:spcPct val="0"/>
            </a:spcBef>
            <a:spcAft>
              <a:spcPct val="15000"/>
            </a:spcAft>
            <a:buChar char="•"/>
          </a:pPr>
          <a:r>
            <a:rPr lang="en-US" sz="1500" kern="1200" dirty="0">
              <a:latin typeface="+mj-lt"/>
              <a:ea typeface="Source Sans Pro Light" panose="020B0403030403020204" pitchFamily="34" charset="0"/>
            </a:rPr>
            <a:t>High Level + RESP: Full PPE + N95/PAPR</a:t>
          </a:r>
        </a:p>
      </dsp:txBody>
      <dsp:txXfrm>
        <a:off x="0" y="497187"/>
        <a:ext cx="6513603" cy="1134000"/>
      </dsp:txXfrm>
    </dsp:sp>
    <dsp:sp modelId="{9FF4C618-EC98-40D4-9670-67DDFC7EAA00}">
      <dsp:nvSpPr>
        <dsp:cNvPr id="0" name=""/>
        <dsp:cNvSpPr/>
      </dsp:nvSpPr>
      <dsp:spPr>
        <a:xfrm>
          <a:off x="325680" y="275787"/>
          <a:ext cx="4559522"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mj-lt"/>
              <a:ea typeface="Source Sans Pro Light" panose="020B0403030403020204" pitchFamily="34" charset="0"/>
            </a:rPr>
            <a:t>Risk levels for medications are defined as</a:t>
          </a:r>
        </a:p>
      </dsp:txBody>
      <dsp:txXfrm>
        <a:off x="347296" y="297403"/>
        <a:ext cx="4516290" cy="399568"/>
      </dsp:txXfrm>
    </dsp:sp>
    <dsp:sp modelId="{E72061C9-E332-4A6C-8669-34F1244A33BC}">
      <dsp:nvSpPr>
        <dsp:cNvPr id="0" name=""/>
        <dsp:cNvSpPr/>
      </dsp:nvSpPr>
      <dsp:spPr>
        <a:xfrm>
          <a:off x="0" y="1933587"/>
          <a:ext cx="6513603" cy="874125"/>
        </a:xfrm>
        <a:prstGeom prst="rect">
          <a:avLst/>
        </a:prstGeom>
        <a:solidFill>
          <a:schemeClr val="lt1">
            <a:alpha val="90000"/>
            <a:hueOff val="0"/>
            <a:satOff val="0"/>
            <a:lumOff val="0"/>
            <a:alphaOff val="0"/>
          </a:schemeClr>
        </a:solidFill>
        <a:ln w="12700" cap="flat" cmpd="sng" algn="ctr">
          <a:solidFill>
            <a:schemeClr val="accent5">
              <a:hueOff val="20278"/>
              <a:satOff val="-7974"/>
              <a:lumOff val="79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12420" rIns="50552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mj-lt"/>
              <a:ea typeface="Source Sans Pro Light" panose="020B0403030403020204" pitchFamily="34" charset="0"/>
            </a:rPr>
            <a:t>Long duration: 7 days of precautions after last dose</a:t>
          </a:r>
        </a:p>
        <a:p>
          <a:pPr marL="114300" lvl="1" indent="-114300" algn="l" defTabSz="666750">
            <a:lnSpc>
              <a:spcPct val="90000"/>
            </a:lnSpc>
            <a:spcBef>
              <a:spcPct val="0"/>
            </a:spcBef>
            <a:spcAft>
              <a:spcPct val="15000"/>
            </a:spcAft>
            <a:buChar char="•"/>
          </a:pPr>
          <a:r>
            <a:rPr lang="en-US" sz="1500" kern="1200" dirty="0">
              <a:latin typeface="+mj-lt"/>
              <a:ea typeface="Source Sans Pro Light" panose="020B0403030403020204" pitchFamily="34" charset="0"/>
            </a:rPr>
            <a:t>Short duration 72 hours of precautions after last dose</a:t>
          </a:r>
        </a:p>
      </dsp:txBody>
      <dsp:txXfrm>
        <a:off x="0" y="1933587"/>
        <a:ext cx="6513603" cy="874125"/>
      </dsp:txXfrm>
    </dsp:sp>
    <dsp:sp modelId="{B722AA1F-EB5F-4A13-88ED-0405D2F73DC0}">
      <dsp:nvSpPr>
        <dsp:cNvPr id="0" name=""/>
        <dsp:cNvSpPr/>
      </dsp:nvSpPr>
      <dsp:spPr>
        <a:xfrm>
          <a:off x="325680" y="1712188"/>
          <a:ext cx="4559522" cy="442800"/>
        </a:xfrm>
        <a:prstGeom prst="roundRect">
          <a:avLst/>
        </a:prstGeom>
        <a:solidFill>
          <a:schemeClr val="accent5">
            <a:hueOff val="20278"/>
            <a:satOff val="-7974"/>
            <a:lumOff val="79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mj-lt"/>
              <a:ea typeface="Source Sans Pro Light" panose="020B0403030403020204" pitchFamily="34" charset="0"/>
            </a:rPr>
            <a:t>Duration of excretion precaution</a:t>
          </a:r>
        </a:p>
      </dsp:txBody>
      <dsp:txXfrm>
        <a:off x="347296" y="1733804"/>
        <a:ext cx="4516290" cy="399568"/>
      </dsp:txXfrm>
    </dsp:sp>
    <dsp:sp modelId="{DC537FDD-2138-4B09-83B6-248956B632A5}">
      <dsp:nvSpPr>
        <dsp:cNvPr id="0" name=""/>
        <dsp:cNvSpPr/>
      </dsp:nvSpPr>
      <dsp:spPr>
        <a:xfrm>
          <a:off x="0" y="3110112"/>
          <a:ext cx="6513603" cy="1559250"/>
        </a:xfrm>
        <a:prstGeom prst="rect">
          <a:avLst/>
        </a:prstGeom>
        <a:solidFill>
          <a:schemeClr val="lt1">
            <a:alpha val="90000"/>
            <a:hueOff val="0"/>
            <a:satOff val="0"/>
            <a:lumOff val="0"/>
            <a:alphaOff val="0"/>
          </a:schemeClr>
        </a:solidFill>
        <a:ln w="12700" cap="flat" cmpd="sng" algn="ctr">
          <a:solidFill>
            <a:schemeClr val="accent5">
              <a:hueOff val="40557"/>
              <a:satOff val="-15949"/>
              <a:lumOff val="159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12420" rIns="50552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mj-lt"/>
              <a:ea typeface="Source Sans Pro Light" panose="020B0403030403020204" pitchFamily="34" charset="0"/>
            </a:rPr>
            <a:t>Don PPE before disposing of any patient waste</a:t>
          </a:r>
        </a:p>
        <a:p>
          <a:pPr marL="114300" lvl="1" indent="-114300" algn="l" defTabSz="666750">
            <a:lnSpc>
              <a:spcPct val="90000"/>
            </a:lnSpc>
            <a:spcBef>
              <a:spcPct val="0"/>
            </a:spcBef>
            <a:spcAft>
              <a:spcPct val="15000"/>
            </a:spcAft>
            <a:buChar char="•"/>
          </a:pPr>
          <a:r>
            <a:rPr lang="en-US" sz="1500" kern="1200" dirty="0">
              <a:latin typeface="+mj-lt"/>
              <a:ea typeface="Source Sans Pro Light" panose="020B0403030403020204" pitchFamily="34" charset="0"/>
            </a:rPr>
            <a:t>IV bags, gowns, gloves, etc. are to be placed into the yellow bin marked Chemotherapy Waste Container</a:t>
          </a:r>
        </a:p>
        <a:p>
          <a:pPr marL="114300" lvl="1" indent="-114300" algn="l" defTabSz="666750">
            <a:lnSpc>
              <a:spcPct val="90000"/>
            </a:lnSpc>
            <a:spcBef>
              <a:spcPct val="0"/>
            </a:spcBef>
            <a:spcAft>
              <a:spcPct val="15000"/>
            </a:spcAft>
            <a:buChar char="•"/>
          </a:pPr>
          <a:r>
            <a:rPr lang="en-US" sz="1500" kern="1200" dirty="0">
              <a:latin typeface="+mj-lt"/>
              <a:ea typeface="Source Sans Pro Light" panose="020B0403030403020204" pitchFamily="34" charset="0"/>
            </a:rPr>
            <a:t>Diapers, urine collection devices, emesis basin, NG tubes, etc. obtained by patient are to be placed in yellow bin</a:t>
          </a:r>
        </a:p>
      </dsp:txBody>
      <dsp:txXfrm>
        <a:off x="0" y="3110112"/>
        <a:ext cx="6513603" cy="1559250"/>
      </dsp:txXfrm>
    </dsp:sp>
    <dsp:sp modelId="{2614E1E5-F696-4E4B-B263-C1FCDD8C7F08}">
      <dsp:nvSpPr>
        <dsp:cNvPr id="0" name=""/>
        <dsp:cNvSpPr/>
      </dsp:nvSpPr>
      <dsp:spPr>
        <a:xfrm>
          <a:off x="325680" y="2888713"/>
          <a:ext cx="4559522" cy="442800"/>
        </a:xfrm>
        <a:prstGeom prst="roundRect">
          <a:avLst/>
        </a:prstGeom>
        <a:solidFill>
          <a:schemeClr val="accent5">
            <a:hueOff val="40557"/>
            <a:satOff val="-15949"/>
            <a:lumOff val="159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mj-lt"/>
              <a:ea typeface="Source Sans Pro Light" panose="020B0403030403020204" pitchFamily="34" charset="0"/>
            </a:rPr>
            <a:t>PPE and waste disposal (yellow bin)</a:t>
          </a:r>
        </a:p>
      </dsp:txBody>
      <dsp:txXfrm>
        <a:off x="347296" y="2910329"/>
        <a:ext cx="4516290" cy="399568"/>
      </dsp:txXfrm>
    </dsp:sp>
    <dsp:sp modelId="{680816B6-BB2F-40B5-8BDA-6F7E26F858BF}">
      <dsp:nvSpPr>
        <dsp:cNvPr id="0" name=""/>
        <dsp:cNvSpPr/>
      </dsp:nvSpPr>
      <dsp:spPr>
        <a:xfrm>
          <a:off x="0" y="4971763"/>
          <a:ext cx="6513603" cy="637875"/>
        </a:xfrm>
        <a:prstGeom prst="rect">
          <a:avLst/>
        </a:prstGeom>
        <a:solidFill>
          <a:schemeClr val="lt1">
            <a:alpha val="90000"/>
            <a:hueOff val="0"/>
            <a:satOff val="0"/>
            <a:lumOff val="0"/>
            <a:alphaOff val="0"/>
          </a:schemeClr>
        </a:solidFill>
        <a:ln w="12700" cap="flat" cmpd="sng" algn="ctr">
          <a:solidFill>
            <a:schemeClr val="accent5">
              <a:hueOff val="60835"/>
              <a:satOff val="-23923"/>
              <a:lumOff val="2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12420" rIns="50552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mj-lt"/>
              <a:ea typeface="Source Sans Pro Light" panose="020B0403030403020204" pitchFamily="34" charset="0"/>
            </a:rPr>
            <a:t>Including needles and syringes, are to be place in the sharp's container</a:t>
          </a:r>
        </a:p>
      </dsp:txBody>
      <dsp:txXfrm>
        <a:off x="0" y="4971763"/>
        <a:ext cx="6513603" cy="637875"/>
      </dsp:txXfrm>
    </dsp:sp>
    <dsp:sp modelId="{3D529634-35EB-4546-97FE-83A49C350CA5}">
      <dsp:nvSpPr>
        <dsp:cNvPr id="0" name=""/>
        <dsp:cNvSpPr/>
      </dsp:nvSpPr>
      <dsp:spPr>
        <a:xfrm>
          <a:off x="325680" y="4750363"/>
          <a:ext cx="4559522" cy="442800"/>
        </a:xfrm>
        <a:prstGeom prst="roundRect">
          <a:avLst/>
        </a:prstGeom>
        <a:solidFill>
          <a:schemeClr val="accent5">
            <a:hueOff val="60835"/>
            <a:satOff val="-23923"/>
            <a:lumOff val="2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mj-lt"/>
              <a:ea typeface="Source Sans Pro Light" panose="020B0403030403020204" pitchFamily="34" charset="0"/>
            </a:rPr>
            <a:t>Sharps and waste disposal</a:t>
          </a:r>
        </a:p>
      </dsp:txBody>
      <dsp:txXfrm>
        <a:off x="347296" y="4771979"/>
        <a:ext cx="4516290"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B1D2D-A56C-47E7-A317-8A34A728D4AD}">
      <dsp:nvSpPr>
        <dsp:cNvPr id="0" name=""/>
        <dsp:cNvSpPr/>
      </dsp:nvSpPr>
      <dsp:spPr>
        <a:xfrm>
          <a:off x="0" y="534247"/>
          <a:ext cx="6968264" cy="1559250"/>
        </a:xfrm>
        <a:prstGeom prst="rect">
          <a:avLst/>
        </a:prstGeom>
        <a:solidFill>
          <a:sysClr val="window" lastClr="FFFFFF">
            <a:alpha val="90000"/>
            <a:hueOff val="0"/>
            <a:satOff val="0"/>
            <a:lumOff val="0"/>
            <a:alphaOff val="0"/>
          </a:sysClr>
        </a:solidFill>
        <a:ln w="12700" cap="flat" cmpd="sng" algn="ctr">
          <a:solidFill>
            <a:srgbClr val="4472C4">
              <a:shade val="5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0815" tIns="374904" rIns="54081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mj-lt"/>
              <a:ea typeface="Source Sans Pro Light" panose="020B0403030403020204" pitchFamily="34" charset="0"/>
              <a:cs typeface="+mn-cs"/>
            </a:rPr>
            <a:t>Labels indicating hazardous drug status will be on the drug product and outer bag</a:t>
          </a:r>
        </a:p>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mj-lt"/>
              <a:ea typeface="Source Sans Pro Light" panose="020B0403030403020204" pitchFamily="34" charset="0"/>
              <a:cs typeface="+mn-cs"/>
            </a:rPr>
            <a:t>Drug product will be dispensed in a “double bag,” to minimize chance of spills</a:t>
          </a:r>
        </a:p>
      </dsp:txBody>
      <dsp:txXfrm>
        <a:off x="0" y="534247"/>
        <a:ext cx="6968264" cy="1559250"/>
      </dsp:txXfrm>
    </dsp:sp>
    <dsp:sp modelId="{9FF4C618-EC98-40D4-9670-67DDFC7EAA00}">
      <dsp:nvSpPr>
        <dsp:cNvPr id="0" name=""/>
        <dsp:cNvSpPr/>
      </dsp:nvSpPr>
      <dsp:spPr>
        <a:xfrm>
          <a:off x="348413" y="268567"/>
          <a:ext cx="4877784" cy="531360"/>
        </a:xfrm>
        <a:prstGeom prst="roundRect">
          <a:avLst/>
        </a:prstGeom>
        <a:solidFill>
          <a:srgbClr val="4472C4">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369" tIns="0" rIns="18436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mj-lt"/>
              <a:ea typeface="Source Sans Pro Light" panose="020B0403030403020204" pitchFamily="34" charset="0"/>
              <a:cs typeface="+mn-cs"/>
            </a:rPr>
            <a:t>Pharmacy Preparation</a:t>
          </a:r>
        </a:p>
      </dsp:txBody>
      <dsp:txXfrm>
        <a:off x="374352" y="294506"/>
        <a:ext cx="4825906" cy="479482"/>
      </dsp:txXfrm>
    </dsp:sp>
    <dsp:sp modelId="{E72061C9-E332-4A6C-8669-34F1244A33BC}">
      <dsp:nvSpPr>
        <dsp:cNvPr id="0" name=""/>
        <dsp:cNvSpPr/>
      </dsp:nvSpPr>
      <dsp:spPr>
        <a:xfrm>
          <a:off x="0" y="2456378"/>
          <a:ext cx="6968264" cy="2381400"/>
        </a:xfrm>
        <a:prstGeom prst="rect">
          <a:avLst/>
        </a:prstGeom>
        <a:solidFill>
          <a:sysClr val="window" lastClr="FFFFFF">
            <a:alpha val="90000"/>
            <a:hueOff val="0"/>
            <a:satOff val="0"/>
            <a:lumOff val="0"/>
            <a:alphaOff val="0"/>
          </a:sysClr>
        </a:solidFill>
        <a:ln w="12700" cap="flat" cmpd="sng" algn="ctr">
          <a:solidFill>
            <a:srgbClr val="4472C4">
              <a:shade val="50000"/>
              <a:hueOff val="268329"/>
              <a:satOff val="-6535"/>
              <a:lumOff val="28597"/>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0815" tIns="374904" rIns="54081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mj-lt"/>
              <a:ea typeface="Source Sans Pro Light" panose="020B0403030403020204" pitchFamily="34" charset="0"/>
              <a:cs typeface="+mn-cs"/>
            </a:rPr>
            <a:t>IV infusion doses will be sent with tubing attached primed with diluent. </a:t>
          </a:r>
        </a:p>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mj-lt"/>
              <a:ea typeface="Source Sans Pro Light" panose="020B0403030403020204" pitchFamily="34" charset="0"/>
              <a:cs typeface="+mn-cs"/>
            </a:rPr>
            <a:t>If tubing is primed with </a:t>
          </a:r>
          <a:r>
            <a:rPr lang="en-US" sz="1800" b="1" kern="1200" dirty="0">
              <a:solidFill>
                <a:sysClr val="windowText" lastClr="000000">
                  <a:hueOff val="0"/>
                  <a:satOff val="0"/>
                  <a:lumOff val="0"/>
                  <a:alphaOff val="0"/>
                </a:sysClr>
              </a:solidFill>
              <a:latin typeface="+mj-lt"/>
              <a:ea typeface="Source Sans Pro Light" panose="020B0403030403020204" pitchFamily="34" charset="0"/>
              <a:cs typeface="+mn-cs"/>
            </a:rPr>
            <a:t>medication,</a:t>
          </a:r>
          <a:r>
            <a:rPr lang="en-US" sz="1800" b="0" kern="1200" dirty="0">
              <a:solidFill>
                <a:sysClr val="windowText" lastClr="000000">
                  <a:hueOff val="0"/>
                  <a:satOff val="0"/>
                  <a:lumOff val="0"/>
                  <a:alphaOff val="0"/>
                </a:sysClr>
              </a:solidFill>
              <a:latin typeface="+mj-lt"/>
              <a:ea typeface="Source Sans Pro Light" panose="020B0403030403020204" pitchFamily="34" charset="0"/>
              <a:cs typeface="+mn-cs"/>
            </a:rPr>
            <a:t> an auxiliary label stating “drug in tubing” will be placed near the product label and at the end of the tubing set</a:t>
          </a:r>
          <a:endParaRPr lang="en-US" sz="1800" kern="1200" dirty="0">
            <a:solidFill>
              <a:sysClr val="windowText" lastClr="000000">
                <a:hueOff val="0"/>
                <a:satOff val="0"/>
                <a:lumOff val="0"/>
                <a:alphaOff val="0"/>
              </a:sysClr>
            </a:solidFill>
            <a:latin typeface="+mj-lt"/>
            <a:ea typeface="Source Sans Pro Light" panose="020B0403030403020204" pitchFamily="34" charset="0"/>
            <a:cs typeface="+mn-cs"/>
          </a:endParaRPr>
        </a:p>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mj-lt"/>
              <a:ea typeface="Source Sans Pro Light" panose="020B0403030403020204" pitchFamily="34" charset="0"/>
              <a:cs typeface="+mn-cs"/>
            </a:rPr>
            <a:t>Pharmacy will determine which infusions will be primed with active hazardous medication or with a diluent/solution</a:t>
          </a:r>
        </a:p>
      </dsp:txBody>
      <dsp:txXfrm>
        <a:off x="0" y="2456378"/>
        <a:ext cx="6968264" cy="2381400"/>
      </dsp:txXfrm>
    </dsp:sp>
    <dsp:sp modelId="{B722AA1F-EB5F-4A13-88ED-0405D2F73DC0}">
      <dsp:nvSpPr>
        <dsp:cNvPr id="0" name=""/>
        <dsp:cNvSpPr/>
      </dsp:nvSpPr>
      <dsp:spPr>
        <a:xfrm>
          <a:off x="348413" y="2190698"/>
          <a:ext cx="4877784" cy="531360"/>
        </a:xfrm>
        <a:prstGeom prst="roundRect">
          <a:avLst/>
        </a:prstGeom>
        <a:solidFill>
          <a:srgbClr val="4472C4">
            <a:shade val="50000"/>
            <a:hueOff val="268329"/>
            <a:satOff val="-6535"/>
            <a:lumOff val="2859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369" tIns="0" rIns="18436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mj-lt"/>
              <a:ea typeface="Source Sans Pro Light" panose="020B0403030403020204" pitchFamily="34" charset="0"/>
              <a:cs typeface="+mn-cs"/>
            </a:rPr>
            <a:t>Pharmacy Dispensing/Delivery</a:t>
          </a:r>
        </a:p>
      </dsp:txBody>
      <dsp:txXfrm>
        <a:off x="374352" y="2216637"/>
        <a:ext cx="4825906" cy="479482"/>
      </dsp:txXfrm>
    </dsp:sp>
    <dsp:sp modelId="{ED8CDD29-1333-4C5E-863F-BDCC613B382E}">
      <dsp:nvSpPr>
        <dsp:cNvPr id="0" name=""/>
        <dsp:cNvSpPr/>
      </dsp:nvSpPr>
      <dsp:spPr>
        <a:xfrm>
          <a:off x="0" y="5200658"/>
          <a:ext cx="6968264" cy="765450"/>
        </a:xfrm>
        <a:prstGeom prst="rect">
          <a:avLst/>
        </a:prstGeom>
        <a:solidFill>
          <a:sysClr val="window" lastClr="FFFFFF">
            <a:alpha val="90000"/>
            <a:hueOff val="0"/>
            <a:satOff val="0"/>
            <a:lumOff val="0"/>
            <a:alphaOff val="0"/>
          </a:sysClr>
        </a:solidFill>
        <a:ln w="12700" cap="flat" cmpd="sng" algn="ctr">
          <a:solidFill>
            <a:srgbClr val="4472C4">
              <a:shade val="50000"/>
              <a:hueOff val="268329"/>
              <a:satOff val="-6535"/>
              <a:lumOff val="28597"/>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0815" tIns="374904" rIns="54081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mj-lt"/>
              <a:ea typeface="Source Sans Pro Light" panose="020B0403030403020204" pitchFamily="34" charset="0"/>
              <a:cs typeface="+mn-cs"/>
            </a:rPr>
            <a:t>Hazardous medications must not be sent via pneumatic tube</a:t>
          </a:r>
        </a:p>
      </dsp:txBody>
      <dsp:txXfrm>
        <a:off x="0" y="5200658"/>
        <a:ext cx="6968264" cy="765450"/>
      </dsp:txXfrm>
    </dsp:sp>
    <dsp:sp modelId="{C1A7E37B-6748-4CD6-B09F-AD20485C5197}">
      <dsp:nvSpPr>
        <dsp:cNvPr id="0" name=""/>
        <dsp:cNvSpPr/>
      </dsp:nvSpPr>
      <dsp:spPr>
        <a:xfrm>
          <a:off x="348413" y="4934978"/>
          <a:ext cx="4877784" cy="531360"/>
        </a:xfrm>
        <a:prstGeom prst="roundRect">
          <a:avLst/>
        </a:prstGeom>
        <a:solidFill>
          <a:srgbClr val="4472C4">
            <a:shade val="50000"/>
            <a:hueOff val="268329"/>
            <a:satOff val="-6535"/>
            <a:lumOff val="2859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369" tIns="0" rIns="18436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ysClr val="window" lastClr="FFFFFF"/>
              </a:solidFill>
              <a:latin typeface="+mj-lt"/>
              <a:ea typeface="Source Sans Pro Light" panose="020B0403030403020204" pitchFamily="34" charset="0"/>
              <a:cs typeface="+mn-cs"/>
            </a:rPr>
            <a:t>Nursing Principles</a:t>
          </a:r>
        </a:p>
      </dsp:txBody>
      <dsp:txXfrm>
        <a:off x="374352" y="4960917"/>
        <a:ext cx="4825906"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2E8A26-6A1A-923A-7667-65EFF548457A}"/>
              </a:ext>
            </a:extLst>
          </p:cNvPr>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7A5BB3-D9EC-8EC2-9BEB-B9C450F4DAD5}"/>
              </a:ext>
            </a:extLst>
          </p:cNvPr>
          <p:cNvSpPr>
            <a:spLocks noGrp="1"/>
          </p:cNvSpPr>
          <p:nvPr>
            <p:ph type="dt" sz="quarter" idx="1"/>
          </p:nvPr>
        </p:nvSpPr>
        <p:spPr>
          <a:xfrm>
            <a:off x="3956050" y="0"/>
            <a:ext cx="3027363" cy="46513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563B3A69-DAB9-18C8-DA74-AB6354CC4C11}"/>
              </a:ext>
            </a:extLst>
          </p:cNvPr>
          <p:cNvSpPr>
            <a:spLocks noGrp="1"/>
          </p:cNvSpPr>
          <p:nvPr>
            <p:ph type="ftr" sz="quarter" idx="2"/>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2C879B-810F-5ECD-74B3-327A2C84410E}"/>
              </a:ext>
            </a:extLst>
          </p:cNvPr>
          <p:cNvSpPr>
            <a:spLocks noGrp="1"/>
          </p:cNvSpPr>
          <p:nvPr>
            <p:ph type="sldNum" sz="quarter" idx="3"/>
          </p:nvPr>
        </p:nvSpPr>
        <p:spPr>
          <a:xfrm>
            <a:off x="3956050" y="8818563"/>
            <a:ext cx="3027363" cy="465137"/>
          </a:xfrm>
          <a:prstGeom prst="rect">
            <a:avLst/>
          </a:prstGeom>
        </p:spPr>
        <p:txBody>
          <a:bodyPr vert="horz" lIns="91440" tIns="45720" rIns="91440" bIns="45720" rtlCol="0" anchor="b"/>
          <a:lstStyle>
            <a:lvl1pPr algn="r">
              <a:defRPr sz="1200"/>
            </a:lvl1pPr>
          </a:lstStyle>
          <a:p>
            <a:fld id="{A9ECCD94-596F-4548-B0CA-DC15E084BA74}" type="slidenum">
              <a:rPr lang="en-US" smtClean="0"/>
              <a:t>‹#›</a:t>
            </a:fld>
            <a:endParaRPr lang="en-US"/>
          </a:p>
        </p:txBody>
      </p:sp>
    </p:spTree>
    <p:extLst>
      <p:ext uri="{BB962C8B-B14F-4D97-AF65-F5344CB8AC3E}">
        <p14:creationId xmlns:p14="http://schemas.microsoft.com/office/powerpoint/2010/main" val="32128140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D0DF43FC-492C-4271-BA92-B7DED5C040DC}" type="slidenum">
              <a:rPr lang="en-US" smtClean="0"/>
              <a:t>‹#›</a:t>
            </a:fld>
            <a:endParaRPr lang="en-US"/>
          </a:p>
        </p:txBody>
      </p:sp>
    </p:spTree>
    <p:extLst>
      <p:ext uri="{BB962C8B-B14F-4D97-AF65-F5344CB8AC3E}">
        <p14:creationId xmlns:p14="http://schemas.microsoft.com/office/powerpoint/2010/main" val="162828527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mchs.sharepoint.com/sites/infonet/ClinicalTools/StandardsOfCare/GuidelinesLiterature/CHP%20Clinical%20Effectiveness%20Guidelines/300.06.pdf#search=heart%20transplan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mc.ncbi.nlm.nih.gov/articles/PMC4148618/"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pmc.ncbi.nlm.nih.gov/articles/PMC2778785/"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729E2-49CF-D537-B54B-0F6D7421B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B3725-24C1-1032-6E80-C02D54A51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A7056-2B82-0C2F-5921-A061A028E4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633D1F-9810-CD88-B0CE-50EDB8A84C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464D6198-A3D9-C3BE-4872-EF9736867D8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02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also be used in nephrotic syndrome, moderate-severe psoriasis, chronic graft versus host disease, lupus, and other autoimmune diseases</a:t>
            </a:r>
          </a:p>
          <a:p>
            <a:endParaRPr lang="en-US" dirty="0"/>
          </a:p>
          <a:p>
            <a:r>
              <a:rPr lang="en-US" dirty="0"/>
              <a:t>Adults: IV may be used for up to 14 days, transition to oral therapy as soon as tolerated</a:t>
            </a:r>
          </a:p>
          <a:p>
            <a:endParaRPr lang="en-US" dirty="0"/>
          </a:p>
          <a:p>
            <a:r>
              <a:rPr lang="en-US" dirty="0"/>
              <a:t>NON-DEHP tubing:  pre-primed with D5W when coming from pharmacy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D46AD1A-2944-E080-5311-4A51204EA45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90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MPA: plasma concentrations of mycophenolic acid, the active metabolite</a:t>
            </a:r>
          </a:p>
          <a:p>
            <a:r>
              <a:rPr lang="en-US" dirty="0"/>
              <a:t>Conventionally, it is administered as a fixed dose without serial measurements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BD6A3B8-EA55-06F9-9BF6-DA980F340C9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801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Medication is teratogenic to patient </a:t>
            </a:r>
            <a:r>
              <a:rPr lang="en-US" dirty="0">
                <a:sym typeface="Wingdings" panose="05000000000000000000" pitchFamily="2" charset="2"/>
              </a:rPr>
              <a:t> considerations for female teenagers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4F7451E-3BB4-CC9F-3D94-A93354EA5CD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891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cause immunosuppression by acting on T-cell surface antigens and depleting CD4 lymphocytes</a:t>
            </a:r>
          </a:p>
          <a:p>
            <a:endParaRPr lang="en-US" dirty="0">
              <a:effectLst/>
            </a:endParaRPr>
          </a:p>
          <a:p>
            <a:r>
              <a:rPr lang="en-US" dirty="0">
                <a:effectLst/>
              </a:rPr>
              <a:t>Dosing contingent upon CDC crossmatch and age</a:t>
            </a:r>
          </a:p>
          <a:p>
            <a:r>
              <a:rPr lang="en-US" dirty="0">
                <a:effectLst/>
              </a:rPr>
              <a:t>Low-dose immunosuppression, the thymo dose is given in 1 mg/kg/day x 2 days only</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87B46D0-7C74-D60D-B224-4A3F106BC84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705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Pretreated with antihistamine, antipyretic, and/or corticosteroid to help prevent infusion reaction</a:t>
            </a:r>
          </a:p>
          <a:p>
            <a:r>
              <a:rPr lang="en-US" dirty="0"/>
              <a:t>- Methylprednisolone dose is determined by protocol</a:t>
            </a:r>
          </a:p>
          <a:p>
            <a:endParaRPr lang="en-US" dirty="0"/>
          </a:p>
          <a:p>
            <a:r>
              <a:rPr lang="en-US" dirty="0"/>
              <a:t>Can stay in the body system for 3 months</a:t>
            </a:r>
            <a:r>
              <a:rPr lang="en-US" dirty="0">
                <a:sym typeface="Wingdings" panose="05000000000000000000" pitchFamily="2" charset="2"/>
              </a:rPr>
              <a:t> increases risk for infection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983EF86-DB1E-4F72-7BFA-442CC468290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18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Leukopenia or thrombocytopenia can happen, if seen dose adjustments are required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D0635D9-6E97-38C8-7655-69538A51F4A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365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Levels of ganciclovir may increase the levels of mycophenolate</a:t>
            </a:r>
          </a:p>
          <a:p>
            <a:r>
              <a:rPr lang="en-US" dirty="0"/>
              <a:t>Levels of ganciclovir may be increased by mycophenolate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C7F9D1B-76EA-D80B-8B44-A7744C319F6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41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who experience acute antibody mediated rejection post-transplant can see an aggressive treatment plan lasting as long as 19 days in response to an immune-mediated injury to the donor heart. </a:t>
            </a:r>
            <a:br>
              <a:rPr lang="en-US" dirty="0"/>
            </a:br>
            <a:endParaRPr lang="en-US" dirty="0"/>
          </a:p>
          <a:p>
            <a:r>
              <a:rPr lang="en-US" dirty="0"/>
              <a:t>Sensitization to human leukocyte antigens (HLAs), pre-existing antibodies before transplant, positive donor-specific crossmatch, CMV recipient, or retransplant are risk factors for an acute rejection event.</a:t>
            </a:r>
          </a:p>
          <a:p>
            <a:endParaRPr lang="en-US" dirty="0"/>
          </a:p>
          <a:p>
            <a:r>
              <a:rPr lang="en-US" dirty="0"/>
              <a:t>Often these AMR treatment will include 6-7 rounds of plasmapheresis, high IV steroid use, along with IVIG, Bortezomib, and Rituximab</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50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Seen with Acute Antibody Mediated Rejection</a:t>
            </a:r>
          </a:p>
          <a:p>
            <a:endParaRPr lang="en-US" dirty="0"/>
          </a:p>
          <a:p>
            <a:endParaRPr lang="en-US" dirty="0"/>
          </a:p>
          <a:p>
            <a:r>
              <a:rPr lang="en-US" dirty="0"/>
              <a:t>Dose #1 of Rituximab is administered on Day #3 AMR treatment protocol, although can be seen as early as day #1 while awaiting </a:t>
            </a:r>
            <a:r>
              <a:rPr lang="en-US" dirty="0" err="1"/>
              <a:t>VASCath</a:t>
            </a:r>
            <a:r>
              <a:rPr lang="en-US" dirty="0"/>
              <a:t>/</a:t>
            </a:r>
            <a:r>
              <a:rPr lang="en-US" dirty="0" err="1"/>
              <a:t>pharesis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4C17E20-DB01-BEB3-F8DB-61407D3EB3B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464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Seen with Acute Antibody Mediated Rejection</a:t>
            </a:r>
          </a:p>
          <a:p>
            <a:endParaRPr lang="en-US" dirty="0"/>
          </a:p>
          <a:p>
            <a:endParaRPr lang="en-US" dirty="0"/>
          </a:p>
          <a:p>
            <a:r>
              <a:rPr lang="en-US" dirty="0"/>
              <a:t>Dose #1 of Rituximab is administered on Day #3 AMR treatment protocol, although can be seen as early as day #1 while awaiting </a:t>
            </a:r>
            <a:r>
              <a:rPr lang="en-US" dirty="0" err="1"/>
              <a:t>VASCath</a:t>
            </a:r>
            <a:r>
              <a:rPr lang="en-US" dirty="0"/>
              <a:t>/</a:t>
            </a:r>
            <a:r>
              <a:rPr lang="en-US" dirty="0" err="1"/>
              <a:t>pharesis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4C17E20-DB01-BEB3-F8DB-61407D3EB3B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56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NIOSH recommends </a:t>
            </a:r>
            <a:r>
              <a:rPr lang="en-US" u="sng" dirty="0"/>
              <a:t>single gloving for administration of intact tablets or capsules. </a:t>
            </a:r>
            <a:r>
              <a:rPr lang="en-US" dirty="0"/>
              <a:t>If manipulating tablets/capsules (</a:t>
            </a:r>
            <a:r>
              <a:rPr lang="en-US" dirty="0" err="1"/>
              <a:t>eg</a:t>
            </a:r>
            <a:r>
              <a:rPr lang="en-US" dirty="0"/>
              <a:t>, to prepare an oral suspension), NIOSH recommends double gloving, a protective gown, and preparation in a controlled device; if not prepared in a controlled device, respiratory and eye/face protection as well as ventilated engineering controls are recommended. </a:t>
            </a:r>
            <a:r>
              <a:rPr lang="en-US" u="sng" dirty="0"/>
              <a:t>NIOSH recommends double gloving, a protective gown, and (if there is a potential for vomit or spit up) eye/face protection for administration of an oral liquid/feeding tube administration</a:t>
            </a:r>
            <a:r>
              <a:rPr lang="en-US" dirty="0"/>
              <a: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44602B1-A083-4CD7-BDB9-E797F07CCAF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07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 label use– traditionally used for treatment of multiple myeloma cells.</a:t>
            </a:r>
          </a:p>
          <a:p>
            <a:r>
              <a:rPr lang="en-US" dirty="0"/>
              <a:t>Antibody mediated rejection remains one of the major barriers to successful long-term transplant outcomes. Bortezomib is able to reduce antibodies (HLA antibodies) by depleting antibody-producing plasma cells, per recent studies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7FDF291-E6FC-C2B6-E01A-682CAC74676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64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Activity against plasma cells in </a:t>
            </a:r>
            <a:r>
              <a:rPr lang="en-US" b="0" i="0">
                <a:solidFill>
                  <a:srgbClr val="232323"/>
                </a:solidFill>
                <a:effectLst/>
                <a:latin typeface="Noto Sans" panose="020B0502040504020204" pitchFamily="34" charset="0"/>
              </a:rPr>
              <a:t>HLA desensitization.</a:t>
            </a:r>
            <a:br>
              <a:rPr lang="en-US" b="0" i="0">
                <a:solidFill>
                  <a:srgbClr val="232323"/>
                </a:solidFill>
                <a:effectLst/>
                <a:latin typeface="Noto Sans" panose="020B0502040504020204" pitchFamily="34" charset="0"/>
              </a:rPr>
            </a:br>
            <a:endParaRPr lang="en-US" b="0" i="0">
              <a:solidFill>
                <a:srgbClr val="232323"/>
              </a:solidFill>
              <a:effectLst/>
              <a:latin typeface="Noto Sans" panose="020B0502040504020204" pitchFamily="34" charset="0"/>
            </a:endParaRPr>
          </a:p>
          <a:p>
            <a:r>
              <a:rPr lang="en-US" b="0" i="0" dirty="0">
                <a:solidFill>
                  <a:srgbClr val="232323"/>
                </a:solidFill>
                <a:effectLst/>
                <a:latin typeface="Noto Sans" panose="020B0502040504020204" pitchFamily="34" charset="0"/>
              </a:rPr>
              <a:t>If rituximab or another infusion that requires some of these pre-medications is given before daratumumab and the infusion cannot be completed within the 1-3 hour timeframe then adequate time must be given to allow for re-dosing of the daratumumab pre-medications prior to starting the daratumumab infusion.</a:t>
            </a:r>
          </a:p>
          <a:p>
            <a:endParaRPr lang="en-US" b="0" i="0" dirty="0">
              <a:solidFill>
                <a:srgbClr val="232323"/>
              </a:solidFill>
              <a:effectLst/>
              <a:latin typeface="Noto Sans" panose="020B0502040504020204" pitchFamily="34" charset="0"/>
            </a:endParaRPr>
          </a:p>
          <a:p>
            <a:r>
              <a:rPr lang="en-US" b="0" i="0" dirty="0">
                <a:solidFill>
                  <a:srgbClr val="232323"/>
                </a:solidFill>
                <a:effectLst/>
                <a:latin typeface="Noto Sans" panose="020B0502040504020204" pitchFamily="34" charset="0"/>
              </a:rPr>
              <a:t>Montelukast (</a:t>
            </a:r>
            <a:r>
              <a:rPr lang="en-US" b="0" i="0" dirty="0" err="1">
                <a:solidFill>
                  <a:srgbClr val="232323"/>
                </a:solidFill>
                <a:effectLst/>
                <a:latin typeface="Noto Sans" panose="020B0502040504020204" pitchFamily="34" charset="0"/>
              </a:rPr>
              <a:t>Singulair</a:t>
            </a:r>
            <a:r>
              <a:rPr lang="en-US" b="0" i="0" dirty="0">
                <a:solidFill>
                  <a:srgbClr val="232323"/>
                </a:solidFill>
                <a:effectLst/>
                <a:latin typeface="Noto Sans" panose="020B0502040504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4C17E20-DB01-BEB3-F8DB-61407D3EB3B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948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remember:</a:t>
            </a:r>
            <a:br>
              <a:rPr lang="en-US" dirty="0"/>
            </a:br>
            <a:r>
              <a:rPr lang="en-US" dirty="0"/>
              <a:t>- Consider titration of the infusion rate only in the absence of infusion reactions</a:t>
            </a:r>
          </a:p>
          <a:p>
            <a:r>
              <a:rPr lang="en-US" dirty="0"/>
              <a:t>- Decreased dilution volume should only be used with no mild infusion reactions (infusion not needing to be interrupted) during first 3 hours of the first dose. May see the same initial dilution volume and instructions if necessary.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4C17E20-DB01-BEB3-F8DB-61407D3EB3B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0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1B580-32EF-5692-6E9B-5563D097B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4C3B0-F90C-3247-3CC9-C8BCA447C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B08E3-4614-CCD4-717A-22C3F8C9918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82AAB51-0961-A9FA-7B2F-61BB6BF54D5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C98F92E-FD8F-34B5-CB38-846F1C497A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8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BE86CBF-0FA1-76C1-D4F4-645620893BE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696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592D2-DAC7-4CCE-461D-A042F2F31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0359F-0D5C-4632-71D0-9035A0BA7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43812-EDAB-58DC-2B11-345CC03116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0BD045-4B17-8BF0-00E3-01C338B104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EA8DA54-7970-9FF3-29B3-9E3DB4D1F66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76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300.06.pdf (sharepoint.com)</a:t>
            </a:r>
            <a:endParaRPr lang="en-US" dirty="0"/>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122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ea typeface="Source Sans Pro Light" panose="020B0403030403020204" pitchFamily="34" charset="0"/>
              </a:rPr>
              <a:t>Controls the cellular alloimmune responses (antibody remediated rejection)</a:t>
            </a:r>
          </a:p>
          <a:p>
            <a:endParaRPr lang="en-US" dirty="0"/>
          </a:p>
          <a:p>
            <a:r>
              <a:rPr lang="en-US" dirty="0"/>
              <a:t>B cells are critical for optimal T-Cell activation and the development of T-cell memory in alloimmune responses. </a:t>
            </a:r>
            <a:r>
              <a:rPr lang="en-US" b="0" i="0" dirty="0">
                <a:solidFill>
                  <a:srgbClr val="1B1B1B"/>
                </a:solidFill>
                <a:effectLst/>
                <a:latin typeface="Cambria" panose="02040503050406030204" pitchFamily="18" charset="0"/>
              </a:rPr>
              <a:t>B-cell depletion (e.g. using rituximab) has been undertaken with the aim of reducing the potential deleterious contribution of B cells to an alloimmune response (left panel). These include antigen presentation to T cells, cytokine production facilitating T-cell polarization, antibody production, and tertiary lymphoid organ generation.</a:t>
            </a:r>
            <a:br>
              <a:rPr lang="en-US" dirty="0"/>
            </a:br>
            <a:r>
              <a:rPr lang="en-US" dirty="0"/>
              <a:t> </a:t>
            </a:r>
          </a:p>
          <a:p>
            <a:r>
              <a:rPr lang="en-US" dirty="0"/>
              <a:t>HLA antigens are responsible for eliciting the strongest response to allogenic tissues.</a:t>
            </a:r>
          </a:p>
          <a:p>
            <a:endParaRPr lang="en-US" dirty="0"/>
          </a:p>
          <a:p>
            <a:endParaRPr lang="en-US" dirty="0"/>
          </a:p>
          <a:p>
            <a:endParaRPr lang="en-US" dirty="0"/>
          </a:p>
          <a:p>
            <a:endParaRPr lang="en-US" dirty="0"/>
          </a:p>
          <a:p>
            <a:r>
              <a:rPr lang="en-US" dirty="0">
                <a:hlinkClick r:id="rId3"/>
              </a:rPr>
              <a:t>Targeting B Cells and Antibody in Transplantation – PMC</a:t>
            </a:r>
            <a:endParaRPr lang="en-US" dirty="0"/>
          </a:p>
          <a:p>
            <a:r>
              <a:rPr lang="en-US" dirty="0">
                <a:hlinkClick r:id="rId4"/>
              </a:rPr>
              <a:t>Mechanism of cellular rejection in transplantation – PMC</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4C17E20-DB01-BEB3-F8DB-61407D3EB3B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46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Oral: usually 3-4 times the IV dose</a:t>
            </a:r>
          </a:p>
          <a:p>
            <a:r>
              <a:rPr lang="en-US" dirty="0"/>
              <a:t>FYI: there is an extended release version that is a 1:1 ratio (mg: mg) that is only administered once daily. Monitor 24 hour trough level</a:t>
            </a:r>
          </a:p>
          <a:p>
            <a:r>
              <a:rPr lang="en-US" dirty="0"/>
              <a:t>Liver/Small Bowel: capsule dosage, given sublingual</a:t>
            </a:r>
          </a:p>
          <a:p>
            <a:r>
              <a:rPr lang="en-US" dirty="0"/>
              <a:t>BMT: given through continuous infusion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4F54A47-FDFD-A857-764A-6669B2CA821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70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NSAID Avoidance recommended due to the potentiating nephrotoxic effects of FK</a:t>
            </a:r>
          </a:p>
          <a:p>
            <a:r>
              <a:rPr lang="en-US" dirty="0"/>
              <a:t>Long term side effects: HTN, dyslipidemia, diabetes mellitus</a:t>
            </a:r>
          </a:p>
          <a:p>
            <a:endParaRPr lang="en-US" dirty="0"/>
          </a:p>
          <a:p>
            <a:endParaRPr lang="en-US" dirty="0"/>
          </a:p>
          <a:p>
            <a:r>
              <a:rPr lang="en-US" dirty="0"/>
              <a:t>Patients should be brought up to date with all immunizations before initiating therapy. Inactivated vaccines may be administered, response could potentially be diminished)</a:t>
            </a:r>
          </a:p>
          <a:p>
            <a:endParaRPr lang="en-US" dirty="0"/>
          </a:p>
          <a:p>
            <a:r>
              <a:rPr lang="en-US" dirty="0"/>
              <a:t>Patients should not be immunized with live, attenuated vaccines during or shortly after treatment and should avoid contact with recently vaccinated individuals.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3229030-FDF2-9A08-1740-3C5A0652846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88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 posterior reversible encephalopathy syndrome that can occur with high levels and sometimes normal levels </a:t>
            </a:r>
          </a:p>
          <a:p>
            <a:r>
              <a:rPr lang="en-US" dirty="0"/>
              <a:t>Discussion on AM rounds with team may determine dosing for next medication administration</a:t>
            </a:r>
          </a:p>
          <a:p>
            <a:endParaRPr lang="en-US" dirty="0"/>
          </a:p>
          <a:p>
            <a:r>
              <a:rPr lang="en-US" dirty="0"/>
              <a:t>Do not reschedule a dose of FK, the timing should stay at 8 am and 8 pm…if you are late giving your AM dose, you will still give the PM dose at 8 pm.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F43FC-492C-4271-BA92-B7DED5C04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239DDDF-B464-E3E0-80CD-FFBFD913E64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125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661B-D492-924D-A5A6-0A010E28A8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028AC7-F857-A54E-A207-21B355A26C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7636D0-F39E-E343-B9BC-52406FAC40D4}"/>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5" name="Footer Placeholder 4">
            <a:extLst>
              <a:ext uri="{FF2B5EF4-FFF2-40B4-BE49-F238E27FC236}">
                <a16:creationId xmlns:a16="http://schemas.microsoft.com/office/drawing/2014/main" id="{CBF16D69-C5D8-B945-9DA3-02DC72E1C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7CDF0-E0B5-1641-A0CE-BA3762B46709}"/>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327739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B2272-9934-7541-BF34-7A8308288B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A5C41-6DB0-414F-BD9C-5C6EB92A5B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2427F-5546-F542-98B4-D0484D94E6BD}"/>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5" name="Footer Placeholder 4">
            <a:extLst>
              <a:ext uri="{FF2B5EF4-FFF2-40B4-BE49-F238E27FC236}">
                <a16:creationId xmlns:a16="http://schemas.microsoft.com/office/drawing/2014/main" id="{E61AD17B-D1D9-FE4B-B1A0-D1745C037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41A1F-8E03-0B4F-A974-E47FF1FC7116}"/>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2643319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B07AC5-B56C-BC4B-A49E-8B0EC40DD4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B0D92-B36E-2E40-9587-24DCBC6476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7B23F-A54C-1D45-881B-9DF9CA3C08AD}"/>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5" name="Footer Placeholder 4">
            <a:extLst>
              <a:ext uri="{FF2B5EF4-FFF2-40B4-BE49-F238E27FC236}">
                <a16:creationId xmlns:a16="http://schemas.microsoft.com/office/drawing/2014/main" id="{FFAB332E-1F7C-C844-AA24-3F775489B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B462C-BB97-514B-BC66-BE4942A0D28F}"/>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2211109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FC0F45-0121-24A2-E1CC-E6222D6FC30E}"/>
              </a:ext>
            </a:extLst>
          </p:cNvPr>
          <p:cNvSpPr>
            <a:spLocks noGrp="1"/>
          </p:cNvSpPr>
          <p:nvPr>
            <p:ph type="title" hasCustomPrompt="1"/>
          </p:nvPr>
        </p:nvSpPr>
        <p:spPr>
          <a:xfrm>
            <a:off x="609600" y="2857500"/>
            <a:ext cx="10972800" cy="1143000"/>
          </a:xfrm>
          <a:prstGeom prst="rect">
            <a:avLst/>
          </a:prstGeom>
        </p:spPr>
        <p:txBody>
          <a:bodyPr/>
          <a:lstStyle>
            <a:lvl1pPr>
              <a:defRPr sz="4267" b="1" i="0">
                <a:solidFill>
                  <a:schemeClr val="bg1"/>
                </a:solidFill>
                <a:latin typeface="Montserrat" pitchFamily="2" charset="77"/>
                <a:cs typeface="Montserrat" pitchFamily="2" charset="77"/>
              </a:defRPr>
            </a:lvl1pPr>
          </a:lstStyle>
          <a:p>
            <a:r>
              <a:rPr lang="en-US" dirty="0"/>
              <a:t>CLICK TO EDIT MASTER TITLE STYLE</a:t>
            </a:r>
          </a:p>
        </p:txBody>
      </p:sp>
    </p:spTree>
    <p:extLst>
      <p:ext uri="{BB962C8B-B14F-4D97-AF65-F5344CB8AC3E}">
        <p14:creationId xmlns:p14="http://schemas.microsoft.com/office/powerpoint/2010/main" val="94207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301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682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267" b="1" i="0">
                <a:solidFill>
                  <a:srgbClr val="4D104A"/>
                </a:solidFill>
                <a:latin typeface="Montserrat SemiBold" pitchFamily="2" charset="77"/>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b="0" i="0">
                <a:solidFill>
                  <a:schemeClr val="bg2">
                    <a:lumMod val="10000"/>
                  </a:schemeClr>
                </a:solidFill>
                <a:latin typeface="Catamaran" pitchFamily="2" charset="77"/>
                <a:cs typeface="Catamaran" pitchFamily="2" charset="77"/>
              </a:defRPr>
            </a:lvl1pPr>
            <a:lvl2pPr>
              <a:defRPr b="0" i="0">
                <a:solidFill>
                  <a:schemeClr val="bg2">
                    <a:lumMod val="10000"/>
                  </a:schemeClr>
                </a:solidFill>
                <a:latin typeface="Catamaran" pitchFamily="2" charset="77"/>
                <a:cs typeface="Catamaran" pitchFamily="2" charset="77"/>
              </a:defRPr>
            </a:lvl2pPr>
            <a:lvl3pPr>
              <a:defRPr b="0" i="0">
                <a:solidFill>
                  <a:schemeClr val="bg2">
                    <a:lumMod val="10000"/>
                  </a:schemeClr>
                </a:solidFill>
                <a:latin typeface="Catamaran" pitchFamily="2" charset="77"/>
                <a:cs typeface="Catamaran" pitchFamily="2" charset="77"/>
              </a:defRPr>
            </a:lvl3pPr>
            <a:lvl4pPr>
              <a:defRPr b="0" i="0">
                <a:solidFill>
                  <a:schemeClr val="bg2">
                    <a:lumMod val="10000"/>
                  </a:schemeClr>
                </a:solidFill>
                <a:latin typeface="Catamaran" pitchFamily="2" charset="77"/>
                <a:cs typeface="Catamaran" pitchFamily="2" charset="77"/>
              </a:defRPr>
            </a:lvl4pPr>
            <a:lvl5pPr>
              <a:defRPr b="0" i="0">
                <a:solidFill>
                  <a:schemeClr val="bg2">
                    <a:lumMod val="10000"/>
                  </a:schemeClr>
                </a:solidFill>
                <a:latin typeface="Catamaran" pitchFamily="2" charset="77"/>
                <a:cs typeface="Catamaran"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a:extLst>
              <a:ext uri="{FF2B5EF4-FFF2-40B4-BE49-F238E27FC236}">
                <a16:creationId xmlns:a16="http://schemas.microsoft.com/office/drawing/2014/main" id="{BC1943A3-F355-69A2-4817-D695D3A4A51C}"/>
              </a:ext>
            </a:extLst>
          </p:cNvPr>
          <p:cNvSpPr>
            <a:spLocks noGrp="1"/>
          </p:cNvSpPr>
          <p:nvPr>
            <p:ph type="sldNum" sz="quarter" idx="4"/>
          </p:nvPr>
        </p:nvSpPr>
        <p:spPr>
          <a:xfrm>
            <a:off x="9124439" y="6356351"/>
            <a:ext cx="2844800" cy="366183"/>
          </a:xfrm>
          <a:prstGeom prst="rect">
            <a:avLst/>
          </a:prstGeom>
        </p:spPr>
        <p:txBody>
          <a:bodyPr vert="horz" lIns="91440" tIns="45720" rIns="91440" bIns="45720" rtlCol="0" anchor="ctr"/>
          <a:lstStyle>
            <a:lvl1pPr algn="r">
              <a:defRPr sz="1067">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1936086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985906-E1C4-BDAE-4306-EEA95813C49E}"/>
              </a:ext>
            </a:extLst>
          </p:cNvPr>
          <p:cNvSpPr>
            <a:spLocks noGrp="1"/>
          </p:cNvSpPr>
          <p:nvPr>
            <p:ph type="title" hasCustomPrompt="1"/>
          </p:nvPr>
        </p:nvSpPr>
        <p:spPr>
          <a:xfrm>
            <a:off x="609600" y="2857500"/>
            <a:ext cx="10972800" cy="1143000"/>
          </a:xfrm>
          <a:prstGeom prst="rect">
            <a:avLst/>
          </a:prstGeom>
        </p:spPr>
        <p:txBody>
          <a:bodyPr/>
          <a:lstStyle>
            <a:lvl1pPr>
              <a:defRPr sz="4267" b="1" i="0">
                <a:solidFill>
                  <a:schemeClr val="bg1"/>
                </a:solidFill>
                <a:latin typeface="Montserrat" pitchFamily="2" charset="77"/>
                <a:cs typeface="Montserrat" pitchFamily="2" charset="77"/>
              </a:defRPr>
            </a:lvl1pPr>
          </a:lstStyle>
          <a:p>
            <a:r>
              <a:rPr lang="en-US" dirty="0"/>
              <a:t>CLICK TO EDIT MASTER TITLE STYLE</a:t>
            </a:r>
          </a:p>
        </p:txBody>
      </p:sp>
    </p:spTree>
    <p:extLst>
      <p:ext uri="{BB962C8B-B14F-4D97-AF65-F5344CB8AC3E}">
        <p14:creationId xmlns:p14="http://schemas.microsoft.com/office/powerpoint/2010/main" val="3278496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857500"/>
            <a:ext cx="10972800" cy="1143000"/>
          </a:xfrm>
          <a:prstGeom prst="rect">
            <a:avLst/>
          </a:prstGeom>
        </p:spPr>
        <p:txBody>
          <a:bodyPr/>
          <a:lstStyle>
            <a:lvl1pPr>
              <a:defRPr sz="4267" b="1" i="0">
                <a:solidFill>
                  <a:srgbClr val="4D104A"/>
                </a:solidFill>
                <a:latin typeface="Montserrat" pitchFamily="2" charset="77"/>
                <a:cs typeface="Montserrat" pitchFamily="2" charset="77"/>
              </a:defRPr>
            </a:lvl1pPr>
          </a:lstStyle>
          <a:p>
            <a:r>
              <a:rPr lang="en-US" dirty="0"/>
              <a:t>CLICK TO EDIT MASTER TITLE STYLE</a:t>
            </a:r>
          </a:p>
        </p:txBody>
      </p:sp>
    </p:spTree>
    <p:extLst>
      <p:ext uri="{BB962C8B-B14F-4D97-AF65-F5344CB8AC3E}">
        <p14:creationId xmlns:p14="http://schemas.microsoft.com/office/powerpoint/2010/main" val="245217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6509A-CE1D-8F4B-A37D-75DA5A3ED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2B69A-30F2-BB46-84A5-2CFDEDD66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99198-B79A-3544-9EFE-42378417A45D}"/>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5" name="Footer Placeholder 4">
            <a:extLst>
              <a:ext uri="{FF2B5EF4-FFF2-40B4-BE49-F238E27FC236}">
                <a16:creationId xmlns:a16="http://schemas.microsoft.com/office/drawing/2014/main" id="{8E0683E8-C26B-FB44-B2D7-DA2F72E6A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5AB8D-F186-334B-BFDA-0407F38261A7}"/>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1047470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A10E-57A6-8B40-8CEE-9A99298340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725D5-85BC-7E4C-8875-B4496C738A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0B22BE-13AD-8149-9FBF-20768297C4E0}"/>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5" name="Footer Placeholder 4">
            <a:extLst>
              <a:ext uri="{FF2B5EF4-FFF2-40B4-BE49-F238E27FC236}">
                <a16:creationId xmlns:a16="http://schemas.microsoft.com/office/drawing/2014/main" id="{57124DE6-100F-DC42-B4A8-CE3DA719C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A35AE-2FBD-D444-A97E-CF0FA12D90E0}"/>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273686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DB8E-DC17-164E-9B20-7FE17EC77F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DDCE1-48D4-0C44-9E4B-1926B1D94D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056C9C-1827-FD41-A80E-6580D1CCB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FEAC1A-D33E-DB41-9755-A1CF3955185A}"/>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6" name="Footer Placeholder 5">
            <a:extLst>
              <a:ext uri="{FF2B5EF4-FFF2-40B4-BE49-F238E27FC236}">
                <a16:creationId xmlns:a16="http://schemas.microsoft.com/office/drawing/2014/main" id="{08C4429E-F999-7F44-8CAF-EE0FCBF220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A830-B470-3448-9BEA-45144D148A68}"/>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2119591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4D1A-252B-4546-BEDF-8567CF39E2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B953A4-8BEA-E44C-BAF3-2D0E85F63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9341B4-451F-7843-995A-DBB22B1BB8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0EF5B1-67AB-FB41-8FD2-10F8FB6AA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07011-95FF-8C4C-845B-AADE4FEF50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EA3F1-33F0-064A-8EF7-5E766EB118F3}"/>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8" name="Footer Placeholder 7">
            <a:extLst>
              <a:ext uri="{FF2B5EF4-FFF2-40B4-BE49-F238E27FC236}">
                <a16:creationId xmlns:a16="http://schemas.microsoft.com/office/drawing/2014/main" id="{E400FBF6-76D4-DE47-B535-14FF163ACB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3ED3F2-34D9-5644-BDC8-6C47C357314A}"/>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473406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C0DF-8C3B-EC4A-A63C-81685B5A1C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AD46D8-2C40-5D4B-8A3C-B31289375569}"/>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4" name="Footer Placeholder 3">
            <a:extLst>
              <a:ext uri="{FF2B5EF4-FFF2-40B4-BE49-F238E27FC236}">
                <a16:creationId xmlns:a16="http://schemas.microsoft.com/office/drawing/2014/main" id="{8209C970-4324-C748-AAD6-98A9971540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7E9769-06C4-AA46-A5A2-6D3B4FE5E290}"/>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343730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436EDA-7710-2F48-9642-C7F83C84CB11}"/>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3" name="Footer Placeholder 2">
            <a:extLst>
              <a:ext uri="{FF2B5EF4-FFF2-40B4-BE49-F238E27FC236}">
                <a16:creationId xmlns:a16="http://schemas.microsoft.com/office/drawing/2014/main" id="{6517BF7E-58C0-864B-A509-0A816C472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A57139-7E4F-7045-893D-0EE2F7F49283}"/>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331716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E34AE-A57A-194A-9D5B-8D2F14959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A7C14E-F102-0B42-A128-B9638086BB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191EBB-BD2D-8649-8252-855C515CF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A6AEF-0283-F542-92FD-CBB2EDB5BB55}"/>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6" name="Footer Placeholder 5">
            <a:extLst>
              <a:ext uri="{FF2B5EF4-FFF2-40B4-BE49-F238E27FC236}">
                <a16:creationId xmlns:a16="http://schemas.microsoft.com/office/drawing/2014/main" id="{C78ED100-2543-7044-9DBC-0E7787DBC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082A16-3C57-7440-8BCA-13A811CD2A54}"/>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2522430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4A11A-5F12-2F42-9C46-F889C3589F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ADE89F-1D76-3C42-8CB3-CFAEC19E2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211807-AD9F-B64C-8FD9-82BABFE8F9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D74624-206B-4E48-AAA6-2FB6EF16FBE4}"/>
              </a:ext>
            </a:extLst>
          </p:cNvPr>
          <p:cNvSpPr>
            <a:spLocks noGrp="1"/>
          </p:cNvSpPr>
          <p:nvPr>
            <p:ph type="dt" sz="half" idx="10"/>
          </p:nvPr>
        </p:nvSpPr>
        <p:spPr/>
        <p:txBody>
          <a:bodyPr/>
          <a:lstStyle/>
          <a:p>
            <a:fld id="{13E0D08F-080C-D84A-8E86-9FCE1DEA553F}" type="datetimeFigureOut">
              <a:rPr lang="en-US" smtClean="0"/>
              <a:t>6/24/2025</a:t>
            </a:fld>
            <a:endParaRPr lang="en-US"/>
          </a:p>
        </p:txBody>
      </p:sp>
      <p:sp>
        <p:nvSpPr>
          <p:cNvPr id="6" name="Footer Placeholder 5">
            <a:extLst>
              <a:ext uri="{FF2B5EF4-FFF2-40B4-BE49-F238E27FC236}">
                <a16:creationId xmlns:a16="http://schemas.microsoft.com/office/drawing/2014/main" id="{1549EED9-F4E8-9C4D-913A-706CACB43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83918-E19E-8448-AD6D-9C691F681727}"/>
              </a:ext>
            </a:extLst>
          </p:cNvPr>
          <p:cNvSpPr>
            <a:spLocks noGrp="1"/>
          </p:cNvSpPr>
          <p:nvPr>
            <p:ph type="sldNum" sz="quarter" idx="12"/>
          </p:nvPr>
        </p:nvSpPr>
        <p:spPr/>
        <p:txBody>
          <a:bodyPr/>
          <a:lstStyle/>
          <a:p>
            <a:fld id="{54C7BE2E-92AA-4945-A121-6B423CC31569}" type="slidenum">
              <a:rPr lang="en-US" smtClean="0"/>
              <a:t>‹#›</a:t>
            </a:fld>
            <a:endParaRPr lang="en-US"/>
          </a:p>
        </p:txBody>
      </p:sp>
    </p:spTree>
    <p:extLst>
      <p:ext uri="{BB962C8B-B14F-4D97-AF65-F5344CB8AC3E}">
        <p14:creationId xmlns:p14="http://schemas.microsoft.com/office/powerpoint/2010/main" val="42398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F800DA-C4D1-8C41-BC01-9C4D8637B3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91DC8-7A25-6C42-A46A-10468D9E41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4D66F-F0B8-0948-83D0-00527F9E6E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0D08F-080C-D84A-8E86-9FCE1DEA553F}" type="datetimeFigureOut">
              <a:rPr lang="en-US" smtClean="0"/>
              <a:t>6/24/2025</a:t>
            </a:fld>
            <a:endParaRPr lang="en-US"/>
          </a:p>
        </p:txBody>
      </p:sp>
      <p:sp>
        <p:nvSpPr>
          <p:cNvPr id="5" name="Footer Placeholder 4">
            <a:extLst>
              <a:ext uri="{FF2B5EF4-FFF2-40B4-BE49-F238E27FC236}">
                <a16:creationId xmlns:a16="http://schemas.microsoft.com/office/drawing/2014/main" id="{79CE5987-045D-C44D-A0DF-50E834228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3ABEA-9572-814D-94C2-570F67CAE1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C7BE2E-92AA-4945-A121-6B423CC31569}" type="slidenum">
              <a:rPr lang="en-US" smtClean="0"/>
              <a:t>‹#›</a:t>
            </a:fld>
            <a:endParaRPr lang="en-US"/>
          </a:p>
        </p:txBody>
      </p:sp>
    </p:spTree>
    <p:extLst>
      <p:ext uri="{BB962C8B-B14F-4D97-AF65-F5344CB8AC3E}">
        <p14:creationId xmlns:p14="http://schemas.microsoft.com/office/powerpoint/2010/main" val="2257937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124439" y="6356351"/>
            <a:ext cx="2844800" cy="366183"/>
          </a:xfrm>
          <a:prstGeom prst="rect">
            <a:avLst/>
          </a:prstGeom>
        </p:spPr>
        <p:txBody>
          <a:bodyPr vert="horz" lIns="91440" tIns="45720" rIns="91440" bIns="45720" rtlCol="0" anchor="ctr"/>
          <a:lstStyle>
            <a:lvl1pPr algn="r">
              <a:defRPr sz="1067">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1003693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upmchs.sharepoint.com/sites/infonet/ClinicalTools/StandardsOfCare/GuidelinesLiterature/CHP%20Clinical%20Effectiveness%20Guidelines/300.02.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cid:b6ca0f87-6412-4cdb-aaf7-ccc95a7c9a0d@namprd08.prod.outlook.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upmchs.sharepoint.com/sites/infonet/ClinicalTools/StandardsOfCare/Pharmacy/Documents/UPMC_Health_System_Hazardous_Drug_Chart.pdf#search=hazardous%20drug%20lis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678E5E-0C44-BC47-9BFC-B948974E02BC}"/>
              </a:ext>
            </a:extLst>
          </p:cNvPr>
          <p:cNvSpPr>
            <a:spLocks noGrp="1"/>
          </p:cNvSpPr>
          <p:nvPr>
            <p:ph type="ctrTitle"/>
          </p:nvPr>
        </p:nvSpPr>
        <p:spPr>
          <a:xfrm>
            <a:off x="1524000" y="3146425"/>
            <a:ext cx="9144000" cy="1198563"/>
          </a:xfrm>
        </p:spPr>
        <p:txBody>
          <a:bodyPr>
            <a:normAutofit fontScale="90000"/>
          </a:bodyPr>
          <a:lstStyle/>
          <a:p>
            <a:r>
              <a:rPr lang="en-US" sz="4800" dirty="0">
                <a:ea typeface="Source Sans Pro Light" panose="020B0403030403020204" pitchFamily="34" charset="0"/>
              </a:rPr>
              <a:t>Cardiac Education Series:</a:t>
            </a:r>
            <a:br>
              <a:rPr lang="en-US" sz="4800" dirty="0">
                <a:ea typeface="Source Sans Pro Light" panose="020B0403030403020204" pitchFamily="34" charset="0"/>
              </a:rPr>
            </a:br>
            <a:r>
              <a:rPr lang="en-US" sz="4800" dirty="0">
                <a:ea typeface="Source Sans Pro Light" panose="020B0403030403020204" pitchFamily="34" charset="0"/>
              </a:rPr>
              <a:t>Transplant &amp; Cardiac Medications</a:t>
            </a:r>
          </a:p>
        </p:txBody>
      </p:sp>
    </p:spTree>
    <p:extLst>
      <p:ext uri="{BB962C8B-B14F-4D97-AF65-F5344CB8AC3E}">
        <p14:creationId xmlns:p14="http://schemas.microsoft.com/office/powerpoint/2010/main" val="1581497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chemeClr val="accent2">
                    <a:lumMod val="40000"/>
                    <a:lumOff val="60000"/>
                  </a:schemeClr>
                </a:solidFill>
                <a:ea typeface="Source Sans Pro Light" panose="020B0403030403020204" pitchFamily="34" charset="0"/>
              </a:rPr>
              <a:t>Tacrolimus (FK, </a:t>
            </a:r>
            <a:r>
              <a:rPr lang="en-US" sz="3600" b="1" dirty="0" err="1">
                <a:solidFill>
                  <a:schemeClr val="accent2">
                    <a:lumMod val="40000"/>
                    <a:lumOff val="60000"/>
                  </a:schemeClr>
                </a:solidFill>
                <a:ea typeface="Source Sans Pro Light" panose="020B0403030403020204" pitchFamily="34" charset="0"/>
              </a:rPr>
              <a:t>Prograf</a:t>
            </a:r>
            <a:r>
              <a:rPr lang="en-US" sz="3600" b="1" dirty="0">
                <a:solidFill>
                  <a:schemeClr val="accent2">
                    <a:lumMod val="40000"/>
                    <a:lumOff val="60000"/>
                  </a:schemeClr>
                </a:solidFill>
                <a:ea typeface="Source Sans Pro Light" panose="020B0403030403020204" pitchFamily="34" charset="0"/>
              </a:rPr>
              <a:t>)</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926201"/>
            <a:ext cx="11328011" cy="1807599"/>
          </a:xfrm>
        </p:spPr>
        <p:txBody>
          <a:bodyPr>
            <a:normAutofit/>
          </a:bodyPr>
          <a:lstStyle/>
          <a:p>
            <a:r>
              <a:rPr lang="en-US" sz="2400" dirty="0">
                <a:latin typeface="+mj-lt"/>
                <a:ea typeface="Source Sans Pro Light" panose="020B0403030403020204" pitchFamily="34" charset="0"/>
              </a:rPr>
              <a:t>Trough Level Range: 4-16 ng/mL</a:t>
            </a:r>
          </a:p>
          <a:p>
            <a:r>
              <a:rPr lang="en-US" sz="2400" dirty="0">
                <a:latin typeface="+mj-lt"/>
                <a:ea typeface="Source Sans Pro Light" panose="020B0403030403020204" pitchFamily="34" charset="0"/>
              </a:rPr>
              <a:t>Collected at 6 am (10 hours after 8 pm dose)</a:t>
            </a:r>
          </a:p>
          <a:p>
            <a:r>
              <a:rPr lang="en-US" sz="2400" dirty="0">
                <a:latin typeface="+mj-lt"/>
                <a:ea typeface="Source Sans Pro Light" panose="020B0403030403020204" pitchFamily="34" charset="0"/>
              </a:rPr>
              <a:t>Purple top tube to be send to the lab</a:t>
            </a:r>
            <a:endParaRPr lang="en-US" sz="1600" dirty="0">
              <a:latin typeface="+mj-lt"/>
              <a:ea typeface="Source Sans Pro Light" panose="020B0403030403020204" pitchFamily="34" charset="0"/>
            </a:endParaRPr>
          </a:p>
          <a:p>
            <a:pPr marL="0" indent="0">
              <a:buNone/>
            </a:pPr>
            <a:endParaRPr lang="en-US" sz="6000" dirty="0">
              <a:latin typeface="Source Sans Pro Light" panose="020B0403030403020204" pitchFamily="34" charset="0"/>
              <a:ea typeface="Source Sans Pro Light" panose="020B0403030403020204" pitchFamily="34" charset="0"/>
            </a:endParaRPr>
          </a:p>
        </p:txBody>
      </p:sp>
      <p:graphicFrame>
        <p:nvGraphicFramePr>
          <p:cNvPr id="4" name="Table 3">
            <a:extLst>
              <a:ext uri="{FF2B5EF4-FFF2-40B4-BE49-F238E27FC236}">
                <a16:creationId xmlns:a16="http://schemas.microsoft.com/office/drawing/2014/main" id="{8C3DBE8F-DFD4-4207-BDF6-3BCFBE663C18}"/>
              </a:ext>
            </a:extLst>
          </p:cNvPr>
          <p:cNvGraphicFramePr>
            <a:graphicFrameLocks noGrp="1"/>
          </p:cNvGraphicFramePr>
          <p:nvPr/>
        </p:nvGraphicFramePr>
        <p:xfrm>
          <a:off x="2105766" y="3733800"/>
          <a:ext cx="7586874" cy="2449598"/>
        </p:xfrm>
        <a:graphic>
          <a:graphicData uri="http://schemas.openxmlformats.org/drawingml/2006/table">
            <a:tbl>
              <a:tblPr firstRow="1" bandRow="1">
                <a:tableStyleId>{7DF18680-E054-41AD-8BC1-D1AEF772440D}</a:tableStyleId>
              </a:tblPr>
              <a:tblGrid>
                <a:gridCol w="2528958">
                  <a:extLst>
                    <a:ext uri="{9D8B030D-6E8A-4147-A177-3AD203B41FA5}">
                      <a16:colId xmlns:a16="http://schemas.microsoft.com/office/drawing/2014/main" val="527929995"/>
                    </a:ext>
                  </a:extLst>
                </a:gridCol>
                <a:gridCol w="2528958">
                  <a:extLst>
                    <a:ext uri="{9D8B030D-6E8A-4147-A177-3AD203B41FA5}">
                      <a16:colId xmlns:a16="http://schemas.microsoft.com/office/drawing/2014/main" val="1175742744"/>
                    </a:ext>
                  </a:extLst>
                </a:gridCol>
                <a:gridCol w="2528958">
                  <a:extLst>
                    <a:ext uri="{9D8B030D-6E8A-4147-A177-3AD203B41FA5}">
                      <a16:colId xmlns:a16="http://schemas.microsoft.com/office/drawing/2014/main" val="2507992149"/>
                    </a:ext>
                  </a:extLst>
                </a:gridCol>
              </a:tblGrid>
              <a:tr h="853484">
                <a:tc>
                  <a:txBody>
                    <a:bodyPr/>
                    <a:lstStyle/>
                    <a:p>
                      <a:pPr algn="ctr"/>
                      <a:r>
                        <a:rPr lang="en-US" dirty="0">
                          <a:latin typeface="+mj-lt"/>
                        </a:rPr>
                        <a:t>Time after transplant</a:t>
                      </a:r>
                      <a:endParaRPr lang="en-US" dirty="0">
                        <a:latin typeface="+mj-lt"/>
                        <a:ea typeface="Source Sans Pro Light" panose="020B0403030403020204" pitchFamily="34" charset="0"/>
                      </a:endParaRPr>
                    </a:p>
                  </a:txBody>
                  <a:tcPr/>
                </a:tc>
                <a:tc>
                  <a:txBody>
                    <a:bodyPr/>
                    <a:lstStyle/>
                    <a:p>
                      <a:pPr algn="ctr"/>
                      <a:r>
                        <a:rPr lang="en-US" dirty="0">
                          <a:latin typeface="+mj-lt"/>
                        </a:rPr>
                        <a:t>Heart</a:t>
                      </a:r>
                      <a:endParaRPr lang="en-US" dirty="0">
                        <a:latin typeface="+mj-lt"/>
                        <a:ea typeface="Source Sans Pro Light" panose="020B0403030403020204" pitchFamily="34" charset="0"/>
                      </a:endParaRPr>
                    </a:p>
                  </a:txBody>
                  <a:tcPr/>
                </a:tc>
                <a:tc>
                  <a:txBody>
                    <a:bodyPr/>
                    <a:lstStyle/>
                    <a:p>
                      <a:pPr algn="ctr"/>
                      <a:r>
                        <a:rPr lang="en-US" dirty="0">
                          <a:latin typeface="+mj-lt"/>
                        </a:rPr>
                        <a:t>Lung</a:t>
                      </a:r>
                      <a:endParaRPr lang="en-US" dirty="0">
                        <a:latin typeface="+mj-lt"/>
                        <a:ea typeface="Source Sans Pro Light" panose="020B0403030403020204" pitchFamily="34" charset="0"/>
                      </a:endParaRPr>
                    </a:p>
                  </a:txBody>
                  <a:tcPr/>
                </a:tc>
                <a:extLst>
                  <a:ext uri="{0D108BD9-81ED-4DB2-BD59-A6C34878D82A}">
                    <a16:rowId xmlns:a16="http://schemas.microsoft.com/office/drawing/2014/main" val="852683170"/>
                  </a:ext>
                </a:extLst>
              </a:tr>
              <a:tr h="532038">
                <a:tc>
                  <a:txBody>
                    <a:bodyPr/>
                    <a:lstStyle/>
                    <a:p>
                      <a:pPr algn="ctr"/>
                      <a:r>
                        <a:rPr lang="en-US" dirty="0">
                          <a:latin typeface="+mj-lt"/>
                        </a:rPr>
                        <a:t>0-3 months</a:t>
                      </a:r>
                      <a:endParaRPr lang="en-US" dirty="0">
                        <a:latin typeface="+mj-lt"/>
                        <a:ea typeface="Source Sans Pro Light" panose="020B0403030403020204" pitchFamily="34" charset="0"/>
                      </a:endParaRPr>
                    </a:p>
                  </a:txBody>
                  <a:tcPr/>
                </a:tc>
                <a:tc>
                  <a:txBody>
                    <a:bodyPr/>
                    <a:lstStyle/>
                    <a:p>
                      <a:pPr algn="ctr"/>
                      <a:r>
                        <a:rPr lang="en-US" dirty="0">
                          <a:latin typeface="+mj-lt"/>
                        </a:rPr>
                        <a:t>10-12 ng/mL</a:t>
                      </a:r>
                      <a:endParaRPr lang="en-US" dirty="0">
                        <a:latin typeface="+mj-lt"/>
                        <a:ea typeface="Source Sans Pro Light" panose="020B0403030403020204" pitchFamily="34" charset="0"/>
                      </a:endParaRPr>
                    </a:p>
                  </a:txBody>
                  <a:tcPr/>
                </a:tc>
                <a:tc>
                  <a:txBody>
                    <a:bodyPr/>
                    <a:lstStyle/>
                    <a:p>
                      <a:pPr algn="ctr"/>
                      <a:r>
                        <a:rPr lang="en-US" dirty="0">
                          <a:latin typeface="+mj-lt"/>
                        </a:rPr>
                        <a:t>12-15 ng/mL</a:t>
                      </a:r>
                      <a:endParaRPr lang="en-US" dirty="0">
                        <a:latin typeface="+mj-lt"/>
                        <a:ea typeface="Source Sans Pro Light" panose="020B0403030403020204" pitchFamily="34" charset="0"/>
                      </a:endParaRPr>
                    </a:p>
                  </a:txBody>
                  <a:tcPr/>
                </a:tc>
                <a:extLst>
                  <a:ext uri="{0D108BD9-81ED-4DB2-BD59-A6C34878D82A}">
                    <a16:rowId xmlns:a16="http://schemas.microsoft.com/office/drawing/2014/main" val="2696506033"/>
                  </a:ext>
                </a:extLst>
              </a:tr>
              <a:tr h="532038">
                <a:tc>
                  <a:txBody>
                    <a:bodyPr/>
                    <a:lstStyle/>
                    <a:p>
                      <a:pPr algn="ctr"/>
                      <a:r>
                        <a:rPr lang="en-US" dirty="0">
                          <a:latin typeface="+mj-lt"/>
                        </a:rPr>
                        <a:t>3-12 months</a:t>
                      </a:r>
                      <a:endParaRPr lang="en-US" dirty="0">
                        <a:latin typeface="+mj-lt"/>
                        <a:ea typeface="Source Sans Pro Light" panose="020B0403030403020204" pitchFamily="34" charset="0"/>
                      </a:endParaRPr>
                    </a:p>
                  </a:txBody>
                  <a:tcPr/>
                </a:tc>
                <a:tc>
                  <a:txBody>
                    <a:bodyPr/>
                    <a:lstStyle/>
                    <a:p>
                      <a:pPr algn="ctr"/>
                      <a:r>
                        <a:rPr lang="en-US" dirty="0">
                          <a:latin typeface="+mj-lt"/>
                        </a:rPr>
                        <a:t>7-10 ng/mL</a:t>
                      </a:r>
                      <a:endParaRPr lang="en-US" dirty="0">
                        <a:latin typeface="+mj-lt"/>
                        <a:ea typeface="Source Sans Pro Light" panose="020B0403030403020204" pitchFamily="34" charset="0"/>
                      </a:endParaRPr>
                    </a:p>
                  </a:txBody>
                  <a:tcPr/>
                </a:tc>
                <a:tc>
                  <a:txBody>
                    <a:bodyPr/>
                    <a:lstStyle/>
                    <a:p>
                      <a:pPr algn="ctr"/>
                      <a:r>
                        <a:rPr lang="en-US" dirty="0">
                          <a:latin typeface="+mj-lt"/>
                        </a:rPr>
                        <a:t>10-12 ng/mL</a:t>
                      </a:r>
                      <a:endParaRPr lang="en-US" dirty="0">
                        <a:latin typeface="+mj-lt"/>
                        <a:ea typeface="Source Sans Pro Light" panose="020B0403030403020204" pitchFamily="34" charset="0"/>
                      </a:endParaRPr>
                    </a:p>
                  </a:txBody>
                  <a:tcPr/>
                </a:tc>
                <a:extLst>
                  <a:ext uri="{0D108BD9-81ED-4DB2-BD59-A6C34878D82A}">
                    <a16:rowId xmlns:a16="http://schemas.microsoft.com/office/drawing/2014/main" val="615664521"/>
                  </a:ext>
                </a:extLst>
              </a:tr>
              <a:tr h="532038">
                <a:tc>
                  <a:txBody>
                    <a:bodyPr/>
                    <a:lstStyle/>
                    <a:p>
                      <a:pPr algn="ctr"/>
                      <a:r>
                        <a:rPr lang="en-US" dirty="0">
                          <a:latin typeface="+mj-lt"/>
                        </a:rPr>
                        <a:t>&gt;12 months</a:t>
                      </a:r>
                      <a:endParaRPr lang="en-US" dirty="0">
                        <a:latin typeface="+mj-lt"/>
                        <a:ea typeface="Source Sans Pro Light" panose="020B0403030403020204" pitchFamily="34" charset="0"/>
                      </a:endParaRPr>
                    </a:p>
                  </a:txBody>
                  <a:tcPr/>
                </a:tc>
                <a:tc>
                  <a:txBody>
                    <a:bodyPr/>
                    <a:lstStyle/>
                    <a:p>
                      <a:pPr algn="ctr"/>
                      <a:r>
                        <a:rPr lang="en-US" dirty="0">
                          <a:latin typeface="+mj-lt"/>
                        </a:rPr>
                        <a:t>4-7 ng/mL</a:t>
                      </a:r>
                      <a:endParaRPr lang="en-US" dirty="0">
                        <a:latin typeface="+mj-lt"/>
                        <a:ea typeface="Source Sans Pro Light" panose="020B0403030403020204" pitchFamily="34" charset="0"/>
                      </a:endParaRPr>
                    </a:p>
                  </a:txBody>
                  <a:tcPr/>
                </a:tc>
                <a:tc>
                  <a:txBody>
                    <a:bodyPr/>
                    <a:lstStyle/>
                    <a:p>
                      <a:pPr algn="ctr"/>
                      <a:r>
                        <a:rPr lang="en-US" dirty="0">
                          <a:latin typeface="+mj-lt"/>
                        </a:rPr>
                        <a:t>8-10 ng/mL</a:t>
                      </a:r>
                      <a:endParaRPr lang="en-US" dirty="0">
                        <a:latin typeface="+mj-lt"/>
                        <a:ea typeface="Source Sans Pro Light" panose="020B0403030403020204" pitchFamily="34" charset="0"/>
                      </a:endParaRPr>
                    </a:p>
                  </a:txBody>
                  <a:tcPr/>
                </a:tc>
                <a:extLst>
                  <a:ext uri="{0D108BD9-81ED-4DB2-BD59-A6C34878D82A}">
                    <a16:rowId xmlns:a16="http://schemas.microsoft.com/office/drawing/2014/main" val="2265455518"/>
                  </a:ext>
                </a:extLst>
              </a:tr>
            </a:tbl>
          </a:graphicData>
        </a:graphic>
      </p:graphicFrame>
    </p:spTree>
    <p:extLst>
      <p:ext uri="{BB962C8B-B14F-4D97-AF65-F5344CB8AC3E}">
        <p14:creationId xmlns:p14="http://schemas.microsoft.com/office/powerpoint/2010/main" val="776896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chemeClr val="accent5">
                    <a:lumMod val="60000"/>
                    <a:lumOff val="40000"/>
                  </a:schemeClr>
                </a:solidFill>
                <a:ea typeface="Source Sans Pro Light" panose="020B0403030403020204" pitchFamily="34" charset="0"/>
              </a:rPr>
              <a:t>Mycophenolate (CellCept)</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926201"/>
            <a:ext cx="8878261" cy="4566039"/>
          </a:xfrm>
        </p:spPr>
        <p:txBody>
          <a:bodyPr>
            <a:normAutofit fontScale="92500" lnSpcReduction="20000"/>
          </a:bodyPr>
          <a:lstStyle/>
          <a:p>
            <a:r>
              <a:rPr lang="en-US" b="1" dirty="0">
                <a:latin typeface="Source Sans Pro Light" panose="020B0403030403020204" pitchFamily="34" charset="0"/>
                <a:ea typeface="Source Sans Pro Light" panose="020B0403030403020204" pitchFamily="34" charset="0"/>
              </a:rPr>
              <a:t> </a:t>
            </a:r>
            <a:r>
              <a:rPr lang="en-US" sz="2400" b="1" dirty="0">
                <a:solidFill>
                  <a:srgbClr val="0070C0"/>
                </a:solidFill>
                <a:latin typeface="+mj-lt"/>
                <a:ea typeface="Source Sans Pro Light" panose="020B0403030403020204" pitchFamily="34" charset="0"/>
              </a:rPr>
              <a:t>Use</a:t>
            </a:r>
            <a:r>
              <a:rPr lang="en-US" sz="2400" dirty="0">
                <a:latin typeface="+mj-lt"/>
                <a:ea typeface="Source Sans Pro Light" panose="020B0403030403020204" pitchFamily="34" charset="0"/>
              </a:rPr>
              <a:t>: Immunosuppressant agent used in conjunction with other therapies for the prophylaxis of organ rejection</a:t>
            </a:r>
          </a:p>
          <a:p>
            <a:r>
              <a:rPr lang="en-US" sz="2400" dirty="0">
                <a:latin typeface="+mj-lt"/>
                <a:ea typeface="Source Sans Pro Light" panose="020B0403030403020204" pitchFamily="34" charset="0"/>
              </a:rPr>
              <a:t> </a:t>
            </a:r>
            <a:r>
              <a:rPr lang="en-US" sz="2400" b="1" dirty="0">
                <a:solidFill>
                  <a:srgbClr val="0070C0"/>
                </a:solidFill>
                <a:latin typeface="+mj-lt"/>
                <a:ea typeface="Source Sans Pro Light" panose="020B0403030403020204" pitchFamily="34" charset="0"/>
              </a:rPr>
              <a:t>Dosing</a:t>
            </a:r>
            <a:r>
              <a:rPr lang="en-US" sz="2400" dirty="0">
                <a:latin typeface="+mj-lt"/>
                <a:ea typeface="Source Sans Pro Light" panose="020B0403030403020204" pitchFamily="34" charset="0"/>
              </a:rPr>
              <a:t>:</a:t>
            </a:r>
          </a:p>
          <a:p>
            <a:pPr lvl="1"/>
            <a:r>
              <a:rPr lang="en-US" sz="2000" dirty="0">
                <a:latin typeface="+mj-lt"/>
                <a:ea typeface="Source Sans Pro Light" panose="020B0403030403020204" pitchFamily="34" charset="0"/>
              </a:rPr>
              <a:t>Typical goal: 40 mg/kg/day (goal of 20 mg/kg/dose twice daily)</a:t>
            </a:r>
          </a:p>
          <a:p>
            <a:pPr lvl="1"/>
            <a:r>
              <a:rPr lang="en-US" sz="2000" dirty="0">
                <a:latin typeface="+mj-lt"/>
                <a:ea typeface="Source Sans Pro Light" panose="020B0403030403020204" pitchFamily="34" charset="0"/>
              </a:rPr>
              <a:t>May start lower (10-20 mg/kg/day) to ensure no GI intolerance before advancing dose</a:t>
            </a:r>
          </a:p>
          <a:p>
            <a:r>
              <a:rPr lang="en-US" sz="2400" dirty="0">
                <a:latin typeface="+mj-lt"/>
                <a:ea typeface="Source Sans Pro Light" panose="020B0403030403020204" pitchFamily="34" charset="0"/>
              </a:rPr>
              <a:t> </a:t>
            </a:r>
            <a:r>
              <a:rPr lang="en-US" sz="2400" b="1" dirty="0">
                <a:solidFill>
                  <a:srgbClr val="0070C0"/>
                </a:solidFill>
                <a:latin typeface="+mj-lt"/>
                <a:ea typeface="Source Sans Pro Light" panose="020B0403030403020204" pitchFamily="34" charset="0"/>
              </a:rPr>
              <a:t>Administration</a:t>
            </a:r>
            <a:r>
              <a:rPr lang="en-US" sz="2400" dirty="0">
                <a:latin typeface="+mj-lt"/>
                <a:ea typeface="Source Sans Pro Light" panose="020B0403030403020204" pitchFamily="34" charset="0"/>
              </a:rPr>
              <a:t>:</a:t>
            </a:r>
          </a:p>
          <a:p>
            <a:pPr lvl="1"/>
            <a:r>
              <a:rPr lang="en-US" sz="2000" dirty="0">
                <a:latin typeface="+mj-lt"/>
                <a:ea typeface="Source Sans Pro Light" panose="020B0403030403020204" pitchFamily="34" charset="0"/>
              </a:rPr>
              <a:t>Oral: </a:t>
            </a:r>
          </a:p>
          <a:p>
            <a:pPr lvl="2"/>
            <a:r>
              <a:rPr lang="en-US" sz="1600" dirty="0">
                <a:latin typeface="+mj-lt"/>
                <a:ea typeface="Source Sans Pro Light" panose="020B0403030403020204" pitchFamily="34" charset="0"/>
              </a:rPr>
              <a:t>empty stomach 1 hour before or 2 hours after food</a:t>
            </a:r>
          </a:p>
          <a:p>
            <a:pPr lvl="2"/>
            <a:r>
              <a:rPr lang="en-US" sz="1600" dirty="0">
                <a:latin typeface="+mj-lt"/>
                <a:ea typeface="Source Sans Pro Light" panose="020B0403030403020204" pitchFamily="34" charset="0"/>
              </a:rPr>
              <a:t>Can be administered orally or via 8 Fr. NG tube or larger</a:t>
            </a:r>
          </a:p>
          <a:p>
            <a:pPr lvl="2"/>
            <a:r>
              <a:rPr lang="en-US" sz="1600" dirty="0">
                <a:latin typeface="+mj-lt"/>
                <a:ea typeface="Source Sans Pro Light" panose="020B0403030403020204" pitchFamily="34" charset="0"/>
              </a:rPr>
              <a:t>Shake well before use</a:t>
            </a:r>
          </a:p>
          <a:p>
            <a:pPr lvl="1"/>
            <a:r>
              <a:rPr lang="en-US" sz="2000" dirty="0">
                <a:latin typeface="+mj-lt"/>
                <a:ea typeface="Source Sans Pro Light" panose="020B0403030403020204" pitchFamily="34" charset="0"/>
              </a:rPr>
              <a:t>IV: </a:t>
            </a:r>
          </a:p>
          <a:p>
            <a:pPr lvl="2"/>
            <a:r>
              <a:rPr lang="en-US" sz="1600" dirty="0">
                <a:latin typeface="+mj-lt"/>
                <a:ea typeface="Source Sans Pro Light" panose="020B0403030403020204" pitchFamily="34" charset="0"/>
              </a:rPr>
              <a:t>RN to use NON-DEHP tubing (comes from pharmacy)</a:t>
            </a:r>
          </a:p>
          <a:p>
            <a:pPr lvl="2"/>
            <a:r>
              <a:rPr lang="en-US" sz="1600" dirty="0">
                <a:latin typeface="+mj-lt"/>
                <a:ea typeface="Source Sans Pro Light" panose="020B0403030403020204" pitchFamily="34" charset="0"/>
              </a:rPr>
              <a:t>Tubing </a:t>
            </a:r>
            <a:r>
              <a:rPr lang="en-US" sz="1600" dirty="0">
                <a:solidFill>
                  <a:schemeClr val="accent5">
                    <a:lumMod val="75000"/>
                  </a:schemeClr>
                </a:solidFill>
                <a:latin typeface="+mj-lt"/>
                <a:ea typeface="Source Sans Pro Light" panose="020B0403030403020204" pitchFamily="34" charset="0"/>
              </a:rPr>
              <a:t>must be flushed </a:t>
            </a:r>
            <a:r>
              <a:rPr lang="en-US" sz="1600" dirty="0">
                <a:latin typeface="+mj-lt"/>
                <a:ea typeface="Source Sans Pro Light" panose="020B0403030403020204" pitchFamily="34" charset="0"/>
              </a:rPr>
              <a:t>at completion to deliver full dose</a:t>
            </a:r>
          </a:p>
          <a:p>
            <a:pPr lvl="2"/>
            <a:r>
              <a:rPr lang="en-US" sz="1600" dirty="0">
                <a:latin typeface="+mj-lt"/>
                <a:ea typeface="Source Sans Pro Light" panose="020B0403030403020204" pitchFamily="34" charset="0"/>
              </a:rPr>
              <a:t> D5W can be used to prime tubing and flush CellCept, new data suggests </a:t>
            </a:r>
            <a:br>
              <a:rPr lang="en-US" sz="1600" dirty="0">
                <a:latin typeface="+mj-lt"/>
                <a:ea typeface="Source Sans Pro Light" panose="020B0403030403020204" pitchFamily="34" charset="0"/>
              </a:rPr>
            </a:br>
            <a:r>
              <a:rPr lang="en-US" sz="1600" dirty="0">
                <a:latin typeface="+mj-lt"/>
                <a:ea typeface="Source Sans Pro Light" panose="020B0403030403020204" pitchFamily="34" charset="0"/>
              </a:rPr>
              <a:t>CellCept is also compatible with normal saline</a:t>
            </a:r>
          </a:p>
          <a:p>
            <a:pPr lvl="2"/>
            <a:r>
              <a:rPr lang="en-US" sz="1600" dirty="0">
                <a:latin typeface="+mj-lt"/>
                <a:ea typeface="Source Sans Pro Light" panose="020B0403030403020204" pitchFamily="34" charset="0"/>
              </a:rPr>
              <a:t>Infuse over 2 hours</a:t>
            </a:r>
          </a:p>
          <a:p>
            <a:pPr marL="0" indent="0">
              <a:buNone/>
            </a:pPr>
            <a:endParaRPr lang="en-US" sz="6000" dirty="0">
              <a:latin typeface="Source Sans Pro Light" panose="020B0403030403020204" pitchFamily="34" charset="0"/>
              <a:ea typeface="Source Sans Pro Light" panose="020B0403030403020204" pitchFamily="34" charset="0"/>
            </a:endParaRPr>
          </a:p>
        </p:txBody>
      </p:sp>
      <p:pic>
        <p:nvPicPr>
          <p:cNvPr id="5" name="Picture 4">
            <a:extLst>
              <a:ext uri="{FF2B5EF4-FFF2-40B4-BE49-F238E27FC236}">
                <a16:creationId xmlns:a16="http://schemas.microsoft.com/office/drawing/2014/main" id="{78F1C2E9-4644-1BB5-01F3-5AC372D717F9}"/>
              </a:ext>
            </a:extLst>
          </p:cNvPr>
          <p:cNvPicPr>
            <a:picLocks noChangeAspect="1"/>
          </p:cNvPicPr>
          <p:nvPr/>
        </p:nvPicPr>
        <p:blipFill>
          <a:blip r:embed="rId4"/>
          <a:stretch>
            <a:fillRect/>
          </a:stretch>
        </p:blipFill>
        <p:spPr>
          <a:xfrm>
            <a:off x="7725296" y="3794845"/>
            <a:ext cx="3600795" cy="2363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475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chemeClr val="accent5">
                    <a:lumMod val="60000"/>
                    <a:lumOff val="40000"/>
                  </a:schemeClr>
                </a:solidFill>
                <a:ea typeface="Source Sans Pro Light" panose="020B0403030403020204" pitchFamily="34" charset="0"/>
              </a:rPr>
              <a:t>Mycophenolate (CellCept) Monitoring Parameters</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926201"/>
            <a:ext cx="11328011" cy="4566039"/>
          </a:xfrm>
        </p:spPr>
        <p:txBody>
          <a:bodyPr>
            <a:normAutofit/>
          </a:bodyPr>
          <a:lstStyle/>
          <a:p>
            <a:r>
              <a:rPr lang="en-US" sz="2400" dirty="0">
                <a:latin typeface="Source Sans Pro Light" panose="020B0403030403020204" pitchFamily="34" charset="0"/>
                <a:ea typeface="Source Sans Pro Light" panose="020B0403030403020204" pitchFamily="34" charset="0"/>
              </a:rPr>
              <a:t> </a:t>
            </a:r>
            <a:r>
              <a:rPr lang="en-US" sz="2400" dirty="0">
                <a:latin typeface="+mj-lt"/>
                <a:ea typeface="Source Sans Pro Light" panose="020B0403030403020204" pitchFamily="34" charset="0"/>
              </a:rPr>
              <a:t>CBC, platelets (neutropenia may occur)</a:t>
            </a:r>
            <a:br>
              <a:rPr lang="en-US" sz="2400" dirty="0">
                <a:latin typeface="+mj-lt"/>
                <a:ea typeface="Source Sans Pro Light" panose="020B0403030403020204" pitchFamily="34" charset="0"/>
              </a:rPr>
            </a:br>
            <a:endParaRPr lang="en-US" sz="2400" dirty="0">
              <a:latin typeface="+mj-lt"/>
              <a:ea typeface="Source Sans Pro Light" panose="020B0403030403020204" pitchFamily="34" charset="0"/>
            </a:endParaRPr>
          </a:p>
          <a:p>
            <a:r>
              <a:rPr lang="en-US" sz="2400" dirty="0">
                <a:latin typeface="+mj-lt"/>
                <a:ea typeface="Source Sans Pro Light" panose="020B0403030403020204" pitchFamily="34" charset="0"/>
              </a:rPr>
              <a:t>Therapeutic MPA trough levels for cardiac transplant recipients is 2-4 mcg/mL</a:t>
            </a:r>
            <a:br>
              <a:rPr lang="en-US" sz="2400" dirty="0">
                <a:latin typeface="+mj-lt"/>
                <a:ea typeface="Source Sans Pro Light" panose="020B0403030403020204" pitchFamily="34" charset="0"/>
              </a:rPr>
            </a:br>
            <a:endParaRPr lang="en-US" sz="2400" dirty="0">
              <a:latin typeface="+mj-lt"/>
              <a:ea typeface="Source Sans Pro Light" panose="020B0403030403020204" pitchFamily="34" charset="0"/>
            </a:endParaRPr>
          </a:p>
          <a:p>
            <a:r>
              <a:rPr lang="en-US" sz="2400" dirty="0">
                <a:latin typeface="+mj-lt"/>
                <a:ea typeface="Source Sans Pro Light" panose="020B0403030403020204" pitchFamily="34" charset="0"/>
              </a:rPr>
              <a:t>Monitoring Parameters</a:t>
            </a:r>
          </a:p>
          <a:p>
            <a:pPr lvl="1"/>
            <a:r>
              <a:rPr lang="en-US" sz="2000" dirty="0">
                <a:latin typeface="+mj-lt"/>
                <a:ea typeface="Source Sans Pro Light" panose="020B0403030403020204" pitchFamily="34" charset="0"/>
              </a:rPr>
              <a:t>Heart rate</a:t>
            </a:r>
          </a:p>
          <a:p>
            <a:pPr lvl="1"/>
            <a:r>
              <a:rPr lang="en-US" sz="2000" dirty="0">
                <a:latin typeface="+mj-lt"/>
                <a:ea typeface="Source Sans Pro Light" panose="020B0403030403020204" pitchFamily="34" charset="0"/>
              </a:rPr>
              <a:t>Blood pressure</a:t>
            </a:r>
          </a:p>
          <a:p>
            <a:pPr lvl="1"/>
            <a:r>
              <a:rPr lang="en-US" sz="2000" dirty="0">
                <a:latin typeface="+mj-lt"/>
                <a:ea typeface="Source Sans Pro Light" panose="020B0403030403020204" pitchFamily="34" charset="0"/>
              </a:rPr>
              <a:t>Confusion/lethargy</a:t>
            </a:r>
          </a:p>
          <a:p>
            <a:pPr lvl="1"/>
            <a:r>
              <a:rPr lang="en-US" sz="2000" dirty="0">
                <a:latin typeface="+mj-lt"/>
                <a:ea typeface="Source Sans Pro Light" panose="020B0403030403020204" pitchFamily="34" charset="0"/>
              </a:rPr>
              <a:t>Kidney function (renal dosing may be needed)</a:t>
            </a:r>
          </a:p>
          <a:p>
            <a:pPr marL="0" indent="0">
              <a:buNone/>
            </a:pPr>
            <a:endParaRPr lang="en-US" sz="6000"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3953583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chemeClr val="accent5">
                    <a:lumMod val="60000"/>
                    <a:lumOff val="40000"/>
                  </a:schemeClr>
                </a:solidFill>
                <a:ea typeface="Source Sans Pro Light" panose="020B0403030403020204" pitchFamily="34" charset="0"/>
              </a:rPr>
              <a:t>Mycophenolate (CellCept) Nursing Considerations</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5" y="1926201"/>
            <a:ext cx="5664006" cy="4566039"/>
          </a:xfrm>
        </p:spPr>
        <p:txBody>
          <a:bodyPr>
            <a:normAutofit/>
          </a:bodyPr>
          <a:lstStyle/>
          <a:p>
            <a:r>
              <a:rPr lang="en-US" sz="2400" dirty="0">
                <a:latin typeface="Source Sans Pro Light" panose="020B0403030403020204" pitchFamily="34" charset="0"/>
                <a:ea typeface="Source Sans Pro Light" panose="020B0403030403020204" pitchFamily="34" charset="0"/>
              </a:rPr>
              <a:t> </a:t>
            </a:r>
            <a:r>
              <a:rPr lang="en-US" sz="2400" dirty="0">
                <a:latin typeface="+mj-lt"/>
                <a:ea typeface="Source Sans Pro Light" panose="020B0403030403020204" pitchFamily="34" charset="0"/>
              </a:rPr>
              <a:t>CellCept levels may be decreased by:</a:t>
            </a:r>
          </a:p>
          <a:p>
            <a:pPr lvl="1"/>
            <a:r>
              <a:rPr lang="en-US" sz="1600" dirty="0">
                <a:latin typeface="+mj-lt"/>
                <a:ea typeface="Source Sans Pro Light" panose="020B0403030403020204" pitchFamily="34" charset="0"/>
              </a:rPr>
              <a:t>Antacids</a:t>
            </a:r>
          </a:p>
          <a:p>
            <a:pPr lvl="1"/>
            <a:r>
              <a:rPr lang="en-US" sz="1600" dirty="0">
                <a:latin typeface="+mj-lt"/>
                <a:ea typeface="Source Sans Pro Light" panose="020B0403030403020204" pitchFamily="34" charset="0"/>
              </a:rPr>
              <a:t>Cyclosporine</a:t>
            </a:r>
          </a:p>
          <a:p>
            <a:pPr lvl="1"/>
            <a:r>
              <a:rPr lang="en-US" sz="1600" dirty="0">
                <a:latin typeface="+mj-lt"/>
                <a:ea typeface="Source Sans Pro Light" panose="020B0403030403020204" pitchFamily="34" charset="0"/>
              </a:rPr>
              <a:t>Penicillin</a:t>
            </a:r>
          </a:p>
          <a:p>
            <a:pPr lvl="1"/>
            <a:r>
              <a:rPr lang="en-US" sz="1600" dirty="0">
                <a:latin typeface="+mj-lt"/>
                <a:ea typeface="Source Sans Pro Light" panose="020B0403030403020204" pitchFamily="34" charset="0"/>
              </a:rPr>
              <a:t>Proton Pump Inhibitors</a:t>
            </a:r>
          </a:p>
          <a:p>
            <a:endParaRPr lang="en-US" sz="2000" dirty="0">
              <a:latin typeface="+mj-lt"/>
              <a:ea typeface="Source Sans Pro Light" panose="020B0403030403020204" pitchFamily="34" charset="0"/>
            </a:endParaRPr>
          </a:p>
          <a:p>
            <a:r>
              <a:rPr lang="en-US" sz="2400" dirty="0">
                <a:latin typeface="+mj-lt"/>
                <a:ea typeface="Source Sans Pro Light" panose="020B0403030403020204" pitchFamily="34" charset="0"/>
              </a:rPr>
              <a:t>Oral CellCept should be taken on an empty stomach</a:t>
            </a:r>
          </a:p>
          <a:p>
            <a:pPr lvl="1"/>
            <a:r>
              <a:rPr lang="en-US" sz="1600" dirty="0">
                <a:latin typeface="+mj-lt"/>
                <a:ea typeface="Source Sans Pro Light" panose="020B0403030403020204" pitchFamily="34" charset="0"/>
              </a:rPr>
              <a:t>1 hour before meals</a:t>
            </a:r>
          </a:p>
          <a:p>
            <a:pPr lvl="1"/>
            <a:r>
              <a:rPr lang="en-US" sz="1600" dirty="0">
                <a:latin typeface="+mj-lt"/>
                <a:ea typeface="Source Sans Pro Light" panose="020B0403030403020204" pitchFamily="34" charset="0"/>
              </a:rPr>
              <a:t>2 hours after meals</a:t>
            </a:r>
          </a:p>
          <a:p>
            <a:pPr marL="0" indent="0">
              <a:buNone/>
            </a:pPr>
            <a:endParaRPr lang="en-US" sz="6000" dirty="0">
              <a:latin typeface="Source Sans Pro Light" panose="020B0403030403020204" pitchFamily="34" charset="0"/>
              <a:ea typeface="Source Sans Pro Light" panose="020B0403030403020204" pitchFamily="34" charset="0"/>
            </a:endParaRPr>
          </a:p>
        </p:txBody>
      </p:sp>
      <p:pic>
        <p:nvPicPr>
          <p:cNvPr id="5" name="Picture 4">
            <a:extLst>
              <a:ext uri="{FF2B5EF4-FFF2-40B4-BE49-F238E27FC236}">
                <a16:creationId xmlns:a16="http://schemas.microsoft.com/office/drawing/2014/main" id="{A37297B8-69AC-33F8-5A19-170B402E6087}"/>
              </a:ext>
            </a:extLst>
          </p:cNvPr>
          <p:cNvPicPr>
            <a:picLocks noChangeAspect="1"/>
          </p:cNvPicPr>
          <p:nvPr/>
        </p:nvPicPr>
        <p:blipFill>
          <a:blip r:embed="rId4"/>
          <a:stretch>
            <a:fillRect/>
          </a:stretch>
        </p:blipFill>
        <p:spPr>
          <a:xfrm>
            <a:off x="6729935" y="2506627"/>
            <a:ext cx="4925112" cy="2572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3506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Thymoglobulin</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5" y="1926201"/>
            <a:ext cx="6053212" cy="4428473"/>
          </a:xfrm>
        </p:spPr>
        <p:txBody>
          <a:bodyPr>
            <a:normAutofit/>
          </a:bodyPr>
          <a:lstStyle/>
          <a:p>
            <a:r>
              <a:rPr lang="en-US" sz="2400" b="1" dirty="0">
                <a:solidFill>
                  <a:srgbClr val="0070C0"/>
                </a:solidFill>
                <a:latin typeface="+mj-lt"/>
                <a:ea typeface="Source Sans Pro Light" panose="020B0403030403020204" pitchFamily="34" charset="0"/>
              </a:rPr>
              <a:t>Use</a:t>
            </a:r>
            <a:r>
              <a:rPr lang="en-US" sz="2400" dirty="0">
                <a:latin typeface="+mj-lt"/>
                <a:ea typeface="Source Sans Pro Light" panose="020B0403030403020204" pitchFamily="34" charset="0"/>
              </a:rPr>
              <a:t>: Immunosuppressive agent used for prevention and/or treatment of acute rejection after transplantation</a:t>
            </a:r>
            <a:br>
              <a:rPr lang="en-US" sz="2400" dirty="0">
                <a:latin typeface="+mj-lt"/>
                <a:ea typeface="Source Sans Pro Light" panose="020B0403030403020204" pitchFamily="34" charset="0"/>
              </a:rPr>
            </a:br>
            <a:endParaRPr lang="en-US" sz="2400" dirty="0">
              <a:latin typeface="+mj-lt"/>
              <a:ea typeface="Source Sans Pro Light" panose="020B0403030403020204" pitchFamily="34" charset="0"/>
            </a:endParaRPr>
          </a:p>
          <a:p>
            <a:r>
              <a:rPr lang="en-US" sz="2400" b="1" dirty="0">
                <a:solidFill>
                  <a:srgbClr val="0070C0"/>
                </a:solidFill>
                <a:latin typeface="+mj-lt"/>
                <a:ea typeface="Source Sans Pro Light" panose="020B0403030403020204" pitchFamily="34" charset="0"/>
              </a:rPr>
              <a:t>Dosing</a:t>
            </a:r>
            <a:r>
              <a:rPr lang="en-US" sz="2400" dirty="0">
                <a:latin typeface="+mj-lt"/>
                <a:ea typeface="Source Sans Pro Light" panose="020B0403030403020204" pitchFamily="34" charset="0"/>
              </a:rPr>
              <a:t>: 1.5 mg/kg/dose IV once daily for 5 days post-transplant (standard treatment) </a:t>
            </a:r>
            <a:br>
              <a:rPr lang="en-US" sz="2400" dirty="0">
                <a:latin typeface="+mj-lt"/>
                <a:ea typeface="Source Sans Pro Light" panose="020B0403030403020204" pitchFamily="34" charset="0"/>
              </a:rPr>
            </a:br>
            <a:endParaRPr lang="en-US" sz="2400" dirty="0">
              <a:latin typeface="+mj-lt"/>
              <a:ea typeface="Source Sans Pro Light" panose="020B0403030403020204" pitchFamily="34" charset="0"/>
            </a:endParaRPr>
          </a:p>
          <a:p>
            <a:r>
              <a:rPr lang="en-US" sz="2400" b="1" dirty="0">
                <a:solidFill>
                  <a:srgbClr val="0070C0"/>
                </a:solidFill>
                <a:latin typeface="+mj-lt"/>
                <a:ea typeface="Source Sans Pro Light" panose="020B0403030403020204" pitchFamily="34" charset="0"/>
              </a:rPr>
              <a:t>Administration</a:t>
            </a:r>
            <a:r>
              <a:rPr lang="en-US" sz="2400" dirty="0">
                <a:latin typeface="+mj-lt"/>
                <a:ea typeface="Source Sans Pro Light" panose="020B0403030403020204" pitchFamily="34" charset="0"/>
              </a:rPr>
              <a:t>:</a:t>
            </a:r>
          </a:p>
          <a:p>
            <a:pPr lvl="1"/>
            <a:r>
              <a:rPr lang="en-US" sz="2000" dirty="0">
                <a:latin typeface="+mj-lt"/>
                <a:ea typeface="Source Sans Pro Light" panose="020B0403030403020204" pitchFamily="34" charset="0"/>
              </a:rPr>
              <a:t>IV use only</a:t>
            </a:r>
          </a:p>
          <a:p>
            <a:pPr lvl="1"/>
            <a:r>
              <a:rPr lang="en-US" sz="2000" dirty="0">
                <a:latin typeface="+mj-lt"/>
                <a:ea typeface="Source Sans Pro Light" panose="020B0403030403020204" pitchFamily="34" charset="0"/>
              </a:rPr>
              <a:t>Infuse over 6-12 hours</a:t>
            </a:r>
          </a:p>
          <a:p>
            <a:pPr lvl="1"/>
            <a:r>
              <a:rPr lang="en-US" sz="2000" dirty="0">
                <a:latin typeface="+mj-lt"/>
                <a:ea typeface="Source Sans Pro Light" panose="020B0403030403020204" pitchFamily="34" charset="0"/>
              </a:rPr>
              <a:t>First dose preferred infusion time: 12 hours</a:t>
            </a:r>
          </a:p>
          <a:p>
            <a:pPr marL="0" indent="0">
              <a:buNone/>
            </a:pPr>
            <a:endParaRPr lang="en-US" sz="5400"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3506759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Thymoglobulin Nursing Considerations</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926201"/>
            <a:ext cx="11328011" cy="3819279"/>
          </a:xfrm>
        </p:spPr>
        <p:txBody>
          <a:bodyPr>
            <a:normAutofit/>
          </a:bodyPr>
          <a:lstStyle/>
          <a:p>
            <a:r>
              <a:rPr lang="en-US" sz="2400" b="1" dirty="0">
                <a:solidFill>
                  <a:srgbClr val="0070C0"/>
                </a:solidFill>
                <a:latin typeface="+mj-lt"/>
                <a:ea typeface="Source Sans Pro Light" panose="020B0403030403020204" pitchFamily="34" charset="0"/>
              </a:rPr>
              <a:t>Premedication</a:t>
            </a:r>
            <a:r>
              <a:rPr lang="en-US" sz="2400" dirty="0">
                <a:latin typeface="+mj-lt"/>
                <a:ea typeface="Source Sans Pro Light" panose="020B0403030403020204" pitchFamily="34" charset="0"/>
              </a:rPr>
              <a:t>: 1 hour before dose</a:t>
            </a:r>
          </a:p>
          <a:p>
            <a:pPr lvl="1"/>
            <a:r>
              <a:rPr lang="en-US" sz="2000" b="1" dirty="0">
                <a:latin typeface="+mj-lt"/>
                <a:ea typeface="Source Sans Pro Light" panose="020B0403030403020204" pitchFamily="34" charset="0"/>
              </a:rPr>
              <a:t> </a:t>
            </a:r>
            <a:r>
              <a:rPr lang="en-US" sz="2000" b="1" dirty="0">
                <a:solidFill>
                  <a:srgbClr val="0070C0"/>
                </a:solidFill>
                <a:latin typeface="+mj-lt"/>
                <a:ea typeface="Source Sans Pro Light" panose="020B0403030403020204" pitchFamily="34" charset="0"/>
              </a:rPr>
              <a:t>Acetaminophen</a:t>
            </a:r>
            <a:r>
              <a:rPr lang="en-US" sz="2000" dirty="0">
                <a:latin typeface="+mj-lt"/>
                <a:ea typeface="Source Sans Pro Light" panose="020B0403030403020204" pitchFamily="34" charset="0"/>
              </a:rPr>
              <a:t>: 15 mg/kg (max. 650 mg) IV or PO</a:t>
            </a:r>
          </a:p>
          <a:p>
            <a:pPr lvl="1"/>
            <a:r>
              <a:rPr lang="en-US" sz="2000" b="1" dirty="0">
                <a:latin typeface="+mj-lt"/>
                <a:ea typeface="Source Sans Pro Light" panose="020B0403030403020204" pitchFamily="34" charset="0"/>
              </a:rPr>
              <a:t> </a:t>
            </a:r>
            <a:r>
              <a:rPr lang="en-US" sz="2000" b="1" dirty="0">
                <a:solidFill>
                  <a:srgbClr val="0070C0"/>
                </a:solidFill>
                <a:latin typeface="+mj-lt"/>
                <a:ea typeface="Source Sans Pro Light" panose="020B0403030403020204" pitchFamily="34" charset="0"/>
              </a:rPr>
              <a:t>Benadryl</a:t>
            </a:r>
            <a:r>
              <a:rPr lang="en-US" sz="2000" dirty="0">
                <a:latin typeface="+mj-lt"/>
                <a:ea typeface="Source Sans Pro Light" panose="020B0403030403020204" pitchFamily="34" charset="0"/>
              </a:rPr>
              <a:t>:</a:t>
            </a:r>
            <a:r>
              <a:rPr lang="en-US" sz="2000" b="1" dirty="0">
                <a:solidFill>
                  <a:srgbClr val="0070C0"/>
                </a:solidFill>
                <a:latin typeface="+mj-lt"/>
                <a:ea typeface="Source Sans Pro Light" panose="020B0403030403020204" pitchFamily="34" charset="0"/>
              </a:rPr>
              <a:t> </a:t>
            </a:r>
            <a:r>
              <a:rPr lang="en-US" sz="2000" dirty="0">
                <a:latin typeface="+mj-lt"/>
                <a:ea typeface="Source Sans Pro Light" panose="020B0403030403020204" pitchFamily="34" charset="0"/>
              </a:rPr>
              <a:t>1 mg/kg (max. 50 mg) IV or PO</a:t>
            </a:r>
          </a:p>
          <a:p>
            <a:pPr lvl="1"/>
            <a:r>
              <a:rPr lang="en-US" sz="2000" b="1" dirty="0">
                <a:latin typeface="+mj-lt"/>
                <a:ea typeface="Source Sans Pro Light" panose="020B0403030403020204" pitchFamily="34" charset="0"/>
              </a:rPr>
              <a:t> </a:t>
            </a:r>
            <a:r>
              <a:rPr lang="en-US" sz="2000" b="1" dirty="0">
                <a:solidFill>
                  <a:srgbClr val="0070C0"/>
                </a:solidFill>
                <a:latin typeface="+mj-lt"/>
                <a:ea typeface="Source Sans Pro Light" panose="020B0403030403020204" pitchFamily="34" charset="0"/>
              </a:rPr>
              <a:t>Methylprednisolone</a:t>
            </a:r>
            <a:r>
              <a:rPr lang="en-US" sz="2000" dirty="0">
                <a:latin typeface="+mj-lt"/>
                <a:ea typeface="Source Sans Pro Light" panose="020B0403030403020204" pitchFamily="34" charset="0"/>
              </a:rPr>
              <a:t>:</a:t>
            </a:r>
            <a:r>
              <a:rPr lang="en-US" sz="2000" b="1" dirty="0">
                <a:solidFill>
                  <a:srgbClr val="0070C0"/>
                </a:solidFill>
                <a:latin typeface="+mj-lt"/>
                <a:ea typeface="Source Sans Pro Light" panose="020B0403030403020204" pitchFamily="34" charset="0"/>
              </a:rPr>
              <a:t> </a:t>
            </a:r>
            <a:r>
              <a:rPr lang="en-US" sz="2000" dirty="0">
                <a:latin typeface="+mj-lt"/>
                <a:ea typeface="Source Sans Pro Light" panose="020B0403030403020204" pitchFamily="34" charset="0"/>
              </a:rPr>
              <a:t>dose varies daily with prolonged administration times</a:t>
            </a:r>
          </a:p>
          <a:p>
            <a:pPr lvl="1"/>
            <a:r>
              <a:rPr lang="en-US" sz="2000" dirty="0">
                <a:latin typeface="+mj-lt"/>
                <a:ea typeface="Source Sans Pro Light" panose="020B0403030403020204" pitchFamily="34" charset="0"/>
              </a:rPr>
              <a:t>Acetaminophen and Benadryl may be repeated with longer dose administration</a:t>
            </a:r>
            <a:br>
              <a:rPr lang="en-US" sz="2000" dirty="0">
                <a:latin typeface="+mj-lt"/>
                <a:ea typeface="Source Sans Pro Light" panose="020B0403030403020204" pitchFamily="34" charset="0"/>
              </a:rPr>
            </a:br>
            <a:endParaRPr lang="en-US" sz="2000" dirty="0">
              <a:latin typeface="+mj-lt"/>
              <a:ea typeface="Source Sans Pro Light" panose="020B0403030403020204" pitchFamily="34" charset="0"/>
            </a:endParaRPr>
          </a:p>
          <a:p>
            <a:r>
              <a:rPr lang="en-US" sz="2000" dirty="0">
                <a:latin typeface="+mj-lt"/>
                <a:ea typeface="Source Sans Pro Light" panose="020B0403030403020204" pitchFamily="34" charset="0"/>
              </a:rPr>
              <a:t>Administration via a central line or high-flow vein</a:t>
            </a:r>
          </a:p>
          <a:p>
            <a:r>
              <a:rPr lang="en-US" sz="2000" dirty="0">
                <a:latin typeface="+mj-lt"/>
                <a:ea typeface="Source Sans Pro Light" panose="020B0403030403020204" pitchFamily="34" charset="0"/>
              </a:rPr>
              <a:t>Administration via 0.22-micron filter</a:t>
            </a:r>
          </a:p>
          <a:p>
            <a:r>
              <a:rPr lang="en-US" sz="2000" dirty="0">
                <a:latin typeface="+mj-lt"/>
                <a:ea typeface="Source Sans Pro Light" panose="020B0403030403020204" pitchFamily="34" charset="0"/>
              </a:rPr>
              <a:t>Patients should not be vaccinated with live, attenuated vaccines during or shortly after treatment</a:t>
            </a:r>
          </a:p>
          <a:p>
            <a:pPr marL="0" indent="0">
              <a:buNone/>
            </a:pPr>
            <a:endParaRPr lang="en-US" sz="5400"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1960721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Thymoglobulin Monitoring Parameters</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926201"/>
            <a:ext cx="11328011" cy="4428473"/>
          </a:xfrm>
        </p:spPr>
        <p:txBody>
          <a:bodyPr>
            <a:normAutofit/>
          </a:bodyPr>
          <a:lstStyle/>
          <a:p>
            <a:r>
              <a:rPr lang="en-US" sz="2000" dirty="0">
                <a:latin typeface="+mj-lt"/>
                <a:ea typeface="Source Sans Pro Light" panose="020B0403030403020204" pitchFamily="34" charset="0"/>
              </a:rPr>
              <a:t>Most reactions occur with the first dose</a:t>
            </a:r>
          </a:p>
          <a:p>
            <a:r>
              <a:rPr lang="en-US" sz="2000" dirty="0">
                <a:latin typeface="+mj-lt"/>
                <a:ea typeface="Source Sans Pro Light" panose="020B0403030403020204" pitchFamily="34" charset="0"/>
              </a:rPr>
              <a:t>Epinephrine and resuscitative equipment should be nearby</a:t>
            </a:r>
          </a:p>
          <a:p>
            <a:r>
              <a:rPr lang="en-US" sz="2000" dirty="0">
                <a:latin typeface="+mj-lt"/>
                <a:ea typeface="Source Sans Pro Light" panose="020B0403030403020204" pitchFamily="34" charset="0"/>
              </a:rPr>
              <a:t>Physician should be immediately available in a timely manner to the nursing unit during administration</a:t>
            </a:r>
          </a:p>
          <a:p>
            <a:r>
              <a:rPr lang="en-US" sz="2000" dirty="0">
                <a:latin typeface="+mj-lt"/>
                <a:ea typeface="Source Sans Pro Light" panose="020B0403030403020204" pitchFamily="34" charset="0"/>
              </a:rPr>
              <a:t>System reaction </a:t>
            </a:r>
          </a:p>
          <a:p>
            <a:pPr lvl="1"/>
            <a:r>
              <a:rPr lang="en-US" sz="1600" dirty="0">
                <a:latin typeface="+mj-lt"/>
                <a:ea typeface="Source Sans Pro Light" panose="020B0403030403020204" pitchFamily="34" charset="0"/>
              </a:rPr>
              <a:t>Generalized rash</a:t>
            </a:r>
          </a:p>
          <a:p>
            <a:pPr lvl="1"/>
            <a:r>
              <a:rPr lang="en-US" sz="1600" dirty="0">
                <a:latin typeface="+mj-lt"/>
                <a:ea typeface="Source Sans Pro Light" panose="020B0403030403020204" pitchFamily="34" charset="0"/>
              </a:rPr>
              <a:t>Tachycardia</a:t>
            </a:r>
          </a:p>
          <a:p>
            <a:pPr lvl="1"/>
            <a:r>
              <a:rPr lang="en-US" sz="1600" dirty="0">
                <a:latin typeface="+mj-lt"/>
                <a:ea typeface="Source Sans Pro Light" panose="020B0403030403020204" pitchFamily="34" charset="0"/>
              </a:rPr>
              <a:t>Dyspnea</a:t>
            </a:r>
          </a:p>
          <a:p>
            <a:pPr lvl="1"/>
            <a:r>
              <a:rPr lang="en-US" sz="1600" dirty="0">
                <a:latin typeface="+mj-lt"/>
                <a:ea typeface="Source Sans Pro Light" panose="020B0403030403020204" pitchFamily="34" charset="0"/>
              </a:rPr>
              <a:t>Hypotension</a:t>
            </a:r>
          </a:p>
          <a:p>
            <a:pPr lvl="1"/>
            <a:r>
              <a:rPr lang="en-US" sz="1600" dirty="0">
                <a:latin typeface="+mj-lt"/>
                <a:ea typeface="Source Sans Pro Light" panose="020B0403030403020204" pitchFamily="34" charset="0"/>
              </a:rPr>
              <a:t>Anaphylaxis</a:t>
            </a:r>
          </a:p>
          <a:p>
            <a:r>
              <a:rPr lang="en-US" sz="2000" dirty="0">
                <a:latin typeface="+mj-lt"/>
                <a:ea typeface="Source Sans Pro Light" panose="020B0403030403020204" pitchFamily="34" charset="0"/>
              </a:rPr>
              <a:t>Monitoring parameters (remember to document)</a:t>
            </a:r>
          </a:p>
          <a:p>
            <a:pPr lvl="1"/>
            <a:r>
              <a:rPr lang="en-US" sz="1600" dirty="0">
                <a:latin typeface="+mj-lt"/>
                <a:ea typeface="Source Sans Pro Light" panose="020B0403030403020204" pitchFamily="34" charset="0"/>
              </a:rPr>
              <a:t>Heart rate and blood pressure Q 15min for first hour</a:t>
            </a:r>
          </a:p>
          <a:p>
            <a:pPr lvl="1"/>
            <a:r>
              <a:rPr lang="en-US" sz="1600" dirty="0">
                <a:latin typeface="+mj-lt"/>
                <a:ea typeface="Source Sans Pro Light" panose="020B0403030403020204" pitchFamily="34" charset="0"/>
              </a:rPr>
              <a:t>Q 30 for second hour, usually Q1 hour after second hour</a:t>
            </a:r>
          </a:p>
          <a:p>
            <a:pPr lvl="1"/>
            <a:r>
              <a:rPr lang="en-US" sz="1600" dirty="0">
                <a:latin typeface="+mj-lt"/>
                <a:ea typeface="Source Sans Pro Light" panose="020B0403030403020204" pitchFamily="34" charset="0"/>
              </a:rPr>
              <a:t>CBC with Diff. and platelet count daily</a:t>
            </a:r>
          </a:p>
          <a:p>
            <a:pPr marL="0" indent="0">
              <a:buNone/>
            </a:pPr>
            <a:endParaRPr lang="en-US" sz="5400"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2893315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Ganciclovir</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5" y="1690688"/>
            <a:ext cx="6891840" cy="4566039"/>
          </a:xfrm>
        </p:spPr>
        <p:txBody>
          <a:bodyPr>
            <a:normAutofit fontScale="85000" lnSpcReduction="10000"/>
          </a:bodyPr>
          <a:lstStyle/>
          <a:p>
            <a:r>
              <a:rPr lang="en-US" sz="2400" dirty="0">
                <a:latin typeface="+mj-lt"/>
                <a:ea typeface="Source Sans Pro Light" panose="020B0403030403020204" pitchFamily="34" charset="0"/>
              </a:rPr>
              <a:t> </a:t>
            </a:r>
            <a:r>
              <a:rPr lang="en-US" sz="2400" b="1" dirty="0">
                <a:solidFill>
                  <a:srgbClr val="0070C0"/>
                </a:solidFill>
                <a:latin typeface="+mj-lt"/>
                <a:ea typeface="Source Sans Pro Light" panose="020B0403030403020204" pitchFamily="34" charset="0"/>
              </a:rPr>
              <a:t>Use</a:t>
            </a:r>
            <a:r>
              <a:rPr lang="en-US" sz="2400" dirty="0">
                <a:latin typeface="+mj-lt"/>
                <a:ea typeface="Source Sans Pro Light" panose="020B0403030403020204" pitchFamily="34" charset="0"/>
              </a:rPr>
              <a:t>: Treatment of CMV or EBV infection in immunocompromised patients, as well as prophylaxis of CMV/EBV in solid organ transplant recipients</a:t>
            </a:r>
            <a:br>
              <a:rPr lang="en-US" sz="2400" dirty="0">
                <a:latin typeface="+mj-lt"/>
                <a:ea typeface="Source Sans Pro Light" panose="020B0403030403020204" pitchFamily="34" charset="0"/>
              </a:rPr>
            </a:br>
            <a:endParaRPr lang="en-US" sz="2400" dirty="0">
              <a:latin typeface="+mj-lt"/>
              <a:ea typeface="Source Sans Pro Light" panose="020B0403030403020204" pitchFamily="34" charset="0"/>
            </a:endParaRPr>
          </a:p>
          <a:p>
            <a:r>
              <a:rPr lang="en-US" sz="2400" b="1" dirty="0">
                <a:latin typeface="+mj-lt"/>
                <a:ea typeface="Source Sans Pro Light" panose="020B0403030403020204" pitchFamily="34" charset="0"/>
              </a:rPr>
              <a:t> </a:t>
            </a:r>
            <a:r>
              <a:rPr lang="en-US" sz="2400" b="1" dirty="0">
                <a:solidFill>
                  <a:srgbClr val="0070C0"/>
                </a:solidFill>
                <a:latin typeface="+mj-lt"/>
                <a:ea typeface="Source Sans Pro Light" panose="020B0403030403020204" pitchFamily="34" charset="0"/>
              </a:rPr>
              <a:t>Dosing</a:t>
            </a:r>
            <a:r>
              <a:rPr lang="en-US" sz="2400" dirty="0">
                <a:latin typeface="+mj-lt"/>
                <a:ea typeface="Source Sans Pro Light" panose="020B0403030403020204" pitchFamily="34" charset="0"/>
              </a:rPr>
              <a:t>:</a:t>
            </a:r>
          </a:p>
          <a:p>
            <a:pPr lvl="1"/>
            <a:r>
              <a:rPr lang="en-US" sz="2000" dirty="0">
                <a:latin typeface="+mj-lt"/>
                <a:ea typeface="Source Sans Pro Light" panose="020B0403030403020204" pitchFamily="34" charset="0"/>
              </a:rPr>
              <a:t>Prophylaxis post-transplant: 5 mg/kg/dose every 12 hours (IV dosing)</a:t>
            </a:r>
          </a:p>
          <a:p>
            <a:pPr lvl="1"/>
            <a:r>
              <a:rPr lang="en-US" sz="2000" dirty="0">
                <a:latin typeface="+mj-lt"/>
                <a:ea typeface="Source Sans Pro Light" panose="020B0403030403020204" pitchFamily="34" charset="0"/>
              </a:rPr>
              <a:t>CMV infections including transplant</a:t>
            </a:r>
          </a:p>
          <a:p>
            <a:pPr lvl="2"/>
            <a:r>
              <a:rPr lang="en-US" sz="1600" dirty="0">
                <a:latin typeface="+mj-lt"/>
                <a:ea typeface="Source Sans Pro Light" panose="020B0403030403020204" pitchFamily="34" charset="0"/>
              </a:rPr>
              <a:t>Initial: 10 mg/kg/day Q 12 hours Maintenance: 5 mg/kg/day as a single dose for 7 days/week</a:t>
            </a:r>
          </a:p>
          <a:p>
            <a:pPr lvl="1"/>
            <a:r>
              <a:rPr lang="en-US" sz="2000" dirty="0">
                <a:latin typeface="+mj-lt"/>
                <a:ea typeface="Source Sans Pro Light" panose="020B0403030403020204" pitchFamily="34" charset="0"/>
              </a:rPr>
              <a:t>Dose must be adjusted for renal dysfunction, which is often seen post-transplant</a:t>
            </a:r>
          </a:p>
          <a:p>
            <a:r>
              <a:rPr lang="en-US" sz="2400" dirty="0">
                <a:latin typeface="+mj-lt"/>
                <a:ea typeface="Source Sans Pro Light" panose="020B0403030403020204" pitchFamily="34" charset="0"/>
              </a:rPr>
              <a:t> </a:t>
            </a:r>
            <a:r>
              <a:rPr lang="en-US" sz="2400" b="1" dirty="0">
                <a:solidFill>
                  <a:srgbClr val="0070C0"/>
                </a:solidFill>
                <a:latin typeface="+mj-lt"/>
                <a:ea typeface="Source Sans Pro Light" panose="020B0403030403020204" pitchFamily="34" charset="0"/>
              </a:rPr>
              <a:t>Administration</a:t>
            </a:r>
            <a:r>
              <a:rPr lang="en-US" sz="2400" dirty="0">
                <a:latin typeface="+mj-lt"/>
                <a:ea typeface="Source Sans Pro Light" panose="020B0403030403020204" pitchFamily="34" charset="0"/>
              </a:rPr>
              <a:t>:</a:t>
            </a:r>
          </a:p>
          <a:p>
            <a:pPr lvl="1"/>
            <a:r>
              <a:rPr lang="en-US" sz="2000" dirty="0">
                <a:latin typeface="+mj-lt"/>
                <a:ea typeface="Source Sans Pro Light" panose="020B0403030403020204" pitchFamily="34" charset="0"/>
              </a:rPr>
              <a:t>IV infusion over at least 1 hour</a:t>
            </a:r>
          </a:p>
          <a:p>
            <a:pPr lvl="1"/>
            <a:r>
              <a:rPr lang="en-US" sz="2000" dirty="0">
                <a:latin typeface="+mj-lt"/>
                <a:ea typeface="Source Sans Pro Light" panose="020B0403030403020204" pitchFamily="34" charset="0"/>
              </a:rPr>
              <a:t>Infuse via large vein on syringe pump</a:t>
            </a:r>
          </a:p>
          <a:p>
            <a:pPr lvl="1"/>
            <a:r>
              <a:rPr lang="en-US" sz="2000" dirty="0">
                <a:latin typeface="+mj-lt"/>
                <a:ea typeface="Source Sans Pro Light" panose="020B0403030403020204" pitchFamily="34" charset="0"/>
              </a:rPr>
              <a:t>Handle/dispose according to cytotoxic drug guidelines</a:t>
            </a:r>
          </a:p>
          <a:p>
            <a:pPr lvl="1"/>
            <a:r>
              <a:rPr lang="en-US" sz="2000" dirty="0">
                <a:latin typeface="+mj-lt"/>
                <a:ea typeface="Source Sans Pro Light" panose="020B0403030403020204" pitchFamily="34" charset="0"/>
              </a:rPr>
              <a:t>Flush IV well with normal saline before and after administration</a:t>
            </a:r>
          </a:p>
          <a:p>
            <a:pPr marL="0" indent="0">
              <a:buNone/>
            </a:pPr>
            <a:endParaRPr lang="en-US" sz="6000" dirty="0">
              <a:latin typeface="Source Sans Pro Light" panose="020B0403030403020204" pitchFamily="34" charset="0"/>
              <a:ea typeface="Source Sans Pro Light" panose="020B0403030403020204" pitchFamily="34" charset="0"/>
            </a:endParaRPr>
          </a:p>
        </p:txBody>
      </p:sp>
      <p:pic>
        <p:nvPicPr>
          <p:cNvPr id="5" name="Picture 4">
            <a:extLst>
              <a:ext uri="{FF2B5EF4-FFF2-40B4-BE49-F238E27FC236}">
                <a16:creationId xmlns:a16="http://schemas.microsoft.com/office/drawing/2014/main" id="{D49BC0B0-1476-D4B1-61E9-DE1F65287FC6}"/>
              </a:ext>
            </a:extLst>
          </p:cNvPr>
          <p:cNvPicPr>
            <a:picLocks noChangeAspect="1"/>
          </p:cNvPicPr>
          <p:nvPr/>
        </p:nvPicPr>
        <p:blipFill>
          <a:blip r:embed="rId4"/>
          <a:stretch>
            <a:fillRect/>
          </a:stretch>
        </p:blipFill>
        <p:spPr>
          <a:xfrm>
            <a:off x="7323835" y="2919844"/>
            <a:ext cx="4614800" cy="209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0345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678E5E-0C44-BC47-9BFC-B948974E02BC}"/>
              </a:ext>
            </a:extLst>
          </p:cNvPr>
          <p:cNvSpPr>
            <a:spLocks noGrp="1"/>
          </p:cNvSpPr>
          <p:nvPr>
            <p:ph type="ctrTitle"/>
          </p:nvPr>
        </p:nvSpPr>
        <p:spPr>
          <a:xfrm>
            <a:off x="1524000" y="2946400"/>
            <a:ext cx="9144000" cy="1198563"/>
          </a:xfrm>
        </p:spPr>
        <p:txBody>
          <a:bodyPr>
            <a:normAutofit fontScale="90000"/>
          </a:bodyPr>
          <a:lstStyle/>
          <a:p>
            <a:br>
              <a:rPr lang="en-US" sz="4000" b="1" i="0" dirty="0">
                <a:solidFill>
                  <a:srgbClr val="000000"/>
                </a:solidFill>
                <a:effectLst/>
                <a:highlight>
                  <a:srgbClr val="FFFFFF"/>
                </a:highlight>
                <a:latin typeface="Calibri Light" panose="020F0302020204030204" pitchFamily="34" charset="0"/>
              </a:rPr>
            </a:br>
            <a:r>
              <a:rPr lang="en-US" sz="4000" b="1" i="0" dirty="0">
                <a:solidFill>
                  <a:srgbClr val="000000"/>
                </a:solidFill>
                <a:effectLst/>
                <a:highlight>
                  <a:srgbClr val="FFFFFF"/>
                </a:highlight>
                <a:latin typeface="Calibri Light" panose="020F0302020204030204" pitchFamily="34" charset="0"/>
              </a:rPr>
              <a:t>AMR &amp; CDC Crossmatch Positive Patient Therapies</a:t>
            </a:r>
            <a:endParaRPr lang="en-US" sz="4000" b="1" dirty="0">
              <a:ea typeface="Source Sans Pro Light" panose="020B0403030403020204" pitchFamily="34" charset="0"/>
            </a:endParaRPr>
          </a:p>
        </p:txBody>
      </p:sp>
    </p:spTree>
    <p:extLst>
      <p:ext uri="{BB962C8B-B14F-4D97-AF65-F5344CB8AC3E}">
        <p14:creationId xmlns:p14="http://schemas.microsoft.com/office/powerpoint/2010/main" val="47901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latin typeface="Source Sans Pro Light" panose="020B0403030403020204" pitchFamily="34" charset="0"/>
                <a:ea typeface="Source Sans Pro Light" panose="020B0403030403020204" pitchFamily="34" charset="0"/>
              </a:rPr>
              <a:t>Rituximab</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926201"/>
            <a:ext cx="11328011" cy="4566039"/>
          </a:xfrm>
        </p:spPr>
        <p:txBody>
          <a:bodyPr>
            <a:normAutofit/>
          </a:bodyPr>
          <a:lstStyle/>
          <a:p>
            <a:r>
              <a:rPr lang="en-US" dirty="0">
                <a:latin typeface="Source Sans Pro Light" panose="020B0403030403020204" pitchFamily="34" charset="0"/>
                <a:ea typeface="Source Sans Pro Light" panose="020B0403030403020204" pitchFamily="34" charset="0"/>
              </a:rPr>
              <a:t> </a:t>
            </a:r>
            <a:r>
              <a:rPr lang="en-US" b="1" dirty="0">
                <a:solidFill>
                  <a:srgbClr val="0070C0"/>
                </a:solidFill>
                <a:latin typeface="Source Sans Pro Light" panose="020B0403030403020204" pitchFamily="34" charset="0"/>
                <a:ea typeface="Source Sans Pro Light" panose="020B0403030403020204" pitchFamily="34" charset="0"/>
              </a:rPr>
              <a:t>Use</a:t>
            </a:r>
            <a:r>
              <a:rPr lang="en-US" dirty="0">
                <a:latin typeface="Source Sans Pro Light" panose="020B0403030403020204" pitchFamily="34" charset="0"/>
                <a:ea typeface="Source Sans Pro Light" panose="020B0403030403020204" pitchFamily="34" charset="0"/>
              </a:rPr>
              <a:t>: used in conjunction with plasmapheresis post-transplant for cases with high risk of acute rejection and presence of donor specific antibodies</a:t>
            </a:r>
          </a:p>
          <a:p>
            <a:pPr lvl="1"/>
            <a:r>
              <a:rPr lang="en-US" dirty="0">
                <a:latin typeface="Source Sans Pro Light" panose="020B0403030403020204" pitchFamily="34" charset="0"/>
                <a:ea typeface="Source Sans Pro Light" panose="020B0403030403020204" pitchFamily="34" charset="0"/>
              </a:rPr>
              <a:t>Helps deplete circulating B Cells</a:t>
            </a:r>
            <a:br>
              <a:rPr lang="en-US" dirty="0">
                <a:latin typeface="Source Sans Pro Light" panose="020B0403030403020204" pitchFamily="34" charset="0"/>
                <a:ea typeface="Source Sans Pro Light" panose="020B0403030403020204" pitchFamily="34" charset="0"/>
              </a:rPr>
            </a:br>
            <a:endParaRPr lang="en-US" dirty="0">
              <a:latin typeface="Source Sans Pro Light" panose="020B0403030403020204" pitchFamily="34" charset="0"/>
              <a:ea typeface="Source Sans Pro Light" panose="020B0403030403020204" pitchFamily="34" charset="0"/>
            </a:endParaRPr>
          </a:p>
          <a:p>
            <a:r>
              <a:rPr lang="en-US" dirty="0">
                <a:latin typeface="Source Sans Pro Light" panose="020B0403030403020204" pitchFamily="34" charset="0"/>
                <a:ea typeface="Source Sans Pro Light" panose="020B0403030403020204" pitchFamily="34" charset="0"/>
              </a:rPr>
              <a:t> </a:t>
            </a:r>
            <a:r>
              <a:rPr lang="en-US" b="1" dirty="0">
                <a:solidFill>
                  <a:srgbClr val="0070C0"/>
                </a:solidFill>
                <a:latin typeface="Source Sans Pro Light" panose="020B0403030403020204" pitchFamily="34" charset="0"/>
                <a:ea typeface="Source Sans Pro Light" panose="020B0403030403020204" pitchFamily="34" charset="0"/>
              </a:rPr>
              <a:t>Administration</a:t>
            </a:r>
            <a:r>
              <a:rPr lang="en-US" dirty="0">
                <a:latin typeface="Source Sans Pro Light" panose="020B0403030403020204" pitchFamily="34" charset="0"/>
                <a:ea typeface="Source Sans Pro Light" panose="020B0403030403020204" pitchFamily="34" charset="0"/>
              </a:rPr>
              <a:t>:</a:t>
            </a:r>
          </a:p>
          <a:p>
            <a:pPr lvl="1"/>
            <a:r>
              <a:rPr lang="en-US" dirty="0">
                <a:latin typeface="Source Sans Pro Light" panose="020B0403030403020204" pitchFamily="34" charset="0"/>
                <a:ea typeface="Source Sans Pro Light" panose="020B0403030403020204" pitchFamily="34" charset="0"/>
              </a:rPr>
              <a:t>Should </a:t>
            </a:r>
            <a:r>
              <a:rPr lang="en-US" b="1" dirty="0">
                <a:latin typeface="Source Sans Pro Light" panose="020B0403030403020204" pitchFamily="34" charset="0"/>
                <a:ea typeface="Source Sans Pro Light" panose="020B0403030403020204" pitchFamily="34" charset="0"/>
              </a:rPr>
              <a:t>not</a:t>
            </a:r>
            <a:r>
              <a:rPr lang="en-US" dirty="0">
                <a:latin typeface="Source Sans Pro Light" panose="020B0403030403020204" pitchFamily="34" charset="0"/>
                <a:ea typeface="Source Sans Pro Light" panose="020B0403030403020204" pitchFamily="34" charset="0"/>
              </a:rPr>
              <a:t> be administered IV push or bolus</a:t>
            </a:r>
          </a:p>
          <a:p>
            <a:pPr lvl="1"/>
            <a:r>
              <a:rPr lang="en-US" dirty="0">
                <a:hlinkClick r:id="rId4"/>
              </a:rPr>
              <a:t>Acute Antibody Mediated Rejected (AMR) Treatment (Heart Transplantation)</a:t>
            </a:r>
            <a:endParaRPr lang="en-US" dirty="0">
              <a:latin typeface="Source Sans Pro Light" panose="020B0403030403020204" pitchFamily="34" charset="0"/>
              <a:ea typeface="Source Sans Pro Light" panose="020B0403030403020204" pitchFamily="34" charset="0"/>
            </a:endParaRPr>
          </a:p>
          <a:p>
            <a:pPr lvl="1"/>
            <a:r>
              <a:rPr lang="en-US" dirty="0">
                <a:latin typeface="Source Sans Pro Light" panose="020B0403030403020204" pitchFamily="34" charset="0"/>
                <a:ea typeface="Source Sans Pro Light" panose="020B0403030403020204" pitchFamily="34" charset="0"/>
              </a:rPr>
              <a:t>Premedication:</a:t>
            </a:r>
          </a:p>
          <a:p>
            <a:pPr lvl="2"/>
            <a:r>
              <a:rPr lang="en-US" sz="1800" dirty="0">
                <a:latin typeface="Source Sans Pro Light" panose="020B0403030403020204" pitchFamily="34" charset="0"/>
                <a:ea typeface="Source Sans Pro Light" panose="020B0403030403020204" pitchFamily="34" charset="0"/>
              </a:rPr>
              <a:t>Tylenol &amp; Benadryl before each infusion</a:t>
            </a:r>
          </a:p>
        </p:txBody>
      </p:sp>
    </p:spTree>
    <p:extLst>
      <p:ext uri="{BB962C8B-B14F-4D97-AF65-F5344CB8AC3E}">
        <p14:creationId xmlns:p14="http://schemas.microsoft.com/office/powerpoint/2010/main" val="1991490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B5049FE-24A9-E652-C0B0-5592231330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0B9DB-2A9F-BB68-DAF5-32CB7CC44508}"/>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Heart Transplant Clinical Effectiveness Guidelines</a:t>
            </a:r>
          </a:p>
        </p:txBody>
      </p:sp>
      <p:sp>
        <p:nvSpPr>
          <p:cNvPr id="8" name="Content Placeholder 2">
            <a:extLst>
              <a:ext uri="{FF2B5EF4-FFF2-40B4-BE49-F238E27FC236}">
                <a16:creationId xmlns:a16="http://schemas.microsoft.com/office/drawing/2014/main" id="{BA260524-942A-974D-DD3C-32E9C32E6F74}"/>
              </a:ext>
            </a:extLst>
          </p:cNvPr>
          <p:cNvSpPr>
            <a:spLocks noGrp="1"/>
          </p:cNvSpPr>
          <p:nvPr>
            <p:ph idx="1"/>
          </p:nvPr>
        </p:nvSpPr>
        <p:spPr>
          <a:xfrm>
            <a:off x="211667" y="6110288"/>
            <a:ext cx="4722283" cy="452437"/>
          </a:xfrm>
        </p:spPr>
        <p:txBody>
          <a:bodyPr>
            <a:normAutofit lnSpcReduction="10000"/>
          </a:bodyPr>
          <a:lstStyle/>
          <a:p>
            <a:pPr marL="0" indent="0">
              <a:buNone/>
            </a:pPr>
            <a:r>
              <a:rPr lang="en-US" b="1" dirty="0">
                <a:solidFill>
                  <a:srgbClr val="0070C0"/>
                </a:solidFill>
                <a:latin typeface="+mj-lt"/>
                <a:ea typeface="Source Sans Pro Light" panose="020B0403030403020204" pitchFamily="34" charset="0"/>
              </a:rPr>
              <a:t>Search for “Heart Transplant”</a:t>
            </a:r>
            <a:endParaRPr lang="en-US" sz="1800" dirty="0">
              <a:latin typeface="+mj-lt"/>
              <a:ea typeface="Source Sans Pro Light" panose="020B0403030403020204" pitchFamily="34" charset="0"/>
            </a:endParaRPr>
          </a:p>
        </p:txBody>
      </p:sp>
      <p:pic>
        <p:nvPicPr>
          <p:cNvPr id="5" name="Picture 4">
            <a:extLst>
              <a:ext uri="{FF2B5EF4-FFF2-40B4-BE49-F238E27FC236}">
                <a16:creationId xmlns:a16="http://schemas.microsoft.com/office/drawing/2014/main" id="{7A7092ED-F1EA-E404-608A-3C51C85445F5}"/>
              </a:ext>
            </a:extLst>
          </p:cNvPr>
          <p:cNvPicPr>
            <a:picLocks noChangeAspect="1"/>
          </p:cNvPicPr>
          <p:nvPr/>
        </p:nvPicPr>
        <p:blipFill>
          <a:blip r:embed="rId4"/>
          <a:stretch>
            <a:fillRect/>
          </a:stretch>
        </p:blipFill>
        <p:spPr>
          <a:xfrm>
            <a:off x="533344" y="1651056"/>
            <a:ext cx="3467156" cy="4459232"/>
          </a:xfrm>
          <a:prstGeom prst="rect">
            <a:avLst/>
          </a:prstGeom>
        </p:spPr>
      </p:pic>
      <p:grpSp>
        <p:nvGrpSpPr>
          <p:cNvPr id="17" name="Group 16">
            <a:extLst>
              <a:ext uri="{FF2B5EF4-FFF2-40B4-BE49-F238E27FC236}">
                <a16:creationId xmlns:a16="http://schemas.microsoft.com/office/drawing/2014/main" id="{8580D721-7D69-2F8F-2495-EF00B21684DC}"/>
              </a:ext>
            </a:extLst>
          </p:cNvPr>
          <p:cNvGrpSpPr/>
          <p:nvPr/>
        </p:nvGrpSpPr>
        <p:grpSpPr>
          <a:xfrm>
            <a:off x="4943475" y="1670580"/>
            <a:ext cx="6743756" cy="4606395"/>
            <a:chOff x="4943475" y="1670580"/>
            <a:chExt cx="6743756" cy="4606395"/>
          </a:xfrm>
        </p:grpSpPr>
        <p:grpSp>
          <p:nvGrpSpPr>
            <p:cNvPr id="6" name="Group 5">
              <a:extLst>
                <a:ext uri="{FF2B5EF4-FFF2-40B4-BE49-F238E27FC236}">
                  <a16:creationId xmlns:a16="http://schemas.microsoft.com/office/drawing/2014/main" id="{9905503A-99E3-99F3-4B7F-FD8A58DB4003}"/>
                </a:ext>
              </a:extLst>
            </p:cNvPr>
            <p:cNvGrpSpPr/>
            <p:nvPr/>
          </p:nvGrpSpPr>
          <p:grpSpPr>
            <a:xfrm>
              <a:off x="5074285" y="1796823"/>
              <a:ext cx="6522296" cy="4460044"/>
              <a:chOff x="2621704" y="683456"/>
              <a:chExt cx="6522296" cy="4460044"/>
            </a:xfrm>
          </p:grpSpPr>
          <p:pic>
            <p:nvPicPr>
              <p:cNvPr id="9" name="Picture 8">
                <a:extLst>
                  <a:ext uri="{FF2B5EF4-FFF2-40B4-BE49-F238E27FC236}">
                    <a16:creationId xmlns:a16="http://schemas.microsoft.com/office/drawing/2014/main" id="{BEC92225-1CEF-6B76-366C-DC02D4672325}"/>
                  </a:ext>
                </a:extLst>
              </p:cNvPr>
              <p:cNvPicPr>
                <a:picLocks noChangeAspect="1"/>
              </p:cNvPicPr>
              <p:nvPr/>
            </p:nvPicPr>
            <p:blipFill>
              <a:blip r:embed="rId5"/>
              <a:stretch>
                <a:fillRect/>
              </a:stretch>
            </p:blipFill>
            <p:spPr>
              <a:xfrm>
                <a:off x="2621704" y="683456"/>
                <a:ext cx="6522296" cy="806126"/>
              </a:xfrm>
              <a:prstGeom prst="rect">
                <a:avLst/>
              </a:prstGeom>
            </p:spPr>
          </p:pic>
          <p:pic>
            <p:nvPicPr>
              <p:cNvPr id="10" name="Picture 9">
                <a:extLst>
                  <a:ext uri="{FF2B5EF4-FFF2-40B4-BE49-F238E27FC236}">
                    <a16:creationId xmlns:a16="http://schemas.microsoft.com/office/drawing/2014/main" id="{E0C2218A-23E5-4BDE-0732-D404ACFD7FF9}"/>
                  </a:ext>
                </a:extLst>
              </p:cNvPr>
              <p:cNvPicPr>
                <a:picLocks noChangeAspect="1"/>
              </p:cNvPicPr>
              <p:nvPr/>
            </p:nvPicPr>
            <p:blipFill>
              <a:blip r:embed="rId6"/>
              <a:stretch>
                <a:fillRect/>
              </a:stretch>
            </p:blipFill>
            <p:spPr>
              <a:xfrm>
                <a:off x="2747397" y="1462673"/>
                <a:ext cx="5728657" cy="3680827"/>
              </a:xfrm>
              <a:prstGeom prst="rect">
                <a:avLst/>
              </a:prstGeom>
            </p:spPr>
          </p:pic>
        </p:grpSp>
        <p:cxnSp>
          <p:nvCxnSpPr>
            <p:cNvPr id="12" name="Straight Connector 11">
              <a:extLst>
                <a:ext uri="{FF2B5EF4-FFF2-40B4-BE49-F238E27FC236}">
                  <a16:creationId xmlns:a16="http://schemas.microsoft.com/office/drawing/2014/main" id="{FAC32B1F-BF78-3A8B-B5EC-971CBD8504E5}"/>
                </a:ext>
              </a:extLst>
            </p:cNvPr>
            <p:cNvCxnSpPr/>
            <p:nvPr/>
          </p:nvCxnSpPr>
          <p:spPr>
            <a:xfrm>
              <a:off x="4943475" y="1681163"/>
              <a:ext cx="672470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42F3D6A-A0BD-4846-A326-044F92451138}"/>
                </a:ext>
              </a:extLst>
            </p:cNvPr>
            <p:cNvCxnSpPr>
              <a:cxnSpLocks/>
            </p:cNvCxnSpPr>
            <p:nvPr/>
          </p:nvCxnSpPr>
          <p:spPr>
            <a:xfrm>
              <a:off x="4962525" y="1690688"/>
              <a:ext cx="0" cy="4586287"/>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E2BF588-5676-18AB-9ED7-814E13BD96EE}"/>
                </a:ext>
              </a:extLst>
            </p:cNvPr>
            <p:cNvCxnSpPr>
              <a:cxnSpLocks/>
            </p:cNvCxnSpPr>
            <p:nvPr/>
          </p:nvCxnSpPr>
          <p:spPr>
            <a:xfrm>
              <a:off x="11668181" y="1670580"/>
              <a:ext cx="0" cy="4586287"/>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099656D-45BF-A09A-A3CF-40EB8E3EB1A2}"/>
                </a:ext>
              </a:extLst>
            </p:cNvPr>
            <p:cNvCxnSpPr/>
            <p:nvPr/>
          </p:nvCxnSpPr>
          <p:spPr>
            <a:xfrm>
              <a:off x="4962525" y="6261630"/>
              <a:ext cx="6724706" cy="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11838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latin typeface="Source Sans Pro Light" panose="020B0403030403020204" pitchFamily="34" charset="0"/>
                <a:ea typeface="Source Sans Pro Light" panose="020B0403030403020204" pitchFamily="34" charset="0"/>
              </a:rPr>
              <a:t>Rituximab</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926201"/>
            <a:ext cx="10006233" cy="4566039"/>
          </a:xfrm>
        </p:spPr>
        <p:txBody>
          <a:bodyPr>
            <a:normAutofit/>
          </a:bodyPr>
          <a:lstStyle/>
          <a:p>
            <a:r>
              <a:rPr lang="en-US" dirty="0">
                <a:latin typeface="Source Sans Pro Light" panose="020B0403030403020204" pitchFamily="34" charset="0"/>
                <a:ea typeface="Source Sans Pro Light" panose="020B0403030403020204" pitchFamily="34" charset="0"/>
              </a:rPr>
              <a:t> </a:t>
            </a:r>
            <a:r>
              <a:rPr lang="en-US" b="1" dirty="0">
                <a:solidFill>
                  <a:srgbClr val="0070C0"/>
                </a:solidFill>
                <a:latin typeface="Source Sans Pro Light" panose="020B0403030403020204" pitchFamily="34" charset="0"/>
                <a:ea typeface="Source Sans Pro Light" panose="020B0403030403020204" pitchFamily="34" charset="0"/>
              </a:rPr>
              <a:t>Monitoring Parameters:</a:t>
            </a:r>
          </a:p>
          <a:p>
            <a:pPr lvl="1"/>
            <a:r>
              <a:rPr lang="en-US" sz="2000" dirty="0">
                <a:latin typeface="Source Sans Pro Light" panose="020B0403030403020204" pitchFamily="34" charset="0"/>
                <a:ea typeface="Source Sans Pro Light" panose="020B0403030403020204" pitchFamily="34" charset="0"/>
              </a:rPr>
              <a:t>Transient hypotension may occur during infusion, consider holding antihypertensive medications 12 hours prior to infusion</a:t>
            </a:r>
            <a:br>
              <a:rPr lang="en-US" sz="2000" dirty="0">
                <a:latin typeface="Source Sans Pro Light" panose="020B0403030403020204" pitchFamily="34" charset="0"/>
                <a:ea typeface="Source Sans Pro Light" panose="020B0403030403020204" pitchFamily="34" charset="0"/>
              </a:rPr>
            </a:br>
            <a:endParaRPr lang="en-US" sz="2000" dirty="0">
              <a:latin typeface="Source Sans Pro Light" panose="020B0403030403020204" pitchFamily="34" charset="0"/>
              <a:ea typeface="Source Sans Pro Light" panose="020B0403030403020204" pitchFamily="34" charset="0"/>
            </a:endParaRPr>
          </a:p>
          <a:p>
            <a:pPr lvl="1"/>
            <a:r>
              <a:rPr lang="en-US" sz="2000" dirty="0">
                <a:latin typeface="Source Sans Pro Light" panose="020B0403030403020204" pitchFamily="34" charset="0"/>
                <a:ea typeface="Source Sans Pro Light" panose="020B0403030403020204" pitchFamily="34" charset="0"/>
              </a:rPr>
              <a:t>Document and monitor heart rate and blood pressure</a:t>
            </a:r>
          </a:p>
          <a:p>
            <a:pPr lvl="2"/>
            <a:r>
              <a:rPr lang="en-US" sz="1600" dirty="0">
                <a:latin typeface="Source Sans Pro Light" panose="020B0403030403020204" pitchFamily="34" charset="0"/>
                <a:ea typeface="Source Sans Pro Light" panose="020B0403030403020204" pitchFamily="34" charset="0"/>
              </a:rPr>
              <a:t>Q 15 min = 1</a:t>
            </a:r>
            <a:r>
              <a:rPr lang="en-US" sz="1600" baseline="30000" dirty="0">
                <a:latin typeface="Source Sans Pro Light" panose="020B0403030403020204" pitchFamily="34" charset="0"/>
                <a:ea typeface="Source Sans Pro Light" panose="020B0403030403020204" pitchFamily="34" charset="0"/>
              </a:rPr>
              <a:t>st</a:t>
            </a:r>
            <a:r>
              <a:rPr lang="en-US" sz="1600" dirty="0">
                <a:latin typeface="Source Sans Pro Light" panose="020B0403030403020204" pitchFamily="34" charset="0"/>
                <a:ea typeface="Source Sans Pro Light" panose="020B0403030403020204" pitchFamily="34" charset="0"/>
              </a:rPr>
              <a:t> hour</a:t>
            </a:r>
          </a:p>
          <a:p>
            <a:pPr lvl="2"/>
            <a:r>
              <a:rPr lang="en-US" sz="1600" dirty="0">
                <a:latin typeface="Source Sans Pro Light" panose="020B0403030403020204" pitchFamily="34" charset="0"/>
                <a:ea typeface="Source Sans Pro Light" panose="020B0403030403020204" pitchFamily="34" charset="0"/>
              </a:rPr>
              <a:t>Q 30 min = 2</a:t>
            </a:r>
            <a:r>
              <a:rPr lang="en-US" sz="1600" baseline="30000" dirty="0">
                <a:latin typeface="Source Sans Pro Light" panose="020B0403030403020204" pitchFamily="34" charset="0"/>
                <a:ea typeface="Source Sans Pro Light" panose="020B0403030403020204" pitchFamily="34" charset="0"/>
              </a:rPr>
              <a:t>nd</a:t>
            </a:r>
            <a:r>
              <a:rPr lang="en-US" sz="1600" dirty="0">
                <a:latin typeface="Source Sans Pro Light" panose="020B0403030403020204" pitchFamily="34" charset="0"/>
                <a:ea typeface="Source Sans Pro Light" panose="020B0403030403020204" pitchFamily="34" charset="0"/>
              </a:rPr>
              <a:t> hour</a:t>
            </a:r>
          </a:p>
          <a:p>
            <a:pPr lvl="2"/>
            <a:r>
              <a:rPr lang="en-US" sz="1600" dirty="0">
                <a:latin typeface="Source Sans Pro Light" panose="020B0403030403020204" pitchFamily="34" charset="0"/>
                <a:ea typeface="Source Sans Pro Light" panose="020B0403030403020204" pitchFamily="34" charset="0"/>
              </a:rPr>
              <a:t>Then re-evaluate</a:t>
            </a:r>
            <a:br>
              <a:rPr lang="en-US" sz="1600" dirty="0">
                <a:latin typeface="Source Sans Pro Light" panose="020B0403030403020204" pitchFamily="34" charset="0"/>
                <a:ea typeface="Source Sans Pro Light" panose="020B0403030403020204" pitchFamily="34" charset="0"/>
              </a:rPr>
            </a:br>
            <a:endParaRPr lang="en-US" sz="1600" dirty="0">
              <a:latin typeface="Source Sans Pro Light" panose="020B0403030403020204" pitchFamily="34" charset="0"/>
              <a:ea typeface="Source Sans Pro Light" panose="020B0403030403020204" pitchFamily="34" charset="0"/>
            </a:endParaRPr>
          </a:p>
          <a:p>
            <a:pPr lvl="1"/>
            <a:r>
              <a:rPr lang="en-US" sz="2000" dirty="0">
                <a:latin typeface="Source Sans Pro Light" panose="020B0403030403020204" pitchFamily="34" charset="0"/>
                <a:ea typeface="Source Sans Pro Light" panose="020B0403030403020204" pitchFamily="34" charset="0"/>
              </a:rPr>
              <a:t>Monitor CBC and platelet counts at regular intervals</a:t>
            </a:r>
            <a:endParaRPr lang="en-US" sz="2800" dirty="0">
              <a:latin typeface="Source Sans Pro Light" panose="020B0403030403020204" pitchFamily="34" charset="0"/>
              <a:ea typeface="Source Sans Pro Light" panose="020B0403030403020204" pitchFamily="34" charset="0"/>
            </a:endParaRPr>
          </a:p>
          <a:p>
            <a:pPr marL="457200" lvl="1" indent="0">
              <a:buNone/>
            </a:pPr>
            <a:endParaRPr lang="en-US" b="1" dirty="0">
              <a:solidFill>
                <a:srgbClr val="0070C0"/>
              </a:solidFill>
              <a:latin typeface="Source Sans Pro Light" panose="020B0403030403020204" pitchFamily="34" charset="0"/>
              <a:ea typeface="Source Sans Pro Light" panose="020B0403030403020204" pitchFamily="34" charset="0"/>
            </a:endParaRPr>
          </a:p>
          <a:p>
            <a:pPr marL="0" indent="0">
              <a:buNone/>
            </a:pPr>
            <a:endParaRPr lang="en-US" sz="1800"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2379255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latin typeface="Source Sans Pro Light" panose="020B0403030403020204" pitchFamily="34" charset="0"/>
                <a:ea typeface="Source Sans Pro Light" panose="020B0403030403020204" pitchFamily="34" charset="0"/>
              </a:rPr>
              <a:t>Bortezomib</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926201"/>
            <a:ext cx="7206763" cy="4566039"/>
          </a:xfrm>
        </p:spPr>
        <p:txBody>
          <a:bodyPr>
            <a:normAutofit lnSpcReduction="10000"/>
          </a:bodyPr>
          <a:lstStyle/>
          <a:p>
            <a:r>
              <a:rPr lang="en-US" sz="2400" dirty="0">
                <a:latin typeface="Source Sans Pro Light" panose="020B0403030403020204" pitchFamily="34" charset="0"/>
                <a:ea typeface="Source Sans Pro Light" panose="020B0403030403020204" pitchFamily="34" charset="0"/>
              </a:rPr>
              <a:t>  </a:t>
            </a:r>
            <a:r>
              <a:rPr lang="en-US" sz="2400" b="1" dirty="0">
                <a:solidFill>
                  <a:srgbClr val="0070C0"/>
                </a:solidFill>
                <a:latin typeface="Source Sans Pro Light" panose="020B0403030403020204" pitchFamily="34" charset="0"/>
                <a:ea typeface="Source Sans Pro Light" panose="020B0403030403020204" pitchFamily="34" charset="0"/>
              </a:rPr>
              <a:t>Use</a:t>
            </a:r>
            <a:r>
              <a:rPr lang="en-US" sz="2400" dirty="0">
                <a:latin typeface="Source Sans Pro Light" panose="020B0403030403020204" pitchFamily="34" charset="0"/>
                <a:ea typeface="Source Sans Pro Light" panose="020B0403030403020204" pitchFamily="34" charset="0"/>
              </a:rPr>
              <a:t>: antineoplastic agent utilized in conjunction with plasmapheresis, IVIG, or Rituximab to treat antibody-mediated rejection.</a:t>
            </a:r>
          </a:p>
          <a:p>
            <a:pPr lvl="1"/>
            <a:r>
              <a:rPr lang="en-US" sz="2000" dirty="0">
                <a:latin typeface="+mj-lt"/>
              </a:rPr>
              <a:t>deplete antibody-producing plasma cells</a:t>
            </a:r>
            <a:br>
              <a:rPr lang="en-US" sz="2000" dirty="0">
                <a:latin typeface="Source Sans Pro Light" panose="020B0403030403020204" pitchFamily="34" charset="0"/>
                <a:ea typeface="Source Sans Pro Light" panose="020B0403030403020204" pitchFamily="34" charset="0"/>
              </a:rPr>
            </a:br>
            <a:endParaRPr lang="en-US" sz="2000" dirty="0">
              <a:latin typeface="Source Sans Pro Light" panose="020B0403030403020204" pitchFamily="34" charset="0"/>
              <a:ea typeface="Source Sans Pro Light" panose="020B0403030403020204" pitchFamily="34" charset="0"/>
            </a:endParaRPr>
          </a:p>
          <a:p>
            <a:r>
              <a:rPr lang="en-US" sz="2400" dirty="0">
                <a:latin typeface="Source Sans Pro Light" panose="020B0403030403020204" pitchFamily="34" charset="0"/>
                <a:ea typeface="Source Sans Pro Light" panose="020B0403030403020204" pitchFamily="34" charset="0"/>
              </a:rPr>
              <a:t> </a:t>
            </a:r>
            <a:r>
              <a:rPr lang="en-US" sz="2400" b="1" dirty="0">
                <a:solidFill>
                  <a:srgbClr val="0070C0"/>
                </a:solidFill>
                <a:latin typeface="Source Sans Pro Light" panose="020B0403030403020204" pitchFamily="34" charset="0"/>
                <a:ea typeface="Source Sans Pro Light" panose="020B0403030403020204" pitchFamily="34" charset="0"/>
              </a:rPr>
              <a:t>Administration</a:t>
            </a:r>
            <a:r>
              <a:rPr lang="en-US" sz="2400" dirty="0">
                <a:latin typeface="Source Sans Pro Light" panose="020B0403030403020204" pitchFamily="34" charset="0"/>
                <a:ea typeface="Source Sans Pro Light" panose="020B0403030403020204" pitchFamily="34" charset="0"/>
              </a:rPr>
              <a:t>:</a:t>
            </a:r>
          </a:p>
          <a:p>
            <a:pPr lvl="1"/>
            <a:r>
              <a:rPr lang="en-US" sz="2000" dirty="0">
                <a:latin typeface="Source Sans Pro Light" panose="020B0403030403020204" pitchFamily="34" charset="0"/>
                <a:ea typeface="Source Sans Pro Light" panose="020B0403030403020204" pitchFamily="34" charset="0"/>
              </a:rPr>
              <a:t>Consecutive doses are separated by at least 72 hours</a:t>
            </a:r>
          </a:p>
          <a:p>
            <a:pPr lvl="1"/>
            <a:r>
              <a:rPr lang="en-US" sz="2000" dirty="0">
                <a:latin typeface="Source Sans Pro Light" panose="020B0403030403020204" pitchFamily="34" charset="0"/>
                <a:ea typeface="Source Sans Pro Light" panose="020B0403030403020204" pitchFamily="34" charset="0"/>
              </a:rPr>
              <a:t>IV administration via rapid IV push (3-5 seconds)</a:t>
            </a:r>
          </a:p>
          <a:p>
            <a:pPr lvl="1"/>
            <a:r>
              <a:rPr lang="en-US" sz="2000" dirty="0">
                <a:latin typeface="Source Sans Pro Light" panose="020B0403030403020204" pitchFamily="34" charset="0"/>
                <a:ea typeface="Source Sans Pro Light" panose="020B0403030403020204" pitchFamily="34" charset="0"/>
              </a:rPr>
              <a:t>Premedication: Benadryl, Tylenol, Zofran, IV steroid with each dose</a:t>
            </a:r>
          </a:p>
          <a:p>
            <a:pPr marL="457200" lvl="1" indent="0">
              <a:buNone/>
            </a:pPr>
            <a:br>
              <a:rPr lang="en-US" sz="2000" dirty="0">
                <a:latin typeface="Source Sans Pro Light" panose="020B0403030403020204" pitchFamily="34" charset="0"/>
                <a:ea typeface="Source Sans Pro Light" panose="020B0403030403020204" pitchFamily="34" charset="0"/>
              </a:rPr>
            </a:br>
            <a:endParaRPr lang="en-US" sz="2000" dirty="0">
              <a:latin typeface="Source Sans Pro Light" panose="020B0403030403020204" pitchFamily="34" charset="0"/>
              <a:ea typeface="Source Sans Pro Light" panose="020B0403030403020204" pitchFamily="34" charset="0"/>
            </a:endParaRPr>
          </a:p>
          <a:p>
            <a:r>
              <a:rPr lang="en-US" sz="2400" dirty="0">
                <a:latin typeface="Source Sans Pro Light" panose="020B0403030403020204" pitchFamily="34" charset="0"/>
                <a:ea typeface="Source Sans Pro Light" panose="020B0403030403020204" pitchFamily="34" charset="0"/>
              </a:rPr>
              <a:t> </a:t>
            </a:r>
            <a:r>
              <a:rPr lang="en-US" sz="2400" b="1" dirty="0">
                <a:solidFill>
                  <a:srgbClr val="0070C0"/>
                </a:solidFill>
                <a:latin typeface="Source Sans Pro Light" panose="020B0403030403020204" pitchFamily="34" charset="0"/>
                <a:ea typeface="Source Sans Pro Light" panose="020B0403030403020204" pitchFamily="34" charset="0"/>
              </a:rPr>
              <a:t>Consent</a:t>
            </a:r>
            <a:r>
              <a:rPr lang="en-US" sz="2400" dirty="0">
                <a:latin typeface="Source Sans Pro Light" panose="020B0403030403020204" pitchFamily="34" charset="0"/>
                <a:ea typeface="Source Sans Pro Light" panose="020B0403030403020204" pitchFamily="34" charset="0"/>
              </a:rPr>
              <a:t>: requires chemotherapy consent when used to treat antibody mediated rejection</a:t>
            </a:r>
            <a:endParaRPr lang="en-US" sz="6000" dirty="0">
              <a:latin typeface="Source Sans Pro Light" panose="020B0403030403020204" pitchFamily="34" charset="0"/>
              <a:ea typeface="Source Sans Pro Light" panose="020B0403030403020204" pitchFamily="34" charset="0"/>
            </a:endParaRPr>
          </a:p>
        </p:txBody>
      </p:sp>
      <p:pic>
        <p:nvPicPr>
          <p:cNvPr id="5" name="Picture 4">
            <a:extLst>
              <a:ext uri="{FF2B5EF4-FFF2-40B4-BE49-F238E27FC236}">
                <a16:creationId xmlns:a16="http://schemas.microsoft.com/office/drawing/2014/main" id="{B2BE5178-54E7-F63B-1C15-1A68B55BE02E}"/>
              </a:ext>
            </a:extLst>
          </p:cNvPr>
          <p:cNvPicPr>
            <a:picLocks noChangeAspect="1"/>
          </p:cNvPicPr>
          <p:nvPr/>
        </p:nvPicPr>
        <p:blipFill>
          <a:blip r:embed="rId4"/>
          <a:stretch>
            <a:fillRect/>
          </a:stretch>
        </p:blipFill>
        <p:spPr>
          <a:xfrm>
            <a:off x="7069376" y="2846955"/>
            <a:ext cx="4848902" cy="1362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3599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Daratumumab</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477109"/>
            <a:ext cx="9875787" cy="5162842"/>
          </a:xfrm>
        </p:spPr>
        <p:txBody>
          <a:bodyPr>
            <a:normAutofit/>
          </a:bodyPr>
          <a:lstStyle/>
          <a:p>
            <a:r>
              <a:rPr lang="en-US" sz="2000" dirty="0">
                <a:latin typeface="Source Sans Pro Light" panose="020B0403030403020204" pitchFamily="34" charset="0"/>
                <a:ea typeface="Source Sans Pro Light" panose="020B0403030403020204" pitchFamily="34" charset="0"/>
              </a:rPr>
              <a:t> </a:t>
            </a:r>
            <a:r>
              <a:rPr lang="en-US" sz="2000" b="1" dirty="0">
                <a:solidFill>
                  <a:srgbClr val="0070C0"/>
                </a:solidFill>
                <a:latin typeface="+mj-lt"/>
                <a:ea typeface="Source Sans Pro Light" panose="020B0403030403020204" pitchFamily="34" charset="0"/>
              </a:rPr>
              <a:t>Use</a:t>
            </a:r>
            <a:r>
              <a:rPr lang="en-US" sz="2000" dirty="0">
                <a:latin typeface="+mj-lt"/>
                <a:ea typeface="Source Sans Pro Light" panose="020B0403030403020204" pitchFamily="34" charset="0"/>
              </a:rPr>
              <a:t>: patients presenting with antibody-mediated rejection and HLA hypersensitization </a:t>
            </a:r>
            <a:br>
              <a:rPr lang="en-US" sz="2000" dirty="0">
                <a:latin typeface="+mj-lt"/>
                <a:ea typeface="Source Sans Pro Light" panose="020B0403030403020204" pitchFamily="34" charset="0"/>
              </a:rPr>
            </a:br>
            <a:endParaRPr lang="en-US" sz="2000" dirty="0">
              <a:latin typeface="+mj-lt"/>
              <a:ea typeface="Source Sans Pro Light" panose="020B0403030403020204" pitchFamily="34" charset="0"/>
            </a:endParaRPr>
          </a:p>
          <a:p>
            <a:r>
              <a:rPr lang="en-US" sz="2000" dirty="0">
                <a:latin typeface="+mj-lt"/>
                <a:ea typeface="Source Sans Pro Light" panose="020B0403030403020204" pitchFamily="34" charset="0"/>
              </a:rPr>
              <a:t> </a:t>
            </a:r>
            <a:r>
              <a:rPr lang="en-US" sz="2000" b="1" dirty="0">
                <a:solidFill>
                  <a:srgbClr val="0070C0"/>
                </a:solidFill>
                <a:latin typeface="+mj-lt"/>
                <a:ea typeface="Source Sans Pro Light" panose="020B0403030403020204" pitchFamily="34" charset="0"/>
              </a:rPr>
              <a:t>Administration</a:t>
            </a:r>
            <a:r>
              <a:rPr lang="en-US" sz="2000" dirty="0">
                <a:latin typeface="+mj-lt"/>
                <a:ea typeface="Source Sans Pro Light" panose="020B0403030403020204" pitchFamily="34" charset="0"/>
              </a:rPr>
              <a:t>:</a:t>
            </a:r>
          </a:p>
          <a:p>
            <a:pPr lvl="1"/>
            <a:r>
              <a:rPr lang="en-US" sz="1800" dirty="0">
                <a:latin typeface="+mj-lt"/>
                <a:ea typeface="Source Sans Pro Light" panose="020B0403030403020204" pitchFamily="34" charset="0"/>
              </a:rPr>
              <a:t>Typically given every 2 weeks for 2 doses, then every 4 weeks for 2 doses</a:t>
            </a:r>
          </a:p>
          <a:p>
            <a:pPr lvl="2"/>
            <a:r>
              <a:rPr lang="en-US" sz="1600" dirty="0">
                <a:latin typeface="+mj-lt"/>
                <a:ea typeface="Source Sans Pro Light" panose="020B0403030403020204" pitchFamily="34" charset="0"/>
              </a:rPr>
              <a:t>Can be condensed to Q2 weekly or Q1 weekly dosing for severe AMR</a:t>
            </a:r>
            <a:br>
              <a:rPr lang="en-US" sz="1600" dirty="0">
                <a:latin typeface="+mj-lt"/>
                <a:ea typeface="Source Sans Pro Light" panose="020B0403030403020204" pitchFamily="34" charset="0"/>
              </a:rPr>
            </a:br>
            <a:endParaRPr lang="en-US" sz="1600" dirty="0">
              <a:latin typeface="+mj-lt"/>
              <a:ea typeface="Source Sans Pro Light" panose="020B0403030403020204" pitchFamily="34" charset="0"/>
            </a:endParaRPr>
          </a:p>
          <a:p>
            <a:pPr lvl="1"/>
            <a:r>
              <a:rPr lang="en-US" sz="1800" dirty="0">
                <a:latin typeface="+mj-lt"/>
                <a:ea typeface="Source Sans Pro Light" panose="020B0403030403020204" pitchFamily="34" charset="0"/>
              </a:rPr>
              <a:t>Pre-medication:</a:t>
            </a:r>
          </a:p>
          <a:p>
            <a:pPr lvl="2"/>
            <a:r>
              <a:rPr lang="en-US" sz="1400" dirty="0">
                <a:latin typeface="+mj-lt"/>
                <a:ea typeface="Source Sans Pro Light" panose="020B0403030403020204" pitchFamily="34" charset="0"/>
              </a:rPr>
              <a:t>Tylenol, Benadryl, Methylprednisolone, Montelukast, Famotidine, Zofran</a:t>
            </a:r>
          </a:p>
          <a:p>
            <a:pPr lvl="2"/>
            <a:r>
              <a:rPr lang="en-US" sz="1400" dirty="0">
                <a:latin typeface="+mj-lt"/>
                <a:ea typeface="Source Sans Pro Light" panose="020B0403030403020204" pitchFamily="34" charset="0"/>
              </a:rPr>
              <a:t>Premedication &amp; their timing (1-3 hours before dose) is </a:t>
            </a:r>
            <a:r>
              <a:rPr lang="en-US" sz="1400" b="1" i="1" dirty="0">
                <a:latin typeface="+mj-lt"/>
                <a:ea typeface="Source Sans Pro Light" panose="020B0403030403020204" pitchFamily="34" charset="0"/>
              </a:rPr>
              <a:t>specific</a:t>
            </a:r>
            <a:r>
              <a:rPr lang="en-US" sz="1400" dirty="0">
                <a:latin typeface="+mj-lt"/>
                <a:ea typeface="Source Sans Pro Light" panose="020B0403030403020204" pitchFamily="34" charset="0"/>
              </a:rPr>
              <a:t> to the Daratumumab infusion.</a:t>
            </a:r>
          </a:p>
          <a:p>
            <a:pPr lvl="2"/>
            <a:r>
              <a:rPr lang="en-US" sz="1400" dirty="0">
                <a:latin typeface="+mj-lt"/>
                <a:ea typeface="Source Sans Pro Light" panose="020B0403030403020204" pitchFamily="34" charset="0"/>
              </a:rPr>
              <a:t>Considerations for adjunct therapy and timing of pre-medications</a:t>
            </a:r>
          </a:p>
          <a:p>
            <a:pPr lvl="1"/>
            <a:r>
              <a:rPr lang="en-US" sz="1600" dirty="0">
                <a:latin typeface="+mj-lt"/>
                <a:ea typeface="Source Sans Pro Light" panose="020B0403030403020204" pitchFamily="34" charset="0"/>
              </a:rPr>
              <a:t>Post-medication:</a:t>
            </a:r>
          </a:p>
          <a:p>
            <a:pPr lvl="2"/>
            <a:r>
              <a:rPr lang="en-US" sz="1400" dirty="0">
                <a:latin typeface="+mj-lt"/>
                <a:ea typeface="Source Sans Pro Light" panose="020B0403030403020204" pitchFamily="34" charset="0"/>
              </a:rPr>
              <a:t>Prednisone on Day 1 &amp; Day 2 (Day 1 = 8 hours after start of infusion)</a:t>
            </a:r>
          </a:p>
          <a:p>
            <a:pPr lvl="2"/>
            <a:r>
              <a:rPr lang="en-US" sz="1400" dirty="0">
                <a:latin typeface="+mj-lt"/>
                <a:ea typeface="Source Sans Pro Light" panose="020B0403030403020204" pitchFamily="34" charset="0"/>
              </a:rPr>
              <a:t>Montelukast PO once on Day 2</a:t>
            </a:r>
          </a:p>
        </p:txBody>
      </p:sp>
      <p:pic>
        <p:nvPicPr>
          <p:cNvPr id="5" name="Picture 4">
            <a:extLst>
              <a:ext uri="{FF2B5EF4-FFF2-40B4-BE49-F238E27FC236}">
                <a16:creationId xmlns:a16="http://schemas.microsoft.com/office/drawing/2014/main" id="{91500AF5-56F2-DD17-B85B-33B81C068867}"/>
              </a:ext>
            </a:extLst>
          </p:cNvPr>
          <p:cNvPicPr>
            <a:picLocks noChangeAspect="1"/>
          </p:cNvPicPr>
          <p:nvPr/>
        </p:nvPicPr>
        <p:blipFill>
          <a:blip r:embed="rId4"/>
          <a:stretch>
            <a:fillRect/>
          </a:stretch>
        </p:blipFill>
        <p:spPr>
          <a:xfrm>
            <a:off x="6985468" y="4971708"/>
            <a:ext cx="4915586" cy="1066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4359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Daratumumab</a:t>
            </a:r>
          </a:p>
        </p:txBody>
      </p:sp>
      <p:pic>
        <p:nvPicPr>
          <p:cNvPr id="7" name="Picture 6">
            <a:extLst>
              <a:ext uri="{FF2B5EF4-FFF2-40B4-BE49-F238E27FC236}">
                <a16:creationId xmlns:a16="http://schemas.microsoft.com/office/drawing/2014/main" id="{5FEB8BFB-9404-8764-A08B-344B256C7DEE}"/>
              </a:ext>
            </a:extLst>
          </p:cNvPr>
          <p:cNvPicPr>
            <a:picLocks noChangeAspect="1"/>
          </p:cNvPicPr>
          <p:nvPr/>
        </p:nvPicPr>
        <p:blipFill>
          <a:blip r:embed="rId4"/>
          <a:stretch>
            <a:fillRect/>
          </a:stretch>
        </p:blipFill>
        <p:spPr>
          <a:xfrm>
            <a:off x="0" y="1493740"/>
            <a:ext cx="12192000" cy="4168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2">
            <a:extLst>
              <a:ext uri="{FF2B5EF4-FFF2-40B4-BE49-F238E27FC236}">
                <a16:creationId xmlns:a16="http://schemas.microsoft.com/office/drawing/2014/main" id="{6C9EE851-54DF-DE62-D523-F0004EC3BF8F}"/>
              </a:ext>
            </a:extLst>
          </p:cNvPr>
          <p:cNvSpPr>
            <a:spLocks noGrp="1"/>
          </p:cNvSpPr>
          <p:nvPr>
            <p:ph idx="1"/>
          </p:nvPr>
        </p:nvSpPr>
        <p:spPr>
          <a:xfrm>
            <a:off x="287867" y="5764498"/>
            <a:ext cx="11328011" cy="984737"/>
          </a:xfrm>
        </p:spPr>
        <p:txBody>
          <a:bodyPr>
            <a:normAutofit fontScale="92500" lnSpcReduction="10000"/>
          </a:bodyPr>
          <a:lstStyle/>
          <a:p>
            <a:r>
              <a:rPr lang="en-US" dirty="0">
                <a:latin typeface="Source Sans Pro Light" panose="020B0403030403020204" pitchFamily="34" charset="0"/>
                <a:ea typeface="Source Sans Pro Light" panose="020B0403030403020204" pitchFamily="34" charset="0"/>
              </a:rPr>
              <a:t> </a:t>
            </a:r>
            <a:r>
              <a:rPr lang="en-US" b="1" dirty="0">
                <a:solidFill>
                  <a:srgbClr val="0070C0"/>
                </a:solidFill>
                <a:latin typeface="+mj-lt"/>
                <a:ea typeface="Source Sans Pro Light" panose="020B0403030403020204" pitchFamily="34" charset="0"/>
              </a:rPr>
              <a:t>Monitoring Parameters:</a:t>
            </a:r>
          </a:p>
          <a:p>
            <a:pPr lvl="1"/>
            <a:r>
              <a:rPr lang="en-US" sz="1800" dirty="0">
                <a:latin typeface="+mj-lt"/>
                <a:ea typeface="Source Sans Pro Light" panose="020B0403030403020204" pitchFamily="34" charset="0"/>
              </a:rPr>
              <a:t>Vital signs: prior to infusion, Q15 min x1 hour, end of infusion</a:t>
            </a:r>
          </a:p>
          <a:p>
            <a:pPr lvl="1"/>
            <a:r>
              <a:rPr lang="en-US" sz="1800" dirty="0">
                <a:latin typeface="+mj-lt"/>
                <a:ea typeface="Source Sans Pro Light" panose="020B0403030403020204" pitchFamily="34" charset="0"/>
              </a:rPr>
              <a:t>Nausea/ Vomiting, Diarrhea, Neutropenia/Anemia, Fever</a:t>
            </a:r>
          </a:p>
        </p:txBody>
      </p:sp>
    </p:spTree>
    <p:extLst>
      <p:ext uri="{BB962C8B-B14F-4D97-AF65-F5344CB8AC3E}">
        <p14:creationId xmlns:p14="http://schemas.microsoft.com/office/powerpoint/2010/main" val="1360887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412154B-A933-82D9-189B-47C571E2787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4BF32B-0576-3A61-9A36-DC48B6181726}"/>
              </a:ext>
            </a:extLst>
          </p:cNvPr>
          <p:cNvSpPr>
            <a:spLocks noGrp="1"/>
          </p:cNvSpPr>
          <p:nvPr>
            <p:ph type="ctrTitle"/>
          </p:nvPr>
        </p:nvSpPr>
        <p:spPr>
          <a:xfrm>
            <a:off x="1524000" y="2946400"/>
            <a:ext cx="9144000" cy="1198563"/>
          </a:xfrm>
        </p:spPr>
        <p:txBody>
          <a:bodyPr>
            <a:normAutofit/>
          </a:bodyPr>
          <a:lstStyle/>
          <a:p>
            <a:r>
              <a:rPr lang="en-US" sz="4000" b="1" dirty="0">
                <a:solidFill>
                  <a:srgbClr val="000000"/>
                </a:solidFill>
                <a:highlight>
                  <a:srgbClr val="FFFFFF"/>
                </a:highlight>
                <a:latin typeface="Calibri Light" panose="020F0302020204030204" pitchFamily="34" charset="0"/>
                <a:ea typeface="Source Sans Pro Light" panose="020B0403030403020204" pitchFamily="34" charset="0"/>
              </a:rPr>
              <a:t>Cardiac Medications </a:t>
            </a:r>
            <a:endParaRPr lang="en-US" sz="4000" b="1" dirty="0">
              <a:ea typeface="Source Sans Pro Light" panose="020B0403030403020204" pitchFamily="34" charset="0"/>
            </a:endParaRPr>
          </a:p>
        </p:txBody>
      </p:sp>
    </p:spTree>
    <p:extLst>
      <p:ext uri="{BB962C8B-B14F-4D97-AF65-F5344CB8AC3E}">
        <p14:creationId xmlns:p14="http://schemas.microsoft.com/office/powerpoint/2010/main" val="2871453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21448-4686-87ED-E7DA-5E5E503FCE60}"/>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Arrest Meds.</a:t>
            </a:r>
          </a:p>
        </p:txBody>
      </p:sp>
      <p:sp>
        <p:nvSpPr>
          <p:cNvPr id="4" name="Slide Number Placeholder 3">
            <a:extLst>
              <a:ext uri="{FF2B5EF4-FFF2-40B4-BE49-F238E27FC236}">
                <a16:creationId xmlns:a16="http://schemas.microsoft.com/office/drawing/2014/main" id="{49A1616B-FEB8-3899-F697-186CABD47593}"/>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Source Sans Pro Light" panose="020B0403030403020204" pitchFamily="34" charset="0"/>
                <a:ea typeface="Source Sans Pro Light" panose="020B0403030403020204" pitchFamily="34" charset="0"/>
              </a:rPr>
              <a:pPr defTabSz="609585"/>
              <a:t>25</a:t>
            </a:fld>
            <a:endParaRPr lang="en-US" dirty="0">
              <a:solidFill>
                <a:srgbClr val="771B61"/>
              </a:solidFill>
              <a:latin typeface="Source Sans Pro Light" panose="020B0403030403020204" pitchFamily="34" charset="0"/>
              <a:ea typeface="Source Sans Pro Light" panose="020B0403030403020204" pitchFamily="34" charset="0"/>
            </a:endParaRPr>
          </a:p>
        </p:txBody>
      </p:sp>
      <p:sp>
        <p:nvSpPr>
          <p:cNvPr id="5" name="Text Placeholder 3">
            <a:extLst>
              <a:ext uri="{FF2B5EF4-FFF2-40B4-BE49-F238E27FC236}">
                <a16:creationId xmlns:a16="http://schemas.microsoft.com/office/drawing/2014/main" id="{C2B76B9B-F5EE-4E1F-144D-CCB388E24C21}"/>
              </a:ext>
            </a:extLst>
          </p:cNvPr>
          <p:cNvSpPr txBox="1">
            <a:spLocks/>
          </p:cNvSpPr>
          <p:nvPr/>
        </p:nvSpPr>
        <p:spPr>
          <a:xfrm>
            <a:off x="393387" y="1829594"/>
            <a:ext cx="3843551" cy="620543"/>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b="0" i="0" kern="1200">
                <a:solidFill>
                  <a:schemeClr val="bg2">
                    <a:lumMod val="10000"/>
                  </a:schemeClr>
                </a:solidFill>
                <a:latin typeface="Catamaran" pitchFamily="2" charset="77"/>
                <a:ea typeface="+mn-ea"/>
                <a:cs typeface="Catamaran" pitchFamily="2" charset="77"/>
              </a:defRPr>
            </a:lvl1pPr>
            <a:lvl2pPr marL="742950" indent="-285750" algn="l" defTabSz="457200" rtl="0" eaLnBrk="1" latinLnBrk="0" hangingPunct="1">
              <a:spcBef>
                <a:spcPct val="20000"/>
              </a:spcBef>
              <a:buFont typeface="Arial"/>
              <a:buChar char="–"/>
              <a:defRPr sz="2800" b="0" i="0" kern="1200">
                <a:solidFill>
                  <a:schemeClr val="bg2">
                    <a:lumMod val="10000"/>
                  </a:schemeClr>
                </a:solidFill>
                <a:latin typeface="Catamaran" pitchFamily="2" charset="77"/>
                <a:ea typeface="+mn-ea"/>
                <a:cs typeface="Catamaran" pitchFamily="2" charset="77"/>
              </a:defRPr>
            </a:lvl2pPr>
            <a:lvl3pPr marL="1143000" indent="-228600" algn="l" defTabSz="457200" rtl="0" eaLnBrk="1" latinLnBrk="0" hangingPunct="1">
              <a:spcBef>
                <a:spcPct val="20000"/>
              </a:spcBef>
              <a:buFont typeface="Arial"/>
              <a:buChar char="•"/>
              <a:defRPr sz="2400" b="0" i="0" kern="1200">
                <a:solidFill>
                  <a:schemeClr val="bg2">
                    <a:lumMod val="10000"/>
                  </a:schemeClr>
                </a:solidFill>
                <a:latin typeface="Catamaran" pitchFamily="2" charset="77"/>
                <a:ea typeface="+mn-ea"/>
                <a:cs typeface="Catamaran" pitchFamily="2" charset="77"/>
              </a:defRPr>
            </a:lvl3pPr>
            <a:lvl4pPr marL="1600200" indent="-228600" algn="l" defTabSz="457200" rtl="0" eaLnBrk="1" latinLnBrk="0" hangingPunct="1">
              <a:spcBef>
                <a:spcPct val="20000"/>
              </a:spcBef>
              <a:buFont typeface="Arial"/>
              <a:buChar char="–"/>
              <a:defRPr sz="2000" b="0" i="0" kern="1200">
                <a:solidFill>
                  <a:schemeClr val="bg2">
                    <a:lumMod val="10000"/>
                  </a:schemeClr>
                </a:solidFill>
                <a:latin typeface="Catamaran" pitchFamily="2" charset="77"/>
                <a:ea typeface="+mn-ea"/>
                <a:cs typeface="Catamaran" pitchFamily="2" charset="77"/>
              </a:defRPr>
            </a:lvl4pPr>
            <a:lvl5pPr marL="2057400" indent="-228600" algn="l" defTabSz="457200" rtl="0" eaLnBrk="1" latinLnBrk="0" hangingPunct="1">
              <a:spcBef>
                <a:spcPct val="20000"/>
              </a:spcBef>
              <a:buFont typeface="Arial"/>
              <a:buChar char="»"/>
              <a:defRPr sz="2000" b="0" i="0" kern="1200">
                <a:solidFill>
                  <a:schemeClr val="bg2">
                    <a:lumMod val="10000"/>
                  </a:schemeClr>
                </a:solidFill>
                <a:latin typeface="Catamaran" pitchFamily="2" charset="77"/>
                <a:ea typeface="+mn-ea"/>
                <a:cs typeface="Catamaran" pitchFamily="2" charset="77"/>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4000" dirty="0">
                <a:solidFill>
                  <a:srgbClr val="771B61">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Epinephrine</a:t>
            </a:r>
            <a:endParaRPr lang="en-US" sz="4267" dirty="0">
              <a:solidFill>
                <a:srgbClr val="771B61">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4">
            <a:extLst>
              <a:ext uri="{FF2B5EF4-FFF2-40B4-BE49-F238E27FC236}">
                <a16:creationId xmlns:a16="http://schemas.microsoft.com/office/drawing/2014/main" id="{52392F79-ED78-E206-D20A-0E1D94058DBE}"/>
              </a:ext>
            </a:extLst>
          </p:cNvPr>
          <p:cNvSpPr txBox="1">
            <a:spLocks/>
          </p:cNvSpPr>
          <p:nvPr/>
        </p:nvSpPr>
        <p:spPr>
          <a:xfrm>
            <a:off x="220449" y="2785106"/>
            <a:ext cx="4410817" cy="30971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2133" b="1" u="sng"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Dose: 0.01 mg/kg/dose</a:t>
            </a:r>
            <a:br>
              <a:rPr lang="en-US" sz="2133" u="sng"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br>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Improves cardiac contractility and stroke volume</a:t>
            </a:r>
          </a:p>
          <a:p>
            <a:pPr marL="457189" indent="-457189" defTabSz="609585"/>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Adult dosing: 1 mg/dose</a:t>
            </a:r>
          </a:p>
          <a:p>
            <a:pPr marL="0" indent="0" defTabSz="609585">
              <a:buNone/>
            </a:pPr>
            <a:endParaRPr lang="en-US" dirty="0">
              <a:solidFill>
                <a:srgbClr val="771B61"/>
              </a:solidFill>
              <a:latin typeface="Source Sans Pro Light" panose="020B0403030403020204" pitchFamily="34" charset="0"/>
              <a:ea typeface="Source Sans Pro Light" panose="020B0403030403020204" pitchFamily="34" charset="0"/>
            </a:endParaRPr>
          </a:p>
        </p:txBody>
      </p:sp>
      <p:sp>
        <p:nvSpPr>
          <p:cNvPr id="7" name="Text Placeholder 5">
            <a:extLst>
              <a:ext uri="{FF2B5EF4-FFF2-40B4-BE49-F238E27FC236}">
                <a16:creationId xmlns:a16="http://schemas.microsoft.com/office/drawing/2014/main" id="{7AB00918-423C-4E02-57C4-FE62F19F2064}"/>
              </a:ext>
            </a:extLst>
          </p:cNvPr>
          <p:cNvSpPr txBox="1">
            <a:spLocks/>
          </p:cNvSpPr>
          <p:nvPr/>
        </p:nvSpPr>
        <p:spPr>
          <a:xfrm>
            <a:off x="7295744" y="1784353"/>
            <a:ext cx="3253363" cy="85755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3733" dirty="0">
                <a:solidFill>
                  <a:srgbClr val="771B61">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Sodium Bicarb.</a:t>
            </a:r>
          </a:p>
        </p:txBody>
      </p:sp>
      <p:sp>
        <p:nvSpPr>
          <p:cNvPr id="8" name="Content Placeholder 6">
            <a:extLst>
              <a:ext uri="{FF2B5EF4-FFF2-40B4-BE49-F238E27FC236}">
                <a16:creationId xmlns:a16="http://schemas.microsoft.com/office/drawing/2014/main" id="{2860775E-E6B4-0DB2-DC21-C6EFFD6BB8E7}"/>
              </a:ext>
            </a:extLst>
          </p:cNvPr>
          <p:cNvSpPr txBox="1">
            <a:spLocks/>
          </p:cNvSpPr>
          <p:nvPr/>
        </p:nvSpPr>
        <p:spPr>
          <a:xfrm>
            <a:off x="5728247" y="3008616"/>
            <a:ext cx="6240992" cy="3073549"/>
          </a:xfrm>
          <a:prstGeom prst="rect">
            <a:avLst/>
          </a:prstGeom>
        </p:spPr>
        <p:txBody>
          <a:bodyPr vert="horz" lIns="121920" tIns="60960" rIns="121920" bIns="60960" rtlCol="0" anchor="ctr"/>
          <a:lstStyle>
            <a:defPPr>
              <a:defRPr lang="en-US"/>
            </a:defPPr>
            <a:lvl1pPr marL="0" algn="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594" indent="-228594" algn="l" defTabSz="609585">
              <a:buFont typeface="Arial" panose="020B0604020202020204" pitchFamily="34" charset="0"/>
              <a:buChar char="•"/>
            </a:pPr>
            <a:r>
              <a:rPr lang="en-US" sz="2133" b="1" u="sng"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Dose: 1-2 mEq/kg/dose </a:t>
            </a:r>
          </a:p>
          <a:p>
            <a:pPr marL="990575" lvl="1" indent="-380990" defTabSz="609585">
              <a:buFont typeface="Arial" panose="020B0604020202020204" pitchFamily="34" charset="0"/>
              <a:buChar char="•"/>
            </a:pPr>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For patients &lt;6mo, dilute 1:1 in sterile water</a:t>
            </a:r>
            <a:b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br>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228594" indent="-228594" algn="l" defTabSz="609585">
              <a:buFont typeface="Arial" panose="020B0604020202020204" pitchFamily="34" charset="0"/>
              <a:buChar char="•"/>
            </a:pPr>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Acidotic state has adverse effects on contractility and myocardial function </a:t>
            </a:r>
          </a:p>
          <a:p>
            <a:pPr marL="228594" indent="-228594" algn="l" defTabSz="609585">
              <a:buFont typeface="Arial" panose="020B0604020202020204" pitchFamily="34" charset="0"/>
              <a:buChar char="•"/>
            </a:pPr>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228594" indent="-228594" algn="l" defTabSz="609585">
              <a:buFont typeface="Arial" panose="020B0604020202020204" pitchFamily="34" charset="0"/>
              <a:buChar char="•"/>
            </a:pPr>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228594" indent="-228594" algn="l" defTabSz="609585">
              <a:buFont typeface="Arial" panose="020B0604020202020204" pitchFamily="34" charset="0"/>
              <a:buChar char="•"/>
            </a:pPr>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228594" indent="-228594" algn="l" defTabSz="609585">
              <a:buFont typeface="Arial" panose="020B0604020202020204" pitchFamily="34" charset="0"/>
              <a:buChar char="•"/>
            </a:pPr>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Adult dosing: 50 mEq/dose</a:t>
            </a:r>
          </a:p>
          <a:p>
            <a:pPr algn="l" defTabSz="609585"/>
            <a:endParaRPr lang="en-US" sz="2667" dirty="0">
              <a:solidFill>
                <a:srgbClr val="771B61"/>
              </a:solidFill>
              <a:latin typeface="Source Sans Pro Light" panose="020B0403030403020204" pitchFamily="34" charset="0"/>
              <a:ea typeface="Source Sans Pro Light" panose="020B0403030403020204" pitchFamily="34" charset="0"/>
            </a:endParaRPr>
          </a:p>
        </p:txBody>
      </p:sp>
      <p:sp>
        <p:nvSpPr>
          <p:cNvPr id="3" name="TextBox 2">
            <a:extLst>
              <a:ext uri="{FF2B5EF4-FFF2-40B4-BE49-F238E27FC236}">
                <a16:creationId xmlns:a16="http://schemas.microsoft.com/office/drawing/2014/main" id="{3760237D-DA48-7C27-A0A0-3DD68160E805}"/>
              </a:ext>
            </a:extLst>
          </p:cNvPr>
          <p:cNvSpPr txBox="1"/>
          <p:nvPr/>
        </p:nvSpPr>
        <p:spPr>
          <a:xfrm>
            <a:off x="393387" y="1516377"/>
            <a:ext cx="829733" cy="584775"/>
          </a:xfrm>
          <a:prstGeom prst="rect">
            <a:avLst/>
          </a:prstGeom>
        </p:spPr>
        <p:txBody>
          <a:bodyPr vert="horz" wrap="square" rtlCol="0">
            <a:spAutoFit/>
          </a:bodyPr>
          <a:lstStyle/>
          <a:p>
            <a:pPr algn="ctr" defTabSz="609585"/>
            <a:r>
              <a:rPr lang="en-US" sz="3200" dirty="0">
                <a:solidFill>
                  <a:srgbClr val="666D70"/>
                </a:solidFill>
                <a:latin typeface="Source Sans Pro Light" panose="020B0403030403020204" pitchFamily="34" charset="0"/>
                <a:ea typeface="Source Sans Pro Light" panose="020B0403030403020204" pitchFamily="34" charset="0"/>
              </a:rPr>
              <a:t>1</a:t>
            </a:r>
          </a:p>
        </p:txBody>
      </p:sp>
      <p:sp>
        <p:nvSpPr>
          <p:cNvPr id="9" name="TextBox 8">
            <a:extLst>
              <a:ext uri="{FF2B5EF4-FFF2-40B4-BE49-F238E27FC236}">
                <a16:creationId xmlns:a16="http://schemas.microsoft.com/office/drawing/2014/main" id="{F7350DD6-EE99-7A8A-B97E-64722D673833}"/>
              </a:ext>
            </a:extLst>
          </p:cNvPr>
          <p:cNvSpPr txBox="1"/>
          <p:nvPr/>
        </p:nvSpPr>
        <p:spPr>
          <a:xfrm>
            <a:off x="6858383" y="1521817"/>
            <a:ext cx="829733" cy="584775"/>
          </a:xfrm>
          <a:prstGeom prst="rect">
            <a:avLst/>
          </a:prstGeom>
        </p:spPr>
        <p:txBody>
          <a:bodyPr vert="horz" wrap="square" rtlCol="0">
            <a:spAutoFit/>
          </a:bodyPr>
          <a:lstStyle/>
          <a:p>
            <a:pPr algn="ctr" defTabSz="609585"/>
            <a:r>
              <a:rPr lang="en-US" sz="3200" dirty="0">
                <a:solidFill>
                  <a:srgbClr val="666D70"/>
                </a:solidFill>
                <a:latin typeface="Source Sans Pro Light" panose="020B0403030403020204" pitchFamily="34" charset="0"/>
                <a:ea typeface="Source Sans Pro Light" panose="020B0403030403020204" pitchFamily="34" charset="0"/>
              </a:rPr>
              <a:t>2</a:t>
            </a:r>
          </a:p>
        </p:txBody>
      </p:sp>
    </p:spTree>
    <p:extLst>
      <p:ext uri="{BB962C8B-B14F-4D97-AF65-F5344CB8AC3E}">
        <p14:creationId xmlns:p14="http://schemas.microsoft.com/office/powerpoint/2010/main" val="1273095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21448-4686-87ED-E7DA-5E5E503FCE60}"/>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Arrest Meds.</a:t>
            </a:r>
          </a:p>
        </p:txBody>
      </p:sp>
      <p:sp>
        <p:nvSpPr>
          <p:cNvPr id="4" name="Slide Number Placeholder 3">
            <a:extLst>
              <a:ext uri="{FF2B5EF4-FFF2-40B4-BE49-F238E27FC236}">
                <a16:creationId xmlns:a16="http://schemas.microsoft.com/office/drawing/2014/main" id="{49A1616B-FEB8-3899-F697-186CABD47593}"/>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Source Sans Pro Light" panose="020B0403030403020204" pitchFamily="34" charset="0"/>
                <a:ea typeface="Source Sans Pro Light" panose="020B0403030403020204" pitchFamily="34" charset="0"/>
              </a:rPr>
              <a:pPr defTabSz="609585"/>
              <a:t>26</a:t>
            </a:fld>
            <a:endParaRPr lang="en-US" dirty="0">
              <a:solidFill>
                <a:srgbClr val="771B61"/>
              </a:solidFill>
              <a:latin typeface="Source Sans Pro Light" panose="020B0403030403020204" pitchFamily="34" charset="0"/>
              <a:ea typeface="Source Sans Pro Light" panose="020B0403030403020204" pitchFamily="34" charset="0"/>
            </a:endParaRPr>
          </a:p>
        </p:txBody>
      </p:sp>
      <p:sp>
        <p:nvSpPr>
          <p:cNvPr id="5" name="Text Placeholder 3">
            <a:extLst>
              <a:ext uri="{FF2B5EF4-FFF2-40B4-BE49-F238E27FC236}">
                <a16:creationId xmlns:a16="http://schemas.microsoft.com/office/drawing/2014/main" id="{C2B76B9B-F5EE-4E1F-144D-CCB388E24C21}"/>
              </a:ext>
            </a:extLst>
          </p:cNvPr>
          <p:cNvSpPr txBox="1">
            <a:spLocks/>
          </p:cNvSpPr>
          <p:nvPr/>
        </p:nvSpPr>
        <p:spPr>
          <a:xfrm>
            <a:off x="393387" y="1804194"/>
            <a:ext cx="3843551" cy="620543"/>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b="0" i="0" kern="1200">
                <a:solidFill>
                  <a:schemeClr val="bg2">
                    <a:lumMod val="10000"/>
                  </a:schemeClr>
                </a:solidFill>
                <a:latin typeface="Catamaran" pitchFamily="2" charset="77"/>
                <a:ea typeface="+mn-ea"/>
                <a:cs typeface="Catamaran" pitchFamily="2" charset="77"/>
              </a:defRPr>
            </a:lvl1pPr>
            <a:lvl2pPr marL="742950" indent="-285750" algn="l" defTabSz="457200" rtl="0" eaLnBrk="1" latinLnBrk="0" hangingPunct="1">
              <a:spcBef>
                <a:spcPct val="20000"/>
              </a:spcBef>
              <a:buFont typeface="Arial"/>
              <a:buChar char="–"/>
              <a:defRPr sz="2800" b="0" i="0" kern="1200">
                <a:solidFill>
                  <a:schemeClr val="bg2">
                    <a:lumMod val="10000"/>
                  </a:schemeClr>
                </a:solidFill>
                <a:latin typeface="Catamaran" pitchFamily="2" charset="77"/>
                <a:ea typeface="+mn-ea"/>
                <a:cs typeface="Catamaran" pitchFamily="2" charset="77"/>
              </a:defRPr>
            </a:lvl2pPr>
            <a:lvl3pPr marL="1143000" indent="-228600" algn="l" defTabSz="457200" rtl="0" eaLnBrk="1" latinLnBrk="0" hangingPunct="1">
              <a:spcBef>
                <a:spcPct val="20000"/>
              </a:spcBef>
              <a:buFont typeface="Arial"/>
              <a:buChar char="•"/>
              <a:defRPr sz="2400" b="0" i="0" kern="1200">
                <a:solidFill>
                  <a:schemeClr val="bg2">
                    <a:lumMod val="10000"/>
                  </a:schemeClr>
                </a:solidFill>
                <a:latin typeface="Catamaran" pitchFamily="2" charset="77"/>
                <a:ea typeface="+mn-ea"/>
                <a:cs typeface="Catamaran" pitchFamily="2" charset="77"/>
              </a:defRPr>
            </a:lvl3pPr>
            <a:lvl4pPr marL="1600200" indent="-228600" algn="l" defTabSz="457200" rtl="0" eaLnBrk="1" latinLnBrk="0" hangingPunct="1">
              <a:spcBef>
                <a:spcPct val="20000"/>
              </a:spcBef>
              <a:buFont typeface="Arial"/>
              <a:buChar char="–"/>
              <a:defRPr sz="2000" b="0" i="0" kern="1200">
                <a:solidFill>
                  <a:schemeClr val="bg2">
                    <a:lumMod val="10000"/>
                  </a:schemeClr>
                </a:solidFill>
                <a:latin typeface="Catamaran" pitchFamily="2" charset="77"/>
                <a:ea typeface="+mn-ea"/>
                <a:cs typeface="Catamaran" pitchFamily="2" charset="77"/>
              </a:defRPr>
            </a:lvl4pPr>
            <a:lvl5pPr marL="2057400" indent="-228600" algn="l" defTabSz="457200" rtl="0" eaLnBrk="1" latinLnBrk="0" hangingPunct="1">
              <a:spcBef>
                <a:spcPct val="20000"/>
              </a:spcBef>
              <a:buFont typeface="Arial"/>
              <a:buChar char="»"/>
              <a:defRPr sz="2000" b="0" i="0" kern="1200">
                <a:solidFill>
                  <a:schemeClr val="bg2">
                    <a:lumMod val="10000"/>
                  </a:schemeClr>
                </a:solidFill>
                <a:latin typeface="Catamaran" pitchFamily="2" charset="77"/>
                <a:ea typeface="+mn-ea"/>
                <a:cs typeface="Catamaran" pitchFamily="2" charset="77"/>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4267" dirty="0">
                <a:solidFill>
                  <a:srgbClr val="771B61">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Calcium Chloride</a:t>
            </a:r>
          </a:p>
        </p:txBody>
      </p:sp>
      <p:sp>
        <p:nvSpPr>
          <p:cNvPr id="6" name="Content Placeholder 4">
            <a:extLst>
              <a:ext uri="{FF2B5EF4-FFF2-40B4-BE49-F238E27FC236}">
                <a16:creationId xmlns:a16="http://schemas.microsoft.com/office/drawing/2014/main" id="{52392F79-ED78-E206-D20A-0E1D94058DBE}"/>
              </a:ext>
            </a:extLst>
          </p:cNvPr>
          <p:cNvSpPr txBox="1">
            <a:spLocks/>
          </p:cNvSpPr>
          <p:nvPr/>
        </p:nvSpPr>
        <p:spPr>
          <a:xfrm>
            <a:off x="220449" y="2818973"/>
            <a:ext cx="4410817" cy="30971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2133" b="1" u="sng"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Dose: 10-20 mg /kg/dose</a:t>
            </a:r>
            <a:endParaRPr lang="en-US" sz="2133" b="1"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r>
              <a:rPr lang="en-US" sz="2133" b="1"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CENTRAL LINE</a:t>
            </a:r>
          </a:p>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Promotes cardiac contractility</a:t>
            </a:r>
          </a:p>
          <a:p>
            <a:pPr marL="457189" indent="-457189" defTabSz="609585"/>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0" indent="0" defTabSz="609585">
              <a:buNone/>
            </a:pPr>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Adult dosing: 500-1000mg/dose</a:t>
            </a:r>
          </a:p>
          <a:p>
            <a:pPr marL="0" indent="0" defTabSz="609585">
              <a:buNone/>
            </a:pPr>
            <a:endParaRPr lang="en-US" dirty="0">
              <a:solidFill>
                <a:srgbClr val="771B61"/>
              </a:solidFill>
              <a:latin typeface="Source Sans Pro Light" panose="020B0403030403020204" pitchFamily="34" charset="0"/>
              <a:ea typeface="Source Sans Pro Light" panose="020B0403030403020204" pitchFamily="34" charset="0"/>
            </a:endParaRPr>
          </a:p>
        </p:txBody>
      </p:sp>
      <p:sp>
        <p:nvSpPr>
          <p:cNvPr id="7" name="Text Placeholder 5">
            <a:extLst>
              <a:ext uri="{FF2B5EF4-FFF2-40B4-BE49-F238E27FC236}">
                <a16:creationId xmlns:a16="http://schemas.microsoft.com/office/drawing/2014/main" id="{7AB00918-423C-4E02-57C4-FE62F19F2064}"/>
              </a:ext>
            </a:extLst>
          </p:cNvPr>
          <p:cNvSpPr txBox="1">
            <a:spLocks/>
          </p:cNvSpPr>
          <p:nvPr/>
        </p:nvSpPr>
        <p:spPr>
          <a:xfrm>
            <a:off x="6869472" y="1718307"/>
            <a:ext cx="4712929" cy="76569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4000" dirty="0">
                <a:solidFill>
                  <a:srgbClr val="771B61">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Calcium Gluconate</a:t>
            </a:r>
          </a:p>
        </p:txBody>
      </p:sp>
      <p:sp>
        <p:nvSpPr>
          <p:cNvPr id="3" name="Content Placeholder 4">
            <a:extLst>
              <a:ext uri="{FF2B5EF4-FFF2-40B4-BE49-F238E27FC236}">
                <a16:creationId xmlns:a16="http://schemas.microsoft.com/office/drawing/2014/main" id="{98A43D15-A69B-4A4E-CA08-AC2012F8B10A}"/>
              </a:ext>
            </a:extLst>
          </p:cNvPr>
          <p:cNvSpPr txBox="1">
            <a:spLocks/>
          </p:cNvSpPr>
          <p:nvPr/>
        </p:nvSpPr>
        <p:spPr>
          <a:xfrm>
            <a:off x="6869472" y="2862705"/>
            <a:ext cx="4410817" cy="30971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2133" b="1" u="sng"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Dose: 100 mg /kg/dose</a:t>
            </a:r>
            <a:endParaRPr lang="en-US" sz="2133" b="1"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r>
              <a:rPr lang="en-US" sz="2133" b="1"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PERHIPERAL LINE</a:t>
            </a:r>
          </a:p>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Promotes cardiac contractility</a:t>
            </a:r>
          </a:p>
          <a:p>
            <a:pPr marL="457189" indent="-457189" defTabSz="609585"/>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0" indent="0" defTabSz="609585">
              <a:buNone/>
            </a:pPr>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Adult dosing: 1500-3000 mg/dose</a:t>
            </a:r>
          </a:p>
          <a:p>
            <a:pPr marL="0" indent="0" defTabSz="609585">
              <a:buNone/>
            </a:pPr>
            <a:endParaRPr lang="en-US" dirty="0">
              <a:solidFill>
                <a:srgbClr val="771B61"/>
              </a:solidFill>
              <a:latin typeface="Source Sans Pro Light" panose="020B0403030403020204" pitchFamily="34" charset="0"/>
              <a:ea typeface="Source Sans Pro Light" panose="020B0403030403020204" pitchFamily="34" charset="0"/>
            </a:endParaRPr>
          </a:p>
        </p:txBody>
      </p:sp>
      <p:sp>
        <p:nvSpPr>
          <p:cNvPr id="9" name="TextBox 8">
            <a:extLst>
              <a:ext uri="{FF2B5EF4-FFF2-40B4-BE49-F238E27FC236}">
                <a16:creationId xmlns:a16="http://schemas.microsoft.com/office/drawing/2014/main" id="{ABF6CD2C-F334-080F-B9A0-5ECDC22624BC}"/>
              </a:ext>
            </a:extLst>
          </p:cNvPr>
          <p:cNvSpPr txBox="1"/>
          <p:nvPr/>
        </p:nvSpPr>
        <p:spPr>
          <a:xfrm>
            <a:off x="5266267" y="1741022"/>
            <a:ext cx="829733" cy="584775"/>
          </a:xfrm>
          <a:prstGeom prst="rect">
            <a:avLst/>
          </a:prstGeom>
        </p:spPr>
        <p:txBody>
          <a:bodyPr vert="horz" wrap="square" rtlCol="0">
            <a:spAutoFit/>
          </a:bodyPr>
          <a:lstStyle/>
          <a:p>
            <a:pPr algn="ctr" defTabSz="609585"/>
            <a:r>
              <a:rPr lang="en-US" sz="32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or</a:t>
            </a:r>
          </a:p>
        </p:txBody>
      </p:sp>
      <p:sp>
        <p:nvSpPr>
          <p:cNvPr id="10" name="TextBox 9">
            <a:extLst>
              <a:ext uri="{FF2B5EF4-FFF2-40B4-BE49-F238E27FC236}">
                <a16:creationId xmlns:a16="http://schemas.microsoft.com/office/drawing/2014/main" id="{76CED1B8-55A1-BADF-BF6C-4C452A3050C1}"/>
              </a:ext>
            </a:extLst>
          </p:cNvPr>
          <p:cNvSpPr txBox="1"/>
          <p:nvPr/>
        </p:nvSpPr>
        <p:spPr>
          <a:xfrm>
            <a:off x="59267" y="1429733"/>
            <a:ext cx="829733" cy="584775"/>
          </a:xfrm>
          <a:prstGeom prst="rect">
            <a:avLst/>
          </a:prstGeom>
        </p:spPr>
        <p:txBody>
          <a:bodyPr vert="horz" wrap="square" rtlCol="0">
            <a:spAutoFit/>
          </a:bodyPr>
          <a:lstStyle/>
          <a:p>
            <a:pPr algn="ctr" defTabSz="609585"/>
            <a:r>
              <a:rPr lang="en-US" sz="3200" dirty="0">
                <a:solidFill>
                  <a:srgbClr val="666D70"/>
                </a:solidFill>
                <a:latin typeface="Source Sans Pro Light" panose="020B0403030403020204" pitchFamily="34" charset="0"/>
                <a:ea typeface="Source Sans Pro Light" panose="020B0403030403020204" pitchFamily="34" charset="0"/>
              </a:rPr>
              <a:t>3</a:t>
            </a:r>
          </a:p>
        </p:txBody>
      </p:sp>
    </p:spTree>
    <p:extLst>
      <p:ext uri="{BB962C8B-B14F-4D97-AF65-F5344CB8AC3E}">
        <p14:creationId xmlns:p14="http://schemas.microsoft.com/office/powerpoint/2010/main" val="26720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21448-4686-87ED-E7DA-5E5E503FCE60}"/>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Arrest Meds.</a:t>
            </a:r>
          </a:p>
        </p:txBody>
      </p:sp>
      <p:sp>
        <p:nvSpPr>
          <p:cNvPr id="4" name="Slide Number Placeholder 3">
            <a:extLst>
              <a:ext uri="{FF2B5EF4-FFF2-40B4-BE49-F238E27FC236}">
                <a16:creationId xmlns:a16="http://schemas.microsoft.com/office/drawing/2014/main" id="{49A1616B-FEB8-3899-F697-186CABD47593}"/>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Source Sans Pro Light" panose="020B0403030403020204" pitchFamily="34" charset="0"/>
                <a:ea typeface="Source Sans Pro Light" panose="020B0403030403020204" pitchFamily="34" charset="0"/>
              </a:rPr>
              <a:pPr defTabSz="609585"/>
              <a:t>27</a:t>
            </a:fld>
            <a:endParaRPr lang="en-US" dirty="0">
              <a:solidFill>
                <a:srgbClr val="771B61"/>
              </a:solidFill>
              <a:latin typeface="Source Sans Pro Light" panose="020B0403030403020204" pitchFamily="34" charset="0"/>
              <a:ea typeface="Source Sans Pro Light" panose="020B0403030403020204" pitchFamily="34" charset="0"/>
            </a:endParaRPr>
          </a:p>
        </p:txBody>
      </p:sp>
      <p:sp>
        <p:nvSpPr>
          <p:cNvPr id="6" name="Content Placeholder 4">
            <a:extLst>
              <a:ext uri="{FF2B5EF4-FFF2-40B4-BE49-F238E27FC236}">
                <a16:creationId xmlns:a16="http://schemas.microsoft.com/office/drawing/2014/main" id="{52392F79-ED78-E206-D20A-0E1D94058DBE}"/>
              </a:ext>
            </a:extLst>
          </p:cNvPr>
          <p:cNvSpPr txBox="1">
            <a:spLocks/>
          </p:cNvSpPr>
          <p:nvPr/>
        </p:nvSpPr>
        <p:spPr>
          <a:xfrm>
            <a:off x="609600" y="1778664"/>
            <a:ext cx="10862733" cy="33690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Give every 3-5 minutes (</a:t>
            </a:r>
            <a:r>
              <a:rPr lang="en-US" sz="2133" b="1"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RECORDER</a:t>
            </a:r>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 responsibility to keep track of time)</a:t>
            </a:r>
            <a:b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br>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If you have drawn up your medications correctly, your volumes of epi and calcium chloride will be the same, and the volumes of calcium gluconate and bicarb (undiluted) will be the same </a:t>
            </a:r>
          </a:p>
          <a:p>
            <a:pPr marL="990575" lvl="1" indent="-380990" defTabSz="609585">
              <a:buFont typeface="Arial" panose="020B0604020202020204" pitchFamily="34" charset="0"/>
              <a:buChar char="•"/>
            </a:pPr>
            <a:r>
              <a:rPr lang="en-US" sz="2133" b="1"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Tip</a:t>
            </a:r>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 for epi and calcium chloride </a:t>
            </a:r>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sym typeface="Wingdings" pitchFamily="2" charset="2"/>
              </a:rPr>
              <a:t> take their dose weight and move the decimal point one place to the left and that is the volume </a:t>
            </a:r>
          </a:p>
          <a:p>
            <a:pPr marL="990575" lvl="1" indent="-380990" defTabSz="609585">
              <a:buFont typeface="Arial" panose="020B0604020202020204" pitchFamily="34" charset="0"/>
              <a:buChar char="•"/>
            </a:pPr>
            <a:r>
              <a:rPr lang="en-US" sz="2133" b="1"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sym typeface="Wingdings" pitchFamily="2" charset="2"/>
              </a:rPr>
              <a:t>Tip</a:t>
            </a:r>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sym typeface="Wingdings" pitchFamily="2" charset="2"/>
              </a:rPr>
              <a:t>: for calcium gluconate and bicarb  their dose weight is the same as the volume of these medications for them</a:t>
            </a:r>
            <a:endPar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0" indent="0" defTabSz="609585">
              <a:buNone/>
            </a:pPr>
            <a:endParaRPr lang="en-US" sz="2133" dirty="0">
              <a:solidFill>
                <a:srgbClr val="771B61"/>
              </a:solidFill>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342421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32F966-057D-1B46-2B82-B754EBC40977}"/>
              </a:ext>
            </a:extLst>
          </p:cNvPr>
          <p:cNvSpPr txBox="1"/>
          <p:nvPr/>
        </p:nvSpPr>
        <p:spPr>
          <a:xfrm>
            <a:off x="291156" y="801825"/>
            <a:ext cx="4104067" cy="584775"/>
          </a:xfrm>
          <a:prstGeom prst="rect">
            <a:avLst/>
          </a:prstGeom>
        </p:spPr>
        <p:txBody>
          <a:bodyPr vert="horz" wrap="square" rtlCol="0">
            <a:spAutoFit/>
          </a:bodyPr>
          <a:lstStyle/>
          <a:p>
            <a:pPr defTabSz="609585">
              <a:defRPr/>
            </a:pPr>
            <a:r>
              <a:rPr lang="en-US" sz="32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Epi </a:t>
            </a:r>
            <a:r>
              <a:rPr lang="en-US" sz="3200" dirty="0">
                <a:solidFill>
                  <a:srgbClr val="9B1889">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Code</a:t>
            </a:r>
            <a:r>
              <a:rPr lang="en-US" sz="32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 Dose Syringes</a:t>
            </a:r>
          </a:p>
        </p:txBody>
      </p:sp>
      <p:pic>
        <p:nvPicPr>
          <p:cNvPr id="1026" name="Picture 2">
            <a:extLst>
              <a:ext uri="{FF2B5EF4-FFF2-40B4-BE49-F238E27FC236}">
                <a16:creationId xmlns:a16="http://schemas.microsoft.com/office/drawing/2014/main" id="{4861FCE9-D7AD-1369-9D65-7BF4D53782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9" b="29117"/>
          <a:stretch/>
        </p:blipFill>
        <p:spPr bwMode="auto">
          <a:xfrm>
            <a:off x="6232099" y="2329683"/>
            <a:ext cx="5449176" cy="2104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7A80CD-F843-D2F6-0920-8B17BDF40BBB}"/>
              </a:ext>
            </a:extLst>
          </p:cNvPr>
          <p:cNvSpPr/>
          <p:nvPr/>
        </p:nvSpPr>
        <p:spPr>
          <a:xfrm>
            <a:off x="9080715" y="2924769"/>
            <a:ext cx="1348493" cy="663979"/>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EB4AB38F-0CD0-4BD1-1DE0-3D6337F76BFE}"/>
              </a:ext>
            </a:extLst>
          </p:cNvPr>
          <p:cNvSpPr txBox="1"/>
          <p:nvPr/>
        </p:nvSpPr>
        <p:spPr>
          <a:xfrm>
            <a:off x="291155" y="1889337"/>
            <a:ext cx="5804844" cy="3743974"/>
          </a:xfrm>
          <a:prstGeom prst="rect">
            <a:avLst/>
          </a:prstGeom>
        </p:spPr>
        <p:txBody>
          <a:bodyPr vert="horz" wrap="square" rtlCol="0">
            <a:spAutoFit/>
          </a:bodyPr>
          <a:lstStyle/>
          <a:p>
            <a:pPr marL="457189" indent="-457189" defTabSz="609585">
              <a:buFont typeface="Arial" panose="020B0604020202020204" pitchFamily="34" charset="0"/>
              <a:buChar char="•"/>
              <a:defRPr/>
            </a:pPr>
            <a:r>
              <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100 mcg / mL concentration</a:t>
            </a:r>
            <a:br>
              <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br>
            <a:r>
              <a:rPr lang="en-US" sz="2400" b="1"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(0.1 </a:t>
            </a:r>
            <a:r>
              <a:rPr lang="en-US" sz="2400" b="1" dirty="0">
                <a:solidFill>
                  <a:srgbClr val="771B61">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mg</a:t>
            </a:r>
            <a:r>
              <a:rPr lang="en-US" sz="2400" b="1"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 / mL)</a:t>
            </a:r>
          </a:p>
          <a:p>
            <a:pPr marL="457189" indent="-457189" defTabSz="609585">
              <a:buFont typeface="Arial" panose="020B0604020202020204" pitchFamily="34" charset="0"/>
              <a:buChar char="•"/>
              <a:defRPr/>
            </a:pPr>
            <a:endPar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endParaRPr>
          </a:p>
          <a:p>
            <a:pPr defTabSz="609585">
              <a:defRPr/>
            </a:pPr>
            <a:endPar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buFont typeface="Arial" panose="020B0604020202020204" pitchFamily="34" charset="0"/>
              <a:buChar char="•"/>
              <a:defRPr/>
            </a:pPr>
            <a:r>
              <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Higher concentration to be used in </a:t>
            </a:r>
            <a:r>
              <a:rPr lang="en-US" sz="2133" b="1" dirty="0">
                <a:solidFill>
                  <a:srgbClr val="9B1889">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cardiac arrest </a:t>
            </a:r>
            <a:r>
              <a:rPr lang="en-US" sz="2133" dirty="0">
                <a:solidFill>
                  <a:srgbClr val="D7DBDB">
                    <a:lumMod val="50000"/>
                  </a:srgbClr>
                </a:solidFill>
                <a:latin typeface="Calibri Light" panose="020F0302020204030204" pitchFamily="34" charset="0"/>
                <a:ea typeface="Calibri Light" panose="020F0302020204030204" pitchFamily="34" charset="0"/>
                <a:cs typeface="Calibri Light" panose="020F0302020204030204" pitchFamily="34" charset="0"/>
              </a:rPr>
              <a:t>(follow EDS)</a:t>
            </a:r>
            <a:br>
              <a:rPr lang="en-US" sz="2133" dirty="0">
                <a:solidFill>
                  <a:srgbClr val="D7DBDB">
                    <a:lumMod val="50000"/>
                  </a:srgbClr>
                </a:solidFill>
                <a:latin typeface="Calibri Light" panose="020F0302020204030204" pitchFamily="34" charset="0"/>
                <a:ea typeface="Calibri Light" panose="020F0302020204030204" pitchFamily="34" charset="0"/>
                <a:cs typeface="Calibri Light" panose="020F0302020204030204" pitchFamily="34" charset="0"/>
              </a:rPr>
            </a:br>
            <a:endParaRPr lang="en-US" sz="2133" dirty="0">
              <a:solidFill>
                <a:srgbClr val="D7DBDB">
                  <a:lumMod val="50000"/>
                </a:srgbClr>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buFont typeface="Arial" panose="020B0604020202020204" pitchFamily="34" charset="0"/>
              <a:buChar char="•"/>
              <a:defRPr/>
            </a:pPr>
            <a:r>
              <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Located in crash cart &amp; AcuDose</a:t>
            </a:r>
            <a:br>
              <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br>
            <a:endPar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buFont typeface="Arial" panose="020B0604020202020204" pitchFamily="34" charset="0"/>
              <a:buChar char="•"/>
              <a:defRPr/>
            </a:pPr>
            <a:r>
              <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Label code doses with the</a:t>
            </a:r>
            <a:r>
              <a:rPr lang="en-US" sz="2133" b="1" dirty="0">
                <a:solidFill>
                  <a:srgbClr val="333092">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 purple Epinephrine sticker </a:t>
            </a:r>
            <a:r>
              <a:rPr lang="en-US" sz="2133"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on the crash cart.</a:t>
            </a:r>
          </a:p>
        </p:txBody>
      </p:sp>
    </p:spTree>
    <p:extLst>
      <p:ext uri="{BB962C8B-B14F-4D97-AF65-F5344CB8AC3E}">
        <p14:creationId xmlns:p14="http://schemas.microsoft.com/office/powerpoint/2010/main" val="3055220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E253E-CA0A-450D-33F5-E17C2215E3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34C9B7A-E833-8F32-E727-06CB82CF58EE}"/>
              </a:ext>
            </a:extLst>
          </p:cNvPr>
          <p:cNvSpPr txBox="1"/>
          <p:nvPr/>
        </p:nvSpPr>
        <p:spPr>
          <a:xfrm>
            <a:off x="240407" y="875763"/>
            <a:ext cx="3614671" cy="584775"/>
          </a:xfrm>
          <a:prstGeom prst="rect">
            <a:avLst/>
          </a:prstGeom>
        </p:spPr>
        <p:txBody>
          <a:bodyPr vert="horz" wrap="square" rtlCol="0">
            <a:spAutoFit/>
          </a:bodyPr>
          <a:lstStyle/>
          <a:p>
            <a:pPr defTabSz="609585">
              <a:defRPr/>
            </a:pPr>
            <a:r>
              <a:rPr lang="en-US" sz="32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Epi </a:t>
            </a:r>
            <a:r>
              <a:rPr lang="en-US" sz="3200" dirty="0">
                <a:solidFill>
                  <a:srgbClr val="9B1889">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Spritzer</a:t>
            </a:r>
            <a:r>
              <a:rPr lang="en-US" sz="32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 Syringes</a:t>
            </a:r>
          </a:p>
        </p:txBody>
      </p:sp>
      <p:grpSp>
        <p:nvGrpSpPr>
          <p:cNvPr id="8" name="Group 7">
            <a:extLst>
              <a:ext uri="{FF2B5EF4-FFF2-40B4-BE49-F238E27FC236}">
                <a16:creationId xmlns:a16="http://schemas.microsoft.com/office/drawing/2014/main" id="{D3AF0962-A2FF-DC72-4EFB-17358240C748}"/>
              </a:ext>
            </a:extLst>
          </p:cNvPr>
          <p:cNvGrpSpPr/>
          <p:nvPr/>
        </p:nvGrpSpPr>
        <p:grpSpPr>
          <a:xfrm>
            <a:off x="4877653" y="342975"/>
            <a:ext cx="6918544" cy="6172051"/>
            <a:chOff x="3826275" y="280858"/>
            <a:chExt cx="5188908" cy="4629038"/>
          </a:xfrm>
        </p:grpSpPr>
        <p:pic>
          <p:nvPicPr>
            <p:cNvPr id="2" name="Picture 2">
              <a:extLst>
                <a:ext uri="{FF2B5EF4-FFF2-40B4-BE49-F238E27FC236}">
                  <a16:creationId xmlns:a16="http://schemas.microsoft.com/office/drawing/2014/main" id="{B5DC151A-317A-42D5-22E9-A3FAA9E3CE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89" r="35768"/>
            <a:stretch/>
          </p:blipFill>
          <p:spPr bwMode="auto">
            <a:xfrm rot="16200000">
              <a:off x="5417795" y="-1310662"/>
              <a:ext cx="2005868" cy="5188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98167171-1E7F-AECD-9C1F-F0AF8B017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89" b="41589"/>
            <a:stretch/>
          </p:blipFill>
          <p:spPr bwMode="auto">
            <a:xfrm>
              <a:off x="4725299" y="2571750"/>
              <a:ext cx="3526791" cy="2338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E4D3E46-8D12-E8A5-D693-EB127B5B2977}"/>
                </a:ext>
              </a:extLst>
            </p:cNvPr>
            <p:cNvSpPr/>
            <p:nvPr/>
          </p:nvSpPr>
          <p:spPr>
            <a:xfrm>
              <a:off x="4971245" y="959477"/>
              <a:ext cx="734096" cy="22984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a:solidFill>
                  <a:prstClr val="white"/>
                </a:solidFill>
                <a:latin typeface="Calibri"/>
              </a:endParaRPr>
            </a:p>
          </p:txBody>
        </p:sp>
        <p:sp>
          <p:nvSpPr>
            <p:cNvPr id="5" name="Rectangle 4">
              <a:extLst>
                <a:ext uri="{FF2B5EF4-FFF2-40B4-BE49-F238E27FC236}">
                  <a16:creationId xmlns:a16="http://schemas.microsoft.com/office/drawing/2014/main" id="{C4203BBC-6FB0-8792-65E2-1A6D8EFACA38}"/>
                </a:ext>
              </a:extLst>
            </p:cNvPr>
            <p:cNvSpPr/>
            <p:nvPr/>
          </p:nvSpPr>
          <p:spPr>
            <a:xfrm>
              <a:off x="6250546" y="2805448"/>
              <a:ext cx="845713" cy="497984"/>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a:solidFill>
                  <a:prstClr val="white"/>
                </a:solidFill>
                <a:latin typeface="Calibri"/>
              </a:endParaRPr>
            </a:p>
          </p:txBody>
        </p:sp>
      </p:grpSp>
      <p:sp>
        <p:nvSpPr>
          <p:cNvPr id="7" name="TextBox 6">
            <a:extLst>
              <a:ext uri="{FF2B5EF4-FFF2-40B4-BE49-F238E27FC236}">
                <a16:creationId xmlns:a16="http://schemas.microsoft.com/office/drawing/2014/main" id="{50B2A73B-B1F9-6ED0-19BC-6A947E587AED}"/>
              </a:ext>
            </a:extLst>
          </p:cNvPr>
          <p:cNvSpPr txBox="1"/>
          <p:nvPr/>
        </p:nvSpPr>
        <p:spPr>
          <a:xfrm>
            <a:off x="240407" y="2019524"/>
            <a:ext cx="5288327" cy="4186339"/>
          </a:xfrm>
          <a:prstGeom prst="rect">
            <a:avLst/>
          </a:prstGeom>
        </p:spPr>
        <p:txBody>
          <a:bodyPr vert="horz" wrap="square" rtlCol="0">
            <a:spAutoFit/>
          </a:bodyPr>
          <a:lstStyle/>
          <a:p>
            <a:pPr marL="457189" indent="-457189" defTabSz="609585">
              <a:buFont typeface="Arial" panose="020B0604020202020204" pitchFamily="34" charset="0"/>
              <a:buChar char="•"/>
              <a:defRPr/>
            </a:pPr>
            <a:r>
              <a:rPr lang="en-US" sz="1867"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10 mcg / mL concentration</a:t>
            </a:r>
            <a:br>
              <a:rPr lang="en-US" sz="1867"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br>
            <a:endParaRPr lang="en-US" sz="1867"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buFont typeface="Arial" panose="020B0604020202020204" pitchFamily="34" charset="0"/>
              <a:buChar char="•"/>
              <a:defRPr/>
            </a:pPr>
            <a:r>
              <a:rPr lang="en-US" sz="1867"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Dose: 1 </a:t>
            </a:r>
            <a:r>
              <a:rPr lang="en-US" sz="1867" b="1" dirty="0">
                <a:solidFill>
                  <a:srgbClr val="771B61">
                    <a:lumMod val="60000"/>
                    <a:lumOff val="40000"/>
                  </a:srgbClr>
                </a:solidFill>
                <a:latin typeface="Calibri Light" panose="020F0302020204030204" pitchFamily="34" charset="0"/>
                <a:ea typeface="Calibri Light" panose="020F0302020204030204" pitchFamily="34" charset="0"/>
                <a:cs typeface="Calibri Light" panose="020F0302020204030204" pitchFamily="34" charset="0"/>
              </a:rPr>
              <a:t>mcg</a:t>
            </a:r>
            <a:r>
              <a:rPr lang="en-US" sz="1867"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/kg</a:t>
            </a:r>
          </a:p>
          <a:p>
            <a:pPr marL="1066773" lvl="1" indent="-457189" defTabSz="609585">
              <a:buFont typeface="Arial" panose="020B0604020202020204" pitchFamily="34" charset="0"/>
              <a:buChar char="•"/>
              <a:defRPr/>
            </a:pPr>
            <a:r>
              <a:rPr lang="en-US" sz="14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1/10</a:t>
            </a:r>
            <a:r>
              <a:rPr lang="en-US" sz="1400" baseline="300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th</a:t>
            </a:r>
            <a:r>
              <a:rPr lang="en-US" sz="14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 of a code dose to be used </a:t>
            </a:r>
            <a:r>
              <a:rPr lang="en-US" sz="140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for </a:t>
            </a:r>
            <a:br>
              <a:rPr lang="en-US" sz="140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br>
            <a:r>
              <a:rPr lang="en-US" sz="140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situational </a:t>
            </a:r>
            <a:r>
              <a:rPr lang="en-US" sz="14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cardiac support.</a:t>
            </a:r>
            <a:br>
              <a:rPr lang="en-US" sz="14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br>
            <a:endParaRPr lang="en-US" sz="1400"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buFont typeface="Arial" panose="020B0604020202020204" pitchFamily="34" charset="0"/>
              <a:buChar char="•"/>
              <a:defRPr/>
            </a:pPr>
            <a:r>
              <a:rPr lang="en-US" sz="1867"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Located in </a:t>
            </a:r>
            <a:r>
              <a:rPr lang="en-US" sz="1867" b="1"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AcuDose only.</a:t>
            </a:r>
            <a:br>
              <a:rPr lang="en-US" sz="1867" b="1"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br>
            <a:endParaRPr lang="en-US" sz="1867" b="1"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buFont typeface="Arial" panose="020B0604020202020204" pitchFamily="34" charset="0"/>
              <a:buChar char="•"/>
              <a:defRPr/>
            </a:pPr>
            <a:r>
              <a:rPr lang="en-US" sz="1867"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Spritzer volume (mL) = Code dose volume (mL)</a:t>
            </a:r>
          </a:p>
          <a:p>
            <a:pPr marL="1066773" lvl="1" indent="-457189" defTabSz="609585">
              <a:buFont typeface="Arial" panose="020B0604020202020204" pitchFamily="34" charset="0"/>
              <a:buChar char="•"/>
              <a:defRPr/>
            </a:pPr>
            <a:r>
              <a:rPr lang="en-US" sz="1400" b="1" i="1"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Concentrations are different to result in same volume to be administered.</a:t>
            </a:r>
          </a:p>
          <a:p>
            <a:pPr marL="1066773" lvl="1" indent="-457189" defTabSz="609585">
              <a:buFont typeface="Arial" panose="020B0604020202020204" pitchFamily="34" charset="0"/>
              <a:buChar char="•"/>
              <a:defRPr/>
            </a:pPr>
            <a:r>
              <a:rPr lang="en-US" sz="1400" i="1"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Spritzer volumes are no longer a standard 1 mL volume, volume will be dependent upon patient’s weight/dose.</a:t>
            </a:r>
            <a:br>
              <a:rPr lang="en-US" sz="1867" b="1"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br>
            <a:endParaRPr lang="en-US" sz="1867" b="1"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buFont typeface="Arial" panose="020B0604020202020204" pitchFamily="34" charset="0"/>
              <a:buChar char="•"/>
              <a:defRPr/>
            </a:pPr>
            <a:r>
              <a:rPr lang="en-US" sz="1867"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Label spritzer doses with a </a:t>
            </a:r>
            <a:r>
              <a:rPr lang="en-US" sz="1867" b="1" dirty="0">
                <a:solidFill>
                  <a:srgbClr val="00B050"/>
                </a:solidFill>
                <a:latin typeface="Calibri Light" panose="020F0302020204030204" pitchFamily="34" charset="0"/>
                <a:ea typeface="Calibri Light" panose="020F0302020204030204" pitchFamily="34" charset="0"/>
                <a:cs typeface="Calibri Light" panose="020F0302020204030204" pitchFamily="34" charset="0"/>
              </a:rPr>
              <a:t>green medication </a:t>
            </a:r>
            <a:r>
              <a:rPr lang="en-US" sz="1867" dirty="0">
                <a:solidFill>
                  <a:srgbClr val="666D70"/>
                </a:solidFill>
                <a:latin typeface="Calibri Light" panose="020F0302020204030204" pitchFamily="34" charset="0"/>
                <a:ea typeface="Calibri Light" panose="020F0302020204030204" pitchFamily="34" charset="0"/>
                <a:cs typeface="Calibri Light" panose="020F0302020204030204" pitchFamily="34" charset="0"/>
              </a:rPr>
              <a:t>sticker.</a:t>
            </a:r>
          </a:p>
        </p:txBody>
      </p:sp>
    </p:spTree>
    <p:extLst>
      <p:ext uri="{BB962C8B-B14F-4D97-AF65-F5344CB8AC3E}">
        <p14:creationId xmlns:p14="http://schemas.microsoft.com/office/powerpoint/2010/main" val="253122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Hazardous Medication </a:t>
            </a:r>
            <a:br>
              <a:rPr lang="en-US" sz="3600" b="1" dirty="0">
                <a:solidFill>
                  <a:srgbClr val="8B2E74"/>
                </a:solidFill>
                <a:ea typeface="Source Sans Pro Light" panose="020B0403030403020204" pitchFamily="34" charset="0"/>
              </a:rPr>
            </a:br>
            <a:r>
              <a:rPr lang="en-US" sz="3600" b="1" dirty="0">
                <a:solidFill>
                  <a:srgbClr val="8B2E74"/>
                </a:solidFill>
                <a:ea typeface="Source Sans Pro Light" panose="020B0403030403020204" pitchFamily="34" charset="0"/>
              </a:rPr>
              <a:t>Guidelines</a:t>
            </a:r>
          </a:p>
        </p:txBody>
      </p:sp>
      <p:graphicFrame>
        <p:nvGraphicFramePr>
          <p:cNvPr id="6" name="Content Placeholder 2">
            <a:extLst>
              <a:ext uri="{FF2B5EF4-FFF2-40B4-BE49-F238E27FC236}">
                <a16:creationId xmlns:a16="http://schemas.microsoft.com/office/drawing/2014/main" id="{75A66F49-B722-4FED-A22F-410464A42258}"/>
              </a:ext>
            </a:extLst>
          </p:cNvPr>
          <p:cNvGraphicFramePr>
            <a:graphicFrameLocks noGrp="1"/>
          </p:cNvGraphicFramePr>
          <p:nvPr>
            <p:ph idx="1"/>
            <p:extLst>
              <p:ext uri="{D42A27DB-BD31-4B8C-83A1-F6EECF244321}">
                <p14:modId xmlns:p14="http://schemas.microsoft.com/office/powerpoint/2010/main" val="1596237894"/>
              </p:ext>
            </p:extLst>
          </p:nvPr>
        </p:nvGraphicFramePr>
        <p:xfrm>
          <a:off x="5194300" y="713993"/>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882C4355-871F-92BB-37F0-9B7A887D50B9}"/>
              </a:ext>
            </a:extLst>
          </p:cNvPr>
          <p:cNvPicPr>
            <a:picLocks noChangeAspect="1"/>
          </p:cNvPicPr>
          <p:nvPr/>
        </p:nvPicPr>
        <p:blipFill rotWithShape="1">
          <a:blip r:embed="rId9"/>
          <a:srcRect r="56830"/>
          <a:stretch/>
        </p:blipFill>
        <p:spPr>
          <a:xfrm>
            <a:off x="816605" y="2657367"/>
            <a:ext cx="3693049" cy="771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70EC86FE-5DD0-9A11-B16B-0611CE8761B7}"/>
              </a:ext>
            </a:extLst>
          </p:cNvPr>
          <p:cNvPicPr>
            <a:picLocks noChangeAspect="1"/>
          </p:cNvPicPr>
          <p:nvPr/>
        </p:nvPicPr>
        <p:blipFill rotWithShape="1">
          <a:blip r:embed="rId9"/>
          <a:srcRect l="42077"/>
          <a:stretch/>
        </p:blipFill>
        <p:spPr>
          <a:xfrm>
            <a:off x="484097" y="3656706"/>
            <a:ext cx="4545104" cy="771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0122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21448-4686-87ED-E7DA-5E5E503FCE60}"/>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Amiodarone</a:t>
            </a:r>
          </a:p>
        </p:txBody>
      </p:sp>
      <p:sp>
        <p:nvSpPr>
          <p:cNvPr id="4" name="Slide Number Placeholder 3">
            <a:extLst>
              <a:ext uri="{FF2B5EF4-FFF2-40B4-BE49-F238E27FC236}">
                <a16:creationId xmlns:a16="http://schemas.microsoft.com/office/drawing/2014/main" id="{49A1616B-FEB8-3899-F697-186CABD47593}"/>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Source Sans Pro Light" panose="020B0403030403020204" pitchFamily="34" charset="0"/>
                <a:ea typeface="Source Sans Pro Light" panose="020B0403030403020204" pitchFamily="34" charset="0"/>
              </a:rPr>
              <a:pPr defTabSz="609585"/>
              <a:t>30</a:t>
            </a:fld>
            <a:endParaRPr lang="en-US" dirty="0">
              <a:solidFill>
                <a:srgbClr val="771B61"/>
              </a:solidFill>
              <a:latin typeface="Source Sans Pro Light" panose="020B0403030403020204" pitchFamily="34" charset="0"/>
              <a:ea typeface="Source Sans Pro Light" panose="020B0403030403020204" pitchFamily="34" charset="0"/>
            </a:endParaRPr>
          </a:p>
        </p:txBody>
      </p:sp>
      <p:sp>
        <p:nvSpPr>
          <p:cNvPr id="6" name="Content Placeholder 4">
            <a:extLst>
              <a:ext uri="{FF2B5EF4-FFF2-40B4-BE49-F238E27FC236}">
                <a16:creationId xmlns:a16="http://schemas.microsoft.com/office/drawing/2014/main" id="{52392F79-ED78-E206-D20A-0E1D94058DBE}"/>
              </a:ext>
            </a:extLst>
          </p:cNvPr>
          <p:cNvSpPr txBox="1">
            <a:spLocks/>
          </p:cNvSpPr>
          <p:nvPr/>
        </p:nvSpPr>
        <p:spPr>
          <a:xfrm>
            <a:off x="609600" y="1426496"/>
            <a:ext cx="8186993" cy="274238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1867" b="1" u="sng"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Dose: 5 mg/kg bolus</a:t>
            </a:r>
          </a:p>
          <a:p>
            <a:pPr marL="457189" indent="-457189"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Indications:</a:t>
            </a:r>
          </a:p>
          <a:p>
            <a:pPr marL="990575" lvl="1" indent="-380990"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EAT, JET, V-fib or V-tach, SVT</a:t>
            </a:r>
          </a:p>
          <a:p>
            <a:pPr marL="457189" indent="-457189"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 Administration:</a:t>
            </a:r>
          </a:p>
          <a:p>
            <a:pPr marL="990575" lvl="1" indent="-380990"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Dilute in D5W (not compatible with NS)</a:t>
            </a:r>
          </a:p>
          <a:p>
            <a:pPr marL="1523962" lvl="2" indent="-304792"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Central line: 6 mg amio:1 mL of D5W</a:t>
            </a:r>
          </a:p>
          <a:p>
            <a:pPr marL="1523962" lvl="2" indent="-304792"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Peripheral line: 1 mg amio:1 mL D5W</a:t>
            </a:r>
          </a:p>
          <a:p>
            <a:pPr marL="990575" lvl="1" indent="-380990"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0.2-micron filter </a:t>
            </a:r>
          </a:p>
          <a:p>
            <a:pPr marL="990575" lvl="1" indent="-380990"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30-60 minutes on a pump</a:t>
            </a:r>
          </a:p>
          <a:p>
            <a:pPr marL="990575" lvl="1" indent="-380990"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Can cause hypotension due to calcium channel blocking activity (have calcium chloride or gluconate at bedside)</a:t>
            </a:r>
          </a:p>
          <a:p>
            <a:pPr marL="990575" lvl="1" indent="-380990"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Draw up a separate 10 mL syringe of D5W to use as a flush for amio bolus</a:t>
            </a:r>
            <a:b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br>
            <a:endPar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endParaRPr>
          </a:p>
          <a:p>
            <a:pPr marL="457189" indent="-457189"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Adult dosing: 150 mg for perfusing arrhythmias </a:t>
            </a:r>
          </a:p>
          <a:p>
            <a:pPr marL="990575" lvl="1" indent="-380990" defTabSz="609585"/>
            <a:r>
              <a:rPr lang="en-US" sz="1867"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300 mg for pulseless v-fib or v-tach</a:t>
            </a:r>
          </a:p>
          <a:p>
            <a:pPr marL="0" indent="0" defTabSz="609585">
              <a:buNone/>
            </a:pPr>
            <a:endParaRPr lang="en-US" sz="1867" dirty="0">
              <a:solidFill>
                <a:srgbClr val="771B61"/>
              </a:solidFill>
              <a:latin typeface="Source Sans Pro Light" panose="020B0403030403020204" pitchFamily="34" charset="0"/>
              <a:ea typeface="Source Sans Pro Light" panose="020B0403030403020204" pitchFamily="34" charset="0"/>
            </a:endParaRPr>
          </a:p>
        </p:txBody>
      </p:sp>
      <p:pic>
        <p:nvPicPr>
          <p:cNvPr id="3" name="Picture 2">
            <a:extLst>
              <a:ext uri="{FF2B5EF4-FFF2-40B4-BE49-F238E27FC236}">
                <a16:creationId xmlns:a16="http://schemas.microsoft.com/office/drawing/2014/main" id="{1E0E5616-00A8-CD23-37A0-4C6658B0A2C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43012" y="2581334"/>
            <a:ext cx="1307161" cy="1305661"/>
          </a:xfrm>
          <a:prstGeom prst="rect">
            <a:avLst/>
          </a:prstGeom>
          <a:noFill/>
        </p:spPr>
      </p:pic>
      <p:pic>
        <p:nvPicPr>
          <p:cNvPr id="7" name="Picture 6">
            <a:extLst>
              <a:ext uri="{FF2B5EF4-FFF2-40B4-BE49-F238E27FC236}">
                <a16:creationId xmlns:a16="http://schemas.microsoft.com/office/drawing/2014/main" id="{C565F1A6-064A-A842-F7D6-8DE22A873505}"/>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43823" t="14840" r="32134" b="45196"/>
          <a:stretch>
            <a:fillRect/>
          </a:stretch>
        </p:blipFill>
        <p:spPr bwMode="auto">
          <a:xfrm>
            <a:off x="9759672" y="1493951"/>
            <a:ext cx="1822729" cy="4039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43815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21448-4686-87ED-E7DA-5E5E503FCE60}"/>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Phenylephrine</a:t>
            </a:r>
          </a:p>
        </p:txBody>
      </p:sp>
      <p:sp>
        <p:nvSpPr>
          <p:cNvPr id="4" name="Slide Number Placeholder 3">
            <a:extLst>
              <a:ext uri="{FF2B5EF4-FFF2-40B4-BE49-F238E27FC236}">
                <a16:creationId xmlns:a16="http://schemas.microsoft.com/office/drawing/2014/main" id="{49A1616B-FEB8-3899-F697-186CABD47593}"/>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Source Sans Pro Light" panose="020B0403030403020204" pitchFamily="34" charset="0"/>
                <a:ea typeface="Source Sans Pro Light" panose="020B0403030403020204" pitchFamily="34" charset="0"/>
              </a:rPr>
              <a:pPr defTabSz="609585"/>
              <a:t>31</a:t>
            </a:fld>
            <a:endParaRPr lang="en-US" dirty="0">
              <a:solidFill>
                <a:srgbClr val="771B61"/>
              </a:solidFill>
              <a:latin typeface="Source Sans Pro Light" panose="020B0403030403020204" pitchFamily="34" charset="0"/>
              <a:ea typeface="Source Sans Pro Light" panose="020B0403030403020204" pitchFamily="34" charset="0"/>
            </a:endParaRPr>
          </a:p>
        </p:txBody>
      </p:sp>
      <p:sp>
        <p:nvSpPr>
          <p:cNvPr id="6" name="Content Placeholder 4">
            <a:extLst>
              <a:ext uri="{FF2B5EF4-FFF2-40B4-BE49-F238E27FC236}">
                <a16:creationId xmlns:a16="http://schemas.microsoft.com/office/drawing/2014/main" id="{52392F79-ED78-E206-D20A-0E1D94058DBE}"/>
              </a:ext>
            </a:extLst>
          </p:cNvPr>
          <p:cNvSpPr txBox="1">
            <a:spLocks/>
          </p:cNvSpPr>
          <p:nvPr/>
        </p:nvSpPr>
        <p:spPr>
          <a:xfrm>
            <a:off x="609599" y="1701799"/>
            <a:ext cx="6417188" cy="40140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2133" b="1" u="sng"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Dose: 5-20 mcg/kg</a:t>
            </a:r>
          </a:p>
          <a:p>
            <a:pPr marL="990575" lvl="1" indent="-380990"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Administer over 20-30 seconds </a:t>
            </a:r>
          </a:p>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Increases SVR</a:t>
            </a:r>
          </a:p>
          <a:p>
            <a:pPr marL="990575" lvl="1" indent="-380990"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Indications: TET spells, suspected thrombosis in BTTS in Norwood patient, etc. (hypotension, low cardiac output)</a:t>
            </a:r>
            <a:b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br>
            <a:b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br>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 </a:t>
            </a:r>
          </a:p>
          <a:p>
            <a:pPr marL="457189" indent="-457189" defTabSz="609585"/>
            <a:r>
              <a:rPr lang="en-US" sz="2133" dirty="0">
                <a:solidFill>
                  <a:srgbClr val="771B61"/>
                </a:solidFill>
                <a:latin typeface="Calibri Light" panose="020F0302020204030204" pitchFamily="34" charset="0"/>
                <a:ea typeface="Calibri Light" panose="020F0302020204030204" pitchFamily="34" charset="0"/>
                <a:cs typeface="Calibri Light" panose="020F0302020204030204" pitchFamily="34" charset="0"/>
              </a:rPr>
              <a:t>Adult dosing: 100-500 mcg/dose every 10-15 minutes </a:t>
            </a:r>
          </a:p>
          <a:p>
            <a:pPr marL="0" indent="0" defTabSz="609585">
              <a:buNone/>
            </a:pPr>
            <a:endParaRPr lang="en-US" sz="2133" dirty="0">
              <a:solidFill>
                <a:srgbClr val="771B61"/>
              </a:solidFill>
              <a:latin typeface="Source Sans Pro Light" panose="020B0403030403020204" pitchFamily="34" charset="0"/>
              <a:ea typeface="Source Sans Pro Light" panose="020B0403030403020204" pitchFamily="34" charset="0"/>
            </a:endParaRPr>
          </a:p>
        </p:txBody>
      </p:sp>
      <p:pic>
        <p:nvPicPr>
          <p:cNvPr id="5" name="Picture 2">
            <a:extLst>
              <a:ext uri="{FF2B5EF4-FFF2-40B4-BE49-F238E27FC236}">
                <a16:creationId xmlns:a16="http://schemas.microsoft.com/office/drawing/2014/main" id="{50A7D138-A7EA-9D99-8235-896A3DA42C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53" t="22187" b="47396"/>
          <a:stretch/>
        </p:blipFill>
        <p:spPr bwMode="auto">
          <a:xfrm>
            <a:off x="7208275" y="3146085"/>
            <a:ext cx="4590435" cy="1125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638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9B04-C993-61DB-CB6C-F8C26BD7E323}"/>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Continuous Infusions: </a:t>
            </a:r>
            <a:br>
              <a:rPr lang="en-US" dirty="0">
                <a:latin typeface="Calibri Light" panose="020F0302020204030204" pitchFamily="34" charset="0"/>
                <a:ea typeface="Calibri Light" panose="020F0302020204030204" pitchFamily="34" charset="0"/>
                <a:cs typeface="Calibri Light" panose="020F0302020204030204" pitchFamily="34" charset="0"/>
              </a:rPr>
            </a:b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Epinephrine</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C7320D02-AF20-0B7D-5DBA-CD26E4DA2187}"/>
              </a:ext>
            </a:extLst>
          </p:cNvPr>
          <p:cNvSpPr>
            <a:spLocks noGrp="1"/>
          </p:cNvSpPr>
          <p:nvPr>
            <p:ph idx="1"/>
          </p:nvPr>
        </p:nvSpPr>
        <p:spPr>
          <a:xfrm>
            <a:off x="609600" y="1236135"/>
            <a:ext cx="10972800" cy="4525963"/>
          </a:xfrm>
        </p:spPr>
        <p:txBody>
          <a:bodyPr/>
          <a:lstStyle/>
          <a:p>
            <a:pPr marL="0" indent="0">
              <a:buNone/>
            </a:pPr>
            <a:endParaRPr lang="en-US" sz="3733"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Purpose: to treat hypotension, myocardial dysfunction, and low cardiac output </a:t>
            </a:r>
            <a:b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Dosing</a:t>
            </a: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a:p>
            <a:pPr lvl="1"/>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low doses (&lt;0.03 mcg/kg/min) – primary receptor: beta</a:t>
            </a:r>
          </a:p>
          <a:p>
            <a:pPr lvl="2"/>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Increase heart rate and contractility </a:t>
            </a:r>
          </a:p>
          <a:p>
            <a:pPr lvl="1"/>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high doses (&gt;0.06 mcg/kg/min) – primary receptor: alpha</a:t>
            </a:r>
          </a:p>
          <a:p>
            <a:pPr lvl="2"/>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Increases SVR and MAP via vasoconstriction  </a:t>
            </a:r>
            <a:b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May increase oxygen consumption even though it increases oxygen delivery and may exacerbate arrhythmias at higher doses</a:t>
            </a:r>
          </a:p>
        </p:txBody>
      </p:sp>
      <p:sp>
        <p:nvSpPr>
          <p:cNvPr id="4" name="Slide Number Placeholder 3">
            <a:extLst>
              <a:ext uri="{FF2B5EF4-FFF2-40B4-BE49-F238E27FC236}">
                <a16:creationId xmlns:a16="http://schemas.microsoft.com/office/drawing/2014/main" id="{F79CE93C-1CC5-2492-A1C2-F31A41510135}"/>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Calibri"/>
              </a:rPr>
              <a:pPr defTabSz="609585"/>
              <a:t>32</a:t>
            </a:fld>
            <a:endParaRPr lang="en-US" dirty="0">
              <a:solidFill>
                <a:srgbClr val="771B61"/>
              </a:solidFill>
              <a:latin typeface="Calibri"/>
            </a:endParaRPr>
          </a:p>
        </p:txBody>
      </p:sp>
    </p:spTree>
    <p:extLst>
      <p:ext uri="{BB962C8B-B14F-4D97-AF65-F5344CB8AC3E}">
        <p14:creationId xmlns:p14="http://schemas.microsoft.com/office/powerpoint/2010/main" val="3932887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497D2B-12D1-0BD5-6ECE-9BDB4731B93D}"/>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Continuous Infusions:</a:t>
            </a:r>
            <a:br>
              <a:rPr lang="en-US" dirty="0">
                <a:latin typeface="Calibri Light" panose="020F0302020204030204" pitchFamily="34" charset="0"/>
                <a:ea typeface="Calibri Light" panose="020F0302020204030204" pitchFamily="34" charset="0"/>
                <a:cs typeface="Calibri Light" panose="020F0302020204030204" pitchFamily="34" charset="0"/>
              </a:rPr>
            </a:b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Norepinephrine</a:t>
            </a:r>
          </a:p>
        </p:txBody>
      </p:sp>
      <p:sp>
        <p:nvSpPr>
          <p:cNvPr id="4" name="Slide Number Placeholder 3">
            <a:extLst>
              <a:ext uri="{FF2B5EF4-FFF2-40B4-BE49-F238E27FC236}">
                <a16:creationId xmlns:a16="http://schemas.microsoft.com/office/drawing/2014/main" id="{CCD23594-06E4-5395-0679-183EF5C9C8C9}"/>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Calibri"/>
              </a:rPr>
              <a:pPr defTabSz="609585"/>
              <a:t>33</a:t>
            </a:fld>
            <a:endParaRPr lang="en-US" dirty="0">
              <a:solidFill>
                <a:srgbClr val="771B61"/>
              </a:solidFill>
              <a:latin typeface="Calibri"/>
            </a:endParaRPr>
          </a:p>
        </p:txBody>
      </p:sp>
      <p:sp>
        <p:nvSpPr>
          <p:cNvPr id="11" name="Content Placeholder 10">
            <a:extLst>
              <a:ext uri="{FF2B5EF4-FFF2-40B4-BE49-F238E27FC236}">
                <a16:creationId xmlns:a16="http://schemas.microsoft.com/office/drawing/2014/main" id="{00C034D6-E06F-B477-517C-EDE900BA0A98}"/>
              </a:ext>
            </a:extLst>
          </p:cNvPr>
          <p:cNvSpPr>
            <a:spLocks noGrp="1"/>
          </p:cNvSpPr>
          <p:nvPr>
            <p:ph idx="1"/>
          </p:nvPr>
        </p:nvSpPr>
        <p:spPr>
          <a:xfrm>
            <a:off x="609600" y="1818220"/>
            <a:ext cx="10972800" cy="4525963"/>
          </a:xfrm>
        </p:spPr>
        <p:txBody>
          <a:bodyPr/>
          <a:lstStyle/>
          <a:p>
            <a:r>
              <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Purpose: management of septic or cardiogenic shock with severe hypotension after adequate volume resuscitation </a:t>
            </a:r>
          </a:p>
          <a:p>
            <a:pPr lvl="1">
              <a:buFont typeface="Arial" panose="020B0604020202020204" pitchFamily="34" charset="0"/>
              <a:buChar char="•"/>
            </a:pPr>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Works well in the adult population to increase SVR when they are vasodilated</a:t>
            </a:r>
            <a:b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a:buFont typeface="Arial" panose="020B0604020202020204" pitchFamily="34" charset="0"/>
              <a:buChar char="•"/>
            </a:pPr>
            <a:r>
              <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Alpha receptors only – increases SVR and MAP</a:t>
            </a:r>
          </a:p>
          <a:p>
            <a:pPr lvl="1">
              <a:buFont typeface="Arial" panose="020B0604020202020204" pitchFamily="34" charset="0"/>
              <a:buChar char="•"/>
            </a:pPr>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Increasing SVR in a patient with myocardial dysfunction increases the workload of the heart </a:t>
            </a:r>
          </a:p>
          <a:p>
            <a:pPr lvl="1">
              <a:buFont typeface="Arial" panose="020B0604020202020204" pitchFamily="34" charset="0"/>
              <a:buChar char="•"/>
            </a:pPr>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Less effect on HR and contractility compared to epi because it does not affect the beta receptors on the heart </a:t>
            </a:r>
            <a:b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a:buFont typeface="Arial" panose="020B0604020202020204" pitchFamily="34" charset="0"/>
              <a:buChar char="•"/>
            </a:pPr>
            <a:r>
              <a:rPr lang="en-US" sz="24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Dosing</a:t>
            </a: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p>
          <a:p>
            <a:pPr lvl="1">
              <a:buFont typeface="Arial" panose="020B0604020202020204" pitchFamily="34" charset="0"/>
              <a:buChar char="•"/>
            </a:pPr>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Pediatrics: 0.05-0.1 mcg/kg/min</a:t>
            </a:r>
          </a:p>
          <a:p>
            <a:pPr lvl="1">
              <a:buFont typeface="Arial" panose="020B0604020202020204" pitchFamily="34" charset="0"/>
              <a:buChar char="•"/>
            </a:pPr>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Adults: 0.01-0.15 mcg/kg/min</a:t>
            </a:r>
          </a:p>
          <a:p>
            <a:pPr>
              <a:buFont typeface="Arial" panose="020B0604020202020204" pitchFamily="34" charset="0"/>
              <a:buChar char="•"/>
            </a:pPr>
            <a:endParaRPr lang="en-US" sz="2933" dirty="0"/>
          </a:p>
        </p:txBody>
      </p:sp>
    </p:spTree>
    <p:extLst>
      <p:ext uri="{BB962C8B-B14F-4D97-AF65-F5344CB8AC3E}">
        <p14:creationId xmlns:p14="http://schemas.microsoft.com/office/powerpoint/2010/main" val="1529974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CF65-0312-21F7-A9B0-3139FD532C83}"/>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Continuous Infusions</a:t>
            </a:r>
            <a:br>
              <a:rPr lang="en-US" dirty="0">
                <a:latin typeface="Calibri Light" panose="020F0302020204030204" pitchFamily="34" charset="0"/>
                <a:ea typeface="Calibri Light" panose="020F0302020204030204" pitchFamily="34" charset="0"/>
                <a:cs typeface="Calibri Light" panose="020F0302020204030204" pitchFamily="34" charset="0"/>
              </a:rPr>
            </a:b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Vasopressin</a:t>
            </a:r>
          </a:p>
        </p:txBody>
      </p:sp>
      <p:sp>
        <p:nvSpPr>
          <p:cNvPr id="3" name="Content Placeholder 2">
            <a:extLst>
              <a:ext uri="{FF2B5EF4-FFF2-40B4-BE49-F238E27FC236}">
                <a16:creationId xmlns:a16="http://schemas.microsoft.com/office/drawing/2014/main" id="{6DB695A6-F7A1-D860-F78E-8B9C2355B94D}"/>
              </a:ext>
            </a:extLst>
          </p:cNvPr>
          <p:cNvSpPr>
            <a:spLocks noGrp="1"/>
          </p:cNvSpPr>
          <p:nvPr>
            <p:ph idx="1"/>
          </p:nvPr>
        </p:nvSpPr>
        <p:spPr>
          <a:xfrm>
            <a:off x="609600" y="1830388"/>
            <a:ext cx="10972800" cy="4525963"/>
          </a:xfrm>
        </p:spPr>
        <p:txBody>
          <a:bodyPr/>
          <a:lstStyle/>
          <a:p>
            <a:r>
              <a:rPr lang="en-US" sz="2400" dirty="0">
                <a:solidFill>
                  <a:schemeClr val="tx1"/>
                </a:solidFill>
              </a:rPr>
              <a:t> </a:t>
            </a: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Purpose: hypotension unresponsive to fluid resuscitation </a:t>
            </a:r>
            <a:b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Increases SVR and MAP (not PVR) to stabilize blood pressure or wean off/decrease requirement of other pressors </a:t>
            </a:r>
          </a:p>
          <a:p>
            <a:pPr marL="0" indent="0">
              <a:buNone/>
            </a:pPr>
            <a:endPar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May have adverse effects on HR (bradycardia) and does not directly affect cardiac contractility </a:t>
            </a:r>
            <a:b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Dosing</a:t>
            </a: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a:p>
            <a:pPr lvl="1">
              <a:buFont typeface="Arial" panose="020B0604020202020204" pitchFamily="34" charset="0"/>
              <a:buChar char="•"/>
            </a:pPr>
            <a:r>
              <a:rPr lang="en-US" sz="1867" u="sng"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Pediatric Patients should be dosed in units/kg/min</a:t>
            </a:r>
          </a:p>
          <a:p>
            <a:pPr lvl="2">
              <a:buFont typeface="Arial" panose="020B0604020202020204" pitchFamily="34" charset="0"/>
              <a:buChar char="•"/>
            </a:pPr>
            <a:r>
              <a:rPr lang="en-US" sz="14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0.0003-0.002 </a:t>
            </a:r>
            <a:r>
              <a:rPr lang="en-US" sz="1467"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units/kg/min </a:t>
            </a:r>
            <a:r>
              <a:rPr lang="en-US" sz="14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(***Important to take note of number of zeros in desired dose***)</a:t>
            </a:r>
          </a:p>
          <a:p>
            <a:pPr lvl="1">
              <a:buFont typeface="Arial" panose="020B0604020202020204" pitchFamily="34" charset="0"/>
              <a:buChar char="•"/>
            </a:pPr>
            <a:r>
              <a:rPr lang="en-US" sz="1867" u="sng"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Adult patients should be dosed in units/min</a:t>
            </a:r>
          </a:p>
          <a:p>
            <a:pPr lvl="2"/>
            <a:r>
              <a:rPr lang="en-US" sz="14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0.01-0.04 </a:t>
            </a:r>
            <a:r>
              <a:rPr lang="en-US" sz="1467"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units/min</a:t>
            </a:r>
          </a:p>
          <a:p>
            <a:endParaRPr lang="en-US" dirty="0"/>
          </a:p>
        </p:txBody>
      </p:sp>
      <p:sp>
        <p:nvSpPr>
          <p:cNvPr id="4" name="Slide Number Placeholder 3">
            <a:extLst>
              <a:ext uri="{FF2B5EF4-FFF2-40B4-BE49-F238E27FC236}">
                <a16:creationId xmlns:a16="http://schemas.microsoft.com/office/drawing/2014/main" id="{145258AD-DF8C-9487-488D-636DE744F719}"/>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Calibri"/>
              </a:rPr>
              <a:pPr defTabSz="609585"/>
              <a:t>34</a:t>
            </a:fld>
            <a:endParaRPr lang="en-US" dirty="0">
              <a:solidFill>
                <a:srgbClr val="771B61"/>
              </a:solidFill>
              <a:latin typeface="Calibri"/>
            </a:endParaRPr>
          </a:p>
        </p:txBody>
      </p:sp>
    </p:spTree>
    <p:extLst>
      <p:ext uri="{BB962C8B-B14F-4D97-AF65-F5344CB8AC3E}">
        <p14:creationId xmlns:p14="http://schemas.microsoft.com/office/powerpoint/2010/main" val="1439393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07EB-8B3F-0008-56CD-BD843F846301}"/>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Continuous Infusions</a:t>
            </a:r>
            <a:br>
              <a:rPr lang="en-US" dirty="0">
                <a:latin typeface="Calibri Light" panose="020F0302020204030204" pitchFamily="34" charset="0"/>
                <a:ea typeface="Calibri Light" panose="020F0302020204030204" pitchFamily="34" charset="0"/>
                <a:cs typeface="Calibri Light" panose="020F0302020204030204" pitchFamily="34" charset="0"/>
              </a:rPr>
            </a:b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Dopamine</a:t>
            </a:r>
          </a:p>
        </p:txBody>
      </p:sp>
      <p:sp>
        <p:nvSpPr>
          <p:cNvPr id="3" name="Content Placeholder 2">
            <a:extLst>
              <a:ext uri="{FF2B5EF4-FFF2-40B4-BE49-F238E27FC236}">
                <a16:creationId xmlns:a16="http://schemas.microsoft.com/office/drawing/2014/main" id="{8F4B90D1-6556-8E44-D531-379BD9337510}"/>
              </a:ext>
            </a:extLst>
          </p:cNvPr>
          <p:cNvSpPr>
            <a:spLocks noGrp="1"/>
          </p:cNvSpPr>
          <p:nvPr>
            <p:ph idx="1"/>
          </p:nvPr>
        </p:nvSpPr>
        <p:spPr>
          <a:xfrm>
            <a:off x="609600" y="1830388"/>
            <a:ext cx="10972800" cy="4525963"/>
          </a:xfrm>
        </p:spPr>
        <p:txBody>
          <a:bodyPr/>
          <a:lstStyle/>
          <a:p>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Purpose: Increases end-organ perfusion, MAP, and cardiac output primarily due to an increase in stroke volume </a:t>
            </a:r>
            <a:b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Natural precursor to epi and </a:t>
            </a:r>
            <a:r>
              <a:rPr lang="en-US" sz="24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norepi</a:t>
            </a:r>
            <a:b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Dosing</a:t>
            </a:r>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a:p>
            <a:pPr lvl="1">
              <a:buFont typeface="Arial" panose="020B0604020202020204" pitchFamily="34" charset="0"/>
              <a:buChar char="•"/>
            </a:pPr>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low doses (1-5 mcg/kg/min) – increases renal perfusion (like epi) and potentially increases urine output </a:t>
            </a:r>
          </a:p>
          <a:p>
            <a:pPr lvl="1">
              <a:buFont typeface="Arial" panose="020B0604020202020204" pitchFamily="34" charset="0"/>
              <a:buChar char="•"/>
            </a:pPr>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moderate doses (5-15 mcg/kg/min) – increases HR and contractility </a:t>
            </a:r>
          </a:p>
          <a:p>
            <a:pPr lvl="1">
              <a:buFont typeface="Arial" panose="020B0604020202020204" pitchFamily="34" charset="0"/>
              <a:buChar char="•"/>
            </a:pPr>
            <a: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high doses (&gt;15 mcg/kg/min) – vasoconstricts </a:t>
            </a:r>
            <a:br>
              <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18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More commonly used in babies</a:t>
            </a:r>
          </a:p>
        </p:txBody>
      </p:sp>
      <p:sp>
        <p:nvSpPr>
          <p:cNvPr id="4" name="Slide Number Placeholder 3">
            <a:extLst>
              <a:ext uri="{FF2B5EF4-FFF2-40B4-BE49-F238E27FC236}">
                <a16:creationId xmlns:a16="http://schemas.microsoft.com/office/drawing/2014/main" id="{BD1A14DA-CDA3-5CB0-C5C5-3ACF26698273}"/>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Calibri"/>
              </a:rPr>
              <a:pPr defTabSz="609585"/>
              <a:t>35</a:t>
            </a:fld>
            <a:endParaRPr lang="en-US" dirty="0">
              <a:solidFill>
                <a:srgbClr val="771B61"/>
              </a:solidFill>
              <a:latin typeface="Calibri"/>
            </a:endParaRPr>
          </a:p>
        </p:txBody>
      </p:sp>
    </p:spTree>
    <p:extLst>
      <p:ext uri="{BB962C8B-B14F-4D97-AF65-F5344CB8AC3E}">
        <p14:creationId xmlns:p14="http://schemas.microsoft.com/office/powerpoint/2010/main" val="1730235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F91-63E1-506B-1853-AAD606C440E0}"/>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Continuous Infusions</a:t>
            </a:r>
            <a:br>
              <a:rPr lang="en-US" dirty="0">
                <a:latin typeface="Calibri Light" panose="020F0302020204030204" pitchFamily="34" charset="0"/>
                <a:ea typeface="Calibri Light" panose="020F0302020204030204" pitchFamily="34" charset="0"/>
                <a:cs typeface="Calibri Light" panose="020F0302020204030204" pitchFamily="34" charset="0"/>
              </a:rPr>
            </a:b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Dobutamine</a:t>
            </a:r>
          </a:p>
        </p:txBody>
      </p:sp>
      <p:sp>
        <p:nvSpPr>
          <p:cNvPr id="3" name="Content Placeholder 2">
            <a:extLst>
              <a:ext uri="{FF2B5EF4-FFF2-40B4-BE49-F238E27FC236}">
                <a16:creationId xmlns:a16="http://schemas.microsoft.com/office/drawing/2014/main" id="{C0F16342-5893-BD8A-1146-8E3178ECBF17}"/>
              </a:ext>
            </a:extLst>
          </p:cNvPr>
          <p:cNvSpPr>
            <a:spLocks noGrp="1"/>
          </p:cNvSpPr>
          <p:nvPr>
            <p:ph idx="1"/>
          </p:nvPr>
        </p:nvSpPr>
        <p:spPr/>
        <p:txBody>
          <a:bodyPr/>
          <a:lstStyle/>
          <a:p>
            <a:pPr marL="0" indent="0">
              <a:buNone/>
            </a:pPr>
            <a:r>
              <a:rPr lang="en-US" dirty="0"/>
              <a:t> </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Purpose: increases contractility and HR (beta receptor agonist)</a:t>
            </a:r>
          </a:p>
          <a:p>
            <a:pPr lvl="1">
              <a:buFont typeface="Arial" panose="020B0604020202020204" pitchFamily="34" charset="0"/>
              <a:buChar char="•"/>
            </a:pPr>
            <a:r>
              <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The increase in HR also increases myocardial oxygen demand </a:t>
            </a:r>
            <a:br>
              <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Promotes reduction of LV filling pressure </a:t>
            </a:r>
            <a:b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667"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Dosing</a:t>
            </a:r>
            <a: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1-20 mcg/kg/min</a:t>
            </a:r>
            <a:b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Commonly used in CHF, pre-transplant, and low EF patients </a:t>
            </a:r>
          </a:p>
        </p:txBody>
      </p:sp>
      <p:sp>
        <p:nvSpPr>
          <p:cNvPr id="4" name="Slide Number Placeholder 3">
            <a:extLst>
              <a:ext uri="{FF2B5EF4-FFF2-40B4-BE49-F238E27FC236}">
                <a16:creationId xmlns:a16="http://schemas.microsoft.com/office/drawing/2014/main" id="{6FB64465-B332-2507-A1DE-8E3BFC3B11FB}"/>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Calibri"/>
              </a:rPr>
              <a:pPr defTabSz="609585"/>
              <a:t>36</a:t>
            </a:fld>
            <a:endParaRPr lang="en-US" dirty="0">
              <a:solidFill>
                <a:srgbClr val="771B61"/>
              </a:solidFill>
              <a:latin typeface="Calibri"/>
            </a:endParaRPr>
          </a:p>
        </p:txBody>
      </p:sp>
    </p:spTree>
    <p:extLst>
      <p:ext uri="{BB962C8B-B14F-4D97-AF65-F5344CB8AC3E}">
        <p14:creationId xmlns:p14="http://schemas.microsoft.com/office/powerpoint/2010/main" val="2838032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A4E3E-0A2F-31D3-26FA-CE81FCF1BDDC}"/>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Continuous Infusions</a:t>
            </a:r>
            <a:br>
              <a:rPr lang="en-US" dirty="0">
                <a:latin typeface="Calibri Light" panose="020F0302020204030204" pitchFamily="34" charset="0"/>
                <a:ea typeface="Calibri Light" panose="020F0302020204030204" pitchFamily="34" charset="0"/>
                <a:cs typeface="Calibri Light" panose="020F0302020204030204" pitchFamily="34" charset="0"/>
              </a:rPr>
            </a:b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Milrinone</a:t>
            </a:r>
          </a:p>
        </p:txBody>
      </p:sp>
      <p:sp>
        <p:nvSpPr>
          <p:cNvPr id="3" name="Content Placeholder 2">
            <a:extLst>
              <a:ext uri="{FF2B5EF4-FFF2-40B4-BE49-F238E27FC236}">
                <a16:creationId xmlns:a16="http://schemas.microsoft.com/office/drawing/2014/main" id="{05801453-91E0-0F25-8BE3-8294F67BB8C7}"/>
              </a:ext>
            </a:extLst>
          </p:cNvPr>
          <p:cNvSpPr>
            <a:spLocks noGrp="1"/>
          </p:cNvSpPr>
          <p:nvPr>
            <p:ph idx="1"/>
          </p:nvPr>
        </p:nvSpPr>
        <p:spPr/>
        <p:txBody>
          <a:bodyPr/>
          <a:lstStyle/>
          <a:p>
            <a:pPr marL="0" indent="0">
              <a:buNone/>
            </a:pPr>
            <a:r>
              <a:rPr lang="en-US" dirty="0"/>
              <a:t> </a:t>
            </a:r>
            <a:endPar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Purpose: increases contractility and decreases SVR via vasodilation </a:t>
            </a:r>
          </a:p>
          <a:p>
            <a:pPr lvl="1">
              <a:buFont typeface="Arial" panose="020B0604020202020204" pitchFamily="34" charset="0"/>
              <a:buChar char="•"/>
            </a:pPr>
            <a:r>
              <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Improves systolic and diastolic function</a:t>
            </a:r>
            <a:br>
              <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Has no significant increase in HR or myocardial oxygen consumption because there is no effect on beta receptors </a:t>
            </a:r>
            <a:b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667"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Dosing</a:t>
            </a:r>
            <a:r>
              <a:rPr lang="en-US" sz="2667"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p>
          <a:p>
            <a:pPr lvl="1">
              <a:buFont typeface="Arial" panose="020B0604020202020204" pitchFamily="34" charset="0"/>
              <a:buChar char="•"/>
            </a:pPr>
            <a:r>
              <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Pediatrics: 0.2-1 mcg/kg/min </a:t>
            </a:r>
          </a:p>
          <a:p>
            <a:pPr lvl="1">
              <a:buFont typeface="Arial" panose="020B0604020202020204" pitchFamily="34" charset="0"/>
              <a:buChar char="•"/>
            </a:pPr>
            <a:r>
              <a:rPr lang="en-US" sz="2133"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Adults: 0.2-0.75 mcg/kg/min</a:t>
            </a:r>
          </a:p>
        </p:txBody>
      </p:sp>
      <p:sp>
        <p:nvSpPr>
          <p:cNvPr id="4" name="Slide Number Placeholder 3">
            <a:extLst>
              <a:ext uri="{FF2B5EF4-FFF2-40B4-BE49-F238E27FC236}">
                <a16:creationId xmlns:a16="http://schemas.microsoft.com/office/drawing/2014/main" id="{E563EE01-D343-F760-9E63-8581659BAAAC}"/>
              </a:ext>
            </a:extLst>
          </p:cNvPr>
          <p:cNvSpPr>
            <a:spLocks noGrp="1"/>
          </p:cNvSpPr>
          <p:nvPr>
            <p:ph type="sldNum" sz="quarter" idx="4"/>
          </p:nvPr>
        </p:nvSpPr>
        <p:spPr/>
        <p:txBody>
          <a:bodyPr/>
          <a:lstStyle/>
          <a:p>
            <a:pPr defTabSz="609585"/>
            <a:fld id="{23088ACA-6532-5B47-9D60-7AF590FE3009}" type="slidenum">
              <a:rPr lang="en-US">
                <a:solidFill>
                  <a:srgbClr val="771B61"/>
                </a:solidFill>
                <a:latin typeface="Calibri"/>
              </a:rPr>
              <a:pPr defTabSz="609585"/>
              <a:t>37</a:t>
            </a:fld>
            <a:endParaRPr lang="en-US" dirty="0">
              <a:solidFill>
                <a:srgbClr val="771B61"/>
              </a:solidFill>
              <a:latin typeface="Calibri"/>
            </a:endParaRPr>
          </a:p>
        </p:txBody>
      </p:sp>
    </p:spTree>
    <p:extLst>
      <p:ext uri="{BB962C8B-B14F-4D97-AF65-F5344CB8AC3E}">
        <p14:creationId xmlns:p14="http://schemas.microsoft.com/office/powerpoint/2010/main" val="11699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Hazardous Medication </a:t>
            </a:r>
            <a:br>
              <a:rPr lang="en-US" sz="3600" b="1" dirty="0">
                <a:solidFill>
                  <a:srgbClr val="8B2E74"/>
                </a:solidFill>
                <a:ea typeface="Source Sans Pro Light" panose="020B0403030403020204" pitchFamily="34" charset="0"/>
              </a:rPr>
            </a:br>
            <a:r>
              <a:rPr lang="en-US" sz="3600" b="1" dirty="0">
                <a:solidFill>
                  <a:srgbClr val="8B2E74"/>
                </a:solidFill>
                <a:ea typeface="Source Sans Pro Light" panose="020B0403030403020204" pitchFamily="34" charset="0"/>
              </a:rPr>
              <a:t>Guidelines</a:t>
            </a:r>
          </a:p>
        </p:txBody>
      </p:sp>
      <p:graphicFrame>
        <p:nvGraphicFramePr>
          <p:cNvPr id="7" name="Content Placeholder 2">
            <a:extLst>
              <a:ext uri="{FF2B5EF4-FFF2-40B4-BE49-F238E27FC236}">
                <a16:creationId xmlns:a16="http://schemas.microsoft.com/office/drawing/2014/main" id="{90D8EA74-1432-4126-B65C-219A957195BC}"/>
              </a:ext>
            </a:extLst>
          </p:cNvPr>
          <p:cNvGraphicFramePr>
            <a:graphicFrameLocks/>
          </p:cNvGraphicFramePr>
          <p:nvPr/>
        </p:nvGraphicFramePr>
        <p:xfrm>
          <a:off x="4739640" y="470924"/>
          <a:ext cx="6968264" cy="62346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oup 10">
            <a:extLst>
              <a:ext uri="{FF2B5EF4-FFF2-40B4-BE49-F238E27FC236}">
                <a16:creationId xmlns:a16="http://schemas.microsoft.com/office/drawing/2014/main" id="{A3E26EDE-EE80-4FDB-B765-EC843D5F1E5F}"/>
              </a:ext>
            </a:extLst>
          </p:cNvPr>
          <p:cNvGrpSpPr/>
          <p:nvPr/>
        </p:nvGrpSpPr>
        <p:grpSpPr>
          <a:xfrm>
            <a:off x="227183" y="2999748"/>
            <a:ext cx="4374635" cy="1443043"/>
            <a:chOff x="-91628" y="3933059"/>
            <a:chExt cx="6605231" cy="1877013"/>
          </a:xfrm>
        </p:grpSpPr>
        <p:sp>
          <p:nvSpPr>
            <p:cNvPr id="12" name="Rectangle: Rounded Corners 11">
              <a:extLst>
                <a:ext uri="{FF2B5EF4-FFF2-40B4-BE49-F238E27FC236}">
                  <a16:creationId xmlns:a16="http://schemas.microsoft.com/office/drawing/2014/main" id="{0253297B-AFB9-4A02-B277-5F89109FB59D}"/>
                </a:ext>
              </a:extLst>
            </p:cNvPr>
            <p:cNvSpPr/>
            <p:nvPr/>
          </p:nvSpPr>
          <p:spPr>
            <a:xfrm>
              <a:off x="0" y="3933059"/>
              <a:ext cx="6513603" cy="1877013"/>
            </a:xfrm>
            <a:prstGeom prst="roundRect">
              <a:avLst/>
            </a:prstGeom>
            <a:solidFill>
              <a:schemeClr val="accent6">
                <a:lumMod val="20000"/>
                <a:lumOff val="80000"/>
              </a:schemeClr>
            </a:solidFill>
          </p:spPr>
          <p:style>
            <a:lnRef idx="2">
              <a:schemeClr val="lt1">
                <a:hueOff val="0"/>
                <a:satOff val="0"/>
                <a:lumOff val="0"/>
                <a:alphaOff val="0"/>
              </a:schemeClr>
            </a:lnRef>
            <a:fillRef idx="1">
              <a:schemeClr val="accent1">
                <a:shade val="50000"/>
                <a:hueOff val="268329"/>
                <a:satOff val="-6535"/>
                <a:lumOff val="28597"/>
                <a:alphaOff val="0"/>
              </a:schemeClr>
            </a:fillRef>
            <a:effectRef idx="0">
              <a:schemeClr val="accent1">
                <a:shade val="50000"/>
                <a:hueOff val="268329"/>
                <a:satOff val="-6535"/>
                <a:lumOff val="28597"/>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Rounded Corners 8">
              <a:extLst>
                <a:ext uri="{FF2B5EF4-FFF2-40B4-BE49-F238E27FC236}">
                  <a16:creationId xmlns:a16="http://schemas.microsoft.com/office/drawing/2014/main" id="{E297AC6E-144F-473E-B33C-950282812E56}"/>
                </a:ext>
              </a:extLst>
            </p:cNvPr>
            <p:cNvSpPr txBox="1"/>
            <p:nvPr/>
          </p:nvSpPr>
          <p:spPr>
            <a:xfrm>
              <a:off x="-91628" y="4024687"/>
              <a:ext cx="6513603" cy="1693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t>Ongoing resources:</a:t>
              </a: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t>	CHP Formulary</a:t>
              </a: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t>	</a:t>
              </a:r>
              <a:r>
                <a:rPr kumimoji="0" lang="en-US" sz="1400" b="0" i="0" u="none" strike="noStrike" kern="1200" cap="none" spc="0" normalizeH="0" baseline="0" noProof="0" dirty="0">
                  <a:ln>
                    <a:noFill/>
                  </a:ln>
                  <a:solidFill>
                    <a:srgbClr val="FFFFFF"/>
                  </a:solidFill>
                  <a:effectLst/>
                  <a:uLnTx/>
                  <a:uFillTx/>
                  <a:latin typeface="Calibri Light" panose="020F0302020204030204"/>
                  <a:ea typeface="Source Sans Pro Light" panose="020B0403030403020204" pitchFamily="34" charset="0"/>
                  <a:cs typeface="+mn-cs"/>
                  <a:hlinkClick r:id="rId9"/>
                </a:rPr>
                <a:t>UPMC Health System Hazardous Drug Chart</a:t>
              </a:r>
              <a:endParaRPr kumimoji="0" lang="en-US" sz="1400" b="0" i="0" u="none" strike="noStrike" kern="1200" cap="none" spc="0" normalizeH="0" baseline="0" noProof="0" dirty="0">
                <a:ln>
                  <a:noFill/>
                </a:ln>
                <a:solidFill>
                  <a:srgbClr val="FFFFFF"/>
                </a:solidFill>
                <a:effectLst/>
                <a:uLnTx/>
                <a:uFillTx/>
                <a:latin typeface="Calibri Light" panose="020F0302020204030204"/>
                <a:ea typeface="Source Sans Pro Light" panose="020B0403030403020204" pitchFamily="34" charset="0"/>
                <a:cs typeface="+mn-cs"/>
              </a:endParaRP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t>	</a:t>
              </a:r>
              <a:r>
                <a:rPr kumimoji="0" lang="en-US" sz="1400" b="1"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t>Policy</a:t>
              </a:r>
              <a:r>
                <a:rPr kumimoji="0" lang="en-US" sz="1400" b="0"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t>: Hazardous Drug Handling (HS-RPN0021)</a:t>
              </a:r>
              <a:br>
                <a:rPr kumimoji="0" lang="en-US" sz="1400" b="0"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br>
              <a:r>
                <a:rPr kumimoji="0" lang="en-US" sz="1400" b="0"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t>	</a:t>
              </a:r>
              <a:r>
                <a:rPr kumimoji="0" lang="en-US" sz="1400" b="1"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t>Policy</a:t>
              </a:r>
              <a:r>
                <a:rPr kumimoji="0" lang="en-US" sz="1400" b="0" i="0" u="none" strike="noStrike" kern="1200" cap="none" spc="0" normalizeH="0" baseline="0" noProof="0" dirty="0">
                  <a:ln>
                    <a:noFill/>
                  </a:ln>
                  <a:solidFill>
                    <a:srgbClr val="000000"/>
                  </a:solidFill>
                  <a:effectLst/>
                  <a:uLnTx/>
                  <a:uFillTx/>
                  <a:latin typeface="Calibri Light" panose="020F0302020204030204"/>
                  <a:ea typeface="Source Sans Pro Light" panose="020B0403030403020204" pitchFamily="34" charset="0"/>
                  <a:cs typeface="+mn-cs"/>
                </a:rPr>
                <a:t>: Chemotherapy for the Non-Oncology 		Patient (PTCMDIV820b)</a:t>
              </a:r>
            </a:p>
          </p:txBody>
        </p:sp>
      </p:grpSp>
    </p:spTree>
    <p:extLst>
      <p:ext uri="{BB962C8B-B14F-4D97-AF65-F5344CB8AC3E}">
        <p14:creationId xmlns:p14="http://schemas.microsoft.com/office/powerpoint/2010/main" val="1586109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CC1E105-8D0E-A96A-4E0F-3C0B24FC43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17C73-49D3-4D7B-1BBE-4516F81FDF81}"/>
              </a:ext>
            </a:extLst>
          </p:cNvPr>
          <p:cNvSpPr>
            <a:spLocks noGrp="1"/>
          </p:cNvSpPr>
          <p:nvPr>
            <p:ph idx="1"/>
          </p:nvPr>
        </p:nvSpPr>
        <p:spPr>
          <a:xfrm>
            <a:off x="431994" y="1926201"/>
            <a:ext cx="5979197" cy="4330666"/>
          </a:xfrm>
        </p:spPr>
        <p:txBody>
          <a:bodyPr>
            <a:normAutofit fontScale="92500" lnSpcReduction="10000"/>
          </a:bodyPr>
          <a:lstStyle/>
          <a:p>
            <a:r>
              <a:rPr lang="en-US" b="1" dirty="0">
                <a:latin typeface="Source Sans Pro Light" panose="020B0403030403020204" pitchFamily="34" charset="0"/>
                <a:ea typeface="Source Sans Pro Light" panose="020B0403030403020204" pitchFamily="34" charset="0"/>
              </a:rPr>
              <a:t> </a:t>
            </a:r>
            <a:r>
              <a:rPr lang="en-US" sz="2000" b="1" dirty="0">
                <a:solidFill>
                  <a:srgbClr val="0070C0"/>
                </a:solidFill>
                <a:latin typeface="+mj-lt"/>
                <a:ea typeface="Source Sans Pro Light" panose="020B0403030403020204" pitchFamily="34" charset="0"/>
              </a:rPr>
              <a:t>Use</a:t>
            </a:r>
            <a:r>
              <a:rPr lang="en-US" sz="2000" dirty="0">
                <a:latin typeface="+mj-lt"/>
                <a:ea typeface="Source Sans Pro Light" panose="020B0403030403020204" pitchFamily="34" charset="0"/>
              </a:rPr>
              <a:t>:  medications &gt;50 mLs to be primed before administration to patients.</a:t>
            </a:r>
          </a:p>
          <a:p>
            <a:pPr lvl="1"/>
            <a:r>
              <a:rPr lang="en-US" sz="1600" dirty="0">
                <a:latin typeface="+mj-lt"/>
                <a:ea typeface="Source Sans Pro Light" panose="020B0403030403020204" pitchFamily="34" charset="0"/>
              </a:rPr>
              <a:t>Label will be present indicating the need for circle priming</a:t>
            </a:r>
          </a:p>
          <a:p>
            <a:pPr lvl="1"/>
            <a:r>
              <a:rPr lang="en-US" sz="1600" dirty="0">
                <a:latin typeface="+mj-lt"/>
                <a:ea typeface="Source Sans Pro Light" panose="020B0403030403020204" pitchFamily="34" charset="0"/>
              </a:rPr>
              <a:t>Closed system device transfer device is attached to the end of the tubing to prevent leaking medication when attaching to patient.</a:t>
            </a:r>
            <a:br>
              <a:rPr lang="en-US" sz="1600" dirty="0">
                <a:latin typeface="+mj-lt"/>
                <a:ea typeface="Source Sans Pro Light" panose="020B0403030403020204" pitchFamily="34" charset="0"/>
              </a:rPr>
            </a:br>
            <a:endParaRPr lang="en-US" sz="1600" dirty="0">
              <a:latin typeface="+mj-lt"/>
              <a:ea typeface="Source Sans Pro Light" panose="020B0403030403020204" pitchFamily="34" charset="0"/>
            </a:endParaRPr>
          </a:p>
          <a:p>
            <a:r>
              <a:rPr lang="en-US" sz="2000" dirty="0">
                <a:latin typeface="+mj-lt"/>
                <a:ea typeface="Source Sans Pro Light" panose="020B0403030403020204" pitchFamily="34" charset="0"/>
              </a:rPr>
              <a:t>Priming tubing without using circle prime technique results in exposure to medication. Avoid “regular” priming into the air.</a:t>
            </a:r>
            <a:br>
              <a:rPr lang="en-US" sz="2000" dirty="0">
                <a:latin typeface="+mj-lt"/>
                <a:ea typeface="Source Sans Pro Light" panose="020B0403030403020204" pitchFamily="34" charset="0"/>
              </a:rPr>
            </a:br>
            <a:endParaRPr lang="en-US" sz="2000" dirty="0">
              <a:latin typeface="+mj-lt"/>
              <a:ea typeface="Source Sans Pro Light" panose="020B0403030403020204" pitchFamily="34" charset="0"/>
            </a:endParaRPr>
          </a:p>
          <a:p>
            <a:r>
              <a:rPr lang="en-US" sz="2000" dirty="0">
                <a:latin typeface="+mj-lt"/>
                <a:ea typeface="Source Sans Pro Light" panose="020B0403030403020204" pitchFamily="34" charset="0"/>
              </a:rPr>
              <a:t>Complete a double check with another RN to ensure the rate and volume are programmed correctly into the pump</a:t>
            </a:r>
            <a:br>
              <a:rPr lang="en-US" sz="2000" dirty="0">
                <a:latin typeface="+mj-lt"/>
                <a:ea typeface="Source Sans Pro Light" panose="020B0403030403020204" pitchFamily="34" charset="0"/>
              </a:rPr>
            </a:br>
            <a:endParaRPr lang="en-US" sz="2000" dirty="0">
              <a:latin typeface="+mj-lt"/>
              <a:ea typeface="Source Sans Pro Light" panose="020B0403030403020204" pitchFamily="34" charset="0"/>
            </a:endParaRPr>
          </a:p>
          <a:p>
            <a:r>
              <a:rPr lang="en-US" sz="2000" dirty="0">
                <a:latin typeface="+mj-lt"/>
                <a:ea typeface="Source Sans Pro Light" panose="020B0403030403020204" pitchFamily="34" charset="0"/>
              </a:rPr>
              <a:t>Medication infusion rate will be consistent through medication administration and flush </a:t>
            </a:r>
            <a:r>
              <a:rPr lang="en-US" sz="2000">
                <a:latin typeface="+mj-lt"/>
                <a:ea typeface="Source Sans Pro Light" panose="020B0403030403020204" pitchFamily="34" charset="0"/>
              </a:rPr>
              <a:t>administration.</a:t>
            </a:r>
            <a:endParaRPr lang="en-US" sz="2000" dirty="0">
              <a:latin typeface="+mj-lt"/>
              <a:ea typeface="Source Sans Pro Light" panose="020B0403030403020204" pitchFamily="34" charset="0"/>
            </a:endParaRPr>
          </a:p>
        </p:txBody>
      </p:sp>
      <p:sp>
        <p:nvSpPr>
          <p:cNvPr id="7" name="Title 1">
            <a:extLst>
              <a:ext uri="{FF2B5EF4-FFF2-40B4-BE49-F238E27FC236}">
                <a16:creationId xmlns:a16="http://schemas.microsoft.com/office/drawing/2014/main" id="{C7CF9A4B-A727-418E-0595-8F1619EF5AC5}"/>
              </a:ext>
            </a:extLst>
          </p:cNvPr>
          <p:cNvSpPr txBox="1">
            <a:spLocks/>
          </p:cNvSpPr>
          <p:nvPr/>
        </p:nvSpPr>
        <p:spPr>
          <a:xfrm>
            <a:off x="287867" y="601133"/>
            <a:ext cx="10515600" cy="10895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8B2E74"/>
                </a:solidFill>
                <a:ea typeface="Source Sans Pro Light" panose="020B0403030403020204" pitchFamily="34" charset="0"/>
              </a:rPr>
              <a:t>Circle Priming</a:t>
            </a:r>
          </a:p>
        </p:txBody>
      </p:sp>
      <p:pic>
        <p:nvPicPr>
          <p:cNvPr id="4" name="Picture 3">
            <a:extLst>
              <a:ext uri="{FF2B5EF4-FFF2-40B4-BE49-F238E27FC236}">
                <a16:creationId xmlns:a16="http://schemas.microsoft.com/office/drawing/2014/main" id="{2D3966D0-6256-F188-86C0-7A67AE8672A1}"/>
              </a:ext>
            </a:extLst>
          </p:cNvPr>
          <p:cNvPicPr>
            <a:picLocks noChangeAspect="1"/>
          </p:cNvPicPr>
          <p:nvPr/>
        </p:nvPicPr>
        <p:blipFill>
          <a:blip r:embed="rId4"/>
          <a:stretch>
            <a:fillRect/>
          </a:stretch>
        </p:blipFill>
        <p:spPr>
          <a:xfrm>
            <a:off x="7558118" y="908921"/>
            <a:ext cx="3757581" cy="5571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0603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678E5E-0C44-BC47-9BFC-B948974E02BC}"/>
              </a:ext>
            </a:extLst>
          </p:cNvPr>
          <p:cNvSpPr>
            <a:spLocks noGrp="1"/>
          </p:cNvSpPr>
          <p:nvPr>
            <p:ph type="ctrTitle"/>
          </p:nvPr>
        </p:nvSpPr>
        <p:spPr>
          <a:xfrm>
            <a:off x="1524000" y="2946400"/>
            <a:ext cx="9144000" cy="1198563"/>
          </a:xfrm>
        </p:spPr>
        <p:txBody>
          <a:bodyPr>
            <a:normAutofit/>
          </a:bodyPr>
          <a:lstStyle/>
          <a:p>
            <a:r>
              <a:rPr lang="en-US" sz="4000" b="1" i="0" dirty="0">
                <a:solidFill>
                  <a:srgbClr val="000000"/>
                </a:solidFill>
                <a:effectLst/>
                <a:highlight>
                  <a:srgbClr val="FFFFFF"/>
                </a:highlight>
                <a:latin typeface="Calibri Light" panose="020F0302020204030204" pitchFamily="34" charset="0"/>
              </a:rPr>
              <a:t>Post-Operative Immunosuppression</a:t>
            </a:r>
            <a:endParaRPr lang="en-US" sz="4000" b="1" dirty="0">
              <a:ea typeface="Source Sans Pro Light" panose="020B0403030403020204" pitchFamily="34" charset="0"/>
            </a:endParaRPr>
          </a:p>
        </p:txBody>
      </p:sp>
    </p:spTree>
    <p:extLst>
      <p:ext uri="{BB962C8B-B14F-4D97-AF65-F5344CB8AC3E}">
        <p14:creationId xmlns:p14="http://schemas.microsoft.com/office/powerpoint/2010/main" val="364071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rgbClr val="8B2E74"/>
                </a:solidFill>
                <a:ea typeface="Source Sans Pro Light" panose="020B0403030403020204" pitchFamily="34" charset="0"/>
              </a:rPr>
              <a:t>Immune Therapy </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5" y="1690689"/>
            <a:ext cx="6911340" cy="4801552"/>
          </a:xfrm>
        </p:spPr>
        <p:txBody>
          <a:bodyPr>
            <a:normAutofit fontScale="85000" lnSpcReduction="20000"/>
          </a:bodyPr>
          <a:lstStyle/>
          <a:p>
            <a:r>
              <a:rPr lang="en-US" sz="2000" dirty="0">
                <a:latin typeface="+mj-lt"/>
                <a:ea typeface="Source Sans Pro Light" panose="020B0403030403020204" pitchFamily="34" charset="0"/>
              </a:rPr>
              <a:t>Antigens that activate the immune system against the allograft are in major histocompatibility antigens (MHC)</a:t>
            </a:r>
          </a:p>
          <a:p>
            <a:pPr lvl="1"/>
            <a:r>
              <a:rPr lang="en-US" sz="2000" dirty="0">
                <a:latin typeface="+mj-lt"/>
                <a:ea typeface="Source Sans Pro Light" panose="020B0403030403020204" pitchFamily="34" charset="0"/>
              </a:rPr>
              <a:t>Encodes the human leukocyte antigens (HLA) </a:t>
            </a:r>
          </a:p>
          <a:p>
            <a:r>
              <a:rPr lang="en-US" dirty="0">
                <a:latin typeface="+mj-lt"/>
                <a:ea typeface="Source Sans Pro Light" panose="020B0403030403020204" pitchFamily="34" charset="0"/>
              </a:rPr>
              <a:t> </a:t>
            </a:r>
            <a:r>
              <a:rPr lang="en-US" sz="2000" dirty="0">
                <a:latin typeface="+mj-lt"/>
                <a:ea typeface="Source Sans Pro Light" panose="020B0403030403020204" pitchFamily="34" charset="0"/>
              </a:rPr>
              <a:t>T-Cell targeted immunosuppression</a:t>
            </a:r>
          </a:p>
          <a:p>
            <a:pPr lvl="1"/>
            <a:r>
              <a:rPr lang="en-US" sz="1800" dirty="0">
                <a:latin typeface="+mj-lt"/>
                <a:ea typeface="Source Sans Pro Light" panose="020B0403030403020204" pitchFamily="34" charset="0"/>
              </a:rPr>
              <a:t>MHC molecules present foreign antigens to T cells</a:t>
            </a:r>
          </a:p>
          <a:p>
            <a:pPr lvl="2"/>
            <a:r>
              <a:rPr lang="en-US" sz="1600" dirty="0">
                <a:latin typeface="+mj-lt"/>
                <a:ea typeface="Source Sans Pro Light" panose="020B0403030403020204" pitchFamily="34" charset="0"/>
              </a:rPr>
              <a:t>CD4 and CD8 cells to recognize different peptides</a:t>
            </a:r>
          </a:p>
          <a:p>
            <a:pPr lvl="1"/>
            <a:r>
              <a:rPr lang="en-US" sz="2000" dirty="0">
                <a:latin typeface="+mj-lt"/>
                <a:ea typeface="Source Sans Pro Light" panose="020B0403030403020204" pitchFamily="34" charset="0"/>
              </a:rPr>
              <a:t>Stimulation of T cells is an important drive of the immune response</a:t>
            </a:r>
          </a:p>
          <a:p>
            <a:pPr marL="457200" lvl="1" indent="0">
              <a:buNone/>
            </a:pPr>
            <a:endParaRPr lang="en-US" sz="1800" dirty="0">
              <a:latin typeface="+mj-lt"/>
              <a:ea typeface="Source Sans Pro Light" panose="020B0403030403020204" pitchFamily="34" charset="0"/>
            </a:endParaRPr>
          </a:p>
          <a:p>
            <a:r>
              <a:rPr lang="en-US" sz="2200" dirty="0">
                <a:latin typeface="+mj-lt"/>
                <a:ea typeface="Source Sans Pro Light" panose="020B0403030403020204" pitchFamily="34" charset="0"/>
              </a:rPr>
              <a:t>B- Cell targeted immunosuppression</a:t>
            </a:r>
          </a:p>
          <a:p>
            <a:pPr lvl="1"/>
            <a:r>
              <a:rPr lang="en-US" sz="1800" dirty="0">
                <a:latin typeface="+mj-lt"/>
                <a:ea typeface="Source Sans Pro Light" panose="020B0403030403020204" pitchFamily="34" charset="0"/>
              </a:rPr>
              <a:t>Presenting cells for HLA Class II molecules</a:t>
            </a:r>
          </a:p>
          <a:p>
            <a:pPr lvl="1"/>
            <a:r>
              <a:rPr lang="en-US" sz="1800" dirty="0">
                <a:latin typeface="+mj-lt"/>
                <a:ea typeface="Source Sans Pro Light" panose="020B0403030403020204" pitchFamily="34" charset="0"/>
              </a:rPr>
              <a:t>Graft infiltrating B Cells are commonly observed after heart transplant where they presumably contribute to rejection (chronic form)</a:t>
            </a:r>
          </a:p>
          <a:p>
            <a:pPr lvl="1"/>
            <a:r>
              <a:rPr lang="en-US" sz="1800" dirty="0">
                <a:latin typeface="+mj-lt"/>
                <a:ea typeface="Source Sans Pro Light" panose="020B0403030403020204" pitchFamily="34" charset="0"/>
              </a:rPr>
              <a:t>Mismatched donor HLA can be immunogenic to B cells (CD20)</a:t>
            </a:r>
          </a:p>
          <a:p>
            <a:pPr lvl="1"/>
            <a:r>
              <a:rPr lang="en-US" sz="1800" dirty="0">
                <a:latin typeface="+mj-lt"/>
                <a:ea typeface="Source Sans Pro Light" panose="020B0403030403020204" pitchFamily="34" charset="0"/>
              </a:rPr>
              <a:t>Role in acute cellular rejection</a:t>
            </a:r>
            <a:br>
              <a:rPr lang="en-US" sz="1800" dirty="0">
                <a:latin typeface="+mj-lt"/>
                <a:ea typeface="Source Sans Pro Light" panose="020B0403030403020204" pitchFamily="34" charset="0"/>
              </a:rPr>
            </a:br>
            <a:endParaRPr lang="en-US" sz="1800" dirty="0">
              <a:latin typeface="+mj-lt"/>
              <a:ea typeface="Source Sans Pro Light" panose="020B0403030403020204" pitchFamily="34" charset="0"/>
            </a:endParaRPr>
          </a:p>
          <a:p>
            <a:r>
              <a:rPr lang="en-US" sz="2200" dirty="0">
                <a:latin typeface="+mj-lt"/>
                <a:ea typeface="Source Sans Pro Light" panose="020B0403030403020204" pitchFamily="34" charset="0"/>
              </a:rPr>
              <a:t>Plasma Cell targeted immunosuppression</a:t>
            </a:r>
          </a:p>
          <a:p>
            <a:pPr lvl="1"/>
            <a:r>
              <a:rPr lang="en-US" sz="1800" dirty="0">
                <a:latin typeface="+mj-lt"/>
                <a:ea typeface="Source Sans Pro Light" panose="020B0403030403020204" pitchFamily="34" charset="0"/>
              </a:rPr>
              <a:t>Antibodies originate from plasma cells and reactivate quickly due to previously generated memory B cells</a:t>
            </a:r>
          </a:p>
          <a:p>
            <a:pPr lvl="1"/>
            <a:r>
              <a:rPr lang="en-US" sz="1800" dirty="0">
                <a:latin typeface="+mj-lt"/>
                <a:ea typeface="Source Sans Pro Light" panose="020B0403030403020204" pitchFamily="34" charset="0"/>
              </a:rPr>
              <a:t>Niche into inflamed tissues and can act as long term antibody factories, producing IgG.</a:t>
            </a:r>
          </a:p>
        </p:txBody>
      </p:sp>
      <p:pic>
        <p:nvPicPr>
          <p:cNvPr id="1026" name="Picture 2" descr="Blood cell development; drawing shows the steps a blood stem cell goes through to become a red blood cell, platelet, or white blood cell. A myeloid stem cell becomes a red blood cell, a platelet, or a myeloblast, which then becomes a granulocyte (the types of granulocytes are eosinophils, basophils, and neutrophils). A lymphoid stem cell becomes a lymphoblast and then becomes a B lymphocyte, T lymphocyte, or natural killer cell. A B lymphocyte may become a plasma cell.">
            <a:extLst>
              <a:ext uri="{FF2B5EF4-FFF2-40B4-BE49-F238E27FC236}">
                <a16:creationId xmlns:a16="http://schemas.microsoft.com/office/drawing/2014/main" id="{036E141E-4E9B-183E-718E-E5D764D9E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463" y="2079735"/>
            <a:ext cx="4205728" cy="3137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00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chemeClr val="accent2">
                    <a:lumMod val="40000"/>
                    <a:lumOff val="60000"/>
                  </a:schemeClr>
                </a:solidFill>
                <a:ea typeface="Source Sans Pro Light" panose="020B0403030403020204" pitchFamily="34" charset="0"/>
              </a:rPr>
              <a:t>Tacrolimus (FK, </a:t>
            </a:r>
            <a:r>
              <a:rPr lang="en-US" sz="3600" b="1" dirty="0" err="1">
                <a:solidFill>
                  <a:schemeClr val="accent2">
                    <a:lumMod val="40000"/>
                    <a:lumOff val="60000"/>
                  </a:schemeClr>
                </a:solidFill>
                <a:ea typeface="Source Sans Pro Light" panose="020B0403030403020204" pitchFamily="34" charset="0"/>
              </a:rPr>
              <a:t>Prograf</a:t>
            </a:r>
            <a:r>
              <a:rPr lang="en-US" sz="3600" b="1" dirty="0">
                <a:solidFill>
                  <a:schemeClr val="accent2">
                    <a:lumMod val="40000"/>
                    <a:lumOff val="60000"/>
                  </a:schemeClr>
                </a:solidFill>
                <a:ea typeface="Source Sans Pro Light" panose="020B0403030403020204" pitchFamily="34" charset="0"/>
              </a:rPr>
              <a:t>)</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4" y="1926201"/>
            <a:ext cx="5979197" cy="4330666"/>
          </a:xfrm>
        </p:spPr>
        <p:txBody>
          <a:bodyPr>
            <a:normAutofit/>
          </a:bodyPr>
          <a:lstStyle/>
          <a:p>
            <a:r>
              <a:rPr lang="en-US" b="1" dirty="0">
                <a:latin typeface="Source Sans Pro Light" panose="020B0403030403020204" pitchFamily="34" charset="0"/>
                <a:ea typeface="Source Sans Pro Light" panose="020B0403030403020204" pitchFamily="34" charset="0"/>
              </a:rPr>
              <a:t> </a:t>
            </a:r>
            <a:r>
              <a:rPr lang="en-US" sz="2000" b="1" dirty="0">
                <a:solidFill>
                  <a:srgbClr val="0070C0"/>
                </a:solidFill>
                <a:latin typeface="+mj-lt"/>
                <a:ea typeface="Source Sans Pro Light" panose="020B0403030403020204" pitchFamily="34" charset="0"/>
              </a:rPr>
              <a:t>Use</a:t>
            </a:r>
            <a:r>
              <a:rPr lang="en-US" sz="2000" dirty="0">
                <a:latin typeface="+mj-lt"/>
                <a:ea typeface="Source Sans Pro Light" panose="020B0403030403020204" pitchFamily="34" charset="0"/>
              </a:rPr>
              <a:t>: Prevention of organ rejection in solid organ transplantation patients </a:t>
            </a:r>
          </a:p>
          <a:p>
            <a:r>
              <a:rPr lang="en-US" sz="2000" dirty="0">
                <a:latin typeface="+mj-lt"/>
                <a:ea typeface="Source Sans Pro Light" panose="020B0403030403020204" pitchFamily="34" charset="0"/>
              </a:rPr>
              <a:t> </a:t>
            </a:r>
            <a:r>
              <a:rPr lang="en-US" sz="2000" b="1" dirty="0">
                <a:solidFill>
                  <a:srgbClr val="0070C0"/>
                </a:solidFill>
                <a:latin typeface="+mj-lt"/>
                <a:ea typeface="Source Sans Pro Light" panose="020B0403030403020204" pitchFamily="34" charset="0"/>
              </a:rPr>
              <a:t>Dosing</a:t>
            </a:r>
            <a:r>
              <a:rPr lang="en-US" sz="2000" dirty="0">
                <a:latin typeface="+mj-lt"/>
                <a:ea typeface="Source Sans Pro Light" panose="020B0403030403020204" pitchFamily="34" charset="0"/>
              </a:rPr>
              <a:t>: 0.05-0.1 mg/kg/day in divided doses every 12 hours (oral)</a:t>
            </a:r>
          </a:p>
          <a:p>
            <a:r>
              <a:rPr lang="en-US" sz="2000" b="1" dirty="0">
                <a:latin typeface="+mj-lt"/>
                <a:ea typeface="Source Sans Pro Light" panose="020B0403030403020204" pitchFamily="34" charset="0"/>
              </a:rPr>
              <a:t> </a:t>
            </a:r>
            <a:r>
              <a:rPr lang="en-US" sz="2000" b="1" dirty="0">
                <a:solidFill>
                  <a:srgbClr val="0070C0"/>
                </a:solidFill>
                <a:latin typeface="+mj-lt"/>
                <a:ea typeface="Source Sans Pro Light" panose="020B0403030403020204" pitchFamily="34" charset="0"/>
              </a:rPr>
              <a:t>Administration</a:t>
            </a:r>
            <a:r>
              <a:rPr lang="en-US" sz="2000" dirty="0">
                <a:latin typeface="+mj-lt"/>
                <a:ea typeface="Source Sans Pro Light" panose="020B0403030403020204" pitchFamily="34" charset="0"/>
              </a:rPr>
              <a:t>:</a:t>
            </a:r>
          </a:p>
          <a:p>
            <a:pPr lvl="1"/>
            <a:r>
              <a:rPr lang="en-US" sz="1800" dirty="0">
                <a:latin typeface="+mj-lt"/>
                <a:ea typeface="Source Sans Pro Light" panose="020B0403030403020204" pitchFamily="34" charset="0"/>
              </a:rPr>
              <a:t>Heart Transplant requires enteral dosing only (suspension or capsule/pill)</a:t>
            </a:r>
          </a:p>
          <a:p>
            <a:pPr lvl="1"/>
            <a:r>
              <a:rPr lang="en-US" sz="1800" dirty="0">
                <a:latin typeface="+mj-lt"/>
                <a:ea typeface="Source Sans Pro Light" panose="020B0403030403020204" pitchFamily="34" charset="0"/>
              </a:rPr>
              <a:t>Begins after intestinal function returns and renal function is deemed adequate</a:t>
            </a:r>
          </a:p>
          <a:p>
            <a:pPr lvl="2"/>
            <a:r>
              <a:rPr lang="en-US" sz="1600" dirty="0">
                <a:latin typeface="+mj-lt"/>
                <a:ea typeface="Source Sans Pro Light" panose="020B0403030403020204" pitchFamily="34" charset="0"/>
              </a:rPr>
              <a:t>(usually POD 3 – 4)</a:t>
            </a:r>
          </a:p>
          <a:p>
            <a:pPr lvl="1"/>
            <a:r>
              <a:rPr lang="en-US" sz="1800" dirty="0">
                <a:latin typeface="+mj-lt"/>
                <a:ea typeface="Source Sans Pro Light" panose="020B0403030403020204" pitchFamily="34" charset="0"/>
              </a:rPr>
              <a:t>Enteral tube </a:t>
            </a:r>
          </a:p>
          <a:p>
            <a:pPr lvl="2"/>
            <a:r>
              <a:rPr lang="en-US" sz="1400" dirty="0">
                <a:latin typeface="+mj-lt"/>
                <a:ea typeface="Source Sans Pro Light" panose="020B0403030403020204" pitchFamily="34" charset="0"/>
              </a:rPr>
              <a:t>5 ml Ora-Plus</a:t>
            </a:r>
          </a:p>
          <a:p>
            <a:pPr lvl="2"/>
            <a:r>
              <a:rPr lang="en-US" sz="1400" dirty="0">
                <a:latin typeface="+mj-lt"/>
                <a:ea typeface="Source Sans Pro Light" panose="020B0403030403020204" pitchFamily="34" charset="0"/>
              </a:rPr>
              <a:t>Medication</a:t>
            </a:r>
          </a:p>
          <a:p>
            <a:pPr lvl="2"/>
            <a:r>
              <a:rPr lang="en-US" sz="1400" dirty="0">
                <a:latin typeface="+mj-lt"/>
                <a:ea typeface="Source Sans Pro Light" panose="020B0403030403020204" pitchFamily="34" charset="0"/>
              </a:rPr>
              <a:t>5 ml Ora-Plus</a:t>
            </a:r>
          </a:p>
          <a:p>
            <a:pPr marL="0" indent="0">
              <a:buNone/>
            </a:pPr>
            <a:endParaRPr lang="en-US" sz="6000" dirty="0">
              <a:latin typeface="Source Sans Pro Light" panose="020B0403030403020204" pitchFamily="34" charset="0"/>
              <a:ea typeface="Source Sans Pro Light" panose="020B0403030403020204" pitchFamily="34" charset="0"/>
            </a:endParaRPr>
          </a:p>
        </p:txBody>
      </p:sp>
      <p:pic>
        <p:nvPicPr>
          <p:cNvPr id="4" name="Picture 3">
            <a:extLst>
              <a:ext uri="{FF2B5EF4-FFF2-40B4-BE49-F238E27FC236}">
                <a16:creationId xmlns:a16="http://schemas.microsoft.com/office/drawing/2014/main" id="{CA6B4CCC-909F-4C54-DB5B-A9B4B3A26B20}"/>
              </a:ext>
            </a:extLst>
          </p:cNvPr>
          <p:cNvPicPr>
            <a:picLocks noChangeAspect="1"/>
          </p:cNvPicPr>
          <p:nvPr/>
        </p:nvPicPr>
        <p:blipFill>
          <a:blip r:embed="rId4"/>
          <a:stretch>
            <a:fillRect/>
          </a:stretch>
        </p:blipFill>
        <p:spPr>
          <a:xfrm>
            <a:off x="6651115" y="2165391"/>
            <a:ext cx="5108891" cy="3340898"/>
          </a:xfrm>
          <a:prstGeom prst="rect">
            <a:avLst/>
          </a:prstGeom>
        </p:spPr>
      </p:pic>
    </p:spTree>
    <p:extLst>
      <p:ext uri="{BB962C8B-B14F-4D97-AF65-F5344CB8AC3E}">
        <p14:creationId xmlns:p14="http://schemas.microsoft.com/office/powerpoint/2010/main" val="2834738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8B0-1F07-614A-B7D8-0D0BBCA0A55A}"/>
              </a:ext>
            </a:extLst>
          </p:cNvPr>
          <p:cNvSpPr>
            <a:spLocks noGrp="1"/>
          </p:cNvSpPr>
          <p:nvPr>
            <p:ph type="title"/>
          </p:nvPr>
        </p:nvSpPr>
        <p:spPr>
          <a:xfrm>
            <a:off x="287867" y="601133"/>
            <a:ext cx="10515600" cy="1089555"/>
          </a:xfrm>
        </p:spPr>
        <p:txBody>
          <a:bodyPr>
            <a:normAutofit/>
          </a:bodyPr>
          <a:lstStyle/>
          <a:p>
            <a:r>
              <a:rPr lang="en-US" sz="3600" b="1" dirty="0">
                <a:solidFill>
                  <a:schemeClr val="accent2">
                    <a:lumMod val="40000"/>
                    <a:lumOff val="60000"/>
                  </a:schemeClr>
                </a:solidFill>
                <a:ea typeface="Source Sans Pro Light" panose="020B0403030403020204" pitchFamily="34" charset="0"/>
              </a:rPr>
              <a:t>Tacrolimus (FK, </a:t>
            </a:r>
            <a:r>
              <a:rPr lang="en-US" sz="3600" b="1" dirty="0" err="1">
                <a:solidFill>
                  <a:schemeClr val="accent2">
                    <a:lumMod val="40000"/>
                    <a:lumOff val="60000"/>
                  </a:schemeClr>
                </a:solidFill>
                <a:ea typeface="Source Sans Pro Light" panose="020B0403030403020204" pitchFamily="34" charset="0"/>
              </a:rPr>
              <a:t>Prograf</a:t>
            </a:r>
            <a:r>
              <a:rPr lang="en-US" sz="3600" b="1" dirty="0">
                <a:solidFill>
                  <a:schemeClr val="accent2">
                    <a:lumMod val="40000"/>
                    <a:lumOff val="60000"/>
                  </a:schemeClr>
                </a:solidFill>
                <a:ea typeface="Source Sans Pro Light" panose="020B0403030403020204" pitchFamily="34" charset="0"/>
              </a:rPr>
              <a:t>) Nursing Considerations</a:t>
            </a:r>
          </a:p>
        </p:txBody>
      </p:sp>
      <p:sp>
        <p:nvSpPr>
          <p:cNvPr id="3" name="Content Placeholder 2">
            <a:extLst>
              <a:ext uri="{FF2B5EF4-FFF2-40B4-BE49-F238E27FC236}">
                <a16:creationId xmlns:a16="http://schemas.microsoft.com/office/drawing/2014/main" id="{734E7C1C-F476-954E-BACE-1325B7DC9E3C}"/>
              </a:ext>
            </a:extLst>
          </p:cNvPr>
          <p:cNvSpPr>
            <a:spLocks noGrp="1"/>
          </p:cNvSpPr>
          <p:nvPr>
            <p:ph idx="1"/>
          </p:nvPr>
        </p:nvSpPr>
        <p:spPr>
          <a:xfrm>
            <a:off x="431995" y="1926201"/>
            <a:ext cx="8992560" cy="4566039"/>
          </a:xfrm>
        </p:spPr>
        <p:txBody>
          <a:bodyPr>
            <a:normAutofit fontScale="92500" lnSpcReduction="10000"/>
          </a:bodyPr>
          <a:lstStyle/>
          <a:p>
            <a:r>
              <a:rPr lang="en-US" b="1" dirty="0">
                <a:latin typeface="Source Sans Pro Light" panose="020B0403030403020204" pitchFamily="34" charset="0"/>
                <a:ea typeface="Source Sans Pro Light" panose="020B0403030403020204" pitchFamily="34" charset="0"/>
              </a:rPr>
              <a:t> </a:t>
            </a:r>
            <a:r>
              <a:rPr lang="en-US" sz="2400" dirty="0">
                <a:latin typeface="+mj-lt"/>
                <a:ea typeface="Source Sans Pro Light" panose="020B0403030403020204" pitchFamily="34" charset="0"/>
              </a:rPr>
              <a:t>Closely monitor levels to assist in dose adjustment, compliance, prevention of rejection</a:t>
            </a:r>
          </a:p>
          <a:p>
            <a:pPr lvl="1"/>
            <a:r>
              <a:rPr lang="en-US" sz="1400" dirty="0">
                <a:latin typeface="+mj-lt"/>
                <a:ea typeface="Source Sans Pro Light" panose="020B0403030403020204" pitchFamily="34" charset="0"/>
              </a:rPr>
              <a:t>Food decreases absorption significantly, be consistent with diet</a:t>
            </a:r>
          </a:p>
          <a:p>
            <a:pPr lvl="1"/>
            <a:r>
              <a:rPr lang="en-US" sz="1400" dirty="0">
                <a:latin typeface="+mj-lt"/>
                <a:ea typeface="Source Sans Pro Light" panose="020B0403030403020204" pitchFamily="34" charset="0"/>
              </a:rPr>
              <a:t>When made NPO, watch for elevations in levels</a:t>
            </a:r>
            <a:br>
              <a:rPr lang="en-US" sz="2000" dirty="0">
                <a:latin typeface="+mj-lt"/>
                <a:ea typeface="Source Sans Pro Light" panose="020B0403030403020204" pitchFamily="34" charset="0"/>
              </a:rPr>
            </a:br>
            <a:endParaRPr lang="en-US" sz="2000" dirty="0">
              <a:latin typeface="+mj-lt"/>
              <a:ea typeface="Source Sans Pro Light" panose="020B0403030403020204" pitchFamily="34" charset="0"/>
            </a:endParaRPr>
          </a:p>
          <a:p>
            <a:r>
              <a:rPr lang="en-US" sz="2400" dirty="0">
                <a:latin typeface="+mj-lt"/>
                <a:ea typeface="Source Sans Pro Light" panose="020B0403030403020204" pitchFamily="34" charset="0"/>
              </a:rPr>
              <a:t>System monitoring</a:t>
            </a:r>
          </a:p>
          <a:p>
            <a:pPr lvl="1"/>
            <a:r>
              <a:rPr lang="en-US" sz="1400" dirty="0">
                <a:latin typeface="+mj-lt"/>
                <a:ea typeface="Source Sans Pro Light" panose="020B0403030403020204" pitchFamily="34" charset="0"/>
              </a:rPr>
              <a:t>ECG changes (prolong QT)</a:t>
            </a:r>
          </a:p>
          <a:p>
            <a:pPr lvl="1"/>
            <a:r>
              <a:rPr lang="en-US" sz="1400" dirty="0">
                <a:latin typeface="+mj-lt"/>
                <a:ea typeface="Source Sans Pro Light" panose="020B0403030403020204" pitchFamily="34" charset="0"/>
              </a:rPr>
              <a:t>Mild-Severe hyperkalemia may occur</a:t>
            </a:r>
          </a:p>
          <a:p>
            <a:pPr lvl="1"/>
            <a:r>
              <a:rPr lang="en-US" sz="1400" dirty="0">
                <a:latin typeface="+mj-lt"/>
                <a:ea typeface="Source Sans Pro Light" panose="020B0403030403020204" pitchFamily="34" charset="0"/>
              </a:rPr>
              <a:t>Hypomagnesemia may occur</a:t>
            </a:r>
          </a:p>
          <a:p>
            <a:pPr lvl="1"/>
            <a:r>
              <a:rPr lang="en-US" sz="1400" dirty="0">
                <a:latin typeface="+mj-lt"/>
                <a:ea typeface="Source Sans Pro Light" panose="020B0403030403020204" pitchFamily="34" charset="0"/>
              </a:rPr>
              <a:t>Hyperglycemia may occur, some patients develop diabetes</a:t>
            </a:r>
          </a:p>
          <a:p>
            <a:pPr lvl="1"/>
            <a:r>
              <a:rPr lang="en-US" sz="1400" dirty="0">
                <a:latin typeface="+mj-lt"/>
                <a:ea typeface="Source Sans Pro Light" panose="020B0403030403020204" pitchFamily="34" charset="0"/>
              </a:rPr>
              <a:t>Nephrotoxicity may occur when used in high doses or in patients with impaired renal function</a:t>
            </a:r>
          </a:p>
          <a:p>
            <a:pPr lvl="1"/>
            <a:r>
              <a:rPr lang="en-US" sz="1400" dirty="0">
                <a:latin typeface="+mj-lt"/>
                <a:ea typeface="Source Sans Pro Light" panose="020B0403030403020204" pitchFamily="34" charset="0"/>
              </a:rPr>
              <a:t>Dyslipidemia, Hypertension</a:t>
            </a:r>
          </a:p>
          <a:p>
            <a:pPr marL="457200" lvl="1" indent="0">
              <a:buNone/>
            </a:pPr>
            <a:endParaRPr lang="en-US" sz="1200" dirty="0">
              <a:latin typeface="+mj-lt"/>
              <a:ea typeface="Source Sans Pro Light" panose="020B0403030403020204" pitchFamily="34" charset="0"/>
            </a:endParaRPr>
          </a:p>
          <a:p>
            <a:r>
              <a:rPr lang="en-US" sz="2400" dirty="0">
                <a:latin typeface="+mj-lt"/>
                <a:ea typeface="Source Sans Pro Light" panose="020B0403030403020204" pitchFamily="34" charset="0"/>
              </a:rPr>
              <a:t>Drug Interactions that increase Tacrolimus levels</a:t>
            </a:r>
          </a:p>
          <a:p>
            <a:pPr lvl="1"/>
            <a:r>
              <a:rPr lang="en-US" sz="1400" dirty="0">
                <a:latin typeface="+mj-lt"/>
                <a:ea typeface="Source Sans Pro Light" panose="020B0403030403020204" pitchFamily="34" charset="0"/>
              </a:rPr>
              <a:t>Fluconazole, Voriconazole</a:t>
            </a:r>
          </a:p>
          <a:p>
            <a:pPr lvl="1"/>
            <a:r>
              <a:rPr lang="en-US" sz="1400" dirty="0">
                <a:latin typeface="+mj-lt"/>
                <a:ea typeface="Source Sans Pro Light" panose="020B0403030403020204" pitchFamily="34" charset="0"/>
              </a:rPr>
              <a:t>Amiodarone, Nicardipine, Amlodipine</a:t>
            </a:r>
          </a:p>
          <a:p>
            <a:pPr lvl="1"/>
            <a:r>
              <a:rPr lang="en-US" sz="1400" dirty="0">
                <a:latin typeface="+mj-lt"/>
                <a:ea typeface="Source Sans Pro Light" panose="020B0403030403020204" pitchFamily="34" charset="0"/>
              </a:rPr>
              <a:t>Erythromycin, Azithromycin</a:t>
            </a:r>
          </a:p>
          <a:p>
            <a:pPr marL="0" indent="0">
              <a:buNone/>
            </a:pPr>
            <a:endParaRPr lang="en-US" sz="6000" dirty="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37394593"/>
      </p:ext>
    </p:extLst>
  </p:cSld>
  <p:clrMapOvr>
    <a:masterClrMapping/>
  </p:clrMapOvr>
</p:sld>
</file>

<file path=ppt/theme/theme1.xml><?xml version="1.0" encoding="utf-8"?>
<a:theme xmlns:a="http://schemas.openxmlformats.org/drawingml/2006/main" name="Office Theme">
  <a:themeElements>
    <a:clrScheme name="383">
      <a:dk1>
        <a:srgbClr val="000000"/>
      </a:dk1>
      <a:lt1>
        <a:srgbClr val="FFFFFF"/>
      </a:lt1>
      <a:dk2>
        <a:srgbClr val="44546A"/>
      </a:dk2>
      <a:lt2>
        <a:srgbClr val="E7E6E6"/>
      </a:lt2>
      <a:accent1>
        <a:srgbClr val="ABDEBD"/>
      </a:accent1>
      <a:accent2>
        <a:srgbClr val="771B61"/>
      </a:accent2>
      <a:accent3>
        <a:srgbClr val="904199"/>
      </a:accent3>
      <a:accent4>
        <a:srgbClr val="363433"/>
      </a:accent4>
      <a:accent5>
        <a:srgbClr val="0092B3"/>
      </a:accent5>
      <a:accent6>
        <a:srgbClr val="47C6E6"/>
      </a:accent6>
      <a:hlink>
        <a:srgbClr val="CDDC28"/>
      </a:hlink>
      <a:folHlink>
        <a:srgbClr val="B7BF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defRPr sz="2400" b="0" dirty="0" smtClean="0">
            <a:solidFill>
              <a:schemeClr val="tx2"/>
            </a:solidFill>
          </a:defRPr>
        </a:defPPr>
      </a:lstStyle>
    </a:txDef>
  </a:objectDefaults>
  <a:extraClrSchemeLst/>
  <a:extLst>
    <a:ext uri="{05A4C25C-085E-4340-85A3-A5531E510DB2}">
      <thm15:themeFamily xmlns:thm15="http://schemas.microsoft.com/office/thememl/2012/main" name="SYS412992_UPMCPPTTemplate_FINAL_02-17-16 [Read-Only]" id="{8443FD9B-04A5-4AB6-AFB3-D780514D9EE0}" vid="{CE0DAE1E-947F-4FD3-BC07-89D6E5125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f7b61ad-f3c2-4e6c-a6d0-394c78849f6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35CEB0626BD04E905C15D05927DCE8" ma:contentTypeVersion="11" ma:contentTypeDescription="Create a new document." ma:contentTypeScope="" ma:versionID="275e78762449a56e5b7583644b35653a">
  <xsd:schema xmlns:xsd="http://www.w3.org/2001/XMLSchema" xmlns:xs="http://www.w3.org/2001/XMLSchema" xmlns:p="http://schemas.microsoft.com/office/2006/metadata/properties" xmlns:ns2="7f7b61ad-f3c2-4e6c-a6d0-394c78849f67" targetNamespace="http://schemas.microsoft.com/office/2006/metadata/properties" ma:root="true" ma:fieldsID="e18e15e30e4ef14e2ffc1f02c5dd91ae" ns2:_="">
    <xsd:import namespace="7f7b61ad-f3c2-4e6c-a6d0-394c78849f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7b61ad-f3c2-4e6c-a6d0-394c78849f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ad8b9ce-7cfe-4c6e-ad5f-084dd22e8f9a"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6717B7-0501-4C59-B608-4A7B36C00777}">
  <ds:schemaRefs>
    <ds:schemaRef ds:uri="http://purl.org/dc/dcmitype/"/>
    <ds:schemaRef ds:uri="http://purl.org/dc/elements/1.1/"/>
    <ds:schemaRef ds:uri="http://schemas.microsoft.com/office/2006/metadata/properties"/>
    <ds:schemaRef ds:uri="ba28866e-f5dd-4244-9a9f-5ea6ca469195"/>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1c19515c-c7c5-4d54-a7fa-846a4eb38078"/>
    <ds:schemaRef ds:uri="http://www.w3.org/XML/1998/namespace"/>
    <ds:schemaRef ds:uri="7f7b61ad-f3c2-4e6c-a6d0-394c78849f67"/>
  </ds:schemaRefs>
</ds:datastoreItem>
</file>

<file path=customXml/itemProps2.xml><?xml version="1.0" encoding="utf-8"?>
<ds:datastoreItem xmlns:ds="http://schemas.openxmlformats.org/officeDocument/2006/customXml" ds:itemID="{F53A3A19-E5D5-4E82-AAB3-4D86748D5599}">
  <ds:schemaRefs>
    <ds:schemaRef ds:uri="http://schemas.microsoft.com/sharepoint/v3/contenttype/forms"/>
  </ds:schemaRefs>
</ds:datastoreItem>
</file>

<file path=customXml/itemProps3.xml><?xml version="1.0" encoding="utf-8"?>
<ds:datastoreItem xmlns:ds="http://schemas.openxmlformats.org/officeDocument/2006/customXml" ds:itemID="{B056426E-77DC-46BB-9213-7BBC7138C9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7b61ad-f3c2-4e6c-a6d0-394c78849f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310</TotalTime>
  <Words>3695</Words>
  <Application>Microsoft Office PowerPoint</Application>
  <PresentationFormat>Widescreen</PresentationFormat>
  <Paragraphs>446</Paragraphs>
  <Slides>37</Slides>
  <Notes>23</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1_Office Theme</vt:lpstr>
      <vt:lpstr>Cardiac Education Series: Transplant &amp; Cardiac Medications</vt:lpstr>
      <vt:lpstr>Heart Transplant Clinical Effectiveness Guidelines</vt:lpstr>
      <vt:lpstr>Hazardous Medication  Guidelines</vt:lpstr>
      <vt:lpstr>Hazardous Medication  Guidelines</vt:lpstr>
      <vt:lpstr>PowerPoint Presentation</vt:lpstr>
      <vt:lpstr>Post-Operative Immunosuppression</vt:lpstr>
      <vt:lpstr>Immune Therapy </vt:lpstr>
      <vt:lpstr>Tacrolimus (FK, Prograf)</vt:lpstr>
      <vt:lpstr>Tacrolimus (FK, Prograf) Nursing Considerations</vt:lpstr>
      <vt:lpstr>Tacrolimus (FK, Prograf)</vt:lpstr>
      <vt:lpstr>Mycophenolate (CellCept)</vt:lpstr>
      <vt:lpstr>Mycophenolate (CellCept) Monitoring Parameters</vt:lpstr>
      <vt:lpstr>Mycophenolate (CellCept) Nursing Considerations</vt:lpstr>
      <vt:lpstr>Thymoglobulin</vt:lpstr>
      <vt:lpstr>Thymoglobulin Nursing Considerations</vt:lpstr>
      <vt:lpstr>Thymoglobulin Monitoring Parameters</vt:lpstr>
      <vt:lpstr>Ganciclovir</vt:lpstr>
      <vt:lpstr> AMR &amp; CDC Crossmatch Positive Patient Therapies</vt:lpstr>
      <vt:lpstr>Rituximab</vt:lpstr>
      <vt:lpstr>Rituximab</vt:lpstr>
      <vt:lpstr>Bortezomib</vt:lpstr>
      <vt:lpstr>Daratumumab</vt:lpstr>
      <vt:lpstr>Daratumumab</vt:lpstr>
      <vt:lpstr>Cardiac Medications </vt:lpstr>
      <vt:lpstr>Arrest Meds.</vt:lpstr>
      <vt:lpstr>Arrest Meds.</vt:lpstr>
      <vt:lpstr>Arrest Meds.</vt:lpstr>
      <vt:lpstr>PowerPoint Presentation</vt:lpstr>
      <vt:lpstr>PowerPoint Presentation</vt:lpstr>
      <vt:lpstr>Amiodarone</vt:lpstr>
      <vt:lpstr>Phenylephrine</vt:lpstr>
      <vt:lpstr>Continuous Infusions:  Epinephrine</vt:lpstr>
      <vt:lpstr>Continuous Infusions: Norepinephrine</vt:lpstr>
      <vt:lpstr>Continuous Infusions Vasopressin</vt:lpstr>
      <vt:lpstr>Continuous Infusions Dopamine</vt:lpstr>
      <vt:lpstr>Continuous Infusions Dobutamine</vt:lpstr>
      <vt:lpstr>Continuous Infusions Milrinone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Bukovac</dc:creator>
  <cp:lastModifiedBy>Jubic, Kayla (Stayer)</cp:lastModifiedBy>
  <cp:revision>32</cp:revision>
  <dcterms:created xsi:type="dcterms:W3CDTF">2020-06-18T15:09:15Z</dcterms:created>
  <dcterms:modified xsi:type="dcterms:W3CDTF">2025-06-24T17:12:42Z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0x0101009A35CEB0626BD04E905C15D05927DCE8</vt:lpwstr>
  </property>
  <property fmtid="{D5CDD505-2E9C-101B-9397-08002B2CF9AE}" pid="3" name="MSIP_Label_5e4b1be8-281e-475d-98b0-21c3457e5a46_Enabled">
    <vt:lpwstr>true</vt:lpwstr>
  </property>
  <property fmtid="{D5CDD505-2E9C-101B-9397-08002B2CF9AE}" pid="4" name="MSIP_Label_5e4b1be8-281e-475d-98b0-21c3457e5a46_SetDate">
    <vt:lpwstr>2022-11-10T15:06:48Z</vt:lpwstr>
  </property>
  <property fmtid="{D5CDD505-2E9C-101B-9397-08002B2CF9AE}" pid="5" name="MSIP_Label_5e4b1be8-281e-475d-98b0-21c3457e5a46_Method">
    <vt:lpwstr>Standard</vt:lpwstr>
  </property>
  <property fmtid="{D5CDD505-2E9C-101B-9397-08002B2CF9AE}" pid="6" name="MSIP_Label_5e4b1be8-281e-475d-98b0-21c3457e5a46_Name">
    <vt:lpwstr>Public</vt:lpwstr>
  </property>
  <property fmtid="{D5CDD505-2E9C-101B-9397-08002B2CF9AE}" pid="7" name="MSIP_Label_5e4b1be8-281e-475d-98b0-21c3457e5a46_SiteId">
    <vt:lpwstr>8b3dd73e-4e72-4679-b191-56da1588712b</vt:lpwstr>
  </property>
  <property fmtid="{D5CDD505-2E9C-101B-9397-08002B2CF9AE}" pid="8" name="MSIP_Label_5e4b1be8-281e-475d-98b0-21c3457e5a46_ActionId">
    <vt:lpwstr>dfb2a929-ffe7-4df5-b593-7537943d382d</vt:lpwstr>
  </property>
  <property fmtid="{D5CDD505-2E9C-101B-9397-08002B2CF9AE}" pid="9" name="MSIP_Label_5e4b1be8-281e-475d-98b0-21c3457e5a46_ContentBits">
    <vt:lpwstr>0</vt:lpwstr>
  </property>
</Properties>
</file>