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6"/>
  </p:notesMasterIdLst>
  <p:handoutMasterIdLst>
    <p:handoutMasterId r:id="rId37"/>
  </p:handoutMasterIdLst>
  <p:sldIdLst>
    <p:sldId id="260" r:id="rId5"/>
    <p:sldId id="353" r:id="rId6"/>
    <p:sldId id="343" r:id="rId7"/>
    <p:sldId id="347" r:id="rId8"/>
    <p:sldId id="279" r:id="rId9"/>
    <p:sldId id="273" r:id="rId10"/>
    <p:sldId id="275" r:id="rId11"/>
    <p:sldId id="276" r:id="rId12"/>
    <p:sldId id="349" r:id="rId13"/>
    <p:sldId id="297" r:id="rId14"/>
    <p:sldId id="298" r:id="rId15"/>
    <p:sldId id="300" r:id="rId16"/>
    <p:sldId id="311" r:id="rId17"/>
    <p:sldId id="302" r:id="rId18"/>
    <p:sldId id="351" r:id="rId19"/>
    <p:sldId id="280" r:id="rId20"/>
    <p:sldId id="304" r:id="rId21"/>
    <p:sldId id="352" r:id="rId22"/>
    <p:sldId id="281" r:id="rId23"/>
    <p:sldId id="282" r:id="rId24"/>
    <p:sldId id="294" r:id="rId25"/>
    <p:sldId id="288" r:id="rId26"/>
    <p:sldId id="289" r:id="rId27"/>
    <p:sldId id="291" r:id="rId28"/>
    <p:sldId id="293" r:id="rId29"/>
    <p:sldId id="292" r:id="rId30"/>
    <p:sldId id="354" r:id="rId31"/>
    <p:sldId id="355" r:id="rId32"/>
    <p:sldId id="356" r:id="rId33"/>
    <p:sldId id="357" r:id="rId34"/>
    <p:sldId id="358" r:id="rId35"/>
  </p:sldIdLst>
  <p:sldSz cx="12192000" cy="6858000"/>
  <p:notesSz cx="6985000" cy="9283700"/>
  <p:embeddedFontLst>
    <p:embeddedFont>
      <p:font typeface="Lato" panose="020F0502020204030203" pitchFamily="34" charset="0"/>
      <p:regular r:id="rId38"/>
      <p:bold r:id="rId39"/>
      <p:italic r:id="rId40"/>
      <p:boldItalic r:id="rId41"/>
    </p:embeddedFont>
    <p:embeddedFont>
      <p:font typeface="Source Sans Pro ExtraLight" panose="020B0303030403020204" pitchFamily="34" charset="0"/>
      <p:regular r:id="rId42"/>
      <p:italic r:id="rId43"/>
    </p:embeddedFont>
    <p:embeddedFont>
      <p:font typeface="Source Sans Pro Light" panose="020B0403030403020204" pitchFamily="34"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9BB4"/>
    <a:srgbClr val="0092B4"/>
    <a:srgbClr val="666666"/>
    <a:srgbClr val="8B2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DD40B-187B-4469-B58C-BDD85C7D2E1B}" v="22" dt="2025-07-29T23:18:29.455"/>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4624" autoAdjust="0"/>
  </p:normalViewPr>
  <p:slideViewPr>
    <p:cSldViewPr snapToGrid="0" snapToObjects="1">
      <p:cViewPr varScale="1">
        <p:scale>
          <a:sx n="93" d="100"/>
          <a:sy n="93" d="100"/>
        </p:scale>
        <p:origin x="14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CDE5A1-727C-763E-D58A-95F17BAAA64B}"/>
              </a:ext>
            </a:extLst>
          </p:cNvPr>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31193B-9B9B-AC4D-4F9B-8590DA58B6AE}"/>
              </a:ext>
            </a:extLst>
          </p:cNvPr>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2AD0EFC8-903A-3DA6-0891-A903A57091C7}"/>
              </a:ext>
            </a:extLst>
          </p:cNvPr>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C717D6-B5A8-4466-1578-9E4D9B23BD7E}"/>
              </a:ext>
            </a:extLst>
          </p:cNvPr>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0069C459-7BE3-4175-AEB2-A3CAB3599D9B}" type="slidenum">
              <a:rPr lang="en-US" smtClean="0"/>
              <a:t>‹#›</a:t>
            </a:fld>
            <a:endParaRPr lang="en-US"/>
          </a:p>
        </p:txBody>
      </p:sp>
    </p:spTree>
    <p:extLst>
      <p:ext uri="{BB962C8B-B14F-4D97-AF65-F5344CB8AC3E}">
        <p14:creationId xmlns:p14="http://schemas.microsoft.com/office/powerpoint/2010/main" val="29951535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304164F-FDCA-4C80-A98E-78078BFC7CF9}" type="slidenum">
              <a:rPr lang="en-US" smtClean="0"/>
              <a:t>‹#›</a:t>
            </a:fld>
            <a:endParaRPr lang="en-US"/>
          </a:p>
        </p:txBody>
      </p:sp>
    </p:spTree>
    <p:extLst>
      <p:ext uri="{BB962C8B-B14F-4D97-AF65-F5344CB8AC3E}">
        <p14:creationId xmlns:p14="http://schemas.microsoft.com/office/powerpoint/2010/main" val="299692654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845726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topics/medicine-and-dentistry/ectopic-atrial-tachycardi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ciencedirect.com/book/9780323018104/the-johns-hopkins-manual-of-cardiac-surgical-ca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304164F-FDCA-4C80-A98E-78078BFC7CF9}" type="slidenum">
              <a:rPr lang="en-US" smtClean="0"/>
              <a:t>1</a:t>
            </a:fld>
            <a:endParaRPr lang="en-US"/>
          </a:p>
        </p:txBody>
      </p:sp>
    </p:spTree>
    <p:extLst>
      <p:ext uri="{BB962C8B-B14F-4D97-AF65-F5344CB8AC3E}">
        <p14:creationId xmlns:p14="http://schemas.microsoft.com/office/powerpoint/2010/main" val="2018873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Prolongation of PR interval (blocks) </a:t>
            </a:r>
            <a:r>
              <a:rPr lang="en-US" dirty="0">
                <a:sym typeface="Wingdings" panose="05000000000000000000" pitchFamily="2" charset="2"/>
              </a:rPr>
              <a:t> myocarditis, ischemia / profound hypoxia, endocardial cushion defects (ASD), fever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D4607956-E6A2-4BE0-AADD-51549B42CD7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75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2</a:t>
            </a:r>
            <a:r>
              <a:rPr lang="en-US" baseline="30000" dirty="0"/>
              <a:t>nd</a:t>
            </a:r>
            <a:r>
              <a:rPr lang="en-US" dirty="0"/>
              <a:t> degree heart block: present when there is intermittent failure of conduction of impulses from the atria to the ventricles</a:t>
            </a:r>
          </a:p>
          <a:p>
            <a:pPr defTabSz="929579">
              <a:defRPr/>
            </a:pPr>
            <a:endParaRPr lang="en-US" dirty="0"/>
          </a:p>
          <a:p>
            <a:pPr defTabSz="929579">
              <a:defRPr/>
            </a:pPr>
            <a:r>
              <a:rPr lang="en-US" dirty="0"/>
              <a:t>Measure P- Waves versus QRS complexes on screen </a:t>
            </a:r>
          </a:p>
          <a:p>
            <a:pPr defTabSz="929579">
              <a:defRPr/>
            </a:pPr>
            <a:r>
              <a:rPr lang="en-US" dirty="0"/>
              <a:t>Right coronary artery supplies blood to the AV node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9373576-50D7-7AAA-7F78-15680704122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23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result in slow ventricular rate and require cardiac pacing to support cardiac output.</a:t>
            </a:r>
          </a:p>
          <a:p>
            <a:r>
              <a:rPr lang="en-US" dirty="0"/>
              <a:t>Mobitz II usually progresses to 3</a:t>
            </a:r>
            <a:r>
              <a:rPr lang="en-US" baseline="30000" dirty="0"/>
              <a:t>rd</a:t>
            </a:r>
            <a:r>
              <a:rPr lang="en-US" dirty="0"/>
              <a:t> Degree</a:t>
            </a:r>
          </a:p>
          <a:p>
            <a:pPr defTabSz="929579">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887FAE2-9B95-F0AD-4A79-B28C65841C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399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0" i="0" dirty="0">
                <a:solidFill>
                  <a:srgbClr val="333333"/>
                </a:solidFill>
                <a:effectLst/>
                <a:latin typeface="Guardian TextSans Web"/>
              </a:rPr>
              <a:t>Classification is based on the width of the QRS complex, since there are no two PQRST complexes to compare</a:t>
            </a:r>
          </a:p>
          <a:p>
            <a:pPr defTabSz="929579">
              <a:defRPr/>
            </a:pPr>
            <a:endParaRPr lang="en-US" b="0" i="0" dirty="0">
              <a:solidFill>
                <a:srgbClr val="333333"/>
              </a:solidFill>
              <a:effectLst/>
              <a:latin typeface="Guardian TextSans Web"/>
            </a:endParaRPr>
          </a:p>
          <a:p>
            <a:pPr defTabSz="929579">
              <a:defRPr/>
            </a:pPr>
            <a:r>
              <a:rPr lang="en-US" b="0" i="0" dirty="0">
                <a:solidFill>
                  <a:srgbClr val="333333"/>
                </a:solidFill>
                <a:effectLst/>
                <a:latin typeface="Guardian TextSans Web"/>
              </a:rPr>
              <a:t>Contemporary definitions require at least 2 consecutively conducted P waves to adequately evaluate the P-R interval before establishing the type of Mobitz block, rendering 2:1 (and more advanced second-degree AVB) unclassifiable by definition. </a:t>
            </a:r>
            <a:br>
              <a:rPr lang="en-US" b="0" i="0" dirty="0">
                <a:solidFill>
                  <a:srgbClr val="333333"/>
                </a:solidFill>
                <a:effectLst/>
                <a:latin typeface="Guardian TextSans Web"/>
              </a:rPr>
            </a:br>
            <a:r>
              <a:rPr lang="en-US" b="0" i="0" dirty="0">
                <a:solidFill>
                  <a:srgbClr val="333333"/>
                </a:solidFill>
                <a:effectLst/>
                <a:latin typeface="Guardian TextSans Web"/>
              </a:rPr>
              <a:t>The Mobitz type of second-degree AVB describes an ECG pattern, not block location; however, some generalizations can be made. </a:t>
            </a:r>
          </a:p>
          <a:p>
            <a:pPr defTabSz="929579">
              <a:defRPr/>
            </a:pPr>
            <a:endParaRPr lang="en-US" b="0" i="0" dirty="0">
              <a:solidFill>
                <a:srgbClr val="333333"/>
              </a:solidFill>
              <a:effectLst/>
              <a:latin typeface="Guardian TextSans Web"/>
            </a:endParaRPr>
          </a:p>
          <a:p>
            <a:pPr marL="228600" indent="-228600" defTabSz="929579">
              <a:buAutoNum type="alphaUcPeriod"/>
              <a:defRPr/>
            </a:pPr>
            <a:r>
              <a:rPr lang="en-US" b="0" i="0" dirty="0">
                <a:solidFill>
                  <a:srgbClr val="333333"/>
                </a:solidFill>
                <a:effectLst/>
                <a:latin typeface="Guardian TextSans Web"/>
              </a:rPr>
              <a:t>second-degree AV block 2:1 conduction probably type I</a:t>
            </a:r>
          </a:p>
          <a:p>
            <a:pPr marL="228600" indent="-228600" defTabSz="929579">
              <a:buAutoNum type="alphaUcPeriod"/>
              <a:defRPr/>
            </a:pPr>
            <a:r>
              <a:rPr lang="en-US" b="0" i="0" dirty="0">
                <a:solidFill>
                  <a:srgbClr val="333333"/>
                </a:solidFill>
                <a:effectLst/>
                <a:latin typeface="Guardian TextSans Web"/>
              </a:rPr>
              <a:t>Second-degree AV block 2:1 conduction probably type II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B823D04-4947-6CBC-918D-B29E48ADF21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57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Atrial rhythm driven by the sinus node</a:t>
            </a:r>
          </a:p>
          <a:p>
            <a:r>
              <a:rPr lang="en-US" dirty="0"/>
              <a:t>Ventricular rhythm driven by a site distal to the block (QRS width dependent on location of the escape pacemaker and condition of intraventricular conduction system)</a:t>
            </a:r>
          </a:p>
          <a:p>
            <a:endParaRPr lang="en-US" dirty="0"/>
          </a:p>
          <a:p>
            <a:r>
              <a:rPr lang="en-US" dirty="0"/>
              <a:t>Slow ventricular rate may be inadequate to maintain cardiac output and systemic perfusion, especially if ventricular function is impaired (HLHS, cardiomyopathy, etc.)</a:t>
            </a:r>
          </a:p>
          <a:p>
            <a:endParaRPr lang="en-US" dirty="0"/>
          </a:p>
          <a:p>
            <a:endParaRPr lang="en-US" dirty="0"/>
          </a:p>
          <a:p>
            <a:r>
              <a:rPr lang="en-US" dirty="0"/>
              <a:t>Atropine acts at the AV node and, as such, is rarely effective in raising the heart rate in patients with complete heart block. Subsequently, medical options for the treatment of symptomatic bradycardia include dopamine and epinephrine</a:t>
            </a:r>
          </a:p>
          <a:p>
            <a:r>
              <a:rPr lang="en-US" dirty="0"/>
              <a:t>Treatment is based on presence of symptomatic bradycardia</a:t>
            </a:r>
          </a:p>
          <a:p>
            <a:pPr marL="174296" indent="-174296">
              <a:buFontTx/>
              <a:buChar char="-"/>
            </a:pPr>
            <a:r>
              <a:rPr lang="en-US" dirty="0"/>
              <a:t>Monitor for decreased LOC</a:t>
            </a:r>
          </a:p>
          <a:p>
            <a:pPr marL="174296" indent="-174296">
              <a:buFontTx/>
              <a:buChar char="-"/>
            </a:pPr>
            <a:r>
              <a:rPr lang="en-US" dirty="0"/>
              <a:t>Vital signs indicative of shock</a:t>
            </a:r>
          </a:p>
          <a:p>
            <a:pPr marL="174296" indent="-174296">
              <a:buFontTx/>
              <a:buChar char="-"/>
            </a:pPr>
            <a:r>
              <a:rPr lang="en-US" dirty="0"/>
              <a:t>Cyanosis and respiratory distress</a:t>
            </a:r>
          </a:p>
          <a:p>
            <a:endParaRPr lang="en-US" dirty="0"/>
          </a:p>
          <a:p>
            <a:pPr defTabSz="929579">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858926B-5CC6-4658-0FD3-3F9A9832889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6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 node and the non branching section of the bundle of His is called the AV junction. </a:t>
            </a:r>
          </a:p>
          <a:p>
            <a:r>
              <a:rPr lang="en-US" dirty="0"/>
              <a:t>AV node itself doesn’t have pacemaker cells, nearest cells are in the bundle of His that are responsible for secondary pacing function.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9E76E6E-0EB3-F34E-76F7-460ADC3CABA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66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junctional rhythm is several sequential junctional escape beats (40-60 bpm AV junction rate).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1FE2ADA-2ACE-FCA5-0337-CCC2CCF316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0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Junctional bradycardia refers to a rate slower than normal for the AV junction.</a:t>
            </a:r>
          </a:p>
          <a:p>
            <a:pPr marL="0" marR="0" lvl="0" indent="0" algn="l" defTabSz="929579"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panose="020F0502020204030203" pitchFamily="34" charset="0"/>
              </a:rPr>
              <a:t>Junctional pacemaker is initiating the rhythm, the atria and ventricles are depolarized almost simultaneously.  This can produce a P wave: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(1) in front of the QRS with a short PR interval</a:t>
            </a:r>
          </a:p>
          <a:p>
            <a:pPr marL="0" marR="0" lvl="0" indent="0" algn="l" defTabSz="929579"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panose="020F0502020204030203" pitchFamily="34" charset="0"/>
              </a:rPr>
              <a:t>(2) during the QRS (ventricular depolarization overrides), or a block prevents the impulse from entering the atria, producing NO P wave.</a:t>
            </a:r>
          </a:p>
          <a:p>
            <a:pPr marL="0" marR="0" lvl="0" indent="0" algn="l" defTabSz="929579"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panose="020F0502020204030203" pitchFamily="34" charset="0"/>
              </a:rPr>
              <a:t>(3) after the QRS (retrograde). From this low starting point, the impulse may travel backward, in a "retrograde" fashion, through the atria, producing a negatively-deflected P wave in Lead II (atria are activated in the opposite direction). Sometimes, in junctional rhythm,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8CAAC7A-7D75-52DE-3984-3BB5F77D5DB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948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JET can be congenital (high morbidity and mortality of up to 35% if not diagnosed and properly treated) or post-operative due to ischemia, stretching, and direct injury to the AV conduction tissue of the heart during repair.</a:t>
            </a:r>
          </a:p>
          <a:p>
            <a:endParaRPr lang="en-US" dirty="0"/>
          </a:p>
          <a:p>
            <a:r>
              <a:rPr lang="en-US" dirty="0"/>
              <a:t>The rapid heart rate and loss of AV synchrony lead to decreased cardiac output and increased central venous pressure, which result in multiorgan dysfunction. The reduced cardiac output stimulates the adrenergic system, which in turn further accelerates the heart rate. This rapidly evolves into a vicious hemodynamic spiral</a:t>
            </a:r>
          </a:p>
          <a:p>
            <a:endParaRPr lang="en-US" dirty="0"/>
          </a:p>
          <a:p>
            <a:r>
              <a:rPr lang="en-US" b="0" i="0" dirty="0">
                <a:solidFill>
                  <a:srgbClr val="1F1F1F"/>
                </a:solidFill>
                <a:effectLst/>
                <a:latin typeface="ElsevierGulliver"/>
              </a:rPr>
              <a:t>A subset of these patients can become very sick—ventricular systolic dysfunction, hypotension, oliguria</a:t>
            </a:r>
            <a:r>
              <a:rPr lang="en-US" b="0" i="0" u="none" dirty="0">
                <a:solidFill>
                  <a:schemeClr val="bg1"/>
                </a:solidFill>
                <a:effectLst/>
                <a:latin typeface="ElsevierGulliver"/>
              </a:rPr>
              <a:t>, capillary leak, and need for additional fluid resuscitation to maintain filling of a progressively stiffer RV. </a:t>
            </a:r>
            <a:endParaRPr lang="en-US" u="none"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1FE2ADA-2ACE-FCA5-0337-CCC2CCF316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61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Post-operative JET is known as secondary JET and occurs within 48 hours following surgical correction.</a:t>
            </a:r>
          </a:p>
          <a:p>
            <a:endParaRPr lang="en-US" dirty="0"/>
          </a:p>
          <a:p>
            <a:r>
              <a:rPr lang="en-US" dirty="0"/>
              <a:t>Most often seen in post-op patients with VSD repairs* that have associated stretching / trauma to the area around the AV nodal tissue</a:t>
            </a:r>
          </a:p>
          <a:p>
            <a:endParaRPr lang="en-US" dirty="0"/>
          </a:p>
          <a:p>
            <a:endParaRPr lang="en-US" dirty="0"/>
          </a:p>
          <a:p>
            <a:r>
              <a:rPr lang="en-US" dirty="0">
                <a:hlinkClick r:id="rId3"/>
              </a:rPr>
              <a:t>Diagnosis and management of junctional ectopic tachycardia in children - PMC (nih.gov)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F6C7AE7-9813-1AD8-0DD9-08F071EED86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59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mj-lt"/>
              </a:rPr>
              <a:t>Electrical cells include SA/AV nodes, purkinje fibers, bundle branches</a:t>
            </a:r>
          </a:p>
          <a:p>
            <a:pPr lvl="1"/>
            <a:r>
              <a:rPr lang="en-US" sz="1200" dirty="0">
                <a:latin typeface="+mj-lt"/>
              </a:rPr>
              <a:t>Mechanical cells include myofibrils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304164F-FDCA-4C80-A98E-78078BFC7CF9}" type="slidenum">
              <a:rPr lang="en-US" smtClean="0"/>
              <a:t>2</a:t>
            </a:fld>
            <a:endParaRPr lang="en-US"/>
          </a:p>
        </p:txBody>
      </p:sp>
    </p:spTree>
    <p:extLst>
      <p:ext uri="{BB962C8B-B14F-4D97-AF65-F5344CB8AC3E}">
        <p14:creationId xmlns:p14="http://schemas.microsoft.com/office/powerpoint/2010/main" val="108430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Typically resolves on its own but needs to have intervention to stop</a:t>
            </a:r>
          </a:p>
          <a:p>
            <a:pPr defTabSz="929579">
              <a:defRPr/>
            </a:pPr>
            <a:endParaRPr lang="en-US" dirty="0"/>
          </a:p>
          <a:p>
            <a:pPr defTabSz="929579">
              <a:defRPr/>
            </a:pPr>
            <a:r>
              <a:rPr lang="en-US" dirty="0"/>
              <a:t>A</a:t>
            </a:r>
            <a:r>
              <a:rPr lang="en-US" b="0" i="0" dirty="0">
                <a:solidFill>
                  <a:srgbClr val="000000"/>
                </a:solidFill>
                <a:effectLst/>
                <a:latin typeface="Times New Roman" panose="02020603050405020304" pitchFamily="18" charset="0"/>
              </a:rPr>
              <a:t>denosine does not terminate this arrhythmia given the absence of AV nodal reentry in JET. So, it will temporarily block the atrial conduction but will not block an accessory pathway to terminate rhythm because there isn’t one. </a:t>
            </a:r>
          </a:p>
          <a:p>
            <a:pPr defTabSz="929579">
              <a:defRPr/>
            </a:pPr>
            <a:endParaRPr lang="en-US" b="0" i="0" dirty="0">
              <a:solidFill>
                <a:srgbClr val="000000"/>
              </a:solidFill>
              <a:effectLst/>
              <a:latin typeface="Times New Roman" panose="02020603050405020304" pitchFamily="18" charset="0"/>
            </a:endParaRPr>
          </a:p>
          <a:p>
            <a:pPr defTabSz="929579">
              <a:defRPr/>
            </a:pPr>
            <a:r>
              <a:rPr lang="en-US" b="0" i="0" dirty="0">
                <a:solidFill>
                  <a:srgbClr val="000000"/>
                </a:solidFill>
                <a:effectLst/>
                <a:latin typeface="Times New Roman" panose="02020603050405020304" pitchFamily="18" charset="0"/>
              </a:rPr>
              <a:t>Automatic atrial tachycardias do not respond to cardioversion, JET behaves like these tachycardias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ADF31A0-AAFA-0453-B797-37782971C66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49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9E76E6E-0EB3-F34E-76F7-460ADC3CABA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20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or more PVCs in a row that spontaneously convert to sinus rhythm within 30 seconds = Ventricular Tachycardia</a:t>
            </a:r>
          </a:p>
          <a:p>
            <a:r>
              <a:rPr lang="en-US" b="0" i="0" dirty="0">
                <a:solidFill>
                  <a:srgbClr val="333333"/>
                </a:solidFill>
                <a:effectLst/>
                <a:latin typeface="Helvetica Neue"/>
              </a:rPr>
              <a:t>heart rhythm is driven by the lower chambers – the ventricles- instead from the upper chambers-the atria. During an episode of VT, the heart rate is fast, sometimes in excess of 200 beats per minute. The heart also pumps less effectively since the upper and lower chambers are no longer beating in synchrony with each other.</a:t>
            </a:r>
            <a:endParaRPr lang="en-US" dirty="0"/>
          </a:p>
          <a:p>
            <a:endParaRPr lang="en-US" dirty="0"/>
          </a:p>
          <a:p>
            <a:endParaRPr lang="en-US" dirty="0"/>
          </a:p>
          <a:p>
            <a:r>
              <a:rPr lang="en-US" dirty="0"/>
              <a:t>Lidocaine bolus 1 mg/kg, drip at 20-40 mcg/kg/min</a:t>
            </a:r>
          </a:p>
          <a:p>
            <a:r>
              <a:rPr lang="en-US" dirty="0"/>
              <a:t>Amiodarone bolus 5 mg/kg, drip at 5-10 mcg/kg/min</a:t>
            </a:r>
          </a:p>
        </p:txBody>
      </p:sp>
      <p:sp>
        <p:nvSpPr>
          <p:cNvPr id="4" name="Slide Number Placeholder 3"/>
          <p:cNvSpPr>
            <a:spLocks noGrp="1"/>
          </p:cNvSpPr>
          <p:nvPr>
            <p:ph type="sldNum" sz="quarter" idx="5"/>
          </p:nvPr>
        </p:nvSpPr>
        <p:spPr/>
        <p:txBody>
          <a:bodyPr/>
          <a:lstStyle/>
          <a:p>
            <a:fld id="{C304164F-FDCA-4C80-A98E-78078BFC7CF9}" type="slidenum">
              <a:rPr lang="en-US" smtClean="0"/>
              <a:t>22</a:t>
            </a:fld>
            <a:endParaRPr lang="en-US"/>
          </a:p>
        </p:txBody>
      </p:sp>
      <p:sp>
        <p:nvSpPr>
          <p:cNvPr id="5" name="Date Placeholder 4">
            <a:extLst>
              <a:ext uri="{FF2B5EF4-FFF2-40B4-BE49-F238E27FC236}">
                <a16:creationId xmlns:a16="http://schemas.microsoft.com/office/drawing/2014/main" id="{BFCA4C18-2F40-335C-E86E-3534A344633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87876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French meaning: “turning on a point.” </a:t>
            </a:r>
          </a:p>
          <a:p>
            <a:r>
              <a:rPr lang="en-US" dirty="0"/>
              <a:t>QRS appear to rotate around the EKG isoelectric line</a:t>
            </a:r>
          </a:p>
          <a:p>
            <a:endParaRPr lang="en-US" dirty="0"/>
          </a:p>
        </p:txBody>
      </p:sp>
      <p:sp>
        <p:nvSpPr>
          <p:cNvPr id="4" name="Slide Number Placeholder 3"/>
          <p:cNvSpPr>
            <a:spLocks noGrp="1"/>
          </p:cNvSpPr>
          <p:nvPr>
            <p:ph type="sldNum" sz="quarter" idx="5"/>
          </p:nvPr>
        </p:nvSpPr>
        <p:spPr/>
        <p:txBody>
          <a:bodyPr/>
          <a:lstStyle/>
          <a:p>
            <a:fld id="{C304164F-FDCA-4C80-A98E-78078BFC7CF9}" type="slidenum">
              <a:rPr lang="en-US" smtClean="0"/>
              <a:t>23</a:t>
            </a:fld>
            <a:endParaRPr lang="en-US"/>
          </a:p>
        </p:txBody>
      </p:sp>
      <p:sp>
        <p:nvSpPr>
          <p:cNvPr id="5" name="Date Placeholder 4">
            <a:extLst>
              <a:ext uri="{FF2B5EF4-FFF2-40B4-BE49-F238E27FC236}">
                <a16:creationId xmlns:a16="http://schemas.microsoft.com/office/drawing/2014/main" id="{94E21688-1C8E-0FCE-3A5C-847245DC381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8784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VF may occur early during an arrest and quickly deteriorate to asystole.</a:t>
            </a:r>
          </a:p>
          <a:p>
            <a:endParaRPr lang="en-US" dirty="0"/>
          </a:p>
          <a:p>
            <a:r>
              <a:rPr lang="en-US" b="0" i="0" dirty="0">
                <a:solidFill>
                  <a:srgbClr val="333333"/>
                </a:solidFill>
                <a:effectLst/>
                <a:latin typeface="Helvetica Neue"/>
              </a:rPr>
              <a:t>During an episode of VF, the ventricles fire at a very high rate, from 450 to 600 beats per minute, and in a very disorganized way causing them to quiver "like a bowl of jelly". When this happens, the heart is not able to pump blood to the body, and death will occur unless electrical cardioversion is done or the rhythm converts back to normal on its own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484B2CC-D0BD-8141-D60B-91B70FCFDD2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382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ED3FB36-90A1-BE33-2234-529F673485E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024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9A4FA45C-B550-3EE3-3465-DFEB49C4D08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581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CD89-92DE-EBFF-0EC0-61BF24FC9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24AEF-9522-66D0-4023-DBB27CAE5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5CE8-5327-2731-143C-AD1FEBB58A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7C80A-5F1A-5237-C0E1-AB98EF645B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7DFAAF3-60FC-C07D-02EA-9F1D670A2C5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33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33CA-649E-01E6-9283-C1A0FABE2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8D5D9-F6C4-3F52-2DA5-472CC40E7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4446-73A0-B77F-6D25-A20F22ED5C93}"/>
              </a:ext>
            </a:extLst>
          </p:cNvPr>
          <p:cNvSpPr>
            <a:spLocks noGrp="1"/>
          </p:cNvSpPr>
          <p:nvPr>
            <p:ph type="body" idx="1"/>
          </p:nvPr>
        </p:nvSpPr>
        <p:spPr/>
        <p:txBody>
          <a:bodyPr/>
          <a:lstStyle/>
          <a:p>
            <a:r>
              <a:rPr lang="en-US" dirty="0"/>
              <a:t>The purpose of using a defibrillator is to restore an arrythmias back to normal sinus rhythm. To ensure the defibrillator is working correctly on your unit, there should be a green check mark in the corner, indicating the device has passed the internal quality test. When not in use, the defibrillator should be plugged into an emergency outlet to ensure the battery stays charged. This can be indicated by the two green circle lights on the screen of the defibrillator (and are outlined by the box on the screen).</a:t>
            </a:r>
          </a:p>
          <a:p>
            <a:endParaRPr lang="en-US" dirty="0"/>
          </a:p>
          <a:p>
            <a:r>
              <a:rPr lang="en-US" dirty="0"/>
              <a:t>Each defibrillator has the ability to complete 4 different actions. </a:t>
            </a:r>
            <a:br>
              <a:rPr lang="en-US" dirty="0"/>
            </a:br>
            <a:r>
              <a:rPr lang="en-US" dirty="0"/>
              <a:t>The defibrillator has the ability to act as a monitor, including measuring the heart rate, pulse oximetry, respiratory rate, and blood pressure. Additionally, the defibrillator has advanced monitoring options, such as CO2 end tidal capnography and feedback for CPR.</a:t>
            </a:r>
          </a:p>
          <a:p>
            <a:endParaRPr lang="en-US" dirty="0"/>
          </a:p>
          <a:p>
            <a:r>
              <a:rPr lang="en-US" dirty="0"/>
              <a:t>The following defibrillation, cardioversion, and transcutaneous pacing will be discussed throughout this section.</a:t>
            </a:r>
          </a:p>
          <a:p>
            <a:endParaRPr lang="en-US" dirty="0"/>
          </a:p>
        </p:txBody>
      </p:sp>
      <p:sp>
        <p:nvSpPr>
          <p:cNvPr id="4" name="Slide Number Placeholder 3">
            <a:extLst>
              <a:ext uri="{FF2B5EF4-FFF2-40B4-BE49-F238E27FC236}">
                <a16:creationId xmlns:a16="http://schemas.microsoft.com/office/drawing/2014/main" id="{4ACA21DC-1B7A-28F3-696E-98FAD988FA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2797E97-4636-4F0F-6A3F-B99E684C9D8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387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ABD5-8F68-20FE-AD26-79144ED6D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6CC30-D327-6F0E-5647-3C876F962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C921B-41F5-FADF-8C49-F19FBA32A2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E742D-A952-ACDF-CE2B-6F3960D24F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82EF58A-3E11-2E91-0A27-7B2009B633C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36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mj-lt"/>
              </a:rPr>
              <a:t>Electrical cells include SA/AV nodes, purkinje fibers, bundle branches</a:t>
            </a:r>
          </a:p>
          <a:p>
            <a:pPr lvl="1"/>
            <a:r>
              <a:rPr lang="en-US" sz="1200" dirty="0">
                <a:latin typeface="+mj-lt"/>
              </a:rPr>
              <a:t>Mechanical cells include myofibrils</a:t>
            </a:r>
          </a:p>
          <a:p>
            <a:endParaRPr lang="en-US" dirty="0"/>
          </a:p>
          <a:p>
            <a:endParaRPr lang="en-US" dirty="0"/>
          </a:p>
          <a:p>
            <a:r>
              <a:rPr lang="en-US" b="1" dirty="0"/>
              <a:t>Increase in Automaticity: </a:t>
            </a:r>
            <a:endParaRPr lang="en-US" b="0" dirty="0"/>
          </a:p>
          <a:p>
            <a:r>
              <a:rPr lang="en-US" b="0" dirty="0"/>
              <a:t>	-  atropine administration</a:t>
            </a:r>
          </a:p>
          <a:p>
            <a:r>
              <a:rPr lang="en-US" b="0" dirty="0"/>
              <a:t>	- epinephrine administration</a:t>
            </a:r>
          </a:p>
          <a:p>
            <a:r>
              <a:rPr lang="en-US" b="1" dirty="0"/>
              <a:t>Decrease in Automaticity:</a:t>
            </a:r>
          </a:p>
          <a:p>
            <a:r>
              <a:rPr lang="en-US" b="0" dirty="0"/>
              <a:t>	- propranolol administration</a:t>
            </a:r>
          </a:p>
          <a:p>
            <a:r>
              <a:rPr lang="en-US" b="0" dirty="0"/>
              <a:t>	- precedex administration (rate control)</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C304164F-FDCA-4C80-A98E-78078BFC7CF9}" type="slidenum">
              <a:rPr lang="en-US" smtClean="0"/>
              <a:t>3</a:t>
            </a:fld>
            <a:endParaRPr lang="en-US"/>
          </a:p>
        </p:txBody>
      </p:sp>
    </p:spTree>
    <p:extLst>
      <p:ext uri="{BB962C8B-B14F-4D97-AF65-F5344CB8AC3E}">
        <p14:creationId xmlns:p14="http://schemas.microsoft.com/office/powerpoint/2010/main" val="196886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F07A-165B-68DF-90B0-7F4755AB7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2023E-5F36-888E-EC59-0C826030C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334DF-776B-B6CD-7762-EF2A8553A7DB}"/>
              </a:ext>
            </a:extLst>
          </p:cNvPr>
          <p:cNvSpPr>
            <a:spLocks noGrp="1"/>
          </p:cNvSpPr>
          <p:nvPr>
            <p:ph type="body" idx="1"/>
          </p:nvPr>
        </p:nvSpPr>
        <p:spPr/>
        <p:txBody>
          <a:bodyPr/>
          <a:lstStyle/>
          <a:p>
            <a:r>
              <a:rPr lang="en-US" dirty="0"/>
              <a:t>Defibrillation is the administration of a non-synchronized, electrical current (shock) during a cardiac cycle of an unorganized, chaotic rhythm with no pulse. The arrythmias that can be defibrillated are ventricular fibrillation, ventricular tachycardia, and Torsades de Pointes without a pulse. You cannot use the defibrillator to shock pulseless electrical activity or asystole, as there is no irregular rhythm or conduction to restore.</a:t>
            </a:r>
          </a:p>
          <a:p>
            <a:endParaRPr lang="en-US" dirty="0"/>
          </a:p>
          <a:p>
            <a:r>
              <a:rPr lang="en-US" dirty="0"/>
              <a:t>To utilizing the defibrillation mode, turn the black knob to the “Defib” section . Energy selection will occur based on the AHA guidelines for ACLS and/or PALS and is measured in Joules. The default energy of the defibrillator is set to 120 J, using the adult pads. To adjust energy manually, ALS providers will press the arrow up or down to select the identified amount of energy needed for defibrillation. Press charge to reach joule energy required for defibrillation and complete both a visual and verbal “CLEAR” check prior to administering shock. Once everyone is cleared from the patient, press the SHOCK button to delivery energy. Notice the “DEFIB” section outlines steps as 1, 2, and 3.</a:t>
            </a:r>
          </a:p>
          <a:p>
            <a:endParaRPr lang="en-US" dirty="0"/>
          </a:p>
          <a:p>
            <a:r>
              <a:rPr lang="en-US" dirty="0"/>
              <a:t>The ANALYZE	soft-key button is a basic life support option to provide voice-prompted directions. This option provides similar instruction as an AED, until ALS provider arrive.</a:t>
            </a:r>
          </a:p>
          <a:p>
            <a:endParaRPr lang="en-US" dirty="0"/>
          </a:p>
        </p:txBody>
      </p:sp>
      <p:sp>
        <p:nvSpPr>
          <p:cNvPr id="4" name="Slide Number Placeholder 3">
            <a:extLst>
              <a:ext uri="{FF2B5EF4-FFF2-40B4-BE49-F238E27FC236}">
                <a16:creationId xmlns:a16="http://schemas.microsoft.com/office/drawing/2014/main" id="{D339C5AD-4595-1A2D-2532-CBA6412789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B545E80-02BE-05EC-045F-C3C8E9A3370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28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CFA4-54AA-2A7F-B131-6141D10ED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1B898-1568-16EA-1EA5-D3069418A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8FAAB-F788-F5A2-5AD7-13665C9FE4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utilize the cardioversion mode, turn the black knob to the “Defib” section and press the soft-key SYNC button. Arrow markers will appear on the screen and show where the discharge of electricity can occur in each cardiac cycle. This SYNC mode needs to be activated to cardiovert. Patients who receive an electrical discharge without synchronizing can develop fatal arrythmias if shocked at the wrong point in a cardiac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SYNC mode is activated, energy selection will occur based on the AHA guidelines for ACLS and/or PALS and is measured in Joules. To adjust energy manually, ALS providers will press the arrow up or down to select the identified amount of energy needed for cardioversion. Press charge to reach joule energy required for defibrillation and complete both a visual and verbal “CLEAR” check prior to administering shock. Once everyone is cleared from the patient, press and hold the SHOCK button until the light and sound disappear, to delivery energy. </a:t>
            </a:r>
          </a:p>
          <a:p>
            <a:endParaRPr lang="en-US" dirty="0"/>
          </a:p>
        </p:txBody>
      </p:sp>
      <p:sp>
        <p:nvSpPr>
          <p:cNvPr id="4" name="Slide Number Placeholder 3">
            <a:extLst>
              <a:ext uri="{FF2B5EF4-FFF2-40B4-BE49-F238E27FC236}">
                <a16:creationId xmlns:a16="http://schemas.microsoft.com/office/drawing/2014/main" id="{9976864E-4C76-77B4-4713-C56AACC99C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565C92E-43D0-6B59-D9F6-B01A5AED31D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“tachycardia” Is reserved for persistent and significant increases in heart rate. Heart rate can transiently increase during fever or episodes of crying.</a:t>
            </a:r>
          </a:p>
          <a:p>
            <a:r>
              <a:rPr lang="en-US" sz="2400" dirty="0">
                <a:latin typeface="Source Sans Pro Light" panose="020B0403030403020204" pitchFamily="34" charset="0"/>
                <a:ea typeface="Source Sans Pro Light" panose="020B0403030403020204" pitchFamily="34" charset="0"/>
              </a:rPr>
              <a:t>Common Causes</a:t>
            </a:r>
          </a:p>
          <a:p>
            <a:pPr lvl="1"/>
            <a:r>
              <a:rPr lang="en-US" dirty="0">
                <a:latin typeface="Source Sans Pro Light" panose="020B0403030403020204" pitchFamily="34" charset="0"/>
                <a:ea typeface="Source Sans Pro Light" panose="020B0403030403020204" pitchFamily="34" charset="0"/>
              </a:rPr>
              <a:t>Reentrant conduction pathways</a:t>
            </a:r>
          </a:p>
          <a:p>
            <a:pPr lvl="1"/>
            <a:r>
              <a:rPr lang="en-US" dirty="0">
                <a:latin typeface="Source Sans Pro Light" panose="020B0403030403020204" pitchFamily="34" charset="0"/>
                <a:ea typeface="Source Sans Pro Light" panose="020B0403030403020204" pitchFamily="34" charset="0"/>
              </a:rPr>
              <a:t>Hemorrhage/fluid shifts</a:t>
            </a:r>
          </a:p>
          <a:p>
            <a:pPr lvl="1"/>
            <a:r>
              <a:rPr lang="en-US" dirty="0">
                <a:latin typeface="Source Sans Pro Light" panose="020B0403030403020204" pitchFamily="34" charset="0"/>
                <a:ea typeface="Source Sans Pro Light" panose="020B0403030403020204" pitchFamily="34" charset="0"/>
              </a:rPr>
              <a:t>Tamponade</a:t>
            </a:r>
          </a:p>
          <a:p>
            <a:pPr lvl="1"/>
            <a:r>
              <a:rPr lang="en-US" dirty="0">
                <a:latin typeface="Source Sans Pro Light" panose="020B0403030403020204" pitchFamily="34" charset="0"/>
                <a:ea typeface="Source Sans Pro Light" panose="020B0403030403020204" pitchFamily="34" charset="0"/>
              </a:rPr>
              <a:t>Pneumothorax</a:t>
            </a:r>
          </a:p>
          <a:p>
            <a:pPr lvl="1"/>
            <a:r>
              <a:rPr lang="en-US" dirty="0">
                <a:latin typeface="Source Sans Pro Light" panose="020B0403030403020204" pitchFamily="34" charset="0"/>
                <a:ea typeface="Source Sans Pro Light" panose="020B0403030403020204" pitchFamily="34" charset="0"/>
              </a:rPr>
              <a:t>Hypovolemia</a:t>
            </a:r>
            <a:endParaRPr lang="en-US" dirty="0"/>
          </a:p>
        </p:txBody>
      </p:sp>
      <p:sp>
        <p:nvSpPr>
          <p:cNvPr id="4" name="Slide Number Placeholder 3"/>
          <p:cNvSpPr>
            <a:spLocks noGrp="1"/>
          </p:cNvSpPr>
          <p:nvPr>
            <p:ph type="sldNum" sz="quarter" idx="5"/>
          </p:nvPr>
        </p:nvSpPr>
        <p:spPr/>
        <p:txBody>
          <a:bodyPr/>
          <a:lstStyle/>
          <a:p>
            <a:fld id="{C304164F-FDCA-4C80-A98E-78078BFC7CF9}" type="slidenum">
              <a:rPr lang="en-US" smtClean="0"/>
              <a:t>4</a:t>
            </a:fld>
            <a:endParaRPr lang="en-US"/>
          </a:p>
        </p:txBody>
      </p:sp>
      <p:sp>
        <p:nvSpPr>
          <p:cNvPr id="5" name="Date Placeholder 4">
            <a:extLst>
              <a:ext uri="{FF2B5EF4-FFF2-40B4-BE49-F238E27FC236}">
                <a16:creationId xmlns:a16="http://schemas.microsoft.com/office/drawing/2014/main" id="{4D278124-AFDE-C74F-9E57-FAD8BE4D7EA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8366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Many patients present with s/s of congestive heart failure with decreased LV contractility, valve regurgitation and atrial dilation.</a:t>
            </a:r>
          </a:p>
          <a:p>
            <a:endParaRPr lang="en-US" dirty="0"/>
          </a:p>
          <a:p>
            <a:r>
              <a:rPr lang="en-US" dirty="0">
                <a:hlinkClick r:id="rId3"/>
              </a:rPr>
              <a:t>Ectopic Atrial Tachycardia - an overview | ScienceDirect Topics</a:t>
            </a:r>
            <a:endParaRPr lang="en-US" dirty="0"/>
          </a:p>
          <a:p>
            <a:r>
              <a:rPr lang="en-US" dirty="0">
                <a:hlinkClick r:id="rId4"/>
              </a:rPr>
              <a:t>The Johns Hopkins Manual of Cardiac Surgical Care | ScienceDirect</a:t>
            </a:r>
            <a:endParaRPr lang="en-US" dirty="0"/>
          </a:p>
          <a:p>
            <a:endParaRPr lang="en-US" dirty="0"/>
          </a:p>
        </p:txBody>
      </p:sp>
      <p:sp>
        <p:nvSpPr>
          <p:cNvPr id="4" name="Slide Number Placeholder 3"/>
          <p:cNvSpPr>
            <a:spLocks noGrp="1"/>
          </p:cNvSpPr>
          <p:nvPr>
            <p:ph type="sldNum" sz="quarter" idx="5"/>
          </p:nvPr>
        </p:nvSpPr>
        <p:spPr/>
        <p:txBody>
          <a:bodyPr/>
          <a:lstStyle/>
          <a:p>
            <a:fld id="{C304164F-FDCA-4C80-A98E-78078BFC7CF9}" type="slidenum">
              <a:rPr lang="en-US" smtClean="0"/>
              <a:t>5</a:t>
            </a:fld>
            <a:endParaRPr lang="en-US"/>
          </a:p>
        </p:txBody>
      </p:sp>
      <p:sp>
        <p:nvSpPr>
          <p:cNvPr id="5" name="Date Placeholder 4">
            <a:extLst>
              <a:ext uri="{FF2B5EF4-FFF2-40B4-BE49-F238E27FC236}">
                <a16:creationId xmlns:a16="http://schemas.microsoft.com/office/drawing/2014/main" id="{D17AA8E6-2982-7E5F-892F-B440CAF7373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4051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AVNRT, a small extra pathway (reentrant circuit) exists in or near the AV node. If an electrical impulse enters this pathway, it may start traveling in a circular pattern that causes the heart to abruptly start beating fast and regular (pre-excitation)</a:t>
            </a:r>
          </a:p>
          <a:p>
            <a:pPr marL="174296" indent="-174296">
              <a:buFontTx/>
              <a:buChar char="-"/>
            </a:pPr>
            <a:r>
              <a:rPr lang="en-US" dirty="0"/>
              <a:t>fast/abnormal pathway interferes with the electrical signals coming from the SA node</a:t>
            </a:r>
          </a:p>
          <a:p>
            <a:pPr marL="174296" indent="-174296">
              <a:buFontTx/>
              <a:buChar char="-"/>
            </a:pPr>
            <a:r>
              <a:rPr lang="en-US" dirty="0"/>
              <a:t>Most common type of SVT</a:t>
            </a:r>
          </a:p>
          <a:p>
            <a:endParaRPr lang="en-US" dirty="0"/>
          </a:p>
          <a:p>
            <a:r>
              <a:rPr lang="en-US" sz="2000" dirty="0">
                <a:latin typeface="+mj-lt"/>
                <a:ea typeface="Source Sans Pro Light" panose="020B0403030403020204" pitchFamily="34" charset="0"/>
              </a:rPr>
              <a:t>Two conduction pathways within the AV node that conduct impulses at different rates</a:t>
            </a:r>
          </a:p>
          <a:p>
            <a:pPr lvl="1"/>
            <a:r>
              <a:rPr lang="en-US" sz="1600" dirty="0">
                <a:latin typeface="+mj-lt"/>
                <a:ea typeface="Source Sans Pro Light" panose="020B0403030403020204" pitchFamily="34" charset="0"/>
              </a:rPr>
              <a:t>Fast pathway </a:t>
            </a:r>
            <a:r>
              <a:rPr lang="en-US" sz="1600" dirty="0">
                <a:latin typeface="+mj-lt"/>
                <a:ea typeface="Source Sans Pro Light" panose="020B0403030403020204" pitchFamily="34" charset="0"/>
                <a:sym typeface="Wingdings" panose="05000000000000000000" pitchFamily="2" charset="2"/>
              </a:rPr>
              <a:t> conduction rapid with long refractory period (recovery)</a:t>
            </a:r>
          </a:p>
          <a:p>
            <a:pPr lvl="1"/>
            <a:r>
              <a:rPr lang="en-US" sz="1600" dirty="0">
                <a:latin typeface="+mj-lt"/>
                <a:ea typeface="Source Sans Pro Light" panose="020B0403030403020204" pitchFamily="34" charset="0"/>
                <a:sym typeface="Wingdings" panose="05000000000000000000" pitchFamily="2" charset="2"/>
              </a:rPr>
              <a:t>Slow pathway  conduction slow with short refractory period</a:t>
            </a:r>
          </a:p>
          <a:p>
            <a:r>
              <a:rPr lang="en-US" sz="2000" dirty="0">
                <a:latin typeface="+mj-lt"/>
                <a:ea typeface="Source Sans Pro Light" panose="020B0403030403020204" pitchFamily="34" charset="0"/>
              </a:rPr>
              <a:t>Pathways form an electrical loop</a:t>
            </a:r>
          </a:p>
          <a:p>
            <a:pPr lvl="1"/>
            <a:r>
              <a:rPr lang="en-US" sz="1600" dirty="0">
                <a:latin typeface="+mj-lt"/>
                <a:ea typeface="Source Sans Pro Light" panose="020B0403030403020204" pitchFamily="34" charset="0"/>
              </a:rPr>
              <a:t>Allows the impulse to spin around in a circle indefinitely, reentering the normal pathways within each pass around the circuit</a:t>
            </a:r>
            <a:br>
              <a:rPr lang="en-US" sz="1600" dirty="0">
                <a:latin typeface="+mj-lt"/>
                <a:ea typeface="Source Sans Pro Light" panose="020B0403030403020204" pitchFamily="34" charset="0"/>
              </a:rPr>
            </a:br>
            <a:endParaRPr lang="en-US" sz="1600" dirty="0">
              <a:latin typeface="+mj-lt"/>
              <a:ea typeface="Source Sans Pro Light" panose="020B0403030403020204" pitchFamily="34" charset="0"/>
            </a:endParaRPr>
          </a:p>
          <a:p>
            <a:r>
              <a:rPr lang="en-US" sz="1900" b="0" i="0" dirty="0">
                <a:solidFill>
                  <a:srgbClr val="000000"/>
                </a:solidFill>
                <a:effectLst/>
                <a:latin typeface="+mj-lt"/>
                <a:ea typeface="Source Sans Pro Light" panose="020B0403030403020204" pitchFamily="34" charset="0"/>
              </a:rPr>
              <a:t>Cardiac impulse fails to stop and re-excites the tissues that have recovered from the refractory period</a:t>
            </a:r>
            <a:endParaRPr lang="en-US" sz="1900" dirty="0">
              <a:latin typeface="+mj-lt"/>
              <a:ea typeface="Source Sans Pro Light" panose="020B0403030403020204" pitchFamily="34" charset="0"/>
            </a:endParaRPr>
          </a:p>
          <a:p>
            <a:endParaRPr lang="en-US" dirty="0"/>
          </a:p>
        </p:txBody>
      </p:sp>
      <p:sp>
        <p:nvSpPr>
          <p:cNvPr id="4" name="Slide Number Placeholder 3"/>
          <p:cNvSpPr>
            <a:spLocks noGrp="1"/>
          </p:cNvSpPr>
          <p:nvPr>
            <p:ph type="sldNum" sz="quarter" idx="5"/>
          </p:nvPr>
        </p:nvSpPr>
        <p:spPr/>
        <p:txBody>
          <a:bodyPr/>
          <a:lstStyle/>
          <a:p>
            <a:fld id="{C304164F-FDCA-4C80-A98E-78078BFC7CF9}" type="slidenum">
              <a:rPr lang="en-US" smtClean="0"/>
              <a:t>6</a:t>
            </a:fld>
            <a:endParaRPr lang="en-US"/>
          </a:p>
        </p:txBody>
      </p:sp>
      <p:sp>
        <p:nvSpPr>
          <p:cNvPr id="5" name="Date Placeholder 4">
            <a:extLst>
              <a:ext uri="{FF2B5EF4-FFF2-40B4-BE49-F238E27FC236}">
                <a16:creationId xmlns:a16="http://schemas.microsoft.com/office/drawing/2014/main" id="{312AE492-87D9-66E8-13EC-B08E236FC72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0040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Impulse typically spreads to the atria and ventricle at the same time = P waves are hidden in QRS complexes</a:t>
            </a:r>
          </a:p>
          <a:p>
            <a:r>
              <a:rPr lang="en-US" dirty="0"/>
              <a:t>Impulse reaches the ventricle first and then the atria, a negative (inverted) P wave will appear after the QRS in leads II and III. This will distort the end of the QRS complex.</a:t>
            </a:r>
          </a:p>
          <a:p>
            <a:endParaRPr lang="en-US" dirty="0"/>
          </a:p>
          <a:p>
            <a:r>
              <a:rPr lang="en-US" dirty="0"/>
              <a:t>ST segment depress may also be noticeable </a:t>
            </a:r>
            <a:r>
              <a:rPr lang="en-US" dirty="0">
                <a:sym typeface="Wingdings" panose="05000000000000000000" pitchFamily="2" charset="2"/>
              </a:rPr>
              <a:t> thought to be the result of repolarization changes </a:t>
            </a:r>
            <a:endParaRPr lang="en-US" dirty="0"/>
          </a:p>
        </p:txBody>
      </p:sp>
      <p:sp>
        <p:nvSpPr>
          <p:cNvPr id="4" name="Slide Number Placeholder 3"/>
          <p:cNvSpPr>
            <a:spLocks noGrp="1"/>
          </p:cNvSpPr>
          <p:nvPr>
            <p:ph type="sldNum" sz="quarter" idx="5"/>
          </p:nvPr>
        </p:nvSpPr>
        <p:spPr/>
        <p:txBody>
          <a:bodyPr/>
          <a:lstStyle/>
          <a:p>
            <a:fld id="{C304164F-FDCA-4C80-A98E-78078BFC7CF9}" type="slidenum">
              <a:rPr lang="en-US" smtClean="0"/>
              <a:t>7</a:t>
            </a:fld>
            <a:endParaRPr lang="en-US"/>
          </a:p>
        </p:txBody>
      </p:sp>
      <p:sp>
        <p:nvSpPr>
          <p:cNvPr id="5" name="Date Placeholder 4">
            <a:extLst>
              <a:ext uri="{FF2B5EF4-FFF2-40B4-BE49-F238E27FC236}">
                <a16:creationId xmlns:a16="http://schemas.microsoft.com/office/drawing/2014/main" id="{8ADFA47C-9B43-D0FB-49D5-2911B50C906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3624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Unstable: poor perfusion/ decreased cardiac output</a:t>
            </a:r>
          </a:p>
          <a:p>
            <a:endParaRPr lang="en-US" dirty="0"/>
          </a:p>
        </p:txBody>
      </p:sp>
      <p:sp>
        <p:nvSpPr>
          <p:cNvPr id="4" name="Slide Number Placeholder 3"/>
          <p:cNvSpPr>
            <a:spLocks noGrp="1"/>
          </p:cNvSpPr>
          <p:nvPr>
            <p:ph type="sldNum" sz="quarter" idx="5"/>
          </p:nvPr>
        </p:nvSpPr>
        <p:spPr/>
        <p:txBody>
          <a:bodyPr/>
          <a:lstStyle/>
          <a:p>
            <a:fld id="{C304164F-FDCA-4C80-A98E-78078BFC7CF9}" type="slidenum">
              <a:rPr lang="en-US" smtClean="0"/>
              <a:t>8</a:t>
            </a:fld>
            <a:endParaRPr lang="en-US"/>
          </a:p>
        </p:txBody>
      </p:sp>
      <p:sp>
        <p:nvSpPr>
          <p:cNvPr id="5" name="Date Placeholder 4">
            <a:extLst>
              <a:ext uri="{FF2B5EF4-FFF2-40B4-BE49-F238E27FC236}">
                <a16:creationId xmlns:a16="http://schemas.microsoft.com/office/drawing/2014/main" id="{ED15A9CC-A9F9-9F13-89F4-F95C594F12E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5842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AV Block occurs when conduction from the atria through the AV node to the ventricles is delayed, intermittent, or nonexistent</a:t>
            </a:r>
          </a:p>
          <a:p>
            <a:pPr defTabSz="929579">
              <a:defRPr/>
            </a:pPr>
            <a:r>
              <a:rPr lang="en-US" dirty="0"/>
              <a:t>Without appropriate conduction through the AV node, the SA node cannot act to control the heart rate, and cardiac output can be diminished secondary to loss of coordination of the atria and the ventricles</a:t>
            </a:r>
          </a:p>
          <a:p>
            <a:pPr defTabSz="929579">
              <a:defRPr/>
            </a:pPr>
            <a:endParaRPr lang="en-US" dirty="0"/>
          </a:p>
          <a:p>
            <a:r>
              <a:rPr lang="en-US" dirty="0"/>
              <a:t>Transient AV block following cardiac surgery, likely caused by edema localized around the nodal region</a:t>
            </a:r>
          </a:p>
          <a:p>
            <a:r>
              <a:rPr lang="en-US" dirty="0"/>
              <a:t>- Last longer than 7-10 days postoperatively, permanent pacing is recommended.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164F-FDCA-4C80-A98E-78078BFC7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9E76E6E-0EB3-F34E-76F7-460ADC3CABA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29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661B-D492-924D-A5A6-0A010E28A8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28AC7-F857-A54E-A207-21B355A26C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7636D0-F39E-E343-B9BC-52406FAC40D4}"/>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5" name="Footer Placeholder 4">
            <a:extLst>
              <a:ext uri="{FF2B5EF4-FFF2-40B4-BE49-F238E27FC236}">
                <a16:creationId xmlns:a16="http://schemas.microsoft.com/office/drawing/2014/main" id="{CBF16D69-C5D8-B945-9DA3-02DC72E1C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7CDF0-E0B5-1641-A0CE-BA3762B46709}"/>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327739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2272-9934-7541-BF34-7A8308288B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0A5C41-6DB0-414F-BD9C-5C6EB92A5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2427F-5546-F542-98B4-D0484D94E6BD}"/>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5" name="Footer Placeholder 4">
            <a:extLst>
              <a:ext uri="{FF2B5EF4-FFF2-40B4-BE49-F238E27FC236}">
                <a16:creationId xmlns:a16="http://schemas.microsoft.com/office/drawing/2014/main" id="{E61AD17B-D1D9-FE4B-B1A0-D1745C037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41A1F-8E03-0B4F-A974-E47FF1FC7116}"/>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264331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07AC5-B56C-BC4B-A49E-8B0EC40DD4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B0D92-B36E-2E40-9587-24DCBC6476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7B23F-A54C-1D45-881B-9DF9CA3C08AD}"/>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5" name="Footer Placeholder 4">
            <a:extLst>
              <a:ext uri="{FF2B5EF4-FFF2-40B4-BE49-F238E27FC236}">
                <a16:creationId xmlns:a16="http://schemas.microsoft.com/office/drawing/2014/main" id="{FFAB332E-1F7C-C844-AA24-3F775489B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B462C-BB97-514B-BC66-BE4942A0D28F}"/>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221110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509A-CE1D-8F4B-A37D-75DA5A3ED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2B69A-30F2-BB46-84A5-2CFDEDD665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99198-B79A-3544-9EFE-42378417A45D}"/>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5" name="Footer Placeholder 4">
            <a:extLst>
              <a:ext uri="{FF2B5EF4-FFF2-40B4-BE49-F238E27FC236}">
                <a16:creationId xmlns:a16="http://schemas.microsoft.com/office/drawing/2014/main" id="{8E0683E8-C26B-FB44-B2D7-DA2F72E6A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5AB8D-F186-334B-BFDA-0407F38261A7}"/>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104747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A10E-57A6-8B40-8CEE-9A9929834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725D5-85BC-7E4C-8875-B4496C738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B22BE-13AD-8149-9FBF-20768297C4E0}"/>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5" name="Footer Placeholder 4">
            <a:extLst>
              <a:ext uri="{FF2B5EF4-FFF2-40B4-BE49-F238E27FC236}">
                <a16:creationId xmlns:a16="http://schemas.microsoft.com/office/drawing/2014/main" id="{57124DE6-100F-DC42-B4A8-CE3DA719C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A35AE-2FBD-D444-A97E-CF0FA12D90E0}"/>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273686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DB8E-DC17-164E-9B20-7FE17EC77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DDCE1-48D4-0C44-9E4B-1926B1D94D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56C9C-1827-FD41-A80E-6580D1CCB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EAC1A-D33E-DB41-9755-A1CF3955185A}"/>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6" name="Footer Placeholder 5">
            <a:extLst>
              <a:ext uri="{FF2B5EF4-FFF2-40B4-BE49-F238E27FC236}">
                <a16:creationId xmlns:a16="http://schemas.microsoft.com/office/drawing/2014/main" id="{08C4429E-F999-7F44-8CAF-EE0FCBF22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A830-B470-3448-9BEA-45144D148A68}"/>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211959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D1A-252B-4546-BEDF-8567CF39E2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B953A4-8BEA-E44C-BAF3-2D0E85F63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341B4-451F-7843-995A-DBB22B1BB8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EF5B1-67AB-FB41-8FD2-10F8FB6AA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07011-95FF-8C4C-845B-AADE4FEF50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EA3F1-33F0-064A-8EF7-5E766EB118F3}"/>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8" name="Footer Placeholder 7">
            <a:extLst>
              <a:ext uri="{FF2B5EF4-FFF2-40B4-BE49-F238E27FC236}">
                <a16:creationId xmlns:a16="http://schemas.microsoft.com/office/drawing/2014/main" id="{E400FBF6-76D4-DE47-B535-14FF163AC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3ED3F2-34D9-5644-BDC8-6C47C357314A}"/>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47340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C0DF-8C3B-EC4A-A63C-81685B5A1C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D46D8-2C40-5D4B-8A3C-B31289375569}"/>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4" name="Footer Placeholder 3">
            <a:extLst>
              <a:ext uri="{FF2B5EF4-FFF2-40B4-BE49-F238E27FC236}">
                <a16:creationId xmlns:a16="http://schemas.microsoft.com/office/drawing/2014/main" id="{8209C970-4324-C748-AAD6-98A9971540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7E9769-06C4-AA46-A5A2-6D3B4FE5E290}"/>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34373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36EDA-7710-2F48-9642-C7F83C84CB11}"/>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3" name="Footer Placeholder 2">
            <a:extLst>
              <a:ext uri="{FF2B5EF4-FFF2-40B4-BE49-F238E27FC236}">
                <a16:creationId xmlns:a16="http://schemas.microsoft.com/office/drawing/2014/main" id="{6517BF7E-58C0-864B-A509-0A816C472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A57139-7E4F-7045-893D-0EE2F7F49283}"/>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331716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34AE-A57A-194A-9D5B-8D2F14959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7C14E-F102-0B42-A128-B9638086B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91EBB-BD2D-8649-8252-855C515CF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A6AEF-0283-F542-92FD-CBB2EDB5BB55}"/>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6" name="Footer Placeholder 5">
            <a:extLst>
              <a:ext uri="{FF2B5EF4-FFF2-40B4-BE49-F238E27FC236}">
                <a16:creationId xmlns:a16="http://schemas.microsoft.com/office/drawing/2014/main" id="{C78ED100-2543-7044-9DBC-0E7787DBC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82A16-3C57-7440-8BCA-13A811CD2A54}"/>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25224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A11A-5F12-2F42-9C46-F889C3589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DE89F-1D76-3C42-8CB3-CFAEC19E2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211807-AD9F-B64C-8FD9-82BABFE8F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74624-206B-4E48-AAA6-2FB6EF16FBE4}"/>
              </a:ext>
            </a:extLst>
          </p:cNvPr>
          <p:cNvSpPr>
            <a:spLocks noGrp="1"/>
          </p:cNvSpPr>
          <p:nvPr>
            <p:ph type="dt" sz="half" idx="10"/>
          </p:nvPr>
        </p:nvSpPr>
        <p:spPr/>
        <p:txBody>
          <a:bodyPr/>
          <a:lstStyle/>
          <a:p>
            <a:fld id="{13E0D08F-080C-D84A-8E86-9FCE1DEA553F}" type="datetimeFigureOut">
              <a:rPr lang="en-US" smtClean="0"/>
              <a:t>7/31/2025</a:t>
            </a:fld>
            <a:endParaRPr lang="en-US"/>
          </a:p>
        </p:txBody>
      </p:sp>
      <p:sp>
        <p:nvSpPr>
          <p:cNvPr id="6" name="Footer Placeholder 5">
            <a:extLst>
              <a:ext uri="{FF2B5EF4-FFF2-40B4-BE49-F238E27FC236}">
                <a16:creationId xmlns:a16="http://schemas.microsoft.com/office/drawing/2014/main" id="{1549EED9-F4E8-9C4D-913A-706CACB43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83918-E19E-8448-AD6D-9C691F681727}"/>
              </a:ext>
            </a:extLst>
          </p:cNvPr>
          <p:cNvSpPr>
            <a:spLocks noGrp="1"/>
          </p:cNvSpPr>
          <p:nvPr>
            <p:ph type="sldNum" sz="quarter" idx="12"/>
          </p:nvPr>
        </p:nvSpPr>
        <p:spPr/>
        <p:txBody>
          <a:bodyPr/>
          <a:lstStyle/>
          <a:p>
            <a:fld id="{54C7BE2E-92AA-4945-A121-6B423CC31569}" type="slidenum">
              <a:rPr lang="en-US" smtClean="0"/>
              <a:t>‹#›</a:t>
            </a:fld>
            <a:endParaRPr lang="en-US"/>
          </a:p>
        </p:txBody>
      </p:sp>
    </p:spTree>
    <p:extLst>
      <p:ext uri="{BB962C8B-B14F-4D97-AF65-F5344CB8AC3E}">
        <p14:creationId xmlns:p14="http://schemas.microsoft.com/office/powerpoint/2010/main" val="423986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F800DA-C4D1-8C41-BC01-9C4D8637B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291DC8-7A25-6C42-A46A-10468D9E4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4D66F-F0B8-0948-83D0-00527F9E6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0D08F-080C-D84A-8E86-9FCE1DEA553F}" type="datetimeFigureOut">
              <a:rPr lang="en-US" smtClean="0"/>
              <a:t>7/31/2025</a:t>
            </a:fld>
            <a:endParaRPr lang="en-US"/>
          </a:p>
        </p:txBody>
      </p:sp>
      <p:sp>
        <p:nvSpPr>
          <p:cNvPr id="5" name="Footer Placeholder 4">
            <a:extLst>
              <a:ext uri="{FF2B5EF4-FFF2-40B4-BE49-F238E27FC236}">
                <a16:creationId xmlns:a16="http://schemas.microsoft.com/office/drawing/2014/main" id="{79CE5987-045D-C44D-A0DF-50E834228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3ABEA-9572-814D-94C2-570F67CAE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7BE2E-92AA-4945-A121-6B423CC31569}" type="slidenum">
              <a:rPr lang="en-US" smtClean="0"/>
              <a:t>‹#›</a:t>
            </a:fld>
            <a:endParaRPr lang="en-US"/>
          </a:p>
        </p:txBody>
      </p:sp>
    </p:spTree>
    <p:extLst>
      <p:ext uri="{BB962C8B-B14F-4D97-AF65-F5344CB8AC3E}">
        <p14:creationId xmlns:p14="http://schemas.microsoft.com/office/powerpoint/2010/main" val="225793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678E5E-0C44-BC47-9BFC-B948974E02BC}"/>
              </a:ext>
            </a:extLst>
          </p:cNvPr>
          <p:cNvSpPr>
            <a:spLocks noGrp="1"/>
          </p:cNvSpPr>
          <p:nvPr>
            <p:ph type="ctrTitle"/>
          </p:nvPr>
        </p:nvSpPr>
        <p:spPr>
          <a:xfrm>
            <a:off x="1524000" y="2946400"/>
            <a:ext cx="9144000" cy="1198563"/>
          </a:xfrm>
        </p:spPr>
        <p:txBody>
          <a:bodyPr>
            <a:normAutofit fontScale="90000"/>
          </a:bodyPr>
          <a:lstStyle/>
          <a:p>
            <a:r>
              <a:rPr lang="en-US" sz="4800" b="1" dirty="0">
                <a:ea typeface="Source Sans Pro ExtraLight" panose="020B0303030403020204" pitchFamily="34" charset="0"/>
              </a:rPr>
              <a:t>Cardiac Education Series:</a:t>
            </a:r>
            <a:br>
              <a:rPr lang="en-US" sz="4800" b="1" dirty="0">
                <a:ea typeface="Source Sans Pro ExtraLight" panose="020B0303030403020204" pitchFamily="34" charset="0"/>
              </a:rPr>
            </a:br>
            <a:r>
              <a:rPr lang="en-US" sz="4800" b="1" dirty="0">
                <a:ea typeface="Source Sans Pro ExtraLight" panose="020B0303030403020204" pitchFamily="34" charset="0"/>
              </a:rPr>
              <a:t>Pediatric Arrythmia &amp; Electrophysiology</a:t>
            </a:r>
            <a:endParaRPr lang="en-US" sz="4800" b="1" dirty="0">
              <a:ea typeface="Source Sans Pro Light" panose="020B0403030403020204" pitchFamily="34" charset="0"/>
            </a:endParaRPr>
          </a:p>
        </p:txBody>
      </p:sp>
    </p:spTree>
    <p:extLst>
      <p:ext uri="{BB962C8B-B14F-4D97-AF65-F5344CB8AC3E}">
        <p14:creationId xmlns:p14="http://schemas.microsoft.com/office/powerpoint/2010/main" val="158149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1</a:t>
            </a:r>
            <a:r>
              <a:rPr lang="en-US" sz="3600" b="1" baseline="30000" dirty="0">
                <a:solidFill>
                  <a:srgbClr val="8B2E74"/>
                </a:solidFill>
                <a:ea typeface="Source Sans Pro Light" panose="020B0403030403020204" pitchFamily="34" charset="0"/>
              </a:rPr>
              <a:t>st</a:t>
            </a:r>
            <a:r>
              <a:rPr lang="en-US" sz="3600" b="1" dirty="0">
                <a:solidFill>
                  <a:srgbClr val="8B2E74"/>
                </a:solidFill>
                <a:ea typeface="Source Sans Pro Light" panose="020B0403030403020204" pitchFamily="34" charset="0"/>
              </a:rPr>
              <a:t> Degree Heart Block</a:t>
            </a:r>
          </a:p>
        </p:txBody>
      </p:sp>
      <p:sp>
        <p:nvSpPr>
          <p:cNvPr id="8" name="Content Placeholder 4">
            <a:extLst>
              <a:ext uri="{FF2B5EF4-FFF2-40B4-BE49-F238E27FC236}">
                <a16:creationId xmlns:a16="http://schemas.microsoft.com/office/drawing/2014/main" id="{98A5ABAE-EDC4-46F5-B6F9-E2166F57E074}"/>
              </a:ext>
            </a:extLst>
          </p:cNvPr>
          <p:cNvSpPr>
            <a:spLocks noGrp="1"/>
          </p:cNvSpPr>
          <p:nvPr>
            <p:ph sz="half" idx="1"/>
          </p:nvPr>
        </p:nvSpPr>
        <p:spPr>
          <a:xfrm>
            <a:off x="375283" y="1812426"/>
            <a:ext cx="4427748" cy="4626473"/>
          </a:xfrm>
        </p:spPr>
        <p:txBody>
          <a:bodyPr>
            <a:normAutofit/>
          </a:bodyPr>
          <a:lstStyle/>
          <a:p>
            <a:r>
              <a:rPr lang="en-US" sz="1900" dirty="0">
                <a:latin typeface="+mj-lt"/>
                <a:ea typeface="Source Sans Pro Light" panose="020B0403030403020204" pitchFamily="34" charset="0"/>
              </a:rPr>
              <a:t>Prolonged conduction through the AV node</a:t>
            </a:r>
          </a:p>
          <a:p>
            <a:pPr lvl="1"/>
            <a:r>
              <a:rPr lang="en-US" sz="1900" dirty="0">
                <a:latin typeface="+mj-lt"/>
                <a:ea typeface="Source Sans Pro Light" panose="020B0403030403020204" pitchFamily="34" charset="0"/>
              </a:rPr>
              <a:t>Prolonged PR interval</a:t>
            </a:r>
          </a:p>
          <a:p>
            <a:pPr lvl="1"/>
            <a:r>
              <a:rPr lang="en-US" sz="1900" dirty="0">
                <a:latin typeface="+mj-lt"/>
                <a:ea typeface="Source Sans Pro Light" panose="020B0403030403020204" pitchFamily="34" charset="0"/>
              </a:rPr>
              <a:t>Consistent P : QRS conduction</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pPr lvl="1"/>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Causes</a:t>
            </a:r>
          </a:p>
          <a:p>
            <a:pPr lvl="1"/>
            <a:r>
              <a:rPr lang="en-US" sz="1900" dirty="0">
                <a:latin typeface="+mj-lt"/>
                <a:ea typeface="Source Sans Pro Light" panose="020B0403030403020204" pitchFamily="34" charset="0"/>
              </a:rPr>
              <a:t>Rheumatic heart disease</a:t>
            </a:r>
          </a:p>
          <a:p>
            <a:pPr lvl="1"/>
            <a:r>
              <a:rPr lang="en-US" sz="1900" dirty="0">
                <a:latin typeface="+mj-lt"/>
                <a:ea typeface="Source Sans Pro Light" panose="020B0403030403020204" pitchFamily="34" charset="0"/>
              </a:rPr>
              <a:t>Ischemia/Injury to the AV node or junction</a:t>
            </a:r>
          </a:p>
          <a:p>
            <a:pPr lvl="1"/>
            <a:r>
              <a:rPr lang="en-US" sz="1900" dirty="0">
                <a:latin typeface="+mj-lt"/>
                <a:ea typeface="Source Sans Pro Light" panose="020B0403030403020204" pitchFamily="34" charset="0"/>
              </a:rPr>
              <a:t>Metabolic (hyperkalemia)</a:t>
            </a:r>
          </a:p>
          <a:p>
            <a:pPr lvl="1"/>
            <a:r>
              <a:rPr lang="en-US" sz="1900" dirty="0">
                <a:latin typeface="+mj-lt"/>
                <a:ea typeface="Source Sans Pro Light" panose="020B0403030403020204" pitchFamily="34" charset="0"/>
              </a:rPr>
              <a:t>Medications: digoxin, beta blockers, calcium channel blockers, amiodarone</a:t>
            </a:r>
          </a:p>
        </p:txBody>
      </p:sp>
      <p:grpSp>
        <p:nvGrpSpPr>
          <p:cNvPr id="5" name="Group 4">
            <a:extLst>
              <a:ext uri="{FF2B5EF4-FFF2-40B4-BE49-F238E27FC236}">
                <a16:creationId xmlns:a16="http://schemas.microsoft.com/office/drawing/2014/main" id="{69BDB1C9-79D6-414E-9CDF-DDE06F4B9437}"/>
              </a:ext>
            </a:extLst>
          </p:cNvPr>
          <p:cNvGrpSpPr/>
          <p:nvPr/>
        </p:nvGrpSpPr>
        <p:grpSpPr>
          <a:xfrm>
            <a:off x="5340929" y="2383026"/>
            <a:ext cx="6385640" cy="884355"/>
            <a:chOff x="5764432" y="3356903"/>
            <a:chExt cx="5287996" cy="694508"/>
          </a:xfrm>
        </p:grpSpPr>
        <p:pic>
          <p:nvPicPr>
            <p:cNvPr id="11" name="Content Placeholder 6">
              <a:extLst>
                <a:ext uri="{FF2B5EF4-FFF2-40B4-BE49-F238E27FC236}">
                  <a16:creationId xmlns:a16="http://schemas.microsoft.com/office/drawing/2014/main" id="{18350E60-A88D-4D3A-94EB-2ED30C4E8980}"/>
                </a:ext>
              </a:extLst>
            </p:cNvPr>
            <p:cNvPicPr>
              <a:picLocks noChangeAspect="1"/>
            </p:cNvPicPr>
            <p:nvPr/>
          </p:nvPicPr>
          <p:blipFill rotWithShape="1">
            <a:blip r:embed="rId4"/>
            <a:srcRect l="8032" t="18447" b="6106"/>
            <a:stretch/>
          </p:blipFill>
          <p:spPr>
            <a:xfrm>
              <a:off x="5764432" y="3356903"/>
              <a:ext cx="5287996" cy="694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BFB295D4-53BC-40FD-8681-066DEDD53C17}"/>
                </a:ext>
              </a:extLst>
            </p:cNvPr>
            <p:cNvSpPr/>
            <p:nvPr/>
          </p:nvSpPr>
          <p:spPr>
            <a:xfrm>
              <a:off x="5935980" y="3804123"/>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549FC2-3B76-404F-A77E-CABE3D5ACF4B}"/>
                </a:ext>
              </a:extLst>
            </p:cNvPr>
            <p:cNvSpPr/>
            <p:nvPr/>
          </p:nvSpPr>
          <p:spPr>
            <a:xfrm>
              <a:off x="6662735" y="3804123"/>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1BE1DCD-532B-40E2-997A-A32CE983FB4E}"/>
                </a:ext>
              </a:extLst>
            </p:cNvPr>
            <p:cNvSpPr/>
            <p:nvPr/>
          </p:nvSpPr>
          <p:spPr>
            <a:xfrm>
              <a:off x="7469500" y="3791392"/>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ABD5D23-B03B-4623-97AC-A2E4C3419D9B}"/>
                </a:ext>
              </a:extLst>
            </p:cNvPr>
            <p:cNvSpPr/>
            <p:nvPr/>
          </p:nvSpPr>
          <p:spPr>
            <a:xfrm>
              <a:off x="8238885" y="3804123"/>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7D08381-838C-4BCD-A741-134AEAB0371D}"/>
                </a:ext>
              </a:extLst>
            </p:cNvPr>
            <p:cNvSpPr/>
            <p:nvPr/>
          </p:nvSpPr>
          <p:spPr>
            <a:xfrm>
              <a:off x="9045650" y="3785153"/>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186E273-0860-4475-B28D-26DB3F1258DA}"/>
                </a:ext>
              </a:extLst>
            </p:cNvPr>
            <p:cNvSpPr/>
            <p:nvPr/>
          </p:nvSpPr>
          <p:spPr>
            <a:xfrm>
              <a:off x="9815035" y="3785152"/>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0056D2E-17E3-4868-9ABC-F642F1A78FCB}"/>
                </a:ext>
              </a:extLst>
            </p:cNvPr>
            <p:cNvSpPr/>
            <p:nvPr/>
          </p:nvSpPr>
          <p:spPr>
            <a:xfrm>
              <a:off x="10592042" y="3785151"/>
              <a:ext cx="160020" cy="21871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44E151B5-DD33-D937-9C36-2503B814BD16}"/>
              </a:ext>
            </a:extLst>
          </p:cNvPr>
          <p:cNvGrpSpPr/>
          <p:nvPr/>
        </p:nvGrpSpPr>
        <p:grpSpPr>
          <a:xfrm>
            <a:off x="7281056" y="806333"/>
            <a:ext cx="2779073" cy="1477328"/>
            <a:chOff x="8953095" y="1731380"/>
            <a:chExt cx="2779073" cy="1477328"/>
          </a:xfrm>
        </p:grpSpPr>
        <p:sp>
          <p:nvSpPr>
            <p:cNvPr id="4" name="TextBox 3">
              <a:extLst>
                <a:ext uri="{FF2B5EF4-FFF2-40B4-BE49-F238E27FC236}">
                  <a16:creationId xmlns:a16="http://schemas.microsoft.com/office/drawing/2014/main" id="{39A80AEB-D06F-5ED2-357B-5EC43CA83D73}"/>
                </a:ext>
              </a:extLst>
            </p:cNvPr>
            <p:cNvSpPr txBox="1"/>
            <p:nvPr/>
          </p:nvSpPr>
          <p:spPr>
            <a:xfrm>
              <a:off x="9442222" y="1731380"/>
              <a:ext cx="2289946" cy="1477328"/>
            </a:xfrm>
            <a:prstGeom prst="rect">
              <a:avLst/>
            </a:prstGeom>
            <a:noFill/>
            <a:ln w="28575">
              <a:solidFill>
                <a:srgbClr val="679BB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Normal variation of the cardiac rhythm in those with no history of cardiac disease, especially athletes</a:t>
              </a:r>
            </a:p>
          </p:txBody>
        </p:sp>
        <p:cxnSp>
          <p:nvCxnSpPr>
            <p:cNvPr id="6" name="Straight Arrow Connector 5">
              <a:extLst>
                <a:ext uri="{FF2B5EF4-FFF2-40B4-BE49-F238E27FC236}">
                  <a16:creationId xmlns:a16="http://schemas.microsoft.com/office/drawing/2014/main" id="{2BD3FFE9-2EE2-431E-9209-44250969E35A}"/>
                </a:ext>
              </a:extLst>
            </p:cNvPr>
            <p:cNvCxnSpPr>
              <a:cxnSpLocks/>
            </p:cNvCxnSpPr>
            <p:nvPr/>
          </p:nvCxnSpPr>
          <p:spPr>
            <a:xfrm flipV="1">
              <a:off x="8953095" y="2779453"/>
              <a:ext cx="413684" cy="429255"/>
            </a:xfrm>
            <a:prstGeom prst="straightConnector1">
              <a:avLst/>
            </a:prstGeom>
            <a:ln w="28575">
              <a:solidFill>
                <a:srgbClr val="679BB4"/>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8E3AFB8E-411A-A176-0A1B-FC7CB1A4EAA3}"/>
              </a:ext>
            </a:extLst>
          </p:cNvPr>
          <p:cNvPicPr>
            <a:picLocks noChangeAspect="1"/>
          </p:cNvPicPr>
          <p:nvPr/>
        </p:nvPicPr>
        <p:blipFill>
          <a:blip r:embed="rId5"/>
          <a:stretch>
            <a:fillRect/>
          </a:stretch>
        </p:blipFill>
        <p:spPr>
          <a:xfrm>
            <a:off x="4803031" y="4183957"/>
            <a:ext cx="7302824" cy="1175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5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2</a:t>
            </a:r>
            <a:r>
              <a:rPr lang="en-US" sz="3600" b="1" baseline="30000" dirty="0">
                <a:solidFill>
                  <a:srgbClr val="8B2E74"/>
                </a:solidFill>
                <a:ea typeface="Source Sans Pro Light" panose="020B0403030403020204" pitchFamily="34" charset="0"/>
              </a:rPr>
              <a:t>nd</a:t>
            </a:r>
            <a:r>
              <a:rPr lang="en-US" sz="3600" b="1" dirty="0">
                <a:solidFill>
                  <a:srgbClr val="8B2E74"/>
                </a:solidFill>
                <a:ea typeface="Source Sans Pro Light" panose="020B0403030403020204" pitchFamily="34" charset="0"/>
              </a:rPr>
              <a:t>  Degree Heart Block (Type 1)</a:t>
            </a:r>
            <a:br>
              <a:rPr lang="en-US" sz="3600" b="1" dirty="0">
                <a:solidFill>
                  <a:srgbClr val="8B2E74"/>
                </a:solidFill>
                <a:ea typeface="Source Sans Pro Light" panose="020B0403030403020204" pitchFamily="34" charset="0"/>
              </a:rPr>
            </a:br>
            <a:r>
              <a:rPr lang="en-US" sz="3600" b="1" dirty="0">
                <a:solidFill>
                  <a:srgbClr val="8B2E74"/>
                </a:solidFill>
                <a:ea typeface="Source Sans Pro Light" panose="020B0403030403020204" pitchFamily="34" charset="0"/>
              </a:rPr>
              <a:t>Mobitz I / Wenckebach</a:t>
            </a:r>
          </a:p>
        </p:txBody>
      </p:sp>
      <p:sp>
        <p:nvSpPr>
          <p:cNvPr id="19" name="Content Placeholder 4">
            <a:extLst>
              <a:ext uri="{FF2B5EF4-FFF2-40B4-BE49-F238E27FC236}">
                <a16:creationId xmlns:a16="http://schemas.microsoft.com/office/drawing/2014/main" id="{FAD2BB01-71B6-4134-AE71-B45EBF4F68CA}"/>
              </a:ext>
            </a:extLst>
          </p:cNvPr>
          <p:cNvSpPr>
            <a:spLocks noGrp="1"/>
          </p:cNvSpPr>
          <p:nvPr>
            <p:ph sz="half" idx="1"/>
          </p:nvPr>
        </p:nvSpPr>
        <p:spPr>
          <a:xfrm>
            <a:off x="268882" y="2904618"/>
            <a:ext cx="5971511" cy="4531727"/>
          </a:xfrm>
        </p:spPr>
        <p:txBody>
          <a:bodyPr>
            <a:normAutofit/>
          </a:bodyPr>
          <a:lstStyle/>
          <a:p>
            <a:r>
              <a:rPr lang="en-US" sz="1900" dirty="0">
                <a:latin typeface="+mj-lt"/>
                <a:ea typeface="Source Sans Pro Light" panose="020B0403030403020204" pitchFamily="34" charset="0"/>
              </a:rPr>
              <a:t>Gradually lengthening PR interval, eventually followed by a non-conducted QRS complex </a:t>
            </a:r>
          </a:p>
          <a:p>
            <a:r>
              <a:rPr lang="en-US" sz="1900" dirty="0">
                <a:latin typeface="+mj-lt"/>
                <a:ea typeface="Source Sans Pro Light" panose="020B0403030403020204" pitchFamily="34" charset="0"/>
              </a:rPr>
              <a:t>P waves normal in appearance and occur on time (not a problem with SA node)</a:t>
            </a:r>
          </a:p>
          <a:p>
            <a:pPr lvl="1"/>
            <a:r>
              <a:rPr lang="en-US" sz="1900" dirty="0">
                <a:latin typeface="+mj-lt"/>
                <a:ea typeface="Source Sans Pro Light" panose="020B0403030403020204" pitchFamily="34" charset="0"/>
              </a:rPr>
              <a:t>“dropped beat” is indicative of a P wave appearing during the refractory period of the ventricles.</a:t>
            </a:r>
          </a:p>
          <a:p>
            <a:pPr lvl="1"/>
            <a:r>
              <a:rPr lang="en-US" sz="1900" dirty="0">
                <a:latin typeface="+mj-lt"/>
                <a:ea typeface="Source Sans Pro Light" panose="020B0403030403020204" pitchFamily="34" charset="0"/>
              </a:rPr>
              <a:t>P wave of the “dropped beat” looks like it’s early but is regular</a:t>
            </a:r>
          </a:p>
          <a:p>
            <a:pPr lvl="2"/>
            <a:r>
              <a:rPr lang="en-US" sz="1900" dirty="0">
                <a:latin typeface="+mj-lt"/>
                <a:ea typeface="Source Sans Pro Light" panose="020B0403030403020204" pitchFamily="34" charset="0"/>
              </a:rPr>
              <a:t>QRS complexes are appearing farther apart (ventricular irregularity)</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Monitor for progression to a more advanced AV block post-surgery</a:t>
            </a:r>
          </a:p>
        </p:txBody>
      </p:sp>
      <p:grpSp>
        <p:nvGrpSpPr>
          <p:cNvPr id="6" name="Group 5">
            <a:extLst>
              <a:ext uri="{FF2B5EF4-FFF2-40B4-BE49-F238E27FC236}">
                <a16:creationId xmlns:a16="http://schemas.microsoft.com/office/drawing/2014/main" id="{C3BE37B3-AC31-4288-A19F-89DA5F8BADC3}"/>
              </a:ext>
            </a:extLst>
          </p:cNvPr>
          <p:cNvGrpSpPr/>
          <p:nvPr/>
        </p:nvGrpSpPr>
        <p:grpSpPr>
          <a:xfrm>
            <a:off x="3254637" y="1872954"/>
            <a:ext cx="5971512" cy="857754"/>
            <a:chOff x="6131588" y="3130046"/>
            <a:chExt cx="5010550" cy="729855"/>
          </a:xfrm>
        </p:grpSpPr>
        <p:pic>
          <p:nvPicPr>
            <p:cNvPr id="20" name="Content Placeholder 6">
              <a:extLst>
                <a:ext uri="{FF2B5EF4-FFF2-40B4-BE49-F238E27FC236}">
                  <a16:creationId xmlns:a16="http://schemas.microsoft.com/office/drawing/2014/main" id="{C63128ED-5126-48BB-9334-DA2A2BE8CD89}"/>
                </a:ext>
              </a:extLst>
            </p:cNvPr>
            <p:cNvPicPr>
              <a:picLocks noChangeAspect="1"/>
            </p:cNvPicPr>
            <p:nvPr/>
          </p:nvPicPr>
          <p:blipFill rotWithShape="1">
            <a:blip r:embed="rId4"/>
            <a:srcRect t="1" b="8296"/>
            <a:stretch/>
          </p:blipFill>
          <p:spPr>
            <a:xfrm>
              <a:off x="6131588" y="3130046"/>
              <a:ext cx="5010550" cy="729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Rectangle 20">
              <a:extLst>
                <a:ext uri="{FF2B5EF4-FFF2-40B4-BE49-F238E27FC236}">
                  <a16:creationId xmlns:a16="http://schemas.microsoft.com/office/drawing/2014/main" id="{C10EA6A4-AB7D-435A-9D9D-50DE184AEAA0}"/>
                </a:ext>
              </a:extLst>
            </p:cNvPr>
            <p:cNvSpPr/>
            <p:nvPr/>
          </p:nvSpPr>
          <p:spPr>
            <a:xfrm>
              <a:off x="6549292" y="3598985"/>
              <a:ext cx="109416" cy="1797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C9AE47F-4235-449D-B0ED-C6E0613C3DE2}"/>
                </a:ext>
              </a:extLst>
            </p:cNvPr>
            <p:cNvSpPr/>
            <p:nvPr/>
          </p:nvSpPr>
          <p:spPr>
            <a:xfrm>
              <a:off x="7199945" y="3571632"/>
              <a:ext cx="275470" cy="1797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571FA13-503E-4196-9E0D-338003174A12}"/>
                </a:ext>
              </a:extLst>
            </p:cNvPr>
            <p:cNvSpPr/>
            <p:nvPr/>
          </p:nvSpPr>
          <p:spPr>
            <a:xfrm>
              <a:off x="8078864" y="3571632"/>
              <a:ext cx="330490" cy="1797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400011A-9C70-4D81-B049-339C0BFF9037}"/>
                </a:ext>
              </a:extLst>
            </p:cNvPr>
            <p:cNvSpPr/>
            <p:nvPr/>
          </p:nvSpPr>
          <p:spPr>
            <a:xfrm>
              <a:off x="8790063" y="3391879"/>
              <a:ext cx="803321" cy="43375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3" name="Content Placeholder 4">
            <a:extLst>
              <a:ext uri="{FF2B5EF4-FFF2-40B4-BE49-F238E27FC236}">
                <a16:creationId xmlns:a16="http://schemas.microsoft.com/office/drawing/2014/main" id="{D93202D9-E2B7-9794-0BE1-44C44B5F8304}"/>
              </a:ext>
            </a:extLst>
          </p:cNvPr>
          <p:cNvSpPr txBox="1">
            <a:spLocks/>
          </p:cNvSpPr>
          <p:nvPr/>
        </p:nvSpPr>
        <p:spPr>
          <a:xfrm>
            <a:off x="6422975" y="2904617"/>
            <a:ext cx="5112112" cy="453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Common Causes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Post operative following surgery near AV junction or right coronary artery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High vagal tone</a:t>
            </a:r>
            <a:b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br>
            <a:endPar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Usually benign with no symptoms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No treatment usually needed if ventricular rate is maintained</a:t>
            </a:r>
          </a:p>
        </p:txBody>
      </p:sp>
    </p:spTree>
    <p:extLst>
      <p:ext uri="{BB962C8B-B14F-4D97-AF65-F5344CB8AC3E}">
        <p14:creationId xmlns:p14="http://schemas.microsoft.com/office/powerpoint/2010/main" val="148962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2</a:t>
            </a:r>
            <a:r>
              <a:rPr lang="en-US" sz="3600" b="1" baseline="30000" dirty="0">
                <a:solidFill>
                  <a:srgbClr val="8B2E74"/>
                </a:solidFill>
                <a:ea typeface="Source Sans Pro Light" panose="020B0403030403020204" pitchFamily="34" charset="0"/>
              </a:rPr>
              <a:t>nd</a:t>
            </a:r>
            <a:r>
              <a:rPr lang="en-US" sz="3600" b="1" dirty="0">
                <a:solidFill>
                  <a:srgbClr val="8B2E74"/>
                </a:solidFill>
                <a:ea typeface="Source Sans Pro Light" panose="020B0403030403020204" pitchFamily="34" charset="0"/>
              </a:rPr>
              <a:t>  Degree Heart Block (Type 2)</a:t>
            </a:r>
            <a:br>
              <a:rPr lang="en-US" sz="3600" b="1" dirty="0">
                <a:solidFill>
                  <a:srgbClr val="8B2E74"/>
                </a:solidFill>
                <a:ea typeface="Source Sans Pro Light" panose="020B0403030403020204" pitchFamily="34" charset="0"/>
              </a:rPr>
            </a:br>
            <a:r>
              <a:rPr lang="en-US" sz="3600" b="1" dirty="0">
                <a:solidFill>
                  <a:srgbClr val="8B2E74"/>
                </a:solidFill>
                <a:ea typeface="Source Sans Pro Light" panose="020B0403030403020204" pitchFamily="34" charset="0"/>
              </a:rPr>
              <a:t>Mobitz II</a:t>
            </a:r>
          </a:p>
        </p:txBody>
      </p:sp>
      <p:sp>
        <p:nvSpPr>
          <p:cNvPr id="19" name="Content Placeholder 4">
            <a:extLst>
              <a:ext uri="{FF2B5EF4-FFF2-40B4-BE49-F238E27FC236}">
                <a16:creationId xmlns:a16="http://schemas.microsoft.com/office/drawing/2014/main" id="{FAD2BB01-71B6-4134-AE71-B45EBF4F68CA}"/>
              </a:ext>
            </a:extLst>
          </p:cNvPr>
          <p:cNvSpPr>
            <a:spLocks noGrp="1"/>
          </p:cNvSpPr>
          <p:nvPr>
            <p:ph sz="half" idx="1"/>
          </p:nvPr>
        </p:nvSpPr>
        <p:spPr>
          <a:xfrm>
            <a:off x="108507" y="2941965"/>
            <a:ext cx="5112112" cy="3681349"/>
          </a:xfrm>
        </p:spPr>
        <p:txBody>
          <a:bodyPr>
            <a:normAutofit/>
          </a:bodyPr>
          <a:lstStyle/>
          <a:p>
            <a:r>
              <a:rPr lang="en-US" sz="1900" dirty="0">
                <a:latin typeface="+mj-lt"/>
                <a:ea typeface="Source Sans Pro Light" panose="020B0403030403020204" pitchFamily="34" charset="0"/>
              </a:rPr>
              <a:t>Intermitted failure of the QRS complex to be conducted</a:t>
            </a:r>
          </a:p>
          <a:p>
            <a:pPr lvl="1"/>
            <a:r>
              <a:rPr lang="en-US" sz="1900" dirty="0">
                <a:latin typeface="+mj-lt"/>
                <a:ea typeface="Source Sans Pro Light" panose="020B0403030403020204" pitchFamily="34" charset="0"/>
              </a:rPr>
              <a:t>PR intervals that are measurable are consistent with conducted beats</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Most common location of failed conduction is in the bundle branches, resulting in wide QRS complexes (distal to AV node)</a:t>
            </a:r>
          </a:p>
          <a:p>
            <a:endParaRPr lang="en-US" dirty="0">
              <a:latin typeface="Source Sans Pro Light" panose="020B0403030403020204" pitchFamily="34" charset="0"/>
              <a:ea typeface="Source Sans Pro Light" panose="020B0403030403020204" pitchFamily="34" charset="0"/>
            </a:endParaRPr>
          </a:p>
        </p:txBody>
      </p:sp>
      <p:grpSp>
        <p:nvGrpSpPr>
          <p:cNvPr id="3" name="Group 2">
            <a:extLst>
              <a:ext uri="{FF2B5EF4-FFF2-40B4-BE49-F238E27FC236}">
                <a16:creationId xmlns:a16="http://schemas.microsoft.com/office/drawing/2014/main" id="{0FA10398-DBEB-4AE9-B56B-E0775E5FC245}"/>
              </a:ext>
            </a:extLst>
          </p:cNvPr>
          <p:cNvGrpSpPr/>
          <p:nvPr/>
        </p:nvGrpSpPr>
        <p:grpSpPr>
          <a:xfrm>
            <a:off x="3243978" y="1485904"/>
            <a:ext cx="6535935" cy="1089555"/>
            <a:chOff x="5935980" y="3130046"/>
            <a:chExt cx="5205806" cy="936345"/>
          </a:xfrm>
        </p:grpSpPr>
        <p:pic>
          <p:nvPicPr>
            <p:cNvPr id="10" name="Content Placeholder 4">
              <a:extLst>
                <a:ext uri="{FF2B5EF4-FFF2-40B4-BE49-F238E27FC236}">
                  <a16:creationId xmlns:a16="http://schemas.microsoft.com/office/drawing/2014/main" id="{1D84BD25-98BD-4B44-9A79-CD7161B56655}"/>
                </a:ext>
              </a:extLst>
            </p:cNvPr>
            <p:cNvPicPr>
              <a:picLocks noChangeAspect="1"/>
            </p:cNvPicPr>
            <p:nvPr/>
          </p:nvPicPr>
          <p:blipFill rotWithShape="1">
            <a:blip r:embed="rId4"/>
            <a:srcRect l="15376"/>
            <a:stretch/>
          </p:blipFill>
          <p:spPr>
            <a:xfrm>
              <a:off x="5935980" y="3130046"/>
              <a:ext cx="5205806" cy="936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6AD3E695-BE69-4DA3-AB92-2C9DD051B8AC}"/>
                </a:ext>
              </a:extLst>
            </p:cNvPr>
            <p:cNvSpPr/>
            <p:nvPr/>
          </p:nvSpPr>
          <p:spPr>
            <a:xfrm>
              <a:off x="6313495" y="3744905"/>
              <a:ext cx="55140" cy="1975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3B38329-122D-45EB-85F0-7A59AA5ABAED}"/>
                </a:ext>
              </a:extLst>
            </p:cNvPr>
            <p:cNvSpPr/>
            <p:nvPr/>
          </p:nvSpPr>
          <p:spPr>
            <a:xfrm>
              <a:off x="7074691" y="3744905"/>
              <a:ext cx="55140" cy="1975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9DE84F-5424-4270-86DB-7BF54F5F3BE4}"/>
                </a:ext>
              </a:extLst>
            </p:cNvPr>
            <p:cNvSpPr/>
            <p:nvPr/>
          </p:nvSpPr>
          <p:spPr>
            <a:xfrm>
              <a:off x="7895822" y="3744904"/>
              <a:ext cx="577311" cy="1975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B852FB1-974B-4D24-885A-723D9F13A1D1}"/>
                </a:ext>
              </a:extLst>
            </p:cNvPr>
            <p:cNvSpPr/>
            <p:nvPr/>
          </p:nvSpPr>
          <p:spPr>
            <a:xfrm>
              <a:off x="10233210" y="3736480"/>
              <a:ext cx="577311" cy="1975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03586B-630B-4FCA-8389-CB84861BA8F1}"/>
                </a:ext>
              </a:extLst>
            </p:cNvPr>
            <p:cNvSpPr/>
            <p:nvPr/>
          </p:nvSpPr>
          <p:spPr>
            <a:xfrm>
              <a:off x="8606203" y="3735713"/>
              <a:ext cx="55140" cy="1975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FD48299-3F36-48F6-B6A0-2CBF29999620}"/>
                </a:ext>
              </a:extLst>
            </p:cNvPr>
            <p:cNvSpPr/>
            <p:nvPr/>
          </p:nvSpPr>
          <p:spPr>
            <a:xfrm>
              <a:off x="9392136" y="3744904"/>
              <a:ext cx="55140" cy="1975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 name="Content Placeholder 4">
            <a:extLst>
              <a:ext uri="{FF2B5EF4-FFF2-40B4-BE49-F238E27FC236}">
                <a16:creationId xmlns:a16="http://schemas.microsoft.com/office/drawing/2014/main" id="{207494F7-9E92-0A8A-3BFF-99D517E87727}"/>
              </a:ext>
            </a:extLst>
          </p:cNvPr>
          <p:cNvSpPr txBox="1">
            <a:spLocks/>
          </p:cNvSpPr>
          <p:nvPr/>
        </p:nvSpPr>
        <p:spPr>
          <a:xfrm>
            <a:off x="5888476" y="2787542"/>
            <a:ext cx="5891846" cy="453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Common Causes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Trauma/irritation at or below Bundle of His or Bundle Branches following surgery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Ischemic disease of conduction system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Cardiomyopathy / acute myocarditis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May result in slow ventricular rate and require cardiac pacing to support cardiac output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Monitoring: usually progresses to 3</a:t>
            </a:r>
            <a:r>
              <a:rPr kumimoji="0" lang="en-US" sz="1900" b="0" i="0" u="none" strike="noStrike" kern="1200" cap="none" spc="0" normalizeH="0" baseline="30000" noProof="0" dirty="0">
                <a:ln>
                  <a:noFill/>
                </a:ln>
                <a:solidFill>
                  <a:srgbClr val="000000"/>
                </a:solidFill>
                <a:effectLst/>
                <a:uLnTx/>
                <a:uFillTx/>
                <a:latin typeface="+mj-lt"/>
                <a:ea typeface="Source Sans Pro Light" panose="020B0403030403020204" pitchFamily="34" charset="0"/>
                <a:cs typeface="+mn-cs"/>
              </a:rPr>
              <a:t>rd</a:t>
            </a: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 Degree HB</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Atropine may not be effective because it only improves conduction through the SA node, but not the Bundle of His or bundle branches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spTree>
    <p:extLst>
      <p:ext uri="{BB962C8B-B14F-4D97-AF65-F5344CB8AC3E}">
        <p14:creationId xmlns:p14="http://schemas.microsoft.com/office/powerpoint/2010/main" val="236232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Second Degree: 2:1 Heart Block</a:t>
            </a:r>
          </a:p>
        </p:txBody>
      </p:sp>
      <p:sp>
        <p:nvSpPr>
          <p:cNvPr id="19" name="Content Placeholder 4">
            <a:extLst>
              <a:ext uri="{FF2B5EF4-FFF2-40B4-BE49-F238E27FC236}">
                <a16:creationId xmlns:a16="http://schemas.microsoft.com/office/drawing/2014/main" id="{FAD2BB01-71B6-4134-AE71-B45EBF4F68CA}"/>
              </a:ext>
            </a:extLst>
          </p:cNvPr>
          <p:cNvSpPr>
            <a:spLocks noGrp="1"/>
          </p:cNvSpPr>
          <p:nvPr>
            <p:ph sz="half" idx="1"/>
          </p:nvPr>
        </p:nvSpPr>
        <p:spPr>
          <a:xfrm>
            <a:off x="215384" y="1690688"/>
            <a:ext cx="5880615" cy="4976811"/>
          </a:xfrm>
        </p:spPr>
        <p:txBody>
          <a:bodyPr>
            <a:normAutofit/>
          </a:bodyPr>
          <a:lstStyle/>
          <a:p>
            <a:r>
              <a:rPr lang="en-US" sz="2000" dirty="0">
                <a:latin typeface="+mj-lt"/>
                <a:ea typeface="Source Sans Pro Light" panose="020B0403030403020204" pitchFamily="34" charset="0"/>
              </a:rPr>
              <a:t>Occurs when every other P wave is not conducted through the AV node</a:t>
            </a:r>
            <a:br>
              <a:rPr lang="en-US" sz="2000" dirty="0">
                <a:latin typeface="+mj-lt"/>
                <a:ea typeface="Source Sans Pro Light" panose="020B0403030403020204" pitchFamily="34" charset="0"/>
              </a:rPr>
            </a:br>
            <a:endParaRPr lang="en-US" sz="2000" dirty="0">
              <a:latin typeface="+mj-lt"/>
              <a:ea typeface="Source Sans Pro Light" panose="020B0403030403020204" pitchFamily="34" charset="0"/>
            </a:endParaRPr>
          </a:p>
          <a:p>
            <a:r>
              <a:rPr lang="en-US" sz="2000" dirty="0">
                <a:latin typeface="+mj-lt"/>
                <a:ea typeface="Source Sans Pro Light" panose="020B0403030403020204" pitchFamily="34" charset="0"/>
              </a:rPr>
              <a:t>Every other P wave is </a:t>
            </a:r>
            <a:r>
              <a:rPr lang="en-US" sz="2000" b="1" dirty="0">
                <a:latin typeface="+mj-lt"/>
                <a:ea typeface="Source Sans Pro Light" panose="020B0403030403020204" pitchFamily="34" charset="0"/>
              </a:rPr>
              <a:t>not</a:t>
            </a:r>
            <a:r>
              <a:rPr lang="en-US" sz="2000" dirty="0">
                <a:latin typeface="+mj-lt"/>
                <a:ea typeface="Source Sans Pro Light" panose="020B0403030403020204" pitchFamily="34" charset="0"/>
              </a:rPr>
              <a:t> followed by a QRS complex</a:t>
            </a:r>
            <a:br>
              <a:rPr lang="en-US" sz="2000" dirty="0">
                <a:latin typeface="+mj-lt"/>
                <a:ea typeface="Source Sans Pro Light" panose="020B0403030403020204" pitchFamily="34" charset="0"/>
              </a:rPr>
            </a:br>
            <a:endParaRPr lang="en-US" sz="2000" dirty="0">
              <a:latin typeface="+mj-lt"/>
              <a:ea typeface="Source Sans Pro Light" panose="020B0403030403020204" pitchFamily="34" charset="0"/>
            </a:endParaRPr>
          </a:p>
          <a:p>
            <a:r>
              <a:rPr lang="en-US" sz="2000" dirty="0">
                <a:latin typeface="+mj-lt"/>
                <a:ea typeface="Source Sans Pro Light" panose="020B0403030403020204" pitchFamily="34" charset="0"/>
              </a:rPr>
              <a:t>Classification</a:t>
            </a:r>
          </a:p>
          <a:p>
            <a:pPr lvl="1"/>
            <a:r>
              <a:rPr lang="en-US" sz="1600" dirty="0">
                <a:latin typeface="+mj-lt"/>
                <a:ea typeface="Source Sans Pro Light" panose="020B0403030403020204" pitchFamily="34" charset="0"/>
              </a:rPr>
              <a:t>Nodal: Normal QRS width and prolonged PR interval</a:t>
            </a:r>
          </a:p>
          <a:p>
            <a:pPr lvl="2"/>
            <a:r>
              <a:rPr lang="en-US" sz="1200" dirty="0">
                <a:latin typeface="+mj-lt"/>
                <a:ea typeface="Source Sans Pro Light" panose="020B0403030403020204" pitchFamily="34" charset="0"/>
              </a:rPr>
              <a:t>Association with AV nodal block location </a:t>
            </a:r>
          </a:p>
          <a:p>
            <a:pPr lvl="2"/>
            <a:r>
              <a:rPr lang="en-US" sz="1200" dirty="0">
                <a:latin typeface="+mj-lt"/>
                <a:ea typeface="Source Sans Pro Light" panose="020B0403030403020204" pitchFamily="34" charset="0"/>
              </a:rPr>
              <a:t>Site of type 1 block is usually in the AV node</a:t>
            </a:r>
          </a:p>
          <a:p>
            <a:pPr lvl="1"/>
            <a:r>
              <a:rPr lang="en-US" sz="1600" dirty="0" err="1">
                <a:latin typeface="+mj-lt"/>
                <a:ea typeface="Source Sans Pro Light" panose="020B0403030403020204" pitchFamily="34" charset="0"/>
              </a:rPr>
              <a:t>Infranodal</a:t>
            </a:r>
            <a:r>
              <a:rPr lang="en-US" sz="1600" dirty="0">
                <a:latin typeface="+mj-lt"/>
                <a:ea typeface="Source Sans Pro Light" panose="020B0403030403020204" pitchFamily="34" charset="0"/>
              </a:rPr>
              <a:t>: Widened QRS width and normal PR interval</a:t>
            </a:r>
          </a:p>
          <a:p>
            <a:pPr lvl="2"/>
            <a:r>
              <a:rPr lang="en-US" sz="1200" dirty="0">
                <a:latin typeface="+mj-lt"/>
                <a:ea typeface="Source Sans Pro Light" panose="020B0403030403020204" pitchFamily="34" charset="0"/>
              </a:rPr>
              <a:t>Association with His-Purkinje system block location </a:t>
            </a:r>
          </a:p>
          <a:p>
            <a:pPr lvl="2"/>
            <a:r>
              <a:rPr lang="en-US" sz="1200" dirty="0">
                <a:latin typeface="+mj-lt"/>
                <a:ea typeface="Source Sans Pro Light" panose="020B0403030403020204" pitchFamily="34" charset="0"/>
              </a:rPr>
              <a:t>Site of type 2 block is </a:t>
            </a:r>
            <a:r>
              <a:rPr lang="en-US" sz="1200" dirty="0" err="1">
                <a:latin typeface="+mj-lt"/>
                <a:ea typeface="Source Sans Pro Light" panose="020B0403030403020204" pitchFamily="34" charset="0"/>
              </a:rPr>
              <a:t>infranodal</a:t>
            </a:r>
            <a:r>
              <a:rPr lang="en-US" sz="1200" dirty="0">
                <a:latin typeface="+mj-lt"/>
                <a:ea typeface="Source Sans Pro Light" panose="020B0403030403020204" pitchFamily="34" charset="0"/>
              </a:rPr>
              <a:t> (60-70%)</a:t>
            </a:r>
          </a:p>
          <a:p>
            <a:pPr lvl="1"/>
            <a:r>
              <a:rPr lang="en-US" sz="1600" dirty="0">
                <a:latin typeface="+mj-lt"/>
                <a:ea typeface="Source Sans Pro Light" panose="020B0403030403020204" pitchFamily="34" charset="0"/>
              </a:rPr>
              <a:t>Advanced (3:1, 4:1) may involve either type I or type II mechanisms</a:t>
            </a:r>
          </a:p>
          <a:p>
            <a:r>
              <a:rPr lang="en-US" sz="2000" dirty="0">
                <a:latin typeface="+mj-lt"/>
                <a:ea typeface="Source Sans Pro Light" panose="020B0403030403020204" pitchFamily="34" charset="0"/>
              </a:rPr>
              <a:t>Treatment is similar of type I or type II second degree blocks</a:t>
            </a:r>
          </a:p>
        </p:txBody>
      </p:sp>
      <p:pic>
        <p:nvPicPr>
          <p:cNvPr id="4" name="Picture 3">
            <a:extLst>
              <a:ext uri="{FF2B5EF4-FFF2-40B4-BE49-F238E27FC236}">
                <a16:creationId xmlns:a16="http://schemas.microsoft.com/office/drawing/2014/main" id="{E15C0078-7AA7-901F-5578-2A6214D3C69B}"/>
              </a:ext>
            </a:extLst>
          </p:cNvPr>
          <p:cNvPicPr>
            <a:picLocks noChangeAspect="1"/>
          </p:cNvPicPr>
          <p:nvPr/>
        </p:nvPicPr>
        <p:blipFill>
          <a:blip r:embed="rId4"/>
          <a:stretch>
            <a:fillRect/>
          </a:stretch>
        </p:blipFill>
        <p:spPr>
          <a:xfrm>
            <a:off x="5986893" y="1876766"/>
            <a:ext cx="5989723" cy="903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CD5253B-2B74-2C4B-B05E-5A555A374867}"/>
              </a:ext>
            </a:extLst>
          </p:cNvPr>
          <p:cNvPicPr>
            <a:picLocks noChangeAspect="1"/>
          </p:cNvPicPr>
          <p:nvPr/>
        </p:nvPicPr>
        <p:blipFill rotWithShape="1">
          <a:blip r:embed="rId5"/>
          <a:srcRect t="7804" b="835"/>
          <a:stretch/>
        </p:blipFill>
        <p:spPr>
          <a:xfrm>
            <a:off x="6051371" y="3401571"/>
            <a:ext cx="5860765" cy="984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772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3</a:t>
            </a:r>
            <a:r>
              <a:rPr lang="en-US" sz="3600" b="1" baseline="30000" dirty="0">
                <a:solidFill>
                  <a:srgbClr val="8B2E74"/>
                </a:solidFill>
                <a:ea typeface="Source Sans Pro Light" panose="020B0403030403020204" pitchFamily="34" charset="0"/>
              </a:rPr>
              <a:t>rd</a:t>
            </a:r>
            <a:r>
              <a:rPr lang="en-US" sz="3600" b="1" dirty="0">
                <a:solidFill>
                  <a:srgbClr val="8B2E74"/>
                </a:solidFill>
                <a:ea typeface="Source Sans Pro Light" panose="020B0403030403020204" pitchFamily="34" charset="0"/>
              </a:rPr>
              <a:t> Degree (Complete) Heart Block</a:t>
            </a:r>
          </a:p>
        </p:txBody>
      </p:sp>
      <p:sp>
        <p:nvSpPr>
          <p:cNvPr id="19" name="Content Placeholder 4">
            <a:extLst>
              <a:ext uri="{FF2B5EF4-FFF2-40B4-BE49-F238E27FC236}">
                <a16:creationId xmlns:a16="http://schemas.microsoft.com/office/drawing/2014/main" id="{FAD2BB01-71B6-4134-AE71-B45EBF4F68CA}"/>
              </a:ext>
            </a:extLst>
          </p:cNvPr>
          <p:cNvSpPr>
            <a:spLocks noGrp="1"/>
          </p:cNvSpPr>
          <p:nvPr>
            <p:ph sz="half" idx="1"/>
          </p:nvPr>
        </p:nvSpPr>
        <p:spPr>
          <a:xfrm>
            <a:off x="215385" y="3000537"/>
            <a:ext cx="5112112" cy="3959925"/>
          </a:xfrm>
        </p:spPr>
        <p:txBody>
          <a:bodyPr>
            <a:normAutofit/>
          </a:bodyPr>
          <a:lstStyle/>
          <a:p>
            <a:r>
              <a:rPr lang="en-US" sz="1700" dirty="0">
                <a:latin typeface="+mj-lt"/>
                <a:ea typeface="Source Sans Pro Light" panose="020B0403030403020204" pitchFamily="34" charset="0"/>
              </a:rPr>
              <a:t>Complete failure of the atrial impulses to be conducted to the ventricles (blocked impulse)</a:t>
            </a:r>
          </a:p>
          <a:p>
            <a:pPr lvl="1"/>
            <a:r>
              <a:rPr lang="en-US" sz="1700" dirty="0">
                <a:latin typeface="+mj-lt"/>
                <a:ea typeface="Source Sans Pro Light" panose="020B0403030403020204" pitchFamily="34" charset="0"/>
              </a:rPr>
              <a:t>Atrial rate is faster than ventricular rate</a:t>
            </a:r>
          </a:p>
          <a:p>
            <a:pPr lvl="1"/>
            <a:r>
              <a:rPr lang="en-US" sz="1700" dirty="0">
                <a:latin typeface="+mj-lt"/>
                <a:ea typeface="Source Sans Pro Light" panose="020B0403030403020204" pitchFamily="34" charset="0"/>
              </a:rPr>
              <a:t>Father down the block, slower the rhythm</a:t>
            </a:r>
            <a:br>
              <a:rPr lang="en-US" sz="1700" dirty="0">
                <a:latin typeface="+mj-lt"/>
                <a:ea typeface="Source Sans Pro Light" panose="020B0403030403020204" pitchFamily="34" charset="0"/>
              </a:rPr>
            </a:br>
            <a:endParaRPr lang="en-US" sz="1700" dirty="0">
              <a:latin typeface="+mj-lt"/>
              <a:ea typeface="Source Sans Pro Light" panose="020B0403030403020204" pitchFamily="34" charset="0"/>
            </a:endParaRPr>
          </a:p>
          <a:p>
            <a:r>
              <a:rPr lang="en-US" sz="1700" dirty="0">
                <a:latin typeface="+mj-lt"/>
                <a:ea typeface="Source Sans Pro Light" panose="020B0403030403020204" pitchFamily="34" charset="0"/>
              </a:rPr>
              <a:t>Ventricles use “back up pacemaker” with a slower rate</a:t>
            </a:r>
            <a:br>
              <a:rPr lang="en-US" sz="1700" dirty="0">
                <a:latin typeface="+mj-lt"/>
                <a:ea typeface="Source Sans Pro Light" panose="020B0403030403020204" pitchFamily="34" charset="0"/>
              </a:rPr>
            </a:br>
            <a:endParaRPr lang="en-US" sz="1700" dirty="0">
              <a:latin typeface="+mj-lt"/>
              <a:ea typeface="Source Sans Pro Light" panose="020B0403030403020204" pitchFamily="34" charset="0"/>
            </a:endParaRPr>
          </a:p>
          <a:p>
            <a:r>
              <a:rPr lang="en-US" sz="1700" dirty="0">
                <a:latin typeface="+mj-lt"/>
                <a:ea typeface="Source Sans Pro Light" panose="020B0403030403020204" pitchFamily="34" charset="0"/>
              </a:rPr>
              <a:t>Narrow QRS Complex</a:t>
            </a:r>
          </a:p>
          <a:p>
            <a:pPr lvl="1"/>
            <a:r>
              <a:rPr lang="en-US" sz="1700" dirty="0">
                <a:latin typeface="+mj-lt"/>
                <a:ea typeface="Source Sans Pro Light" panose="020B0403030403020204" pitchFamily="34" charset="0"/>
              </a:rPr>
              <a:t>Block occurs within the AV node or Bundle of His</a:t>
            </a:r>
            <a:br>
              <a:rPr lang="en-US" sz="1700" dirty="0">
                <a:latin typeface="+mj-lt"/>
                <a:ea typeface="Source Sans Pro Light" panose="020B0403030403020204" pitchFamily="34" charset="0"/>
              </a:rPr>
            </a:br>
            <a:endParaRPr lang="en-US" sz="1700" dirty="0">
              <a:latin typeface="+mj-lt"/>
              <a:ea typeface="Source Sans Pro Light" panose="020B0403030403020204" pitchFamily="34" charset="0"/>
            </a:endParaRPr>
          </a:p>
          <a:p>
            <a:r>
              <a:rPr lang="en-US" sz="1700" dirty="0">
                <a:latin typeface="+mj-lt"/>
                <a:ea typeface="Source Sans Pro Light" panose="020B0403030403020204" pitchFamily="34" charset="0"/>
              </a:rPr>
              <a:t>Wide QRS Complex</a:t>
            </a:r>
          </a:p>
          <a:p>
            <a:pPr lvl="1"/>
            <a:r>
              <a:rPr lang="en-US" sz="1700" dirty="0">
                <a:latin typeface="+mj-lt"/>
                <a:ea typeface="Source Sans Pro Light" panose="020B0403030403020204" pitchFamily="34" charset="0"/>
              </a:rPr>
              <a:t>Below the bifurcation of the bundle of His</a:t>
            </a:r>
          </a:p>
          <a:p>
            <a:endParaRPr lang="en-US" dirty="0">
              <a:latin typeface="Source Sans Pro Light" panose="020B0403030403020204" pitchFamily="34" charset="0"/>
              <a:ea typeface="Source Sans Pro Light" panose="020B0403030403020204" pitchFamily="34" charset="0"/>
            </a:endParaRPr>
          </a:p>
        </p:txBody>
      </p:sp>
      <p:sp>
        <p:nvSpPr>
          <p:cNvPr id="3" name="Content Placeholder 4">
            <a:extLst>
              <a:ext uri="{FF2B5EF4-FFF2-40B4-BE49-F238E27FC236}">
                <a16:creationId xmlns:a16="http://schemas.microsoft.com/office/drawing/2014/main" id="{2FE367E4-BF33-7FDF-D234-09EFF4DC2A8D}"/>
              </a:ext>
            </a:extLst>
          </p:cNvPr>
          <p:cNvSpPr txBox="1">
            <a:spLocks/>
          </p:cNvSpPr>
          <p:nvPr/>
        </p:nvSpPr>
        <p:spPr>
          <a:xfrm>
            <a:off x="5327497" y="2960178"/>
            <a:ext cx="6486712" cy="4190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Common Causes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Injury/Irritation to conduction system after surgery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Congenitally corrected TGA, complex heterotaxia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Manifestations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Dizziness, syncope, altered LOC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Seizures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Medication for temporizing measures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Atropine (?), epinephrine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Ventricular slowing may cause hemodynamic compromise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Temporary pacing via epicardial wires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Permanent pacing is indicated of block persists more than 7 -10 days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ource Sans Pro Light" panose="020B0403030403020204" pitchFamily="34" charset="0"/>
              <a:ea typeface="Source Sans Pro Light" panose="020B0403030403020204" pitchFamily="34" charset="0"/>
              <a:cs typeface="+mn-cs"/>
            </a:endParaRPr>
          </a:p>
        </p:txBody>
      </p:sp>
      <p:pic>
        <p:nvPicPr>
          <p:cNvPr id="6" name="Picture 5">
            <a:extLst>
              <a:ext uri="{FF2B5EF4-FFF2-40B4-BE49-F238E27FC236}">
                <a16:creationId xmlns:a16="http://schemas.microsoft.com/office/drawing/2014/main" id="{24BFD076-77B3-C5CE-9807-90CF38BF3B16}"/>
              </a:ext>
            </a:extLst>
          </p:cNvPr>
          <p:cNvPicPr>
            <a:picLocks noChangeAspect="1"/>
          </p:cNvPicPr>
          <p:nvPr/>
        </p:nvPicPr>
        <p:blipFill>
          <a:blip r:embed="rId4"/>
          <a:srcRect b="21923"/>
          <a:stretch>
            <a:fillRect/>
          </a:stretch>
        </p:blipFill>
        <p:spPr>
          <a:xfrm>
            <a:off x="2090159" y="1354963"/>
            <a:ext cx="7621064" cy="1450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636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678E5E-0C44-BC47-9BFC-B948974E02BC}"/>
              </a:ext>
            </a:extLst>
          </p:cNvPr>
          <p:cNvSpPr>
            <a:spLocks noGrp="1"/>
          </p:cNvSpPr>
          <p:nvPr>
            <p:ph type="ctrTitle"/>
          </p:nvPr>
        </p:nvSpPr>
        <p:spPr>
          <a:xfrm>
            <a:off x="1658038" y="520068"/>
            <a:ext cx="9144000" cy="1198563"/>
          </a:xfrm>
        </p:spPr>
        <p:txBody>
          <a:bodyPr>
            <a:normAutofit/>
          </a:bodyPr>
          <a:lstStyle/>
          <a:p>
            <a:r>
              <a:rPr lang="en-US" sz="4800" b="1" dirty="0">
                <a:ea typeface="Source Sans Pro Light" panose="020B0403030403020204" pitchFamily="34" charset="0"/>
              </a:rPr>
              <a:t>Junctional Rhythms</a:t>
            </a:r>
          </a:p>
        </p:txBody>
      </p:sp>
      <p:sp>
        <p:nvSpPr>
          <p:cNvPr id="6" name="Rectangle 5">
            <a:extLst>
              <a:ext uri="{FF2B5EF4-FFF2-40B4-BE49-F238E27FC236}">
                <a16:creationId xmlns:a16="http://schemas.microsoft.com/office/drawing/2014/main" id="{D8FE0128-4AC6-4489-8D5F-658C0FB4C587}"/>
              </a:ext>
            </a:extLst>
          </p:cNvPr>
          <p:cNvSpPr/>
          <p:nvPr/>
        </p:nvSpPr>
        <p:spPr>
          <a:xfrm>
            <a:off x="3933022" y="1718631"/>
            <a:ext cx="4594033" cy="495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C4AFD0B-CC35-E021-6EAF-751410E23796}"/>
              </a:ext>
            </a:extLst>
          </p:cNvPr>
          <p:cNvPicPr>
            <a:picLocks noChangeAspect="1"/>
          </p:cNvPicPr>
          <p:nvPr/>
        </p:nvPicPr>
        <p:blipFill>
          <a:blip r:embed="rId4"/>
          <a:stretch>
            <a:fillRect/>
          </a:stretch>
        </p:blipFill>
        <p:spPr>
          <a:xfrm>
            <a:off x="4874747" y="2214390"/>
            <a:ext cx="2442505" cy="3591388"/>
          </a:xfrm>
          <a:prstGeom prst="rect">
            <a:avLst/>
          </a:prstGeom>
        </p:spPr>
      </p:pic>
      <p:sp>
        <p:nvSpPr>
          <p:cNvPr id="10" name="Rectangle 9">
            <a:extLst>
              <a:ext uri="{FF2B5EF4-FFF2-40B4-BE49-F238E27FC236}">
                <a16:creationId xmlns:a16="http://schemas.microsoft.com/office/drawing/2014/main" id="{FE396823-BB6B-D6DB-8C6C-9985E07A5403}"/>
              </a:ext>
            </a:extLst>
          </p:cNvPr>
          <p:cNvSpPr/>
          <p:nvPr/>
        </p:nvSpPr>
        <p:spPr>
          <a:xfrm>
            <a:off x="5747657" y="3309257"/>
            <a:ext cx="348343" cy="402772"/>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70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Junctional Escape Beats</a:t>
            </a:r>
          </a:p>
        </p:txBody>
      </p:sp>
      <p:sp>
        <p:nvSpPr>
          <p:cNvPr id="8" name="Content Placeholder 3">
            <a:extLst>
              <a:ext uri="{FF2B5EF4-FFF2-40B4-BE49-F238E27FC236}">
                <a16:creationId xmlns:a16="http://schemas.microsoft.com/office/drawing/2014/main" id="{32A8410C-1D2C-4B7B-88C7-C005629D78B1}"/>
              </a:ext>
            </a:extLst>
          </p:cNvPr>
          <p:cNvSpPr>
            <a:spLocks noGrp="1"/>
          </p:cNvSpPr>
          <p:nvPr>
            <p:ph sz="half" idx="1"/>
          </p:nvPr>
        </p:nvSpPr>
        <p:spPr>
          <a:xfrm>
            <a:off x="1169552" y="3424349"/>
            <a:ext cx="8919843" cy="2665911"/>
          </a:xfrm>
        </p:spPr>
        <p:txBody>
          <a:bodyPr>
            <a:normAutofit/>
          </a:bodyPr>
          <a:lstStyle/>
          <a:p>
            <a:r>
              <a:rPr lang="en-US" sz="1900" dirty="0">
                <a:latin typeface="+mj-lt"/>
                <a:ea typeface="Source Sans Pro Light" panose="020B0403030403020204" pitchFamily="34" charset="0"/>
              </a:rPr>
              <a:t>Begin at the AV junction and appear </a:t>
            </a:r>
            <a:r>
              <a:rPr lang="en-US" sz="1900" i="1" dirty="0">
                <a:latin typeface="+mj-lt"/>
                <a:ea typeface="Source Sans Pro Light" panose="020B0403030403020204" pitchFamily="34" charset="0"/>
              </a:rPr>
              <a:t>late</a:t>
            </a:r>
            <a:r>
              <a:rPr lang="en-US" sz="1900" dirty="0">
                <a:latin typeface="+mj-lt"/>
                <a:ea typeface="Source Sans Pro Light" panose="020B0403030403020204" pitchFamily="34" charset="0"/>
              </a:rPr>
              <a:t> –after the next expected sinus beat</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Frequently occur during episodes of sinus arrest or pauses in non-conducted PACs</a:t>
            </a:r>
          </a:p>
          <a:p>
            <a:pPr lvl="1"/>
            <a:r>
              <a:rPr lang="en-US" sz="1900" dirty="0">
                <a:latin typeface="+mj-lt"/>
                <a:ea typeface="Source Sans Pro Light" panose="020B0403030403020204" pitchFamily="34" charset="0"/>
              </a:rPr>
              <a:t>Serve as a protective measure to prevent cardiac standstill</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800" dirty="0">
                <a:latin typeface="+mj-lt"/>
                <a:ea typeface="Source Sans Pro Light" panose="020B0403030403020204" pitchFamily="34" charset="0"/>
              </a:rPr>
              <a:t>Non-compensatory pause after the junctional beat during which SA node resets and follows with sinus beats.</a:t>
            </a:r>
          </a:p>
        </p:txBody>
      </p:sp>
      <p:pic>
        <p:nvPicPr>
          <p:cNvPr id="4" name="Picture 3">
            <a:extLst>
              <a:ext uri="{FF2B5EF4-FFF2-40B4-BE49-F238E27FC236}">
                <a16:creationId xmlns:a16="http://schemas.microsoft.com/office/drawing/2014/main" id="{774A8FF8-539E-07E8-DA6F-84A6F4175DE0}"/>
              </a:ext>
            </a:extLst>
          </p:cNvPr>
          <p:cNvPicPr>
            <a:picLocks noChangeAspect="1"/>
          </p:cNvPicPr>
          <p:nvPr/>
        </p:nvPicPr>
        <p:blipFill>
          <a:blip r:embed="rId4"/>
          <a:stretch>
            <a:fillRect/>
          </a:stretch>
        </p:blipFill>
        <p:spPr>
          <a:xfrm>
            <a:off x="3364352" y="1594535"/>
            <a:ext cx="5463296" cy="1264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845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Junctional Escape Rhythm &amp; Bradycardia</a:t>
            </a:r>
          </a:p>
        </p:txBody>
      </p:sp>
      <p:sp>
        <p:nvSpPr>
          <p:cNvPr id="19" name="Content Placeholder 4">
            <a:extLst>
              <a:ext uri="{FF2B5EF4-FFF2-40B4-BE49-F238E27FC236}">
                <a16:creationId xmlns:a16="http://schemas.microsoft.com/office/drawing/2014/main" id="{FAD2BB01-71B6-4134-AE71-B45EBF4F68CA}"/>
              </a:ext>
            </a:extLst>
          </p:cNvPr>
          <p:cNvSpPr>
            <a:spLocks noGrp="1"/>
          </p:cNvSpPr>
          <p:nvPr>
            <p:ph sz="half" idx="1"/>
          </p:nvPr>
        </p:nvSpPr>
        <p:spPr>
          <a:xfrm>
            <a:off x="215385" y="1690688"/>
            <a:ext cx="5112112" cy="4976811"/>
          </a:xfrm>
        </p:spPr>
        <p:txBody>
          <a:bodyPr>
            <a:normAutofit/>
          </a:bodyPr>
          <a:lstStyle/>
          <a:p>
            <a:r>
              <a:rPr lang="en-US" sz="2000" dirty="0">
                <a:solidFill>
                  <a:schemeClr val="accent5">
                    <a:lumMod val="75000"/>
                  </a:schemeClr>
                </a:solidFill>
                <a:latin typeface="+mj-lt"/>
                <a:ea typeface="Source Sans Pro Light" panose="020B0403030403020204" pitchFamily="34" charset="0"/>
              </a:rPr>
              <a:t>Junctional escape rhythm</a:t>
            </a:r>
            <a:r>
              <a:rPr lang="en-US" sz="2000" dirty="0">
                <a:latin typeface="+mj-lt"/>
                <a:ea typeface="Source Sans Pro Light" panose="020B0403030403020204" pitchFamily="34" charset="0"/>
              </a:rPr>
              <a:t>: 40-60 bpm</a:t>
            </a:r>
          </a:p>
          <a:p>
            <a:r>
              <a:rPr lang="en-US" sz="2000" dirty="0">
                <a:solidFill>
                  <a:schemeClr val="accent5">
                    <a:lumMod val="75000"/>
                  </a:schemeClr>
                </a:solidFill>
                <a:latin typeface="+mj-lt"/>
                <a:ea typeface="Source Sans Pro Light" panose="020B0403030403020204" pitchFamily="34" charset="0"/>
              </a:rPr>
              <a:t>Junction bradycardia</a:t>
            </a:r>
            <a:r>
              <a:rPr lang="en-US" sz="2000" dirty="0">
                <a:latin typeface="+mj-lt"/>
                <a:ea typeface="Source Sans Pro Light" panose="020B0403030403020204" pitchFamily="34" charset="0"/>
              </a:rPr>
              <a:t>: rate &lt; 40 bpm</a:t>
            </a:r>
          </a:p>
          <a:p>
            <a:pPr marL="0" indent="0">
              <a:buNone/>
            </a:pPr>
            <a:br>
              <a:rPr lang="en-US" sz="2000" dirty="0">
                <a:latin typeface="+mj-lt"/>
                <a:ea typeface="Source Sans Pro Light" panose="020B0403030403020204" pitchFamily="34" charset="0"/>
              </a:rPr>
            </a:br>
            <a:endParaRPr lang="en-US" sz="2000" dirty="0">
              <a:latin typeface="+mj-lt"/>
              <a:ea typeface="Source Sans Pro Light" panose="020B0403030403020204" pitchFamily="34" charset="0"/>
            </a:endParaRPr>
          </a:p>
          <a:p>
            <a:r>
              <a:rPr lang="en-US" sz="2000" dirty="0">
                <a:latin typeface="+mj-lt"/>
                <a:ea typeface="Source Sans Pro Light" panose="020B0403030403020204" pitchFamily="34" charset="0"/>
              </a:rPr>
              <a:t>Sinus node automaticity is blocked/ depressed</a:t>
            </a:r>
          </a:p>
          <a:p>
            <a:pPr lvl="1"/>
            <a:r>
              <a:rPr lang="en-US" sz="2000" dirty="0">
                <a:latin typeface="+mj-lt"/>
                <a:ea typeface="Source Sans Pro Light" panose="020B0403030403020204" pitchFamily="34" charset="0"/>
              </a:rPr>
              <a:t>Bundle of His / AV node (AV Junction) takes over as pacemaker</a:t>
            </a:r>
            <a:br>
              <a:rPr lang="en-US" sz="2000" dirty="0">
                <a:latin typeface="+mj-lt"/>
                <a:ea typeface="Source Sans Pro Light" panose="020B0403030403020204" pitchFamily="34" charset="0"/>
              </a:rPr>
            </a:br>
            <a:endParaRPr lang="en-US" sz="2000" dirty="0">
              <a:latin typeface="+mj-lt"/>
              <a:ea typeface="Source Sans Pro Light" panose="020B0403030403020204" pitchFamily="34" charset="0"/>
            </a:endParaRPr>
          </a:p>
          <a:p>
            <a:r>
              <a:rPr lang="en-US" sz="2000" dirty="0">
                <a:latin typeface="+mj-lt"/>
                <a:ea typeface="Source Sans Pro Light" panose="020B0403030403020204" pitchFamily="34" charset="0"/>
              </a:rPr>
              <a:t>Treatment</a:t>
            </a:r>
          </a:p>
          <a:p>
            <a:pPr lvl="1"/>
            <a:r>
              <a:rPr lang="en-US" sz="2000" dirty="0">
                <a:latin typeface="+mj-lt"/>
                <a:ea typeface="Source Sans Pro Light" panose="020B0403030403020204" pitchFamily="34" charset="0"/>
              </a:rPr>
              <a:t>Correct cause of sinus slowing</a:t>
            </a:r>
          </a:p>
          <a:p>
            <a:pPr lvl="1"/>
            <a:r>
              <a:rPr lang="en-US" sz="2000" dirty="0">
                <a:latin typeface="+mj-lt"/>
                <a:ea typeface="Source Sans Pro Light" panose="020B0403030403020204" pitchFamily="34" charset="0"/>
              </a:rPr>
              <a:t>Medication therapy (atropine)</a:t>
            </a:r>
          </a:p>
          <a:p>
            <a:pPr lvl="1"/>
            <a:r>
              <a:rPr lang="en-US" sz="2000" dirty="0">
                <a:latin typeface="+mj-lt"/>
                <a:ea typeface="Source Sans Pro Light" panose="020B0403030403020204" pitchFamily="34" charset="0"/>
              </a:rPr>
              <a:t>Atrial pacing</a:t>
            </a:r>
          </a:p>
          <a:p>
            <a:endParaRPr lang="en-US" dirty="0">
              <a:latin typeface="Source Sans Pro Light" panose="020B0403030403020204" pitchFamily="34" charset="0"/>
              <a:ea typeface="Source Sans Pro Light" panose="020B0403030403020204" pitchFamily="34" charset="0"/>
            </a:endParaRPr>
          </a:p>
        </p:txBody>
      </p:sp>
      <p:pic>
        <p:nvPicPr>
          <p:cNvPr id="4" name="Picture 3">
            <a:extLst>
              <a:ext uri="{FF2B5EF4-FFF2-40B4-BE49-F238E27FC236}">
                <a16:creationId xmlns:a16="http://schemas.microsoft.com/office/drawing/2014/main" id="{34FA7EE2-F987-95C0-37A0-CD6B53A2DF2E}"/>
              </a:ext>
            </a:extLst>
          </p:cNvPr>
          <p:cNvPicPr>
            <a:picLocks noChangeAspect="1"/>
          </p:cNvPicPr>
          <p:nvPr/>
        </p:nvPicPr>
        <p:blipFill>
          <a:blip r:embed="rId4"/>
          <a:stretch>
            <a:fillRect/>
          </a:stretch>
        </p:blipFill>
        <p:spPr>
          <a:xfrm>
            <a:off x="5883018" y="2811423"/>
            <a:ext cx="5503243" cy="1367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600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Junctional Ectopic Tachycardia</a:t>
            </a:r>
          </a:p>
        </p:txBody>
      </p:sp>
      <p:pic>
        <p:nvPicPr>
          <p:cNvPr id="12" name="Picture 11">
            <a:extLst>
              <a:ext uri="{FF2B5EF4-FFF2-40B4-BE49-F238E27FC236}">
                <a16:creationId xmlns:a16="http://schemas.microsoft.com/office/drawing/2014/main" id="{7DAC932F-0090-4050-ADA6-6D0C61E06EE1}"/>
              </a:ext>
            </a:extLst>
          </p:cNvPr>
          <p:cNvPicPr>
            <a:picLocks noChangeAspect="1"/>
          </p:cNvPicPr>
          <p:nvPr/>
        </p:nvPicPr>
        <p:blipFill rotWithShape="1">
          <a:blip r:embed="rId4"/>
          <a:srcRect t="17396"/>
          <a:stretch/>
        </p:blipFill>
        <p:spPr>
          <a:xfrm>
            <a:off x="2111408" y="1826233"/>
            <a:ext cx="8258175" cy="84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3">
            <a:extLst>
              <a:ext uri="{FF2B5EF4-FFF2-40B4-BE49-F238E27FC236}">
                <a16:creationId xmlns:a16="http://schemas.microsoft.com/office/drawing/2014/main" id="{32A8410C-1D2C-4B7B-88C7-C005629D78B1}"/>
              </a:ext>
            </a:extLst>
          </p:cNvPr>
          <p:cNvSpPr>
            <a:spLocks noGrp="1"/>
          </p:cNvSpPr>
          <p:nvPr>
            <p:ph sz="half" idx="1"/>
          </p:nvPr>
        </p:nvSpPr>
        <p:spPr>
          <a:xfrm>
            <a:off x="782096" y="2803653"/>
            <a:ext cx="5181600" cy="3854322"/>
          </a:xfrm>
        </p:spPr>
        <p:txBody>
          <a:bodyPr>
            <a:normAutofit/>
          </a:bodyPr>
          <a:lstStyle/>
          <a:p>
            <a:r>
              <a:rPr lang="en-US" sz="1900" dirty="0">
                <a:latin typeface="+mj-lt"/>
                <a:ea typeface="Source Sans Pro Light" panose="020B0403030403020204" pitchFamily="34" charset="0"/>
              </a:rPr>
              <a:t>Most common malignant post-operative arrhythmia seen post-operatively (60%)</a:t>
            </a:r>
          </a:p>
          <a:p>
            <a:pPr lvl="1"/>
            <a:r>
              <a:rPr lang="en-US" sz="1900" dirty="0">
                <a:latin typeface="+mj-lt"/>
                <a:ea typeface="Source Sans Pro Light" panose="020B0403030403020204" pitchFamily="34" charset="0"/>
              </a:rPr>
              <a:t>Usually begins with rewarming</a:t>
            </a:r>
          </a:p>
          <a:p>
            <a:pPr marL="457200" lvl="1" indent="0">
              <a:buNone/>
            </a:pP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Retrograde (VA) block or complete AV dissociation resulting in a ventricular rate that is more rapid than the atrial rate</a:t>
            </a:r>
          </a:p>
          <a:p>
            <a:pPr lvl="1"/>
            <a:r>
              <a:rPr lang="en-US" sz="1900" dirty="0">
                <a:latin typeface="+mj-lt"/>
                <a:ea typeface="Source Sans Pro Light" panose="020B0403030403020204" pitchFamily="34" charset="0"/>
              </a:rPr>
              <a:t>Ventricular filling and cardiac output are compromised </a:t>
            </a:r>
          </a:p>
          <a:p>
            <a:pPr lvl="1"/>
            <a:r>
              <a:rPr lang="en-US" sz="1900" dirty="0">
                <a:latin typeface="+mj-lt"/>
                <a:ea typeface="Source Sans Pro Light" panose="020B0403030403020204" pitchFamily="34" charset="0"/>
              </a:rPr>
              <a:t>Loss of “atrial kick” and cardiac output </a:t>
            </a:r>
            <a:r>
              <a:rPr lang="en-US" sz="1900" dirty="0">
                <a:latin typeface="+mj-lt"/>
                <a:ea typeface="Source Sans Pro Light" panose="020B0403030403020204" pitchFamily="34" charset="0"/>
                <a:sym typeface="Wingdings" panose="05000000000000000000" pitchFamily="2" charset="2"/>
              </a:rPr>
              <a:t> LCOS</a:t>
            </a:r>
            <a:endParaRPr lang="en-US" sz="1900" dirty="0">
              <a:latin typeface="+mj-lt"/>
              <a:ea typeface="Source Sans Pro Light" panose="020B0403030403020204" pitchFamily="34" charset="0"/>
            </a:endParaRPr>
          </a:p>
        </p:txBody>
      </p:sp>
      <p:sp>
        <p:nvSpPr>
          <p:cNvPr id="9" name="Content Placeholder 4">
            <a:extLst>
              <a:ext uri="{FF2B5EF4-FFF2-40B4-BE49-F238E27FC236}">
                <a16:creationId xmlns:a16="http://schemas.microsoft.com/office/drawing/2014/main" id="{45D4F318-682E-4142-BEFD-067BDF2181A2}"/>
              </a:ext>
            </a:extLst>
          </p:cNvPr>
          <p:cNvSpPr txBox="1">
            <a:spLocks/>
          </p:cNvSpPr>
          <p:nvPr/>
        </p:nvSpPr>
        <p:spPr>
          <a:xfrm>
            <a:off x="6385560" y="2803653"/>
            <a:ext cx="5471160" cy="35819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Characteristics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Narrow-complex with AV dissociation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Originates in autonomic tissue around AV junction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HR: &gt;95</a:t>
            </a:r>
            <a:r>
              <a:rPr kumimoji="0" lang="en-US" sz="1900" b="0" i="0" u="none" strike="noStrike" kern="1200" cap="none" spc="0" normalizeH="0" baseline="30000" noProof="0" dirty="0">
                <a:ln>
                  <a:noFill/>
                </a:ln>
                <a:solidFill>
                  <a:srgbClr val="000000"/>
                </a:solidFill>
                <a:effectLst/>
                <a:uLnTx/>
                <a:uFillTx/>
                <a:latin typeface="+mj-lt"/>
                <a:ea typeface="Source Sans Pro Light" panose="020B0403030403020204" pitchFamily="34" charset="0"/>
                <a:cs typeface="+mn-cs"/>
              </a:rPr>
              <a:t>th</a:t>
            </a: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 % for 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“Warming up” and “Cooling down” periods of onset/termination</a:t>
            </a:r>
            <a:b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br>
            <a:endPar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Mechanism </a:t>
            </a:r>
          </a:p>
          <a:p>
            <a:pPr lvl="1">
              <a:spcBef>
                <a:spcPts val="1000"/>
              </a:spcBef>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Thought to be combination of traction or trauma to AV area and His bundle, as well as ischemia from surgery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900" dirty="0">
                <a:solidFill>
                  <a:srgbClr val="000000"/>
                </a:solidFill>
                <a:latin typeface="+mj-lt"/>
                <a:ea typeface="Source Sans Pro Light" panose="020B0403030403020204" pitchFamily="34" charset="0"/>
              </a:rPr>
              <a:t>Enhanced and abnormal automaticity  </a:t>
            </a:r>
            <a:endPar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endParaRPr>
          </a:p>
        </p:txBody>
      </p:sp>
    </p:spTree>
    <p:extLst>
      <p:ext uri="{BB962C8B-B14F-4D97-AF65-F5344CB8AC3E}">
        <p14:creationId xmlns:p14="http://schemas.microsoft.com/office/powerpoint/2010/main" val="303749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Junctional Ectopic Tachycardia</a:t>
            </a:r>
          </a:p>
        </p:txBody>
      </p:sp>
      <p:pic>
        <p:nvPicPr>
          <p:cNvPr id="12" name="Picture 11">
            <a:extLst>
              <a:ext uri="{FF2B5EF4-FFF2-40B4-BE49-F238E27FC236}">
                <a16:creationId xmlns:a16="http://schemas.microsoft.com/office/drawing/2014/main" id="{7DAC932F-0090-4050-ADA6-6D0C61E06EE1}"/>
              </a:ext>
            </a:extLst>
          </p:cNvPr>
          <p:cNvPicPr>
            <a:picLocks noChangeAspect="1"/>
          </p:cNvPicPr>
          <p:nvPr/>
        </p:nvPicPr>
        <p:blipFill rotWithShape="1">
          <a:blip r:embed="rId4"/>
          <a:srcRect t="17396"/>
          <a:stretch/>
        </p:blipFill>
        <p:spPr>
          <a:xfrm>
            <a:off x="2111408" y="1826233"/>
            <a:ext cx="8258175" cy="84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ontent Placeholder 3">
            <a:extLst>
              <a:ext uri="{FF2B5EF4-FFF2-40B4-BE49-F238E27FC236}">
                <a16:creationId xmlns:a16="http://schemas.microsoft.com/office/drawing/2014/main" id="{3243941D-AA54-49F7-810E-88216B6E6AEF}"/>
              </a:ext>
            </a:extLst>
          </p:cNvPr>
          <p:cNvSpPr>
            <a:spLocks noGrp="1"/>
          </p:cNvSpPr>
          <p:nvPr>
            <p:ph sz="half" idx="1"/>
          </p:nvPr>
        </p:nvSpPr>
        <p:spPr>
          <a:xfrm>
            <a:off x="594824" y="2803653"/>
            <a:ext cx="10393215" cy="4033890"/>
          </a:xfrm>
        </p:spPr>
        <p:txBody>
          <a:bodyPr>
            <a:normAutofit/>
          </a:bodyPr>
          <a:lstStyle/>
          <a:p>
            <a:r>
              <a:rPr lang="en-US" sz="1900" dirty="0">
                <a:latin typeface="+mj-lt"/>
                <a:ea typeface="Source Sans Pro Light" panose="020B0403030403020204" pitchFamily="34" charset="0"/>
              </a:rPr>
              <a:t>Causes &amp; Potential Triggers</a:t>
            </a:r>
          </a:p>
          <a:p>
            <a:pPr lvl="1"/>
            <a:r>
              <a:rPr lang="en-US" sz="1900" dirty="0">
                <a:latin typeface="+mj-lt"/>
                <a:ea typeface="Source Sans Pro Light" panose="020B0403030403020204" pitchFamily="34" charset="0"/>
              </a:rPr>
              <a:t>Age (especially infant and neonatal population) highest risk &lt; 6 months</a:t>
            </a:r>
          </a:p>
          <a:p>
            <a:pPr lvl="1"/>
            <a:r>
              <a:rPr lang="en-US" sz="1900" dirty="0">
                <a:latin typeface="+mj-lt"/>
                <a:ea typeface="Source Sans Pro Light" panose="020B0403030403020204" pitchFamily="34" charset="0"/>
              </a:rPr>
              <a:t>Long cardiopulmonary bypass or aortic cross clamp time</a:t>
            </a:r>
          </a:p>
          <a:p>
            <a:pPr lvl="1"/>
            <a:r>
              <a:rPr lang="en-US" sz="1900" dirty="0">
                <a:latin typeface="+mj-lt"/>
                <a:ea typeface="Source Sans Pro Light" panose="020B0403030403020204" pitchFamily="34" charset="0"/>
              </a:rPr>
              <a:t>Rewarming / Hyperthermia</a:t>
            </a:r>
          </a:p>
          <a:p>
            <a:pPr lvl="1"/>
            <a:r>
              <a:rPr lang="en-US" sz="1900" dirty="0">
                <a:latin typeface="+mj-lt"/>
                <a:ea typeface="Source Sans Pro Light" panose="020B0403030403020204" pitchFamily="34" charset="0"/>
              </a:rPr>
              <a:t>Type of surgery</a:t>
            </a:r>
          </a:p>
          <a:p>
            <a:pPr lvl="2"/>
            <a:r>
              <a:rPr lang="en-US" sz="1900" dirty="0">
                <a:latin typeface="+mj-lt"/>
                <a:ea typeface="Source Sans Pro Light" panose="020B0403030403020204" pitchFamily="34" charset="0"/>
              </a:rPr>
              <a:t>Tetralogy of Fallot (35.7%)</a:t>
            </a:r>
          </a:p>
          <a:p>
            <a:pPr lvl="2"/>
            <a:r>
              <a:rPr lang="en-US" sz="1900" dirty="0">
                <a:latin typeface="+mj-lt"/>
                <a:ea typeface="Source Sans Pro Light" panose="020B0403030403020204" pitchFamily="34" charset="0"/>
              </a:rPr>
              <a:t>Arterial Switch</a:t>
            </a:r>
          </a:p>
          <a:p>
            <a:pPr lvl="2"/>
            <a:r>
              <a:rPr lang="en-US" sz="1900" dirty="0">
                <a:latin typeface="+mj-lt"/>
                <a:ea typeface="Source Sans Pro Light" panose="020B0403030403020204" pitchFamily="34" charset="0"/>
              </a:rPr>
              <a:t>Single Ventricle palliation</a:t>
            </a:r>
          </a:p>
          <a:p>
            <a:pPr lvl="2"/>
            <a:r>
              <a:rPr lang="en-US" sz="1900" dirty="0">
                <a:latin typeface="+mj-lt"/>
                <a:ea typeface="Source Sans Pro Light" panose="020B0403030403020204" pitchFamily="34" charset="0"/>
              </a:rPr>
              <a:t>AV septal defect repair</a:t>
            </a:r>
          </a:p>
          <a:p>
            <a:pPr lvl="1"/>
            <a:r>
              <a:rPr lang="en-US" sz="1900" dirty="0">
                <a:latin typeface="+mj-lt"/>
                <a:ea typeface="Source Sans Pro Light" panose="020B0403030403020204" pitchFamily="34" charset="0"/>
              </a:rPr>
              <a:t>Electrolyte &amp; Acid/Base imbalance</a:t>
            </a:r>
          </a:p>
          <a:p>
            <a:pPr lvl="2"/>
            <a:r>
              <a:rPr lang="en-US" sz="1900" dirty="0">
                <a:latin typeface="+mj-lt"/>
                <a:ea typeface="Source Sans Pro Light" panose="020B0403030403020204" pitchFamily="34" charset="0"/>
              </a:rPr>
              <a:t>Hypokalemia: affects stability of cellular membranes, increases myocardial irritability</a:t>
            </a:r>
          </a:p>
          <a:p>
            <a:pPr lvl="2"/>
            <a:r>
              <a:rPr lang="en-US" sz="1900" dirty="0">
                <a:latin typeface="+mj-lt"/>
                <a:ea typeface="Source Sans Pro Light" panose="020B0403030403020204" pitchFamily="34" charset="0"/>
              </a:rPr>
              <a:t>Hypomagnesia: increases myocardial excitability by interfering with intracellular potassium </a:t>
            </a:r>
          </a:p>
        </p:txBody>
      </p:sp>
    </p:spTree>
    <p:extLst>
      <p:ext uri="{BB962C8B-B14F-4D97-AF65-F5344CB8AC3E}">
        <p14:creationId xmlns:p14="http://schemas.microsoft.com/office/powerpoint/2010/main" val="313200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Myocardial Cell Properties</a:t>
            </a:r>
          </a:p>
        </p:txBody>
      </p:sp>
      <p:sp>
        <p:nvSpPr>
          <p:cNvPr id="7" name="TextBox 6">
            <a:extLst>
              <a:ext uri="{FF2B5EF4-FFF2-40B4-BE49-F238E27FC236}">
                <a16:creationId xmlns:a16="http://schemas.microsoft.com/office/drawing/2014/main" id="{5E8CEA01-92C9-626E-C570-C8418FFB3720}"/>
              </a:ext>
            </a:extLst>
          </p:cNvPr>
          <p:cNvSpPr txBox="1"/>
          <p:nvPr/>
        </p:nvSpPr>
        <p:spPr>
          <a:xfrm>
            <a:off x="2236766" y="5153988"/>
            <a:ext cx="8945926"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Arrythmias occur when there is a change in </a:t>
            </a:r>
            <a:r>
              <a:rPr kumimoji="0" lang="en-US" sz="1800" b="1" i="0" u="none" strike="noStrike" kern="1200" cap="none" spc="0" normalizeH="0" baseline="0" noProof="0" dirty="0">
                <a:ln>
                  <a:noFill/>
                </a:ln>
                <a:solidFill>
                  <a:schemeClr val="accent6">
                    <a:lumMod val="75000"/>
                  </a:schemeClr>
                </a:solidFill>
                <a:effectLst/>
                <a:uLnTx/>
                <a:uFillTx/>
                <a:latin typeface="+mj-lt"/>
                <a:ea typeface="Source Sans Pro Light" panose="020B0403030403020204" pitchFamily="34" charset="0"/>
                <a:cs typeface="+mn-cs"/>
              </a:rPr>
              <a:t>automaticity</a:t>
            </a: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 or </a:t>
            </a:r>
            <a:r>
              <a:rPr kumimoji="0" lang="en-US" sz="1800" b="1" i="0" u="none" strike="noStrike" kern="1200" cap="none" spc="0" normalizeH="0" baseline="0" noProof="0" dirty="0">
                <a:ln>
                  <a:noFill/>
                </a:ln>
                <a:solidFill>
                  <a:schemeClr val="accent6">
                    <a:lumMod val="75000"/>
                  </a:schemeClr>
                </a:solidFill>
                <a:effectLst/>
                <a:uLnTx/>
                <a:uFillTx/>
                <a:latin typeface="+mj-lt"/>
                <a:ea typeface="Source Sans Pro Light" panose="020B0403030403020204" pitchFamily="34" charset="0"/>
                <a:cs typeface="+mn-cs"/>
              </a:rPr>
              <a:t>conductivity</a:t>
            </a: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 of the cell.</a:t>
            </a:r>
          </a:p>
        </p:txBody>
      </p:sp>
      <p:graphicFrame>
        <p:nvGraphicFramePr>
          <p:cNvPr id="8" name="Table 7">
            <a:extLst>
              <a:ext uri="{FF2B5EF4-FFF2-40B4-BE49-F238E27FC236}">
                <a16:creationId xmlns:a16="http://schemas.microsoft.com/office/drawing/2014/main" id="{73863B73-2DD0-5217-B179-6792AC56331E}"/>
              </a:ext>
            </a:extLst>
          </p:cNvPr>
          <p:cNvGraphicFramePr>
            <a:graphicFrameLocks noGrp="1"/>
          </p:cNvGraphicFramePr>
          <p:nvPr>
            <p:extLst>
              <p:ext uri="{D42A27DB-BD31-4B8C-83A1-F6EECF244321}">
                <p14:modId xmlns:p14="http://schemas.microsoft.com/office/powerpoint/2010/main" val="2983748723"/>
              </p:ext>
            </p:extLst>
          </p:nvPr>
        </p:nvGraphicFramePr>
        <p:xfrm>
          <a:off x="1284513" y="3296089"/>
          <a:ext cx="9710060" cy="1402080"/>
        </p:xfrm>
        <a:graphic>
          <a:graphicData uri="http://schemas.openxmlformats.org/drawingml/2006/table">
            <a:tbl>
              <a:tblPr firstRow="1" bandRow="1">
                <a:tableStyleId>{7DF18680-E054-41AD-8BC1-D1AEF772440D}</a:tableStyleId>
              </a:tblPr>
              <a:tblGrid>
                <a:gridCol w="1942012">
                  <a:extLst>
                    <a:ext uri="{9D8B030D-6E8A-4147-A177-3AD203B41FA5}">
                      <a16:colId xmlns:a16="http://schemas.microsoft.com/office/drawing/2014/main" val="217442801"/>
                    </a:ext>
                  </a:extLst>
                </a:gridCol>
                <a:gridCol w="1942012">
                  <a:extLst>
                    <a:ext uri="{9D8B030D-6E8A-4147-A177-3AD203B41FA5}">
                      <a16:colId xmlns:a16="http://schemas.microsoft.com/office/drawing/2014/main" val="2919338392"/>
                    </a:ext>
                  </a:extLst>
                </a:gridCol>
                <a:gridCol w="1942012">
                  <a:extLst>
                    <a:ext uri="{9D8B030D-6E8A-4147-A177-3AD203B41FA5}">
                      <a16:colId xmlns:a16="http://schemas.microsoft.com/office/drawing/2014/main" val="1133995054"/>
                    </a:ext>
                  </a:extLst>
                </a:gridCol>
                <a:gridCol w="1942012">
                  <a:extLst>
                    <a:ext uri="{9D8B030D-6E8A-4147-A177-3AD203B41FA5}">
                      <a16:colId xmlns:a16="http://schemas.microsoft.com/office/drawing/2014/main" val="1127390499"/>
                    </a:ext>
                  </a:extLst>
                </a:gridCol>
                <a:gridCol w="1942012">
                  <a:extLst>
                    <a:ext uri="{9D8B030D-6E8A-4147-A177-3AD203B41FA5}">
                      <a16:colId xmlns:a16="http://schemas.microsoft.com/office/drawing/2014/main" val="3543535424"/>
                    </a:ext>
                  </a:extLst>
                </a:gridCol>
              </a:tblGrid>
              <a:tr h="370840">
                <a:tc>
                  <a:txBody>
                    <a:bodyPr/>
                    <a:lstStyle/>
                    <a:p>
                      <a:pPr algn="ctr"/>
                      <a:r>
                        <a:rPr lang="en-US" sz="2400" dirty="0">
                          <a:latin typeface="+mj-lt"/>
                          <a:ea typeface="Source Sans Pro Light" panose="020B0403030403020204" pitchFamily="34" charset="0"/>
                        </a:rPr>
                        <a:t>Contractility</a:t>
                      </a:r>
                    </a:p>
                  </a:txBody>
                  <a:tcPr>
                    <a:solidFill>
                      <a:schemeClr val="bg2">
                        <a:lumMod val="50000"/>
                      </a:schemeClr>
                    </a:solidFill>
                  </a:tcPr>
                </a:tc>
                <a:tc>
                  <a:txBody>
                    <a:bodyPr/>
                    <a:lstStyle/>
                    <a:p>
                      <a:pPr algn="ctr"/>
                      <a:r>
                        <a:rPr lang="en-US" sz="2400" dirty="0">
                          <a:latin typeface="+mj-lt"/>
                          <a:ea typeface="Source Sans Pro Light" panose="020B0403030403020204" pitchFamily="34" charset="0"/>
                        </a:rPr>
                        <a:t>Extensibility</a:t>
                      </a:r>
                    </a:p>
                  </a:txBody>
                  <a:tcPr>
                    <a:solidFill>
                      <a:schemeClr val="bg2">
                        <a:lumMod val="50000"/>
                      </a:schemeClr>
                    </a:solidFill>
                  </a:tcPr>
                </a:tc>
                <a:tc>
                  <a:txBody>
                    <a:bodyPr/>
                    <a:lstStyle/>
                    <a:p>
                      <a:pPr algn="ctr"/>
                      <a:r>
                        <a:rPr lang="en-US" sz="2400" dirty="0">
                          <a:latin typeface="+mj-lt"/>
                          <a:ea typeface="Source Sans Pro Light" panose="020B0403030403020204" pitchFamily="34" charset="0"/>
                        </a:rPr>
                        <a:t>Automaticity</a:t>
                      </a:r>
                    </a:p>
                  </a:txBody>
                  <a:tcPr/>
                </a:tc>
                <a:tc>
                  <a:txBody>
                    <a:bodyPr/>
                    <a:lstStyle/>
                    <a:p>
                      <a:pPr algn="ctr"/>
                      <a:r>
                        <a:rPr lang="en-US" sz="2400" dirty="0">
                          <a:latin typeface="+mj-lt"/>
                          <a:ea typeface="Source Sans Pro Light" panose="020B0403030403020204" pitchFamily="34" charset="0"/>
                        </a:rPr>
                        <a:t>Excitability</a:t>
                      </a:r>
                    </a:p>
                  </a:txBody>
                  <a:tcPr/>
                </a:tc>
                <a:tc>
                  <a:txBody>
                    <a:bodyPr/>
                    <a:lstStyle/>
                    <a:p>
                      <a:pPr algn="ctr"/>
                      <a:r>
                        <a:rPr lang="en-US" sz="2400" dirty="0">
                          <a:latin typeface="+mj-lt"/>
                          <a:ea typeface="Source Sans Pro Light" panose="020B0403030403020204" pitchFamily="34" charset="0"/>
                        </a:rPr>
                        <a:t>Conductivity</a:t>
                      </a:r>
                    </a:p>
                  </a:txBody>
                  <a:tcPr/>
                </a:tc>
                <a:extLst>
                  <a:ext uri="{0D108BD9-81ED-4DB2-BD59-A6C34878D82A}">
                    <a16:rowId xmlns:a16="http://schemas.microsoft.com/office/drawing/2014/main" val="990302590"/>
                  </a:ext>
                </a:extLst>
              </a:tr>
              <a:tr h="0">
                <a:tc>
                  <a:txBody>
                    <a:bodyPr/>
                    <a:lstStyle/>
                    <a:p>
                      <a:r>
                        <a:rPr lang="en-US" sz="1400" dirty="0">
                          <a:latin typeface="+mj-lt"/>
                          <a:ea typeface="Source Sans Pro Light" panose="020B0403030403020204" pitchFamily="34" charset="0"/>
                        </a:rPr>
                        <a:t>Ability of the cell to shorten/lengthen its muscle fiber</a:t>
                      </a:r>
                    </a:p>
                  </a:txBody>
                  <a:tcPr>
                    <a:solidFill>
                      <a:schemeClr val="bg2"/>
                    </a:solidFill>
                  </a:tcPr>
                </a:tc>
                <a:tc>
                  <a:txBody>
                    <a:bodyPr/>
                    <a:lstStyle/>
                    <a:p>
                      <a:r>
                        <a:rPr lang="en-US" sz="1400" dirty="0">
                          <a:latin typeface="+mj-lt"/>
                          <a:ea typeface="Source Sans Pro Light" panose="020B0403030403020204" pitchFamily="34" charset="0"/>
                        </a:rPr>
                        <a:t>Ability of the cell to stretch</a:t>
                      </a:r>
                    </a:p>
                  </a:txBody>
                  <a:tcPr>
                    <a:solidFill>
                      <a:schemeClr val="bg2"/>
                    </a:solidFill>
                  </a:tcPr>
                </a:tc>
                <a:tc>
                  <a:txBody>
                    <a:bodyPr/>
                    <a:lstStyle/>
                    <a:p>
                      <a:r>
                        <a:rPr lang="en-US" sz="1400" dirty="0">
                          <a:latin typeface="+mj-lt"/>
                          <a:ea typeface="Source Sans Pro Light" panose="020B0403030403020204" pitchFamily="34" charset="0"/>
                        </a:rPr>
                        <a:t>Ability of the cell to spontaneously generate an electrical impulse</a:t>
                      </a:r>
                      <a:br>
                        <a:rPr lang="en-US" sz="1400" dirty="0">
                          <a:latin typeface="+mj-lt"/>
                          <a:ea typeface="Source Sans Pro Light" panose="020B0403030403020204" pitchFamily="34" charset="0"/>
                        </a:rPr>
                      </a:br>
                      <a:endParaRPr lang="en-US" sz="1400" dirty="0">
                        <a:latin typeface="+mj-lt"/>
                        <a:ea typeface="Source Sans Pro Light" panose="020B0403030403020204" pitchFamily="34" charset="0"/>
                      </a:endParaRPr>
                    </a:p>
                  </a:txBody>
                  <a:tcPr/>
                </a:tc>
                <a:tc>
                  <a:txBody>
                    <a:bodyPr/>
                    <a:lstStyle/>
                    <a:p>
                      <a:r>
                        <a:rPr lang="en-US" sz="1400" dirty="0">
                          <a:latin typeface="+mj-lt"/>
                          <a:ea typeface="Source Sans Pro Light" panose="020B0403030403020204" pitchFamily="34" charset="0"/>
                        </a:rPr>
                        <a:t>Ability of the cell to respond to an electrical impulse</a:t>
                      </a:r>
                      <a:br>
                        <a:rPr lang="en-US" sz="1400" dirty="0">
                          <a:latin typeface="+mj-lt"/>
                          <a:ea typeface="Source Sans Pro Light" panose="020B0403030403020204" pitchFamily="34" charset="0"/>
                        </a:rPr>
                      </a:br>
                      <a:endParaRPr lang="en-US" sz="1400" dirty="0">
                        <a:latin typeface="+mj-lt"/>
                        <a:ea typeface="Source Sans Pro Light" panose="020B0403030403020204" pitchFamily="34" charset="0"/>
                      </a:endParaRPr>
                    </a:p>
                  </a:txBody>
                  <a:tcPr/>
                </a:tc>
                <a:tc>
                  <a:txBody>
                    <a:bodyPr/>
                    <a:lstStyle/>
                    <a:p>
                      <a:r>
                        <a:rPr lang="en-US" sz="1400" dirty="0">
                          <a:latin typeface="+mj-lt"/>
                          <a:ea typeface="Source Sans Pro Light" panose="020B0403030403020204" pitchFamily="34" charset="0"/>
                        </a:rPr>
                        <a:t>Ability of the cell to transmit an electrical impulse from one cell to another</a:t>
                      </a:r>
                    </a:p>
                  </a:txBody>
                  <a:tcPr/>
                </a:tc>
                <a:extLst>
                  <a:ext uri="{0D108BD9-81ED-4DB2-BD59-A6C34878D82A}">
                    <a16:rowId xmlns:a16="http://schemas.microsoft.com/office/drawing/2014/main" val="447694058"/>
                  </a:ext>
                </a:extLst>
              </a:tr>
            </a:tbl>
          </a:graphicData>
        </a:graphic>
      </p:graphicFrame>
      <p:cxnSp>
        <p:nvCxnSpPr>
          <p:cNvPr id="9" name="Straight Connector 8">
            <a:extLst>
              <a:ext uri="{FF2B5EF4-FFF2-40B4-BE49-F238E27FC236}">
                <a16:creationId xmlns:a16="http://schemas.microsoft.com/office/drawing/2014/main" id="{C56CFD57-8ECB-2B5D-42F5-7EE614368133}"/>
              </a:ext>
            </a:extLst>
          </p:cNvPr>
          <p:cNvCxnSpPr/>
          <p:nvPr/>
        </p:nvCxnSpPr>
        <p:spPr>
          <a:xfrm>
            <a:off x="3269645" y="2291599"/>
            <a:ext cx="979715" cy="1001486"/>
          </a:xfrm>
          <a:prstGeom prst="line">
            <a:avLst/>
          </a:prstGeom>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9536485C-AD4C-887C-528C-6D27A5DD285A}"/>
              </a:ext>
            </a:extLst>
          </p:cNvPr>
          <p:cNvCxnSpPr/>
          <p:nvPr/>
        </p:nvCxnSpPr>
        <p:spPr>
          <a:xfrm flipV="1">
            <a:off x="2289931" y="2299080"/>
            <a:ext cx="979714" cy="1001486"/>
          </a:xfrm>
          <a:prstGeom prst="line">
            <a:avLst/>
          </a:prstGeom>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B6BAD3B7-5A58-6BD0-A4BA-6B91B06FF808}"/>
              </a:ext>
            </a:extLst>
          </p:cNvPr>
          <p:cNvSpPr txBox="1"/>
          <p:nvPr/>
        </p:nvSpPr>
        <p:spPr>
          <a:xfrm>
            <a:off x="2249989" y="1751562"/>
            <a:ext cx="19594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Mechanical cells (contractile units)</a:t>
            </a:r>
          </a:p>
        </p:txBody>
      </p:sp>
      <p:cxnSp>
        <p:nvCxnSpPr>
          <p:cNvPr id="12" name="Straight Connector 11">
            <a:extLst>
              <a:ext uri="{FF2B5EF4-FFF2-40B4-BE49-F238E27FC236}">
                <a16:creationId xmlns:a16="http://schemas.microsoft.com/office/drawing/2014/main" id="{31DCB6E0-4E0A-9911-332D-AF0E3D0CBAEB}"/>
              </a:ext>
            </a:extLst>
          </p:cNvPr>
          <p:cNvCxnSpPr>
            <a:cxnSpLocks/>
          </p:cNvCxnSpPr>
          <p:nvPr/>
        </p:nvCxnSpPr>
        <p:spPr>
          <a:xfrm>
            <a:off x="8008056" y="2255447"/>
            <a:ext cx="2083233" cy="1040642"/>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05D0E136-7F26-815E-0D6F-4D4B4B211EE7}"/>
              </a:ext>
            </a:extLst>
          </p:cNvPr>
          <p:cNvCxnSpPr>
            <a:cxnSpLocks/>
          </p:cNvCxnSpPr>
          <p:nvPr/>
        </p:nvCxnSpPr>
        <p:spPr>
          <a:xfrm flipV="1">
            <a:off x="6161546" y="2255447"/>
            <a:ext cx="1846510" cy="1040642"/>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E8A267DA-A86E-5911-266C-B87EE51161CF}"/>
              </a:ext>
            </a:extLst>
          </p:cNvPr>
          <p:cNvCxnSpPr/>
          <p:nvPr/>
        </p:nvCxnSpPr>
        <p:spPr>
          <a:xfrm flipV="1">
            <a:off x="8026284" y="2255447"/>
            <a:ext cx="0" cy="1040642"/>
          </a:xfrm>
          <a:prstGeom prst="line">
            <a:avLst/>
          </a:prstGeom>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id="{79356DA3-E0BE-1B00-CD8D-A27D7C15FB5E}"/>
              </a:ext>
            </a:extLst>
          </p:cNvPr>
          <p:cNvSpPr txBox="1"/>
          <p:nvPr/>
        </p:nvSpPr>
        <p:spPr>
          <a:xfrm>
            <a:off x="7090244" y="1910348"/>
            <a:ext cx="19594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Electrical cells </a:t>
            </a:r>
          </a:p>
        </p:txBody>
      </p:sp>
    </p:spTree>
    <p:extLst>
      <p:ext uri="{BB962C8B-B14F-4D97-AF65-F5344CB8AC3E}">
        <p14:creationId xmlns:p14="http://schemas.microsoft.com/office/powerpoint/2010/main" val="341149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Junctional Ectopic Tachycardia</a:t>
            </a:r>
          </a:p>
        </p:txBody>
      </p:sp>
      <p:pic>
        <p:nvPicPr>
          <p:cNvPr id="12" name="Picture 11">
            <a:extLst>
              <a:ext uri="{FF2B5EF4-FFF2-40B4-BE49-F238E27FC236}">
                <a16:creationId xmlns:a16="http://schemas.microsoft.com/office/drawing/2014/main" id="{7DAC932F-0090-4050-ADA6-6D0C61E06EE1}"/>
              </a:ext>
            </a:extLst>
          </p:cNvPr>
          <p:cNvPicPr>
            <a:picLocks noChangeAspect="1"/>
          </p:cNvPicPr>
          <p:nvPr/>
        </p:nvPicPr>
        <p:blipFill rotWithShape="1">
          <a:blip r:embed="rId4"/>
          <a:srcRect t="17396"/>
          <a:stretch/>
        </p:blipFill>
        <p:spPr>
          <a:xfrm>
            <a:off x="2111408" y="1826233"/>
            <a:ext cx="8258175" cy="84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3">
            <a:extLst>
              <a:ext uri="{FF2B5EF4-FFF2-40B4-BE49-F238E27FC236}">
                <a16:creationId xmlns:a16="http://schemas.microsoft.com/office/drawing/2014/main" id="{E1B29293-B63D-4C54-95CE-F0ADA22C8628}"/>
              </a:ext>
            </a:extLst>
          </p:cNvPr>
          <p:cNvSpPr txBox="1">
            <a:spLocks/>
          </p:cNvSpPr>
          <p:nvPr/>
        </p:nvSpPr>
        <p:spPr>
          <a:xfrm>
            <a:off x="364913" y="3141928"/>
            <a:ext cx="11462173" cy="3298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Typically resolves on its own in 2-4 days post-operative, most prevalent in the first 24–72-hour time frame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Hyperthermia Prevention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Mild hypothermia 36-36.5 °C </a:t>
            </a: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sym typeface="Wingdings" panose="05000000000000000000" pitchFamily="2" charset="2"/>
              </a:rPr>
              <a:t> if needed, moderate hypothermia 35-36</a:t>
            </a: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 °C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Medication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Precedex: sedative &amp; analgesic effects, prolongs AV node conduction time (heart rate control)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Amiodarone: suppresses automaticity of cells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Wean inotropic infusions: catecholamines further enhance the AV node’s automaticity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900" dirty="0">
                <a:solidFill>
                  <a:srgbClr val="000000"/>
                </a:solidFill>
                <a:latin typeface="+mj-lt"/>
                <a:ea typeface="Source Sans Pro Light" panose="020B0403030403020204" pitchFamily="34" charset="0"/>
              </a:rPr>
              <a:t>Sedation/Pain/Paralytics: eliminate unwanted pain stimuli, agitation, etc.</a:t>
            </a:r>
            <a:endPar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Pacing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Restoration of AV synchrony (AAI/AOO/DDD)</a:t>
            </a:r>
          </a:p>
        </p:txBody>
      </p:sp>
    </p:spTree>
    <p:extLst>
      <p:ext uri="{BB962C8B-B14F-4D97-AF65-F5344CB8AC3E}">
        <p14:creationId xmlns:p14="http://schemas.microsoft.com/office/powerpoint/2010/main" val="137573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678E5E-0C44-BC47-9BFC-B948974E02BC}"/>
              </a:ext>
            </a:extLst>
          </p:cNvPr>
          <p:cNvSpPr>
            <a:spLocks noGrp="1"/>
          </p:cNvSpPr>
          <p:nvPr>
            <p:ph type="ctrTitle"/>
          </p:nvPr>
        </p:nvSpPr>
        <p:spPr>
          <a:xfrm>
            <a:off x="1524000" y="3022110"/>
            <a:ext cx="9144000" cy="1198563"/>
          </a:xfrm>
        </p:spPr>
        <p:txBody>
          <a:bodyPr>
            <a:normAutofit/>
          </a:bodyPr>
          <a:lstStyle/>
          <a:p>
            <a:r>
              <a:rPr lang="en-US" sz="4800" b="1" dirty="0">
                <a:ea typeface="Source Sans Pro Light" panose="020B0403030403020204" pitchFamily="34" charset="0"/>
              </a:rPr>
              <a:t>Ventricular Arrythmias</a:t>
            </a:r>
          </a:p>
        </p:txBody>
      </p:sp>
      <p:sp>
        <p:nvSpPr>
          <p:cNvPr id="6" name="Rectangle 5">
            <a:extLst>
              <a:ext uri="{FF2B5EF4-FFF2-40B4-BE49-F238E27FC236}">
                <a16:creationId xmlns:a16="http://schemas.microsoft.com/office/drawing/2014/main" id="{D8FE0128-4AC6-4489-8D5F-658C0FB4C587}"/>
              </a:ext>
            </a:extLst>
          </p:cNvPr>
          <p:cNvSpPr/>
          <p:nvPr/>
        </p:nvSpPr>
        <p:spPr>
          <a:xfrm>
            <a:off x="3933022" y="1718631"/>
            <a:ext cx="4594033" cy="495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02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Ventricular Tachycardia</a:t>
            </a:r>
          </a:p>
        </p:txBody>
      </p:sp>
      <p:sp>
        <p:nvSpPr>
          <p:cNvPr id="8" name="Content Placeholder 4">
            <a:extLst>
              <a:ext uri="{FF2B5EF4-FFF2-40B4-BE49-F238E27FC236}">
                <a16:creationId xmlns:a16="http://schemas.microsoft.com/office/drawing/2014/main" id="{682C6992-14EA-471C-894A-E24C8FCD0727}"/>
              </a:ext>
            </a:extLst>
          </p:cNvPr>
          <p:cNvSpPr>
            <a:spLocks noGrp="1"/>
          </p:cNvSpPr>
          <p:nvPr>
            <p:ph sz="half" idx="1"/>
          </p:nvPr>
        </p:nvSpPr>
        <p:spPr>
          <a:xfrm>
            <a:off x="287867" y="2837609"/>
            <a:ext cx="5974080" cy="3307080"/>
          </a:xfrm>
        </p:spPr>
        <p:txBody>
          <a:bodyPr>
            <a:noAutofit/>
          </a:bodyPr>
          <a:lstStyle/>
          <a:p>
            <a:r>
              <a:rPr lang="en-US" sz="1900" dirty="0">
                <a:latin typeface="+mj-lt"/>
                <a:ea typeface="Source Sans Pro Light" panose="020B0403030403020204" pitchFamily="34" charset="0"/>
              </a:rPr>
              <a:t>Causes: originates from an ectopic focus in either ventricle</a:t>
            </a:r>
          </a:p>
          <a:p>
            <a:pPr lvl="1"/>
            <a:r>
              <a:rPr lang="en-US" sz="1900" dirty="0">
                <a:latin typeface="+mj-lt"/>
                <a:ea typeface="Source Sans Pro Light" panose="020B0403030403020204" pitchFamily="34" charset="0"/>
              </a:rPr>
              <a:t>Underlying heart disease (post-surgery)</a:t>
            </a:r>
          </a:p>
          <a:p>
            <a:pPr lvl="2"/>
            <a:r>
              <a:rPr lang="en-US" sz="1900" dirty="0">
                <a:latin typeface="+mj-lt"/>
                <a:ea typeface="Source Sans Pro Light" panose="020B0403030403020204" pitchFamily="34" charset="0"/>
              </a:rPr>
              <a:t>LVOT surgery</a:t>
            </a:r>
          </a:p>
          <a:p>
            <a:pPr lvl="1"/>
            <a:r>
              <a:rPr lang="en-US" sz="1900" dirty="0">
                <a:latin typeface="+mj-lt"/>
                <a:ea typeface="Source Sans Pro Light" panose="020B0403030403020204" pitchFamily="34" charset="0"/>
              </a:rPr>
              <a:t>Long QT syndrome</a:t>
            </a:r>
          </a:p>
          <a:p>
            <a:pPr lvl="1"/>
            <a:r>
              <a:rPr lang="en-US" sz="1900" dirty="0">
                <a:latin typeface="+mj-lt"/>
                <a:ea typeface="Source Sans Pro Light" panose="020B0403030403020204" pitchFamily="34" charset="0"/>
              </a:rPr>
              <a:t>Myocarditis/cardiomyopathy</a:t>
            </a:r>
          </a:p>
          <a:p>
            <a:pPr lvl="1"/>
            <a:r>
              <a:rPr lang="en-US" sz="1900" dirty="0">
                <a:latin typeface="+mj-lt"/>
                <a:ea typeface="Source Sans Pro Light" panose="020B0403030403020204" pitchFamily="34" charset="0"/>
              </a:rPr>
              <a:t>Electrolyte disturbances*</a:t>
            </a:r>
          </a:p>
          <a:p>
            <a:r>
              <a:rPr lang="en-US" sz="1900" dirty="0">
                <a:latin typeface="+mj-lt"/>
                <a:ea typeface="Source Sans Pro Light" panose="020B0403030403020204" pitchFamily="34" charset="0"/>
              </a:rPr>
              <a:t>Characteristics</a:t>
            </a:r>
          </a:p>
          <a:p>
            <a:pPr lvl="1"/>
            <a:r>
              <a:rPr lang="en-US" sz="1900" dirty="0">
                <a:latin typeface="+mj-lt"/>
                <a:ea typeface="Source Sans Pro Light" panose="020B0403030403020204" pitchFamily="34" charset="0"/>
              </a:rPr>
              <a:t>Wide QRS complexes</a:t>
            </a:r>
          </a:p>
          <a:p>
            <a:pPr lvl="1"/>
            <a:r>
              <a:rPr lang="en-US" sz="1900" dirty="0">
                <a:latin typeface="+mj-lt"/>
                <a:ea typeface="Source Sans Pro Light" panose="020B0403030403020204" pitchFamily="34" charset="0"/>
              </a:rPr>
              <a:t>P waves are not often identifiable</a:t>
            </a:r>
          </a:p>
          <a:p>
            <a:pPr lvl="1"/>
            <a:r>
              <a:rPr lang="en-US" sz="1900" dirty="0">
                <a:latin typeface="+mj-lt"/>
                <a:ea typeface="Source Sans Pro Light" panose="020B0403030403020204" pitchFamily="34" charset="0"/>
              </a:rPr>
              <a:t>Rate is 150-250 bpm and essentially regular</a:t>
            </a:r>
          </a:p>
          <a:p>
            <a:pPr lvl="2"/>
            <a:r>
              <a:rPr lang="en-US" sz="1900" dirty="0">
                <a:latin typeface="+mj-lt"/>
                <a:ea typeface="Source Sans Pro Light" panose="020B0403030403020204" pitchFamily="34" charset="0"/>
              </a:rPr>
              <a:t>Sometimes can be lower 110-150 bpm</a:t>
            </a:r>
          </a:p>
        </p:txBody>
      </p:sp>
      <p:sp>
        <p:nvSpPr>
          <p:cNvPr id="12" name="Content Placeholder 5">
            <a:extLst>
              <a:ext uri="{FF2B5EF4-FFF2-40B4-BE49-F238E27FC236}">
                <a16:creationId xmlns:a16="http://schemas.microsoft.com/office/drawing/2014/main" id="{D0E97DB6-C091-49C8-BFFC-ED2401083A3F}"/>
              </a:ext>
            </a:extLst>
          </p:cNvPr>
          <p:cNvSpPr txBox="1">
            <a:spLocks/>
          </p:cNvSpPr>
          <p:nvPr/>
        </p:nvSpPr>
        <p:spPr>
          <a:xfrm>
            <a:off x="6256020" y="3184800"/>
            <a:ext cx="5082540" cy="31855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j-lt"/>
                <a:ea typeface="Source Sans Pro Light" panose="020B0403030403020204" pitchFamily="34" charset="0"/>
              </a:rPr>
              <a:t>Treatment</a:t>
            </a:r>
          </a:p>
          <a:p>
            <a:pPr lvl="1"/>
            <a:r>
              <a:rPr lang="en-US" sz="2000" dirty="0">
                <a:latin typeface="+mj-lt"/>
                <a:ea typeface="Source Sans Pro Light" panose="020B0403030403020204" pitchFamily="34" charset="0"/>
              </a:rPr>
              <a:t>With a pulse (stable)</a:t>
            </a:r>
          </a:p>
          <a:p>
            <a:pPr lvl="2"/>
            <a:r>
              <a:rPr lang="en-US" dirty="0">
                <a:latin typeface="+mj-lt"/>
                <a:ea typeface="Source Sans Pro Light" panose="020B0403030403020204" pitchFamily="34" charset="0"/>
              </a:rPr>
              <a:t>Medication therapy: amiodarone, lidocaine</a:t>
            </a:r>
          </a:p>
          <a:p>
            <a:pPr lvl="2"/>
            <a:r>
              <a:rPr lang="en-US" dirty="0">
                <a:latin typeface="+mj-lt"/>
                <a:ea typeface="Source Sans Pro Light" panose="020B0403030403020204" pitchFamily="34" charset="0"/>
              </a:rPr>
              <a:t>Elective cardioversion: 0.5-1 J / KG</a:t>
            </a:r>
          </a:p>
          <a:p>
            <a:pPr marL="914400" lvl="2" indent="0">
              <a:buFont typeface="Arial" panose="020B0604020202020204" pitchFamily="34" charset="0"/>
              <a:buNone/>
            </a:pPr>
            <a:br>
              <a:rPr lang="en-US" dirty="0">
                <a:latin typeface="+mj-lt"/>
                <a:ea typeface="Source Sans Pro Light" panose="020B0403030403020204" pitchFamily="34" charset="0"/>
              </a:rPr>
            </a:br>
            <a:endParaRPr lang="en-US" dirty="0">
              <a:latin typeface="+mj-lt"/>
              <a:ea typeface="Source Sans Pro Light" panose="020B0403030403020204" pitchFamily="34" charset="0"/>
            </a:endParaRPr>
          </a:p>
          <a:p>
            <a:pPr lvl="1"/>
            <a:r>
              <a:rPr lang="en-US" sz="2000" dirty="0">
                <a:latin typeface="+mj-lt"/>
                <a:ea typeface="Source Sans Pro Light" panose="020B0403030403020204" pitchFamily="34" charset="0"/>
              </a:rPr>
              <a:t>Without a pulse (unstable)</a:t>
            </a:r>
          </a:p>
          <a:p>
            <a:pPr lvl="2"/>
            <a:r>
              <a:rPr lang="en-US" dirty="0">
                <a:latin typeface="+mj-lt"/>
                <a:ea typeface="Source Sans Pro Light" panose="020B0403030403020204" pitchFamily="34" charset="0"/>
              </a:rPr>
              <a:t>High quality CPR</a:t>
            </a:r>
          </a:p>
          <a:p>
            <a:pPr lvl="2"/>
            <a:r>
              <a:rPr lang="en-US" dirty="0">
                <a:latin typeface="+mj-lt"/>
                <a:ea typeface="Source Sans Pro Light" panose="020B0403030403020204" pitchFamily="34" charset="0"/>
              </a:rPr>
              <a:t>Defibrillation: 2-4 J / KG</a:t>
            </a:r>
          </a:p>
        </p:txBody>
      </p:sp>
      <p:pic>
        <p:nvPicPr>
          <p:cNvPr id="4" name="Picture 3">
            <a:extLst>
              <a:ext uri="{FF2B5EF4-FFF2-40B4-BE49-F238E27FC236}">
                <a16:creationId xmlns:a16="http://schemas.microsoft.com/office/drawing/2014/main" id="{A1B625F5-8FD9-5416-A699-3D548CA509B6}"/>
              </a:ext>
            </a:extLst>
          </p:cNvPr>
          <p:cNvPicPr>
            <a:picLocks noChangeAspect="1"/>
          </p:cNvPicPr>
          <p:nvPr/>
        </p:nvPicPr>
        <p:blipFill>
          <a:blip r:embed="rId4"/>
          <a:srcRect b="28894"/>
          <a:stretch/>
        </p:blipFill>
        <p:spPr>
          <a:xfrm>
            <a:off x="3109495" y="1440121"/>
            <a:ext cx="5973009" cy="1171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433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Torsades De Pointes</a:t>
            </a:r>
          </a:p>
        </p:txBody>
      </p:sp>
      <p:sp>
        <p:nvSpPr>
          <p:cNvPr id="9" name="Content Placeholder 2">
            <a:extLst>
              <a:ext uri="{FF2B5EF4-FFF2-40B4-BE49-F238E27FC236}">
                <a16:creationId xmlns:a16="http://schemas.microsoft.com/office/drawing/2014/main" id="{D7E42696-F2AB-42DC-9017-F5162D467366}"/>
              </a:ext>
            </a:extLst>
          </p:cNvPr>
          <p:cNvSpPr>
            <a:spLocks noGrp="1"/>
          </p:cNvSpPr>
          <p:nvPr>
            <p:ph sz="half" idx="1"/>
          </p:nvPr>
        </p:nvSpPr>
        <p:spPr>
          <a:xfrm>
            <a:off x="573023" y="3429000"/>
            <a:ext cx="10230444" cy="4046119"/>
          </a:xfrm>
        </p:spPr>
        <p:txBody>
          <a:bodyPr>
            <a:normAutofit/>
          </a:bodyPr>
          <a:lstStyle/>
          <a:p>
            <a:r>
              <a:rPr lang="en-US" sz="1800" dirty="0">
                <a:latin typeface="+mj-lt"/>
                <a:ea typeface="Source Sans Pro Light" panose="020B0403030403020204" pitchFamily="34" charset="0"/>
              </a:rPr>
              <a:t>Causes</a:t>
            </a:r>
          </a:p>
          <a:p>
            <a:pPr lvl="1"/>
            <a:r>
              <a:rPr lang="en-US" sz="1800" dirty="0">
                <a:latin typeface="+mj-lt"/>
                <a:ea typeface="Source Sans Pro Light" panose="020B0403030403020204" pitchFamily="34" charset="0"/>
              </a:rPr>
              <a:t>Long QT syndrome (congenital or acquired)</a:t>
            </a:r>
          </a:p>
          <a:p>
            <a:pPr lvl="2"/>
            <a:r>
              <a:rPr lang="en-US" sz="1800" dirty="0">
                <a:latin typeface="+mj-lt"/>
                <a:ea typeface="Source Sans Pro Light" panose="020B0403030403020204" pitchFamily="34" charset="0"/>
              </a:rPr>
              <a:t>Defects in the sodium and potassium channels that affect repolarization</a:t>
            </a:r>
          </a:p>
          <a:p>
            <a:pPr lvl="1"/>
            <a:r>
              <a:rPr lang="en-US" sz="1800" dirty="0">
                <a:latin typeface="+mj-lt"/>
                <a:ea typeface="Source Sans Pro Light" panose="020B0403030403020204" pitchFamily="34" charset="0"/>
              </a:rPr>
              <a:t>Hypomagnesemia/Hypokalemia</a:t>
            </a:r>
          </a:p>
          <a:p>
            <a:pPr lvl="1"/>
            <a:r>
              <a:rPr lang="en-US" sz="1800" dirty="0">
                <a:latin typeface="+mj-lt"/>
                <a:ea typeface="Source Sans Pro Light" panose="020B0403030403020204" pitchFamily="34" charset="0"/>
              </a:rPr>
              <a:t>Antiarrhythmic drug toxicity</a:t>
            </a:r>
            <a:br>
              <a:rPr lang="en-US" sz="1800" dirty="0">
                <a:latin typeface="+mj-lt"/>
                <a:ea typeface="Source Sans Pro Light" panose="020B0403030403020204" pitchFamily="34" charset="0"/>
              </a:rPr>
            </a:br>
            <a:endParaRPr lang="en-US" sz="1800" dirty="0">
              <a:latin typeface="+mj-lt"/>
              <a:ea typeface="Source Sans Pro Light" panose="020B0403030403020204" pitchFamily="34" charset="0"/>
            </a:endParaRPr>
          </a:p>
          <a:p>
            <a:r>
              <a:rPr lang="en-US" sz="1800" dirty="0">
                <a:latin typeface="+mj-lt"/>
                <a:ea typeface="Source Sans Pro Light" panose="020B0403030403020204" pitchFamily="34" charset="0"/>
              </a:rPr>
              <a:t>Display</a:t>
            </a:r>
          </a:p>
          <a:p>
            <a:pPr lvl="1"/>
            <a:r>
              <a:rPr lang="en-US" sz="1800" dirty="0">
                <a:latin typeface="+mj-lt"/>
                <a:ea typeface="Source Sans Pro Light" panose="020B0403030403020204" pitchFamily="34" charset="0"/>
              </a:rPr>
              <a:t>Polymorphic VT: QRS complexes vary in appearance, changing in polarity &amp; amplitude</a:t>
            </a:r>
          </a:p>
          <a:p>
            <a:pPr lvl="1"/>
            <a:r>
              <a:rPr lang="en-US" sz="1800" dirty="0">
                <a:latin typeface="+mj-lt"/>
                <a:ea typeface="Source Sans Pro Light" panose="020B0403030403020204" pitchFamily="34" charset="0"/>
              </a:rPr>
              <a:t>Typically associated with a loss of pulses at onset</a:t>
            </a:r>
          </a:p>
          <a:p>
            <a:pPr lvl="1"/>
            <a:r>
              <a:rPr lang="en-US" sz="1800" dirty="0">
                <a:latin typeface="+mj-lt"/>
                <a:ea typeface="Source Sans Pro Light" panose="020B0403030403020204" pitchFamily="34" charset="0"/>
              </a:rPr>
              <a:t>Ventricular rate: 200-250 bpm</a:t>
            </a:r>
          </a:p>
          <a:p>
            <a:pPr lvl="1"/>
            <a:r>
              <a:rPr lang="en-US" sz="1800" dirty="0">
                <a:latin typeface="+mj-lt"/>
                <a:ea typeface="Source Sans Pro Light" panose="020B0403030403020204" pitchFamily="34" charset="0"/>
              </a:rPr>
              <a:t>Often transient but can progress to ventricular fibrillation</a:t>
            </a:r>
          </a:p>
          <a:p>
            <a:endParaRPr lang="en-US" sz="1400" dirty="0"/>
          </a:p>
          <a:p>
            <a:endParaRPr lang="en-US" sz="1400" dirty="0"/>
          </a:p>
        </p:txBody>
      </p:sp>
      <p:pic>
        <p:nvPicPr>
          <p:cNvPr id="4" name="Picture 3">
            <a:extLst>
              <a:ext uri="{FF2B5EF4-FFF2-40B4-BE49-F238E27FC236}">
                <a16:creationId xmlns:a16="http://schemas.microsoft.com/office/drawing/2014/main" id="{F523C1A8-2076-FB02-BDD6-A3FD84C12BA7}"/>
              </a:ext>
            </a:extLst>
          </p:cNvPr>
          <p:cNvPicPr>
            <a:picLocks noChangeAspect="1"/>
          </p:cNvPicPr>
          <p:nvPr/>
        </p:nvPicPr>
        <p:blipFill>
          <a:blip r:embed="rId4"/>
          <a:stretch>
            <a:fillRect/>
          </a:stretch>
        </p:blipFill>
        <p:spPr>
          <a:xfrm>
            <a:off x="2327849" y="1621761"/>
            <a:ext cx="7856347" cy="1917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9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Ventricular Fibrillation</a:t>
            </a:r>
          </a:p>
        </p:txBody>
      </p:sp>
      <p:sp>
        <p:nvSpPr>
          <p:cNvPr id="5" name="Content Placeholder 4">
            <a:extLst>
              <a:ext uri="{FF2B5EF4-FFF2-40B4-BE49-F238E27FC236}">
                <a16:creationId xmlns:a16="http://schemas.microsoft.com/office/drawing/2014/main" id="{F7348FFB-83DF-4115-8630-F488B60E8B84}"/>
              </a:ext>
            </a:extLst>
          </p:cNvPr>
          <p:cNvSpPr>
            <a:spLocks noGrp="1"/>
          </p:cNvSpPr>
          <p:nvPr>
            <p:ph sz="half" idx="1"/>
          </p:nvPr>
        </p:nvSpPr>
        <p:spPr>
          <a:xfrm>
            <a:off x="366945" y="3569179"/>
            <a:ext cx="6966717" cy="3409744"/>
          </a:xfrm>
        </p:spPr>
        <p:txBody>
          <a:bodyPr>
            <a:normAutofit/>
          </a:bodyPr>
          <a:lstStyle/>
          <a:p>
            <a:r>
              <a:rPr lang="en-US" sz="1800" dirty="0">
                <a:latin typeface="+mj-lt"/>
                <a:ea typeface="Source Sans Pro Light" panose="020B0403030403020204" pitchFamily="34" charset="0"/>
              </a:rPr>
              <a:t>Causes</a:t>
            </a:r>
          </a:p>
          <a:p>
            <a:pPr lvl="1"/>
            <a:r>
              <a:rPr lang="en-US" sz="1800" dirty="0">
                <a:latin typeface="+mj-lt"/>
                <a:ea typeface="Source Sans Pro Light" panose="020B0403030403020204" pitchFamily="34" charset="0"/>
              </a:rPr>
              <a:t>End-result of sustained VT with degeneration to VF</a:t>
            </a:r>
          </a:p>
          <a:p>
            <a:pPr lvl="1"/>
            <a:r>
              <a:rPr lang="en-US" sz="1800" dirty="0">
                <a:latin typeface="+mj-lt"/>
                <a:ea typeface="Source Sans Pro Light" panose="020B0403030403020204" pitchFamily="34" charset="0"/>
              </a:rPr>
              <a:t>Undiagnosed cardiac abnormality (long QT)</a:t>
            </a:r>
          </a:p>
          <a:p>
            <a:pPr lvl="1"/>
            <a:r>
              <a:rPr lang="en-US" sz="1800" dirty="0">
                <a:latin typeface="+mj-lt"/>
                <a:ea typeface="Source Sans Pro Light" panose="020B0403030403020204" pitchFamily="34" charset="0"/>
              </a:rPr>
              <a:t>Sudden impact from collision resulting in commotio cordis</a:t>
            </a:r>
          </a:p>
          <a:p>
            <a:pPr lvl="1"/>
            <a:r>
              <a:rPr lang="en-US" sz="1800" dirty="0">
                <a:latin typeface="+mj-lt"/>
                <a:ea typeface="Source Sans Pro Light" panose="020B0403030403020204" pitchFamily="34" charset="0"/>
              </a:rPr>
              <a:t>Cardiomyopathy, damage/ischemia to heart muscle</a:t>
            </a:r>
          </a:p>
          <a:p>
            <a:r>
              <a:rPr lang="en-US" sz="1800" dirty="0">
                <a:latin typeface="+mj-lt"/>
                <a:ea typeface="Source Sans Pro Light" panose="020B0403030403020204" pitchFamily="34" charset="0"/>
              </a:rPr>
              <a:t>Display </a:t>
            </a:r>
          </a:p>
          <a:p>
            <a:pPr lvl="1"/>
            <a:r>
              <a:rPr lang="en-US" sz="1800" dirty="0">
                <a:latin typeface="+mj-lt"/>
                <a:ea typeface="Source Sans Pro Light" panose="020B0403030403020204" pitchFamily="34" charset="0"/>
              </a:rPr>
              <a:t>No organized rhythm and no coordinated contractions</a:t>
            </a:r>
          </a:p>
          <a:p>
            <a:pPr lvl="1"/>
            <a:r>
              <a:rPr lang="en-US" sz="1800" dirty="0">
                <a:latin typeface="+mj-lt"/>
                <a:ea typeface="Source Sans Pro Light" panose="020B0403030403020204" pitchFamily="34" charset="0"/>
              </a:rPr>
              <a:t>Chaotic electrical activity</a:t>
            </a:r>
          </a:p>
          <a:p>
            <a:pPr lvl="2"/>
            <a:r>
              <a:rPr lang="en-US" sz="1800" dirty="0">
                <a:latin typeface="+mj-lt"/>
                <a:ea typeface="Source Sans Pro Light" panose="020B0403030403020204" pitchFamily="34" charset="0"/>
              </a:rPr>
              <a:t>No P waves, QRS complexes</a:t>
            </a:r>
          </a:p>
          <a:p>
            <a:pPr lvl="1"/>
            <a:r>
              <a:rPr lang="en-US" sz="1800" dirty="0">
                <a:latin typeface="+mj-lt"/>
                <a:ea typeface="Source Sans Pro Light" panose="020B0403030403020204" pitchFamily="34" charset="0"/>
              </a:rPr>
              <a:t>Heart quivers with no blood pumping/no cardiac output</a:t>
            </a:r>
          </a:p>
        </p:txBody>
      </p:sp>
      <p:sp>
        <p:nvSpPr>
          <p:cNvPr id="6" name="Content Placeholder 5">
            <a:extLst>
              <a:ext uri="{FF2B5EF4-FFF2-40B4-BE49-F238E27FC236}">
                <a16:creationId xmlns:a16="http://schemas.microsoft.com/office/drawing/2014/main" id="{E247F276-5622-4475-88B1-5909A6CA7C91}"/>
              </a:ext>
            </a:extLst>
          </p:cNvPr>
          <p:cNvSpPr txBox="1">
            <a:spLocks/>
          </p:cNvSpPr>
          <p:nvPr/>
        </p:nvSpPr>
        <p:spPr>
          <a:xfrm>
            <a:off x="6854642" y="3754550"/>
            <a:ext cx="4970413" cy="339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Immediate recognition is essential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High-quality CPR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Rapid defibrillation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2-4 J / KG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Consider potential reversible causes</a:t>
            </a:r>
          </a:p>
        </p:txBody>
      </p:sp>
      <p:pic>
        <p:nvPicPr>
          <p:cNvPr id="7" name="Picture 6">
            <a:extLst>
              <a:ext uri="{FF2B5EF4-FFF2-40B4-BE49-F238E27FC236}">
                <a16:creationId xmlns:a16="http://schemas.microsoft.com/office/drawing/2014/main" id="{02B1302B-0C41-85CF-F2F5-19CB539BF4F0}"/>
              </a:ext>
            </a:extLst>
          </p:cNvPr>
          <p:cNvPicPr>
            <a:picLocks noChangeAspect="1"/>
          </p:cNvPicPr>
          <p:nvPr/>
        </p:nvPicPr>
        <p:blipFill>
          <a:blip r:embed="rId4"/>
          <a:stretch>
            <a:fillRect/>
          </a:stretch>
        </p:blipFill>
        <p:spPr>
          <a:xfrm>
            <a:off x="2373131" y="1449140"/>
            <a:ext cx="6966717" cy="212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991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Pulseless Electrical Activity (PEA)</a:t>
            </a:r>
          </a:p>
        </p:txBody>
      </p:sp>
      <p:sp>
        <p:nvSpPr>
          <p:cNvPr id="9" name="Content Placeholder 2">
            <a:extLst>
              <a:ext uri="{FF2B5EF4-FFF2-40B4-BE49-F238E27FC236}">
                <a16:creationId xmlns:a16="http://schemas.microsoft.com/office/drawing/2014/main" id="{15D4451B-FC5C-49B4-BE22-D4BF490BE4B0}"/>
              </a:ext>
            </a:extLst>
          </p:cNvPr>
          <p:cNvSpPr>
            <a:spLocks noGrp="1"/>
          </p:cNvSpPr>
          <p:nvPr>
            <p:ph sz="half" idx="1"/>
          </p:nvPr>
        </p:nvSpPr>
        <p:spPr>
          <a:xfrm>
            <a:off x="287866" y="2015855"/>
            <a:ext cx="5137573" cy="3737264"/>
          </a:xfrm>
        </p:spPr>
        <p:txBody>
          <a:bodyPr>
            <a:normAutofit/>
          </a:bodyPr>
          <a:lstStyle/>
          <a:p>
            <a:r>
              <a:rPr lang="en-US" sz="1800" dirty="0">
                <a:latin typeface="+mj-lt"/>
                <a:ea typeface="Source Sans Pro Light" panose="020B0403030403020204" pitchFamily="34" charset="0"/>
              </a:rPr>
              <a:t>Characterized: unresponsiveness and impalpable pulse in presence of sufficient electrical discharge.</a:t>
            </a:r>
          </a:p>
          <a:p>
            <a:pPr lvl="1"/>
            <a:r>
              <a:rPr lang="en-US" sz="1600" dirty="0">
                <a:latin typeface="+mj-lt"/>
                <a:ea typeface="Source Sans Pro Light" panose="020B0403030403020204" pitchFamily="34" charset="0"/>
              </a:rPr>
              <a:t>Electrical activity is not sufficient for contraction</a:t>
            </a:r>
          </a:p>
          <a:p>
            <a:pPr lvl="1"/>
            <a:r>
              <a:rPr lang="en-US" sz="1600" dirty="0">
                <a:latin typeface="+mj-lt"/>
                <a:ea typeface="Source Sans Pro Light" panose="020B0403030403020204" pitchFamily="34" charset="0"/>
              </a:rPr>
              <a:t>Depletion of myocardial energy reserves</a:t>
            </a:r>
            <a:br>
              <a:rPr lang="en-US" sz="1600" dirty="0">
                <a:latin typeface="+mj-lt"/>
                <a:ea typeface="Source Sans Pro Light" panose="020B0403030403020204" pitchFamily="34" charset="0"/>
              </a:rPr>
            </a:br>
            <a:endParaRPr lang="en-US" sz="1600" dirty="0">
              <a:latin typeface="+mj-lt"/>
              <a:ea typeface="Source Sans Pro Light" panose="020B0403030403020204" pitchFamily="34" charset="0"/>
            </a:endParaRPr>
          </a:p>
          <a:p>
            <a:r>
              <a:rPr lang="en-US" sz="1800" dirty="0">
                <a:latin typeface="+mj-lt"/>
                <a:ea typeface="Source Sans Pro Light" panose="020B0403030403020204" pitchFamily="34" charset="0"/>
              </a:rPr>
              <a:t>Classified into primary (cardiac) or secondary (non cardiac) causes</a:t>
            </a:r>
            <a:endParaRPr lang="en-US" sz="1400" dirty="0">
              <a:latin typeface="+mj-lt"/>
              <a:ea typeface="Source Sans Pro Light" panose="020B0403030403020204" pitchFamily="34" charset="0"/>
            </a:endParaRPr>
          </a:p>
          <a:p>
            <a:endParaRPr lang="en-US" sz="1400" dirty="0"/>
          </a:p>
        </p:txBody>
      </p:sp>
      <p:sp>
        <p:nvSpPr>
          <p:cNvPr id="10" name="Content Placeholder 6">
            <a:extLst>
              <a:ext uri="{FF2B5EF4-FFF2-40B4-BE49-F238E27FC236}">
                <a16:creationId xmlns:a16="http://schemas.microsoft.com/office/drawing/2014/main" id="{A9EE760A-2759-49F2-8D72-194A1DE8FFE2}"/>
              </a:ext>
            </a:extLst>
          </p:cNvPr>
          <p:cNvSpPr txBox="1">
            <a:spLocks/>
          </p:cNvSpPr>
          <p:nvPr/>
        </p:nvSpPr>
        <p:spPr>
          <a:xfrm>
            <a:off x="5953424" y="2002010"/>
            <a:ext cx="5494643" cy="31847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Primary PEA: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Cause by or related to cardiac arrest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Depletion of myocardial energy reserves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Responds poorly to therapy</a:t>
            </a:r>
            <a:br>
              <a:rPr kumimoji="0" lang="en-US" sz="1800" b="0" i="0" u="none" strike="noStrike" kern="1200" cap="none" spc="0" normalizeH="0" baseline="0" noProof="0" dirty="0">
                <a:ln>
                  <a:noFill/>
                </a:ln>
                <a:solidFill>
                  <a:srgbClr val="000000"/>
                </a:solidFill>
                <a:effectLst/>
                <a:uLnTx/>
                <a:uFillTx/>
                <a:latin typeface="+mj-lt"/>
                <a:ea typeface="+mn-ea"/>
                <a:cs typeface="+mn-cs"/>
              </a:rPr>
            </a:br>
            <a:br>
              <a:rPr kumimoji="0" lang="en-US" sz="1800" b="0" i="0" u="none" strike="noStrike" kern="1200" cap="none" spc="0" normalizeH="0" baseline="0" noProof="0" dirty="0">
                <a:ln>
                  <a:noFill/>
                </a:ln>
                <a:solidFill>
                  <a:srgbClr val="000000"/>
                </a:solidFill>
                <a:effectLst/>
                <a:uLnTx/>
                <a:uFillTx/>
                <a:latin typeface="+mj-lt"/>
                <a:ea typeface="+mn-ea"/>
                <a:cs typeface="+mn-cs"/>
              </a:rPr>
            </a:br>
            <a:endParaRPr kumimoji="0" lang="en-US" sz="1800" b="0" i="0" u="none" strike="noStrike" kern="1200" cap="none" spc="0" normalizeH="0" baseline="0" noProof="0" dirty="0">
              <a:ln>
                <a:noFill/>
              </a:ln>
              <a:solidFill>
                <a:srgbClr val="000000"/>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Secondary PEA: “H’s &amp; T’s”</a:t>
            </a:r>
          </a:p>
        </p:txBody>
      </p:sp>
      <p:grpSp>
        <p:nvGrpSpPr>
          <p:cNvPr id="11" name="Group 10">
            <a:extLst>
              <a:ext uri="{FF2B5EF4-FFF2-40B4-BE49-F238E27FC236}">
                <a16:creationId xmlns:a16="http://schemas.microsoft.com/office/drawing/2014/main" id="{7048D345-8F25-4B21-9CDC-FB120D2792D7}"/>
              </a:ext>
            </a:extLst>
          </p:cNvPr>
          <p:cNvGrpSpPr/>
          <p:nvPr/>
        </p:nvGrpSpPr>
        <p:grpSpPr>
          <a:xfrm>
            <a:off x="5953425" y="3660697"/>
            <a:ext cx="5705175" cy="2008013"/>
            <a:chOff x="6203202" y="3660698"/>
            <a:chExt cx="4987411" cy="1533377"/>
          </a:xfrm>
        </p:grpSpPr>
        <p:sp>
          <p:nvSpPr>
            <p:cNvPr id="12" name="TextBox 11">
              <a:extLst>
                <a:ext uri="{FF2B5EF4-FFF2-40B4-BE49-F238E27FC236}">
                  <a16:creationId xmlns:a16="http://schemas.microsoft.com/office/drawing/2014/main" id="{5AA855A1-83FF-4C50-A531-D124F7D0D238}"/>
                </a:ext>
              </a:extLst>
            </p:cNvPr>
            <p:cNvSpPr txBox="1"/>
            <p:nvPr/>
          </p:nvSpPr>
          <p:spPr>
            <a:xfrm>
              <a:off x="6203202" y="4183459"/>
              <a:ext cx="2243929" cy="10106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Hypovolemia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Hypoxia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Hydrogen ions (acidosis)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Hypo/Hyperkalemia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Hypothermia</a:t>
              </a:r>
            </a:p>
          </p:txBody>
        </p:sp>
        <p:sp>
          <p:nvSpPr>
            <p:cNvPr id="13" name="TextBox 12">
              <a:extLst>
                <a:ext uri="{FF2B5EF4-FFF2-40B4-BE49-F238E27FC236}">
                  <a16:creationId xmlns:a16="http://schemas.microsoft.com/office/drawing/2014/main" id="{89891C05-45F8-4B17-ACFB-BB25764F7218}"/>
                </a:ext>
              </a:extLst>
            </p:cNvPr>
            <p:cNvSpPr txBox="1"/>
            <p:nvPr/>
          </p:nvSpPr>
          <p:spPr>
            <a:xfrm>
              <a:off x="8759955" y="4183459"/>
              <a:ext cx="2430658" cy="10106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Tension Pneumothorax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Tamponade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Thrombus, pulmonary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Thrombus coronary</a:t>
              </a:r>
            </a:p>
          </p:txBody>
        </p:sp>
        <p:sp>
          <p:nvSpPr>
            <p:cNvPr id="14" name="Google Shape;363;p39">
              <a:extLst>
                <a:ext uri="{FF2B5EF4-FFF2-40B4-BE49-F238E27FC236}">
                  <a16:creationId xmlns:a16="http://schemas.microsoft.com/office/drawing/2014/main" id="{6B2CA993-59A5-484D-AE90-752DF4BADB2E}"/>
                </a:ext>
              </a:extLst>
            </p:cNvPr>
            <p:cNvSpPr/>
            <p:nvPr/>
          </p:nvSpPr>
          <p:spPr>
            <a:xfrm rot="1194231">
              <a:off x="9159963" y="3660698"/>
              <a:ext cx="429184" cy="463549"/>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7C7F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16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Asystole</a:t>
            </a:r>
          </a:p>
        </p:txBody>
      </p:sp>
      <p:sp>
        <p:nvSpPr>
          <p:cNvPr id="16" name="Content Placeholder 2">
            <a:extLst>
              <a:ext uri="{FF2B5EF4-FFF2-40B4-BE49-F238E27FC236}">
                <a16:creationId xmlns:a16="http://schemas.microsoft.com/office/drawing/2014/main" id="{53AE23FD-D051-4954-A6B0-1C0FD0B300C0}"/>
              </a:ext>
            </a:extLst>
          </p:cNvPr>
          <p:cNvSpPr>
            <a:spLocks noGrp="1"/>
          </p:cNvSpPr>
          <p:nvPr>
            <p:ph sz="half" idx="1"/>
          </p:nvPr>
        </p:nvSpPr>
        <p:spPr>
          <a:xfrm>
            <a:off x="418046" y="3813006"/>
            <a:ext cx="6204696" cy="3735153"/>
          </a:xfrm>
        </p:spPr>
        <p:txBody>
          <a:bodyPr>
            <a:normAutofit/>
          </a:bodyPr>
          <a:lstStyle/>
          <a:p>
            <a:r>
              <a:rPr lang="en-US" sz="1900" dirty="0">
                <a:latin typeface="+mj-lt"/>
                <a:ea typeface="Source Sans Pro Light" panose="020B0403030403020204" pitchFamily="34" charset="0"/>
              </a:rPr>
              <a:t>Cessation of electrical and mechanical activity of the heart.</a:t>
            </a:r>
          </a:p>
          <a:p>
            <a:r>
              <a:rPr lang="en-US" sz="1900" dirty="0">
                <a:latin typeface="+mj-lt"/>
                <a:ea typeface="Source Sans Pro Light" panose="020B0403030403020204" pitchFamily="34" charset="0"/>
              </a:rPr>
              <a:t>Lack of P-waves, QRS complexes, and T-waves</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Causes:</a:t>
            </a:r>
          </a:p>
          <a:p>
            <a:pPr lvl="1"/>
            <a:r>
              <a:rPr lang="en-US" sz="1900" dirty="0">
                <a:latin typeface="+mj-lt"/>
                <a:ea typeface="Source Sans Pro Light" panose="020B0403030403020204" pitchFamily="34" charset="0"/>
              </a:rPr>
              <a:t>Deterioration of the initial non-perfusing ventricular rhythms</a:t>
            </a:r>
          </a:p>
          <a:p>
            <a:pPr lvl="1"/>
            <a:r>
              <a:rPr lang="en-US" sz="1900" dirty="0">
                <a:latin typeface="+mj-lt"/>
                <a:ea typeface="Source Sans Pro Light" panose="020B0403030403020204" pitchFamily="34" charset="0"/>
              </a:rPr>
              <a:t>Ventricular tachycardia, ventricular fibrillation,</a:t>
            </a:r>
          </a:p>
          <a:p>
            <a:pPr lvl="1"/>
            <a:r>
              <a:rPr lang="en-US" sz="1900" dirty="0">
                <a:latin typeface="+mj-lt"/>
                <a:ea typeface="Source Sans Pro Light" panose="020B0403030403020204" pitchFamily="34" charset="0"/>
              </a:rPr>
              <a:t>PEA cessation </a:t>
            </a:r>
            <a:r>
              <a:rPr lang="en-US" sz="1900" dirty="0">
                <a:latin typeface="+mj-lt"/>
                <a:ea typeface="Source Sans Pro Light" panose="020B0403030403020204" pitchFamily="34" charset="0"/>
                <a:sym typeface="Wingdings" panose="05000000000000000000" pitchFamily="2" charset="2"/>
              </a:rPr>
              <a:t> asystole</a:t>
            </a:r>
          </a:p>
          <a:p>
            <a:pPr lvl="1"/>
            <a:r>
              <a:rPr lang="en-US" sz="1900" dirty="0">
                <a:latin typeface="+mj-lt"/>
                <a:ea typeface="Source Sans Pro Light" panose="020B0403030403020204" pitchFamily="34" charset="0"/>
              </a:rPr>
              <a:t>“H’s &amp; T’s”</a:t>
            </a:r>
          </a:p>
          <a:p>
            <a:pPr lvl="1"/>
            <a:endParaRPr lang="en-US" sz="1000" dirty="0"/>
          </a:p>
          <a:p>
            <a:endParaRPr lang="en-US" sz="1400" dirty="0"/>
          </a:p>
        </p:txBody>
      </p:sp>
      <p:sp>
        <p:nvSpPr>
          <p:cNvPr id="17" name="Content Placeholder 6">
            <a:extLst>
              <a:ext uri="{FF2B5EF4-FFF2-40B4-BE49-F238E27FC236}">
                <a16:creationId xmlns:a16="http://schemas.microsoft.com/office/drawing/2014/main" id="{035E214C-0EB6-45C1-B907-9EA8165FD973}"/>
              </a:ext>
            </a:extLst>
          </p:cNvPr>
          <p:cNvSpPr txBox="1">
            <a:spLocks/>
          </p:cNvSpPr>
          <p:nvPr/>
        </p:nvSpPr>
        <p:spPr>
          <a:xfrm>
            <a:off x="6701107" y="4829360"/>
            <a:ext cx="5626575" cy="1850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High quality CPR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Epinephrine administration every 3-5 minutes (IV/IO)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mj-lt"/>
                <a:ea typeface="Source Sans Pro Light" panose="020B0403030403020204" pitchFamily="34" charset="0"/>
                <a:cs typeface="+mn-cs"/>
              </a:rPr>
              <a:t>Reversable causes</a:t>
            </a:r>
          </a:p>
        </p:txBody>
      </p:sp>
      <p:pic>
        <p:nvPicPr>
          <p:cNvPr id="5" name="Picture 4">
            <a:extLst>
              <a:ext uri="{FF2B5EF4-FFF2-40B4-BE49-F238E27FC236}">
                <a16:creationId xmlns:a16="http://schemas.microsoft.com/office/drawing/2014/main" id="{8D34AF99-F671-702E-2C9A-A1B9C139E72A}"/>
              </a:ext>
            </a:extLst>
          </p:cNvPr>
          <p:cNvPicPr>
            <a:picLocks noChangeAspect="1"/>
          </p:cNvPicPr>
          <p:nvPr/>
        </p:nvPicPr>
        <p:blipFill>
          <a:blip r:embed="rId4"/>
          <a:stretch>
            <a:fillRect/>
          </a:stretch>
        </p:blipFill>
        <p:spPr>
          <a:xfrm>
            <a:off x="2912889" y="1354758"/>
            <a:ext cx="6011114" cy="1905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120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CD4C73E-9DC6-662B-F49A-3A936BCCE0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66433A7-6882-29C7-B09C-1EB0189D8AD0}"/>
              </a:ext>
            </a:extLst>
          </p:cNvPr>
          <p:cNvSpPr>
            <a:spLocks noGrp="1"/>
          </p:cNvSpPr>
          <p:nvPr>
            <p:ph type="ctrTitle"/>
          </p:nvPr>
        </p:nvSpPr>
        <p:spPr>
          <a:xfrm>
            <a:off x="1524000" y="2628819"/>
            <a:ext cx="9144000" cy="1198563"/>
          </a:xfrm>
        </p:spPr>
        <p:txBody>
          <a:bodyPr>
            <a:normAutofit fontScale="90000"/>
          </a:bodyPr>
          <a:lstStyle/>
          <a:p>
            <a:r>
              <a:rPr lang="en-US" sz="4800" b="1" dirty="0">
                <a:ea typeface="Source Sans Pro Light" panose="020B0403030403020204" pitchFamily="34" charset="0"/>
              </a:rPr>
              <a:t>Defibrillation / Cardioversion</a:t>
            </a:r>
            <a:br>
              <a:rPr lang="en-US" sz="4800" b="1" dirty="0">
                <a:ea typeface="Source Sans Pro Light" panose="020B0403030403020204" pitchFamily="34" charset="0"/>
              </a:rPr>
            </a:br>
            <a:r>
              <a:rPr lang="en-US" sz="4800" b="1" dirty="0">
                <a:ea typeface="Source Sans Pro Light" panose="020B0403030403020204" pitchFamily="34" charset="0"/>
              </a:rPr>
              <a:t> Review</a:t>
            </a:r>
          </a:p>
        </p:txBody>
      </p:sp>
      <p:sp>
        <p:nvSpPr>
          <p:cNvPr id="6" name="Rectangle 5">
            <a:extLst>
              <a:ext uri="{FF2B5EF4-FFF2-40B4-BE49-F238E27FC236}">
                <a16:creationId xmlns:a16="http://schemas.microsoft.com/office/drawing/2014/main" id="{7C59829B-0234-59DF-E641-FC03F8E1F8BD}"/>
              </a:ext>
            </a:extLst>
          </p:cNvPr>
          <p:cNvSpPr/>
          <p:nvPr/>
        </p:nvSpPr>
        <p:spPr>
          <a:xfrm>
            <a:off x="3933022" y="1718631"/>
            <a:ext cx="4594033" cy="495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67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D4220D-FBFC-57B1-DB0B-75D8D3A1F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24DAC-F93C-AA72-636D-63A473467F2B}"/>
              </a:ext>
            </a:extLst>
          </p:cNvPr>
          <p:cNvSpPr>
            <a:spLocks noGrp="1"/>
          </p:cNvSpPr>
          <p:nvPr>
            <p:ph type="title"/>
          </p:nvPr>
        </p:nvSpPr>
        <p:spPr>
          <a:xfrm>
            <a:off x="287867" y="601133"/>
            <a:ext cx="10515600" cy="1089555"/>
          </a:xfrm>
        </p:spPr>
        <p:txBody>
          <a:bodyPr>
            <a:normAutofit/>
          </a:bodyPr>
          <a:lstStyle/>
          <a:p>
            <a:r>
              <a:rPr lang="en-US" sz="3600" dirty="0">
                <a:solidFill>
                  <a:schemeClr val="accent2"/>
                </a:solidFill>
              </a:rPr>
              <a:t>Defibrillator Indications</a:t>
            </a:r>
            <a:endParaRPr lang="en-US" sz="3600" b="1" dirty="0">
              <a:solidFill>
                <a:schemeClr val="accent2"/>
              </a:solidFill>
              <a:ea typeface="Source Sans Pro Light" panose="020B0403030403020204" pitchFamily="34" charset="0"/>
            </a:endParaRPr>
          </a:p>
        </p:txBody>
      </p:sp>
      <p:sp>
        <p:nvSpPr>
          <p:cNvPr id="6" name="Content Placeholder 2">
            <a:extLst>
              <a:ext uri="{FF2B5EF4-FFF2-40B4-BE49-F238E27FC236}">
                <a16:creationId xmlns:a16="http://schemas.microsoft.com/office/drawing/2014/main" id="{E6D69F63-0F56-D7C0-E248-F20ECEE0FAE3}"/>
              </a:ext>
            </a:extLst>
          </p:cNvPr>
          <p:cNvSpPr>
            <a:spLocks noGrp="1"/>
          </p:cNvSpPr>
          <p:nvPr>
            <p:ph sz="half" idx="1"/>
          </p:nvPr>
        </p:nvSpPr>
        <p:spPr>
          <a:xfrm>
            <a:off x="1074198" y="1555751"/>
            <a:ext cx="5181600" cy="4638449"/>
          </a:xfrm>
        </p:spPr>
        <p:txBody>
          <a:bodyPr>
            <a:normAutofit/>
          </a:bodyPr>
          <a:lstStyle/>
          <a:p>
            <a:r>
              <a:rPr lang="en-US" sz="2400" dirty="0">
                <a:latin typeface="Source Sans Pro Light" panose="020B0403030403020204" pitchFamily="34" charset="0"/>
                <a:ea typeface="Source Sans Pro Light" panose="020B0403030403020204" pitchFamily="34" charset="0"/>
              </a:rPr>
              <a:t>The defibrillator is used to provide an electrical current to restore a certain arrythmias to normal sinus.</a:t>
            </a:r>
          </a:p>
          <a:p>
            <a:endParaRPr lang="en-US" sz="2400" dirty="0">
              <a:latin typeface="Source Sans Pro Light" panose="020B0403030403020204" pitchFamily="34" charset="0"/>
              <a:ea typeface="Source Sans Pro Light" panose="020B0403030403020204" pitchFamily="34" charset="0"/>
            </a:endParaRPr>
          </a:p>
          <a:p>
            <a:r>
              <a:rPr lang="en-US" sz="2400" dirty="0">
                <a:latin typeface="Source Sans Pro Light" panose="020B0403030403020204" pitchFamily="34" charset="0"/>
                <a:ea typeface="Source Sans Pro Light" panose="020B0403030403020204" pitchFamily="34" charset="0"/>
              </a:rPr>
              <a:t>4 indications for use:</a:t>
            </a:r>
          </a:p>
          <a:p>
            <a:pPr lvl="1"/>
            <a:r>
              <a:rPr lang="en-US" dirty="0">
                <a:latin typeface="Source Sans Pro Light" panose="020B0403030403020204" pitchFamily="34" charset="0"/>
                <a:ea typeface="Source Sans Pro Light" panose="020B0403030403020204" pitchFamily="34" charset="0"/>
              </a:rPr>
              <a:t>Monitor</a:t>
            </a:r>
          </a:p>
          <a:p>
            <a:pPr lvl="1"/>
            <a:r>
              <a:rPr lang="en-US" dirty="0">
                <a:latin typeface="Source Sans Pro Light" panose="020B0403030403020204" pitchFamily="34" charset="0"/>
                <a:ea typeface="Source Sans Pro Light" panose="020B0403030403020204" pitchFamily="34" charset="0"/>
              </a:rPr>
              <a:t>Defibrillation</a:t>
            </a:r>
          </a:p>
          <a:p>
            <a:pPr lvl="1"/>
            <a:r>
              <a:rPr lang="en-US" dirty="0">
                <a:latin typeface="Source Sans Pro Light" panose="020B0403030403020204" pitchFamily="34" charset="0"/>
                <a:ea typeface="Source Sans Pro Light" panose="020B0403030403020204" pitchFamily="34" charset="0"/>
              </a:rPr>
              <a:t>Cardioversion</a:t>
            </a:r>
          </a:p>
          <a:p>
            <a:pPr lvl="1"/>
            <a:r>
              <a:rPr lang="en-US" dirty="0">
                <a:latin typeface="Source Sans Pro Light" panose="020B0403030403020204" pitchFamily="34" charset="0"/>
                <a:ea typeface="Source Sans Pro Light" panose="020B0403030403020204" pitchFamily="34" charset="0"/>
              </a:rPr>
              <a:t>Transcutaneous Pace</a:t>
            </a:r>
          </a:p>
        </p:txBody>
      </p:sp>
      <p:pic>
        <p:nvPicPr>
          <p:cNvPr id="7" name="Picture 2" descr="R Series - Defibrillator Unit Semi - Automatic - 10320005201330012">
            <a:extLst>
              <a:ext uri="{FF2B5EF4-FFF2-40B4-BE49-F238E27FC236}">
                <a16:creationId xmlns:a16="http://schemas.microsoft.com/office/drawing/2014/main" id="{324CA558-A4C3-587C-D4DA-9666553F3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129" y="1690688"/>
            <a:ext cx="435133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7B3C03-C86D-1437-07B4-79688F631BE8}"/>
              </a:ext>
            </a:extLst>
          </p:cNvPr>
          <p:cNvSpPr txBox="1"/>
          <p:nvPr/>
        </p:nvSpPr>
        <p:spPr>
          <a:xfrm>
            <a:off x="7410240" y="6143047"/>
            <a:ext cx="3195886" cy="369332"/>
          </a:xfrm>
          <a:prstGeom prst="rect">
            <a:avLst/>
          </a:prstGeom>
          <a:noFill/>
        </p:spPr>
        <p:txBody>
          <a:bodyPr wrap="square" rtlCol="0">
            <a:spAutoFit/>
          </a:bodyPr>
          <a:lstStyle/>
          <a:p>
            <a:r>
              <a:rPr lang="en-US" dirty="0"/>
              <a:t>ZOLL Medical Corporation, 2024</a:t>
            </a:r>
          </a:p>
        </p:txBody>
      </p:sp>
    </p:spTree>
    <p:extLst>
      <p:ext uri="{BB962C8B-B14F-4D97-AF65-F5344CB8AC3E}">
        <p14:creationId xmlns:p14="http://schemas.microsoft.com/office/powerpoint/2010/main" val="73075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D1F71D3-0E12-F60E-F830-79F8D5B2C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A5735-E5F5-0FEA-E991-AA1A2B660CFD}"/>
              </a:ext>
            </a:extLst>
          </p:cNvPr>
          <p:cNvSpPr>
            <a:spLocks noGrp="1"/>
          </p:cNvSpPr>
          <p:nvPr>
            <p:ph type="title"/>
          </p:nvPr>
        </p:nvSpPr>
        <p:spPr>
          <a:xfrm>
            <a:off x="287867" y="601133"/>
            <a:ext cx="10515600" cy="1089555"/>
          </a:xfrm>
        </p:spPr>
        <p:txBody>
          <a:bodyPr>
            <a:normAutofit/>
          </a:bodyPr>
          <a:lstStyle/>
          <a:p>
            <a:r>
              <a:rPr lang="en-US" sz="3600" dirty="0">
                <a:solidFill>
                  <a:schemeClr val="accent2"/>
                </a:solidFill>
              </a:rPr>
              <a:t>Pad Placement</a:t>
            </a:r>
            <a:endParaRPr lang="en-US" sz="3600" b="1" dirty="0">
              <a:solidFill>
                <a:schemeClr val="accent2"/>
              </a:solidFill>
              <a:ea typeface="Source Sans Pro Light" panose="020B0403030403020204" pitchFamily="34" charset="0"/>
            </a:endParaRPr>
          </a:p>
        </p:txBody>
      </p:sp>
      <p:sp>
        <p:nvSpPr>
          <p:cNvPr id="5" name="Content Placeholder 2">
            <a:extLst>
              <a:ext uri="{FF2B5EF4-FFF2-40B4-BE49-F238E27FC236}">
                <a16:creationId xmlns:a16="http://schemas.microsoft.com/office/drawing/2014/main" id="{8EF8EC59-2364-E762-F29F-418E7FF71443}"/>
              </a:ext>
            </a:extLst>
          </p:cNvPr>
          <p:cNvSpPr>
            <a:spLocks noGrp="1"/>
          </p:cNvSpPr>
          <p:nvPr>
            <p:ph sz="half" idx="1"/>
          </p:nvPr>
        </p:nvSpPr>
        <p:spPr>
          <a:xfrm>
            <a:off x="325362" y="1524281"/>
            <a:ext cx="5636161" cy="5544457"/>
          </a:xfrm>
        </p:spPr>
        <p:txBody>
          <a:bodyPr>
            <a:normAutofit fontScale="92500" lnSpcReduction="20000"/>
          </a:bodyPr>
          <a:lstStyle/>
          <a:p>
            <a:r>
              <a:rPr lang="en-US" sz="2400" dirty="0">
                <a:latin typeface="Source Sans Pro Light" panose="020B0403030403020204" pitchFamily="34" charset="0"/>
                <a:ea typeface="Source Sans Pro Light" panose="020B0403030403020204" pitchFamily="34" charset="0"/>
              </a:rPr>
              <a:t>Place electrode pads on clean, dry skin</a:t>
            </a:r>
          </a:p>
          <a:p>
            <a:pPr lvl="1"/>
            <a:r>
              <a:rPr lang="en-US" dirty="0">
                <a:latin typeface="Source Sans Pro Light" panose="020B0403030403020204" pitchFamily="34" charset="0"/>
                <a:ea typeface="Source Sans Pro Light" panose="020B0403030403020204" pitchFamily="34" charset="0"/>
              </a:rPr>
              <a:t>Remove excess hair</a:t>
            </a:r>
          </a:p>
          <a:p>
            <a:pPr lvl="1"/>
            <a:r>
              <a:rPr lang="en-US" dirty="0">
                <a:latin typeface="Source Sans Pro Light" panose="020B0403030403020204" pitchFamily="34" charset="0"/>
                <a:ea typeface="Source Sans Pro Light" panose="020B0403030403020204" pitchFamily="34" charset="0"/>
              </a:rPr>
              <a:t>Avoid any implanted devices</a:t>
            </a:r>
          </a:p>
          <a:p>
            <a:pPr lvl="1"/>
            <a:r>
              <a:rPr lang="en-US" dirty="0">
                <a:latin typeface="Source Sans Pro Light" panose="020B0403030403020204" pitchFamily="34" charset="0"/>
                <a:ea typeface="Source Sans Pro Light" panose="020B0403030403020204" pitchFamily="34" charset="0"/>
              </a:rPr>
              <a:t>Remove/clear skin of any medication patches</a:t>
            </a:r>
            <a:br>
              <a:rPr lang="en-US" dirty="0">
                <a:latin typeface="Source Sans Pro Light" panose="020B0403030403020204" pitchFamily="34" charset="0"/>
                <a:ea typeface="Source Sans Pro Light" panose="020B0403030403020204" pitchFamily="34" charset="0"/>
              </a:rPr>
            </a:br>
            <a:endParaRPr lang="en-US" dirty="0">
              <a:latin typeface="Source Sans Pro Light" panose="020B0403030403020204" pitchFamily="34" charset="0"/>
              <a:ea typeface="Source Sans Pro Light" panose="020B0403030403020204" pitchFamily="34" charset="0"/>
            </a:endParaRPr>
          </a:p>
          <a:p>
            <a:r>
              <a:rPr lang="en-US" sz="2400" dirty="0">
                <a:latin typeface="Source Sans Pro Light" panose="020B0403030403020204" pitchFamily="34" charset="0"/>
                <a:ea typeface="Source Sans Pro Light" panose="020B0403030403020204" pitchFamily="34" charset="0"/>
              </a:rPr>
              <a:t>Place the posterior electrode pad first, to avoid damaging the front place pad</a:t>
            </a:r>
          </a:p>
          <a:p>
            <a:pPr lvl="1"/>
            <a:r>
              <a:rPr lang="en-US" sz="2000" dirty="0">
                <a:latin typeface="Source Sans Pro Light" panose="020B0403030403020204" pitchFamily="34" charset="0"/>
                <a:ea typeface="Source Sans Pro Light" panose="020B0403030403020204" pitchFamily="34" charset="0"/>
              </a:rPr>
              <a:t>Follow the picture on the pad for proper placement </a:t>
            </a:r>
          </a:p>
          <a:p>
            <a:pPr lvl="1"/>
            <a:r>
              <a:rPr lang="en-US" sz="2000" dirty="0">
                <a:latin typeface="Source Sans Pro Light" panose="020B0403030403020204" pitchFamily="34" charset="0"/>
                <a:ea typeface="Source Sans Pro Light" panose="020B0403030403020204" pitchFamily="34" charset="0"/>
              </a:rPr>
              <a:t>Left of the spine and under scapula</a:t>
            </a:r>
            <a:br>
              <a:rPr lang="en-US" sz="2000" dirty="0">
                <a:latin typeface="Source Sans Pro Light" panose="020B0403030403020204" pitchFamily="34" charset="0"/>
                <a:ea typeface="Source Sans Pro Light" panose="020B0403030403020204" pitchFamily="34" charset="0"/>
              </a:rPr>
            </a:br>
            <a:r>
              <a:rPr lang="en-US" sz="2000" dirty="0">
                <a:latin typeface="Source Sans Pro Light" panose="020B0403030403020204" pitchFamily="34" charset="0"/>
                <a:ea typeface="Source Sans Pro Light" panose="020B0403030403020204" pitchFamily="34" charset="0"/>
              </a:rPr>
              <a:t>	</a:t>
            </a:r>
          </a:p>
          <a:p>
            <a:r>
              <a:rPr lang="en-US" sz="2400" dirty="0">
                <a:latin typeface="Source Sans Pro Light" panose="020B0403030403020204" pitchFamily="34" charset="0"/>
                <a:ea typeface="Source Sans Pro Light" panose="020B0403030403020204" pitchFamily="34" charset="0"/>
              </a:rPr>
              <a:t>Place the anterior CPR compression sensor on the chest, mid sternum</a:t>
            </a:r>
          </a:p>
          <a:p>
            <a:pPr marL="457200" lvl="1" indent="0">
              <a:buNone/>
            </a:pPr>
            <a:br>
              <a:rPr lang="en-US" sz="1600" dirty="0">
                <a:latin typeface="Source Sans Pro Light" panose="020B0403030403020204" pitchFamily="34" charset="0"/>
                <a:ea typeface="Source Sans Pro Light" panose="020B0403030403020204" pitchFamily="34" charset="0"/>
              </a:rPr>
            </a:br>
            <a:endParaRPr lang="en-US" sz="1600" dirty="0">
              <a:latin typeface="Source Sans Pro Light" panose="020B0403030403020204" pitchFamily="34" charset="0"/>
              <a:ea typeface="Source Sans Pro Light" panose="020B0403030403020204" pitchFamily="34" charset="0"/>
            </a:endParaRPr>
          </a:p>
          <a:p>
            <a:r>
              <a:rPr lang="en-US" sz="2400" dirty="0">
                <a:latin typeface="Source Sans Pro Light" panose="020B0403030403020204" pitchFamily="34" charset="0"/>
                <a:ea typeface="Source Sans Pro Light" panose="020B0403030403020204" pitchFamily="34" charset="0"/>
              </a:rPr>
              <a:t>Institutions with two anterior pads, apply electrode pad to align with the pectoral muscle on the left side</a:t>
            </a:r>
          </a:p>
        </p:txBody>
      </p:sp>
      <p:grpSp>
        <p:nvGrpSpPr>
          <p:cNvPr id="9" name="Group 8">
            <a:extLst>
              <a:ext uri="{FF2B5EF4-FFF2-40B4-BE49-F238E27FC236}">
                <a16:creationId xmlns:a16="http://schemas.microsoft.com/office/drawing/2014/main" id="{C1996FF1-5CEB-3B47-6AF8-19C733FF83BF}"/>
              </a:ext>
            </a:extLst>
          </p:cNvPr>
          <p:cNvGrpSpPr/>
          <p:nvPr/>
        </p:nvGrpSpPr>
        <p:grpSpPr>
          <a:xfrm>
            <a:off x="5540612" y="513560"/>
            <a:ext cx="3597266" cy="3190759"/>
            <a:chOff x="6290883" y="330199"/>
            <a:chExt cx="4287312" cy="3998001"/>
          </a:xfrm>
        </p:grpSpPr>
        <p:pic>
          <p:nvPicPr>
            <p:cNvPr id="10" name="Picture 2" descr=" ">
              <a:extLst>
                <a:ext uri="{FF2B5EF4-FFF2-40B4-BE49-F238E27FC236}">
                  <a16:creationId xmlns:a16="http://schemas.microsoft.com/office/drawing/2014/main" id="{020BCF82-ED21-547D-C518-5C93CA052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942" y="330199"/>
              <a:ext cx="3530600" cy="353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13DE96-0B0E-AA2B-4741-5431BE418C74}"/>
                </a:ext>
              </a:extLst>
            </p:cNvPr>
            <p:cNvSpPr txBox="1"/>
            <p:nvPr/>
          </p:nvSpPr>
          <p:spPr>
            <a:xfrm>
              <a:off x="6290883" y="3865429"/>
              <a:ext cx="4287312" cy="462771"/>
            </a:xfrm>
            <a:prstGeom prst="rect">
              <a:avLst/>
            </a:prstGeom>
            <a:noFill/>
          </p:spPr>
          <p:txBody>
            <a:bodyPr wrap="square" rtlCol="0">
              <a:spAutoFit/>
            </a:bodyPr>
            <a:lstStyle/>
            <a:p>
              <a:r>
                <a:rPr lang="en-US" dirty="0"/>
                <a:t>Anterior / Posterior Pad placement</a:t>
              </a:r>
            </a:p>
          </p:txBody>
        </p:sp>
      </p:grpSp>
      <p:pic>
        <p:nvPicPr>
          <p:cNvPr id="12" name="Picture 4">
            <a:extLst>
              <a:ext uri="{FF2B5EF4-FFF2-40B4-BE49-F238E27FC236}">
                <a16:creationId xmlns:a16="http://schemas.microsoft.com/office/drawing/2014/main" id="{AEC88D31-2AC5-EA09-3909-E550E92204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1" t="13543" r="11371" b="15500"/>
          <a:stretch/>
        </p:blipFill>
        <p:spPr bwMode="auto">
          <a:xfrm>
            <a:off x="9144980" y="3167822"/>
            <a:ext cx="2684163" cy="271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08356E-AAD3-00BA-16E4-C460E7FDABF9}"/>
              </a:ext>
            </a:extLst>
          </p:cNvPr>
          <p:cNvSpPr txBox="1"/>
          <p:nvPr/>
        </p:nvSpPr>
        <p:spPr>
          <a:xfrm>
            <a:off x="8749120" y="5915119"/>
            <a:ext cx="3475882" cy="369332"/>
          </a:xfrm>
          <a:prstGeom prst="rect">
            <a:avLst/>
          </a:prstGeom>
          <a:noFill/>
        </p:spPr>
        <p:txBody>
          <a:bodyPr wrap="square" rtlCol="0">
            <a:spAutoFit/>
          </a:bodyPr>
          <a:lstStyle/>
          <a:p>
            <a:r>
              <a:rPr lang="en-US" dirty="0"/>
              <a:t>Anterior / Anterior Pad placement</a:t>
            </a:r>
          </a:p>
        </p:txBody>
      </p:sp>
    </p:spTree>
    <p:extLst>
      <p:ext uri="{BB962C8B-B14F-4D97-AF65-F5344CB8AC3E}">
        <p14:creationId xmlns:p14="http://schemas.microsoft.com/office/powerpoint/2010/main" val="306177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Myocardial Cell Properties</a:t>
            </a:r>
          </a:p>
        </p:txBody>
      </p:sp>
      <p:graphicFrame>
        <p:nvGraphicFramePr>
          <p:cNvPr id="8" name="Table 7">
            <a:extLst>
              <a:ext uri="{FF2B5EF4-FFF2-40B4-BE49-F238E27FC236}">
                <a16:creationId xmlns:a16="http://schemas.microsoft.com/office/drawing/2014/main" id="{73863B73-2DD0-5217-B179-6792AC56331E}"/>
              </a:ext>
            </a:extLst>
          </p:cNvPr>
          <p:cNvGraphicFramePr>
            <a:graphicFrameLocks noGrp="1"/>
          </p:cNvGraphicFramePr>
          <p:nvPr>
            <p:extLst>
              <p:ext uri="{D42A27DB-BD31-4B8C-83A1-F6EECF244321}">
                <p14:modId xmlns:p14="http://schemas.microsoft.com/office/powerpoint/2010/main" val="2230259012"/>
              </p:ext>
            </p:extLst>
          </p:nvPr>
        </p:nvGraphicFramePr>
        <p:xfrm>
          <a:off x="905554" y="1924489"/>
          <a:ext cx="10515600" cy="3476184"/>
        </p:xfrm>
        <a:graphic>
          <a:graphicData uri="http://schemas.openxmlformats.org/drawingml/2006/table">
            <a:tbl>
              <a:tblPr firstRow="1" bandRow="1">
                <a:tableStyleId>{7DF18680-E054-41AD-8BC1-D1AEF772440D}</a:tableStyleId>
              </a:tblPr>
              <a:tblGrid>
                <a:gridCol w="2628900">
                  <a:extLst>
                    <a:ext uri="{9D8B030D-6E8A-4147-A177-3AD203B41FA5}">
                      <a16:colId xmlns:a16="http://schemas.microsoft.com/office/drawing/2014/main" val="1133995054"/>
                    </a:ext>
                  </a:extLst>
                </a:gridCol>
                <a:gridCol w="2628900">
                  <a:extLst>
                    <a:ext uri="{9D8B030D-6E8A-4147-A177-3AD203B41FA5}">
                      <a16:colId xmlns:a16="http://schemas.microsoft.com/office/drawing/2014/main" val="1127390499"/>
                    </a:ext>
                  </a:extLst>
                </a:gridCol>
                <a:gridCol w="2628900">
                  <a:extLst>
                    <a:ext uri="{9D8B030D-6E8A-4147-A177-3AD203B41FA5}">
                      <a16:colId xmlns:a16="http://schemas.microsoft.com/office/drawing/2014/main" val="3270761985"/>
                    </a:ext>
                  </a:extLst>
                </a:gridCol>
                <a:gridCol w="2628900">
                  <a:extLst>
                    <a:ext uri="{9D8B030D-6E8A-4147-A177-3AD203B41FA5}">
                      <a16:colId xmlns:a16="http://schemas.microsoft.com/office/drawing/2014/main" val="3543535424"/>
                    </a:ext>
                  </a:extLst>
                </a:gridCol>
              </a:tblGrid>
              <a:tr h="606311">
                <a:tc>
                  <a:txBody>
                    <a:bodyPr/>
                    <a:lstStyle/>
                    <a:p>
                      <a:pPr algn="ctr"/>
                      <a:r>
                        <a:rPr lang="en-US" sz="2800" dirty="0">
                          <a:latin typeface="+mj-lt"/>
                          <a:ea typeface="Source Sans Pro Light" panose="020B0403030403020204" pitchFamily="34" charset="0"/>
                        </a:rPr>
                        <a:t>Automaticity</a:t>
                      </a:r>
                    </a:p>
                  </a:txBody>
                  <a:tcPr/>
                </a:tc>
                <a:tc>
                  <a:txBody>
                    <a:bodyPr/>
                    <a:lstStyle/>
                    <a:p>
                      <a:pPr algn="ctr"/>
                      <a:r>
                        <a:rPr lang="en-US" sz="2800" dirty="0">
                          <a:latin typeface="+mj-lt"/>
                          <a:ea typeface="Source Sans Pro Light" panose="020B0403030403020204" pitchFamily="34" charset="0"/>
                        </a:rPr>
                        <a:t>Excitability</a:t>
                      </a:r>
                    </a:p>
                  </a:txBody>
                  <a:tcPr/>
                </a:tc>
                <a:tc rowSpan="2">
                  <a:txBody>
                    <a:bodyPr/>
                    <a:lstStyle/>
                    <a:p>
                      <a:pPr algn="ctr"/>
                      <a:endParaRPr lang="en-US" sz="3200" dirty="0">
                        <a:latin typeface="+mj-lt"/>
                        <a:ea typeface="Source Sans Pro Light" panose="020B0403030403020204" pitchFamily="34" charset="0"/>
                      </a:endParaRPr>
                    </a:p>
                  </a:txBody>
                  <a:tcPr>
                    <a:noFill/>
                  </a:tcPr>
                </a:tc>
                <a:tc>
                  <a:txBody>
                    <a:bodyPr/>
                    <a:lstStyle/>
                    <a:p>
                      <a:pPr algn="ctr"/>
                      <a:r>
                        <a:rPr lang="en-US" sz="2800" dirty="0">
                          <a:latin typeface="+mj-lt"/>
                          <a:ea typeface="Source Sans Pro Light" panose="020B0403030403020204" pitchFamily="34" charset="0"/>
                        </a:rPr>
                        <a:t>Conductivity</a:t>
                      </a:r>
                    </a:p>
                  </a:txBody>
                  <a:tcPr/>
                </a:tc>
                <a:extLst>
                  <a:ext uri="{0D108BD9-81ED-4DB2-BD59-A6C34878D82A}">
                    <a16:rowId xmlns:a16="http://schemas.microsoft.com/office/drawing/2014/main" val="990302590"/>
                  </a:ext>
                </a:extLst>
              </a:tr>
              <a:tr h="1576409">
                <a:tc gridSpan="2">
                  <a:txBody>
                    <a:bodyPr/>
                    <a:lstStyle/>
                    <a:p>
                      <a:r>
                        <a:rPr lang="en-US" sz="2000" b="1" dirty="0">
                          <a:latin typeface="+mj-lt"/>
                          <a:ea typeface="Source Sans Pro Light" panose="020B0403030403020204" pitchFamily="34" charset="0"/>
                        </a:rPr>
                        <a:t>INCREASED</a:t>
                      </a:r>
                      <a:br>
                        <a:rPr lang="en-US" sz="1800" dirty="0">
                          <a:latin typeface="+mj-lt"/>
                          <a:ea typeface="Source Sans Pro Light" panose="020B0403030403020204" pitchFamily="34" charset="0"/>
                        </a:rPr>
                      </a:br>
                      <a:r>
                        <a:rPr lang="en-US" sz="1800" dirty="0">
                          <a:latin typeface="+mj-lt"/>
                          <a:ea typeface="Source Sans Pro Light" panose="020B0403030403020204" pitchFamily="34" charset="0"/>
                        </a:rPr>
                        <a:t>- hypoxia</a:t>
                      </a:r>
                    </a:p>
                    <a:p>
                      <a:r>
                        <a:rPr lang="en-US" sz="1800" dirty="0">
                          <a:latin typeface="+mj-lt"/>
                          <a:ea typeface="Source Sans Pro Light" panose="020B0403030403020204" pitchFamily="34" charset="0"/>
                        </a:rPr>
                        <a:t>- hyperthermia</a:t>
                      </a:r>
                    </a:p>
                    <a:p>
                      <a:r>
                        <a:rPr lang="en-US" sz="1800" dirty="0">
                          <a:latin typeface="+mj-lt"/>
                          <a:ea typeface="Source Sans Pro Light" panose="020B0403030403020204" pitchFamily="34" charset="0"/>
                        </a:rPr>
                        <a:t>- hypokalemia</a:t>
                      </a:r>
                    </a:p>
                    <a:p>
                      <a:r>
                        <a:rPr lang="en-US" sz="1800" dirty="0">
                          <a:latin typeface="+mj-lt"/>
                          <a:ea typeface="Source Sans Pro Light" panose="020B0403030403020204" pitchFamily="34" charset="0"/>
                        </a:rPr>
                        <a:t>- sympathetic NS stimulation</a:t>
                      </a:r>
                    </a:p>
                  </a:txBody>
                  <a:tcPr/>
                </a:tc>
                <a:tc hMerge="1">
                  <a:txBody>
                    <a:bodyPr/>
                    <a:lstStyle/>
                    <a:p>
                      <a:br>
                        <a:rPr lang="en-US" sz="1400" dirty="0">
                          <a:latin typeface="Source Sans Pro Light" panose="020B0403030403020204" pitchFamily="34" charset="0"/>
                          <a:ea typeface="Source Sans Pro Light" panose="020B0403030403020204" pitchFamily="34" charset="0"/>
                        </a:rPr>
                      </a:br>
                      <a:endParaRPr lang="en-US" sz="1400" dirty="0">
                        <a:latin typeface="Source Sans Pro Light" panose="020B0403030403020204" pitchFamily="34" charset="0"/>
                        <a:ea typeface="Source Sans Pro Light" panose="020B0403030403020204" pitchFamily="34" charset="0"/>
                      </a:endParaRPr>
                    </a:p>
                  </a:txBody>
                  <a:tcPr/>
                </a:tc>
                <a:tc vMerge="1">
                  <a:txBody>
                    <a:bodyPr/>
                    <a:lstStyle/>
                    <a:p>
                      <a:endParaRPr lang="en-US" sz="1400" dirty="0">
                        <a:latin typeface="Source Sans Pro Light" panose="020B0403030403020204" pitchFamily="34" charset="0"/>
                        <a:ea typeface="Source Sans Pro Light" panose="020B0403030403020204" pitchFamily="34" charset="0"/>
                      </a:endParaRPr>
                    </a:p>
                  </a:txBody>
                  <a:tcPr/>
                </a:tc>
                <a:tc>
                  <a:txBody>
                    <a:bodyPr/>
                    <a:lstStyle/>
                    <a:p>
                      <a:r>
                        <a:rPr lang="en-US" sz="2000" b="1" dirty="0">
                          <a:latin typeface="+mj-lt"/>
                          <a:ea typeface="Source Sans Pro Light" panose="020B0403030403020204" pitchFamily="34" charset="0"/>
                        </a:rPr>
                        <a:t>INCREASED</a:t>
                      </a:r>
                    </a:p>
                    <a:p>
                      <a:pPr marL="285750" indent="-285750">
                        <a:buFontTx/>
                        <a:buChar char="-"/>
                      </a:pPr>
                      <a:r>
                        <a:rPr lang="en-US" sz="1800" b="0" dirty="0">
                          <a:latin typeface="+mj-lt"/>
                          <a:ea typeface="Source Sans Pro Light" panose="020B0403030403020204" pitchFamily="34" charset="0"/>
                        </a:rPr>
                        <a:t>abnormal/extra conduction pathways</a:t>
                      </a:r>
                    </a:p>
                    <a:p>
                      <a:pPr marL="285750" indent="-285750">
                        <a:buFontTx/>
                        <a:buChar char="-"/>
                      </a:pPr>
                      <a:r>
                        <a:rPr lang="en-US" sz="1800" b="0" dirty="0">
                          <a:latin typeface="+mj-lt"/>
                          <a:ea typeface="Source Sans Pro Light" panose="020B0403030403020204" pitchFamily="34" charset="0"/>
                        </a:rPr>
                        <a:t>WPW/Re-Entry Phenomenon</a:t>
                      </a:r>
                      <a:endParaRPr lang="en-US" sz="1600" b="0" dirty="0">
                        <a:latin typeface="+mj-lt"/>
                        <a:ea typeface="Source Sans Pro Light" panose="020B0403030403020204" pitchFamily="34" charset="0"/>
                      </a:endParaRPr>
                    </a:p>
                  </a:txBody>
                  <a:tcPr/>
                </a:tc>
                <a:extLst>
                  <a:ext uri="{0D108BD9-81ED-4DB2-BD59-A6C34878D82A}">
                    <a16:rowId xmlns:a16="http://schemas.microsoft.com/office/drawing/2014/main" val="447694058"/>
                  </a:ext>
                </a:extLst>
              </a:tr>
              <a:tr h="1293464">
                <a:tc gridSpan="2">
                  <a:txBody>
                    <a:bodyPr/>
                    <a:lstStyle/>
                    <a:p>
                      <a:r>
                        <a:rPr lang="en-US" sz="2000" b="1" dirty="0">
                          <a:latin typeface="+mj-lt"/>
                          <a:ea typeface="Source Sans Pro Light" panose="020B0403030403020204" pitchFamily="34" charset="0"/>
                        </a:rPr>
                        <a:t>DECREASED</a:t>
                      </a:r>
                    </a:p>
                    <a:p>
                      <a:r>
                        <a:rPr lang="en-US" sz="1800" b="0" dirty="0">
                          <a:latin typeface="+mj-lt"/>
                          <a:ea typeface="Source Sans Pro Light" panose="020B0403030403020204" pitchFamily="34" charset="0"/>
                        </a:rPr>
                        <a:t>- hypothermia</a:t>
                      </a:r>
                    </a:p>
                    <a:p>
                      <a:r>
                        <a:rPr lang="en-US" sz="1800" b="0" dirty="0">
                          <a:latin typeface="+mj-lt"/>
                          <a:ea typeface="Source Sans Pro Light" panose="020B0403030403020204" pitchFamily="34" charset="0"/>
                        </a:rPr>
                        <a:t>- hyperkalemia</a:t>
                      </a:r>
                    </a:p>
                    <a:p>
                      <a:r>
                        <a:rPr lang="en-US" sz="1800" b="0" dirty="0">
                          <a:latin typeface="+mj-lt"/>
                          <a:ea typeface="Source Sans Pro Light" panose="020B0403030403020204" pitchFamily="34" charset="0"/>
                        </a:rPr>
                        <a:t>- parasympathetic NS stimulation</a:t>
                      </a:r>
                      <a:endParaRPr lang="en-US" sz="1600" b="0" dirty="0">
                        <a:latin typeface="+mj-lt"/>
                        <a:ea typeface="Source Sans Pro Light" panose="020B0403030403020204" pitchFamily="34" charset="0"/>
                      </a:endParaRPr>
                    </a:p>
                  </a:txBody>
                  <a:tcPr/>
                </a:tc>
                <a:tc hMerge="1">
                  <a:txBody>
                    <a:bodyPr/>
                    <a:lstStyle/>
                    <a:p>
                      <a:endParaRPr lang="en-US" sz="1400" dirty="0">
                        <a:latin typeface="Source Sans Pro Light" panose="020B0403030403020204" pitchFamily="34" charset="0"/>
                        <a:ea typeface="Source Sans Pro Light" panose="020B0403030403020204" pitchFamily="34" charset="0"/>
                      </a:endParaRPr>
                    </a:p>
                  </a:txBody>
                  <a:tcPr/>
                </a:tc>
                <a:tc>
                  <a:txBody>
                    <a:bodyPr/>
                    <a:lstStyle/>
                    <a:p>
                      <a:pPr algn="ctr"/>
                      <a:endParaRPr lang="en-US" sz="3200" dirty="0">
                        <a:latin typeface="+mj-lt"/>
                        <a:ea typeface="Source Sans Pro Light" panose="020B0403030403020204" pitchFamily="34" charset="0"/>
                      </a:endParaRPr>
                    </a:p>
                  </a:txBody>
                  <a:tcPr>
                    <a:noFill/>
                  </a:tcPr>
                </a:tc>
                <a:tc>
                  <a:txBody>
                    <a:bodyPr/>
                    <a:lstStyle/>
                    <a:p>
                      <a:r>
                        <a:rPr lang="en-US" sz="2000" b="1" dirty="0">
                          <a:latin typeface="+mj-lt"/>
                          <a:ea typeface="Source Sans Pro Light" panose="020B0403030403020204" pitchFamily="34" charset="0"/>
                        </a:rPr>
                        <a:t>DECREASED</a:t>
                      </a:r>
                      <a:endParaRPr lang="en-US" sz="1800" b="1" dirty="0">
                        <a:latin typeface="+mj-lt"/>
                        <a:ea typeface="Source Sans Pro Light" panose="020B0403030403020204" pitchFamily="34" charset="0"/>
                      </a:endParaRPr>
                    </a:p>
                    <a:p>
                      <a:pPr marL="285750" indent="-285750">
                        <a:buFontTx/>
                        <a:buChar char="-"/>
                      </a:pPr>
                      <a:r>
                        <a:rPr lang="en-US" sz="1800" dirty="0">
                          <a:latin typeface="+mj-lt"/>
                          <a:ea typeface="Source Sans Pro Light" panose="020B0403030403020204" pitchFamily="34" charset="0"/>
                        </a:rPr>
                        <a:t>delayed/blocked conduction pathways</a:t>
                      </a:r>
                    </a:p>
                    <a:p>
                      <a:pPr marL="285750" indent="-285750">
                        <a:buFontTx/>
                        <a:buChar char="-"/>
                      </a:pPr>
                      <a:r>
                        <a:rPr lang="en-US" sz="1800" dirty="0">
                          <a:latin typeface="+mj-lt"/>
                          <a:ea typeface="Source Sans Pro Light" panose="020B0403030403020204" pitchFamily="34" charset="0"/>
                        </a:rPr>
                        <a:t>AV Blocks / Escape </a:t>
                      </a:r>
                    </a:p>
                  </a:txBody>
                  <a:tcPr/>
                </a:tc>
                <a:extLst>
                  <a:ext uri="{0D108BD9-81ED-4DB2-BD59-A6C34878D82A}">
                    <a16:rowId xmlns:a16="http://schemas.microsoft.com/office/drawing/2014/main" val="1396609363"/>
                  </a:ext>
                </a:extLst>
              </a:tr>
            </a:tbl>
          </a:graphicData>
        </a:graphic>
      </p:graphicFrame>
    </p:spTree>
    <p:extLst>
      <p:ext uri="{BB962C8B-B14F-4D97-AF65-F5344CB8AC3E}">
        <p14:creationId xmlns:p14="http://schemas.microsoft.com/office/powerpoint/2010/main" val="1657806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19C227-6278-5771-3CA8-35482DF88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F4005-45C9-F6F6-2F75-D801BFE39068}"/>
              </a:ext>
            </a:extLst>
          </p:cNvPr>
          <p:cNvSpPr>
            <a:spLocks noGrp="1"/>
          </p:cNvSpPr>
          <p:nvPr>
            <p:ph type="title"/>
          </p:nvPr>
        </p:nvSpPr>
        <p:spPr>
          <a:xfrm>
            <a:off x="287867" y="601133"/>
            <a:ext cx="10515600" cy="1089555"/>
          </a:xfrm>
        </p:spPr>
        <p:txBody>
          <a:bodyPr>
            <a:normAutofit/>
          </a:bodyPr>
          <a:lstStyle/>
          <a:p>
            <a:r>
              <a:rPr lang="en-US" sz="3600" dirty="0">
                <a:solidFill>
                  <a:schemeClr val="accent2"/>
                </a:solidFill>
              </a:rPr>
              <a:t>Indications: Defibrillation</a:t>
            </a:r>
            <a:endParaRPr lang="en-US" sz="3600" b="1" dirty="0">
              <a:solidFill>
                <a:schemeClr val="accent2"/>
              </a:solidFill>
              <a:ea typeface="Source Sans Pro Light" panose="020B0403030403020204" pitchFamily="34" charset="0"/>
            </a:endParaRPr>
          </a:p>
        </p:txBody>
      </p:sp>
      <p:sp>
        <p:nvSpPr>
          <p:cNvPr id="6" name="Content Placeholder 2">
            <a:extLst>
              <a:ext uri="{FF2B5EF4-FFF2-40B4-BE49-F238E27FC236}">
                <a16:creationId xmlns:a16="http://schemas.microsoft.com/office/drawing/2014/main" id="{1C801B44-3096-1D68-8E71-376219A87968}"/>
              </a:ext>
            </a:extLst>
          </p:cNvPr>
          <p:cNvSpPr>
            <a:spLocks noGrp="1"/>
          </p:cNvSpPr>
          <p:nvPr>
            <p:ph sz="half" idx="1"/>
          </p:nvPr>
        </p:nvSpPr>
        <p:spPr>
          <a:xfrm>
            <a:off x="311398" y="1858394"/>
            <a:ext cx="5820227" cy="4638449"/>
          </a:xfrm>
        </p:spPr>
        <p:txBody>
          <a:bodyPr>
            <a:normAutofit fontScale="92500"/>
          </a:bodyPr>
          <a:lstStyle/>
          <a:p>
            <a:r>
              <a:rPr lang="en-US" sz="2400" b="1" dirty="0">
                <a:solidFill>
                  <a:srgbClr val="202124"/>
                </a:solidFill>
                <a:effectLst/>
                <a:latin typeface="Source Sans Pro Light" panose="020B0403030403020204" pitchFamily="34" charset="0"/>
                <a:ea typeface="Source Sans Pro Light" panose="020B0403030403020204" pitchFamily="34" charset="0"/>
                <a:cs typeface="Calibri" panose="020F0502020204030204" pitchFamily="34" charset="0"/>
              </a:rPr>
              <a:t>Defibrillation</a:t>
            </a:r>
            <a:r>
              <a:rPr lang="en-US" sz="2400" dirty="0">
                <a:solidFill>
                  <a:srgbClr val="202124"/>
                </a:solidFill>
                <a:effectLst/>
                <a:latin typeface="Source Sans Pro Light" panose="020B0403030403020204" pitchFamily="34" charset="0"/>
                <a:ea typeface="Source Sans Pro Light" panose="020B0403030403020204" pitchFamily="34" charset="0"/>
                <a:cs typeface="Calibri" panose="020F0502020204030204" pitchFamily="34" charset="0"/>
              </a:rPr>
              <a:t>: is non-synchronized administration of shock during a cardiac cycle of an</a:t>
            </a:r>
            <a:r>
              <a:rPr lang="en-US" sz="2400" dirty="0">
                <a:effectLst/>
                <a:latin typeface="Source Sans Pro Light" panose="020B0403030403020204" pitchFamily="34" charset="0"/>
                <a:ea typeface="Source Sans Pro Light" panose="020B0403030403020204" pitchFamily="34" charset="0"/>
                <a:cs typeface="Calibri" panose="020F0502020204030204" pitchFamily="34" charset="0"/>
              </a:rPr>
              <a:t> unorganized rhythm with no pulse </a:t>
            </a:r>
            <a:br>
              <a:rPr lang="en-US" sz="2400" dirty="0">
                <a:effectLst/>
                <a:latin typeface="Source Sans Pro Light" panose="020B0403030403020204" pitchFamily="34" charset="0"/>
                <a:ea typeface="Source Sans Pro Light" panose="020B0403030403020204" pitchFamily="34" charset="0"/>
                <a:cs typeface="Calibri" panose="020F0502020204030204" pitchFamily="34" charset="0"/>
              </a:rPr>
            </a:br>
            <a:endParaRPr lang="en-US" sz="2400" dirty="0">
              <a:latin typeface="Source Sans Pro Light" panose="020B0403030403020204" pitchFamily="34" charset="0"/>
              <a:ea typeface="Source Sans Pro Light" panose="020B0403030403020204" pitchFamily="34" charset="0"/>
            </a:endParaRPr>
          </a:p>
          <a:p>
            <a:r>
              <a:rPr lang="en-US" sz="2400" dirty="0">
                <a:latin typeface="Source Sans Pro Light" panose="020B0403030403020204" pitchFamily="34" charset="0"/>
                <a:ea typeface="Source Sans Pro Light" panose="020B0403030403020204" pitchFamily="34" charset="0"/>
              </a:rPr>
              <a:t>The defibrillator mode can be used for the following arrythmias:</a:t>
            </a:r>
          </a:p>
          <a:p>
            <a:pPr lvl="1"/>
            <a:r>
              <a:rPr lang="en-US" dirty="0">
                <a:latin typeface="Source Sans Pro Light" panose="020B0403030403020204" pitchFamily="34" charset="0"/>
                <a:ea typeface="Source Sans Pro Light" panose="020B0403030403020204" pitchFamily="34" charset="0"/>
              </a:rPr>
              <a:t>Ventricular fibrillation</a:t>
            </a:r>
          </a:p>
          <a:p>
            <a:pPr lvl="1"/>
            <a:r>
              <a:rPr lang="en-US" dirty="0">
                <a:latin typeface="Source Sans Pro Light" panose="020B0403030403020204" pitchFamily="34" charset="0"/>
                <a:ea typeface="Source Sans Pro Light" panose="020B0403030403020204" pitchFamily="34" charset="0"/>
              </a:rPr>
              <a:t>V-Tach without a pulse</a:t>
            </a:r>
          </a:p>
          <a:p>
            <a:pPr lvl="1"/>
            <a:r>
              <a:rPr lang="en-US" dirty="0">
                <a:latin typeface="Source Sans Pro Light" panose="020B0403030403020204" pitchFamily="34" charset="0"/>
                <a:ea typeface="Source Sans Pro Light" panose="020B0403030403020204" pitchFamily="34" charset="0"/>
              </a:rPr>
              <a:t>Torsades de Pointes without a pulse</a:t>
            </a:r>
            <a:br>
              <a:rPr lang="en-US" dirty="0">
                <a:latin typeface="Source Sans Pro Light" panose="020B0403030403020204" pitchFamily="34" charset="0"/>
                <a:ea typeface="Source Sans Pro Light" panose="020B0403030403020204" pitchFamily="34" charset="0"/>
              </a:rPr>
            </a:br>
            <a:endParaRPr lang="en-US" dirty="0">
              <a:latin typeface="Source Sans Pro Light" panose="020B0403030403020204" pitchFamily="34" charset="0"/>
              <a:ea typeface="Source Sans Pro Light" panose="020B0403030403020204" pitchFamily="34" charset="0"/>
            </a:endParaRPr>
          </a:p>
          <a:p>
            <a:r>
              <a:rPr lang="en-US" sz="2400" dirty="0">
                <a:latin typeface="Source Sans Pro Light" panose="020B0403030403020204" pitchFamily="34" charset="0"/>
                <a:ea typeface="Source Sans Pro Light" panose="020B0403030403020204" pitchFamily="34" charset="0"/>
              </a:rPr>
              <a:t>Energy selection will be based on patient:</a:t>
            </a:r>
          </a:p>
          <a:p>
            <a:pPr lvl="1"/>
            <a:r>
              <a:rPr lang="en-US" dirty="0">
                <a:latin typeface="Source Sans Pro Light" panose="020B0403030403020204" pitchFamily="34" charset="0"/>
                <a:ea typeface="Source Sans Pro Light" panose="020B0403030403020204" pitchFamily="34" charset="0"/>
              </a:rPr>
              <a:t>Adults: 120-200 J</a:t>
            </a:r>
          </a:p>
          <a:p>
            <a:pPr lvl="1"/>
            <a:r>
              <a:rPr lang="en-US" dirty="0">
                <a:latin typeface="Source Sans Pro Light" panose="020B0403030403020204" pitchFamily="34" charset="0"/>
                <a:ea typeface="Source Sans Pro Light" panose="020B0403030403020204" pitchFamily="34" charset="0"/>
              </a:rPr>
              <a:t>Pediatrics: 2-4 J/KG</a:t>
            </a:r>
          </a:p>
          <a:p>
            <a:endParaRPr lang="en-US" dirty="0"/>
          </a:p>
          <a:p>
            <a:endParaRPr lang="en-US" dirty="0"/>
          </a:p>
        </p:txBody>
      </p:sp>
      <p:pic>
        <p:nvPicPr>
          <p:cNvPr id="7" name="Picture 2" descr="R Series - Defibrillator Unit Semi - Automatic - 10320005201330012">
            <a:extLst>
              <a:ext uri="{FF2B5EF4-FFF2-40B4-BE49-F238E27FC236}">
                <a16:creationId xmlns:a16="http://schemas.microsoft.com/office/drawing/2014/main" id="{59993590-4985-6DDE-1CB6-E28EC2EDE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75701"/>
            <a:ext cx="2835275" cy="283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89A61D0-B454-578A-2AFE-FE0A012334EE}"/>
              </a:ext>
            </a:extLst>
          </p:cNvPr>
          <p:cNvPicPr>
            <a:picLocks noChangeAspect="1"/>
          </p:cNvPicPr>
          <p:nvPr/>
        </p:nvPicPr>
        <p:blipFill>
          <a:blip r:embed="rId5"/>
          <a:stretch>
            <a:fillRect/>
          </a:stretch>
        </p:blipFill>
        <p:spPr>
          <a:xfrm>
            <a:off x="9881221" y="551492"/>
            <a:ext cx="1858139" cy="3567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a:extLst>
              <a:ext uri="{FF2B5EF4-FFF2-40B4-BE49-F238E27FC236}">
                <a16:creationId xmlns:a16="http://schemas.microsoft.com/office/drawing/2014/main" id="{6A0BFFF2-9F39-58DA-6CF7-1189C55F5576}"/>
              </a:ext>
            </a:extLst>
          </p:cNvPr>
          <p:cNvCxnSpPr>
            <a:cxnSpLocks/>
          </p:cNvCxnSpPr>
          <p:nvPr/>
        </p:nvCxnSpPr>
        <p:spPr>
          <a:xfrm flipV="1">
            <a:off x="8750703" y="2954210"/>
            <a:ext cx="1724445" cy="18977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06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5272E3E-2216-3BB8-0348-FD03CD1D0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8F5DC-A73D-46D1-3FEE-D03EF2743B8B}"/>
              </a:ext>
            </a:extLst>
          </p:cNvPr>
          <p:cNvSpPr>
            <a:spLocks noGrp="1"/>
          </p:cNvSpPr>
          <p:nvPr>
            <p:ph type="title"/>
          </p:nvPr>
        </p:nvSpPr>
        <p:spPr>
          <a:xfrm>
            <a:off x="287867" y="601133"/>
            <a:ext cx="10515600" cy="1089555"/>
          </a:xfrm>
        </p:spPr>
        <p:txBody>
          <a:bodyPr>
            <a:normAutofit/>
          </a:bodyPr>
          <a:lstStyle/>
          <a:p>
            <a:r>
              <a:rPr lang="en-US" sz="3600" dirty="0">
                <a:solidFill>
                  <a:schemeClr val="accent2"/>
                </a:solidFill>
              </a:rPr>
              <a:t>Indications: Cardioversion</a:t>
            </a:r>
            <a:endParaRPr lang="en-US" sz="3600" b="1" dirty="0">
              <a:solidFill>
                <a:schemeClr val="accent2"/>
              </a:solidFill>
              <a:ea typeface="Source Sans Pro Light" panose="020B0403030403020204" pitchFamily="34" charset="0"/>
            </a:endParaRPr>
          </a:p>
        </p:txBody>
      </p:sp>
      <p:sp>
        <p:nvSpPr>
          <p:cNvPr id="5" name="Content Placeholder 2">
            <a:extLst>
              <a:ext uri="{FF2B5EF4-FFF2-40B4-BE49-F238E27FC236}">
                <a16:creationId xmlns:a16="http://schemas.microsoft.com/office/drawing/2014/main" id="{38773E8F-F40F-04EE-C5E0-25D1430F253C}"/>
              </a:ext>
            </a:extLst>
          </p:cNvPr>
          <p:cNvSpPr>
            <a:spLocks noGrp="1"/>
          </p:cNvSpPr>
          <p:nvPr>
            <p:ph sz="half" idx="1"/>
          </p:nvPr>
        </p:nvSpPr>
        <p:spPr>
          <a:xfrm>
            <a:off x="382019" y="1511994"/>
            <a:ext cx="5820227" cy="4638449"/>
          </a:xfrm>
        </p:spPr>
        <p:txBody>
          <a:bodyPr>
            <a:normAutofit lnSpcReduction="10000"/>
          </a:bodyPr>
          <a:lstStyle/>
          <a:p>
            <a:r>
              <a:rPr lang="en-US" sz="1800" b="1" dirty="0">
                <a:effectLst/>
                <a:latin typeface="Source Sans Pro Light" panose="020B0403030403020204" pitchFamily="34" charset="0"/>
                <a:ea typeface="Calibri" panose="020F0502020204030204" pitchFamily="34" charset="0"/>
                <a:cs typeface="Calibri" panose="020F0502020204030204" pitchFamily="34" charset="0"/>
              </a:rPr>
              <a:t>Cardioversion</a:t>
            </a:r>
            <a:r>
              <a:rPr lang="en-US" sz="1800" dirty="0">
                <a:effectLst/>
                <a:latin typeface="Source Sans Pro Light" panose="020B0403030403020204" pitchFamily="34" charset="0"/>
                <a:ea typeface="Calibri" panose="020F0502020204030204" pitchFamily="34" charset="0"/>
                <a:cs typeface="Calibri" panose="020F0502020204030204" pitchFamily="34" charset="0"/>
              </a:rPr>
              <a:t>: </a:t>
            </a:r>
            <a:r>
              <a:rPr lang="en-US" sz="1800" dirty="0">
                <a:solidFill>
                  <a:srgbClr val="202124"/>
                </a:solidFill>
                <a:effectLst/>
                <a:latin typeface="Source Sans Pro Light" panose="020B0403030403020204" pitchFamily="34" charset="0"/>
                <a:ea typeface="Calibri" panose="020F0502020204030204" pitchFamily="34" charset="0"/>
                <a:cs typeface="Calibri" panose="020F0502020204030204" pitchFamily="34" charset="0"/>
              </a:rPr>
              <a:t>is a synchronized administration of shock during the R waves of a QRS complex in a cardiac cycle of an abnormal rhythm with a pulse. </a:t>
            </a:r>
            <a:br>
              <a:rPr lang="en-US" sz="1800" dirty="0">
                <a:effectLst/>
                <a:latin typeface="Source Sans Pro Light" panose="020B0403030403020204" pitchFamily="34" charset="0"/>
                <a:ea typeface="Source Sans Pro Light" panose="020B0403030403020204" pitchFamily="34" charset="0"/>
                <a:cs typeface="Calibri" panose="020F0502020204030204" pitchFamily="34" charset="0"/>
              </a:rPr>
            </a:br>
            <a:endParaRPr lang="en-US" sz="1800" dirty="0">
              <a:latin typeface="Source Sans Pro Light" panose="020B0403030403020204" pitchFamily="34" charset="0"/>
              <a:ea typeface="Source Sans Pro Light" panose="020B0403030403020204" pitchFamily="34" charset="0"/>
            </a:endParaRPr>
          </a:p>
          <a:p>
            <a:r>
              <a:rPr lang="en-US" sz="1800" dirty="0">
                <a:latin typeface="Source Sans Pro Light" panose="020B0403030403020204" pitchFamily="34" charset="0"/>
                <a:ea typeface="Source Sans Pro Light" panose="020B0403030403020204" pitchFamily="34" charset="0"/>
              </a:rPr>
              <a:t>The </a:t>
            </a:r>
            <a:r>
              <a:rPr lang="en-US" sz="1800" i="1" dirty="0">
                <a:latin typeface="Source Sans Pro Light" panose="020B0403030403020204" pitchFamily="34" charset="0"/>
                <a:ea typeface="Source Sans Pro Light" panose="020B0403030403020204" pitchFamily="34" charset="0"/>
              </a:rPr>
              <a:t>major</a:t>
            </a:r>
            <a:r>
              <a:rPr lang="en-US" sz="1800" dirty="0">
                <a:latin typeface="Source Sans Pro Light" panose="020B0403030403020204" pitchFamily="34" charset="0"/>
                <a:ea typeface="Source Sans Pro Light" panose="020B0403030403020204" pitchFamily="34" charset="0"/>
              </a:rPr>
              <a:t> difference between defibrillation and cardioversion is the timing of the energy delivery and amount of energy required.</a:t>
            </a:r>
            <a:br>
              <a:rPr lang="en-US" sz="1800" dirty="0">
                <a:latin typeface="Source Sans Pro Light" panose="020B0403030403020204" pitchFamily="34" charset="0"/>
                <a:ea typeface="Source Sans Pro Light" panose="020B0403030403020204" pitchFamily="34" charset="0"/>
              </a:rPr>
            </a:br>
            <a:endParaRPr lang="en-US" sz="1800" dirty="0">
              <a:latin typeface="Source Sans Pro Light" panose="020B0403030403020204" pitchFamily="34" charset="0"/>
              <a:ea typeface="Source Sans Pro Light" panose="020B0403030403020204" pitchFamily="34" charset="0"/>
            </a:endParaRPr>
          </a:p>
          <a:p>
            <a:r>
              <a:rPr lang="en-US" sz="1800" dirty="0">
                <a:latin typeface="Source Sans Pro Light" panose="020B0403030403020204" pitchFamily="34" charset="0"/>
                <a:ea typeface="Source Sans Pro Light" panose="020B0403030403020204" pitchFamily="34" charset="0"/>
              </a:rPr>
              <a:t>To cardiovert a patient, ensure the </a:t>
            </a:r>
            <a:r>
              <a:rPr lang="en-US" sz="1800" b="1" dirty="0">
                <a:latin typeface="Source Sans Pro Light" panose="020B0403030403020204" pitchFamily="34" charset="0"/>
                <a:ea typeface="Source Sans Pro Light" panose="020B0403030403020204" pitchFamily="34" charset="0"/>
              </a:rPr>
              <a:t>soft-key SYNC </a:t>
            </a:r>
            <a:r>
              <a:rPr lang="en-US" sz="1800" dirty="0">
                <a:latin typeface="Source Sans Pro Light" panose="020B0403030403020204" pitchFamily="34" charset="0"/>
                <a:ea typeface="Source Sans Pro Light" panose="020B0403030403020204" pitchFamily="34" charset="0"/>
              </a:rPr>
              <a:t>button has been selected before setting and delivery energy shock.</a:t>
            </a:r>
          </a:p>
          <a:p>
            <a:pPr lvl="1"/>
            <a:r>
              <a:rPr lang="en-US" sz="1400" dirty="0">
                <a:latin typeface="Source Sans Pro Light" panose="020B0403030403020204" pitchFamily="34" charset="0"/>
                <a:ea typeface="Source Sans Pro Light" panose="020B0403030403020204" pitchFamily="34" charset="0"/>
              </a:rPr>
              <a:t>The SYNC soft-key will switch mode from DEFIB to SYNC</a:t>
            </a:r>
          </a:p>
          <a:p>
            <a:pPr lvl="1"/>
            <a:r>
              <a:rPr lang="en-US" sz="1400" dirty="0">
                <a:latin typeface="Source Sans Pro Light" panose="020B0403030403020204" pitchFamily="34" charset="0"/>
                <a:ea typeface="Source Sans Pro Light" panose="020B0403030403020204" pitchFamily="34" charset="0"/>
              </a:rPr>
              <a:t>Provides arrow markers above each R wave</a:t>
            </a:r>
            <a:br>
              <a:rPr lang="en-US" sz="1400" dirty="0">
                <a:latin typeface="Source Sans Pro Light" panose="020B0403030403020204" pitchFamily="34" charset="0"/>
                <a:ea typeface="Source Sans Pro Light" panose="020B0403030403020204" pitchFamily="34" charset="0"/>
              </a:rPr>
            </a:br>
            <a:endParaRPr lang="en-US" sz="1400" dirty="0">
              <a:latin typeface="Source Sans Pro Light" panose="020B0403030403020204" pitchFamily="34" charset="0"/>
              <a:ea typeface="Source Sans Pro Light" panose="020B0403030403020204" pitchFamily="34" charset="0"/>
            </a:endParaRPr>
          </a:p>
          <a:p>
            <a:r>
              <a:rPr lang="en-US" sz="1800" dirty="0">
                <a:latin typeface="Source Sans Pro Light" panose="020B0403030403020204" pitchFamily="34" charset="0"/>
                <a:ea typeface="Source Sans Pro Light" panose="020B0403030403020204" pitchFamily="34" charset="0"/>
              </a:rPr>
              <a:t>Energy selection will be based on patient:</a:t>
            </a:r>
          </a:p>
          <a:p>
            <a:pPr lvl="1"/>
            <a:r>
              <a:rPr lang="en-US" sz="1800" dirty="0">
                <a:latin typeface="Source Sans Pro Light" panose="020B0403030403020204" pitchFamily="34" charset="0"/>
                <a:ea typeface="Source Sans Pro Light" panose="020B0403030403020204" pitchFamily="34" charset="0"/>
              </a:rPr>
              <a:t>Adults: 50-100 J</a:t>
            </a:r>
          </a:p>
          <a:p>
            <a:pPr lvl="1"/>
            <a:r>
              <a:rPr lang="en-US" sz="1800" dirty="0">
                <a:latin typeface="Source Sans Pro Light" panose="020B0403030403020204" pitchFamily="34" charset="0"/>
                <a:ea typeface="Source Sans Pro Light" panose="020B0403030403020204" pitchFamily="34" charset="0"/>
              </a:rPr>
              <a:t>Pediatrics: 0.5-1 J/KG</a:t>
            </a:r>
          </a:p>
          <a:p>
            <a:endParaRPr lang="en-US" dirty="0"/>
          </a:p>
          <a:p>
            <a:endParaRPr lang="en-US" dirty="0"/>
          </a:p>
        </p:txBody>
      </p:sp>
      <p:grpSp>
        <p:nvGrpSpPr>
          <p:cNvPr id="9" name="Group 8">
            <a:extLst>
              <a:ext uri="{FF2B5EF4-FFF2-40B4-BE49-F238E27FC236}">
                <a16:creationId xmlns:a16="http://schemas.microsoft.com/office/drawing/2014/main" id="{7137494B-A993-1956-6A54-B447C46DF272}"/>
              </a:ext>
            </a:extLst>
          </p:cNvPr>
          <p:cNvGrpSpPr/>
          <p:nvPr/>
        </p:nvGrpSpPr>
        <p:grpSpPr>
          <a:xfrm>
            <a:off x="6294236" y="1985294"/>
            <a:ext cx="5515745" cy="2887412"/>
            <a:chOff x="6294236" y="757996"/>
            <a:chExt cx="5515745" cy="2887412"/>
          </a:xfrm>
        </p:grpSpPr>
        <p:pic>
          <p:nvPicPr>
            <p:cNvPr id="10" name="Picture 9">
              <a:extLst>
                <a:ext uri="{FF2B5EF4-FFF2-40B4-BE49-F238E27FC236}">
                  <a16:creationId xmlns:a16="http://schemas.microsoft.com/office/drawing/2014/main" id="{FDB0CCC6-6D1F-47FF-A1A2-DDE10750FCF0}"/>
                </a:ext>
              </a:extLst>
            </p:cNvPr>
            <p:cNvPicPr>
              <a:picLocks noChangeAspect="1"/>
            </p:cNvPicPr>
            <p:nvPr/>
          </p:nvPicPr>
          <p:blipFill>
            <a:blip r:embed="rId4"/>
            <a:stretch>
              <a:fillRect/>
            </a:stretch>
          </p:blipFill>
          <p:spPr>
            <a:xfrm>
              <a:off x="6294236" y="757996"/>
              <a:ext cx="5515745" cy="278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467F8C4E-93FA-5818-D4E0-23D54136F1FC}"/>
                </a:ext>
              </a:extLst>
            </p:cNvPr>
            <p:cNvSpPr/>
            <p:nvPr/>
          </p:nvSpPr>
          <p:spPr>
            <a:xfrm>
              <a:off x="9290304" y="2999232"/>
              <a:ext cx="475488" cy="64617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a:extLst>
              <a:ext uri="{FF2B5EF4-FFF2-40B4-BE49-F238E27FC236}">
                <a16:creationId xmlns:a16="http://schemas.microsoft.com/office/drawing/2014/main" id="{A1A8DE32-8C6C-4F4C-D67E-335920A1B681}"/>
              </a:ext>
            </a:extLst>
          </p:cNvPr>
          <p:cNvSpPr txBox="1">
            <a:spLocks/>
          </p:cNvSpPr>
          <p:nvPr/>
        </p:nvSpPr>
        <p:spPr>
          <a:xfrm>
            <a:off x="6141994" y="5608969"/>
            <a:ext cx="582022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Source Sans Pro Light" panose="020B0403030403020204" pitchFamily="34" charset="0"/>
                <a:ea typeface="Source Sans Pro Light" panose="020B0403030403020204" pitchFamily="34" charset="0"/>
                <a:cs typeface="Calibri" panose="020F0502020204030204" pitchFamily="34" charset="0"/>
              </a:rPr>
              <a:t>Cardioversion can be used for arrythmias such as:</a:t>
            </a:r>
          </a:p>
          <a:p>
            <a:pPr lvl="1"/>
            <a:r>
              <a:rPr lang="en-US" sz="1400" dirty="0">
                <a:latin typeface="Source Sans Pro Light" panose="020B0403030403020204" pitchFamily="34" charset="0"/>
                <a:ea typeface="Source Sans Pro Light" panose="020B0403030403020204" pitchFamily="34" charset="0"/>
                <a:cs typeface="Calibri" panose="020F0502020204030204" pitchFamily="34" charset="0"/>
              </a:rPr>
              <a:t>Supraventricular tachycardias</a:t>
            </a:r>
          </a:p>
          <a:p>
            <a:pPr lvl="1"/>
            <a:r>
              <a:rPr lang="en-US" sz="1400" dirty="0">
                <a:latin typeface="Source Sans Pro Light" panose="020B0403030403020204" pitchFamily="34" charset="0"/>
                <a:ea typeface="Source Sans Pro Light" panose="020B0403030403020204" pitchFamily="34" charset="0"/>
                <a:cs typeface="Calibri" panose="020F0502020204030204" pitchFamily="34" charset="0"/>
              </a:rPr>
              <a:t>Ventricular tachycardia with a pulse</a:t>
            </a:r>
          </a:p>
          <a:p>
            <a:endParaRPr lang="en-US" dirty="0"/>
          </a:p>
          <a:p>
            <a:endParaRPr lang="en-US" dirty="0"/>
          </a:p>
        </p:txBody>
      </p:sp>
      <p:sp>
        <p:nvSpPr>
          <p:cNvPr id="13" name="TextBox 12">
            <a:extLst>
              <a:ext uri="{FF2B5EF4-FFF2-40B4-BE49-F238E27FC236}">
                <a16:creationId xmlns:a16="http://schemas.microsoft.com/office/drawing/2014/main" id="{E38B01E0-1924-3BD4-23BC-6D64E01BB463}"/>
              </a:ext>
            </a:extLst>
          </p:cNvPr>
          <p:cNvSpPr txBox="1"/>
          <p:nvPr/>
        </p:nvSpPr>
        <p:spPr>
          <a:xfrm>
            <a:off x="7454165" y="4867830"/>
            <a:ext cx="3195886" cy="369332"/>
          </a:xfrm>
          <a:prstGeom prst="rect">
            <a:avLst/>
          </a:prstGeom>
          <a:noFill/>
        </p:spPr>
        <p:txBody>
          <a:bodyPr wrap="square" rtlCol="0">
            <a:spAutoFit/>
          </a:bodyPr>
          <a:lstStyle/>
          <a:p>
            <a:r>
              <a:rPr lang="en-US" dirty="0"/>
              <a:t>ZOLL Medical Corporation, 2024</a:t>
            </a:r>
          </a:p>
        </p:txBody>
      </p:sp>
    </p:spTree>
    <p:extLst>
      <p:ext uri="{BB962C8B-B14F-4D97-AF65-F5344CB8AC3E}">
        <p14:creationId xmlns:p14="http://schemas.microsoft.com/office/powerpoint/2010/main" val="387985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678E5E-0C44-BC47-9BFC-B948974E02BC}"/>
              </a:ext>
            </a:extLst>
          </p:cNvPr>
          <p:cNvSpPr>
            <a:spLocks noGrp="1"/>
          </p:cNvSpPr>
          <p:nvPr>
            <p:ph type="ctrTitle"/>
          </p:nvPr>
        </p:nvSpPr>
        <p:spPr>
          <a:xfrm>
            <a:off x="1524000" y="2829718"/>
            <a:ext cx="9144000" cy="1198563"/>
          </a:xfrm>
        </p:spPr>
        <p:txBody>
          <a:bodyPr>
            <a:normAutofit fontScale="90000"/>
          </a:bodyPr>
          <a:lstStyle/>
          <a:p>
            <a:br>
              <a:rPr lang="en-US" sz="4800" b="1" dirty="0">
                <a:ea typeface="Source Sans Pro Light" panose="020B0403030403020204" pitchFamily="34" charset="0"/>
              </a:rPr>
            </a:br>
            <a:r>
              <a:rPr lang="en-US" sz="4800" b="1" dirty="0">
                <a:ea typeface="Source Sans Pro Light" panose="020B0403030403020204" pitchFamily="34" charset="0"/>
              </a:rPr>
              <a:t>Supraventricular Arrythmias</a:t>
            </a:r>
          </a:p>
        </p:txBody>
      </p:sp>
      <p:sp>
        <p:nvSpPr>
          <p:cNvPr id="6" name="Rectangle 5">
            <a:extLst>
              <a:ext uri="{FF2B5EF4-FFF2-40B4-BE49-F238E27FC236}">
                <a16:creationId xmlns:a16="http://schemas.microsoft.com/office/drawing/2014/main" id="{D8FE0128-4AC6-4489-8D5F-658C0FB4C587}"/>
              </a:ext>
            </a:extLst>
          </p:cNvPr>
          <p:cNvSpPr/>
          <p:nvPr/>
        </p:nvSpPr>
        <p:spPr>
          <a:xfrm>
            <a:off x="3933022" y="1718631"/>
            <a:ext cx="4594033" cy="495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16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Atrial Ectopic Tachycardia</a:t>
            </a:r>
          </a:p>
        </p:txBody>
      </p:sp>
      <p:sp>
        <p:nvSpPr>
          <p:cNvPr id="10" name="Content Placeholder 3">
            <a:extLst>
              <a:ext uri="{FF2B5EF4-FFF2-40B4-BE49-F238E27FC236}">
                <a16:creationId xmlns:a16="http://schemas.microsoft.com/office/drawing/2014/main" id="{E69473EB-CB7C-4BB1-838F-08116B36FC51}"/>
              </a:ext>
            </a:extLst>
          </p:cNvPr>
          <p:cNvSpPr>
            <a:spLocks noGrp="1"/>
          </p:cNvSpPr>
          <p:nvPr>
            <p:ph sz="half" idx="1"/>
          </p:nvPr>
        </p:nvSpPr>
        <p:spPr>
          <a:xfrm>
            <a:off x="523015" y="2353031"/>
            <a:ext cx="5768624" cy="3508015"/>
          </a:xfrm>
        </p:spPr>
        <p:txBody>
          <a:bodyPr>
            <a:noAutofit/>
          </a:bodyPr>
          <a:lstStyle/>
          <a:p>
            <a:r>
              <a:rPr lang="en-US" sz="1900" dirty="0">
                <a:latin typeface="+mj-lt"/>
                <a:ea typeface="Source Sans Pro Light" panose="020B0403030403020204" pitchFamily="34" charset="0"/>
              </a:rPr>
              <a:t>Type of AT in which a small cluster of cells with altered automaticity fire.</a:t>
            </a:r>
          </a:p>
          <a:p>
            <a:pPr lvl="1"/>
            <a:r>
              <a:rPr lang="en-US" sz="1900" dirty="0">
                <a:latin typeface="+mj-lt"/>
                <a:ea typeface="Source Sans Pro Light" panose="020B0403030403020204" pitchFamily="34" charset="0"/>
              </a:rPr>
              <a:t>Seen acutely with digoxin toxicity, electrolyte abnormalities, MI, etc.</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May arise anywhere in the atrium</a:t>
            </a:r>
          </a:p>
          <a:p>
            <a:pPr lvl="1"/>
            <a:r>
              <a:rPr lang="en-US" sz="1900" dirty="0">
                <a:latin typeface="+mj-lt"/>
                <a:ea typeface="Source Sans Pro Light" panose="020B0403030403020204" pitchFamily="34" charset="0"/>
              </a:rPr>
              <a:t>Pulmonary veins, atrial appendage, crista terminalis, prior suture sites</a:t>
            </a:r>
          </a:p>
          <a:p>
            <a:pPr lvl="1"/>
            <a:r>
              <a:rPr lang="en-US" sz="1900" dirty="0">
                <a:latin typeface="+mj-lt"/>
                <a:ea typeface="Source Sans Pro Light" panose="020B0403030403020204" pitchFamily="34" charset="0"/>
              </a:rPr>
              <a:t>Multifocal: associated with organic heart disease (3 different P wave configurations)</a:t>
            </a:r>
            <a:br>
              <a:rPr lang="en-US" sz="1900" dirty="0">
                <a:latin typeface="+mj-lt"/>
                <a:ea typeface="Source Sans Pro Light" panose="020B0403030403020204" pitchFamily="34" charset="0"/>
              </a:rPr>
            </a:br>
            <a:endParaRPr lang="en-US" sz="1900" dirty="0">
              <a:latin typeface="+mj-lt"/>
              <a:ea typeface="Source Sans Pro Light" panose="020B0403030403020204" pitchFamily="34" charset="0"/>
            </a:endParaRPr>
          </a:p>
          <a:p>
            <a:r>
              <a:rPr lang="en-US" sz="1900" dirty="0">
                <a:latin typeface="+mj-lt"/>
                <a:ea typeface="Source Sans Pro Light" panose="020B0403030403020204" pitchFamily="34" charset="0"/>
              </a:rPr>
              <a:t>Abnormal P-wave morphology </a:t>
            </a:r>
          </a:p>
          <a:p>
            <a:pPr lvl="1"/>
            <a:r>
              <a:rPr lang="en-US" sz="1900" dirty="0">
                <a:latin typeface="+mj-lt"/>
                <a:ea typeface="Source Sans Pro Light" panose="020B0403030403020204" pitchFamily="34" charset="0"/>
              </a:rPr>
              <a:t>Unless ectopic focus arises from the high right atrium near the sinus node</a:t>
            </a:r>
          </a:p>
          <a:p>
            <a:pPr lvl="1"/>
            <a:r>
              <a:rPr lang="en-US" sz="1900" dirty="0">
                <a:latin typeface="+mj-lt"/>
                <a:ea typeface="Source Sans Pro Light" panose="020B0403030403020204" pitchFamily="34" charset="0"/>
              </a:rPr>
              <a:t>Atrial rate = up to 250 bpm</a:t>
            </a:r>
          </a:p>
        </p:txBody>
      </p:sp>
      <p:sp>
        <p:nvSpPr>
          <p:cNvPr id="11" name="Content Placeholder 4">
            <a:extLst>
              <a:ext uri="{FF2B5EF4-FFF2-40B4-BE49-F238E27FC236}">
                <a16:creationId xmlns:a16="http://schemas.microsoft.com/office/drawing/2014/main" id="{E27E4DBE-EC1F-44E2-A05F-DDB73084C7C1}"/>
              </a:ext>
            </a:extLst>
          </p:cNvPr>
          <p:cNvSpPr txBox="1">
            <a:spLocks/>
          </p:cNvSpPr>
          <p:nvPr/>
        </p:nvSpPr>
        <p:spPr>
          <a:xfrm>
            <a:off x="6240496" y="2399831"/>
            <a:ext cx="5768624" cy="403935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latin typeface="+mj-lt"/>
                <a:ea typeface="Source Sans Pro Light" panose="020B0403030403020204" pitchFamily="34" charset="0"/>
              </a:rPr>
              <a:t>Treatment</a:t>
            </a:r>
            <a:br>
              <a:rPr lang="en-US" sz="2100" dirty="0">
                <a:latin typeface="+mj-lt"/>
                <a:ea typeface="Source Sans Pro Light" panose="020B0403030403020204" pitchFamily="34" charset="0"/>
              </a:rPr>
            </a:br>
            <a:endParaRPr lang="en-US" sz="2100" dirty="0">
              <a:latin typeface="+mj-lt"/>
              <a:ea typeface="Source Sans Pro Light" panose="020B0403030403020204" pitchFamily="34" charset="0"/>
            </a:endParaRPr>
          </a:p>
          <a:p>
            <a:pPr lvl="1"/>
            <a:r>
              <a:rPr lang="en-US" sz="2100" dirty="0">
                <a:latin typeface="+mj-lt"/>
                <a:ea typeface="Source Sans Pro Light" panose="020B0403030403020204" pitchFamily="34" charset="0"/>
              </a:rPr>
              <a:t>Antiarrhythmic therapy </a:t>
            </a:r>
          </a:p>
          <a:p>
            <a:pPr lvl="2"/>
            <a:r>
              <a:rPr lang="en-US" sz="2100" dirty="0">
                <a:latin typeface="+mj-lt"/>
                <a:ea typeface="Source Sans Pro Light" panose="020B0403030403020204" pitchFamily="34" charset="0"/>
              </a:rPr>
              <a:t>IV amiodarone, procainamide</a:t>
            </a:r>
          </a:p>
          <a:p>
            <a:pPr lvl="2"/>
            <a:r>
              <a:rPr lang="en-US" sz="2100" dirty="0">
                <a:latin typeface="+mj-lt"/>
                <a:ea typeface="Source Sans Pro Light" panose="020B0403030403020204" pitchFamily="34" charset="0"/>
              </a:rPr>
              <a:t>IV esmolol, sotalol has shown efficacy in termination of multiple types of refractory tachyarrhythmias</a:t>
            </a:r>
          </a:p>
          <a:p>
            <a:pPr lvl="2"/>
            <a:r>
              <a:rPr lang="en-US" sz="2100" dirty="0">
                <a:latin typeface="+mj-lt"/>
                <a:ea typeface="Source Sans Pro Light" panose="020B0403030403020204" pitchFamily="34" charset="0"/>
              </a:rPr>
              <a:t>Precedex as adjunctive agent for rate control (sedative and hemodynamic benefits)</a:t>
            </a:r>
          </a:p>
          <a:p>
            <a:pPr lvl="2"/>
            <a:r>
              <a:rPr lang="en-US" sz="2100" dirty="0">
                <a:latin typeface="+mj-lt"/>
                <a:ea typeface="Source Sans Pro Light" panose="020B0403030403020204" pitchFamily="34" charset="0"/>
              </a:rPr>
              <a:t>AV nodal blocking agents: digoxin, beta blockers, etc.</a:t>
            </a:r>
            <a:br>
              <a:rPr lang="en-US" sz="2100" dirty="0">
                <a:latin typeface="+mj-lt"/>
                <a:ea typeface="Source Sans Pro Light" panose="020B0403030403020204" pitchFamily="34" charset="0"/>
              </a:rPr>
            </a:br>
            <a:endParaRPr lang="en-US" sz="2100" dirty="0">
              <a:latin typeface="+mj-lt"/>
              <a:ea typeface="Source Sans Pro Light" panose="020B0403030403020204" pitchFamily="34" charset="0"/>
            </a:endParaRPr>
          </a:p>
          <a:p>
            <a:pPr lvl="1"/>
            <a:r>
              <a:rPr lang="en-US" sz="2100" dirty="0">
                <a:latin typeface="+mj-lt"/>
                <a:ea typeface="Source Sans Pro Light" panose="020B0403030403020204" pitchFamily="34" charset="0"/>
              </a:rPr>
              <a:t>Adenosine transiently effective: only if pathway is reentry phenomenon</a:t>
            </a:r>
          </a:p>
          <a:p>
            <a:pPr lvl="1"/>
            <a:endParaRPr lang="en-US" sz="900" dirty="0">
              <a:latin typeface="Source Sans Pro Light" panose="020B0403030403020204" pitchFamily="34" charset="0"/>
              <a:ea typeface="Source Sans Pro Light" panose="020B0403030403020204" pitchFamily="34" charset="0"/>
            </a:endParaRPr>
          </a:p>
        </p:txBody>
      </p:sp>
      <p:pic>
        <p:nvPicPr>
          <p:cNvPr id="12" name="Picture 11">
            <a:extLst>
              <a:ext uri="{FF2B5EF4-FFF2-40B4-BE49-F238E27FC236}">
                <a16:creationId xmlns:a16="http://schemas.microsoft.com/office/drawing/2014/main" id="{7DAC932F-0090-4050-ADA6-6D0C61E06EE1}"/>
              </a:ext>
            </a:extLst>
          </p:cNvPr>
          <p:cNvPicPr>
            <a:picLocks noChangeAspect="1"/>
          </p:cNvPicPr>
          <p:nvPr/>
        </p:nvPicPr>
        <p:blipFill rotWithShape="1">
          <a:blip r:embed="rId4"/>
          <a:srcRect t="17396"/>
          <a:stretch/>
        </p:blipFill>
        <p:spPr>
          <a:xfrm>
            <a:off x="2111408" y="1382533"/>
            <a:ext cx="8258175" cy="841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438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Supraventricular Tachycardia: Reentrant/Paroxysmal </a:t>
            </a:r>
          </a:p>
        </p:txBody>
      </p:sp>
      <p:sp>
        <p:nvSpPr>
          <p:cNvPr id="4" name="Content Placeholder 3">
            <a:extLst>
              <a:ext uri="{FF2B5EF4-FFF2-40B4-BE49-F238E27FC236}">
                <a16:creationId xmlns:a16="http://schemas.microsoft.com/office/drawing/2014/main" id="{83DE8690-9509-48D5-82BD-DA9D697F4BC8}"/>
              </a:ext>
            </a:extLst>
          </p:cNvPr>
          <p:cNvSpPr>
            <a:spLocks noGrp="1"/>
          </p:cNvSpPr>
          <p:nvPr>
            <p:ph idx="1"/>
          </p:nvPr>
        </p:nvSpPr>
        <p:spPr>
          <a:xfrm>
            <a:off x="613855" y="1465493"/>
            <a:ext cx="6440088" cy="5279691"/>
          </a:xfrm>
        </p:spPr>
        <p:txBody>
          <a:bodyPr>
            <a:normAutofit fontScale="92500" lnSpcReduction="10000"/>
          </a:bodyPr>
          <a:lstStyle/>
          <a:p>
            <a:r>
              <a:rPr lang="en-US" sz="2100" dirty="0">
                <a:latin typeface="+mj-lt"/>
                <a:ea typeface="Source Sans Pro Light" panose="020B0403030403020204" pitchFamily="34" charset="0"/>
              </a:rPr>
              <a:t>Paroxysmal SVT</a:t>
            </a:r>
          </a:p>
          <a:p>
            <a:pPr lvl="1"/>
            <a:r>
              <a:rPr lang="en-US" sz="2100" dirty="0">
                <a:latin typeface="+mj-lt"/>
                <a:ea typeface="Source Sans Pro Light" panose="020B0403030403020204" pitchFamily="34" charset="0"/>
              </a:rPr>
              <a:t>Abrupt onset and offset</a:t>
            </a:r>
          </a:p>
          <a:p>
            <a:pPr lvl="1"/>
            <a:r>
              <a:rPr lang="en-US" sz="2100" dirty="0">
                <a:latin typeface="+mj-lt"/>
                <a:ea typeface="Source Sans Pro Light" panose="020B0403030403020204" pitchFamily="34" charset="0"/>
              </a:rPr>
              <a:t>Results from AVNRT or an accessory pathway</a:t>
            </a:r>
          </a:p>
          <a:p>
            <a:pPr marL="457200" lvl="1" indent="0">
              <a:buNone/>
            </a:pPr>
            <a:endParaRPr lang="en-US" sz="2100" dirty="0">
              <a:latin typeface="+mj-lt"/>
              <a:ea typeface="Source Sans Pro Light" panose="020B0403030403020204" pitchFamily="34" charset="0"/>
            </a:endParaRPr>
          </a:p>
          <a:p>
            <a:r>
              <a:rPr lang="en-US" sz="2100" dirty="0">
                <a:latin typeface="+mj-lt"/>
                <a:ea typeface="Source Sans Pro Light" panose="020B0403030403020204" pitchFamily="34" charset="0"/>
              </a:rPr>
              <a:t>Reentrant AV Nodal Tachycardia</a:t>
            </a:r>
          </a:p>
          <a:p>
            <a:pPr lvl="1"/>
            <a:r>
              <a:rPr lang="en-US" sz="2100" dirty="0">
                <a:latin typeface="+mj-lt"/>
                <a:ea typeface="Source Sans Pro Light" panose="020B0403030403020204" pitchFamily="34" charset="0"/>
              </a:rPr>
              <a:t>Most common type of SVT</a:t>
            </a:r>
          </a:p>
          <a:p>
            <a:pPr lvl="1"/>
            <a:r>
              <a:rPr lang="en-US" sz="2100" dirty="0">
                <a:latin typeface="+mj-lt"/>
                <a:ea typeface="Source Sans Pro Light" panose="020B0403030403020204" pitchFamily="34" charset="0"/>
              </a:rPr>
              <a:t>Dual AV node accessory pathways </a:t>
            </a:r>
          </a:p>
          <a:p>
            <a:pPr lvl="1"/>
            <a:r>
              <a:rPr lang="en-US" sz="2100" dirty="0">
                <a:latin typeface="+mj-lt"/>
                <a:ea typeface="Source Sans Pro Light" panose="020B0403030403020204" pitchFamily="34" charset="0"/>
              </a:rPr>
              <a:t>Conduction from the atria to the AV node travels down both a fast and slow pathway</a:t>
            </a:r>
          </a:p>
          <a:p>
            <a:pPr lvl="1"/>
            <a:r>
              <a:rPr lang="en-US" sz="2100" dirty="0">
                <a:latin typeface="+mj-lt"/>
                <a:ea typeface="Source Sans Pro Light" panose="020B0403030403020204" pitchFamily="34" charset="0"/>
              </a:rPr>
              <a:t>Fast pathway conduction continues down to AV node and retrogrades back to the slow pathway and override</a:t>
            </a:r>
            <a:br>
              <a:rPr lang="en-US" sz="2100" dirty="0">
                <a:latin typeface="+mj-lt"/>
                <a:ea typeface="Source Sans Pro Light" panose="020B0403030403020204" pitchFamily="34" charset="0"/>
              </a:rPr>
            </a:br>
            <a:endParaRPr lang="en-US" sz="2100" dirty="0">
              <a:latin typeface="+mj-lt"/>
              <a:ea typeface="Source Sans Pro Light" panose="020B0403030403020204" pitchFamily="34" charset="0"/>
            </a:endParaRPr>
          </a:p>
          <a:p>
            <a:r>
              <a:rPr lang="en-US" sz="2100" dirty="0">
                <a:latin typeface="+mj-lt"/>
                <a:ea typeface="Source Sans Pro Light" panose="020B0403030403020204" pitchFamily="34" charset="0"/>
              </a:rPr>
              <a:t>Reentrant AV Tachycardia</a:t>
            </a:r>
          </a:p>
          <a:p>
            <a:pPr lvl="1"/>
            <a:r>
              <a:rPr lang="en-US" sz="2100" dirty="0">
                <a:latin typeface="+mj-lt"/>
                <a:ea typeface="Source Sans Pro Light" panose="020B0403030403020204" pitchFamily="34" charset="0"/>
              </a:rPr>
              <a:t>Mediated through an accessory pathway</a:t>
            </a:r>
          </a:p>
          <a:p>
            <a:pPr lvl="1"/>
            <a:r>
              <a:rPr lang="en-US" sz="2100" dirty="0">
                <a:latin typeface="+mj-lt"/>
                <a:ea typeface="Source Sans Pro Light" panose="020B0403030403020204" pitchFamily="34" charset="0"/>
              </a:rPr>
              <a:t>Dependent on the presence of an electrical connection between the atrium and ventricle in addition to the normal conduction system</a:t>
            </a:r>
          </a:p>
        </p:txBody>
      </p:sp>
      <p:grpSp>
        <p:nvGrpSpPr>
          <p:cNvPr id="10" name="Group 9">
            <a:extLst>
              <a:ext uri="{FF2B5EF4-FFF2-40B4-BE49-F238E27FC236}">
                <a16:creationId xmlns:a16="http://schemas.microsoft.com/office/drawing/2014/main" id="{AF89F372-C928-4E32-B08D-C81EA67886AB}"/>
              </a:ext>
            </a:extLst>
          </p:cNvPr>
          <p:cNvGrpSpPr/>
          <p:nvPr/>
        </p:nvGrpSpPr>
        <p:grpSpPr>
          <a:xfrm>
            <a:off x="7582095" y="1690688"/>
            <a:ext cx="4011548" cy="4469559"/>
            <a:chOff x="6928632" y="1192558"/>
            <a:chExt cx="4011548" cy="4469559"/>
          </a:xfrm>
        </p:grpSpPr>
        <p:pic>
          <p:nvPicPr>
            <p:cNvPr id="11" name="Picture 10">
              <a:extLst>
                <a:ext uri="{FF2B5EF4-FFF2-40B4-BE49-F238E27FC236}">
                  <a16:creationId xmlns:a16="http://schemas.microsoft.com/office/drawing/2014/main" id="{6CF7B6EF-496F-4E56-8021-35BAA25C6C01}"/>
                </a:ext>
              </a:extLst>
            </p:cNvPr>
            <p:cNvPicPr>
              <a:picLocks noChangeAspect="1"/>
            </p:cNvPicPr>
            <p:nvPr/>
          </p:nvPicPr>
          <p:blipFill>
            <a:blip r:embed="rId4"/>
            <a:stretch>
              <a:fillRect/>
            </a:stretch>
          </p:blipFill>
          <p:spPr>
            <a:xfrm>
              <a:off x="6928632" y="1192558"/>
              <a:ext cx="4011548" cy="4469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F26E695D-8BBD-4CE4-AE6B-2147B77E82BC}"/>
                </a:ext>
              </a:extLst>
            </p:cNvPr>
            <p:cNvSpPr/>
            <p:nvPr/>
          </p:nvSpPr>
          <p:spPr>
            <a:xfrm>
              <a:off x="10612262" y="2645414"/>
              <a:ext cx="312420" cy="1523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777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Supraventricular Tachycardia</a:t>
            </a:r>
          </a:p>
        </p:txBody>
      </p:sp>
      <p:sp>
        <p:nvSpPr>
          <p:cNvPr id="16" name="Content Placeholder 4">
            <a:extLst>
              <a:ext uri="{FF2B5EF4-FFF2-40B4-BE49-F238E27FC236}">
                <a16:creationId xmlns:a16="http://schemas.microsoft.com/office/drawing/2014/main" id="{9AF443B6-B1DF-45CE-9965-6AC544595485}"/>
              </a:ext>
            </a:extLst>
          </p:cNvPr>
          <p:cNvSpPr>
            <a:spLocks noGrp="1"/>
          </p:cNvSpPr>
          <p:nvPr>
            <p:ph sz="half" idx="1"/>
          </p:nvPr>
        </p:nvSpPr>
        <p:spPr>
          <a:xfrm>
            <a:off x="466737" y="1690688"/>
            <a:ext cx="5442270" cy="5024905"/>
          </a:xfrm>
        </p:spPr>
        <p:txBody>
          <a:bodyPr>
            <a:normAutofit fontScale="92500" lnSpcReduction="10000"/>
          </a:bodyPr>
          <a:lstStyle/>
          <a:p>
            <a:r>
              <a:rPr lang="en-US" sz="2400" dirty="0">
                <a:latin typeface="+mj-lt"/>
                <a:ea typeface="Source Sans Pro Light" panose="020B0403030403020204" pitchFamily="34" charset="0"/>
              </a:rPr>
              <a:t>Characteristics</a:t>
            </a:r>
          </a:p>
          <a:p>
            <a:pPr lvl="1"/>
            <a:r>
              <a:rPr lang="en-US" sz="1800" dirty="0">
                <a:latin typeface="+mj-lt"/>
                <a:ea typeface="Source Sans Pro Light" panose="020B0403030403020204" pitchFamily="34" charset="0"/>
              </a:rPr>
              <a:t>QRS complexes are narrow and regular</a:t>
            </a:r>
          </a:p>
          <a:p>
            <a:pPr lvl="1"/>
            <a:r>
              <a:rPr lang="en-US" sz="1800" dirty="0">
                <a:latin typeface="+mj-lt"/>
                <a:ea typeface="Source Sans Pro Light" panose="020B0403030403020204" pitchFamily="34" charset="0"/>
              </a:rPr>
              <a:t>Rate is very fast</a:t>
            </a:r>
          </a:p>
          <a:p>
            <a:pPr lvl="1"/>
            <a:r>
              <a:rPr lang="en-US" sz="1800" dirty="0">
                <a:latin typeface="+mj-lt"/>
                <a:ea typeface="Source Sans Pro Light" panose="020B0403030403020204" pitchFamily="34" charset="0"/>
              </a:rPr>
              <a:t>P waves absent or not obviously visible</a:t>
            </a:r>
          </a:p>
          <a:p>
            <a:pPr lvl="1"/>
            <a:r>
              <a:rPr lang="en-US" sz="1800" dirty="0">
                <a:latin typeface="+mj-lt"/>
                <a:ea typeface="Source Sans Pro Light" panose="020B0403030403020204" pitchFamily="34" charset="0"/>
              </a:rPr>
              <a:t>Abrupt onset &amp; offset</a:t>
            </a:r>
          </a:p>
          <a:p>
            <a:pPr lvl="1"/>
            <a:r>
              <a:rPr lang="en-US" sz="1800" dirty="0">
                <a:latin typeface="+mj-lt"/>
                <a:ea typeface="Source Sans Pro Light" panose="020B0403030403020204" pitchFamily="34" charset="0"/>
              </a:rPr>
              <a:t>HR: 150-250 bpm in the atria</a:t>
            </a:r>
            <a:br>
              <a:rPr lang="en-US" sz="1800" dirty="0">
                <a:latin typeface="+mj-lt"/>
                <a:ea typeface="Source Sans Pro Light" panose="020B0403030403020204" pitchFamily="34" charset="0"/>
              </a:rPr>
            </a:br>
            <a:endParaRPr lang="en-US" sz="1800" dirty="0">
              <a:latin typeface="+mj-lt"/>
              <a:ea typeface="Source Sans Pro Light" panose="020B0403030403020204" pitchFamily="34" charset="0"/>
            </a:endParaRPr>
          </a:p>
          <a:p>
            <a:r>
              <a:rPr lang="en-US" sz="2400" dirty="0">
                <a:latin typeface="+mj-lt"/>
                <a:ea typeface="Source Sans Pro Light" panose="020B0403030403020204" pitchFamily="34" charset="0"/>
              </a:rPr>
              <a:t>Symptoms</a:t>
            </a:r>
            <a:r>
              <a:rPr lang="en-US" dirty="0">
                <a:latin typeface="+mj-lt"/>
                <a:ea typeface="Source Sans Pro Light" panose="020B0403030403020204" pitchFamily="34" charset="0"/>
              </a:rPr>
              <a:t> </a:t>
            </a:r>
          </a:p>
          <a:p>
            <a:pPr lvl="1"/>
            <a:r>
              <a:rPr lang="en-US" sz="1800" dirty="0">
                <a:latin typeface="+mj-lt"/>
                <a:ea typeface="Source Sans Pro Light" panose="020B0403030403020204" pitchFamily="34" charset="0"/>
              </a:rPr>
              <a:t>Infants: poor feeding, irritability, pale lethargy</a:t>
            </a:r>
          </a:p>
          <a:p>
            <a:pPr lvl="1"/>
            <a:r>
              <a:rPr lang="en-US" sz="1800" dirty="0">
                <a:latin typeface="+mj-lt"/>
                <a:ea typeface="Source Sans Pro Light" panose="020B0403030403020204" pitchFamily="34" charset="0"/>
              </a:rPr>
              <a:t>Children: palpitations, dizziness, shortness of breath, syncope</a:t>
            </a:r>
            <a:br>
              <a:rPr lang="en-US" sz="1800" dirty="0">
                <a:latin typeface="+mj-lt"/>
                <a:ea typeface="Source Sans Pro Light" panose="020B0403030403020204" pitchFamily="34" charset="0"/>
              </a:rPr>
            </a:br>
            <a:endParaRPr lang="en-US" sz="1800" dirty="0">
              <a:latin typeface="+mj-lt"/>
              <a:ea typeface="Source Sans Pro Light" panose="020B0403030403020204" pitchFamily="34" charset="0"/>
            </a:endParaRPr>
          </a:p>
          <a:p>
            <a:r>
              <a:rPr lang="en-US" sz="2400" dirty="0">
                <a:latin typeface="+mj-lt"/>
                <a:ea typeface="Source Sans Pro Light" panose="020B0403030403020204" pitchFamily="34" charset="0"/>
              </a:rPr>
              <a:t>Determining SVT</a:t>
            </a:r>
          </a:p>
          <a:p>
            <a:pPr lvl="1"/>
            <a:r>
              <a:rPr lang="en-US" sz="1800" dirty="0">
                <a:latin typeface="+mj-lt"/>
                <a:ea typeface="Source Sans Pro Light" panose="020B0403030403020204" pitchFamily="34" charset="0"/>
              </a:rPr>
              <a:t>AEG can determine if SVT is mediated by an accessory pathway or AV node reentry</a:t>
            </a:r>
          </a:p>
          <a:p>
            <a:pPr lvl="2"/>
            <a:r>
              <a:rPr lang="en-US" sz="1600" dirty="0">
                <a:latin typeface="+mj-lt"/>
                <a:ea typeface="Source Sans Pro Light" panose="020B0403030403020204" pitchFamily="34" charset="0"/>
              </a:rPr>
              <a:t>Retrograde P waves within ST segment </a:t>
            </a:r>
            <a:r>
              <a:rPr lang="en-US" sz="1600" dirty="0">
                <a:latin typeface="+mj-lt"/>
                <a:ea typeface="Source Sans Pro Light" panose="020B0403030403020204" pitchFamily="34" charset="0"/>
                <a:sym typeface="Wingdings" panose="05000000000000000000" pitchFamily="2" charset="2"/>
              </a:rPr>
              <a:t>accessory</a:t>
            </a:r>
          </a:p>
          <a:p>
            <a:pPr lvl="2"/>
            <a:r>
              <a:rPr lang="en-US" sz="1600" dirty="0">
                <a:latin typeface="+mj-lt"/>
                <a:ea typeface="Source Sans Pro Light" panose="020B0403030403020204" pitchFamily="34" charset="0"/>
                <a:sym typeface="Wingdings" panose="05000000000000000000" pitchFamily="2" charset="2"/>
              </a:rPr>
              <a:t>P waves within QRS segment AV node reentry</a:t>
            </a:r>
            <a:endParaRPr lang="en-US" sz="1600" dirty="0">
              <a:latin typeface="+mj-lt"/>
              <a:ea typeface="Source Sans Pro Light" panose="020B0403030403020204" pitchFamily="34" charset="0"/>
            </a:endParaRPr>
          </a:p>
        </p:txBody>
      </p:sp>
      <p:pic>
        <p:nvPicPr>
          <p:cNvPr id="4" name="Picture 3">
            <a:extLst>
              <a:ext uri="{FF2B5EF4-FFF2-40B4-BE49-F238E27FC236}">
                <a16:creationId xmlns:a16="http://schemas.microsoft.com/office/drawing/2014/main" id="{0EE58D66-BD31-1FFD-E221-7BA4FC0B8AEB}"/>
              </a:ext>
            </a:extLst>
          </p:cNvPr>
          <p:cNvPicPr>
            <a:picLocks noChangeAspect="1"/>
          </p:cNvPicPr>
          <p:nvPr/>
        </p:nvPicPr>
        <p:blipFill>
          <a:blip r:embed="rId4"/>
          <a:srcRect r="41161"/>
          <a:stretch/>
        </p:blipFill>
        <p:spPr>
          <a:xfrm>
            <a:off x="6500245" y="1690688"/>
            <a:ext cx="4786881" cy="139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200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08B0-1F07-614A-B7D8-0D0BBCA0A55A}"/>
              </a:ext>
            </a:extLst>
          </p:cNvPr>
          <p:cNvSpPr>
            <a:spLocks noGrp="1"/>
          </p:cNvSpPr>
          <p:nvPr>
            <p:ph type="title"/>
          </p:nvPr>
        </p:nvSpPr>
        <p:spPr>
          <a:xfrm>
            <a:off x="287867" y="601133"/>
            <a:ext cx="10515600" cy="1089555"/>
          </a:xfrm>
        </p:spPr>
        <p:txBody>
          <a:bodyPr>
            <a:normAutofit/>
          </a:bodyPr>
          <a:lstStyle/>
          <a:p>
            <a:r>
              <a:rPr lang="en-US" sz="3600" b="1" dirty="0">
                <a:solidFill>
                  <a:srgbClr val="8B2E74"/>
                </a:solidFill>
                <a:ea typeface="Source Sans Pro Light" panose="020B0403030403020204" pitchFamily="34" charset="0"/>
              </a:rPr>
              <a:t>Supraventricular Tachycardia: Treatment</a:t>
            </a:r>
          </a:p>
        </p:txBody>
      </p:sp>
      <p:sp>
        <p:nvSpPr>
          <p:cNvPr id="7" name="Content Placeholder 4">
            <a:extLst>
              <a:ext uri="{FF2B5EF4-FFF2-40B4-BE49-F238E27FC236}">
                <a16:creationId xmlns:a16="http://schemas.microsoft.com/office/drawing/2014/main" id="{F7B43688-9B14-4C04-ADFF-B5515069AF94}"/>
              </a:ext>
            </a:extLst>
          </p:cNvPr>
          <p:cNvSpPr>
            <a:spLocks noGrp="1"/>
          </p:cNvSpPr>
          <p:nvPr>
            <p:ph sz="half" idx="1"/>
          </p:nvPr>
        </p:nvSpPr>
        <p:spPr>
          <a:xfrm>
            <a:off x="1449323" y="3773032"/>
            <a:ext cx="4483324" cy="2699968"/>
          </a:xfrm>
        </p:spPr>
        <p:txBody>
          <a:bodyPr>
            <a:normAutofit/>
          </a:bodyPr>
          <a:lstStyle/>
          <a:p>
            <a:r>
              <a:rPr lang="en-US" sz="1900" dirty="0">
                <a:latin typeface="+mj-lt"/>
                <a:ea typeface="Source Sans Pro Light" panose="020B0403030403020204" pitchFamily="34" charset="0"/>
              </a:rPr>
              <a:t>Stable SVT</a:t>
            </a:r>
          </a:p>
          <a:p>
            <a:pPr lvl="2"/>
            <a:r>
              <a:rPr lang="en-US" sz="1900" dirty="0">
                <a:latin typeface="+mj-lt"/>
                <a:ea typeface="Source Sans Pro Light" panose="020B0403030403020204" pitchFamily="34" charset="0"/>
              </a:rPr>
              <a:t>Vagal maneuvers</a:t>
            </a:r>
          </a:p>
          <a:p>
            <a:pPr lvl="2"/>
            <a:r>
              <a:rPr lang="en-US" sz="1900" dirty="0">
                <a:latin typeface="+mj-lt"/>
                <a:ea typeface="Source Sans Pro Light" panose="020B0403030403020204" pitchFamily="34" charset="0"/>
              </a:rPr>
              <a:t>Medications: adenosine </a:t>
            </a:r>
            <a:br>
              <a:rPr lang="en-US" sz="1900" dirty="0">
                <a:latin typeface="+mj-lt"/>
                <a:ea typeface="Source Sans Pro Light" panose="020B0403030403020204" pitchFamily="34" charset="0"/>
              </a:rPr>
            </a:br>
            <a:r>
              <a:rPr lang="en-US" sz="1900" dirty="0">
                <a:latin typeface="+mj-lt"/>
                <a:ea typeface="Source Sans Pro Light" panose="020B0403030403020204" pitchFamily="34" charset="0"/>
              </a:rPr>
              <a:t>(0.1-0.2 mg/kg)</a:t>
            </a:r>
          </a:p>
          <a:p>
            <a:pPr lvl="2"/>
            <a:r>
              <a:rPr lang="en-US" sz="1900" dirty="0">
                <a:latin typeface="+mj-lt"/>
                <a:ea typeface="Source Sans Pro Light" panose="020B0403030403020204" pitchFamily="34" charset="0"/>
              </a:rPr>
              <a:t>Cardioversion: 0.5-1 J / KG</a:t>
            </a:r>
          </a:p>
          <a:p>
            <a:pPr lvl="2"/>
            <a:r>
              <a:rPr lang="en-US" sz="1900" dirty="0">
                <a:latin typeface="+mj-lt"/>
                <a:ea typeface="Source Sans Pro Light" panose="020B0403030403020204" pitchFamily="34" charset="0"/>
              </a:rPr>
              <a:t>Over drive </a:t>
            </a:r>
            <a:r>
              <a:rPr lang="en-US" sz="1900" dirty="0">
                <a:latin typeface="Source Sans Pro Light" panose="020B0403030403020204" pitchFamily="34" charset="0"/>
                <a:ea typeface="Source Sans Pro Light" panose="020B0403030403020204" pitchFamily="34" charset="0"/>
              </a:rPr>
              <a:t>pacing</a:t>
            </a:r>
          </a:p>
        </p:txBody>
      </p:sp>
      <p:sp>
        <p:nvSpPr>
          <p:cNvPr id="8" name="Content Placeholder 5">
            <a:extLst>
              <a:ext uri="{FF2B5EF4-FFF2-40B4-BE49-F238E27FC236}">
                <a16:creationId xmlns:a16="http://schemas.microsoft.com/office/drawing/2014/main" id="{C5D959B9-9A58-463F-AF68-42419A6EAF07}"/>
              </a:ext>
            </a:extLst>
          </p:cNvPr>
          <p:cNvSpPr txBox="1">
            <a:spLocks/>
          </p:cNvSpPr>
          <p:nvPr/>
        </p:nvSpPr>
        <p:spPr>
          <a:xfrm>
            <a:off x="6312013" y="3773032"/>
            <a:ext cx="4554501" cy="26999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900" dirty="0">
                <a:latin typeface="+mj-lt"/>
                <a:ea typeface="Source Sans Pro Light" panose="020B0403030403020204" pitchFamily="34" charset="0"/>
              </a:rPr>
              <a:t>Unstable SVT</a:t>
            </a:r>
          </a:p>
          <a:p>
            <a:pPr lvl="2"/>
            <a:r>
              <a:rPr lang="en-US" sz="1900" dirty="0">
                <a:latin typeface="+mj-lt"/>
                <a:ea typeface="Source Sans Pro Light" panose="020B0403030403020204" pitchFamily="34" charset="0"/>
              </a:rPr>
              <a:t>Cardioversion: 0.5-1 J / KG</a:t>
            </a:r>
          </a:p>
          <a:p>
            <a:pPr lvl="2"/>
            <a:r>
              <a:rPr lang="en-US" sz="1900" dirty="0">
                <a:latin typeface="+mj-lt"/>
                <a:ea typeface="Source Sans Pro Light" panose="020B0403030403020204" pitchFamily="34" charset="0"/>
              </a:rPr>
              <a:t>Medications can be given but should not delay cardioversion</a:t>
            </a:r>
          </a:p>
        </p:txBody>
      </p:sp>
      <p:pic>
        <p:nvPicPr>
          <p:cNvPr id="4" name="Picture 3">
            <a:extLst>
              <a:ext uri="{FF2B5EF4-FFF2-40B4-BE49-F238E27FC236}">
                <a16:creationId xmlns:a16="http://schemas.microsoft.com/office/drawing/2014/main" id="{22EBDE0F-6055-5B64-901F-26BC28FCC794}"/>
              </a:ext>
            </a:extLst>
          </p:cNvPr>
          <p:cNvPicPr>
            <a:picLocks noChangeAspect="1"/>
          </p:cNvPicPr>
          <p:nvPr/>
        </p:nvPicPr>
        <p:blipFill>
          <a:blip r:embed="rId4"/>
          <a:stretch>
            <a:fillRect/>
          </a:stretch>
        </p:blipFill>
        <p:spPr>
          <a:xfrm>
            <a:off x="2142557" y="1690688"/>
            <a:ext cx="8135485" cy="139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33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E0128-4AC6-4489-8D5F-658C0FB4C587}"/>
              </a:ext>
            </a:extLst>
          </p:cNvPr>
          <p:cNvSpPr/>
          <p:nvPr/>
        </p:nvSpPr>
        <p:spPr>
          <a:xfrm>
            <a:off x="3933022" y="1718631"/>
            <a:ext cx="4594033" cy="495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2678E5E-0C44-BC47-9BFC-B948974E02BC}"/>
              </a:ext>
            </a:extLst>
          </p:cNvPr>
          <p:cNvSpPr>
            <a:spLocks noGrp="1"/>
          </p:cNvSpPr>
          <p:nvPr>
            <p:ph type="ctrTitle"/>
          </p:nvPr>
        </p:nvSpPr>
        <p:spPr>
          <a:xfrm>
            <a:off x="1524000" y="774966"/>
            <a:ext cx="9144000" cy="1198563"/>
          </a:xfrm>
          <a:solidFill>
            <a:schemeClr val="bg1"/>
          </a:solidFill>
        </p:spPr>
        <p:txBody>
          <a:bodyPr>
            <a:normAutofit/>
          </a:bodyPr>
          <a:lstStyle/>
          <a:p>
            <a:r>
              <a:rPr lang="en-US" sz="4800" b="1" dirty="0">
                <a:ea typeface="Source Sans Pro Light" panose="020B0403030403020204" pitchFamily="34" charset="0"/>
              </a:rPr>
              <a:t>Atrioventricular Blocks</a:t>
            </a:r>
          </a:p>
        </p:txBody>
      </p:sp>
      <p:pic>
        <p:nvPicPr>
          <p:cNvPr id="2" name="Picture 1">
            <a:extLst>
              <a:ext uri="{FF2B5EF4-FFF2-40B4-BE49-F238E27FC236}">
                <a16:creationId xmlns:a16="http://schemas.microsoft.com/office/drawing/2014/main" id="{E24D71D5-4302-76C9-41FA-8D4958A3FDAC}"/>
              </a:ext>
            </a:extLst>
          </p:cNvPr>
          <p:cNvPicPr>
            <a:picLocks noChangeAspect="1"/>
          </p:cNvPicPr>
          <p:nvPr/>
        </p:nvPicPr>
        <p:blipFill>
          <a:blip r:embed="rId4"/>
          <a:stretch>
            <a:fillRect/>
          </a:stretch>
        </p:blipFill>
        <p:spPr>
          <a:xfrm>
            <a:off x="5010732" y="2214390"/>
            <a:ext cx="2438611" cy="3590855"/>
          </a:xfrm>
          <a:prstGeom prst="rect">
            <a:avLst/>
          </a:prstGeom>
        </p:spPr>
      </p:pic>
      <p:sp>
        <p:nvSpPr>
          <p:cNvPr id="3" name="Rectangle 2">
            <a:extLst>
              <a:ext uri="{FF2B5EF4-FFF2-40B4-BE49-F238E27FC236}">
                <a16:creationId xmlns:a16="http://schemas.microsoft.com/office/drawing/2014/main" id="{9B62B4EB-C520-76C4-B3E8-897DB467A7FA}"/>
              </a:ext>
            </a:extLst>
          </p:cNvPr>
          <p:cNvSpPr/>
          <p:nvPr/>
        </p:nvSpPr>
        <p:spPr>
          <a:xfrm>
            <a:off x="5946543" y="3285720"/>
            <a:ext cx="174172" cy="286559"/>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495358"/>
      </p:ext>
    </p:extLst>
  </p:cSld>
  <p:clrMapOvr>
    <a:masterClrMapping/>
  </p:clrMapOvr>
</p:sld>
</file>

<file path=ppt/theme/theme1.xml><?xml version="1.0" encoding="utf-8"?>
<a:theme xmlns:a="http://schemas.openxmlformats.org/drawingml/2006/main" name="Office Theme">
  <a:themeElements>
    <a:clrScheme name="383">
      <a:dk1>
        <a:srgbClr val="000000"/>
      </a:dk1>
      <a:lt1>
        <a:srgbClr val="FFFFFF"/>
      </a:lt1>
      <a:dk2>
        <a:srgbClr val="44546A"/>
      </a:dk2>
      <a:lt2>
        <a:srgbClr val="E7E6E6"/>
      </a:lt2>
      <a:accent1>
        <a:srgbClr val="ABDEBD"/>
      </a:accent1>
      <a:accent2>
        <a:srgbClr val="771B61"/>
      </a:accent2>
      <a:accent3>
        <a:srgbClr val="904199"/>
      </a:accent3>
      <a:accent4>
        <a:srgbClr val="363433"/>
      </a:accent4>
      <a:accent5>
        <a:srgbClr val="0092B3"/>
      </a:accent5>
      <a:accent6>
        <a:srgbClr val="47C6E6"/>
      </a:accent6>
      <a:hlink>
        <a:srgbClr val="CDDC28"/>
      </a:hlink>
      <a:folHlink>
        <a:srgbClr val="B7BF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B330A2AACB94478B4CC2F39002A861" ma:contentTypeVersion="12" ma:contentTypeDescription="Create a new document." ma:contentTypeScope="" ma:versionID="4aaf668aa60831212b120907c2e40f93">
  <xsd:schema xmlns:xsd="http://www.w3.org/2001/XMLSchema" xmlns:xs="http://www.w3.org/2001/XMLSchema" xmlns:p="http://schemas.microsoft.com/office/2006/metadata/properties" xmlns:ns3="ba28866e-f5dd-4244-9a9f-5ea6ca469195" xmlns:ns4="1c19515c-c7c5-4d54-a7fa-846a4eb38078" targetNamespace="http://schemas.microsoft.com/office/2006/metadata/properties" ma:root="true" ma:fieldsID="e3a3359ba45fddd30a72e35b7780bd0e" ns3:_="" ns4:_="">
    <xsd:import namespace="ba28866e-f5dd-4244-9a9f-5ea6ca469195"/>
    <xsd:import namespace="1c19515c-c7c5-4d54-a7fa-846a4eb380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8866e-f5dd-4244-9a9f-5ea6ca46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19515c-c7c5-4d54-a7fa-846a4eb380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717B7-0501-4C59-B608-4A7B36C00777}">
  <ds:schemaRefs>
    <ds:schemaRef ds:uri="http://purl.org/dc/elements/1.1/"/>
    <ds:schemaRef ds:uri="http://schemas.microsoft.com/office/2006/metadata/properties"/>
    <ds:schemaRef ds:uri="ba28866e-f5dd-4244-9a9f-5ea6ca469195"/>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c19515c-c7c5-4d54-a7fa-846a4eb38078"/>
    <ds:schemaRef ds:uri="http://www.w3.org/XML/1998/namespace"/>
  </ds:schemaRefs>
</ds:datastoreItem>
</file>

<file path=customXml/itemProps2.xml><?xml version="1.0" encoding="utf-8"?>
<ds:datastoreItem xmlns:ds="http://schemas.openxmlformats.org/officeDocument/2006/customXml" ds:itemID="{78C3A97F-5DBC-4C95-944F-20024CB82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8866e-f5dd-4244-9a9f-5ea6ca469195"/>
    <ds:schemaRef ds:uri="1c19515c-c7c5-4d54-a7fa-846a4eb38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3A3A19-E5D5-4E82-AAB3-4D86748D55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2742</TotalTime>
  <Words>4254</Words>
  <Application>Microsoft Office PowerPoint</Application>
  <PresentationFormat>Widescreen</PresentationFormat>
  <Paragraphs>483</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Times New Roman</vt:lpstr>
      <vt:lpstr>Calibri</vt:lpstr>
      <vt:lpstr>ElsevierGulliver</vt:lpstr>
      <vt:lpstr>Source Sans Pro Light</vt:lpstr>
      <vt:lpstr>Source Sans Pro ExtraLight</vt:lpstr>
      <vt:lpstr>Helvetica Neue</vt:lpstr>
      <vt:lpstr>Wingdings</vt:lpstr>
      <vt:lpstr>Guardian TextSans Web</vt:lpstr>
      <vt:lpstr>Calibri Light</vt:lpstr>
      <vt:lpstr>Lato</vt:lpstr>
      <vt:lpstr>Office Theme</vt:lpstr>
      <vt:lpstr>Cardiac Education Series: Pediatric Arrythmia &amp; Electrophysiology</vt:lpstr>
      <vt:lpstr>Myocardial Cell Properties</vt:lpstr>
      <vt:lpstr>Myocardial Cell Properties</vt:lpstr>
      <vt:lpstr> Supraventricular Arrythmias</vt:lpstr>
      <vt:lpstr>Atrial Ectopic Tachycardia</vt:lpstr>
      <vt:lpstr>Supraventricular Tachycardia: Reentrant/Paroxysmal </vt:lpstr>
      <vt:lpstr>Supraventricular Tachycardia</vt:lpstr>
      <vt:lpstr>Supraventricular Tachycardia: Treatment</vt:lpstr>
      <vt:lpstr>Atrioventricular Blocks</vt:lpstr>
      <vt:lpstr>1st Degree Heart Block</vt:lpstr>
      <vt:lpstr>2nd  Degree Heart Block (Type 1) Mobitz I / Wenckebach</vt:lpstr>
      <vt:lpstr>2nd  Degree Heart Block (Type 2) Mobitz II</vt:lpstr>
      <vt:lpstr>Second Degree: 2:1 Heart Block</vt:lpstr>
      <vt:lpstr>3rd Degree (Complete) Heart Block</vt:lpstr>
      <vt:lpstr>Junctional Rhythms</vt:lpstr>
      <vt:lpstr>Junctional Escape Beats</vt:lpstr>
      <vt:lpstr>Junctional Escape Rhythm &amp; Bradycardia</vt:lpstr>
      <vt:lpstr>Junctional Ectopic Tachycardia</vt:lpstr>
      <vt:lpstr>Junctional Ectopic Tachycardia</vt:lpstr>
      <vt:lpstr>Junctional Ectopic Tachycardia</vt:lpstr>
      <vt:lpstr>Ventricular Arrythmias</vt:lpstr>
      <vt:lpstr>Ventricular Tachycardia</vt:lpstr>
      <vt:lpstr>Torsades De Pointes</vt:lpstr>
      <vt:lpstr>Ventricular Fibrillation</vt:lpstr>
      <vt:lpstr>Pulseless Electrical Activity (PEA)</vt:lpstr>
      <vt:lpstr>Asystole</vt:lpstr>
      <vt:lpstr>Defibrillation / Cardioversion  Review</vt:lpstr>
      <vt:lpstr>Defibrillator Indications</vt:lpstr>
      <vt:lpstr>Pad Placement</vt:lpstr>
      <vt:lpstr>Indications: Defibrillation</vt:lpstr>
      <vt:lpstr>Indications: Cardioversion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Bukovac</dc:creator>
  <cp:lastModifiedBy>Barone, Annamarie</cp:lastModifiedBy>
  <cp:revision>170</cp:revision>
  <dcterms:created xsi:type="dcterms:W3CDTF">2020-06-18T15:09:15Z</dcterms:created>
  <dcterms:modified xsi:type="dcterms:W3CDTF">2025-07-31T09:45:01Z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0x010100B0B330A2AACB94478B4CC2F39002A861</vt:lpwstr>
  </property>
  <property fmtid="{D5CDD505-2E9C-101B-9397-08002B2CF9AE}" pid="3" name="MSIP_Label_5e4b1be8-281e-475d-98b0-21c3457e5a46_Enabled">
    <vt:lpwstr>true</vt:lpwstr>
  </property>
  <property fmtid="{D5CDD505-2E9C-101B-9397-08002B2CF9AE}" pid="4" name="MSIP_Label_5e4b1be8-281e-475d-98b0-21c3457e5a46_SetDate">
    <vt:lpwstr>2022-11-10T15:05:55Z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105452ef-afad-4c10-a999-5900c5859e6a</vt:lpwstr>
  </property>
  <property fmtid="{D5CDD505-2E9C-101B-9397-08002B2CF9AE}" pid="9" name="MSIP_Label_5e4b1be8-281e-475d-98b0-21c3457e5a46_ContentBits">
    <vt:lpwstr>0</vt:lpwstr>
  </property>
</Properties>
</file>