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8/19/2025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8/19/2025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8/19/2025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8/19/2025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8/19/2025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8/19/2025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8/19/2025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0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050" b="1" u="sng" dirty="0">
                <a:solidFill>
                  <a:schemeClr val="tx1"/>
                </a:solidFill>
              </a:rPr>
              <a:t>Accreditation Statement:</a:t>
            </a:r>
          </a:p>
          <a:p>
            <a:pPr algn="l">
              <a:spcBef>
                <a:spcPts val="0"/>
              </a:spcBef>
            </a:pPr>
            <a:r>
              <a:rPr lang="en-US" sz="105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050" dirty="0">
              <a:solidFill>
                <a:schemeClr val="tx1"/>
              </a:solidFill>
              <a:latin typeface="Calibri" panose="020F0502020204030204" pitchFamily="34" charset="0"/>
              <a:cs typeface="Calibri" panose="020F0502020204030204" pitchFamily="34" charset="0"/>
            </a:endParaRPr>
          </a:p>
          <a:p>
            <a:pPr algn="l">
              <a:spcBef>
                <a:spcPts val="0"/>
              </a:spcBef>
            </a:pPr>
            <a:r>
              <a:rPr lang="en-US" sz="1050" b="1" u="sng" dirty="0">
                <a:solidFill>
                  <a:schemeClr val="tx1"/>
                </a:solidFill>
              </a:rPr>
              <a:t>Physician (CME)</a:t>
            </a:r>
          </a:p>
          <a:p>
            <a:pPr algn="l">
              <a:spcBef>
                <a:spcPts val="0"/>
              </a:spcBef>
            </a:pPr>
            <a:r>
              <a:rPr lang="en-US" sz="1050" dirty="0">
                <a:solidFill>
                  <a:schemeClr val="tx1"/>
                </a:solidFill>
              </a:rPr>
              <a:t>The University of Pittsburgh School designates this live activity for a maximum of 1.0 AMA PRA Category 1 Credits™. Physicians should claim only the credit commensurate with the extent of their participation in the activity.</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Nursing (CNE)</a:t>
            </a:r>
          </a:p>
          <a:p>
            <a:pPr algn="l">
              <a:spcBef>
                <a:spcPts val="0"/>
              </a:spcBef>
            </a:pPr>
            <a:r>
              <a:rPr lang="en-US" sz="1050" dirty="0">
                <a:solidFill>
                  <a:schemeClr val="tx1"/>
                </a:solidFill>
              </a:rPr>
              <a:t>The maximum number of hours awarded for this Continuing Nursing Education activity is 1.0 contact hours.</a:t>
            </a:r>
          </a:p>
          <a:p>
            <a:pPr algn="l">
              <a:spcBef>
                <a:spcPts val="0"/>
              </a:spcBef>
            </a:pPr>
            <a:endParaRPr lang="en-US" sz="1050" b="1" u="sng" dirty="0">
              <a:solidFill>
                <a:schemeClr val="tx1"/>
              </a:solidFill>
            </a:endParaRPr>
          </a:p>
          <a:p>
            <a:pPr algn="l">
              <a:spcBef>
                <a:spcPts val="0"/>
              </a:spcBef>
            </a:pPr>
            <a:r>
              <a:rPr lang="en-US" sz="1050" b="1" u="sng" dirty="0">
                <a:solidFill>
                  <a:schemeClr val="tx1"/>
                </a:solidFill>
              </a:rPr>
              <a:t>Social Work (ASWB) </a:t>
            </a:r>
            <a:br>
              <a:rPr lang="en-US" sz="1050" dirty="0"/>
            </a:br>
            <a:r>
              <a:rPr lang="en-US" sz="1050" dirty="0">
                <a:solidFill>
                  <a:schemeClr val="tx1"/>
                </a:solidFill>
              </a:rPr>
              <a:t>As a Jointly Accredited Organization, University of Pittsburgh is approved to offer social work continuing education by the Association of Social Work Boards (ASWB) Approved Continuing Education (ACE) program. Organizations, not individual courses, are approved under this program. State and provincial regulatory boards have the final authority to determine whether an individual course may be accepted for continuing education credit. University of Pittsburgh maintains responsibility for this course. Social workers completing this course </a:t>
            </a:r>
            <a:r>
              <a:rPr lang="en-US" sz="1050">
                <a:solidFill>
                  <a:schemeClr val="tx1"/>
                </a:solidFill>
              </a:rPr>
              <a:t>receive 1.0 </a:t>
            </a:r>
            <a:r>
              <a:rPr lang="en-US" sz="1050" dirty="0">
                <a:solidFill>
                  <a:schemeClr val="tx1"/>
                </a:solidFill>
              </a:rPr>
              <a:t>continuing education credits.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Physician Assistant (AAPA)</a:t>
            </a:r>
          </a:p>
          <a:p>
            <a:pPr algn="l">
              <a:spcBef>
                <a:spcPts val="0"/>
              </a:spcBef>
            </a:pPr>
            <a:r>
              <a:rPr lang="en-US" sz="1050" dirty="0">
                <a:solidFill>
                  <a:schemeClr val="tx1"/>
                </a:solidFill>
              </a:rPr>
              <a:t>The University of Pittsburgh has been authorized by the American Academy of PAs (AAPA) to award AAPA Category 1 CME credit for activities planned in accordance with AAPA CME Criteria. This activity is designated for 1.0 AAPA Category 1 CME credits. PAs should only claim credit commensurate with the extent of their participation.  </a:t>
            </a:r>
          </a:p>
          <a:p>
            <a:pPr algn="l">
              <a:spcBef>
                <a:spcPts val="0"/>
              </a:spcBef>
            </a:pPr>
            <a:endParaRPr lang="en-US" sz="1050" dirty="0">
              <a:solidFill>
                <a:schemeClr val="tx1"/>
              </a:solidFill>
            </a:endParaRPr>
          </a:p>
          <a:p>
            <a:pPr algn="l">
              <a:spcBef>
                <a:spcPts val="0"/>
              </a:spcBef>
            </a:pPr>
            <a:r>
              <a:rPr lang="en-US" sz="1050" b="1" u="sng" dirty="0">
                <a:solidFill>
                  <a:schemeClr val="tx1"/>
                </a:solidFill>
              </a:rPr>
              <a:t>Psychologist (APA)</a:t>
            </a:r>
          </a:p>
          <a:p>
            <a:pPr algn="l">
              <a:spcBef>
                <a:spcPts val="0"/>
              </a:spcBef>
            </a:pPr>
            <a:r>
              <a:rPr lang="en-US" sz="1050" dirty="0">
                <a:solidFill>
                  <a:schemeClr val="tx1"/>
                </a:solidFill>
              </a:rPr>
              <a:t>Continuing Education (CE) credits for psychologists are provided through the co-sponsorship of the American Psychological Association (APA) Office of Continuing Education in Psychology (CEP). The APA CEP Office maintains responsibility for the content of the programs.</a:t>
            </a:r>
          </a:p>
          <a:p>
            <a:pPr marR="0" algn="l">
              <a:lnSpc>
                <a:spcPct val="107000"/>
              </a:lnSpc>
              <a:spcBef>
                <a:spcPts val="0"/>
              </a:spcBef>
            </a:pPr>
            <a:endParaRPr lang="en-US" sz="1050" b="1" u="sng" dirty="0">
              <a:solidFill>
                <a:schemeClr val="tx1"/>
              </a:solidFill>
            </a:endParaRPr>
          </a:p>
          <a:p>
            <a:pPr algn="l">
              <a:spcBef>
                <a:spcPts val="0"/>
              </a:spcBef>
            </a:pPr>
            <a:r>
              <a:rPr lang="en-US" sz="1050" b="1" u="sng" dirty="0">
                <a:solidFill>
                  <a:schemeClr val="tx1"/>
                </a:solidFill>
              </a:rPr>
              <a:t>Other health care professionals: </a:t>
            </a:r>
          </a:p>
          <a:p>
            <a:pPr algn="l">
              <a:spcBef>
                <a:spcPts val="0"/>
              </a:spcBef>
            </a:pPr>
            <a:r>
              <a:rPr lang="en-US" sz="1050" dirty="0">
                <a:solidFill>
                  <a:schemeClr val="tx1"/>
                </a:solidFill>
              </a:rPr>
              <a:t>Other health care professionals will receive a certificate of attendance confirming the number of contact hours commensurate with the extent of participation in this activity.  </a:t>
            </a:r>
            <a:endParaRPr lang="en-US" sz="1050" b="1" u="sng" dirty="0">
              <a:solidFill>
                <a:schemeClr val="tx1"/>
              </a:solidFill>
            </a:endParaRPr>
          </a:p>
          <a:p>
            <a:pPr algn="l">
              <a:spcBef>
                <a:spcPts val="0"/>
              </a:spcBef>
            </a:pPr>
            <a:endParaRPr lang="en-US" sz="1050" b="1" u="sng" dirty="0">
              <a:solidFill>
                <a:schemeClr val="tx1"/>
              </a:solidFill>
            </a:endParaRPr>
          </a:p>
          <a:p>
            <a:pPr algn="l">
              <a:spcBef>
                <a:spcPts val="0"/>
              </a:spcBef>
            </a:pPr>
            <a:r>
              <a:rPr lang="en-US" sz="800" b="1" u="sng" dirty="0">
                <a:solidFill>
                  <a:schemeClr val="tx1"/>
                </a:solidFill>
              </a:rPr>
              <a:t>Conflict of Interest Disclosure</a:t>
            </a:r>
            <a:r>
              <a:rPr lang="en-US" sz="800" b="1" dirty="0">
                <a:solidFill>
                  <a:schemeClr val="tx1"/>
                </a:solidFill>
              </a:rPr>
              <a:t>:</a:t>
            </a:r>
            <a:endParaRPr lang="en-US" sz="800" dirty="0">
              <a:solidFill>
                <a:schemeClr val="tx1"/>
              </a:solidFill>
            </a:endParaRPr>
          </a:p>
          <a:p>
            <a:pPr algn="l">
              <a:spcBef>
                <a:spcPts val="0"/>
              </a:spcBef>
            </a:pPr>
            <a:r>
              <a:rPr lang="en-US" sz="8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8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8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8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6119</TotalTime>
  <Words>538</Words>
  <Application>Microsoft Office PowerPoint</Application>
  <PresentationFormat>On-screen Show (4:3)</PresentationFormat>
  <Paragraphs>27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61</cp:revision>
  <dcterms:created xsi:type="dcterms:W3CDTF">2010-08-03T12:49:34Z</dcterms:created>
  <dcterms:modified xsi:type="dcterms:W3CDTF">2025-08-19T19:05:30Z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2022-11-28T17:55:22Z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cff884e8-45e7-49eb-a4df-e7bdb612246e</vt:lpwstr>
  </property>
  <property fmtid="{D5CDD505-2E9C-101B-9397-08002B2CF9AE}" pid="8" name="MSIP_Label_5e4b1be8-281e-475d-98b0-21c3457e5a46_ContentBits">
    <vt:lpwstr>0</vt:lpwstr>
  </property>
</Properties>
</file>