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8" r:id="rId5"/>
    <p:sldId id="263" r:id="rId6"/>
    <p:sldId id="265" r:id="rId7"/>
    <p:sldId id="266" r:id="rId8"/>
    <p:sldId id="260" r:id="rId9"/>
    <p:sldId id="261"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594"/>
    <a:srgbClr val="FFB81C"/>
    <a:srgbClr val="FFFF00"/>
    <a:srgbClr val="00205B"/>
    <a:srgbClr val="EDF1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FBC198-7B05-48D5-BD80-60AB14569F62}" v="2" dt="2024-02-27T17:57:35.4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2468" autoAdjust="0"/>
  </p:normalViewPr>
  <p:slideViewPr>
    <p:cSldViewPr snapToGrid="0">
      <p:cViewPr varScale="1">
        <p:scale>
          <a:sx n="80" d="100"/>
          <a:sy n="80" d="100"/>
        </p:scale>
        <p:origin x="1758" y="9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258B1-EABB-4B67-AE58-432D9F0720C3}" type="datetimeFigureOut">
              <a:rPr lang="en-US" smtClean="0"/>
              <a:t>9/2/2025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11E438-07C0-45E8-918E-D11B7D9A2826}" type="slidenum">
              <a:rPr lang="en-US" smtClean="0"/>
              <a:t>‹#›</a:t>
            </a:fld>
            <a:endParaRPr lang="en-US"/>
          </a:p>
        </p:txBody>
      </p:sp>
    </p:spTree>
    <p:extLst>
      <p:ext uri="{BB962C8B-B14F-4D97-AF65-F5344CB8AC3E}">
        <p14:creationId xmlns:p14="http://schemas.microsoft.com/office/powerpoint/2010/main" val="587185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502112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635524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B3369-B790-0DB9-62FD-930E689EF91F}"/>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F2F3AC9-135D-E6D3-4C8C-ACC9479ADEEA}"/>
              </a:ext>
            </a:extLst>
          </p:cNvPr>
          <p:cNvSpPr>
            <a:spLocks noGrp="1"/>
          </p:cNvSpPr>
          <p:nvPr>
            <p:ph idx="1"/>
          </p:nvPr>
        </p:nvSpPr>
        <p:spPr>
          <a:xfrm>
            <a:off x="5183188" y="987425"/>
            <a:ext cx="6172200" cy="4873625"/>
          </a:xfrm>
        </p:spPr>
        <p:txBody>
          <a:bodyPr/>
          <a:lstStyle>
            <a:lvl1pPr>
              <a:defRPr sz="3200">
                <a:solidFill>
                  <a:schemeClr val="accent1">
                    <a:lumMod val="50000"/>
                  </a:schemeClr>
                </a:solidFill>
              </a:defRPr>
            </a:lvl1pPr>
            <a:lvl2pPr>
              <a:defRPr sz="2800">
                <a:solidFill>
                  <a:schemeClr val="accent1">
                    <a:lumMod val="50000"/>
                  </a:schemeClr>
                </a:solidFill>
              </a:defRPr>
            </a:lvl2pPr>
            <a:lvl3pPr>
              <a:defRPr sz="2400">
                <a:solidFill>
                  <a:schemeClr val="accent1">
                    <a:lumMod val="50000"/>
                  </a:schemeClr>
                </a:solidFill>
              </a:defRPr>
            </a:lvl3pPr>
            <a:lvl4pPr>
              <a:defRPr sz="2000">
                <a:solidFill>
                  <a:schemeClr val="accent1">
                    <a:lumMod val="50000"/>
                  </a:schemeClr>
                </a:solidFill>
              </a:defRPr>
            </a:lvl4pPr>
            <a:lvl5pPr>
              <a:defRPr sz="2000">
                <a:solidFill>
                  <a:schemeClr val="accent1">
                    <a:lumMod val="50000"/>
                  </a:schemeClr>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D40F0D-84CB-57E6-AA46-2BE6AEFF3B11}"/>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1036581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491D4-35ED-A522-108D-B9EE86935878}"/>
              </a:ext>
            </a:extLst>
          </p:cNvPr>
          <p:cNvSpPr>
            <a:spLocks noGrp="1"/>
          </p:cNvSpPr>
          <p:nvPr>
            <p:ph type="title"/>
          </p:nvPr>
        </p:nvSpPr>
        <p:spPr>
          <a:xfrm>
            <a:off x="839788" y="457200"/>
            <a:ext cx="3932237" cy="1600200"/>
          </a:xfrm>
        </p:spPr>
        <p:txBody>
          <a:bodyPr anchor="b"/>
          <a:lstStyle>
            <a:lvl1pPr>
              <a:defRPr sz="3200">
                <a:solidFill>
                  <a:schemeClr val="accent1">
                    <a:lumMod val="50000"/>
                  </a:schemeClr>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67B022C6-F610-5C4E-C57F-4289BE98F5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4787B8C-0933-1158-8FEF-4D1B4837E469}"/>
              </a:ext>
            </a:extLst>
          </p:cNvPr>
          <p:cNvSpPr>
            <a:spLocks noGrp="1"/>
          </p:cNvSpPr>
          <p:nvPr>
            <p:ph type="body" sz="half" idx="2"/>
          </p:nvPr>
        </p:nvSpPr>
        <p:spPr>
          <a:xfrm>
            <a:off x="839788" y="2057400"/>
            <a:ext cx="3932237" cy="3811588"/>
          </a:xfrm>
        </p:spPr>
        <p:txBody>
          <a:bodyPr/>
          <a:lstStyle>
            <a:lvl1pPr marL="0" indent="0">
              <a:buNone/>
              <a:defRPr sz="1600">
                <a:solidFill>
                  <a:schemeClr val="accent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custDataLst>
      <p:tags r:id="rId1"/>
    </p:custDataLst>
    <p:extLst>
      <p:ext uri="{BB962C8B-B14F-4D97-AF65-F5344CB8AC3E}">
        <p14:creationId xmlns:p14="http://schemas.microsoft.com/office/powerpoint/2010/main" val="729785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custDataLst>
      <p:tags r:id="rId1"/>
    </p:custDataLst>
    <p:extLst>
      <p:ext uri="{BB962C8B-B14F-4D97-AF65-F5344CB8AC3E}">
        <p14:creationId xmlns:p14="http://schemas.microsoft.com/office/powerpoint/2010/main" val="2778416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CACF7-1523-CD93-7926-9D59769F1675}"/>
              </a:ext>
            </a:extLst>
          </p:cNvPr>
          <p:cNvSpPr>
            <a:spLocks noGrp="1"/>
          </p:cNvSpPr>
          <p:nvPr>
            <p:ph type="ctrTitle"/>
          </p:nvPr>
        </p:nvSpPr>
        <p:spPr>
          <a:xfrm>
            <a:off x="1524000" y="1122363"/>
            <a:ext cx="9144000" cy="2387600"/>
          </a:xfrm>
        </p:spPr>
        <p:txBody>
          <a:bodyPr anchor="b"/>
          <a:lstStyle>
            <a:lvl1pPr algn="ctr">
              <a:defRPr sz="6000">
                <a:solidFill>
                  <a:srgbClr val="003594"/>
                </a:solidFill>
              </a:defRPr>
            </a:lvl1pPr>
          </a:lstStyle>
          <a:p>
            <a:r>
              <a:rPr lang="en-US"/>
              <a:t>Click to edit Master title style</a:t>
            </a:r>
          </a:p>
        </p:txBody>
      </p:sp>
      <p:sp>
        <p:nvSpPr>
          <p:cNvPr id="3" name="Subtitle 2">
            <a:extLst>
              <a:ext uri="{FF2B5EF4-FFF2-40B4-BE49-F238E27FC236}">
                <a16:creationId xmlns:a16="http://schemas.microsoft.com/office/drawing/2014/main" id="{49D728A6-781C-3811-80DE-6B701F35A1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custDataLst>
      <p:tags r:id="rId1"/>
    </p:custDataLst>
    <p:extLst>
      <p:ext uri="{BB962C8B-B14F-4D97-AF65-F5344CB8AC3E}">
        <p14:creationId xmlns:p14="http://schemas.microsoft.com/office/powerpoint/2010/main" val="720914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94BFADC-5484-9C86-FE38-D6E59F2DA9BA}"/>
              </a:ext>
            </a:extLst>
          </p:cNvPr>
          <p:cNvSpPr/>
          <p:nvPr userDrawn="1"/>
        </p:nvSpPr>
        <p:spPr>
          <a:xfrm>
            <a:off x="0" y="0"/>
            <a:ext cx="12192000" cy="100409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FAC658B0-13AD-291F-2409-C66C0528E3AD}"/>
              </a:ext>
            </a:extLst>
          </p:cNvPr>
          <p:cNvSpPr txBox="1">
            <a:spLocks/>
          </p:cNvSpPr>
          <p:nvPr userDrawn="1"/>
        </p:nvSpPr>
        <p:spPr>
          <a:xfrm>
            <a:off x="0" y="1"/>
            <a:ext cx="12192000" cy="1004092"/>
          </a:xfrm>
          <a:prstGeom prst="rect">
            <a:avLst/>
          </a:prstGeom>
        </p:spPr>
        <p:txBody>
          <a:bodyPr lIns="274320" rIns="182880" anchor="ctr" anchorCtr="0">
            <a:normAutofit/>
          </a:bodyPr>
          <a:lstStyle>
            <a:lvl1pPr algn="l" defTabSz="914400" rtl="0" eaLnBrk="1" latinLnBrk="0" hangingPunct="1">
              <a:lnSpc>
                <a:spcPct val="90000"/>
              </a:lnSpc>
              <a:spcBef>
                <a:spcPct val="0"/>
              </a:spcBef>
              <a:buNone/>
              <a:defRPr sz="4000" kern="1200">
                <a:solidFill>
                  <a:schemeClr val="accent1">
                    <a:lumMod val="50000"/>
                  </a:schemeClr>
                </a:solidFill>
                <a:latin typeface="+mj-lt"/>
                <a:ea typeface="+mj-ea"/>
                <a:cs typeface="+mj-cs"/>
              </a:defRPr>
            </a:lvl1pPr>
          </a:lstStyle>
          <a:p>
            <a:pPr>
              <a:lnSpc>
                <a:spcPct val="100000"/>
              </a:lnSpc>
            </a:pPr>
            <a:endParaRPr lang="en-US" dirty="0">
              <a:solidFill>
                <a:schemeClr val="bg1"/>
              </a:solidFill>
              <a:latin typeface="Montserrat Medium" pitchFamily="2" charset="0"/>
            </a:endParaRPr>
          </a:p>
        </p:txBody>
      </p:sp>
      <p:sp>
        <p:nvSpPr>
          <p:cNvPr id="11" name="Content Placeholder 2">
            <a:extLst>
              <a:ext uri="{FF2B5EF4-FFF2-40B4-BE49-F238E27FC236}">
                <a16:creationId xmlns:a16="http://schemas.microsoft.com/office/drawing/2014/main" id="{B899A88E-CE08-5CD4-993B-C34A422FB7E1}"/>
              </a:ext>
            </a:extLst>
          </p:cNvPr>
          <p:cNvSpPr>
            <a:spLocks noGrp="1"/>
          </p:cNvSpPr>
          <p:nvPr>
            <p:ph idx="1"/>
          </p:nvPr>
        </p:nvSpPr>
        <p:spPr>
          <a:xfrm>
            <a:off x="292231" y="1209675"/>
            <a:ext cx="11687713" cy="492986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AF5B9824-4932-134E-1B51-8B9BFE5D9BDE}"/>
              </a:ext>
            </a:extLst>
          </p:cNvPr>
          <p:cNvSpPr>
            <a:spLocks noGrp="1"/>
          </p:cNvSpPr>
          <p:nvPr>
            <p:ph type="title"/>
          </p:nvPr>
        </p:nvSpPr>
        <p:spPr>
          <a:xfrm>
            <a:off x="188536" y="0"/>
            <a:ext cx="12003463" cy="1004093"/>
          </a:xfrm>
        </p:spPr>
        <p:txBody>
          <a:bodyPr tIns="0" bIns="0">
            <a:normAutofit/>
          </a:bodyPr>
          <a:lstStyle>
            <a:lvl1pPr>
              <a:lnSpc>
                <a:spcPct val="100000"/>
              </a:lnSpc>
              <a:defRPr sz="4000" b="0">
                <a:solidFill>
                  <a:schemeClr val="bg1"/>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2874173-EFD8-1EBD-67BE-CA5BAC2A89FB}"/>
              </a:ext>
            </a:extLst>
          </p:cNvPr>
          <p:cNvSpPr>
            <a:spLocks noGrp="1"/>
          </p:cNvSpPr>
          <p:nvPr>
            <p:ph idx="10"/>
          </p:nvPr>
        </p:nvSpPr>
        <p:spPr>
          <a:xfrm>
            <a:off x="7239786" y="6382139"/>
            <a:ext cx="4817913"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33032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26752-5248-A3CF-4997-53B7FD031873}"/>
              </a:ext>
            </a:extLst>
          </p:cNvPr>
          <p:cNvSpPr>
            <a:spLocks noGrp="1"/>
          </p:cNvSpPr>
          <p:nvPr>
            <p:ph type="title"/>
          </p:nvPr>
        </p:nvSpPr>
        <p:spPr>
          <a:xfrm>
            <a:off x="238125" y="209551"/>
            <a:ext cx="11753850" cy="828674"/>
          </a:xfrm>
        </p:spPr>
        <p:txBody>
          <a:bodyPr>
            <a:normAutofit/>
          </a:bodyPr>
          <a:lstStyle>
            <a:lvl1pPr>
              <a:defRPr sz="4000" b="1">
                <a:solidFill>
                  <a:srgbClr val="003594"/>
                </a:solidFill>
                <a:latin typeface="Montserrat Medium"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BF4F306-4B45-CE17-41BF-38DE985E47A7}"/>
              </a:ext>
            </a:extLst>
          </p:cNvPr>
          <p:cNvSpPr>
            <a:spLocks noGrp="1"/>
          </p:cNvSpPr>
          <p:nvPr>
            <p:ph idx="1"/>
          </p:nvPr>
        </p:nvSpPr>
        <p:spPr>
          <a:xfrm>
            <a:off x="238125" y="1209675"/>
            <a:ext cx="11741819" cy="5438774"/>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FF2B5EF4-FFF2-40B4-BE49-F238E27FC236}">
                <a16:creationId xmlns:a16="http://schemas.microsoft.com/office/drawing/2014/main" id="{15646FEA-CB47-30D4-2099-44B7E0602FB8}"/>
              </a:ext>
            </a:extLst>
          </p:cNvPr>
          <p:cNvSpPr>
            <a:spLocks noGrp="1"/>
          </p:cNvSpPr>
          <p:nvPr>
            <p:ph idx="10"/>
          </p:nvPr>
        </p:nvSpPr>
        <p:spPr>
          <a:xfrm>
            <a:off x="7070104" y="6382139"/>
            <a:ext cx="4987596" cy="289249"/>
          </a:xfrm>
        </p:spPr>
        <p:txBody>
          <a:bodyPr>
            <a:noAutofit/>
          </a:bodyPr>
          <a:lstStyle>
            <a:lvl1pPr marL="0" indent="0" algn="r">
              <a:lnSpc>
                <a:spcPct val="100000"/>
              </a:lnSpc>
              <a:spcBef>
                <a:spcPts val="0"/>
              </a:spcBef>
              <a:buNone/>
              <a:defRPr sz="1400" b="0">
                <a:solidFill>
                  <a:schemeClr val="tx2"/>
                </a:solidFill>
              </a:defRPr>
            </a:lvl1pPr>
            <a:lvl2pPr marL="457200" indent="0">
              <a:buNone/>
              <a:defRPr sz="1400">
                <a:solidFill>
                  <a:schemeClr val="tx2"/>
                </a:solidFill>
              </a:defRPr>
            </a:lvl2pPr>
            <a:lvl3pPr marL="914400" indent="0">
              <a:buNone/>
              <a:defRPr sz="14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lvl="0"/>
            <a:r>
              <a:rPr lang="en-US" dirty="0"/>
              <a:t>Click to edit Master text styles</a:t>
            </a:r>
          </a:p>
        </p:txBody>
      </p:sp>
    </p:spTree>
    <p:custDataLst>
      <p:tags r:id="rId1"/>
    </p:custDataLst>
    <p:extLst>
      <p:ext uri="{BB962C8B-B14F-4D97-AF65-F5344CB8AC3E}">
        <p14:creationId xmlns:p14="http://schemas.microsoft.com/office/powerpoint/2010/main" val="220936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299A2-D855-39E0-0CE8-EC154AE74781}"/>
              </a:ext>
            </a:extLst>
          </p:cNvPr>
          <p:cNvSpPr>
            <a:spLocks noGrp="1"/>
          </p:cNvSpPr>
          <p:nvPr>
            <p:ph type="title"/>
          </p:nvPr>
        </p:nvSpPr>
        <p:spPr>
          <a:xfrm>
            <a:off x="831850" y="1709738"/>
            <a:ext cx="10515600" cy="2852737"/>
          </a:xfrm>
        </p:spPr>
        <p:txBody>
          <a:bodyPr anchor="b"/>
          <a:lstStyle>
            <a:lvl1pPr>
              <a:defRPr sz="6000">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B64A95B1-8BAE-4F59-AC6F-E7F36263D0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custDataLst>
      <p:tags r:id="rId1"/>
    </p:custDataLst>
    <p:extLst>
      <p:ext uri="{BB962C8B-B14F-4D97-AF65-F5344CB8AC3E}">
        <p14:creationId xmlns:p14="http://schemas.microsoft.com/office/powerpoint/2010/main" val="378034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65C8C-C896-F65D-907F-B3302248803F}"/>
              </a:ext>
            </a:extLst>
          </p:cNvPr>
          <p:cNvSpPr>
            <a:spLocks noGrp="1"/>
          </p:cNvSpPr>
          <p:nvPr>
            <p:ph type="title"/>
          </p:nvPr>
        </p:nvSpPr>
        <p:spPr/>
        <p:txBody>
          <a:bodyPr/>
          <a:lstStyle>
            <a:lvl1pPr>
              <a:defRPr>
                <a:solidFill>
                  <a:srgbClr val="003594"/>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60872036-FC34-9FDF-EBC9-475812C4BD6E}"/>
              </a:ext>
            </a:extLst>
          </p:cNvPr>
          <p:cNvSpPr>
            <a:spLocks noGrp="1"/>
          </p:cNvSpPr>
          <p:nvPr>
            <p:ph sz="half" idx="1"/>
          </p:nvPr>
        </p:nvSpPr>
        <p:spPr>
          <a:xfrm>
            <a:off x="838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EA0AEE-140A-0574-4AB0-315B18AA293D}"/>
              </a:ext>
            </a:extLst>
          </p:cNvPr>
          <p:cNvSpPr>
            <a:spLocks noGrp="1"/>
          </p:cNvSpPr>
          <p:nvPr>
            <p:ph sz="half" idx="2"/>
          </p:nvPr>
        </p:nvSpPr>
        <p:spPr>
          <a:xfrm>
            <a:off x="6172200" y="1825625"/>
            <a:ext cx="5181600" cy="4351338"/>
          </a:xfrm>
        </p:spPr>
        <p:txBody>
          <a:bodyPr/>
          <a:lstStyle>
            <a:lvl1pPr>
              <a:defRPr>
                <a:solidFill>
                  <a:schemeClr val="accent1">
                    <a:lumMod val="50000"/>
                  </a:schemeClr>
                </a:solidFill>
              </a:defRPr>
            </a:lvl1pPr>
            <a:lvl2pPr>
              <a:defRPr>
                <a:solidFill>
                  <a:schemeClr val="accent1">
                    <a:lumMod val="50000"/>
                  </a:schemeClr>
                </a:solidFill>
              </a:defRPr>
            </a:lvl2pPr>
            <a:lvl3pPr>
              <a:defRPr>
                <a:solidFill>
                  <a:schemeClr val="accent1">
                    <a:lumMod val="50000"/>
                  </a:schemeClr>
                </a:solidFill>
              </a:defRPr>
            </a:lvl3pPr>
            <a:lvl4pPr>
              <a:defRPr>
                <a:solidFill>
                  <a:schemeClr val="accent1">
                    <a:lumMod val="50000"/>
                  </a:schemeClr>
                </a:solidFill>
              </a:defRPr>
            </a:lvl4pPr>
            <a:lvl5pPr>
              <a:defRPr>
                <a:solidFill>
                  <a:schemeClr val="accent1">
                    <a:lumMod val="50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94746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BBF0A-B8DA-8A3C-98DD-2EEDB5AA659A}"/>
              </a:ext>
            </a:extLst>
          </p:cNvPr>
          <p:cNvSpPr>
            <a:spLocks noGrp="1"/>
          </p:cNvSpPr>
          <p:nvPr>
            <p:ph type="title"/>
          </p:nvPr>
        </p:nvSpPr>
        <p:spPr>
          <a:xfrm>
            <a:off x="839788" y="365125"/>
            <a:ext cx="10515600" cy="1325563"/>
          </a:xfrm>
        </p:spPr>
        <p:txBody>
          <a:bodyPr/>
          <a:lstStyle>
            <a:lvl1pPr>
              <a:defRPr>
                <a:solidFill>
                  <a:srgbClr val="003594"/>
                </a:solidFill>
              </a:defRPr>
            </a:lvl1pPr>
          </a:lstStyle>
          <a:p>
            <a:r>
              <a:rPr lang="en-US"/>
              <a:t>Click to edit Master title style</a:t>
            </a:r>
          </a:p>
        </p:txBody>
      </p:sp>
      <p:sp>
        <p:nvSpPr>
          <p:cNvPr id="3" name="Text Placeholder 2">
            <a:extLst>
              <a:ext uri="{FF2B5EF4-FFF2-40B4-BE49-F238E27FC236}">
                <a16:creationId xmlns:a16="http://schemas.microsoft.com/office/drawing/2014/main" id="{311EF684-22ED-D47F-0658-07A38027EC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576DD8-85BA-497B-4A26-AF935C2211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679FC7-09D3-08E5-E7E8-750DF2B70B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9565D9-8065-BE9D-481E-8D46ABA75E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57884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Tree>
    <p:custDataLst>
      <p:tags r:id="rId1"/>
    </p:custDataLst>
    <p:extLst>
      <p:ext uri="{BB962C8B-B14F-4D97-AF65-F5344CB8AC3E}">
        <p14:creationId xmlns:p14="http://schemas.microsoft.com/office/powerpoint/2010/main" val="277977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5793E-EF57-8808-49F0-490A7E17B80D}"/>
              </a:ext>
            </a:extLst>
          </p:cNvPr>
          <p:cNvSpPr>
            <a:spLocks noGrp="1"/>
          </p:cNvSpPr>
          <p:nvPr>
            <p:ph type="title"/>
          </p:nvPr>
        </p:nvSpPr>
        <p:spPr/>
        <p:txBody>
          <a:bodyPr/>
          <a:lstStyle>
            <a:lvl1pPr>
              <a:defRPr>
                <a:solidFill>
                  <a:srgbClr val="003594"/>
                </a:solidFill>
              </a:defRPr>
            </a:lvl1pPr>
          </a:lstStyle>
          <a:p>
            <a:r>
              <a:rPr lang="en-US"/>
              <a:t>Click to edit Master title style</a:t>
            </a:r>
          </a:p>
        </p:txBody>
      </p:sp>
      <p:sp>
        <p:nvSpPr>
          <p:cNvPr id="3" name="Oval 2">
            <a:extLst>
              <a:ext uri="{FF2B5EF4-FFF2-40B4-BE49-F238E27FC236}">
                <a16:creationId xmlns:a16="http://schemas.microsoft.com/office/drawing/2014/main" id="{A60622BA-503D-E580-C879-F8CBC6410506}"/>
              </a:ext>
            </a:extLst>
          </p:cNvPr>
          <p:cNvSpPr/>
          <p:nvPr userDrawn="1"/>
        </p:nvSpPr>
        <p:spPr>
          <a:xfrm>
            <a:off x="-653144" y="5847961"/>
            <a:ext cx="1567543" cy="15675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E4B98ED2-CA0A-0BE7-9D0F-9D9CA03FF314}"/>
              </a:ext>
            </a:extLst>
          </p:cNvPr>
          <p:cNvSpPr/>
          <p:nvPr userDrawn="1"/>
        </p:nvSpPr>
        <p:spPr>
          <a:xfrm>
            <a:off x="482858" y="6492875"/>
            <a:ext cx="997144" cy="997144"/>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2697D2D-BF6A-6B55-B672-E4EB81460045}"/>
              </a:ext>
            </a:extLst>
          </p:cNvPr>
          <p:cNvSpPr/>
          <p:nvPr userDrawn="1"/>
        </p:nvSpPr>
        <p:spPr>
          <a:xfrm>
            <a:off x="-221604" y="5495730"/>
            <a:ext cx="704462" cy="704462"/>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25137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0E14C7-3BA5-1A83-E23E-9D91E0ED04AF}"/>
              </a:ext>
            </a:extLst>
          </p:cNvPr>
          <p:cNvSpPr>
            <a:spLocks noGrp="1"/>
          </p:cNvSpPr>
          <p:nvPr>
            <p:ph type="title"/>
          </p:nvPr>
        </p:nvSpPr>
        <p:spPr>
          <a:xfrm>
            <a:off x="200025" y="136525"/>
            <a:ext cx="11829761" cy="83502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75FF03-8774-2195-5996-AC361E895A3F}"/>
              </a:ext>
            </a:extLst>
          </p:cNvPr>
          <p:cNvSpPr>
            <a:spLocks noGrp="1"/>
          </p:cNvSpPr>
          <p:nvPr>
            <p:ph type="body" idx="1"/>
          </p:nvPr>
        </p:nvSpPr>
        <p:spPr>
          <a:xfrm>
            <a:off x="352425" y="1171575"/>
            <a:ext cx="11668125" cy="50053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Box 10">
            <a:extLst>
              <a:ext uri="{FF2B5EF4-FFF2-40B4-BE49-F238E27FC236}">
                <a16:creationId xmlns:a16="http://schemas.microsoft.com/office/drawing/2014/main" id="{35FBDE59-32F8-9380-7B4A-071EBB0F04DA}"/>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a:solidFill>
                  <a:schemeClr val="bg1"/>
                </a:solidFill>
                <a:latin typeface="+mn-lt"/>
              </a:rPr>
              <a:t>Slide </a:t>
            </a:r>
            <a:fld id="{A3B89908-38D8-40EC-8144-1BCB6DC09E43}" type="slidenum">
              <a:rPr lang="en-US" sz="1050" smtClean="0">
                <a:solidFill>
                  <a:schemeClr val="bg1"/>
                </a:solidFill>
                <a:latin typeface="+mn-lt"/>
              </a:rPr>
              <a:pPr algn="r"/>
              <a:t>‹#›</a:t>
            </a:fld>
            <a:br>
              <a:rPr lang="en-US" sz="1050">
                <a:solidFill>
                  <a:schemeClr val="bg1"/>
                </a:solidFill>
                <a:latin typeface="+mn-lt"/>
              </a:rPr>
            </a:br>
            <a:r>
              <a:rPr lang="en-US" sz="1050">
                <a:solidFill>
                  <a:schemeClr val="bg1"/>
                </a:solidFill>
                <a:latin typeface="+mn-lt"/>
              </a:rPr>
              <a:t>© 2023</a:t>
            </a:r>
          </a:p>
        </p:txBody>
      </p:sp>
      <p:sp>
        <p:nvSpPr>
          <p:cNvPr id="4" name="Date Placeholder 3">
            <a:extLst>
              <a:ext uri="{FF2B5EF4-FFF2-40B4-BE49-F238E27FC236}">
                <a16:creationId xmlns:a16="http://schemas.microsoft.com/office/drawing/2014/main" id="{2B0EA608-B528-09F3-A545-4C2FA77B86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4BCBB9-D87B-4FDD-B7F7-05499FCBC2BF}" type="datetimeFigureOut">
              <a:rPr lang="en-US" smtClean="0"/>
              <a:t>9/2/2025</a:t>
            </a:fld>
            <a:endParaRPr lang="en-US"/>
          </a:p>
        </p:txBody>
      </p:sp>
      <p:sp>
        <p:nvSpPr>
          <p:cNvPr id="5" name="Footer Placeholder 4">
            <a:extLst>
              <a:ext uri="{FF2B5EF4-FFF2-40B4-BE49-F238E27FC236}">
                <a16:creationId xmlns:a16="http://schemas.microsoft.com/office/drawing/2014/main" id="{03F957B9-BCF6-A6B6-B0BC-3F92C0E798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F7976FEA-7BA9-9E63-BC0C-5E22D9B18989}"/>
              </a:ext>
            </a:extLst>
          </p:cNvPr>
          <p:cNvSpPr/>
          <p:nvPr userDrawn="1"/>
        </p:nvSpPr>
        <p:spPr>
          <a:xfrm>
            <a:off x="0" y="6321426"/>
            <a:ext cx="12192000" cy="53502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dna strand with white and yellow ribbon&#10;&#10;Description automatically generated">
            <a:extLst>
              <a:ext uri="{FF2B5EF4-FFF2-40B4-BE49-F238E27FC236}">
                <a16:creationId xmlns:a16="http://schemas.microsoft.com/office/drawing/2014/main" id="{4FAE96FE-929E-E1DB-E697-DC1E0A716A80}"/>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20937" y="6411749"/>
            <a:ext cx="1013269" cy="356189"/>
          </a:xfrm>
          <a:prstGeom prst="rect">
            <a:avLst/>
          </a:prstGeom>
        </p:spPr>
      </p:pic>
      <p:sp>
        <p:nvSpPr>
          <p:cNvPr id="8" name="TextBox 7">
            <a:extLst>
              <a:ext uri="{FF2B5EF4-FFF2-40B4-BE49-F238E27FC236}">
                <a16:creationId xmlns:a16="http://schemas.microsoft.com/office/drawing/2014/main" id="{F5E3E320-8C5A-321D-8874-3AA736995DC0}"/>
              </a:ext>
            </a:extLst>
          </p:cNvPr>
          <p:cNvSpPr txBox="1"/>
          <p:nvPr userDrawn="1"/>
        </p:nvSpPr>
        <p:spPr>
          <a:xfrm>
            <a:off x="10865137" y="6321426"/>
            <a:ext cx="1326863" cy="536574"/>
          </a:xfrm>
          <a:prstGeom prst="rect">
            <a:avLst/>
          </a:prstGeom>
          <a:noFill/>
        </p:spPr>
        <p:txBody>
          <a:bodyPr wrap="square" rtlCol="0" anchor="ctr" anchorCtr="0">
            <a:noAutofit/>
          </a:bodyPr>
          <a:lstStyle/>
          <a:p>
            <a:pPr algn="r"/>
            <a:r>
              <a:rPr lang="en-US" sz="1050" dirty="0">
                <a:solidFill>
                  <a:schemeClr val="bg1"/>
                </a:solidFill>
                <a:latin typeface="+mn-lt"/>
              </a:rPr>
              <a:t>Slide </a:t>
            </a:r>
            <a:fld id="{A3B89908-38D8-40EC-8144-1BCB6DC09E43}" type="slidenum">
              <a:rPr lang="en-US" sz="1050" smtClean="0">
                <a:solidFill>
                  <a:schemeClr val="bg1"/>
                </a:solidFill>
                <a:latin typeface="+mn-lt"/>
              </a:rPr>
              <a:pPr algn="r"/>
              <a:t>‹#›</a:t>
            </a:fld>
            <a:br>
              <a:rPr lang="en-US" sz="1050" dirty="0">
                <a:solidFill>
                  <a:schemeClr val="bg1"/>
                </a:solidFill>
                <a:latin typeface="+mn-lt"/>
              </a:rPr>
            </a:br>
            <a:r>
              <a:rPr lang="en-US" sz="1050" dirty="0">
                <a:solidFill>
                  <a:schemeClr val="bg1"/>
                </a:solidFill>
                <a:latin typeface="+mn-lt"/>
              </a:rPr>
              <a:t>© 2024</a:t>
            </a:r>
          </a:p>
        </p:txBody>
      </p:sp>
    </p:spTree>
    <p:custDataLst>
      <p:tags r:id="rId15"/>
    </p:custDataLst>
    <p:extLst>
      <p:ext uri="{BB962C8B-B14F-4D97-AF65-F5344CB8AC3E}">
        <p14:creationId xmlns:p14="http://schemas.microsoft.com/office/powerpoint/2010/main" val="1593954147"/>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0" r:id="rId3"/>
    <p:sldLayoutId id="2147483660" r:id="rId4"/>
    <p:sldLayoutId id="2147483651" r:id="rId5"/>
    <p:sldLayoutId id="2147483652" r:id="rId6"/>
    <p:sldLayoutId id="2147483653" r:id="rId7"/>
    <p:sldLayoutId id="2147483654" r:id="rId8"/>
    <p:sldLayoutId id="2147483659" r:id="rId9"/>
    <p:sldLayoutId id="2147483655" r:id="rId10"/>
    <p:sldLayoutId id="2147483656" r:id="rId11"/>
    <p:sldLayoutId id="2147483657" r:id="rId12"/>
    <p:sldLayoutId id="2147483661" r:id="rId13"/>
  </p:sldLayoutIdLst>
  <p:txStyles>
    <p:titleStyle>
      <a:lvl1pPr algn="l" defTabSz="914400" rtl="0" eaLnBrk="1" latinLnBrk="0" hangingPunct="1">
        <a:lnSpc>
          <a:spcPct val="90000"/>
        </a:lnSpc>
        <a:spcBef>
          <a:spcPct val="0"/>
        </a:spcBef>
        <a:buNone/>
        <a:defRPr sz="4000" b="1" kern="1200">
          <a:solidFill>
            <a:srgbClr val="00359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Montserrat Medium" pitchFamily="2" charset="0"/>
              </a:rPr>
              <a:t>Continuing Education Information</a:t>
            </a:r>
          </a:p>
        </p:txBody>
      </p:sp>
      <p:sp>
        <p:nvSpPr>
          <p:cNvPr id="7" name="Content Placeholder 6"/>
          <p:cNvSpPr>
            <a:spLocks noGrp="1"/>
          </p:cNvSpPr>
          <p:nvPr>
            <p:ph idx="1"/>
          </p:nvPr>
        </p:nvSpPr>
        <p:spPr/>
        <p:txBody>
          <a:bodyPr>
            <a:noAutofit/>
          </a:bodyPr>
          <a:lstStyle/>
          <a:p>
            <a:pPr marL="0" indent="0" algn="l">
              <a:lnSpc>
                <a:spcPct val="100000"/>
              </a:lnSpc>
              <a:spcBef>
                <a:spcPts val="0"/>
              </a:spcBef>
              <a:buNone/>
            </a:pPr>
            <a:r>
              <a:rPr lang="en-US" sz="1800" b="0" i="0" dirty="0">
                <a:solidFill>
                  <a:srgbClr val="2F2F2F"/>
                </a:solidFill>
                <a:effectLst/>
                <a:cs typeface="Times New Roman" panose="02020603050405020304" pitchFamily="18" charset="0"/>
              </a:rPr>
              <a:t>In support of improving patient care, the University of Pittsburgh is jointly accredited by the Accreditation Council for Continuing Medical Education (ACCME) and the Accreditation Council for Pharmacy Education (ACPE), and the American Nurses Credentialing Center (ANCC), to provide continuing education for the healthcare team.</a:t>
            </a:r>
          </a:p>
          <a:p>
            <a:pPr algn="l">
              <a:lnSpc>
                <a:spcPct val="100000"/>
              </a:lnSpc>
              <a:spcBef>
                <a:spcPts val="0"/>
              </a:spcBef>
            </a:pPr>
            <a:endParaRPr lang="en-US" sz="1600" b="0" i="0" dirty="0">
              <a:solidFill>
                <a:srgbClr val="2F2F2F"/>
              </a:solidFill>
              <a:effectLst/>
              <a:cs typeface="Times New Roman" panose="02020603050405020304" pitchFamily="18" charset="0"/>
            </a:endParaRP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Pharmacy (CPE)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This knowledge-based activity provides 20.0 contact hours of continuing pharmacy education credit.</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(CME)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University of Pittsburgh designates this live activity for a maximum of 20.0 AMA PRA Category 1 Credits™. Physicians should claim only the credit commensurate with the extent of their participation in the activity.</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Nursing (CNE)</a:t>
            </a:r>
          </a:p>
          <a:p>
            <a:pPr marL="457200" lvl="1" indent="0">
              <a:lnSpc>
                <a:spcPct val="100000"/>
              </a:lnSpc>
              <a:spcBef>
                <a:spcPts val="0"/>
              </a:spcBef>
              <a:spcAft>
                <a:spcPts val="1200"/>
              </a:spcAft>
              <a:buNone/>
            </a:pPr>
            <a:r>
              <a:rPr lang="en-US" sz="1600" b="0" i="0" dirty="0">
                <a:solidFill>
                  <a:srgbClr val="2F2F2F"/>
                </a:solidFill>
                <a:effectLst/>
                <a:cs typeface="Times New Roman" panose="02020603050405020304" pitchFamily="18" charset="0"/>
              </a:rPr>
              <a:t>The maximum number of hours awarded for this Continuing Nursing Education activity is 20.0 contact hours.</a:t>
            </a:r>
          </a:p>
          <a:p>
            <a:pPr marL="457200" lvl="1" indent="0">
              <a:lnSpc>
                <a:spcPct val="100000"/>
              </a:lnSpc>
              <a:spcBef>
                <a:spcPts val="0"/>
              </a:spcBef>
              <a:buNone/>
            </a:pPr>
            <a:r>
              <a:rPr lang="en-US" sz="1800" b="1" i="0" dirty="0">
                <a:solidFill>
                  <a:srgbClr val="003594"/>
                </a:solidFill>
                <a:effectLst/>
                <a:cs typeface="Times New Roman" panose="02020603050405020304" pitchFamily="18" charset="0"/>
              </a:rPr>
              <a:t>Physician Assistant (AAPA)</a:t>
            </a:r>
          </a:p>
          <a:p>
            <a:pPr marL="457200" lvl="1" indent="0">
              <a:lnSpc>
                <a:spcPct val="100000"/>
              </a:lnSpc>
              <a:spcBef>
                <a:spcPts val="0"/>
              </a:spcBef>
              <a:spcAft>
                <a:spcPts val="600"/>
              </a:spcAft>
              <a:buNone/>
            </a:pPr>
            <a:r>
              <a:rPr lang="en-US" sz="1600" b="0" i="0" dirty="0">
                <a:solidFill>
                  <a:srgbClr val="2F2F2F"/>
                </a:solidFill>
                <a:effectLst/>
                <a:cs typeface="Times New Roman" panose="02020603050405020304" pitchFamily="18" charset="0"/>
              </a:rPr>
              <a:t>The University of Pittsburgh has been authorized by the American Academy of PAs (AAPA) to award AAPA Category 1 CME credits for activities planned in accordance with AAPA CME Criteria. This activity is designated for 20.0 AAPA Category 1 CME credits. PAs should only claim credit commensurate with the extent of their participation.  </a:t>
            </a:r>
          </a:p>
        </p:txBody>
      </p:sp>
      <p:sp>
        <p:nvSpPr>
          <p:cNvPr id="2" name="Content Placeholder 1">
            <a:extLst>
              <a:ext uri="{FF2B5EF4-FFF2-40B4-BE49-F238E27FC236}">
                <a16:creationId xmlns:a16="http://schemas.microsoft.com/office/drawing/2014/main" id="{F821CA66-B5D1-DEF1-D68E-8ACB0B401033}"/>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Program learning objectives</a:t>
            </a:r>
          </a:p>
        </p:txBody>
      </p:sp>
      <p:sp>
        <p:nvSpPr>
          <p:cNvPr id="7" name="Content Placeholder 6"/>
          <p:cNvSpPr>
            <a:spLocks noGrp="1"/>
          </p:cNvSpPr>
          <p:nvPr>
            <p:ph idx="1"/>
          </p:nvPr>
        </p:nvSpPr>
        <p:spPr>
          <a:xfrm>
            <a:off x="238125" y="10826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Foundational Genetics Concepts (FG) 	</a:t>
            </a:r>
          </a:p>
          <a:p>
            <a:pPr marL="800100" lvl="1" indent="-342900">
              <a:lnSpc>
                <a:spcPct val="100000"/>
              </a:lnSpc>
              <a:spcBef>
                <a:spcPts val="0"/>
              </a:spcBef>
              <a:spcAft>
                <a:spcPts val="600"/>
              </a:spcAft>
              <a:buFont typeface="+mj-lt"/>
              <a:buAutoNum type="arabicPeriod"/>
            </a:pPr>
            <a:r>
              <a:rPr lang="en-US" sz="1600" b="0" i="0" u="none" strike="noStrike" baseline="0" dirty="0"/>
              <a:t>Explain basic genetics concepts using appropriate nomenclature.</a:t>
            </a:r>
          </a:p>
          <a:p>
            <a:pPr marL="800100" lvl="1" indent="-342900">
              <a:lnSpc>
                <a:spcPct val="100000"/>
              </a:lnSpc>
              <a:spcBef>
                <a:spcPts val="0"/>
              </a:spcBef>
              <a:spcAft>
                <a:spcPts val="600"/>
              </a:spcAft>
              <a:buFont typeface="+mj-lt"/>
              <a:buAutoNum type="arabicPeriod"/>
            </a:pPr>
            <a:r>
              <a:rPr lang="en-US" sz="1600" b="0" i="0" u="none" strike="noStrike" baseline="0" dirty="0"/>
              <a:t>Recognize the combined impact of genetic, behavioral, social, and environmental factors in the manifestation of disease and drug response.</a:t>
            </a:r>
          </a:p>
          <a:p>
            <a:pPr marL="800100" lvl="1" indent="-342900">
              <a:lnSpc>
                <a:spcPct val="100000"/>
              </a:lnSpc>
              <a:spcBef>
                <a:spcPts val="0"/>
              </a:spcBef>
              <a:spcAft>
                <a:spcPts val="600"/>
              </a:spcAft>
              <a:buFont typeface="+mj-lt"/>
              <a:buAutoNum type="arabicPeriod"/>
            </a:pPr>
            <a:r>
              <a:rPr lang="en-US" sz="1600" b="0" i="0" u="none" strike="noStrike" baseline="0" dirty="0"/>
              <a:t>Identify drug- and disease-associated genetic variations that facilitate development of prevention, diagnostic, and treatment strategies.</a:t>
            </a:r>
          </a:p>
          <a:p>
            <a:pPr marL="800100" lvl="1" indent="-342900">
              <a:lnSpc>
                <a:spcPct val="100000"/>
              </a:lnSpc>
              <a:spcBef>
                <a:spcPts val="0"/>
              </a:spcBef>
              <a:spcAft>
                <a:spcPts val="600"/>
              </a:spcAft>
              <a:buFont typeface="+mj-lt"/>
              <a:buAutoNum type="arabicPeriod"/>
            </a:pPr>
            <a:r>
              <a:rPr lang="en-US" sz="1600" b="0" i="0" u="none" strike="noStrike" baseline="0" dirty="0"/>
              <a:t>Differentiate between the clinical diagnosis of disease informed by genetics and the identification of genetic predisposition to disease.</a:t>
            </a:r>
          </a:p>
          <a:p>
            <a:pPr marL="800100" lvl="1" indent="-342900">
              <a:lnSpc>
                <a:spcPct val="100000"/>
              </a:lnSpc>
              <a:spcBef>
                <a:spcPts val="0"/>
              </a:spcBef>
              <a:spcAft>
                <a:spcPts val="600"/>
              </a:spcAft>
              <a:buFont typeface="+mj-lt"/>
              <a:buAutoNum type="arabicPeriod"/>
            </a:pPr>
            <a:r>
              <a:rPr lang="en-US" sz="1600" b="0" i="0" u="none" strike="noStrike" baseline="0" dirty="0"/>
              <a:t>Assess differences in genetic testing technologies, including sequencing and genotyping.</a:t>
            </a:r>
          </a:p>
          <a:p>
            <a:pPr marL="800100" lvl="1" indent="-342900">
              <a:lnSpc>
                <a:spcPct val="100000"/>
              </a:lnSpc>
              <a:spcBef>
                <a:spcPts val="0"/>
              </a:spcBef>
              <a:spcAft>
                <a:spcPts val="600"/>
              </a:spcAft>
              <a:buFont typeface="+mj-lt"/>
              <a:buAutoNum type="arabicPeriod"/>
            </a:pPr>
            <a:r>
              <a:rPr lang="en-US" sz="1600" b="0" i="0" u="none" strike="noStrike" baseline="0" dirty="0"/>
              <a:t>Recognize the legal protections against discrimination based on genetic test results.</a:t>
            </a:r>
          </a:p>
        </p:txBody>
      </p:sp>
      <p:sp>
        <p:nvSpPr>
          <p:cNvPr id="2" name="Content Placeholder 1">
            <a:extLst>
              <a:ext uri="{FF2B5EF4-FFF2-40B4-BE49-F238E27FC236}">
                <a16:creationId xmlns:a16="http://schemas.microsoft.com/office/drawing/2014/main" id="{88D03D8D-218D-6E23-A38E-52607D8676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957E9-0AA0-CCAF-5E66-408122D161D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4F795CA-9071-8D92-7B9E-B49AA0BEC91B}"/>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E766F6F1-B279-52EC-D093-A7E035BC3838}"/>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a:pPr>
            <a:r>
              <a:rPr lang="en-US" sz="1600" b="0" i="0" u="none" strike="noStrike" baseline="0" dirty="0"/>
              <a:t>Identify pharmacogenomic test results that are relevant to a patient’s care.</a:t>
            </a:r>
          </a:p>
          <a:p>
            <a:pPr marL="800100" lvl="1" indent="-342900">
              <a:lnSpc>
                <a:spcPct val="100000"/>
              </a:lnSpc>
              <a:spcBef>
                <a:spcPts val="0"/>
              </a:spcBef>
              <a:spcAft>
                <a:spcPts val="600"/>
              </a:spcAft>
              <a:buFont typeface="+mj-lt"/>
              <a:buAutoNum type="arabicPeriod"/>
            </a:pPr>
            <a:r>
              <a:rPr lang="en-US" sz="1600" b="0" i="0" u="none" strike="noStrike" baseline="0" dirty="0"/>
              <a:t>Interpret pharmacogenomic test results, including translating genotype to phenotype to drug therapy recommendation. </a:t>
            </a:r>
          </a:p>
          <a:p>
            <a:pPr marL="800100" lvl="1" indent="-342900">
              <a:lnSpc>
                <a:spcPct val="100000"/>
              </a:lnSpc>
              <a:spcBef>
                <a:spcPts val="0"/>
              </a:spcBef>
              <a:spcAft>
                <a:spcPts val="600"/>
              </a:spcAft>
              <a:buFont typeface="+mj-lt"/>
              <a:buAutoNum type="arabicPeriod"/>
            </a:pPr>
            <a:r>
              <a:rPr lang="en-US" sz="1600" b="0" i="0" u="none" strike="noStrike" baseline="0" dirty="0"/>
              <a:t>Determine the impact of genetic variation on pharmacokinetics and/or pharmacodynamics. </a:t>
            </a:r>
          </a:p>
          <a:p>
            <a:pPr marL="800100" lvl="1" indent="-342900">
              <a:lnSpc>
                <a:spcPct val="100000"/>
              </a:lnSpc>
              <a:spcBef>
                <a:spcPts val="0"/>
              </a:spcBef>
              <a:spcAft>
                <a:spcPts val="600"/>
              </a:spcAft>
              <a:buFont typeface="+mj-lt"/>
              <a:buAutoNum type="arabicPeriod"/>
            </a:pPr>
            <a:r>
              <a:rPr lang="en-US" sz="1600" b="0" i="0" u="none" strike="noStrike" baseline="0" dirty="0"/>
              <a:t>Identify medication-related problems that may be related to genetic variability, even when a pharmacogenomic test has not been done.</a:t>
            </a:r>
          </a:p>
          <a:p>
            <a:pPr marL="800100" lvl="1" indent="-342900">
              <a:lnSpc>
                <a:spcPct val="100000"/>
              </a:lnSpc>
              <a:spcBef>
                <a:spcPts val="0"/>
              </a:spcBef>
              <a:spcAft>
                <a:spcPts val="600"/>
              </a:spcAft>
              <a:buFont typeface="+mj-lt"/>
              <a:buAutoNum type="arabicPeriod"/>
            </a:pPr>
            <a:r>
              <a:rPr lang="en-US" sz="1600" b="0" i="0" u="none" strike="noStrike" baseline="0" dirty="0"/>
              <a:t>Recognize disease implications of pharmacogenomic test results and refer the patient to a genetics-trained healthcare provider when necessary.</a:t>
            </a:r>
          </a:p>
          <a:p>
            <a:pPr marL="800100" lvl="1" indent="-342900">
              <a:lnSpc>
                <a:spcPct val="100000"/>
              </a:lnSpc>
              <a:spcBef>
                <a:spcPts val="0"/>
              </a:spcBef>
              <a:spcAft>
                <a:spcPts val="600"/>
              </a:spcAft>
              <a:buFont typeface="+mj-lt"/>
              <a:buAutoNum type="arabicPeriod"/>
            </a:pPr>
            <a:r>
              <a:rPr lang="en-US" sz="1600" b="0" i="0" u="none" strike="noStrike" baseline="0" dirty="0"/>
              <a:t>Use family history to assess predisposition to disease and drug response. </a:t>
            </a:r>
          </a:p>
          <a:p>
            <a:pPr marL="800100" lvl="1" indent="-342900">
              <a:lnSpc>
                <a:spcPct val="100000"/>
              </a:lnSpc>
              <a:spcBef>
                <a:spcPts val="0"/>
              </a:spcBef>
              <a:spcAft>
                <a:spcPts val="600"/>
              </a:spcAft>
              <a:buFont typeface="+mj-lt"/>
              <a:buAutoNum type="arabicPeriod"/>
            </a:pPr>
            <a:r>
              <a:rPr lang="en-US" sz="1600" b="0" i="0" u="none" strike="noStrike" baseline="0" dirty="0"/>
              <a:t>Assess the quality and source of existing pharmacogenomic test results.</a:t>
            </a:r>
          </a:p>
          <a:p>
            <a:pPr marL="800100" lvl="1" indent="-342900">
              <a:lnSpc>
                <a:spcPct val="100000"/>
              </a:lnSpc>
              <a:spcBef>
                <a:spcPts val="0"/>
              </a:spcBef>
              <a:spcAft>
                <a:spcPts val="600"/>
              </a:spcAft>
              <a:buFont typeface="+mj-lt"/>
              <a:buAutoNum type="arabicPeriod"/>
            </a:pPr>
            <a:r>
              <a:rPr lang="en-US" sz="1600" b="0" i="0" u="none" strike="noStrike" baseline="0" dirty="0"/>
              <a:t>Distinguish between actionable and non-actionable pharmacogenomic test results using high-quality, evidence-based pharmacogenomics databases and clinical guidelines. </a:t>
            </a:r>
          </a:p>
          <a:p>
            <a:pPr marL="800100" lvl="1" indent="-342900">
              <a:lnSpc>
                <a:spcPct val="100000"/>
              </a:lnSpc>
              <a:spcBef>
                <a:spcPts val="0"/>
              </a:spcBef>
              <a:spcAft>
                <a:spcPts val="600"/>
              </a:spcAft>
              <a:buFont typeface="+mj-lt"/>
              <a:buAutoNum type="arabicPeriod"/>
            </a:pPr>
            <a:r>
              <a:rPr lang="en-US" sz="1600" b="0" i="0" u="none" strike="noStrike" baseline="0" dirty="0"/>
              <a:t>Integrate pharmacogenomic test results with other clinical variables to optimize medication therapy.</a:t>
            </a:r>
          </a:p>
          <a:p>
            <a:pPr marL="800100" lvl="1" indent="-342900">
              <a:lnSpc>
                <a:spcPct val="100000"/>
              </a:lnSpc>
              <a:spcBef>
                <a:spcPts val="0"/>
              </a:spcBef>
              <a:spcAft>
                <a:spcPts val="600"/>
              </a:spcAft>
              <a:buFont typeface="+mj-lt"/>
              <a:buAutoNum type="arabicPeriod"/>
            </a:pPr>
            <a:r>
              <a:rPr lang="en-US" sz="1600" b="0" i="0" u="none" strike="noStrike" baseline="0" dirty="0"/>
              <a:t>Recommend pharmacogenomic testing when appropriate.</a:t>
            </a:r>
          </a:p>
          <a:p>
            <a:pPr marL="800100" lvl="1" indent="-342900">
              <a:lnSpc>
                <a:spcPct val="100000"/>
              </a:lnSpc>
              <a:spcBef>
                <a:spcPts val="0"/>
              </a:spcBef>
              <a:spcAft>
                <a:spcPts val="600"/>
              </a:spcAft>
              <a:buFont typeface="+mj-lt"/>
              <a:buAutoNum type="arabicPeriod"/>
            </a:pPr>
            <a:r>
              <a:rPr lang="en-US" sz="1600" b="0" i="0" u="none" strike="noStrike" baseline="0" dirty="0"/>
              <a:t>Consider the cost, cost-effectiveness, and reimbursement issues relevant to pharmacogenomic tests and services.</a:t>
            </a:r>
          </a:p>
          <a:p>
            <a:pPr marL="800100" lvl="1" indent="-342900">
              <a:lnSpc>
                <a:spcPct val="100000"/>
              </a:lnSpc>
              <a:spcBef>
                <a:spcPts val="0"/>
              </a:spcBef>
              <a:spcAft>
                <a:spcPts val="600"/>
              </a:spcAft>
              <a:buFont typeface="+mj-lt"/>
              <a:buAutoNum type="arabicPeriod"/>
            </a:pPr>
            <a:r>
              <a:rPr lang="en-US" sz="1600" b="0" i="0" u="none" strike="noStrike" baseline="0" dirty="0"/>
              <a:t>Implement a pharmacogenomics-guided care plan in collaboration with the patient, caregivers, and other health professionals.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08A47320-B01C-ACAC-62DA-6EECBC4CF373}"/>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FFCCC67F-9A04-8D71-1475-AA47BACE1D99}"/>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107562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F379D-090A-226C-CCA6-022EF15A25E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07988E7-1703-452C-AB05-A3F305CB1E6A}"/>
              </a:ext>
            </a:extLst>
          </p:cNvPr>
          <p:cNvSpPr>
            <a:spLocks noGrp="1"/>
          </p:cNvSpPr>
          <p:nvPr>
            <p:ph type="title"/>
          </p:nvPr>
        </p:nvSpPr>
        <p:spPr/>
        <p:txBody>
          <a:bodyPr/>
          <a:lstStyle/>
          <a:p>
            <a:r>
              <a:rPr lang="en-US" dirty="0"/>
              <a:t>Program learning objectives</a:t>
            </a:r>
          </a:p>
        </p:txBody>
      </p:sp>
      <p:sp>
        <p:nvSpPr>
          <p:cNvPr id="7" name="Content Placeholder 6">
            <a:extLst>
              <a:ext uri="{FF2B5EF4-FFF2-40B4-BE49-F238E27FC236}">
                <a16:creationId xmlns:a16="http://schemas.microsoft.com/office/drawing/2014/main" id="{CC0C539D-1833-7F3C-D0F3-65597036CA62}"/>
              </a:ext>
            </a:extLst>
          </p:cNvPr>
          <p:cNvSpPr>
            <a:spLocks noGrp="1"/>
          </p:cNvSpPr>
          <p:nvPr>
            <p:ph idx="1"/>
          </p:nvPr>
        </p:nvSpPr>
        <p:spPr>
          <a:xfrm>
            <a:off x="238125" y="1044575"/>
            <a:ext cx="11741819" cy="5438774"/>
          </a:xfrm>
        </p:spPr>
        <p:txBody>
          <a:bodyPr>
            <a:normAutofit/>
          </a:bodyPr>
          <a:lstStyle/>
          <a:p>
            <a:pPr marL="0" marR="0" indent="0" algn="l" rtl="0">
              <a:lnSpc>
                <a:spcPct val="100000"/>
              </a:lnSpc>
              <a:spcBef>
                <a:spcPts val="0"/>
              </a:spcBef>
              <a:spcAft>
                <a:spcPts val="600"/>
              </a:spcAft>
              <a:buNone/>
            </a:pPr>
            <a:r>
              <a:rPr lang="en-US" sz="1800" b="1" i="0" u="none" strike="noStrike" baseline="0" dirty="0"/>
              <a:t>Clinical PGx (CP)</a:t>
            </a:r>
          </a:p>
          <a:p>
            <a:pPr marL="800100" lvl="1" indent="-342900">
              <a:lnSpc>
                <a:spcPct val="100000"/>
              </a:lnSpc>
              <a:spcBef>
                <a:spcPts val="0"/>
              </a:spcBef>
              <a:spcAft>
                <a:spcPts val="600"/>
              </a:spcAft>
              <a:buFont typeface="+mj-lt"/>
              <a:buAutoNum type="arabicPeriod" startAt="13"/>
            </a:pPr>
            <a:r>
              <a:rPr lang="en-US" sz="1600" b="0" i="0" u="none" strike="noStrike" baseline="0" dirty="0"/>
              <a:t>Document pharmacogenomic test results in the electronic health record.</a:t>
            </a:r>
          </a:p>
          <a:p>
            <a:pPr marL="800100" lvl="1" indent="-342900">
              <a:lnSpc>
                <a:spcPct val="100000"/>
              </a:lnSpc>
              <a:spcBef>
                <a:spcPts val="0"/>
              </a:spcBef>
              <a:spcAft>
                <a:spcPts val="600"/>
              </a:spcAft>
              <a:buFont typeface="+mj-lt"/>
              <a:buAutoNum type="arabicPeriod" startAt="13"/>
            </a:pPr>
            <a:r>
              <a:rPr lang="en-US" sz="1600" b="0" i="0" u="none" strike="noStrike" baseline="0" dirty="0"/>
              <a:t>Follow-up and monitor a pharmacogenomics-guided care plan.</a:t>
            </a:r>
          </a:p>
          <a:p>
            <a:pPr marL="800100" lvl="1" indent="-342900">
              <a:lnSpc>
                <a:spcPct val="100000"/>
              </a:lnSpc>
              <a:spcBef>
                <a:spcPts val="0"/>
              </a:spcBef>
              <a:spcAft>
                <a:spcPts val="600"/>
              </a:spcAft>
              <a:buFont typeface="+mj-lt"/>
              <a:buAutoNum type="arabicPeriod" startAt="13"/>
            </a:pPr>
            <a:r>
              <a:rPr lang="en-US" sz="1600" b="0" i="0" u="none" strike="noStrike" baseline="0" dirty="0"/>
              <a:t>Collaborate as a member of an interprofessional clinical pharmacogenomics team.</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patient populations that may be most likely to benefit from pharmacogenomic testing. </a:t>
            </a:r>
          </a:p>
          <a:p>
            <a:pPr marL="800100" lvl="1" indent="-342900">
              <a:lnSpc>
                <a:spcPct val="100000"/>
              </a:lnSpc>
              <a:spcBef>
                <a:spcPts val="0"/>
              </a:spcBef>
              <a:spcAft>
                <a:spcPts val="600"/>
              </a:spcAft>
              <a:buFont typeface="+mj-lt"/>
              <a:buAutoNum type="arabicPeriod" startAt="13"/>
            </a:pPr>
            <a:r>
              <a:rPr lang="en-US" sz="1600" b="0" i="0" u="none" strike="noStrike" baseline="0" dirty="0"/>
              <a:t>Identify genetic variations that predispose patients to adverse drug reactions and modify therapy accordingly to mitigate the risk. </a:t>
            </a:r>
          </a:p>
          <a:p>
            <a:pPr marL="800100" lvl="1" indent="-342900">
              <a:lnSpc>
                <a:spcPct val="100000"/>
              </a:lnSpc>
              <a:spcBef>
                <a:spcPts val="0"/>
              </a:spcBef>
              <a:spcAft>
                <a:spcPts val="600"/>
              </a:spcAft>
              <a:buFont typeface="+mj-lt"/>
              <a:buAutoNum type="arabicPeriod" startAt="13"/>
            </a:pPr>
            <a:r>
              <a:rPr lang="en-US" sz="1600" b="0" i="0" u="none" strike="noStrike" baseline="0" dirty="0"/>
              <a:t>Recognize the differences in pharmacogenomic allele frequencies among ancestry groups to guide appropriate test selection and maximize the appropriate use of medications in a population.</a:t>
            </a:r>
          </a:p>
          <a:p>
            <a:pPr marL="800100" lvl="1" indent="-342900">
              <a:lnSpc>
                <a:spcPct val="100000"/>
              </a:lnSpc>
              <a:spcBef>
                <a:spcPts val="0"/>
              </a:spcBef>
              <a:spcAft>
                <a:spcPts val="600"/>
              </a:spcAft>
              <a:buFont typeface="+mj-lt"/>
              <a:buAutoNum type="arabicPeriod" startAt="13"/>
            </a:pPr>
            <a:r>
              <a:rPr lang="en-US" sz="1600" b="0" i="0" u="none" strike="noStrike" baseline="0" dirty="0"/>
              <a:t>Educate patients and professional colleagues on the benefits and limitations of pharmacogenomics to optimize drug therapy.</a:t>
            </a:r>
          </a:p>
          <a:p>
            <a:pPr marL="800100" lvl="1" indent="-342900">
              <a:lnSpc>
                <a:spcPct val="100000"/>
              </a:lnSpc>
              <a:spcBef>
                <a:spcPts val="0"/>
              </a:spcBef>
              <a:spcAft>
                <a:spcPts val="600"/>
              </a:spcAft>
              <a:buFont typeface="+mj-lt"/>
              <a:buAutoNum type="arabicPeriod" startAt="13"/>
            </a:pPr>
            <a:r>
              <a:rPr lang="en-US" sz="1600" b="0" i="0" u="none" strike="noStrike" baseline="0" dirty="0"/>
              <a:t>Use a culturally-sensitive approach that considers potential ethical concerns when counseling patients about pharmacogenomic test results. </a:t>
            </a:r>
          </a:p>
          <a:p>
            <a:pPr marL="800100" lvl="1" indent="-342900">
              <a:lnSpc>
                <a:spcPct val="100000"/>
              </a:lnSpc>
              <a:spcBef>
                <a:spcPts val="0"/>
              </a:spcBef>
              <a:spcAft>
                <a:spcPts val="600"/>
              </a:spcAft>
              <a:buFont typeface="+mj-lt"/>
              <a:buAutoNum type="arabicPeriod" startAt="13"/>
            </a:pPr>
            <a:r>
              <a:rPr lang="en-US" sz="1600" b="0" i="0" u="none" strike="noStrike" baseline="0" dirty="0"/>
              <a:t>Use evidence-based resources and pharmacogenomics information to advance patient care.</a:t>
            </a:r>
          </a:p>
          <a:p>
            <a:pPr marL="800100" lvl="1" indent="-342900">
              <a:lnSpc>
                <a:spcPct val="100000"/>
              </a:lnSpc>
              <a:spcBef>
                <a:spcPts val="0"/>
              </a:spcBef>
              <a:spcAft>
                <a:spcPts val="600"/>
              </a:spcAft>
              <a:buFont typeface="+mj-lt"/>
              <a:buAutoNum type="arabicPeriod" startAt="13"/>
            </a:pPr>
            <a:r>
              <a:rPr lang="en-US" sz="1600" b="0" i="0" u="none" strike="noStrike" baseline="0" dirty="0"/>
              <a:t>Oversee clinical pharmacogenomics operations.</a:t>
            </a:r>
          </a:p>
          <a:p>
            <a:pPr marL="800100" lvl="1" indent="-342900">
              <a:lnSpc>
                <a:spcPct val="100000"/>
              </a:lnSpc>
              <a:spcBef>
                <a:spcPts val="0"/>
              </a:spcBef>
              <a:spcAft>
                <a:spcPts val="600"/>
              </a:spcAft>
              <a:buFont typeface="+mj-lt"/>
              <a:buAutoNum type="arabicPeriod" startAt="13"/>
            </a:pPr>
            <a:r>
              <a:rPr lang="en-US" sz="1600" b="0" i="0" u="none" strike="noStrike" baseline="0" dirty="0"/>
              <a:t>Fulfill a medication order considering the clinical implications of pharmacogenomics.</a:t>
            </a:r>
          </a:p>
          <a:p>
            <a:pPr marL="800100" lvl="1" indent="-342900">
              <a:lnSpc>
                <a:spcPct val="100000"/>
              </a:lnSpc>
              <a:spcBef>
                <a:spcPts val="0"/>
              </a:spcBef>
              <a:spcAft>
                <a:spcPts val="600"/>
              </a:spcAft>
              <a:buFont typeface="+mj-lt"/>
              <a:buAutoNum type="arabicPeriod" startAt="13"/>
            </a:pPr>
            <a:r>
              <a:rPr lang="en-US" sz="1600" b="0" i="0" u="none" strike="noStrike" baseline="0" dirty="0"/>
              <a:t>Create a written plan for continuous professional development in clinical pharmacogenomics.</a:t>
            </a:r>
          </a:p>
          <a:p>
            <a:pPr marL="342900" marR="0" indent="-342900" algn="l" rtl="0">
              <a:lnSpc>
                <a:spcPct val="100000"/>
              </a:lnSpc>
              <a:spcBef>
                <a:spcPts val="0"/>
              </a:spcBef>
              <a:buFont typeface="+mj-lt"/>
              <a:buAutoNum type="arabicPeriod"/>
            </a:pPr>
            <a:endParaRPr lang="en-US" sz="1600" b="0" i="0" u="none" strike="noStrike" baseline="0" dirty="0"/>
          </a:p>
          <a:p>
            <a:pPr marL="342900" marR="0" indent="-342900" algn="l" rtl="0">
              <a:lnSpc>
                <a:spcPct val="100000"/>
              </a:lnSpc>
              <a:spcBef>
                <a:spcPts val="0"/>
              </a:spcBef>
              <a:buFont typeface="+mj-lt"/>
              <a:buAutoNum type="arabicPeriod"/>
            </a:pPr>
            <a:endParaRPr lang="en-US" sz="1600" b="0" i="0" u="none" strike="noStrike" baseline="0" dirty="0"/>
          </a:p>
        </p:txBody>
      </p:sp>
      <p:sp>
        <p:nvSpPr>
          <p:cNvPr id="2" name="Content Placeholder 1">
            <a:extLst>
              <a:ext uri="{FF2B5EF4-FFF2-40B4-BE49-F238E27FC236}">
                <a16:creationId xmlns:a16="http://schemas.microsoft.com/office/drawing/2014/main" id="{A177C138-075A-07B3-2E7F-686369AE2380}"/>
              </a:ext>
            </a:extLst>
          </p:cNvPr>
          <p:cNvSpPr>
            <a:spLocks noGrp="1"/>
          </p:cNvSpPr>
          <p:nvPr>
            <p:ph idx="10"/>
          </p:nvPr>
        </p:nvSpPr>
        <p:spPr/>
        <p:txBody>
          <a:bodyPr/>
          <a:lstStyle/>
          <a:p>
            <a:endParaRPr lang="en-US"/>
          </a:p>
        </p:txBody>
      </p:sp>
      <p:sp>
        <p:nvSpPr>
          <p:cNvPr id="5" name="Slide Number Placeholder 4">
            <a:extLst>
              <a:ext uri="{FF2B5EF4-FFF2-40B4-BE49-F238E27FC236}">
                <a16:creationId xmlns:a16="http://schemas.microsoft.com/office/drawing/2014/main" id="{59310FA1-DFDF-4FDC-09FC-35C7967151BC}"/>
              </a:ext>
            </a:extLst>
          </p:cNvPr>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4231057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a:xfrm>
            <a:off x="609600" y="1209675"/>
            <a:ext cx="11370344" cy="5438774"/>
          </a:xfrm>
        </p:spPr>
        <p:txBody>
          <a:bodyPr>
            <a:normAutofit/>
          </a:bodyPr>
          <a:lstStyle/>
          <a:p>
            <a:r>
              <a:rPr lang="en-US" sz="24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2400" b="1" dirty="0"/>
          </a:p>
          <a:p>
            <a:endParaRPr lang="en-US" sz="2400" dirty="0"/>
          </a:p>
          <a:p>
            <a:r>
              <a:rPr lang="en-US" sz="2400" dirty="0">
                <a:solidFill>
                  <a:srgbClr val="003594"/>
                </a:solidFill>
              </a:rPr>
              <a:t>James Coons </a:t>
            </a:r>
            <a:r>
              <a:rPr lang="en-US" sz="2400" dirty="0"/>
              <a:t>is a consultant for Merck and the Pfizer-Bristol Myers Squibb Alliance but this does not impact the content of this presentation.</a:t>
            </a:r>
          </a:p>
          <a:p>
            <a:endParaRPr lang="en-US" sz="2400" dirty="0"/>
          </a:p>
        </p:txBody>
      </p:sp>
      <p:sp>
        <p:nvSpPr>
          <p:cNvPr id="6" name="Content Placeholder 5">
            <a:extLst>
              <a:ext uri="{FF2B5EF4-FFF2-40B4-BE49-F238E27FC236}">
                <a16:creationId xmlns:a16="http://schemas.microsoft.com/office/drawing/2014/main" id="{CA2EEE20-F50E-9DAD-6C49-D3E2B5F9D31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3597710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a:xfrm>
            <a:off x="622300" y="1209675"/>
            <a:ext cx="11357644" cy="5438774"/>
          </a:xfrm>
        </p:spPr>
        <p:txBody>
          <a:bodyPr>
            <a:normAutofit/>
          </a:bodyPr>
          <a:lstStyle/>
          <a:p>
            <a:pPr marL="0" indent="0">
              <a:buNone/>
            </a:pPr>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6" name="Content Placeholder 5">
            <a:extLst>
              <a:ext uri="{FF2B5EF4-FFF2-40B4-BE49-F238E27FC236}">
                <a16:creationId xmlns:a16="http://schemas.microsoft.com/office/drawing/2014/main" id="{71DE2250-0498-48CD-E2F3-D93B7A7931D8}"/>
              </a:ext>
            </a:extLst>
          </p:cNvPr>
          <p:cNvSpPr>
            <a:spLocks noGrp="1"/>
          </p:cNvSpPr>
          <p:nvPr>
            <p:ph idx="10"/>
          </p:nvPr>
        </p:nvSpPr>
        <p:spPr/>
        <p:txBody>
          <a:bodyPr/>
          <a:lstStyle/>
          <a:p>
            <a:endParaRPr lang="en-US"/>
          </a:p>
        </p:txBody>
      </p:sp>
      <p:sp>
        <p:nvSpPr>
          <p:cNvPr id="5" name="Slide Number Placeholder 4"/>
          <p:cNvSpPr>
            <a:spLocks noGrp="1"/>
          </p:cNvSpPr>
          <p:nvPr>
            <p:ph type="sldNum" sz="quarter" idx="4294967295"/>
          </p:nvPr>
        </p:nvSpPr>
        <p:spPr>
          <a:xfrm>
            <a:off x="0" y="0"/>
            <a:ext cx="0" cy="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9285550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9gi82jfJ"/>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VA Pitt">
      <a:dk1>
        <a:sysClr val="windowText" lastClr="000000"/>
      </a:dk1>
      <a:lt1>
        <a:sysClr val="window" lastClr="FFFFFF"/>
      </a:lt1>
      <a:dk2>
        <a:srgbClr val="44546A"/>
      </a:dk2>
      <a:lt2>
        <a:srgbClr val="B7CCAA"/>
      </a:lt2>
      <a:accent1>
        <a:srgbClr val="003594"/>
      </a:accent1>
      <a:accent2>
        <a:srgbClr val="C08500"/>
      </a:accent2>
      <a:accent3>
        <a:srgbClr val="940F52"/>
      </a:accent3>
      <a:accent4>
        <a:srgbClr val="F79449"/>
      </a:accent4>
      <a:accent5>
        <a:srgbClr val="0F3E94"/>
      </a:accent5>
      <a:accent6>
        <a:srgbClr val="159415"/>
      </a:accent6>
      <a:hlink>
        <a:srgbClr val="0563C1"/>
      </a:hlink>
      <a:folHlink>
        <a:srgbClr val="FFB81C"/>
      </a:folHlink>
    </a:clrScheme>
    <a:fontScheme name="VA Pitt">
      <a:majorFont>
        <a:latin typeface="Prata"/>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55d2289-f786-4466-a169-0775758f1db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26E367061DC124E94CA034A95BA82C1" ma:contentTypeVersion="9" ma:contentTypeDescription="Create a new document." ma:contentTypeScope="" ma:versionID="2575bbce7938f51b456eb498271fb25a">
  <xsd:schema xmlns:xsd="http://www.w3.org/2001/XMLSchema" xmlns:xs="http://www.w3.org/2001/XMLSchema" xmlns:p="http://schemas.microsoft.com/office/2006/metadata/properties" xmlns:ns2="755d2289-f786-4466-a169-0775758f1db6" targetNamespace="http://schemas.microsoft.com/office/2006/metadata/properties" ma:root="true" ma:fieldsID="eb6c5a5b90cda1f82e1deb56ee8a866f" ns2:_="">
    <xsd:import namespace="755d2289-f786-4466-a169-0775758f1db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5d2289-f786-4466-a169-0775758f1d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b90debd-ee09-4e04-a4c4-812a7ed26de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2BC7DB-8AD3-4993-8E5C-CC4D08C5B3DC}">
  <ds:schemaRefs>
    <ds:schemaRef ds:uri="http://schemas.microsoft.com/sharepoint/v3/contenttype/forms"/>
  </ds:schemaRefs>
</ds:datastoreItem>
</file>

<file path=customXml/itemProps2.xml><?xml version="1.0" encoding="utf-8"?>
<ds:datastoreItem xmlns:ds="http://schemas.openxmlformats.org/officeDocument/2006/customXml" ds:itemID="{83E978CF-B603-49B1-992F-7CB56821F3A3}">
  <ds:schemaRefs>
    <ds:schemaRef ds:uri="http://purl.org/dc/terms/"/>
    <ds:schemaRef ds:uri="http://schemas.microsoft.com/office/2006/metadata/properties"/>
    <ds:schemaRef ds:uri="http://schemas.microsoft.com/office/2006/documentManagement/types"/>
    <ds:schemaRef ds:uri="http://www.w3.org/XML/1998/namespace"/>
    <ds:schemaRef ds:uri="c94333f7-bd4e-41fb-a4d4-8742b15c8eed"/>
    <ds:schemaRef ds:uri="http://purl.org/dc/dcmitype/"/>
    <ds:schemaRef ds:uri="89c02dcb-a32c-4275-86d3-3dfe01b1545a"/>
    <ds:schemaRef ds:uri="http://schemas.openxmlformats.org/package/2006/metadata/core-properties"/>
    <ds:schemaRef ds:uri="http://schemas.microsoft.com/office/infopath/2007/PartnerControls"/>
    <ds:schemaRef ds:uri="http://purl.org/dc/elements/1.1/"/>
    <ds:schemaRef ds:uri="755d2289-f786-4466-a169-0775758f1db6"/>
  </ds:schemaRefs>
</ds:datastoreItem>
</file>

<file path=customXml/itemProps3.xml><?xml version="1.0" encoding="utf-8"?>
<ds:datastoreItem xmlns:ds="http://schemas.openxmlformats.org/officeDocument/2006/customXml" ds:itemID="{282C27C5-3484-47B3-ACA1-FC4167F791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5d2289-f786-4466-a169-0775758f1d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ef9f489-e0a0-4eeb-87cc-3a526112fd0d}" enabled="0" method="" siteId="{9ef9f489-e0a0-4eeb-87cc-3a526112fd0d}" removed="1"/>
</clbl:labelList>
</file>

<file path=docProps/app.xml><?xml version="1.0" encoding="utf-8"?>
<Properties xmlns="http://schemas.openxmlformats.org/officeDocument/2006/extended-properties" xmlns:vt="http://schemas.openxmlformats.org/officeDocument/2006/docPropsVTypes">
  <TotalTime>412</TotalTime>
  <Words>884</Words>
  <Application>Microsoft Office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Lato</vt:lpstr>
      <vt:lpstr>Montserrat Medium</vt:lpstr>
      <vt:lpstr>Prata</vt:lpstr>
      <vt:lpstr>Times New Roman</vt:lpstr>
      <vt:lpstr>Office Theme</vt:lpstr>
      <vt:lpstr>Continuing Education Information</vt:lpstr>
      <vt:lpstr>Program learning objectives</vt:lpstr>
      <vt:lpstr>Program learning objectives</vt:lpstr>
      <vt:lpstr>Program learning objectives</vt:lpstr>
      <vt:lpstr>Disclosures</vt:lpstr>
      <vt:lpstr>Disclaimer</vt:lpstr>
    </vt:vector>
  </TitlesOfParts>
  <Company>University of Pittsburgh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Ashley Ann</dc:creator>
  <cp:lastModifiedBy>Dorn, Carolyn</cp:lastModifiedBy>
  <cp:revision>6</cp:revision>
  <dcterms:created xsi:type="dcterms:W3CDTF">2023-07-17T19:31:37Z</dcterms:created>
  <dcterms:modified xsi:type="dcterms:W3CDTF">2025-09-02T17:20:07Z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8EA8FADE-ABAA-4503-95A1-770800EE5D9D</vt:lpwstr>
  </property>
  <property fmtid="{D5CDD505-2E9C-101B-9397-08002B2CF9AE}" pid="3" name="ArticulatePath">
    <vt:lpwstr>Presentation1</vt:lpwstr>
  </property>
  <property fmtid="{D5CDD505-2E9C-101B-9397-08002B2CF9AE}" pid="4" name="ContentTypeId">
    <vt:lpwstr>0x010100126E367061DC124E94CA034A95BA82C1</vt:lpwstr>
  </property>
  <property fmtid="{D5CDD505-2E9C-101B-9397-08002B2CF9AE}" pid="5" name="MediaServiceImageTags">
    <vt:lpwstr/>
  </property>
  <property fmtid="{D5CDD505-2E9C-101B-9397-08002B2CF9AE}" pid="6" name="MSIP_Label_5e4b1be8-281e-475d-98b0-21c3457e5a46_Enabled">
    <vt:lpwstr>true</vt:lpwstr>
  </property>
  <property fmtid="{D5CDD505-2E9C-101B-9397-08002B2CF9AE}" pid="7" name="MSIP_Label_5e4b1be8-281e-475d-98b0-21c3457e5a46_SetDate">
    <vt:lpwstr>2025-09-02T17:20:01Z</vt:lpwstr>
  </property>
  <property fmtid="{D5CDD505-2E9C-101B-9397-08002B2CF9AE}" pid="8" name="MSIP_Label_5e4b1be8-281e-475d-98b0-21c3457e5a46_Method">
    <vt:lpwstr>Standard</vt:lpwstr>
  </property>
  <property fmtid="{D5CDD505-2E9C-101B-9397-08002B2CF9AE}" pid="9" name="MSIP_Label_5e4b1be8-281e-475d-98b0-21c3457e5a46_Name">
    <vt:lpwstr>Public</vt:lpwstr>
  </property>
  <property fmtid="{D5CDD505-2E9C-101B-9397-08002B2CF9AE}" pid="10" name="MSIP_Label_5e4b1be8-281e-475d-98b0-21c3457e5a46_SiteId">
    <vt:lpwstr>8b3dd73e-4e72-4679-b191-56da1588712b</vt:lpwstr>
  </property>
  <property fmtid="{D5CDD505-2E9C-101B-9397-08002B2CF9AE}" pid="11" name="MSIP_Label_5e4b1be8-281e-475d-98b0-21c3457e5a46_ActionId">
    <vt:lpwstr>556690f0-dc25-4ba1-9e31-2573a3a733cb</vt:lpwstr>
  </property>
  <property fmtid="{D5CDD505-2E9C-101B-9397-08002B2CF9AE}" pid="12" name="MSIP_Label_5e4b1be8-281e-475d-98b0-21c3457e5a46_ContentBits">
    <vt:lpwstr>0</vt:lpwstr>
  </property>
  <property fmtid="{D5CDD505-2E9C-101B-9397-08002B2CF9AE}" pid="13" name="MSIP_Label_5e4b1be8-281e-475d-98b0-21c3457e5a46_Tag">
    <vt:lpwstr>10, 3, 0, 1</vt:lpwstr>
  </property>
</Properties>
</file>