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3" r:id="rId3"/>
    <p:sldId id="260" r:id="rId4"/>
    <p:sldId id="261"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AFA2E1-C019-4AD1-86D6-CFA38D8AD857}" v="3" dt="2025-10-08T15:16:18.9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Graph or Text</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Text</a:t>
            </a:r>
          </a:p>
          <a:p>
            <a:pPr lvl="1"/>
            <a:r>
              <a:rPr lang="en-US"/>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800">
              <a:effectLst/>
              <a:latin typeface="Calibri"/>
              <a:ea typeface="Times New Roman" panose="02020603050405020304" pitchFamily="18" charset="0"/>
              <a:cs typeface="Times New Roman"/>
            </a:endParaRP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Pharmacy (CPE)</a:t>
            </a: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This knowledge-based activity provides 1.0 contact hours of continuing pharmacy education credit</a:t>
            </a:r>
          </a:p>
          <a:p>
            <a:pPr marL="228600" marR="0">
              <a:spcBef>
                <a:spcPts val="525"/>
              </a:spcBef>
              <a:spcAft>
                <a:spcPts val="525"/>
              </a:spcAft>
            </a:pPr>
            <a:endParaRPr lang="en-US" sz="1800">
              <a:solidFill>
                <a:srgbClr val="2F2F2F"/>
              </a:solidFill>
              <a:latin typeface="Calibri"/>
              <a:ea typeface="Times New Roman" panose="02020603050405020304" pitchFamily="18" charset="0"/>
              <a:cs typeface="Times New Roman" panose="02020603050405020304" pitchFamily="18" charset="0"/>
            </a:endParaRPr>
          </a:p>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Other health care professionals will receive a certificate of attendance confirming the number of contact hours commensurate with the extent of participation in this activity.</a:t>
            </a:r>
            <a:endParaRPr lang="en-US" sz="1800">
              <a:effectLst/>
              <a:latin typeface="Calibri"/>
              <a:ea typeface="Times New Roman" panose="02020603050405020304" pitchFamily="18" charset="0"/>
              <a:cs typeface="Times New Roman"/>
            </a:endParaRP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544068" lvl="1" indent="-342900">
              <a:buFont typeface="+mj-lt"/>
              <a:buAutoNum type="arabicPeriod"/>
            </a:pPr>
            <a:r>
              <a:rPr lang="en-US" dirty="0"/>
              <a:t>Describe the approach to modifying immunosuppression during pregnancy planning</a:t>
            </a:r>
            <a:endParaRPr lang="en-US" sz="1600" dirty="0"/>
          </a:p>
          <a:p>
            <a:pPr marL="544068" lvl="1" indent="-342900">
              <a:buFont typeface="+mj-lt"/>
              <a:buAutoNum type="arabicPeriod"/>
            </a:pPr>
            <a:r>
              <a:rPr lang="en-US" dirty="0"/>
              <a:t>Explain the pharmacokinetic effect of pregnancy on solid organ transplant recipients</a:t>
            </a:r>
            <a:endParaRPr lang="en-US" sz="1600" dirty="0"/>
          </a:p>
          <a:p>
            <a:pPr marL="544068" lvl="1" indent="-342900">
              <a:buFont typeface="+mj-lt"/>
              <a:buAutoNum type="arabicPeriod"/>
            </a:pPr>
            <a:r>
              <a:rPr lang="en-US" dirty="0"/>
              <a:t>Discuss current postpartum and breastfeeding recommendations after transplant</a:t>
            </a:r>
            <a:endParaRPr lang="en-US" sz="1600" dirty="0"/>
          </a:p>
          <a:p>
            <a:pPr marL="200660" lvl="1" indent="0">
              <a:buNone/>
            </a:pPr>
            <a:endParaRPr lang="en-US" sz="2000" dirty="0">
              <a:solidFill>
                <a:srgbClr val="000000"/>
              </a:solidFill>
              <a:ea typeface="Calibri" panose="020F0502020204030204"/>
              <a:cs typeface="Calibri" panose="020F0502020204030204"/>
            </a:endParaRPr>
          </a:p>
          <a:p>
            <a:pPr marL="228600" indent="-228600">
              <a:buAutoNum type="arabicPeriod"/>
            </a:pPr>
            <a:endParaRPr lang="en-US" sz="1800" dirty="0">
              <a:solidFill>
                <a:srgbClr val="000000"/>
              </a:solidFill>
              <a:ea typeface="Calibri" panose="020F0502020204030204"/>
              <a:cs typeface="Calibri" panose="020F0502020204030204"/>
            </a:endParaRPr>
          </a:p>
          <a:p>
            <a:pPr marL="342900" indent="-342900" algn="l">
              <a:buAutoNum type="arabicPeriod"/>
            </a:pPr>
            <a:endParaRPr lang="en-US" sz="1800" b="0" i="0" dirty="0">
              <a:solidFill>
                <a:srgbClr val="000000"/>
              </a:solidFill>
              <a:effectLst/>
              <a:latin typeface="Calibri" panose="020F0502020204030204" pitchFamily="34" charset="0"/>
              <a:ea typeface="Calibri"/>
              <a:cs typeface="Calibri"/>
            </a:endParaRPr>
          </a:p>
          <a:p>
            <a:pPr marL="342900" marR="0" lvl="0" indent="-342900">
              <a:lnSpc>
                <a:spcPct val="107000"/>
              </a:lnSpc>
              <a:spcBef>
                <a:spcPts val="0"/>
              </a:spcBef>
              <a:spcAft>
                <a:spcPts val="0"/>
              </a:spcAft>
              <a:buAutoNum type="arabicPeriod"/>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a:p>
            <a:pPr marR="0" algn="l" rtl="0">
              <a:buClr>
                <a:srgbClr val="000000"/>
              </a:buClr>
            </a:pPr>
            <a:endParaRPr lang="en-US" sz="1800" b="0" i="0" u="none" strike="noStrike" baseline="0" dirty="0">
              <a:solidFill>
                <a:srgbClr val="000000"/>
              </a:solidFill>
              <a:latin typeface="Calibri" panose="020F050202020403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sz="320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lnSpcReduction="10000"/>
          </a:bodyPr>
          <a:lstStyle/>
          <a:p>
            <a:r>
              <a:rPr lang="en-US" sz="240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a:bodyPr>
          <a:lstStyle/>
          <a:p>
            <a:r>
              <a:rPr lang="en-US" sz="2400"/>
              <a:t>ATTENTION: This meeting will be recorded. Pursuant to UPMC Policy No. HS-IS0241, no Confidential Information may be discussed during the meeting. Confidential Information includes: Protected Health Information; information about specific UPMC patients (de-identified or not), specific UPMC employees (de-identified or not) or specific UPMC Health Plan members (de-identified or not); UPMC’s proprietary business information; privileged communications between UPMC counsel and UPMC personnel; and information subject to a UPMC legal or contractual obligation. By attending this meeting, you consent under the governing law to the recording. You will have no obligation to appear, speak, or participate in the meeting. You may mute your microphone and turn off your camera for the entirety of the meeting.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912606"/>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TotalTime>
  <Words>473</Words>
  <Application>Microsoft Office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Retrospect</vt:lpstr>
      <vt:lpstr>Continuing Education Information</vt:lpstr>
      <vt:lpstr>Continuing Education Information</vt:lpstr>
      <vt:lpstr>Disclosures</vt:lpstr>
      <vt:lpstr>Disclaimer</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8</cp:revision>
  <dcterms:created xsi:type="dcterms:W3CDTF">2020-02-18T19:41:54Z</dcterms:created>
  <dcterms:modified xsi:type="dcterms:W3CDTF">2025-10-10T13:47:49Z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2022-10-31T18:29:31Z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08ac1640-b9d0-4b7c-87f3-9661a9c26b7c</vt:lpwstr>
  </property>
  <property fmtid="{D5CDD505-2E9C-101B-9397-08002B2CF9AE}" pid="8" name="MSIP_Label_5e4b1be8-281e-475d-98b0-21c3457e5a46_ContentBits">
    <vt:lpwstr>0</vt:lpwstr>
  </property>
</Properties>
</file>