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8" r:id="rId4"/>
  </p:sldMasterIdLst>
  <p:notesMasterIdLst>
    <p:notesMasterId r:id="rId10"/>
  </p:notesMasterIdLst>
  <p:handoutMasterIdLst>
    <p:handoutMasterId r:id="rId11"/>
  </p:handoutMasterIdLst>
  <p:sldIdLst>
    <p:sldId id="296" r:id="rId5"/>
    <p:sldId id="299" r:id="rId6"/>
    <p:sldId id="297" r:id="rId7"/>
    <p:sldId id="298" r:id="rId8"/>
    <p:sldId id="30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0001F5B-D437-06A8-CFE5-73F7DF0A6C59}" v="71" dt="2025-09-01T14:32:20.942"/>
    <p1510:client id="{3972A948-72CA-4541-A2A9-E948DD98909E}" v="282" dt="2025-09-02T14:00:23.951"/>
    <p1510:client id="{B1264190-1910-5AC7-060B-66FE187D3279}" v="15" dt="2025-09-02T13:03:42.288"/>
    <p1510:client id="{D42DE82D-5A86-6297-54EC-1C39BF17F562}" v="203" dt="2025-09-01T16:53:03.358"/>
  </p1510:revLst>
</p1510:revInfo>
</file>

<file path=ppt/tableStyles.xml><?xml version="1.0" encoding="utf-8"?>
<a:tblStyleLst xmlns:a="http://schemas.openxmlformats.org/drawingml/2006/main" def="{C4B1156A-380E-4F78-BDF5-A606A8083BF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457BDD2-FD8F-DB97-3B52-B87D6F3C206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9B646F6-9457-BD67-7C83-65FAA5E7510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49A72A-4651-45C7-9E42-35BFFD46D92F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2D0DE2B-367D-0F52-FAA8-3ACF1E4EAA0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8C8EAA-C094-412A-F8A7-2165B600C3F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D88172-A614-444B-9E98-71B10C8CDE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5805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849352-39CB-486C-AEA5-5D17795DD0C7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0E6F85-6220-421D-9203-84F526C4C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2551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0E6F85-6220-421D-9203-84F526C4C60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1193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B674CB-3709-4ACF-BB61-29ADEA3D41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033272"/>
            <a:ext cx="9144000" cy="2478024"/>
          </a:xfrm>
        </p:spPr>
        <p:txBody>
          <a:bodyPr lIns="0" tIns="0" rIns="0" bIns="0" anchor="b">
            <a:noAutofit/>
          </a:bodyPr>
          <a:lstStyle>
            <a:lvl1pPr algn="ctr">
              <a:defRPr sz="4000" spc="750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06DA6BE-9B64-48FC-92D1-EF0D426A39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22192"/>
            <a:ext cx="9144000" cy="1435608"/>
          </a:xfrm>
        </p:spPr>
        <p:txBody>
          <a:bodyPr lIns="0" tIns="0" rIns="0" bIns="0">
            <a:normAutofit/>
          </a:bodyPr>
          <a:lstStyle>
            <a:lvl1pPr marL="0" indent="0" algn="ctr">
              <a:lnSpc>
                <a:spcPct val="150000"/>
              </a:lnSpc>
              <a:buNone/>
              <a:defRPr sz="1600" cap="all" spc="60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83AE59-8E21-449F-86DA-5BE297010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8CCD60-9970-49FD-8254-21154BAA1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C0A488-07A7-42F9-B1DF-68545B754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958330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9DC3B6-2D75-4EC4-9120-88DCE0EA61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4B06CB-A0FE-4499-B674-90C8C281A5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7FD700-765A-4DE6-A8EC-9D9D92FCBB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4664EC-C4B1-4D14-9ED3-14C6CCBFFC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DF5526-E518-4133-9F44-D812576C1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737801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F62998-15B1-4CA8-8C60-7801001F80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838899"/>
            <a:ext cx="2628900" cy="48493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1AE278-0885-4594-AB09-120344C7D8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49235" y="838900"/>
            <a:ext cx="7723265" cy="4849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B850CC-FB43-4988-8D4E-9C54C20185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A70300-3853-4FB4-A084-CF6E5CF2BD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DBAFB0-25AA-4B69-8418-418F47A92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518022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458121AD-8518-1695-111E-C8CFF8A3D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4" y="0"/>
            <a:ext cx="12192004" cy="6858000"/>
            <a:chOff x="-4" y="0"/>
            <a:chExt cx="12192004" cy="6858000"/>
          </a:xfrm>
        </p:grpSpPr>
        <p:sp useBgFill="1">
          <p:nvSpPr>
            <p:cNvPr id="15" name="Rectangle 14">
              <a:extLst>
                <a:ext uri="{FF2B5EF4-FFF2-40B4-BE49-F238E27FC236}">
                  <a16:creationId xmlns:a16="http://schemas.microsoft.com/office/drawing/2014/main" id="{52728D19-281F-4946-9684-65A557653DDA}"/>
                </a:ext>
              </a:extLst>
            </p:cNvPr>
            <p:cNvSpPr/>
            <p:nvPr userDrawn="1"/>
          </p:nvSpPr>
          <p:spPr>
            <a:xfrm>
              <a:off x="0" y="0"/>
              <a:ext cx="12192000" cy="6858000"/>
            </a:xfrm>
            <a:prstGeom prst="rect">
              <a:avLst/>
            </a:prstGeom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50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D412D4F2-D8CF-48D7-8E93-9342D2AE3950}"/>
                </a:ext>
              </a:extLst>
            </p:cNvPr>
            <p:cNvSpPr/>
            <p:nvPr userDrawn="1"/>
          </p:nvSpPr>
          <p:spPr>
            <a:xfrm rot="10800000" flipH="1">
              <a:off x="0" y="0"/>
              <a:ext cx="12191999" cy="6858000"/>
            </a:xfrm>
            <a:prstGeom prst="rect">
              <a:avLst/>
            </a:prstGeom>
            <a:gradFill>
              <a:gsLst>
                <a:gs pos="0">
                  <a:schemeClr val="accent5">
                    <a:alpha val="75000"/>
                  </a:schemeClr>
                </a:gs>
                <a:gs pos="100000">
                  <a:schemeClr val="tx2">
                    <a:lumMod val="50000"/>
                    <a:lumOff val="50000"/>
                    <a:alpha val="48000"/>
                  </a:schemeClr>
                </a:gs>
              </a:gsLst>
              <a:lin ang="13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F81071F9-5F9E-43AF-B1F9-8F94CCA0D1D0}"/>
                </a:ext>
              </a:extLst>
            </p:cNvPr>
            <p:cNvSpPr/>
            <p:nvPr userDrawn="1"/>
          </p:nvSpPr>
          <p:spPr>
            <a:xfrm rot="10800000">
              <a:off x="-4" y="456773"/>
              <a:ext cx="12191999" cy="6400800"/>
            </a:xfrm>
            <a:prstGeom prst="rect">
              <a:avLst/>
            </a:prstGeom>
            <a:gradFill>
              <a:gsLst>
                <a:gs pos="0">
                  <a:schemeClr val="accent5">
                    <a:alpha val="37000"/>
                  </a:schemeClr>
                </a:gs>
                <a:gs pos="92000">
                  <a:schemeClr val="accent2">
                    <a:alpha val="75000"/>
                  </a:schemeClr>
                </a:gs>
              </a:gsLst>
              <a:lin ang="162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C954D1A4-E8FD-4E5A-A528-35498A356680}"/>
                </a:ext>
              </a:extLst>
            </p:cNvPr>
            <p:cNvSpPr/>
            <p:nvPr userDrawn="1"/>
          </p:nvSpPr>
          <p:spPr>
            <a:xfrm rot="10800000" flipH="1">
              <a:off x="-2" y="0"/>
              <a:ext cx="6096001" cy="6858000"/>
            </a:xfrm>
            <a:prstGeom prst="rect">
              <a:avLst/>
            </a:prstGeom>
            <a:gradFill>
              <a:gsLst>
                <a:gs pos="13000">
                  <a:schemeClr val="accent2">
                    <a:alpha val="61000"/>
                  </a:schemeClr>
                </a:gs>
                <a:gs pos="99000">
                  <a:schemeClr val="accent4"/>
                </a:gs>
              </a:gsLst>
              <a:lin ang="18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285750" indent="-285750" algn="ctr">
                <a:buFont typeface="Arial" panose="020B0604020202020204" pitchFamily="34" charset="0"/>
                <a:buChar char="•"/>
              </a:pPr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230DFABF-2A96-46EC-8C35-1C4A9D0A0739}"/>
                </a:ext>
              </a:extLst>
            </p:cNvPr>
            <p:cNvSpPr>
              <a:spLocks noChangeAspect="1"/>
            </p:cNvSpPr>
            <p:nvPr userDrawn="1"/>
          </p:nvSpPr>
          <p:spPr>
            <a:xfrm rot="16200000" flipH="1">
              <a:off x="3489960" y="822961"/>
              <a:ext cx="5212080" cy="5212080"/>
            </a:xfrm>
            <a:prstGeom prst="ellipse">
              <a:avLst/>
            </a:prstGeom>
            <a:gradFill flip="none" rotWithShape="1">
              <a:gsLst>
                <a:gs pos="7000">
                  <a:schemeClr val="accent4">
                    <a:lumMod val="60000"/>
                    <a:lumOff val="40000"/>
                    <a:alpha val="3000"/>
                  </a:schemeClr>
                </a:gs>
                <a:gs pos="100000">
                  <a:schemeClr val="bg1">
                    <a:alpha val="16000"/>
                  </a:schemeClr>
                </a:gs>
              </a:gsLst>
              <a:lin ang="6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6" name="Freeform: Shape 19">
            <a:extLst>
              <a:ext uri="{FF2B5EF4-FFF2-40B4-BE49-F238E27FC236}">
                <a16:creationId xmlns:a16="http://schemas.microsoft.com/office/drawing/2014/main" id="{9829D3BA-2CE1-52FA-09B7-96BDEAF530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 userDrawn="1"/>
        </p:nvSpPr>
        <p:spPr>
          <a:xfrm>
            <a:off x="3124200" y="459028"/>
            <a:ext cx="5943600" cy="5939944"/>
          </a:xfrm>
          <a:prstGeom prst="ellipse">
            <a:avLst/>
          </a:prstGeom>
          <a:gradFill flip="none" rotWithShape="1">
            <a:gsLst>
              <a:gs pos="7000">
                <a:schemeClr val="accent5">
                  <a:alpha val="30000"/>
                </a:schemeClr>
              </a:gs>
              <a:gs pos="100000">
                <a:schemeClr val="accent3">
                  <a:alpha val="20000"/>
                </a:schemeClr>
              </a:gs>
            </a:gsLst>
            <a:lin ang="18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55BA1B2-362C-9BE1-25F7-1E3A86E2667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75360" y="1731702"/>
            <a:ext cx="10241280" cy="3394596"/>
          </a:xfrm>
        </p:spPr>
        <p:txBody>
          <a:bodyPr anchor="ctr" anchorCtr="0"/>
          <a:lstStyle>
            <a:lvl1pPr algn="ctr">
              <a:defRPr baseline="0"/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253DD31-8C23-CEA0-7016-E263E3AE4D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6401228"/>
            <a:ext cx="12192000" cy="456772"/>
          </a:xfrm>
          <a:prstGeom prst="rect">
            <a:avLst/>
          </a:prstGeom>
          <a:gradFill>
            <a:gsLst>
              <a:gs pos="0">
                <a:schemeClr val="accent5">
                  <a:alpha val="75000"/>
                </a:schemeClr>
              </a:gs>
              <a:gs pos="100000">
                <a:schemeClr val="tx2">
                  <a:lumMod val="50000"/>
                  <a:lumOff val="50000"/>
                  <a:alpha val="48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2949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E0F35-0AE7-48AB-9005-F1DB4BD0B4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DD4022-C31F-4C4C-B5BF-5F9730C08A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A45EE9-11D3-436C-9D73-1AA6CCDB16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817DCF-881F-4956-81AE-A6D27A88F4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65F17-AD75-4B7E-970D-5D4DBD5D17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127245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8C12CB-05D8-4D62-BDC5-812DB6DD0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1709738"/>
            <a:ext cx="9966960" cy="2852737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4400" spc="750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52F020-8516-4B9E-B455-5731ED6C9E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600" y="4974336"/>
            <a:ext cx="9966961" cy="1115568"/>
          </a:xfrm>
        </p:spPr>
        <p:txBody>
          <a:bodyPr>
            <a:normAutofit/>
          </a:bodyPr>
          <a:lstStyle>
            <a:lvl1pPr marL="0" indent="0">
              <a:buNone/>
              <a:defRPr sz="1600" cap="all" spc="600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822993-6E28-44BB-B983-095B476B80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909971-06C9-462B-81D9-BEF24C708A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9A076D-47C1-49CD-9A8B-956DB3FC31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686183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8DFBD-F5ED-455C-8AD0-97476A55E3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30E58C-F463-4D52-9225-9410133113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71600" y="2112264"/>
            <a:ext cx="4846320" cy="39593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F7BDB4-97FA-485D-A557-6F96692BAC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766560" y="2112265"/>
            <a:ext cx="4846320" cy="395935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C50007-C799-4117-8ACD-5EE980E63F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4E8968-6BAD-4D5A-BF1D-911C7A39C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9D8C08-BF20-4D5E-9004-0C075C36D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704643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036E0D-26A5-455A-A8BD-70DA8BC03E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600" y="2112264"/>
            <a:ext cx="484107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FD4EA0-094D-4056-9032-BFB44B4089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371600" y="3018472"/>
            <a:ext cx="4841076" cy="31048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FC0CCE8-718F-4620-8B4A-C60EEA7B88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66560" y="2112264"/>
            <a:ext cx="484632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CE86DF-0069-4D31-BDD3-A9A2F9B7B4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766560" y="3018471"/>
            <a:ext cx="4841076" cy="31048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A5ED06-FE54-4B86-A8D4-07D0EB08C3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E9EC6C3-0950-4AFE-936A-9AB5D22784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784B1D1-BE0C-48F4-BC74-90675A0F0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2D453288-3D76-40C1-BE00-223AB28F13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96003724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3B1716-24B0-42CD-95B6-843092597B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E3617E-4B11-481F-AC6E-0003179029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BF19CC-06D3-40E9-81B5-63B457B22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AEFC312-3AA5-46F7-B701-3D9327A68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457724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8C9E28E-1389-47AF-B3EB-22571417A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FCF6B08-1984-4F7C-9F6E-A4F47BDBA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71B3C5-CEC7-427F-931C-1318C421B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703581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4EB55F-536E-4547-A5D2-0483FC368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987425"/>
            <a:ext cx="3932237" cy="1894511"/>
          </a:xfrm>
        </p:spPr>
        <p:txBody>
          <a:bodyPr anchor="b"/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717D3C-533B-4EA9-886B-FAE59956C7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0992" y="987425"/>
            <a:ext cx="5687568" cy="487362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19D2E1-4B17-4608-961E-2C4719855E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71600" y="3058510"/>
            <a:ext cx="3932237" cy="28025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5A3535-184C-438C-AE91-9C42B7C5AF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F6DBC3-4A58-42BA-9B55-A9A725103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4E6563-0AB6-4038-A12B-A259552DB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271620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9702C5-1E3B-4C62-A538-59BB572864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987552"/>
            <a:ext cx="3932237" cy="1892808"/>
          </a:xfrm>
        </p:spPr>
        <p:txBody>
          <a:bodyPr anchor="b"/>
          <a:lstStyle>
            <a:lvl1pPr>
              <a:defRPr sz="3200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E2CF574-95CE-4E60-B2CF-3B5B4F33A7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505319" y="987425"/>
            <a:ext cx="5833242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039F7C-C735-4356-8B04-89E1904795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71600" y="3033286"/>
            <a:ext cx="3932237" cy="283570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E706DF-52A3-4F34-9BF5-E1ACD5D542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B25E53-E72E-4110-BB6B-3477F56C30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686F8F-3D62-4CEC-AD9A-B70848E6A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09045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CF2F3BB-127D-44BC-A8EF-A8BB5F5911CA}"/>
              </a:ext>
            </a:extLst>
          </p:cNvPr>
          <p:cNvSpPr/>
          <p:nvPr/>
        </p:nvSpPr>
        <p:spPr>
          <a:xfrm rot="10800000" flipH="1">
            <a:off x="0" y="6401226"/>
            <a:ext cx="12192000" cy="456773"/>
          </a:xfrm>
          <a:prstGeom prst="rect">
            <a:avLst/>
          </a:prstGeom>
          <a:gradFill>
            <a:gsLst>
              <a:gs pos="14000">
                <a:schemeClr val="accent4">
                  <a:alpha val="28000"/>
                </a:schemeClr>
              </a:gs>
              <a:gs pos="100000">
                <a:schemeClr val="accent5">
                  <a:alpha val="8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10D1F30-F118-4A1F-A48F-7E5706959F64}"/>
              </a:ext>
            </a:extLst>
          </p:cNvPr>
          <p:cNvSpPr/>
          <p:nvPr/>
        </p:nvSpPr>
        <p:spPr>
          <a:xfrm flipH="1">
            <a:off x="4038602" y="6401228"/>
            <a:ext cx="8153398" cy="456772"/>
          </a:xfrm>
          <a:prstGeom prst="rect">
            <a:avLst/>
          </a:prstGeom>
          <a:gradFill>
            <a:gsLst>
              <a:gs pos="9000">
                <a:schemeClr val="accent2">
                  <a:lumMod val="60000"/>
                  <a:lumOff val="40000"/>
                  <a:alpha val="55000"/>
                </a:schemeClr>
              </a:gs>
              <a:gs pos="99000">
                <a:schemeClr val="accent2"/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AE890C-17CE-44C0-BDED-BA68F92A84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795528"/>
            <a:ext cx="10241280" cy="1234440"/>
          </a:xfrm>
          <a:prstGeom prst="rect">
            <a:avLst/>
          </a:prstGeom>
        </p:spPr>
        <p:txBody>
          <a:bodyPr vert="horz" lIns="0" tIns="0" rIns="0" bIns="0" rtlCol="0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910A6E-46D1-42CF-996C-2207737FB8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600" y="2112264"/>
            <a:ext cx="10241280" cy="395935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5B5247-D236-462B-BCE0-2A24DF75B0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909560" y="6409944"/>
            <a:ext cx="3703320" cy="4480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cap="all" spc="30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155C58-7DDF-4CD4-96AD-F9CC844D84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-1828800" y="1911096"/>
            <a:ext cx="41148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1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495647-A849-45D9-BC71-46A12E6DE4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67744" y="6409944"/>
            <a:ext cx="438912" cy="4480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fld id="{C01389E6-C847-4AD0-B56D-D205B2EAB1EE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9E8DBF93-D603-D808-A70E-4FA75C2818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6409177"/>
            <a:ext cx="12192000" cy="456774"/>
            <a:chOff x="0" y="6401226"/>
            <a:chExt cx="12192000" cy="456774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F6FC0FD2-4638-A73E-C9F9-35DDA047C627}"/>
                </a:ext>
              </a:extLst>
            </p:cNvPr>
            <p:cNvSpPr/>
            <p:nvPr/>
          </p:nvSpPr>
          <p:spPr>
            <a:xfrm rot="10800000" flipH="1">
              <a:off x="0" y="6401226"/>
              <a:ext cx="12192000" cy="456773"/>
            </a:xfrm>
            <a:prstGeom prst="rect">
              <a:avLst/>
            </a:prstGeom>
            <a:gradFill>
              <a:gsLst>
                <a:gs pos="14000">
                  <a:schemeClr val="accent4">
                    <a:alpha val="28000"/>
                  </a:schemeClr>
                </a:gs>
                <a:gs pos="100000">
                  <a:schemeClr val="accent5">
                    <a:alpha val="85000"/>
                  </a:schemeClr>
                </a:gs>
              </a:gsLst>
              <a:lin ang="6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99ED2BD-B9B6-4596-DB73-861D6ADCCE5F}"/>
                </a:ext>
              </a:extLst>
            </p:cNvPr>
            <p:cNvSpPr/>
            <p:nvPr/>
          </p:nvSpPr>
          <p:spPr>
            <a:xfrm flipH="1">
              <a:off x="4038602" y="6401228"/>
              <a:ext cx="8153398" cy="456772"/>
            </a:xfrm>
            <a:prstGeom prst="rect">
              <a:avLst/>
            </a:prstGeom>
            <a:gradFill>
              <a:gsLst>
                <a:gs pos="9000">
                  <a:schemeClr val="accent2">
                    <a:lumMod val="60000"/>
                    <a:lumOff val="40000"/>
                    <a:alpha val="55000"/>
                  </a:schemeClr>
                </a:gs>
                <a:gs pos="99000">
                  <a:schemeClr val="accent2"/>
                </a:gs>
              </a:gsLst>
              <a:lin ang="14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597948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0" r:id="rId12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600" b="1" i="0" kern="1200" cap="all" spc="7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upmchs.sharepoint.com/sites/infonet/ClinicalTools/StandardsOfCare/GuidelinesLiterature/CHP%20Clinical%20Effectiveness%20Guidelines/401.11.pdf#search=massive" TargetMode="External"/><Relationship Id="rId7" Type="http://schemas.openxmlformats.org/officeDocument/2006/relationships/hyperlink" Target="https://upmc-chp.policystat.com/policy/14190447/latest" TargetMode="External"/><Relationship Id="rId2" Type="http://schemas.openxmlformats.org/officeDocument/2006/relationships/hyperlink" Target="https://upmchs.sharepoint.com/sites/infonet/ClinicalTools/StandardsOfCare/GuidelinesLiterature/CHP%20Clinical%20Effectiveness%20Guidelines/202.02.pdf#search=trali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upmc-chp.policystat.com/policy/16518325/latest" TargetMode="External"/><Relationship Id="rId5" Type="http://schemas.openxmlformats.org/officeDocument/2006/relationships/hyperlink" Target="https://upmc-chp.policystat.com/policy/18115111/latest" TargetMode="External"/><Relationship Id="rId4" Type="http://schemas.openxmlformats.org/officeDocument/2006/relationships/hyperlink" Target="https://upmc-chp.policystat.com/policy/17167946/latest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pcics.org/education/nursing-resources/" TargetMode="External"/><Relationship Id="rId2" Type="http://schemas.openxmlformats.org/officeDocument/2006/relationships/hyperlink" Target="https://procedures.lww.com/lnp/home.do" TargetMode="External"/><Relationship Id="rId1" Type="http://schemas.openxmlformats.org/officeDocument/2006/relationships/slideLayout" Target="../slideLayouts/slideLayout4.xml"/><Relationship Id="rId5" Type="http://schemas.openxmlformats.org/officeDocument/2006/relationships/hyperlink" Target="https://pcics.org/wp-content/uploads/Anticoagulation-in-Pediatric-Cardiology.pdf" TargetMode="External"/><Relationship Id="rId4" Type="http://schemas.openxmlformats.org/officeDocument/2006/relationships/hyperlink" Target="https://pcics.org/wp-content/uploads/Guidelines-for-the-General-Principles-of-Postoperative-Care.pdf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upmc-chp.policystat.com/policy/18115111/latest" TargetMode="External"/><Relationship Id="rId7" Type="http://schemas.openxmlformats.org/officeDocument/2006/relationships/hyperlink" Target="https://upmc-chp.policystat.com/policy/14190447/latest" TargetMode="External"/><Relationship Id="rId2" Type="http://schemas.openxmlformats.org/officeDocument/2006/relationships/hyperlink" Target="https://pcics.org/education/nursing-resources/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upmc-chp.policystat.com/policy/17167946/latest" TargetMode="External"/><Relationship Id="rId5" Type="http://schemas.openxmlformats.org/officeDocument/2006/relationships/hyperlink" Target="https://upmc-chp.policystat.com/policy/16518325/latest" TargetMode="External"/><Relationship Id="rId4" Type="http://schemas.openxmlformats.org/officeDocument/2006/relationships/hyperlink" Target="https://upmchs.sharepoint.com/sites/infonet/ClinicalTools/StandardsOfCare/GuidelinesLiterature/CHP%20Clinical%20Effectiveness%20Guidelines/202.02.pdf#search=trali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0E0F0A-3BC6-A4BF-0161-DCE0CBC0C6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>
                <a:latin typeface="Aptos SemiBold" panose="020F0502020204030204" pitchFamily="34" charset="0"/>
              </a:rPr>
              <a:t>Cardiac Education Series: </a:t>
            </a:r>
            <a:br>
              <a:rPr lang="en-US" sz="4400">
                <a:latin typeface="Aptos SemiBold" panose="020F0502020204030204" pitchFamily="34" charset="0"/>
              </a:rPr>
            </a:br>
            <a:br>
              <a:rPr lang="en-US" sz="4400">
                <a:latin typeface="Aptos SemiBold" panose="020F0502020204030204" pitchFamily="34" charset="0"/>
              </a:rPr>
            </a:br>
            <a:br>
              <a:rPr lang="en-US" sz="4400">
                <a:latin typeface="Aptos SemiBold" panose="020F0502020204030204" pitchFamily="34" charset="0"/>
              </a:rPr>
            </a:br>
            <a:r>
              <a:rPr lang="en-US" sz="4400" i="1">
                <a:latin typeface="Aptos SemiBold" panose="020F0502020204030204" pitchFamily="34" charset="0"/>
              </a:rPr>
              <a:t>Hematological Considerations</a:t>
            </a:r>
          </a:p>
        </p:txBody>
      </p:sp>
    </p:spTree>
    <p:extLst>
      <p:ext uri="{BB962C8B-B14F-4D97-AF65-F5344CB8AC3E}">
        <p14:creationId xmlns:p14="http://schemas.microsoft.com/office/powerpoint/2010/main" val="38998822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195FE3-ECE2-7FD1-0CEA-9DA435EC8C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522" y="797638"/>
            <a:ext cx="11212214" cy="5311885"/>
          </a:xfrm>
        </p:spPr>
        <p:txBody>
          <a:bodyPr>
            <a:noAutofit/>
          </a:bodyPr>
          <a:lstStyle/>
          <a:p>
            <a:r>
              <a:rPr lang="en-US">
                <a:latin typeface="Aldhabi"/>
                <a:cs typeface="Aldhabi"/>
              </a:rPr>
              <a:t>A large part of our role at the bedside is navigating resources to find information &amp; ensure we are following best practices.</a:t>
            </a:r>
            <a:br>
              <a:rPr lang="en-US">
                <a:latin typeface="Aldhabi"/>
              </a:rPr>
            </a:br>
            <a:br>
              <a:rPr lang="en-US">
                <a:latin typeface="Aldhabi"/>
              </a:rPr>
            </a:br>
            <a:br>
              <a:rPr lang="en-US">
                <a:latin typeface="Aldhabi"/>
              </a:rPr>
            </a:br>
            <a:r>
              <a:rPr lang="en-US">
                <a:latin typeface="Aldhabi"/>
                <a:cs typeface="Aldhabi"/>
              </a:rPr>
              <a:t>Use the following resources regarding blood products, blood administration, cardiac catheterization, </a:t>
            </a:r>
            <a:r>
              <a:rPr lang="en-US" err="1">
                <a:latin typeface="Aldhabi"/>
                <a:cs typeface="Aldhabi"/>
              </a:rPr>
              <a:t>ecmo</a:t>
            </a:r>
            <a:r>
              <a:rPr lang="en-US">
                <a:latin typeface="Aldhabi"/>
                <a:cs typeface="Aldhabi"/>
              </a:rPr>
              <a:t>, etc. To complete this month's cardiac education </a:t>
            </a:r>
          </a:p>
        </p:txBody>
      </p:sp>
    </p:spTree>
    <p:extLst>
      <p:ext uri="{BB962C8B-B14F-4D97-AF65-F5344CB8AC3E}">
        <p14:creationId xmlns:p14="http://schemas.microsoft.com/office/powerpoint/2010/main" val="18852761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808297-CA15-DE86-1D38-C2000E1B1A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795528"/>
            <a:ext cx="10118377" cy="755118"/>
          </a:xfrm>
        </p:spPr>
        <p:txBody>
          <a:bodyPr/>
          <a:lstStyle/>
          <a:p>
            <a:r>
              <a:rPr lang="en-US"/>
              <a:t>UPMC Infonet  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CBA855-C857-6A25-608A-EAEEA01797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88375" y="1866459"/>
            <a:ext cx="5460836" cy="4205157"/>
          </a:xfrm>
        </p:spPr>
        <p:txBody>
          <a:bodyPr vert="horz" lIns="0" tIns="0" rIns="0" bIns="0" rtlCol="0" anchor="t">
            <a:normAutofit/>
          </a:bodyPr>
          <a:lstStyle/>
          <a:p>
            <a:pPr marL="0" indent="0" algn="ctr">
              <a:buNone/>
            </a:pPr>
            <a:r>
              <a:rPr lang="en-US" b="1"/>
              <a:t>CEGs</a:t>
            </a:r>
          </a:p>
          <a:p>
            <a:r>
              <a:rPr lang="en-US">
                <a:ea typeface="+mn-lt"/>
                <a:cs typeface="+mn-lt"/>
                <a:hlinkClick r:id="rId2"/>
              </a:rPr>
              <a:t>Adverse Reaction to Blood Product Transfusions</a:t>
            </a:r>
            <a:endParaRPr lang="en-US">
              <a:ea typeface="+mn-lt"/>
              <a:cs typeface="+mn-lt"/>
            </a:endParaRPr>
          </a:p>
          <a:p>
            <a:r>
              <a:rPr lang="en-US">
                <a:ea typeface="+mn-lt"/>
                <a:cs typeface="+mn-lt"/>
                <a:hlinkClick r:id="rId3"/>
              </a:rPr>
              <a:t>Massive Transfusion Protocol</a:t>
            </a:r>
            <a:endParaRPr lang="en-US">
              <a:ea typeface="+mn-lt"/>
              <a:cs typeface="+mn-lt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0B721D-8F3E-5B87-0170-E66C66B69F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01205" y="1866459"/>
            <a:ext cx="5460835" cy="4205157"/>
          </a:xfrm>
        </p:spPr>
        <p:txBody>
          <a:bodyPr vert="horz" lIns="0" tIns="0" rIns="0" bIns="0" rtlCol="0" anchor="t">
            <a:normAutofit/>
          </a:bodyPr>
          <a:lstStyle/>
          <a:p>
            <a:pPr marL="0" indent="0" algn="ctr">
              <a:buNone/>
            </a:pPr>
            <a:r>
              <a:rPr lang="en-US" b="1" dirty="0"/>
              <a:t>Policies</a:t>
            </a:r>
          </a:p>
          <a:p>
            <a:r>
              <a:rPr lang="en-US" dirty="0">
                <a:ea typeface="+mn-lt"/>
                <a:cs typeface="+mn-lt"/>
                <a:hlinkClick r:id="rId4"/>
              </a:rPr>
              <a:t>Cardiac Catheterization (PTC-RN616)</a:t>
            </a:r>
          </a:p>
          <a:p>
            <a:r>
              <a:rPr lang="en-US" dirty="0">
                <a:ea typeface="+mn-lt"/>
                <a:cs typeface="+mn-lt"/>
                <a:hlinkClick r:id="rId5"/>
              </a:rPr>
              <a:t>Administration of Blood and Blood Components (HS-HD-CP-12)</a:t>
            </a:r>
          </a:p>
          <a:p>
            <a:r>
              <a:rPr lang="en-US" dirty="0">
                <a:ea typeface="+mn-lt"/>
                <a:cs typeface="+mn-lt"/>
                <a:hlinkClick r:id="rId6"/>
              </a:rPr>
              <a:t>Blood Bank Storage and Cooler Usage Policy (PTC-BT905)</a:t>
            </a:r>
            <a:endParaRPr lang="en-US"/>
          </a:p>
          <a:p>
            <a:r>
              <a:rPr lang="en-US" dirty="0">
                <a:ea typeface="+mn-lt"/>
                <a:cs typeface="+mn-lt"/>
                <a:hlinkClick r:id="rId7"/>
              </a:rPr>
              <a:t>ECMO Patient Care Guidelines (PTC-RN301)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95104C3-2DE0-3903-09BF-BD5C864D2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4410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CA7205-D8F5-1E2A-1680-66F6ECC8D2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795528"/>
            <a:ext cx="10278150" cy="607634"/>
          </a:xfrm>
        </p:spPr>
        <p:txBody>
          <a:bodyPr/>
          <a:lstStyle/>
          <a:p>
            <a:r>
              <a:rPr lang="en-US"/>
              <a:t>Other 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200472-0455-555D-1DD5-8E6C7FBD5B7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vert="horz" lIns="0" tIns="0" rIns="0" bIns="0" rtlCol="0" anchor="t">
            <a:normAutofit/>
          </a:bodyPr>
          <a:lstStyle/>
          <a:p>
            <a:r>
              <a:rPr lang="en-US">
                <a:ea typeface="+mn-lt"/>
                <a:cs typeface="+mn-lt"/>
                <a:hlinkClick r:id="rId2"/>
              </a:rPr>
              <a:t>Lippincott® Solutions</a:t>
            </a:r>
          </a:p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CDF910-35BE-36B4-5C51-EBF81D344B6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vert="horz" lIns="0" tIns="0" rIns="0" bIns="0" rtlCol="0" anchor="t">
            <a:normAutofit/>
          </a:bodyPr>
          <a:lstStyle/>
          <a:p>
            <a:r>
              <a:rPr lang="en-US" dirty="0">
                <a:ea typeface="+mn-lt"/>
                <a:cs typeface="+mn-lt"/>
                <a:hlinkClick r:id="rId3"/>
              </a:rPr>
              <a:t>Nursing Resources - The Pediatric Cardiac Intensive Care Society</a:t>
            </a:r>
          </a:p>
          <a:p>
            <a:endParaRPr lang="en-US" dirty="0">
              <a:ea typeface="+mn-lt"/>
              <a:cs typeface="+mn-lt"/>
            </a:endParaRP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dirty="0">
                <a:ea typeface="+mn-lt"/>
                <a:cs typeface="+mn-lt"/>
                <a:hlinkClick r:id="rId4"/>
              </a:rPr>
              <a:t>Guidelines-for-the-General-Principles-of-Postoperative-Care.pdf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dirty="0">
                <a:ea typeface="+mn-lt"/>
                <a:cs typeface="+mn-lt"/>
                <a:hlinkClick r:id="rId5"/>
              </a:rPr>
              <a:t>Anticoagulation-in-Pediatric-Cardiology.pdf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5F7A3E2-854F-621B-D5A0-2CFC5BDE34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6519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06FBCE-5134-1CE8-5D41-56F8D99227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5246" y="291625"/>
            <a:ext cx="11187633" cy="1271310"/>
          </a:xfrm>
        </p:spPr>
        <p:txBody>
          <a:bodyPr>
            <a:normAutofit/>
          </a:bodyPr>
          <a:lstStyle/>
          <a:p>
            <a:r>
              <a:rPr lang="en-US" sz="4000" dirty="0">
                <a:latin typeface="Avenir Next LT Pro"/>
              </a:rPr>
              <a:t>Resources</a:t>
            </a:r>
            <a:endParaRPr lang="en-US" sz="40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FDDE392-BAD7-743E-F45F-D55AD05EFC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654EE96-8952-C738-5D54-255E9B6BC75D}"/>
              </a:ext>
            </a:extLst>
          </p:cNvPr>
          <p:cNvSpPr txBox="1"/>
          <p:nvPr/>
        </p:nvSpPr>
        <p:spPr>
          <a:xfrm>
            <a:off x="424017" y="2095499"/>
            <a:ext cx="10754588" cy="372409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000" cap="all" dirty="0">
                <a:latin typeface="Calibri Light"/>
                <a:ea typeface="Calibri Light"/>
                <a:cs typeface="Calibri Light"/>
              </a:rPr>
              <a:t>Pediatric Cardiac Intensive Care Society. (2025). </a:t>
            </a:r>
            <a:r>
              <a:rPr lang="en-US" sz="1000" i="1" cap="all" dirty="0">
                <a:latin typeface="Calibri Light"/>
                <a:ea typeface="Calibri Light"/>
                <a:cs typeface="Calibri Light"/>
              </a:rPr>
              <a:t>Nursing resources. In Education &amp; Nursing resources.</a:t>
            </a:r>
            <a:r>
              <a:rPr lang="en-US" sz="1000" cap="all" dirty="0">
                <a:latin typeface="Calibri Light"/>
                <a:ea typeface="Calibri Light"/>
                <a:cs typeface="Calibri Light"/>
              </a:rPr>
              <a:t> Retrieved September 1, 2025, from PCICS website: </a:t>
            </a:r>
            <a:r>
              <a:rPr lang="en-US" sz="1000" cap="all" dirty="0">
                <a:latin typeface="Calibri Light"/>
                <a:ea typeface="+mn-lt"/>
                <a:cs typeface="+mn-lt"/>
                <a:hlinkClick r:id="rId2"/>
              </a:rPr>
              <a:t>https://pcics.org/education/nursing-resources/</a:t>
            </a:r>
            <a:r>
              <a:rPr lang="en-US" sz="1000" cap="all" dirty="0">
                <a:latin typeface="Calibri Light"/>
                <a:ea typeface="Calibri Light"/>
                <a:cs typeface="Calibri Light"/>
              </a:rPr>
              <a:t> </a:t>
            </a:r>
            <a:endParaRPr lang="en-US" sz="1000">
              <a:latin typeface="Calibri Light"/>
              <a:ea typeface="Calibri Light"/>
              <a:cs typeface="Calibri Light"/>
            </a:endParaRPr>
          </a:p>
          <a:p>
            <a:endParaRPr lang="en-US" sz="1000" cap="all" dirty="0">
              <a:latin typeface="Calibri Light"/>
              <a:ea typeface="Calibri Light"/>
              <a:cs typeface="Calibri Light"/>
            </a:endParaRPr>
          </a:p>
          <a:p>
            <a:r>
              <a:rPr lang="en-US" sz="1000" cap="all" dirty="0">
                <a:latin typeface="Calibri Light"/>
                <a:ea typeface="Calibri Light"/>
                <a:cs typeface="Calibri Light"/>
              </a:rPr>
              <a:t>UPMC. (2025). </a:t>
            </a:r>
            <a:r>
              <a:rPr lang="en-US" sz="1000" i="1" cap="all" dirty="0">
                <a:latin typeface="Calibri Light"/>
                <a:ea typeface="Calibri Light"/>
                <a:cs typeface="Calibri Light"/>
              </a:rPr>
              <a:t>Administration of blood and blood components</a:t>
            </a:r>
            <a:r>
              <a:rPr lang="en-US" sz="1000" cap="all" dirty="0">
                <a:latin typeface="Calibri Light"/>
                <a:ea typeface="Calibri Light"/>
                <a:cs typeface="Calibri Light"/>
              </a:rPr>
              <a:t>. </a:t>
            </a:r>
            <a:r>
              <a:rPr lang="en-US" sz="1000" i="1" cap="all" dirty="0">
                <a:latin typeface="Calibri Light"/>
                <a:ea typeface="Calibri Light"/>
                <a:cs typeface="Calibri Light"/>
              </a:rPr>
              <a:t>UPMC Policy and Procedure Manual</a:t>
            </a:r>
            <a:r>
              <a:rPr lang="en-US" sz="1000" cap="all" dirty="0">
                <a:latin typeface="Calibri Light"/>
                <a:ea typeface="Calibri Light"/>
                <a:cs typeface="Calibri Light"/>
              </a:rPr>
              <a:t>. Retrieved September 1, 2025, from </a:t>
            </a:r>
            <a:r>
              <a:rPr lang="en-US" sz="1000" cap="all" dirty="0">
                <a:latin typeface="Calibri Light"/>
                <a:ea typeface="Calibri Light"/>
                <a:cs typeface="Calibri Light"/>
                <a:hlinkClick r:id="rId3"/>
              </a:rPr>
              <a:t>https://upmc-chp.policystat.com/policy/18115111/latest</a:t>
            </a:r>
            <a:endParaRPr lang="en-US" sz="1000">
              <a:latin typeface="Calibri Light"/>
              <a:ea typeface="Calibri Light"/>
              <a:cs typeface="Calibri Light"/>
            </a:endParaRPr>
          </a:p>
          <a:p>
            <a:endParaRPr lang="en-US" sz="1000" cap="all" dirty="0">
              <a:latin typeface="Calibri Light"/>
              <a:ea typeface="Calibri Light"/>
              <a:cs typeface="Calibri Light"/>
            </a:endParaRPr>
          </a:p>
          <a:p>
            <a:r>
              <a:rPr lang="en-US" sz="1000" cap="all" dirty="0">
                <a:latin typeface="Calibri Light"/>
                <a:ea typeface="Calibri Light"/>
                <a:cs typeface="Calibri Light"/>
              </a:rPr>
              <a:t>UPMC. (2025). </a:t>
            </a:r>
            <a:r>
              <a:rPr lang="en-US" sz="1000" i="1" cap="all" dirty="0">
                <a:latin typeface="Calibri Light"/>
                <a:ea typeface="Calibri Light"/>
                <a:cs typeface="Calibri Light"/>
              </a:rPr>
              <a:t>Adverse reactions to blood product transfusions. UPMC Pediatric and Young Adult Clinical Effectiveness Guidelines and Pathways.</a:t>
            </a:r>
            <a:r>
              <a:rPr lang="en-US" sz="1000" cap="all" dirty="0">
                <a:latin typeface="Calibri Light"/>
                <a:ea typeface="Calibri Light"/>
                <a:cs typeface="Calibri Light"/>
              </a:rPr>
              <a:t> Retrieved September 1, 2025, from</a:t>
            </a:r>
          </a:p>
          <a:p>
            <a:r>
              <a:rPr lang="en-US" sz="1000" cap="all" dirty="0">
                <a:solidFill>
                  <a:srgbClr val="E9A8E6"/>
                </a:solidFill>
                <a:latin typeface="Calibri Light"/>
                <a:ea typeface="Calibri Light"/>
                <a:cs typeface="Calibri Light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https://upmchs.sharepoint.com/sites/infonet/ClinicalTools/StandardsOfCare/GuidelinesLiterature/CHP%20Clinical%20Effectiveness%20Guidelines/202.02.pdf#search=trali</a:t>
            </a:r>
            <a:endParaRPr lang="en-US"/>
          </a:p>
          <a:p>
            <a:endParaRPr lang="en-US" sz="1000" cap="all" dirty="0">
              <a:latin typeface="Calibri Light"/>
              <a:ea typeface="Calibri Light"/>
              <a:cs typeface="Calibri Light"/>
            </a:endParaRPr>
          </a:p>
          <a:p>
            <a:r>
              <a:rPr lang="en-US" sz="1000" cap="all" dirty="0">
                <a:latin typeface="Calibri Light"/>
                <a:ea typeface="Calibri Light"/>
                <a:cs typeface="Calibri Light"/>
              </a:rPr>
              <a:t>UPMC. (2025). </a:t>
            </a:r>
            <a:r>
              <a:rPr lang="en-US" sz="1000" i="1" cap="all" dirty="0">
                <a:latin typeface="Calibri Light"/>
                <a:ea typeface="Calibri Light"/>
                <a:cs typeface="Calibri Light"/>
              </a:rPr>
              <a:t>Blood bank storage and cooler usage policy (PTC-BT905). UPMC Policy and Procedure Manual</a:t>
            </a:r>
            <a:r>
              <a:rPr lang="en-US" sz="1000" cap="all" dirty="0">
                <a:latin typeface="Calibri Light"/>
                <a:ea typeface="Calibri Light"/>
                <a:cs typeface="Calibri Light"/>
              </a:rPr>
              <a:t>. Retrieved September 1, 2025, from </a:t>
            </a:r>
            <a:r>
              <a:rPr lang="en-US" sz="1000" cap="all" dirty="0">
                <a:latin typeface="Calibri Light"/>
                <a:ea typeface="Calibri Light"/>
                <a:cs typeface="Calibri Light"/>
                <a:hlinkClick r:id="rId5"/>
              </a:rPr>
              <a:t>https://upmc-chp.policystat.com/policy/16518325/latest</a:t>
            </a:r>
            <a:endParaRPr lang="en-US" sz="1000">
              <a:latin typeface="Calibri Light"/>
              <a:ea typeface="Calibri Light"/>
              <a:cs typeface="Calibri Light"/>
            </a:endParaRPr>
          </a:p>
          <a:p>
            <a:endParaRPr lang="en-US" sz="1000" cap="all" dirty="0">
              <a:latin typeface="Calibri Light"/>
              <a:ea typeface="Calibri Light"/>
              <a:cs typeface="Calibri Light"/>
            </a:endParaRPr>
          </a:p>
          <a:p>
            <a:r>
              <a:rPr lang="en-US" sz="1000" cap="all" dirty="0">
                <a:latin typeface="Calibri Light"/>
                <a:ea typeface="Calibri Light"/>
                <a:cs typeface="Calibri Light"/>
              </a:rPr>
              <a:t>UPMC. (2025). </a:t>
            </a:r>
            <a:r>
              <a:rPr lang="en-US" sz="1000" i="1" cap="all" dirty="0">
                <a:latin typeface="Calibri Light"/>
                <a:ea typeface="Calibri Light"/>
                <a:cs typeface="Calibri Light"/>
              </a:rPr>
              <a:t>Cardiac Catheterization (PTC-RN616).</a:t>
            </a:r>
            <a:r>
              <a:rPr lang="en-US" sz="1000" cap="all" dirty="0">
                <a:latin typeface="Calibri Light"/>
                <a:ea typeface="Calibri Light"/>
                <a:cs typeface="Calibri Light"/>
              </a:rPr>
              <a:t> </a:t>
            </a:r>
            <a:r>
              <a:rPr lang="en-US" sz="1000" i="1" cap="all" dirty="0">
                <a:latin typeface="Calibri Light"/>
                <a:ea typeface="Calibri Light"/>
                <a:cs typeface="Calibri Light"/>
              </a:rPr>
              <a:t>UPMC Policy and Procedure Manual</a:t>
            </a:r>
            <a:r>
              <a:rPr lang="en-US" sz="1000" cap="all" dirty="0">
                <a:latin typeface="Calibri Light"/>
                <a:ea typeface="Calibri Light"/>
                <a:cs typeface="Calibri Light"/>
              </a:rPr>
              <a:t>. Retrieved September 1, 2025, from </a:t>
            </a:r>
            <a:r>
              <a:rPr lang="en-US" sz="1000" cap="all" dirty="0">
                <a:latin typeface="Calibri Light"/>
                <a:ea typeface="Calibri Light"/>
                <a:cs typeface="Calibri Light"/>
                <a:hlinkClick r:id="rId6"/>
              </a:rPr>
              <a:t>https://upmc-chp.policystat.com/policy/17167946/latest</a:t>
            </a:r>
            <a:endParaRPr lang="en-US" sz="1000">
              <a:latin typeface="Calibri Light"/>
              <a:ea typeface="Calibri Light"/>
              <a:cs typeface="Calibri Light"/>
            </a:endParaRPr>
          </a:p>
          <a:p>
            <a:endParaRPr lang="en-US" sz="1000" b="1" cap="all" dirty="0">
              <a:latin typeface="Calibri Light"/>
              <a:ea typeface="Calibri Light"/>
              <a:cs typeface="Calibri Light"/>
            </a:endParaRPr>
          </a:p>
          <a:p>
            <a:r>
              <a:rPr lang="en-US" sz="1000" cap="all" dirty="0">
                <a:latin typeface="Calibri Light"/>
                <a:ea typeface="Calibri Light"/>
                <a:cs typeface="Calibri Light"/>
              </a:rPr>
              <a:t>UPMC. (2025). </a:t>
            </a:r>
            <a:r>
              <a:rPr lang="en-US" sz="1000" i="1" cap="all" dirty="0">
                <a:latin typeface="Calibri Light"/>
                <a:ea typeface="Calibri Light"/>
                <a:cs typeface="Calibri Light"/>
              </a:rPr>
              <a:t>ECMO Patient Care Guidelines (PTC-RN301). UPMC Policy and Procedure Manual.</a:t>
            </a:r>
            <a:r>
              <a:rPr lang="en-US" sz="1000" cap="all" dirty="0">
                <a:latin typeface="Calibri Light"/>
                <a:ea typeface="Calibri Light"/>
                <a:cs typeface="Calibri Light"/>
              </a:rPr>
              <a:t> Retrieved September 1, 2025, from</a:t>
            </a:r>
            <a:r>
              <a:rPr lang="en-US" sz="1000" cap="all" dirty="0">
                <a:solidFill>
                  <a:schemeClr val="tx2">
                    <a:lumMod val="25000"/>
                    <a:lumOff val="75000"/>
                  </a:schemeClr>
                </a:solidFill>
                <a:latin typeface="Calibri Light"/>
                <a:ea typeface="Calibri Light"/>
                <a:cs typeface="Calibri Light"/>
              </a:rPr>
              <a:t> </a:t>
            </a:r>
            <a:r>
              <a:rPr lang="en-US" sz="1000" cap="all" dirty="0">
                <a:solidFill>
                  <a:schemeClr val="tx2">
                    <a:lumMod val="25000"/>
                    <a:lumOff val="75000"/>
                  </a:schemeClr>
                </a:solidFill>
                <a:latin typeface="Calibri Light"/>
                <a:ea typeface="Calibri Light"/>
                <a:cs typeface="Calibri Light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https://upmc-chp.policystat.com/policy/14190447/latest</a:t>
            </a:r>
            <a:endParaRPr lang="en-US" sz="1000" cap="all" dirty="0">
              <a:solidFill>
                <a:schemeClr val="tx2">
                  <a:lumMod val="25000"/>
                  <a:lumOff val="75000"/>
                </a:schemeClr>
              </a:solidFill>
              <a:latin typeface="Calibri Light"/>
              <a:ea typeface="Calibri Light"/>
              <a:cs typeface="Calibri Light"/>
            </a:endParaRPr>
          </a:p>
          <a:p>
            <a:endParaRPr lang="en-US" sz="1000" cap="all" dirty="0">
              <a:solidFill>
                <a:srgbClr val="000000"/>
              </a:solidFill>
              <a:latin typeface="Roboto"/>
              <a:ea typeface="Roboto"/>
              <a:cs typeface="Roboto"/>
            </a:endParaRPr>
          </a:p>
          <a:p>
            <a:r>
              <a:rPr lang="en-US" sz="1000" cap="all" dirty="0">
                <a:latin typeface="Calibri Light"/>
                <a:ea typeface="Calibri Light"/>
                <a:cs typeface="Calibri Light"/>
              </a:rPr>
              <a:t>UPMC. (2025). </a:t>
            </a:r>
            <a:r>
              <a:rPr lang="en-US" sz="1000" i="1" cap="all" dirty="0">
                <a:latin typeface="Calibri Light"/>
                <a:ea typeface="Calibri Light"/>
                <a:cs typeface="Calibri Light"/>
              </a:rPr>
              <a:t>Massive transfusion protocol. UPMC Pediatric and Young Adult Clinical Effectiveness Guidelines and Pathways.</a:t>
            </a:r>
            <a:r>
              <a:rPr lang="en-US" sz="1000" cap="all" dirty="0">
                <a:latin typeface="Calibri Light"/>
                <a:ea typeface="Calibri Light"/>
                <a:cs typeface="Calibri Light"/>
              </a:rPr>
              <a:t> Retrieved September 1, 2025, from </a:t>
            </a:r>
            <a:r>
              <a:rPr lang="en-US" sz="1000" cap="all" dirty="0">
                <a:latin typeface="Calibri Light"/>
                <a:ea typeface="+mn-lt"/>
                <a:cs typeface="+mn-lt"/>
                <a:hlinkClick r:id="rId4"/>
              </a:rPr>
              <a:t>https://upmchs.sharepoint.com/sites/infonet/ClinicalTools/StandardsOfCare/GuidelinesLiterature/CHP%20Clinical%20Effectiveness%20Guidelines/202.02.pdf#search=trali</a:t>
            </a:r>
            <a:endParaRPr lang="en-US" sz="1000" dirty="0">
              <a:latin typeface="Calibri Light"/>
            </a:endParaRPr>
          </a:p>
          <a:p>
            <a:pPr algn="ctr"/>
            <a:endParaRPr lang="en-US" b="1" dirty="0">
              <a:latin typeface="Roboto"/>
              <a:ea typeface="Roboto"/>
              <a:cs typeface="Roboto"/>
            </a:endParaRPr>
          </a:p>
          <a:p>
            <a:endParaRPr lang="en-US" cap="all" dirty="0">
              <a:latin typeface="Calibri Light"/>
              <a:ea typeface="Calibri Light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1199358394"/>
      </p:ext>
    </p:extLst>
  </p:cSld>
  <p:clrMapOvr>
    <a:masterClrMapping/>
  </p:clrMapOvr>
</p:sld>
</file>

<file path=ppt/theme/theme1.xml><?xml version="1.0" encoding="utf-8"?>
<a:theme xmlns:a="http://schemas.openxmlformats.org/drawingml/2006/main" name="GradientRiseVTI">
  <a:themeElements>
    <a:clrScheme name="GradientRise">
      <a:dk1>
        <a:sysClr val="windowText" lastClr="000000"/>
      </a:dk1>
      <a:lt1>
        <a:srgbClr val="FFFFFF"/>
      </a:lt1>
      <a:dk2>
        <a:srgbClr val="3C0F3A"/>
      </a:dk2>
      <a:lt2>
        <a:srgbClr val="F1F2F2"/>
      </a:lt2>
      <a:accent1>
        <a:srgbClr val="A6025C"/>
      </a:accent1>
      <a:accent2>
        <a:srgbClr val="92248E"/>
      </a:accent2>
      <a:accent3>
        <a:srgbClr val="DE95C4"/>
      </a:accent3>
      <a:accent4>
        <a:srgbClr val="FE4A00"/>
      </a:accent4>
      <a:accent5>
        <a:srgbClr val="DA002F"/>
      </a:accent5>
      <a:accent6>
        <a:srgbClr val="FF907A"/>
      </a:accent6>
      <a:hlink>
        <a:srgbClr val="CA71E4"/>
      </a:hlink>
      <a:folHlink>
        <a:srgbClr val="E45E49"/>
      </a:folHlink>
    </a:clrScheme>
    <a:fontScheme name="Avenir">
      <a:majorFont>
        <a:latin typeface="Avenir Next LT Pro"/>
        <a:ea typeface=""/>
        <a:cs typeface=""/>
      </a:majorFont>
      <a:minorFont>
        <a:latin typeface="Avenir Next LT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radientRiseVTI" id="{C2FC082F-B444-4222-AF20-78444CCB5722}" vid="{39F213E4-0CBC-40CB-B3F6-8C5562B6B99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f7b61ad-f3c2-4e6c-a6d0-394c78849f67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A35CEB0626BD04E905C15D05927DCE8" ma:contentTypeVersion="11" ma:contentTypeDescription="Create a new document." ma:contentTypeScope="" ma:versionID="275e78762449a56e5b7583644b35653a">
  <xsd:schema xmlns:xsd="http://www.w3.org/2001/XMLSchema" xmlns:xs="http://www.w3.org/2001/XMLSchema" xmlns:p="http://schemas.microsoft.com/office/2006/metadata/properties" xmlns:ns2="7f7b61ad-f3c2-4e6c-a6d0-394c78849f67" targetNamespace="http://schemas.microsoft.com/office/2006/metadata/properties" ma:root="true" ma:fieldsID="e18e15e30e4ef14e2ffc1f02c5dd91ae" ns2:_="">
    <xsd:import namespace="7f7b61ad-f3c2-4e6c-a6d0-394c78849f6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2:MediaServiceLocation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f7b61ad-f3c2-4e6c-a6d0-394c78849f6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4ad8b9ce-7cfe-4c6e-ad5f-084dd22e8f9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0A7445E-EF73-4976-B9D7-E7A3C6566F8B}">
  <ds:schemaRefs>
    <ds:schemaRef ds:uri="230e9df3-be65-4c73-a93b-d1236ebd677e"/>
    <ds:schemaRef ds:uri="71af3243-3dd4-4a8d-8c0d-dd76da1f02a5"/>
    <ds:schemaRef ds:uri="7f7b61ad-f3c2-4e6c-a6d0-394c78849f67"/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customXml/itemProps2.xml><?xml version="1.0" encoding="utf-8"?>
<ds:datastoreItem xmlns:ds="http://schemas.openxmlformats.org/officeDocument/2006/customXml" ds:itemID="{8A88D8A8-6649-44E8-BF8C-735A193CAF3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197F203-0FC1-4DB4-967D-A08EEFAC5D28}">
  <ds:schemaRefs>
    <ds:schemaRef ds:uri="7f7b61ad-f3c2-4e6c-a6d0-394c78849f67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Gradient rise design</Template>
  <TotalTime>0</TotalTime>
  <Words>440</Words>
  <Application>Microsoft Office PowerPoint</Application>
  <PresentationFormat>Widescreen</PresentationFormat>
  <Paragraphs>36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5" baseType="lpstr">
      <vt:lpstr>Aldhabi</vt:lpstr>
      <vt:lpstr>Aptos SemiBold</vt:lpstr>
      <vt:lpstr>Arial</vt:lpstr>
      <vt:lpstr>Avenir Next LT Pro</vt:lpstr>
      <vt:lpstr>Avenir Next LT Pro Light</vt:lpstr>
      <vt:lpstr>Calibri</vt:lpstr>
      <vt:lpstr>Calibri Light</vt:lpstr>
      <vt:lpstr>Courier New</vt:lpstr>
      <vt:lpstr>Roboto</vt:lpstr>
      <vt:lpstr>GradientRiseVTI</vt:lpstr>
      <vt:lpstr>Cardiac Education Series:    Hematological Considerations</vt:lpstr>
      <vt:lpstr>A large part of our role at the bedside is navigating resources to find information &amp; ensure we are following best practices.   Use the following resources regarding blood products, blood administration, cardiac catheterization, ecmo, etc. To complete this month's cardiac education </vt:lpstr>
      <vt:lpstr>UPMC Infonet  Resources</vt:lpstr>
      <vt:lpstr>Other Resources</vt:lpstr>
      <vt:lpstr>Resources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Kane, Michelle</dc:creator>
  <cp:lastModifiedBy>Barone, Annamarie</cp:lastModifiedBy>
  <cp:revision>95</cp:revision>
  <dcterms:created xsi:type="dcterms:W3CDTF">2025-08-29T15:57:44Z</dcterms:created>
  <dcterms:modified xsi:type="dcterms:W3CDTF">2025-09-03T14:07:53Z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0x0101009A35CEB0626BD04E905C15D05927DCE8</vt:lpwstr>
  </property>
  <property fmtid="{D5CDD505-2E9C-101B-9397-08002B2CF9AE}" pid="3" name="MSIP_Label_5e4b1be8-281e-475d-98b0-21c3457e5a46_Enabled">
    <vt:lpwstr>true</vt:lpwstr>
  </property>
  <property fmtid="{D5CDD505-2E9C-101B-9397-08002B2CF9AE}" pid="4" name="MSIP_Label_5e4b1be8-281e-475d-98b0-21c3457e5a46_SetDate">
    <vt:lpwstr>2025-08-29T15:59:08Z</vt:lpwstr>
  </property>
  <property fmtid="{D5CDD505-2E9C-101B-9397-08002B2CF9AE}" pid="5" name="MSIP_Label_5e4b1be8-281e-475d-98b0-21c3457e5a46_Method">
    <vt:lpwstr>Standard</vt:lpwstr>
  </property>
  <property fmtid="{D5CDD505-2E9C-101B-9397-08002B2CF9AE}" pid="6" name="MSIP_Label_5e4b1be8-281e-475d-98b0-21c3457e5a46_Name">
    <vt:lpwstr>Public</vt:lpwstr>
  </property>
  <property fmtid="{D5CDD505-2E9C-101B-9397-08002B2CF9AE}" pid="7" name="MSIP_Label_5e4b1be8-281e-475d-98b0-21c3457e5a46_SiteId">
    <vt:lpwstr>8b3dd73e-4e72-4679-b191-56da1588712b</vt:lpwstr>
  </property>
  <property fmtid="{D5CDD505-2E9C-101B-9397-08002B2CF9AE}" pid="8" name="MSIP_Label_5e4b1be8-281e-475d-98b0-21c3457e5a46_ActionId">
    <vt:lpwstr>7ce92095-b95d-496d-b991-7fa8b57a9472</vt:lpwstr>
  </property>
  <property fmtid="{D5CDD505-2E9C-101B-9397-08002B2CF9AE}" pid="9" name="MSIP_Label_5e4b1be8-281e-475d-98b0-21c3457e5a46_ContentBits">
    <vt:lpwstr>0</vt:lpwstr>
  </property>
  <property fmtid="{D5CDD505-2E9C-101B-9397-08002B2CF9AE}" pid="10" name="MSIP_Label_5e4b1be8-281e-475d-98b0-21c3457e5a46_Tag">
    <vt:lpwstr>10, 3, 0, 1</vt:lpwstr>
  </property>
  <property fmtid="{D5CDD505-2E9C-101B-9397-08002B2CF9AE}" pid="11" name="MediaServiceImageTags">
    <vt:lpwstr/>
  </property>
</Properties>
</file>