
<file path=[Content_Types].xml><?xml version="1.0" encoding="utf-8"?>
<Types xmlns="http://schemas.openxmlformats.org/package/2006/content-types">
  <Default Extension="fntdata" ContentType="application/x-fontdata"/>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56" r:id="rId2"/>
    <p:sldId id="257" r:id="rId3"/>
    <p:sldId id="269" r:id="rId4"/>
    <p:sldId id="258" r:id="rId5"/>
    <p:sldId id="259" r:id="rId6"/>
    <p:sldId id="260" r:id="rId7"/>
    <p:sldId id="261" r:id="rId8"/>
    <p:sldId id="262" r:id="rId9"/>
    <p:sldId id="270" r:id="rId10"/>
    <p:sldId id="263" r:id="rId11"/>
    <p:sldId id="264" r:id="rId12"/>
    <p:sldId id="265" r:id="rId13"/>
    <p:sldId id="266" r:id="rId14"/>
    <p:sldId id="271" r:id="rId15"/>
    <p:sldId id="267" r:id="rId16"/>
    <p:sldId id="268" r:id="rId17"/>
  </p:sldIdLst>
  <p:sldSz cx="9144000" cy="5143500" type="screen16x9"/>
  <p:notesSz cx="6858000" cy="9144000"/>
  <p:embeddedFontLst>
    <p:embeddedFont>
      <p:font typeface="Economica" panose="020B0604020202020204" charset="0"/>
      <p:regular r:id="rId19"/>
      <p:bold r:id="rId20"/>
      <p:italic r:id="rId21"/>
      <p:boldItalic r:id="rId22"/>
    </p:embeddedFont>
    <p:embeddedFont>
      <p:font typeface="Georgia" panose="02040502050405020303" pitchFamily="18" charset="0"/>
      <p:regular r:id="rId23"/>
      <p:bold r:id="rId24"/>
      <p:italic r:id="rId25"/>
      <p:boldItalic r:id="rId26"/>
    </p:embeddedFont>
    <p:embeddedFont>
      <p:font typeface="Open Sans" panose="020B060603050402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526" autoAdjust="0"/>
  </p:normalViewPr>
  <p:slideViewPr>
    <p:cSldViewPr snapToGrid="0">
      <p:cViewPr varScale="1">
        <p:scale>
          <a:sx n="101" d="100"/>
          <a:sy n="101" d="100"/>
        </p:scale>
        <p:origin x="942"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Hi my name is Olivia Valenti. I am a nurse on rehabilitation unit here at Children’s Hospital. I have been working on this unit for the last two years and have learned a lot about different traumas these young patients can face. This year for the trauma fair, the CHRU has chosen Neurogenic Bladder to be our topic. Due to the high volume of traumatic brain injuries and spinal cord injuries we see, neurogenic bladder is a common condition among our patients. This presentation will highlight what neurogenic bladder is, the causes, the signs and symptoms, as well as possible treatments and complications that may arise.  At the end of this presentation, I have provided my contact information for any questions.</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44a4a7cab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44a4a7cab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44a4a7cab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344a4a7cab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44db01fbb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344db01fbb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44db01fbb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44db01fbb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44db01fbb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44db01fbb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3d48a154d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3d48a154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44a4a7cab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44a4a7cab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344a4a7cab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344a4a7cab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44a4a7cab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44a4a7cab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44a4a7cab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44a4a7cab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44a4a7cab7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44a4a7cab7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7139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344a83e839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344a83e839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These are the various types of catheters used for urinary elimination. </a:t>
            </a:r>
            <a:endParaRPr/>
          </a:p>
          <a:p>
            <a:pPr marL="0" lvl="0" indent="0" algn="l" rtl="0">
              <a:spcBef>
                <a:spcPts val="0"/>
              </a:spcBef>
              <a:spcAft>
                <a:spcPts val="0"/>
              </a:spcAft>
              <a:buNone/>
            </a:pPr>
            <a:r>
              <a:rPr lang="en"/>
              <a:t>A foley catheter or also called an indwelling catheter is used for short and long term use both in the hospital and outside setting</a:t>
            </a:r>
            <a:endParaRPr/>
          </a:p>
          <a:p>
            <a:pPr marL="0" lvl="0" indent="0" algn="l" rtl="0">
              <a:spcBef>
                <a:spcPts val="0"/>
              </a:spcBef>
              <a:spcAft>
                <a:spcPts val="0"/>
              </a:spcAft>
              <a:buNone/>
            </a:pPr>
            <a:r>
              <a:rPr lang="en"/>
              <a:t>A Straight cath, or intermittent bladder catheterization is used only once or intermittently as needed </a:t>
            </a:r>
            <a:endParaRPr/>
          </a:p>
          <a:p>
            <a:pPr marL="0" lvl="0" indent="0" algn="l" rtl="0">
              <a:spcBef>
                <a:spcPts val="0"/>
              </a:spcBef>
              <a:spcAft>
                <a:spcPts val="0"/>
              </a:spcAft>
              <a:buNone/>
            </a:pPr>
            <a:r>
              <a:rPr lang="en"/>
              <a:t>A suprpubic catheter is a permanent urinary catheter surgically placed through the peritoneum of the abdomen </a:t>
            </a:r>
            <a:endParaRPr/>
          </a:p>
          <a:p>
            <a:pPr marL="0" lvl="0" indent="0" algn="l" rtl="0">
              <a:spcBef>
                <a:spcPts val="0"/>
              </a:spcBef>
              <a:spcAft>
                <a:spcPts val="0"/>
              </a:spcAft>
              <a:buNone/>
            </a:pPr>
            <a:r>
              <a:rPr lang="en"/>
              <a:t>A three way catheter is a triple lumen larger catheter that can be used to hookup CBI for significant bleeding/clotting </a:t>
            </a:r>
            <a:endParaRPr/>
          </a:p>
          <a:p>
            <a:pPr marL="0" lvl="0" indent="0" algn="l" rtl="0">
              <a:spcBef>
                <a:spcPts val="0"/>
              </a:spcBef>
              <a:spcAft>
                <a:spcPts val="0"/>
              </a:spcAft>
              <a:buNone/>
            </a:pPr>
            <a:r>
              <a:rPr lang="en"/>
              <a:t>A coude catheter is a special shaped tip catheter that is to help manuever past an enlarged prostate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1" name="Google Shape;11;p2"/>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2" name="Google Shape;12;p2"/>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3" name="Google Shape;13;p2"/>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1"/>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 name="Google Shape;17;p3"/>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 name="Google Shape;18;p3"/>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5" name="Google Shape;35;p7"/>
          <p:cNvSpPr txBox="1">
            <a:spLocks noGrp="1"/>
          </p:cNvSpPr>
          <p:nvPr>
            <p:ph type="body" idx="1"/>
          </p:nvPr>
        </p:nvSpPr>
        <p:spPr>
          <a:xfrm>
            <a:off x="311700" y="1399400"/>
            <a:ext cx="2808000" cy="27849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latin typeface="Georgia"/>
                <a:ea typeface="Georgia"/>
                <a:cs typeface="Georgia"/>
                <a:sym typeface="Georgia"/>
              </a:rPr>
              <a:t>Neurogenic Bladder</a:t>
            </a:r>
            <a:endParaRPr>
              <a:latin typeface="Georgia"/>
              <a:ea typeface="Georgia"/>
              <a:cs typeface="Georgia"/>
              <a:sym typeface="Georgia"/>
            </a:endParaRPr>
          </a:p>
        </p:txBody>
      </p:sp>
      <p:sp>
        <p:nvSpPr>
          <p:cNvPr id="63" name="Google Shape;63;p13"/>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rmAutofit fontScale="55000" lnSpcReduction="20000"/>
          </a:bodyPr>
          <a:lstStyle/>
          <a:p>
            <a:pPr marL="0" lvl="0" indent="0" algn="ctr" rtl="0">
              <a:spcBef>
                <a:spcPts val="0"/>
              </a:spcBef>
              <a:spcAft>
                <a:spcPts val="0"/>
              </a:spcAft>
              <a:buNone/>
            </a:pPr>
            <a:r>
              <a:rPr lang="en" sz="3584" dirty="0">
                <a:solidFill>
                  <a:schemeClr val="dk1"/>
                </a:solidFill>
                <a:latin typeface="Georgia"/>
                <a:ea typeface="Georgia"/>
                <a:cs typeface="Georgia"/>
                <a:sym typeface="Georgia"/>
              </a:rPr>
              <a:t>Olivia Valenti RN, BSN</a:t>
            </a:r>
            <a:endParaRPr sz="3584" dirty="0">
              <a:solidFill>
                <a:schemeClr val="dk1"/>
              </a:solidFill>
              <a:latin typeface="Georgia"/>
              <a:ea typeface="Georgia"/>
              <a:cs typeface="Georgia"/>
              <a:sym typeface="Georgia"/>
            </a:endParaRPr>
          </a:p>
          <a:p>
            <a:pPr marL="0" lvl="0" indent="0" algn="ctr" rtl="0">
              <a:spcBef>
                <a:spcPts val="0"/>
              </a:spcBef>
              <a:spcAft>
                <a:spcPts val="0"/>
              </a:spcAft>
              <a:buNone/>
            </a:pPr>
            <a:r>
              <a:rPr lang="en" sz="3584" dirty="0">
                <a:solidFill>
                  <a:schemeClr val="dk1"/>
                </a:solidFill>
                <a:latin typeface="Georgia"/>
                <a:ea typeface="Georgia"/>
                <a:cs typeface="Georgia"/>
                <a:sym typeface="Georgia"/>
              </a:rPr>
              <a:t>CHRU</a:t>
            </a:r>
            <a:endParaRPr sz="3584" dirty="0">
              <a:solidFill>
                <a:schemeClr val="dk1"/>
              </a:solidFill>
              <a:latin typeface="Georgia"/>
              <a:ea typeface="Georgia"/>
              <a:cs typeface="Georgia"/>
              <a:sym typeface="Georgia"/>
            </a:endParaRPr>
          </a:p>
          <a:p>
            <a:pPr marL="0" lvl="0" indent="0" algn="ctr" rtl="0">
              <a:spcBef>
                <a:spcPts val="0"/>
              </a:spcBef>
              <a:spcAft>
                <a:spcPts val="0"/>
              </a:spcAft>
              <a:buNone/>
            </a:pPr>
            <a:endParaRPr dirty="0">
              <a:latin typeface="Georgia"/>
              <a:ea typeface="Georgia"/>
              <a:cs typeface="Georgia"/>
              <a:sym typeface="Georgia"/>
            </a:endParaRPr>
          </a:p>
        </p:txBody>
      </p:sp>
      <p:pic>
        <p:nvPicPr>
          <p:cNvPr id="64" name="Google Shape;64;p13"/>
          <p:cNvPicPr preferRelativeResize="0"/>
          <p:nvPr/>
        </p:nvPicPr>
        <p:blipFill>
          <a:blip r:embed="rId5">
            <a:alphaModFix/>
          </a:blip>
          <a:stretch>
            <a:fillRect/>
          </a:stretch>
        </p:blipFill>
        <p:spPr>
          <a:xfrm>
            <a:off x="105226" y="3409949"/>
            <a:ext cx="3054600" cy="1641475"/>
          </a:xfrm>
          <a:prstGeom prst="rect">
            <a:avLst/>
          </a:prstGeom>
          <a:noFill/>
          <a:ln>
            <a:noFill/>
          </a:ln>
        </p:spPr>
      </p:pic>
      <p:pic>
        <p:nvPicPr>
          <p:cNvPr id="65" name="Google Shape;65;p13"/>
          <p:cNvPicPr preferRelativeResize="0"/>
          <p:nvPr/>
        </p:nvPicPr>
        <p:blipFill>
          <a:blip r:embed="rId6">
            <a:alphaModFix/>
          </a:blip>
          <a:stretch>
            <a:fillRect/>
          </a:stretch>
        </p:blipFill>
        <p:spPr>
          <a:xfrm>
            <a:off x="6099300" y="139250"/>
            <a:ext cx="2934975" cy="1756350"/>
          </a:xfrm>
          <a:prstGeom prst="rect">
            <a:avLst/>
          </a:prstGeom>
          <a:noFill/>
          <a:ln>
            <a:noFill/>
          </a:ln>
        </p:spPr>
      </p:pic>
      <p:pic>
        <p:nvPicPr>
          <p:cNvPr id="7" name="Audio 6">
            <a:hlinkClick r:id="" action="ppaction://media"/>
            <a:extLst>
              <a:ext uri="{FF2B5EF4-FFF2-40B4-BE49-F238E27FC236}">
                <a16:creationId xmlns:a16="http://schemas.microsoft.com/office/drawing/2014/main" id="{3DFEA259-623E-823E-DC31-7E3B991FF3C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7500" t="-55469" r="-137500" b="-55469"/>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626"/>
    </mc:Choice>
    <mc:Fallback>
      <p:transition spd="slow" advTm="53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20"/>
          <p:cNvPicPr preferRelativeResize="0"/>
          <p:nvPr/>
        </p:nvPicPr>
        <p:blipFill>
          <a:blip r:embed="rId5">
            <a:alphaModFix/>
          </a:blip>
          <a:stretch>
            <a:fillRect/>
          </a:stretch>
        </p:blipFill>
        <p:spPr>
          <a:xfrm>
            <a:off x="1644973" y="0"/>
            <a:ext cx="5615700" cy="5087325"/>
          </a:xfrm>
          <a:prstGeom prst="rect">
            <a:avLst/>
          </a:prstGeom>
          <a:noFill/>
          <a:ln>
            <a:noFill/>
          </a:ln>
        </p:spPr>
      </p:pic>
      <p:pic>
        <p:nvPicPr>
          <p:cNvPr id="2" name="Audio 1">
            <a:hlinkClick r:id="" action="ppaction://media"/>
            <a:extLst>
              <a:ext uri="{FF2B5EF4-FFF2-40B4-BE49-F238E27FC236}">
                <a16:creationId xmlns:a16="http://schemas.microsoft.com/office/drawing/2014/main" id="{CE17C0AB-A837-0354-E0CF-A882AE7C1E6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9832"/>
    </mc:Choice>
    <mc:Fallback>
      <p:transition spd="slow" advTm="69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latin typeface="Georgia"/>
                <a:ea typeface="Georgia"/>
                <a:cs typeface="Georgia"/>
                <a:sym typeface="Georgia"/>
              </a:rPr>
              <a:t>How is Neurogenic Bladder Diagnosed</a:t>
            </a:r>
            <a:endParaRPr>
              <a:latin typeface="Georgia"/>
              <a:ea typeface="Georgia"/>
              <a:cs typeface="Georgia"/>
              <a:sym typeface="Georgia"/>
            </a:endParaRPr>
          </a:p>
        </p:txBody>
      </p:sp>
      <p:sp>
        <p:nvSpPr>
          <p:cNvPr id="113" name="Google Shape;113;p21"/>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Font typeface="Georgia"/>
              <a:buChar char="-"/>
            </a:pPr>
            <a:r>
              <a:rPr lang="en">
                <a:solidFill>
                  <a:schemeClr val="dk1"/>
                </a:solidFill>
                <a:latin typeface="Georgia"/>
                <a:ea typeface="Georgia"/>
                <a:cs typeface="Georgia"/>
                <a:sym typeface="Georgia"/>
              </a:rPr>
              <a:t>Neurogenic bladder is diagnosed by:</a:t>
            </a:r>
            <a:endParaRPr>
              <a:solidFill>
                <a:schemeClr val="dk1"/>
              </a:solidFill>
              <a:latin typeface="Georgia"/>
              <a:ea typeface="Georgia"/>
              <a:cs typeface="Georgia"/>
              <a:sym typeface="Georgia"/>
            </a:endParaRPr>
          </a:p>
          <a:p>
            <a:pPr marL="914400" lvl="1" indent="-317500" algn="l" rtl="0">
              <a:spcBef>
                <a:spcPts val="0"/>
              </a:spcBef>
              <a:spcAft>
                <a:spcPts val="0"/>
              </a:spcAft>
              <a:buClr>
                <a:schemeClr val="dk1"/>
              </a:buClr>
              <a:buSzPts val="1400"/>
              <a:buFont typeface="Georgia"/>
              <a:buChar char="-"/>
            </a:pPr>
            <a:r>
              <a:rPr lang="en">
                <a:solidFill>
                  <a:schemeClr val="dk1"/>
                </a:solidFill>
                <a:latin typeface="Georgia"/>
                <a:ea typeface="Georgia"/>
                <a:cs typeface="Georgia"/>
                <a:sym typeface="Georgia"/>
              </a:rPr>
              <a:t>Medical history: prior genitourinary conditions, surgeries, voiding history, urinary symptoms, current medications </a:t>
            </a:r>
            <a:endParaRPr>
              <a:solidFill>
                <a:schemeClr val="dk1"/>
              </a:solidFill>
              <a:latin typeface="Georgia"/>
              <a:ea typeface="Georgia"/>
              <a:cs typeface="Georgia"/>
              <a:sym typeface="Georgia"/>
            </a:endParaRPr>
          </a:p>
          <a:p>
            <a:pPr marL="914400" lvl="1" indent="-317500" algn="l" rtl="0">
              <a:spcBef>
                <a:spcPts val="0"/>
              </a:spcBef>
              <a:spcAft>
                <a:spcPts val="0"/>
              </a:spcAft>
              <a:buClr>
                <a:schemeClr val="dk1"/>
              </a:buClr>
              <a:buSzPts val="1400"/>
              <a:buFont typeface="Georgia"/>
              <a:buChar char="-"/>
            </a:pPr>
            <a:r>
              <a:rPr lang="en">
                <a:solidFill>
                  <a:schemeClr val="dk1"/>
                </a:solidFill>
                <a:latin typeface="Georgia"/>
                <a:ea typeface="Georgia"/>
                <a:cs typeface="Georgia"/>
                <a:sym typeface="Georgia"/>
              </a:rPr>
              <a:t>Physical Exam: focus on pelvic organs and neurological system</a:t>
            </a:r>
            <a:endParaRPr>
              <a:solidFill>
                <a:schemeClr val="dk1"/>
              </a:solidFill>
              <a:latin typeface="Georgia"/>
              <a:ea typeface="Georgia"/>
              <a:cs typeface="Georgia"/>
              <a:sym typeface="Georgia"/>
            </a:endParaRPr>
          </a:p>
          <a:p>
            <a:pPr marL="914400" lvl="1" indent="-317500" algn="l" rtl="0">
              <a:spcBef>
                <a:spcPts val="0"/>
              </a:spcBef>
              <a:spcAft>
                <a:spcPts val="0"/>
              </a:spcAft>
              <a:buClr>
                <a:schemeClr val="dk1"/>
              </a:buClr>
              <a:buSzPts val="1400"/>
              <a:buFont typeface="Georgia"/>
              <a:buChar char="-"/>
            </a:pPr>
            <a:r>
              <a:rPr lang="en">
                <a:solidFill>
                  <a:schemeClr val="dk1"/>
                </a:solidFill>
                <a:latin typeface="Georgia"/>
                <a:ea typeface="Georgia"/>
                <a:cs typeface="Georgia"/>
                <a:sym typeface="Georgia"/>
              </a:rPr>
              <a:t>Bladder Diary: patients track urinary occurrences and symptoms that can be used for diagnosis </a:t>
            </a:r>
            <a:endParaRPr>
              <a:solidFill>
                <a:schemeClr val="dk1"/>
              </a:solidFill>
              <a:latin typeface="Georgia"/>
              <a:ea typeface="Georgia"/>
              <a:cs typeface="Georgia"/>
              <a:sym typeface="Georgia"/>
            </a:endParaRPr>
          </a:p>
          <a:p>
            <a:pPr marL="914400" lvl="1" indent="-317500" algn="l" rtl="0">
              <a:spcBef>
                <a:spcPts val="0"/>
              </a:spcBef>
              <a:spcAft>
                <a:spcPts val="0"/>
              </a:spcAft>
              <a:buClr>
                <a:schemeClr val="dk1"/>
              </a:buClr>
              <a:buSzPts val="1400"/>
              <a:buFont typeface="Georgia"/>
              <a:buChar char="-"/>
            </a:pPr>
            <a:r>
              <a:rPr lang="en">
                <a:solidFill>
                  <a:schemeClr val="dk1"/>
                </a:solidFill>
                <a:latin typeface="Georgia"/>
                <a:ea typeface="Georgia"/>
                <a:cs typeface="Georgia"/>
                <a:sym typeface="Georgia"/>
              </a:rPr>
              <a:t>Urodynamic testing (key test): measures how well bladder stores and releases urine</a:t>
            </a:r>
            <a:endParaRPr>
              <a:solidFill>
                <a:schemeClr val="dk1"/>
              </a:solidFill>
              <a:latin typeface="Georgia"/>
              <a:ea typeface="Georgia"/>
              <a:cs typeface="Georgia"/>
              <a:sym typeface="Georgia"/>
            </a:endParaRPr>
          </a:p>
          <a:p>
            <a:pPr marL="1371600" lvl="2" indent="-317500" algn="l" rtl="0">
              <a:spcBef>
                <a:spcPts val="0"/>
              </a:spcBef>
              <a:spcAft>
                <a:spcPts val="0"/>
              </a:spcAft>
              <a:buClr>
                <a:schemeClr val="dk1"/>
              </a:buClr>
              <a:buSzPts val="1400"/>
              <a:buFont typeface="Georgia"/>
              <a:buChar char="-"/>
            </a:pPr>
            <a:r>
              <a:rPr lang="en">
                <a:solidFill>
                  <a:schemeClr val="dk1"/>
                </a:solidFill>
                <a:latin typeface="Georgia"/>
                <a:ea typeface="Georgia"/>
                <a:cs typeface="Georgia"/>
                <a:sym typeface="Georgia"/>
              </a:rPr>
              <a:t>Sensors are placed near urethra or anus to test nerve functioning</a:t>
            </a:r>
            <a:endParaRPr>
              <a:solidFill>
                <a:schemeClr val="dk1"/>
              </a:solidFill>
              <a:latin typeface="Georgia"/>
              <a:ea typeface="Georgia"/>
              <a:cs typeface="Georgia"/>
              <a:sym typeface="Georgia"/>
            </a:endParaRPr>
          </a:p>
          <a:p>
            <a:pPr marL="914400" lvl="1" indent="-317500" algn="l" rtl="0">
              <a:spcBef>
                <a:spcPts val="0"/>
              </a:spcBef>
              <a:spcAft>
                <a:spcPts val="0"/>
              </a:spcAft>
              <a:buClr>
                <a:schemeClr val="dk1"/>
              </a:buClr>
              <a:buSzPts val="1400"/>
              <a:buFont typeface="Georgia"/>
              <a:buChar char="-"/>
            </a:pPr>
            <a:r>
              <a:rPr lang="en">
                <a:solidFill>
                  <a:schemeClr val="dk1"/>
                </a:solidFill>
                <a:latin typeface="Georgia"/>
                <a:ea typeface="Georgia"/>
                <a:cs typeface="Georgia"/>
                <a:sym typeface="Georgia"/>
              </a:rPr>
              <a:t>Imaging: CTs, MRI, cystoscopy,US,x-rays</a:t>
            </a:r>
            <a:endParaRPr>
              <a:solidFill>
                <a:schemeClr val="dk1"/>
              </a:solidFill>
              <a:latin typeface="Georgia"/>
              <a:ea typeface="Georgia"/>
              <a:cs typeface="Georgia"/>
              <a:sym typeface="Georgia"/>
            </a:endParaRPr>
          </a:p>
          <a:p>
            <a:pPr marL="914400" lvl="1" indent="-317500" algn="l" rtl="0">
              <a:spcBef>
                <a:spcPts val="0"/>
              </a:spcBef>
              <a:spcAft>
                <a:spcPts val="0"/>
              </a:spcAft>
              <a:buClr>
                <a:schemeClr val="dk1"/>
              </a:buClr>
              <a:buSzPts val="1400"/>
              <a:buFont typeface="Georgia"/>
              <a:buChar char="-"/>
            </a:pPr>
            <a:r>
              <a:rPr lang="en">
                <a:solidFill>
                  <a:schemeClr val="dk1"/>
                </a:solidFill>
                <a:latin typeface="Georgia"/>
                <a:ea typeface="Georgia"/>
                <a:cs typeface="Georgia"/>
                <a:sym typeface="Georgia"/>
              </a:rPr>
              <a:t>Neurological evaluations</a:t>
            </a:r>
            <a:endParaRPr>
              <a:solidFill>
                <a:schemeClr val="dk1"/>
              </a:solidFill>
              <a:latin typeface="Georgia"/>
              <a:ea typeface="Georgia"/>
              <a:cs typeface="Georgia"/>
              <a:sym typeface="Georgia"/>
            </a:endParaRPr>
          </a:p>
        </p:txBody>
      </p:sp>
      <p:sp>
        <p:nvSpPr>
          <p:cNvPr id="114" name="Google Shape;114;p21"/>
          <p:cNvSpPr txBox="1"/>
          <p:nvPr/>
        </p:nvSpPr>
        <p:spPr>
          <a:xfrm>
            <a:off x="0" y="2035988"/>
            <a:ext cx="9144000" cy="46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pic>
        <p:nvPicPr>
          <p:cNvPr id="3" name="Audio 2">
            <a:hlinkClick r:id="" action="ppaction://media"/>
            <a:extLst>
              <a:ext uri="{FF2B5EF4-FFF2-40B4-BE49-F238E27FC236}">
                <a16:creationId xmlns:a16="http://schemas.microsoft.com/office/drawing/2014/main" id="{6F851F16-E33A-1E69-975E-B02807A71D4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4982"/>
    </mc:Choice>
    <mc:Fallback>
      <p:transition spd="slow" advTm="64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2"/>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latin typeface="Georgia"/>
                <a:ea typeface="Georgia"/>
                <a:cs typeface="Georgia"/>
                <a:sym typeface="Georgia"/>
              </a:rPr>
              <a:t>Neurogenic Bladder Treatment</a:t>
            </a:r>
            <a:r>
              <a:rPr lang="en"/>
              <a:t> </a:t>
            </a:r>
            <a:endParaRPr/>
          </a:p>
        </p:txBody>
      </p:sp>
      <p:sp>
        <p:nvSpPr>
          <p:cNvPr id="120" name="Google Shape;120;p22"/>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Font typeface="Georgia"/>
              <a:buAutoNum type="arabicPeriod"/>
            </a:pPr>
            <a:r>
              <a:rPr lang="en">
                <a:solidFill>
                  <a:schemeClr val="dk1"/>
                </a:solidFill>
                <a:latin typeface="Georgia"/>
                <a:ea typeface="Georgia"/>
                <a:cs typeface="Georgia"/>
                <a:sym typeface="Georgia"/>
              </a:rPr>
              <a:t>Bladder augmentation surgery to increase bladder size to be able to hold more urine</a:t>
            </a:r>
            <a:endParaRPr>
              <a:solidFill>
                <a:schemeClr val="dk1"/>
              </a:solidFill>
              <a:latin typeface="Georgia"/>
              <a:ea typeface="Georgia"/>
              <a:cs typeface="Georgia"/>
              <a:sym typeface="Georgia"/>
            </a:endParaRPr>
          </a:p>
          <a:p>
            <a:pPr marL="457200" lvl="0" indent="-342900" algn="l" rtl="0">
              <a:spcBef>
                <a:spcPts val="0"/>
              </a:spcBef>
              <a:spcAft>
                <a:spcPts val="0"/>
              </a:spcAft>
              <a:buClr>
                <a:schemeClr val="dk1"/>
              </a:buClr>
              <a:buSzPts val="1800"/>
              <a:buFont typeface="Georgia"/>
              <a:buAutoNum type="arabicPeriod"/>
            </a:pPr>
            <a:r>
              <a:rPr lang="en">
                <a:solidFill>
                  <a:schemeClr val="dk1"/>
                </a:solidFill>
                <a:latin typeface="Georgia"/>
                <a:ea typeface="Georgia"/>
                <a:cs typeface="Georgia"/>
                <a:sym typeface="Georgia"/>
              </a:rPr>
              <a:t>Botox to relax urinary sphincter helping with urinary symptoms and ability to hold urine</a:t>
            </a:r>
            <a:endParaRPr>
              <a:solidFill>
                <a:schemeClr val="dk1"/>
              </a:solidFill>
              <a:latin typeface="Georgia"/>
              <a:ea typeface="Georgia"/>
              <a:cs typeface="Georgia"/>
              <a:sym typeface="Georgia"/>
            </a:endParaRPr>
          </a:p>
          <a:p>
            <a:pPr marL="457200" lvl="0" indent="-342900" algn="l" rtl="0">
              <a:spcBef>
                <a:spcPts val="0"/>
              </a:spcBef>
              <a:spcAft>
                <a:spcPts val="0"/>
              </a:spcAft>
              <a:buClr>
                <a:schemeClr val="dk1"/>
              </a:buClr>
              <a:buSzPts val="1800"/>
              <a:buFont typeface="Georgia"/>
              <a:buAutoNum type="arabicPeriod"/>
            </a:pPr>
            <a:r>
              <a:rPr lang="en">
                <a:solidFill>
                  <a:schemeClr val="dk1"/>
                </a:solidFill>
                <a:latin typeface="Georgia"/>
                <a:ea typeface="Georgia"/>
                <a:cs typeface="Georgia"/>
                <a:sym typeface="Georgia"/>
              </a:rPr>
              <a:t>Continuous catheterization (chronic foley)</a:t>
            </a:r>
            <a:endParaRPr>
              <a:solidFill>
                <a:schemeClr val="dk1"/>
              </a:solidFill>
              <a:latin typeface="Georgia"/>
              <a:ea typeface="Georgia"/>
              <a:cs typeface="Georgia"/>
              <a:sym typeface="Georgia"/>
            </a:endParaRPr>
          </a:p>
          <a:p>
            <a:pPr marL="457200" lvl="0" indent="-342900" algn="l" rtl="0">
              <a:spcBef>
                <a:spcPts val="0"/>
              </a:spcBef>
              <a:spcAft>
                <a:spcPts val="0"/>
              </a:spcAft>
              <a:buClr>
                <a:schemeClr val="dk1"/>
              </a:buClr>
              <a:buSzPts val="1800"/>
              <a:buFont typeface="Georgia"/>
              <a:buAutoNum type="arabicPeriod"/>
            </a:pPr>
            <a:r>
              <a:rPr lang="en">
                <a:solidFill>
                  <a:schemeClr val="dk1"/>
                </a:solidFill>
                <a:latin typeface="Georgia"/>
                <a:ea typeface="Georgia"/>
                <a:cs typeface="Georgia"/>
                <a:sym typeface="Georgia"/>
              </a:rPr>
              <a:t>Medications such as oxybutynin</a:t>
            </a:r>
            <a:endParaRPr>
              <a:solidFill>
                <a:schemeClr val="dk1"/>
              </a:solidFill>
              <a:latin typeface="Georgia"/>
              <a:ea typeface="Georgia"/>
              <a:cs typeface="Georgia"/>
              <a:sym typeface="Georgia"/>
            </a:endParaRPr>
          </a:p>
          <a:p>
            <a:pPr marL="457200" lvl="0" indent="-342900" algn="l" rtl="0">
              <a:spcBef>
                <a:spcPts val="0"/>
              </a:spcBef>
              <a:spcAft>
                <a:spcPts val="0"/>
              </a:spcAft>
              <a:buClr>
                <a:schemeClr val="dk1"/>
              </a:buClr>
              <a:buSzPts val="1800"/>
              <a:buFont typeface="Georgia"/>
              <a:buAutoNum type="arabicPeriod"/>
            </a:pPr>
            <a:r>
              <a:rPr lang="en">
                <a:solidFill>
                  <a:schemeClr val="dk1"/>
                </a:solidFill>
                <a:latin typeface="Georgia"/>
                <a:ea typeface="Georgia"/>
                <a:cs typeface="Georgia"/>
                <a:sym typeface="Georgia"/>
              </a:rPr>
              <a:t>Self-catheterization</a:t>
            </a:r>
            <a:endParaRPr>
              <a:solidFill>
                <a:schemeClr val="dk1"/>
              </a:solidFill>
              <a:latin typeface="Georgia"/>
              <a:ea typeface="Georgia"/>
              <a:cs typeface="Georgia"/>
              <a:sym typeface="Georgia"/>
            </a:endParaRPr>
          </a:p>
          <a:p>
            <a:pPr marL="457200" lvl="0" indent="-342900" algn="l" rtl="0">
              <a:spcBef>
                <a:spcPts val="0"/>
              </a:spcBef>
              <a:spcAft>
                <a:spcPts val="0"/>
              </a:spcAft>
              <a:buClr>
                <a:schemeClr val="dk1"/>
              </a:buClr>
              <a:buSzPts val="1800"/>
              <a:buFont typeface="Georgia"/>
              <a:buAutoNum type="arabicPeriod"/>
            </a:pPr>
            <a:r>
              <a:rPr lang="en">
                <a:solidFill>
                  <a:schemeClr val="dk1"/>
                </a:solidFill>
                <a:latin typeface="Georgia"/>
                <a:ea typeface="Georgia"/>
                <a:cs typeface="Georgia"/>
                <a:sym typeface="Georgia"/>
              </a:rPr>
              <a:t>Urinary reconstruction such as creation of urostomy bag</a:t>
            </a:r>
            <a:endParaRPr>
              <a:solidFill>
                <a:schemeClr val="dk1"/>
              </a:solidFill>
              <a:latin typeface="Georgia"/>
              <a:ea typeface="Georgia"/>
              <a:cs typeface="Georgia"/>
              <a:sym typeface="Georgia"/>
            </a:endParaRPr>
          </a:p>
          <a:p>
            <a:pPr marL="457200" lvl="0" indent="-342900" algn="l" rtl="0">
              <a:spcBef>
                <a:spcPts val="0"/>
              </a:spcBef>
              <a:spcAft>
                <a:spcPts val="0"/>
              </a:spcAft>
              <a:buClr>
                <a:schemeClr val="dk1"/>
              </a:buClr>
              <a:buSzPts val="1800"/>
              <a:buFont typeface="Georgia"/>
              <a:buAutoNum type="arabicPeriod"/>
            </a:pPr>
            <a:r>
              <a:rPr lang="en">
                <a:solidFill>
                  <a:schemeClr val="dk1"/>
                </a:solidFill>
                <a:latin typeface="Georgia"/>
                <a:ea typeface="Georgia"/>
                <a:cs typeface="Georgia"/>
                <a:sym typeface="Georgia"/>
              </a:rPr>
              <a:t>Lifestyle changes (avoiding caffeine, large amounts of sugar, and preventing constipation</a:t>
            </a:r>
            <a:endParaRPr>
              <a:solidFill>
                <a:schemeClr val="dk1"/>
              </a:solidFill>
              <a:latin typeface="Georgia"/>
              <a:ea typeface="Georgia"/>
              <a:cs typeface="Georgia"/>
              <a:sym typeface="Georgia"/>
            </a:endParaRPr>
          </a:p>
        </p:txBody>
      </p:sp>
      <p:pic>
        <p:nvPicPr>
          <p:cNvPr id="5" name="Audio 4">
            <a:hlinkClick r:id="" action="ppaction://media"/>
            <a:extLst>
              <a:ext uri="{FF2B5EF4-FFF2-40B4-BE49-F238E27FC236}">
                <a16:creationId xmlns:a16="http://schemas.microsoft.com/office/drawing/2014/main" id="{945C308A-9409-07DE-2015-7F398A15825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938"/>
    </mc:Choice>
    <mc:Fallback>
      <p:transition spd="slow" advTm="55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3"/>
          <p:cNvSpPr txBox="1">
            <a:spLocks noGrp="1"/>
          </p:cNvSpPr>
          <p:nvPr>
            <p:ph type="title"/>
          </p:nvPr>
        </p:nvSpPr>
        <p:spPr>
          <a:xfrm>
            <a:off x="311700" y="0"/>
            <a:ext cx="8520600" cy="1147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dirty="0">
                <a:latin typeface="Georgia"/>
                <a:ea typeface="Georgia"/>
                <a:cs typeface="Georgia"/>
                <a:sym typeface="Georgia"/>
              </a:rPr>
              <a:t>Physical Complications of Neurogenic Bladder</a:t>
            </a:r>
            <a:endParaRPr dirty="0">
              <a:latin typeface="Georgia"/>
              <a:ea typeface="Georgia"/>
              <a:cs typeface="Georgia"/>
              <a:sym typeface="Georgia"/>
            </a:endParaRPr>
          </a:p>
        </p:txBody>
      </p:sp>
      <p:sp>
        <p:nvSpPr>
          <p:cNvPr id="126" name="Google Shape;126;p23"/>
          <p:cNvSpPr txBox="1">
            <a:spLocks noGrp="1"/>
          </p:cNvSpPr>
          <p:nvPr>
            <p:ph type="body" idx="1"/>
          </p:nvPr>
        </p:nvSpPr>
        <p:spPr>
          <a:xfrm>
            <a:off x="130725" y="771475"/>
            <a:ext cx="8520600" cy="3855600"/>
          </a:xfrm>
          <a:prstGeom prst="rect">
            <a:avLst/>
          </a:prstGeom>
        </p:spPr>
        <p:txBody>
          <a:bodyPr spcFirstLastPara="1" wrap="square" lIns="91425" tIns="91425" rIns="91425" bIns="91425" anchor="t" anchorCtr="0">
            <a:noAutofit/>
          </a:bodyPr>
          <a:lstStyle/>
          <a:p>
            <a:pPr marL="0" lvl="0" indent="0" algn="l" rtl="0">
              <a:lnSpc>
                <a:spcPct val="95000"/>
              </a:lnSpc>
              <a:spcBef>
                <a:spcPts val="1200"/>
              </a:spcBef>
              <a:spcAft>
                <a:spcPts val="0"/>
              </a:spcAft>
              <a:buSzPts val="852"/>
              <a:buNone/>
            </a:pPr>
            <a:r>
              <a:rPr lang="en" sz="1695" dirty="0">
                <a:solidFill>
                  <a:schemeClr val="dk1"/>
                </a:solidFill>
                <a:latin typeface="Georgia"/>
                <a:ea typeface="Georgia"/>
                <a:cs typeface="Georgia"/>
                <a:sym typeface="Georgia"/>
              </a:rPr>
              <a:t>Physical complications include:</a:t>
            </a:r>
            <a:endParaRPr sz="1695" dirty="0">
              <a:solidFill>
                <a:schemeClr val="dk1"/>
              </a:solidFill>
              <a:latin typeface="Georgia"/>
              <a:ea typeface="Georgia"/>
              <a:cs typeface="Georgia"/>
              <a:sym typeface="Georgia"/>
            </a:endParaRPr>
          </a:p>
          <a:p>
            <a:pPr marL="457200" lvl="0" indent="-336232" algn="l" rtl="0">
              <a:lnSpc>
                <a:spcPct val="95000"/>
              </a:lnSpc>
              <a:spcBef>
                <a:spcPts val="1200"/>
              </a:spcBef>
              <a:spcAft>
                <a:spcPts val="0"/>
              </a:spcAft>
              <a:buClr>
                <a:schemeClr val="dk1"/>
              </a:buClr>
              <a:buSzPts val="1695"/>
              <a:buFont typeface="Georgia"/>
              <a:buChar char="-"/>
            </a:pPr>
            <a:r>
              <a:rPr lang="en" sz="1695" b="1" dirty="0">
                <a:solidFill>
                  <a:schemeClr val="dk1"/>
                </a:solidFill>
                <a:latin typeface="Georgia"/>
                <a:ea typeface="Georgia"/>
                <a:cs typeface="Georgia"/>
                <a:sym typeface="Georgia"/>
              </a:rPr>
              <a:t>Urinary Tract Infections</a:t>
            </a:r>
            <a:r>
              <a:rPr lang="en" sz="1695" dirty="0">
                <a:solidFill>
                  <a:schemeClr val="dk1"/>
                </a:solidFill>
                <a:latin typeface="Georgia"/>
                <a:ea typeface="Georgia"/>
                <a:cs typeface="Georgia"/>
                <a:sym typeface="Georgia"/>
              </a:rPr>
              <a:t>: incomplete bladder emptying allows bacteria to multiply, leading to infections </a:t>
            </a:r>
          </a:p>
          <a:p>
            <a:pPr marL="120968" lvl="0" indent="0" algn="l" rtl="0">
              <a:lnSpc>
                <a:spcPct val="95000"/>
              </a:lnSpc>
              <a:spcBef>
                <a:spcPts val="1200"/>
              </a:spcBef>
              <a:spcAft>
                <a:spcPts val="0"/>
              </a:spcAft>
              <a:buClr>
                <a:schemeClr val="dk1"/>
              </a:buClr>
              <a:buSzPts val="1695"/>
              <a:buNone/>
            </a:pPr>
            <a:endParaRPr sz="1695" b="1" dirty="0">
              <a:solidFill>
                <a:schemeClr val="dk1"/>
              </a:solidFill>
              <a:latin typeface="Georgia"/>
              <a:ea typeface="Georgia"/>
              <a:cs typeface="Georgia"/>
              <a:sym typeface="Georgia"/>
            </a:endParaRPr>
          </a:p>
          <a:p>
            <a:pPr marL="457200" lvl="0" indent="-336232" algn="l" rtl="0">
              <a:lnSpc>
                <a:spcPct val="95000"/>
              </a:lnSpc>
              <a:spcBef>
                <a:spcPts val="0"/>
              </a:spcBef>
              <a:spcAft>
                <a:spcPts val="0"/>
              </a:spcAft>
              <a:buClr>
                <a:schemeClr val="dk1"/>
              </a:buClr>
              <a:buSzPts val="1695"/>
              <a:buFont typeface="Georgia"/>
              <a:buChar char="-"/>
            </a:pPr>
            <a:r>
              <a:rPr lang="en" sz="1695" b="1" dirty="0">
                <a:latin typeface="Georgia"/>
                <a:ea typeface="Georgia"/>
                <a:cs typeface="Georgia"/>
                <a:sym typeface="Georgia"/>
              </a:rPr>
              <a:t>Kidney</a:t>
            </a:r>
            <a:r>
              <a:rPr lang="en" sz="1695" b="1" dirty="0">
                <a:solidFill>
                  <a:schemeClr val="dk1"/>
                </a:solidFill>
                <a:latin typeface="Georgia"/>
                <a:ea typeface="Georgia"/>
                <a:cs typeface="Georgia"/>
                <a:sym typeface="Georgia"/>
              </a:rPr>
              <a:t> damage</a:t>
            </a:r>
            <a:r>
              <a:rPr lang="en" sz="1695" dirty="0">
                <a:solidFill>
                  <a:schemeClr val="dk1"/>
                </a:solidFill>
                <a:latin typeface="Georgia"/>
                <a:ea typeface="Georgia"/>
                <a:cs typeface="Georgia"/>
                <a:sym typeface="Georgia"/>
              </a:rPr>
              <a:t>: high pressure in the bladder due to incomplete emptying or urinary retention can damage the kidneys and ureters</a:t>
            </a:r>
          </a:p>
          <a:p>
            <a:pPr marL="120968" lvl="0" indent="0" algn="l" rtl="0">
              <a:lnSpc>
                <a:spcPct val="95000"/>
              </a:lnSpc>
              <a:spcBef>
                <a:spcPts val="0"/>
              </a:spcBef>
              <a:spcAft>
                <a:spcPts val="0"/>
              </a:spcAft>
              <a:buClr>
                <a:schemeClr val="dk1"/>
              </a:buClr>
              <a:buSzPts val="1695"/>
              <a:buNone/>
            </a:pPr>
            <a:endParaRPr sz="1695" dirty="0">
              <a:solidFill>
                <a:schemeClr val="dk1"/>
              </a:solidFill>
              <a:latin typeface="Georgia"/>
              <a:ea typeface="Georgia"/>
              <a:cs typeface="Georgia"/>
              <a:sym typeface="Georgia"/>
            </a:endParaRPr>
          </a:p>
          <a:p>
            <a:pPr marL="457200" lvl="0" indent="-336232" algn="l" rtl="0">
              <a:lnSpc>
                <a:spcPct val="95000"/>
              </a:lnSpc>
              <a:spcBef>
                <a:spcPts val="0"/>
              </a:spcBef>
              <a:spcAft>
                <a:spcPts val="0"/>
              </a:spcAft>
              <a:buClr>
                <a:schemeClr val="dk1"/>
              </a:buClr>
              <a:buSzPts val="1695"/>
              <a:buFont typeface="Georgia"/>
              <a:buChar char="-"/>
            </a:pPr>
            <a:r>
              <a:rPr lang="en" sz="1695" b="1" dirty="0">
                <a:latin typeface="Georgia"/>
                <a:ea typeface="Georgia"/>
                <a:cs typeface="Georgia"/>
                <a:sym typeface="Georgia"/>
              </a:rPr>
              <a:t>Kidney </a:t>
            </a:r>
            <a:r>
              <a:rPr lang="en" sz="1695" b="1" dirty="0">
                <a:solidFill>
                  <a:schemeClr val="dk1"/>
                </a:solidFill>
                <a:latin typeface="Georgia"/>
                <a:ea typeface="Georgia"/>
                <a:cs typeface="Georgia"/>
                <a:sym typeface="Georgia"/>
              </a:rPr>
              <a:t>stones</a:t>
            </a:r>
            <a:r>
              <a:rPr lang="en" sz="1695" dirty="0">
                <a:solidFill>
                  <a:schemeClr val="dk1"/>
                </a:solidFill>
                <a:latin typeface="Georgia"/>
                <a:ea typeface="Georgia"/>
                <a:cs typeface="Georgia"/>
                <a:sym typeface="Georgia"/>
              </a:rPr>
              <a:t>: changes in urine flow and composition can increase the risk of kidney stone formation </a:t>
            </a:r>
          </a:p>
          <a:p>
            <a:pPr marL="120968" lvl="0" indent="0" algn="l" rtl="0">
              <a:lnSpc>
                <a:spcPct val="95000"/>
              </a:lnSpc>
              <a:spcBef>
                <a:spcPts val="0"/>
              </a:spcBef>
              <a:spcAft>
                <a:spcPts val="0"/>
              </a:spcAft>
              <a:buClr>
                <a:schemeClr val="dk1"/>
              </a:buClr>
              <a:buSzPts val="1695"/>
              <a:buNone/>
            </a:pPr>
            <a:endParaRPr sz="1695" dirty="0">
              <a:solidFill>
                <a:schemeClr val="dk1"/>
              </a:solidFill>
              <a:latin typeface="Georgia"/>
              <a:ea typeface="Georgia"/>
              <a:cs typeface="Georgia"/>
              <a:sym typeface="Georgia"/>
            </a:endParaRPr>
          </a:p>
          <a:p>
            <a:pPr marL="457200" lvl="0" indent="-336232" algn="l" rtl="0">
              <a:lnSpc>
                <a:spcPct val="95000"/>
              </a:lnSpc>
              <a:spcBef>
                <a:spcPts val="0"/>
              </a:spcBef>
              <a:spcAft>
                <a:spcPts val="0"/>
              </a:spcAft>
              <a:buClr>
                <a:schemeClr val="dk1"/>
              </a:buClr>
              <a:buSzPts val="1695"/>
              <a:buFont typeface="Georgia"/>
              <a:buChar char="-"/>
            </a:pPr>
            <a:r>
              <a:rPr lang="en" sz="1695" b="1" dirty="0">
                <a:latin typeface="Georgia"/>
                <a:ea typeface="Georgia"/>
                <a:cs typeface="Georgia"/>
                <a:sym typeface="Georgia"/>
              </a:rPr>
              <a:t>Autonomic Dysreflexia</a:t>
            </a:r>
            <a:r>
              <a:rPr lang="en" sz="1695" dirty="0">
                <a:latin typeface="Georgia"/>
                <a:ea typeface="Georgia"/>
                <a:cs typeface="Georgia"/>
                <a:sym typeface="Georgia"/>
              </a:rPr>
              <a:t>: a potentially dangerous condition of sudden and severe high blood pressures that can occur with neurogenic bladder</a:t>
            </a:r>
          </a:p>
          <a:p>
            <a:pPr marL="120968" lvl="0" indent="0" algn="l" rtl="0">
              <a:lnSpc>
                <a:spcPct val="95000"/>
              </a:lnSpc>
              <a:spcBef>
                <a:spcPts val="0"/>
              </a:spcBef>
              <a:spcAft>
                <a:spcPts val="0"/>
              </a:spcAft>
              <a:buClr>
                <a:schemeClr val="dk1"/>
              </a:buClr>
              <a:buSzPts val="1695"/>
              <a:buNone/>
            </a:pPr>
            <a:endParaRPr lang="en-US" sz="1695" dirty="0">
              <a:latin typeface="Georgia"/>
              <a:ea typeface="Georgia"/>
              <a:cs typeface="Georgia"/>
              <a:sym typeface="Georgia"/>
            </a:endParaRPr>
          </a:p>
          <a:p>
            <a:pPr marL="457200" lvl="0" indent="-336232" algn="l" rtl="0">
              <a:lnSpc>
                <a:spcPct val="95000"/>
              </a:lnSpc>
              <a:spcBef>
                <a:spcPts val="0"/>
              </a:spcBef>
              <a:spcAft>
                <a:spcPts val="0"/>
              </a:spcAft>
              <a:buClr>
                <a:schemeClr val="dk1"/>
              </a:buClr>
              <a:buSzPts val="1695"/>
              <a:buFont typeface="Georgia"/>
              <a:buChar char="-"/>
            </a:pPr>
            <a:r>
              <a:rPr lang="en" sz="1695" b="1" dirty="0">
                <a:latin typeface="Georgia"/>
                <a:ea typeface="Georgia"/>
                <a:cs typeface="Georgia"/>
                <a:sym typeface="Georgia"/>
              </a:rPr>
              <a:t>Renal disease</a:t>
            </a:r>
            <a:r>
              <a:rPr lang="en" sz="1695" dirty="0">
                <a:latin typeface="Georgia"/>
                <a:ea typeface="Georgia"/>
                <a:cs typeface="Georgia"/>
                <a:sym typeface="Georgia"/>
              </a:rPr>
              <a:t>: untreated neurogenic bladder can lead to chronic kidney disease and potential kidney failure.</a:t>
            </a:r>
            <a:endParaRPr sz="1695" dirty="0">
              <a:solidFill>
                <a:schemeClr val="dk1"/>
              </a:solidFill>
              <a:latin typeface="Georgia"/>
              <a:ea typeface="Georgia"/>
              <a:cs typeface="Georgia"/>
              <a:sym typeface="Georgia"/>
            </a:endParaRPr>
          </a:p>
        </p:txBody>
      </p:sp>
      <p:pic>
        <p:nvPicPr>
          <p:cNvPr id="6" name="Audio 5">
            <a:hlinkClick r:id="" action="ppaction://media"/>
            <a:extLst>
              <a:ext uri="{FF2B5EF4-FFF2-40B4-BE49-F238E27FC236}">
                <a16:creationId xmlns:a16="http://schemas.microsoft.com/office/drawing/2014/main" id="{0E0D91DB-95C3-E51E-BF73-177AEE2C0F4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7455"/>
    </mc:Choice>
    <mc:Fallback>
      <p:transition spd="slow" advTm="67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C1DAE-F1EE-E371-A441-77D117264D4B}"/>
              </a:ext>
            </a:extLst>
          </p:cNvPr>
          <p:cNvSpPr>
            <a:spLocks noGrp="1"/>
          </p:cNvSpPr>
          <p:nvPr>
            <p:ph type="title"/>
          </p:nvPr>
        </p:nvSpPr>
        <p:spPr>
          <a:xfrm>
            <a:off x="152400" y="161926"/>
            <a:ext cx="8679900" cy="1147224"/>
          </a:xfrm>
        </p:spPr>
        <p:txBody>
          <a:bodyPr>
            <a:normAutofit fontScale="90000"/>
          </a:bodyPr>
          <a:lstStyle/>
          <a:p>
            <a:pPr algn="ctr"/>
            <a:r>
              <a:rPr lang="en-US" dirty="0">
                <a:latin typeface="Georgia" panose="02040502050405020303" pitchFamily="18" charset="0"/>
              </a:rPr>
              <a:t>Psychosocial Complications of Neurogenic Bladder</a:t>
            </a:r>
          </a:p>
        </p:txBody>
      </p:sp>
      <p:sp>
        <p:nvSpPr>
          <p:cNvPr id="3" name="Text Placeholder 2">
            <a:extLst>
              <a:ext uri="{FF2B5EF4-FFF2-40B4-BE49-F238E27FC236}">
                <a16:creationId xmlns:a16="http://schemas.microsoft.com/office/drawing/2014/main" id="{1164FF48-92FF-2D95-B6C0-8BEAE512159C}"/>
              </a:ext>
            </a:extLst>
          </p:cNvPr>
          <p:cNvSpPr>
            <a:spLocks noGrp="1"/>
          </p:cNvSpPr>
          <p:nvPr>
            <p:ph type="body" idx="1"/>
          </p:nvPr>
        </p:nvSpPr>
        <p:spPr>
          <a:xfrm>
            <a:off x="311700" y="1225224"/>
            <a:ext cx="8520600" cy="3756349"/>
          </a:xfrm>
        </p:spPr>
        <p:txBody>
          <a:bodyPr>
            <a:normAutofit fontScale="55000" lnSpcReduction="20000"/>
          </a:bodyPr>
          <a:lstStyle/>
          <a:p>
            <a:pPr marL="114300" indent="0">
              <a:buNone/>
            </a:pPr>
            <a:r>
              <a:rPr lang="en-US" sz="2500" dirty="0">
                <a:latin typeface="Georgia" panose="02040502050405020303" pitchFamily="18" charset="0"/>
              </a:rPr>
              <a:t>Psychosocial Complications include:</a:t>
            </a:r>
          </a:p>
          <a:p>
            <a:pPr>
              <a:buFontTx/>
              <a:buChar char="-"/>
            </a:pPr>
            <a:r>
              <a:rPr lang="en-US" sz="2500" b="1" dirty="0">
                <a:latin typeface="Georgia" panose="02040502050405020303" pitchFamily="18" charset="0"/>
              </a:rPr>
              <a:t>Anxiety and Depression</a:t>
            </a:r>
            <a:r>
              <a:rPr lang="en-US" sz="2500" dirty="0">
                <a:latin typeface="Georgia" panose="02040502050405020303" pitchFamily="18" charset="0"/>
              </a:rPr>
              <a:t>: patients with neurogenic bladder often experience anxiety related to urinary leakage, need for catheterization, and potential UTIs. The impact on one’s daily life can also lead to depression.</a:t>
            </a:r>
          </a:p>
          <a:p>
            <a:pPr>
              <a:buFontTx/>
              <a:buChar char="-"/>
            </a:pPr>
            <a:endParaRPr lang="en-US" sz="2500" dirty="0">
              <a:latin typeface="Georgia" panose="02040502050405020303" pitchFamily="18" charset="0"/>
            </a:endParaRPr>
          </a:p>
          <a:p>
            <a:pPr>
              <a:buFontTx/>
              <a:buChar char="-"/>
            </a:pPr>
            <a:r>
              <a:rPr lang="en-US" sz="2500" b="1" dirty="0">
                <a:latin typeface="Georgia" panose="02040502050405020303" pitchFamily="18" charset="0"/>
              </a:rPr>
              <a:t>Loss of control and Embarrassment</a:t>
            </a:r>
            <a:r>
              <a:rPr lang="en-US" sz="2500" dirty="0">
                <a:latin typeface="Georgia" panose="02040502050405020303" pitchFamily="18" charset="0"/>
              </a:rPr>
              <a:t>: due to the unpredictable nature of bladder function, it can lead to feeling loss of control in one’s life. Whereas urinary incontinence can lead to embarrassment and shame especially if this occurs in public around peers.</a:t>
            </a:r>
          </a:p>
          <a:p>
            <a:pPr>
              <a:buFontTx/>
              <a:buChar char="-"/>
            </a:pPr>
            <a:endParaRPr lang="en-US" sz="2500" dirty="0">
              <a:latin typeface="Georgia" panose="02040502050405020303" pitchFamily="18" charset="0"/>
            </a:endParaRPr>
          </a:p>
          <a:p>
            <a:pPr>
              <a:buFontTx/>
              <a:buChar char="-"/>
            </a:pPr>
            <a:r>
              <a:rPr lang="en-US" sz="2500" b="1" dirty="0">
                <a:latin typeface="Georgia" panose="02040502050405020303" pitchFamily="18" charset="0"/>
              </a:rPr>
              <a:t>Social Isolation: </a:t>
            </a:r>
            <a:r>
              <a:rPr lang="en-US" sz="2500" dirty="0">
                <a:latin typeface="Georgia" panose="02040502050405020303" pitchFamily="18" charset="0"/>
              </a:rPr>
              <a:t>Fear of accidents and difficulty managing symptoms can lead to social isolation, especially in children.</a:t>
            </a:r>
          </a:p>
          <a:p>
            <a:pPr marL="114300" indent="0">
              <a:buNone/>
            </a:pPr>
            <a:endParaRPr lang="en-US" sz="2500" dirty="0">
              <a:latin typeface="Georgia" panose="02040502050405020303" pitchFamily="18" charset="0"/>
            </a:endParaRPr>
          </a:p>
          <a:p>
            <a:pPr>
              <a:buFontTx/>
              <a:buChar char="-"/>
            </a:pPr>
            <a:r>
              <a:rPr lang="en-US" sz="2500" b="1" dirty="0">
                <a:latin typeface="Georgia" panose="02040502050405020303" pitchFamily="18" charset="0"/>
              </a:rPr>
              <a:t>Reduced Self-Esteem and Confidence</a:t>
            </a:r>
            <a:r>
              <a:rPr lang="en-US" sz="2500" dirty="0">
                <a:latin typeface="Georgia" panose="02040502050405020303" pitchFamily="18" charset="0"/>
              </a:rPr>
              <a:t>: neurogenic bladder can negatively affect a patient’s self esteem and confidence, making them feel unlike everyone else.</a:t>
            </a:r>
          </a:p>
          <a:p>
            <a:pPr>
              <a:buFontTx/>
              <a:buChar char="-"/>
            </a:pPr>
            <a:endParaRPr lang="en-US" sz="2500" dirty="0">
              <a:latin typeface="Georgia" panose="02040502050405020303" pitchFamily="18" charset="0"/>
            </a:endParaRPr>
          </a:p>
          <a:p>
            <a:pPr>
              <a:buFontTx/>
              <a:buChar char="-"/>
            </a:pPr>
            <a:r>
              <a:rPr lang="en-US" sz="2500" b="1" dirty="0">
                <a:latin typeface="Georgia" panose="02040502050405020303" pitchFamily="18" charset="0"/>
              </a:rPr>
              <a:t>Caregiver Burden</a:t>
            </a:r>
            <a:r>
              <a:rPr lang="en-US" sz="2500" dirty="0">
                <a:latin typeface="Georgia" panose="02040502050405020303" pitchFamily="18" charset="0"/>
              </a:rPr>
              <a:t>: the caregivers of patients with neurogenic bladder may also experience emotional distress and anxiety due to helping with managing the condition. </a:t>
            </a:r>
          </a:p>
          <a:p>
            <a:pPr>
              <a:buFontTx/>
              <a:buChar char="-"/>
            </a:pPr>
            <a:endParaRPr lang="en-US" dirty="0">
              <a:latin typeface="Georgia" panose="02040502050405020303" pitchFamily="18" charset="0"/>
            </a:endParaRPr>
          </a:p>
        </p:txBody>
      </p:sp>
      <p:pic>
        <p:nvPicPr>
          <p:cNvPr id="4" name="Audio 3">
            <a:hlinkClick r:id="" action="ppaction://media"/>
            <a:extLst>
              <a:ext uri="{FF2B5EF4-FFF2-40B4-BE49-F238E27FC236}">
                <a16:creationId xmlns:a16="http://schemas.microsoft.com/office/drawing/2014/main" id="{CB9433F2-441A-694C-36C7-7AB26EA943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7500" t="-55469" r="-137500" b="-55469"/>
          <a:stretch>
            <a:fillRect/>
          </a:stretch>
        </p:blipFill>
        <p:spPr>
          <a:xfrm>
            <a:off x="6858000" y="3857625"/>
            <a:ext cx="2286000" cy="1285875"/>
          </a:xfrm>
          <a:prstGeom prst="rect">
            <a:avLst/>
          </a:prstGeom>
        </p:spPr>
      </p:pic>
    </p:spTree>
    <p:extLst>
      <p:ext uri="{BB962C8B-B14F-4D97-AF65-F5344CB8AC3E}">
        <p14:creationId xmlns:p14="http://schemas.microsoft.com/office/powerpoint/2010/main" val="3937170324"/>
      </p:ext>
    </p:extLst>
  </p:cSld>
  <p:clrMapOvr>
    <a:masterClrMapping/>
  </p:clrMapOvr>
  <mc:AlternateContent xmlns:mc="http://schemas.openxmlformats.org/markup-compatibility/2006">
    <mc:Choice xmlns:p14="http://schemas.microsoft.com/office/powerpoint/2010/main" Requires="p14">
      <p:transition spd="slow" p14:dur="2000" advTm="84998"/>
    </mc:Choice>
    <mc:Fallback>
      <p:transition spd="slow" advTm="84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latin typeface="Georgia"/>
                <a:ea typeface="Georgia"/>
                <a:cs typeface="Georgia"/>
                <a:sym typeface="Georgia"/>
              </a:rPr>
              <a:t>References</a:t>
            </a:r>
            <a:r>
              <a:rPr lang="en"/>
              <a:t> </a:t>
            </a:r>
            <a:endParaRPr/>
          </a:p>
        </p:txBody>
      </p:sp>
      <p:sp>
        <p:nvSpPr>
          <p:cNvPr id="133" name="Google Shape;133;p2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lnSpcReduction="10000"/>
          </a:bodyPr>
          <a:lstStyle/>
          <a:p>
            <a:pPr marL="457200" lvl="0" indent="-334327" algn="l" rtl="0">
              <a:spcBef>
                <a:spcPts val="1200"/>
              </a:spcBef>
              <a:spcAft>
                <a:spcPts val="0"/>
              </a:spcAft>
              <a:buClr>
                <a:schemeClr val="dk1"/>
              </a:buClr>
              <a:buSzPct val="163636"/>
              <a:buFont typeface="Georgia"/>
              <a:buChar char="-"/>
            </a:pPr>
            <a:r>
              <a:rPr lang="en" sz="1100">
                <a:solidFill>
                  <a:schemeClr val="dk1"/>
                </a:solidFill>
                <a:latin typeface="Georgia"/>
                <a:ea typeface="Georgia"/>
                <a:cs typeface="Georgia"/>
                <a:sym typeface="Georgia"/>
              </a:rPr>
              <a:t>Dr. Catherine Shaffer, Ph. D. (2022, December 29). </a:t>
            </a:r>
            <a:r>
              <a:rPr lang="en" sz="1100" i="1">
                <a:solidFill>
                  <a:schemeClr val="dk1"/>
                </a:solidFill>
                <a:latin typeface="Georgia"/>
                <a:ea typeface="Georgia"/>
                <a:cs typeface="Georgia"/>
                <a:sym typeface="Georgia"/>
              </a:rPr>
              <a:t>Neurogenic bladder tests and diagnosis</a:t>
            </a:r>
            <a:r>
              <a:rPr lang="en" sz="1100">
                <a:solidFill>
                  <a:schemeClr val="dk1"/>
                </a:solidFill>
                <a:latin typeface="Georgia"/>
                <a:ea typeface="Georgia"/>
                <a:cs typeface="Georgia"/>
                <a:sym typeface="Georgia"/>
              </a:rPr>
              <a:t>. News. https://www.news-medical.net/health/Neurogenic-Bladder-Tests-and-Diagnosis.aspx </a:t>
            </a:r>
            <a:endParaRPr sz="1100">
              <a:solidFill>
                <a:schemeClr val="dk1"/>
              </a:solidFill>
              <a:latin typeface="Georgia"/>
              <a:ea typeface="Georgia"/>
              <a:cs typeface="Georgia"/>
              <a:sym typeface="Georgia"/>
            </a:endParaRPr>
          </a:p>
          <a:p>
            <a:pPr marL="0" lvl="0" indent="0" algn="l" rtl="0">
              <a:spcBef>
                <a:spcPts val="1200"/>
              </a:spcBef>
              <a:spcAft>
                <a:spcPts val="0"/>
              </a:spcAft>
              <a:buNone/>
            </a:pPr>
            <a:endParaRPr sz="1100">
              <a:solidFill>
                <a:schemeClr val="dk1"/>
              </a:solidFill>
              <a:latin typeface="Georgia"/>
              <a:ea typeface="Georgia"/>
              <a:cs typeface="Georgia"/>
              <a:sym typeface="Georgia"/>
            </a:endParaRPr>
          </a:p>
          <a:p>
            <a:pPr marL="457200" lvl="0" indent="-334327" algn="l" rtl="0">
              <a:spcBef>
                <a:spcPts val="1200"/>
              </a:spcBef>
              <a:spcAft>
                <a:spcPts val="0"/>
              </a:spcAft>
              <a:buClr>
                <a:schemeClr val="dk1"/>
              </a:buClr>
              <a:buSzPct val="163636"/>
              <a:buFont typeface="Georgia"/>
              <a:buChar char="-"/>
            </a:pPr>
            <a:r>
              <a:rPr lang="en" sz="1100" i="1">
                <a:solidFill>
                  <a:schemeClr val="dk1"/>
                </a:solidFill>
                <a:latin typeface="Georgia"/>
                <a:ea typeface="Georgia"/>
                <a:cs typeface="Georgia"/>
                <a:sym typeface="Georgia"/>
              </a:rPr>
              <a:t>What is neurogenic bladder?</a:t>
            </a:r>
            <a:r>
              <a:rPr lang="en" sz="1100">
                <a:solidFill>
                  <a:schemeClr val="dk1"/>
                </a:solidFill>
                <a:latin typeface="Georgia"/>
                <a:ea typeface="Georgia"/>
                <a:cs typeface="Georgia"/>
                <a:sym typeface="Georgia"/>
              </a:rPr>
              <a:t>. Cleveland Clinic. (2025, June 2). https://my.clevelandclinic.org/health/diseases/15133-neurogenic-bladder </a:t>
            </a:r>
            <a:endParaRPr sz="1100">
              <a:solidFill>
                <a:schemeClr val="dk1"/>
              </a:solidFill>
              <a:latin typeface="Georgia"/>
              <a:ea typeface="Georgia"/>
              <a:cs typeface="Georgia"/>
              <a:sym typeface="Georgia"/>
            </a:endParaRPr>
          </a:p>
          <a:p>
            <a:pPr marL="457200" lvl="0" indent="0" algn="l" rtl="0">
              <a:spcBef>
                <a:spcPts val="1200"/>
              </a:spcBef>
              <a:spcAft>
                <a:spcPts val="0"/>
              </a:spcAft>
              <a:buNone/>
            </a:pPr>
            <a:endParaRPr sz="1100">
              <a:solidFill>
                <a:schemeClr val="dk1"/>
              </a:solidFill>
              <a:latin typeface="Georgia"/>
              <a:ea typeface="Georgia"/>
              <a:cs typeface="Georgia"/>
              <a:sym typeface="Georgia"/>
            </a:endParaRPr>
          </a:p>
          <a:p>
            <a:pPr marL="457200" lvl="0" indent="-334327" algn="l" rtl="0">
              <a:spcBef>
                <a:spcPts val="1200"/>
              </a:spcBef>
              <a:spcAft>
                <a:spcPts val="0"/>
              </a:spcAft>
              <a:buClr>
                <a:schemeClr val="dk1"/>
              </a:buClr>
              <a:buSzPct val="163636"/>
              <a:buFont typeface="Georgia"/>
              <a:buChar char="-"/>
            </a:pPr>
            <a:r>
              <a:rPr lang="en" sz="1100" i="1">
                <a:solidFill>
                  <a:schemeClr val="dk1"/>
                </a:solidFill>
                <a:latin typeface="Georgia"/>
                <a:ea typeface="Georgia"/>
                <a:cs typeface="Georgia"/>
                <a:sym typeface="Georgia"/>
              </a:rPr>
              <a:t>Neurogenic bladder</a:t>
            </a:r>
            <a:r>
              <a:rPr lang="en" sz="1100">
                <a:solidFill>
                  <a:schemeClr val="dk1"/>
                </a:solidFill>
                <a:latin typeface="Georgia"/>
                <a:ea typeface="Georgia"/>
                <a:cs typeface="Georgia"/>
                <a:sym typeface="Georgia"/>
              </a:rPr>
              <a:t>. Johns Hopkins Medicine. (2024, April 26). https://www.hopkinsmedicine.org/health/conditions-and-diseases/neurogenic-bladder </a:t>
            </a:r>
            <a:endParaRPr sz="1100">
              <a:solidFill>
                <a:schemeClr val="dk1"/>
              </a:solidFill>
              <a:latin typeface="Georgia"/>
              <a:ea typeface="Georgia"/>
              <a:cs typeface="Georgia"/>
              <a:sym typeface="Georgia"/>
            </a:endParaRPr>
          </a:p>
          <a:p>
            <a:pPr marL="457200" lvl="0" indent="0" algn="l" rtl="0">
              <a:spcBef>
                <a:spcPts val="1200"/>
              </a:spcBef>
              <a:spcAft>
                <a:spcPts val="0"/>
              </a:spcAft>
              <a:buNone/>
            </a:pPr>
            <a:endParaRPr sz="1100">
              <a:solidFill>
                <a:schemeClr val="dk1"/>
              </a:solidFill>
              <a:latin typeface="Georgia"/>
              <a:ea typeface="Georgia"/>
              <a:cs typeface="Georgia"/>
              <a:sym typeface="Georgia"/>
            </a:endParaRPr>
          </a:p>
          <a:p>
            <a:pPr marL="457200" lvl="0" indent="-334327" algn="l" rtl="0">
              <a:spcBef>
                <a:spcPts val="1200"/>
              </a:spcBef>
              <a:spcAft>
                <a:spcPts val="0"/>
              </a:spcAft>
              <a:buClr>
                <a:schemeClr val="dk1"/>
              </a:buClr>
              <a:buSzPct val="163636"/>
              <a:buFont typeface="Georgia"/>
              <a:buChar char="-"/>
            </a:pPr>
            <a:r>
              <a:rPr lang="en" sz="1100" i="1">
                <a:solidFill>
                  <a:schemeClr val="dk1"/>
                </a:solidFill>
                <a:latin typeface="Georgia"/>
                <a:ea typeface="Georgia"/>
                <a:cs typeface="Georgia"/>
                <a:sym typeface="Georgia"/>
              </a:rPr>
              <a:t>Neurogenic bladder</a:t>
            </a:r>
            <a:r>
              <a:rPr lang="en" sz="1100">
                <a:solidFill>
                  <a:schemeClr val="dk1"/>
                </a:solidFill>
                <a:latin typeface="Georgia"/>
                <a:ea typeface="Georgia"/>
                <a:cs typeface="Georgia"/>
                <a:sym typeface="Georgia"/>
              </a:rPr>
              <a:t>. Neurogenic Bladder | University of Michigan Health. (n.d.). https://www.uofmhealth.org/conditions-treatments/adult-urology/neurogenic-bladder </a:t>
            </a:r>
            <a:endParaRPr sz="1100">
              <a:solidFill>
                <a:schemeClr val="dk1"/>
              </a:solidFill>
              <a:latin typeface="Georgia"/>
              <a:ea typeface="Georgia"/>
              <a:cs typeface="Georgia"/>
              <a:sym typeface="Georgia"/>
            </a:endParaRPr>
          </a:p>
          <a:p>
            <a:pPr marL="457200" lvl="0" indent="0" algn="l" rtl="0">
              <a:spcBef>
                <a:spcPts val="1200"/>
              </a:spcBef>
              <a:spcAft>
                <a:spcPts val="1200"/>
              </a:spcAft>
              <a:buNone/>
            </a:pPr>
            <a:endParaRPr>
              <a:solidFill>
                <a:schemeClr val="dk1"/>
              </a:solidFill>
              <a:latin typeface="Georgia"/>
              <a:ea typeface="Georgia"/>
              <a:cs typeface="Georgia"/>
              <a:sym typeface="Georgia"/>
            </a:endParaRPr>
          </a:p>
        </p:txBody>
      </p:sp>
      <p:pic>
        <p:nvPicPr>
          <p:cNvPr id="4" name="Audio 3">
            <a:hlinkClick r:id="" action="ppaction://media"/>
            <a:extLst>
              <a:ext uri="{FF2B5EF4-FFF2-40B4-BE49-F238E27FC236}">
                <a16:creationId xmlns:a16="http://schemas.microsoft.com/office/drawing/2014/main" id="{B19A13D1-49AB-A303-4380-FAE6EBF47E3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340"/>
    </mc:Choice>
    <mc:Fallback>
      <p:transition spd="slow" advTm="6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latin typeface="Georgia"/>
                <a:ea typeface="Georgia"/>
                <a:cs typeface="Georgia"/>
                <a:sym typeface="Georgia"/>
              </a:rPr>
              <a:t>Questions?</a:t>
            </a:r>
            <a:endParaRPr>
              <a:latin typeface="Georgia"/>
              <a:ea typeface="Georgia"/>
              <a:cs typeface="Georgia"/>
              <a:sym typeface="Georgia"/>
            </a:endParaRPr>
          </a:p>
        </p:txBody>
      </p:sp>
      <p:sp>
        <p:nvSpPr>
          <p:cNvPr id="139" name="Google Shape;139;p25"/>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a:solidFill>
                  <a:schemeClr val="dk1"/>
                </a:solidFill>
                <a:latin typeface="Georgia"/>
                <a:ea typeface="Georgia"/>
                <a:cs typeface="Georgia"/>
                <a:sym typeface="Georgia"/>
              </a:rPr>
              <a:t>Please email Olivia Valenti (valentiov@upmc.edu) for any questions!</a:t>
            </a:r>
            <a:endParaRPr>
              <a:solidFill>
                <a:schemeClr val="dk1"/>
              </a:solidFill>
              <a:latin typeface="Georgia"/>
              <a:ea typeface="Georgia"/>
              <a:cs typeface="Georgia"/>
              <a:sym typeface="Georgia"/>
            </a:endParaRPr>
          </a:p>
        </p:txBody>
      </p:sp>
      <p:pic>
        <p:nvPicPr>
          <p:cNvPr id="140" name="Google Shape;140;p25"/>
          <p:cNvPicPr preferRelativeResize="0"/>
          <p:nvPr/>
        </p:nvPicPr>
        <p:blipFill>
          <a:blip r:embed="rId5">
            <a:alphaModFix/>
          </a:blip>
          <a:stretch>
            <a:fillRect/>
          </a:stretch>
        </p:blipFill>
        <p:spPr>
          <a:xfrm>
            <a:off x="3170300" y="1928600"/>
            <a:ext cx="2683550" cy="1733550"/>
          </a:xfrm>
          <a:prstGeom prst="rect">
            <a:avLst/>
          </a:prstGeom>
          <a:noFill/>
          <a:ln>
            <a:noFill/>
          </a:ln>
        </p:spPr>
      </p:pic>
      <p:pic>
        <p:nvPicPr>
          <p:cNvPr id="7" name="Audio 6">
            <a:hlinkClick r:id="" action="ppaction://media"/>
            <a:extLst>
              <a:ext uri="{FF2B5EF4-FFF2-40B4-BE49-F238E27FC236}">
                <a16:creationId xmlns:a16="http://schemas.microsoft.com/office/drawing/2014/main" id="{39991A59-9D47-DCF6-975C-50C656DD614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419"/>
    </mc:Choice>
    <mc:Fallback>
      <p:transition spd="slow" advTm="16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800">
                <a:latin typeface="Georgia"/>
                <a:ea typeface="Georgia"/>
                <a:cs typeface="Georgia"/>
                <a:sym typeface="Georgia"/>
              </a:rPr>
              <a:t>What is Neurogenic Bladder?</a:t>
            </a:r>
            <a:endParaRPr sz="3800">
              <a:latin typeface="Georgia"/>
              <a:ea typeface="Georgia"/>
              <a:cs typeface="Georgia"/>
              <a:sym typeface="Georgia"/>
            </a:endParaRPr>
          </a:p>
        </p:txBody>
      </p:sp>
      <p:sp>
        <p:nvSpPr>
          <p:cNvPr id="71" name="Google Shape;71;p1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Font typeface="Georgia"/>
              <a:buChar char="-"/>
            </a:pPr>
            <a:r>
              <a:rPr lang="en" dirty="0">
                <a:solidFill>
                  <a:schemeClr val="dk1"/>
                </a:solidFill>
                <a:latin typeface="Georgia"/>
                <a:ea typeface="Georgia"/>
                <a:cs typeface="Georgia"/>
                <a:sym typeface="Georgia"/>
              </a:rPr>
              <a:t>Neurogenic bladder is defined as a bladder dysfunction caused by damage to the body’s central nervous system. </a:t>
            </a:r>
            <a:endParaRPr dirty="0">
              <a:solidFill>
                <a:schemeClr val="dk1"/>
              </a:solidFill>
              <a:latin typeface="Georgia"/>
              <a:ea typeface="Georgia"/>
              <a:cs typeface="Georgia"/>
              <a:sym typeface="Georgia"/>
            </a:endParaRPr>
          </a:p>
          <a:p>
            <a:pPr marL="914400" lvl="1" indent="-317500" algn="l" rtl="0">
              <a:spcBef>
                <a:spcPts val="0"/>
              </a:spcBef>
              <a:spcAft>
                <a:spcPts val="0"/>
              </a:spcAft>
              <a:buClr>
                <a:schemeClr val="dk1"/>
              </a:buClr>
              <a:buSzPts val="1400"/>
              <a:buFont typeface="Georgia"/>
              <a:buChar char="-"/>
            </a:pPr>
            <a:r>
              <a:rPr lang="en" dirty="0">
                <a:solidFill>
                  <a:schemeClr val="dk1"/>
                </a:solidFill>
                <a:latin typeface="Georgia"/>
                <a:ea typeface="Georgia"/>
                <a:cs typeface="Georgia"/>
                <a:sym typeface="Georgia"/>
              </a:rPr>
              <a:t>Patients diagnosed with neurogenic bladder lack bladder control due to a brain, spinal cord, or nerve condition/injury</a:t>
            </a:r>
            <a:endParaRPr dirty="0">
              <a:solidFill>
                <a:schemeClr val="dk1"/>
              </a:solidFill>
              <a:latin typeface="Georgia"/>
              <a:ea typeface="Georgia"/>
              <a:cs typeface="Georgia"/>
              <a:sym typeface="Georgia"/>
            </a:endParaRPr>
          </a:p>
          <a:p>
            <a:pPr marL="914400" lvl="1" indent="-317500" algn="l" rtl="0">
              <a:spcBef>
                <a:spcPts val="0"/>
              </a:spcBef>
              <a:spcAft>
                <a:spcPts val="0"/>
              </a:spcAft>
              <a:buClr>
                <a:schemeClr val="dk1"/>
              </a:buClr>
              <a:buSzPts val="1400"/>
              <a:buFont typeface="Georgia"/>
              <a:buChar char="-"/>
            </a:pPr>
            <a:r>
              <a:rPr lang="en" dirty="0">
                <a:solidFill>
                  <a:schemeClr val="dk1"/>
                </a:solidFill>
                <a:latin typeface="Georgia"/>
                <a:ea typeface="Georgia"/>
                <a:cs typeface="Georgia"/>
                <a:sym typeface="Georgia"/>
              </a:rPr>
              <a:t>This condition can lead to difficulty voiding, such as voiding too often or not voiding enough to completely empty the bladder.</a:t>
            </a:r>
            <a:endParaRPr dirty="0">
              <a:solidFill>
                <a:schemeClr val="dk1"/>
              </a:solidFill>
              <a:latin typeface="Georgia"/>
              <a:ea typeface="Georgia"/>
              <a:cs typeface="Georgia"/>
              <a:sym typeface="Georgia"/>
            </a:endParaRPr>
          </a:p>
          <a:p>
            <a:pPr marL="914400" lvl="1" indent="-317500" algn="l" rtl="0">
              <a:spcBef>
                <a:spcPts val="0"/>
              </a:spcBef>
              <a:spcAft>
                <a:spcPts val="0"/>
              </a:spcAft>
              <a:buClr>
                <a:schemeClr val="dk1"/>
              </a:buClr>
              <a:buSzPts val="1400"/>
              <a:buFont typeface="Georgia"/>
              <a:buChar char="-"/>
            </a:pPr>
            <a:r>
              <a:rPr lang="en" dirty="0">
                <a:solidFill>
                  <a:schemeClr val="dk1"/>
                </a:solidFill>
                <a:latin typeface="Georgia"/>
                <a:ea typeface="Georgia"/>
                <a:cs typeface="Georgia"/>
                <a:sym typeface="Georgia"/>
              </a:rPr>
              <a:t>There are 2 types of neurogenic bladder</a:t>
            </a:r>
            <a:endParaRPr dirty="0">
              <a:solidFill>
                <a:schemeClr val="dk1"/>
              </a:solidFill>
              <a:latin typeface="Georgia"/>
              <a:ea typeface="Georgia"/>
              <a:cs typeface="Georgia"/>
              <a:sym typeface="Georgia"/>
            </a:endParaRPr>
          </a:p>
          <a:p>
            <a:pPr marL="1371600" lvl="2" indent="-317500" algn="l" rtl="0">
              <a:spcBef>
                <a:spcPts val="0"/>
              </a:spcBef>
              <a:spcAft>
                <a:spcPts val="0"/>
              </a:spcAft>
              <a:buClr>
                <a:schemeClr val="dk1"/>
              </a:buClr>
              <a:buSzPts val="1400"/>
              <a:buChar char="-"/>
            </a:pPr>
            <a:r>
              <a:rPr lang="en-US" b="1" dirty="0">
                <a:solidFill>
                  <a:schemeClr val="dk1"/>
                </a:solidFill>
                <a:latin typeface="Georgia"/>
                <a:ea typeface="Georgia"/>
                <a:cs typeface="Georgia"/>
                <a:sym typeface="Georgia"/>
              </a:rPr>
              <a:t>Flaccid Bladder</a:t>
            </a:r>
          </a:p>
          <a:p>
            <a:pPr marL="1371600" lvl="2" indent="-317500" algn="l" rtl="0">
              <a:spcBef>
                <a:spcPts val="0"/>
              </a:spcBef>
              <a:spcAft>
                <a:spcPts val="0"/>
              </a:spcAft>
              <a:buClr>
                <a:schemeClr val="dk1"/>
              </a:buClr>
              <a:buSzPts val="1400"/>
              <a:buChar char="-"/>
            </a:pPr>
            <a:r>
              <a:rPr lang="en-US" b="1" dirty="0">
                <a:latin typeface="Georgia"/>
                <a:ea typeface="Georgia"/>
                <a:cs typeface="Georgia"/>
                <a:sym typeface="Georgia"/>
              </a:rPr>
              <a:t>Spastic Bladder</a:t>
            </a:r>
            <a:endParaRPr dirty="0">
              <a:solidFill>
                <a:schemeClr val="dk1"/>
              </a:solidFill>
              <a:latin typeface="Georgia"/>
              <a:ea typeface="Georgia"/>
              <a:cs typeface="Georgia"/>
              <a:sym typeface="Georgia"/>
            </a:endParaRPr>
          </a:p>
          <a:p>
            <a:pPr marL="914400" lvl="1" indent="-317500" algn="l" rtl="0">
              <a:spcBef>
                <a:spcPts val="0"/>
              </a:spcBef>
              <a:spcAft>
                <a:spcPts val="0"/>
              </a:spcAft>
              <a:buClr>
                <a:schemeClr val="dk1"/>
              </a:buClr>
              <a:buSzPts val="1400"/>
              <a:buFont typeface="Georgia"/>
              <a:buChar char="-"/>
            </a:pPr>
            <a:r>
              <a:rPr lang="en" dirty="0">
                <a:solidFill>
                  <a:schemeClr val="dk1"/>
                </a:solidFill>
                <a:latin typeface="Georgia"/>
                <a:ea typeface="Georgia"/>
                <a:cs typeface="Georgia"/>
                <a:sym typeface="Georgia"/>
              </a:rPr>
              <a:t>Left untreated, a neurogenic bladder can cause damage to the kidneys.</a:t>
            </a:r>
            <a:endParaRPr dirty="0">
              <a:solidFill>
                <a:schemeClr val="dk1"/>
              </a:solidFill>
              <a:latin typeface="Georgia"/>
              <a:ea typeface="Georgia"/>
              <a:cs typeface="Georgia"/>
              <a:sym typeface="Georgia"/>
            </a:endParaRPr>
          </a:p>
        </p:txBody>
      </p:sp>
      <p:pic>
        <p:nvPicPr>
          <p:cNvPr id="5" name="Audio 4">
            <a:hlinkClick r:id="" action="ppaction://media"/>
            <a:extLst>
              <a:ext uri="{FF2B5EF4-FFF2-40B4-BE49-F238E27FC236}">
                <a16:creationId xmlns:a16="http://schemas.microsoft.com/office/drawing/2014/main" id="{FE58D87D-7022-8A90-A1E8-9E1D3CE7827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845"/>
    </mc:Choice>
    <mc:Fallback>
      <p:transition spd="slow" advTm="41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98AA4-CAD5-2FC9-C0F2-81798501D822}"/>
              </a:ext>
            </a:extLst>
          </p:cNvPr>
          <p:cNvSpPr>
            <a:spLocks noGrp="1"/>
          </p:cNvSpPr>
          <p:nvPr>
            <p:ph type="title"/>
          </p:nvPr>
        </p:nvSpPr>
        <p:spPr/>
        <p:txBody>
          <a:bodyPr/>
          <a:lstStyle/>
          <a:p>
            <a:pPr algn="ctr"/>
            <a:r>
              <a:rPr lang="en-US" dirty="0">
                <a:latin typeface="Georgia" panose="02040502050405020303" pitchFamily="18" charset="0"/>
              </a:rPr>
              <a:t>Types of Neurogenic Bladder</a:t>
            </a:r>
          </a:p>
        </p:txBody>
      </p:sp>
      <p:sp>
        <p:nvSpPr>
          <p:cNvPr id="3" name="Text Placeholder 2">
            <a:extLst>
              <a:ext uri="{FF2B5EF4-FFF2-40B4-BE49-F238E27FC236}">
                <a16:creationId xmlns:a16="http://schemas.microsoft.com/office/drawing/2014/main" id="{5A8FAEDA-8857-4622-C303-B940A4C5B3BF}"/>
              </a:ext>
            </a:extLst>
          </p:cNvPr>
          <p:cNvSpPr>
            <a:spLocks noGrp="1"/>
          </p:cNvSpPr>
          <p:nvPr>
            <p:ph type="body" idx="1"/>
          </p:nvPr>
        </p:nvSpPr>
        <p:spPr/>
        <p:txBody>
          <a:bodyPr/>
          <a:lstStyle/>
          <a:p>
            <a:r>
              <a:rPr lang="en-US" b="1" dirty="0">
                <a:latin typeface="Georgia" panose="02040502050405020303" pitchFamily="18" charset="0"/>
              </a:rPr>
              <a:t>Flaccid Bladder</a:t>
            </a:r>
            <a:r>
              <a:rPr lang="en-US" dirty="0">
                <a:latin typeface="Georgia" panose="02040502050405020303" pitchFamily="18" charset="0"/>
              </a:rPr>
              <a:t>: a flaccid, or hypotonic, bladder does not contract fully, causing urine to exit the body in small amounts. This can lead to urinary retention and overflow incontinence (leakage of urine when bladder is full.) Because it is a type of neurogenic bladder, it is caused by nerve damage that disrupts communication between brain and bladder.</a:t>
            </a:r>
          </a:p>
          <a:p>
            <a:endParaRPr lang="en-US" dirty="0">
              <a:latin typeface="Georgia" panose="02040502050405020303" pitchFamily="18" charset="0"/>
            </a:endParaRPr>
          </a:p>
          <a:p>
            <a:r>
              <a:rPr lang="en-US" b="1" dirty="0">
                <a:latin typeface="Georgia" panose="02040502050405020303" pitchFamily="18" charset="0"/>
              </a:rPr>
              <a:t>Spastic Bladder</a:t>
            </a:r>
            <a:r>
              <a:rPr lang="en-US" dirty="0">
                <a:latin typeface="Georgia" panose="02040502050405020303" pitchFamily="18" charset="0"/>
              </a:rPr>
              <a:t>: also known as overactive bladder, is a condition where the bladder muscles contract involuntarily, causing a sudden, strong urge to urinate and potentially leading to leakage. </a:t>
            </a:r>
          </a:p>
        </p:txBody>
      </p:sp>
      <p:pic>
        <p:nvPicPr>
          <p:cNvPr id="7" name="Audio 6">
            <a:hlinkClick r:id="" action="ppaction://media"/>
            <a:extLst>
              <a:ext uri="{FF2B5EF4-FFF2-40B4-BE49-F238E27FC236}">
                <a16:creationId xmlns:a16="http://schemas.microsoft.com/office/drawing/2014/main" id="{0FE237D2-EA20-E0FB-CF84-10B215FE86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37500" t="-55469" r="-137500" b="-55469"/>
          <a:stretch>
            <a:fillRect/>
          </a:stretch>
        </p:blipFill>
        <p:spPr>
          <a:xfrm>
            <a:off x="6858000" y="3857625"/>
            <a:ext cx="2286000" cy="1285875"/>
          </a:xfrm>
          <a:prstGeom prst="rect">
            <a:avLst/>
          </a:prstGeom>
        </p:spPr>
      </p:pic>
    </p:spTree>
    <p:extLst>
      <p:ext uri="{BB962C8B-B14F-4D97-AF65-F5344CB8AC3E}">
        <p14:creationId xmlns:p14="http://schemas.microsoft.com/office/powerpoint/2010/main" val="3508412858"/>
      </p:ext>
    </p:extLst>
  </p:cSld>
  <p:clrMapOvr>
    <a:masterClrMapping/>
  </p:clrMapOvr>
  <mc:AlternateContent xmlns:mc="http://schemas.openxmlformats.org/markup-compatibility/2006">
    <mc:Choice xmlns:p14="http://schemas.microsoft.com/office/powerpoint/2010/main" Requires="p14">
      <p:transition spd="slow" p14:dur="2000" advTm="50682"/>
    </mc:Choice>
    <mc:Fallback>
      <p:transition spd="slow" advTm="50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800">
                <a:latin typeface="Georgia"/>
                <a:ea typeface="Georgia"/>
                <a:cs typeface="Georgia"/>
                <a:sym typeface="Georgia"/>
              </a:rPr>
              <a:t>The Urinary System</a:t>
            </a:r>
            <a:endParaRPr sz="3800">
              <a:latin typeface="Georgia"/>
              <a:ea typeface="Georgia"/>
              <a:cs typeface="Georgia"/>
              <a:sym typeface="Georgia"/>
            </a:endParaRPr>
          </a:p>
        </p:txBody>
      </p:sp>
      <p:sp>
        <p:nvSpPr>
          <p:cNvPr id="77" name="Google Shape;77;p15"/>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Font typeface="Georgia"/>
              <a:buChar char="-"/>
            </a:pPr>
            <a:r>
              <a:rPr lang="en">
                <a:solidFill>
                  <a:schemeClr val="dk1"/>
                </a:solidFill>
                <a:latin typeface="Georgia"/>
                <a:ea typeface="Georgia"/>
                <a:cs typeface="Georgia"/>
                <a:sym typeface="Georgia"/>
              </a:rPr>
              <a:t>The urinary system works as the body’s filtration system eliminating excess water and waste. This waste is called urine. In order to empty the bladder, the waste has to pass through a series of organs, ducts, and tubes.</a:t>
            </a:r>
            <a:endParaRPr>
              <a:solidFill>
                <a:schemeClr val="dk1"/>
              </a:solidFill>
              <a:latin typeface="Georgia"/>
              <a:ea typeface="Georgia"/>
              <a:cs typeface="Georgia"/>
              <a:sym typeface="Georgia"/>
            </a:endParaRPr>
          </a:p>
          <a:p>
            <a:pPr marL="457200" lvl="0" indent="-342900" algn="l" rtl="0">
              <a:spcBef>
                <a:spcPts val="0"/>
              </a:spcBef>
              <a:spcAft>
                <a:spcPts val="0"/>
              </a:spcAft>
              <a:buClr>
                <a:schemeClr val="dk1"/>
              </a:buClr>
              <a:buSzPts val="1800"/>
              <a:buFont typeface="Georgia"/>
              <a:buChar char="-"/>
            </a:pPr>
            <a:r>
              <a:rPr lang="en">
                <a:solidFill>
                  <a:schemeClr val="dk1"/>
                </a:solidFill>
                <a:latin typeface="Georgia"/>
                <a:ea typeface="Georgia"/>
                <a:cs typeface="Georgia"/>
                <a:sym typeface="Georgia"/>
              </a:rPr>
              <a:t>The main organs in the urinary system are:</a:t>
            </a:r>
            <a:endParaRPr>
              <a:solidFill>
                <a:schemeClr val="dk1"/>
              </a:solidFill>
              <a:latin typeface="Georgia"/>
              <a:ea typeface="Georgia"/>
              <a:cs typeface="Georgia"/>
              <a:sym typeface="Georgia"/>
            </a:endParaRPr>
          </a:p>
          <a:p>
            <a:pPr marL="914400" lvl="1" indent="-317500" algn="l" rtl="0">
              <a:spcBef>
                <a:spcPts val="0"/>
              </a:spcBef>
              <a:spcAft>
                <a:spcPts val="0"/>
              </a:spcAft>
              <a:buClr>
                <a:schemeClr val="dk1"/>
              </a:buClr>
              <a:buSzPts val="1400"/>
              <a:buFont typeface="Georgia"/>
              <a:buChar char="-"/>
            </a:pPr>
            <a:r>
              <a:rPr lang="en">
                <a:solidFill>
                  <a:schemeClr val="dk1"/>
                </a:solidFill>
                <a:latin typeface="Georgia"/>
                <a:ea typeface="Georgia"/>
                <a:cs typeface="Georgia"/>
                <a:sym typeface="Georgia"/>
              </a:rPr>
              <a:t>2 kidneys (blood filtering organs)</a:t>
            </a:r>
            <a:endParaRPr>
              <a:solidFill>
                <a:schemeClr val="dk1"/>
              </a:solidFill>
              <a:latin typeface="Georgia"/>
              <a:ea typeface="Georgia"/>
              <a:cs typeface="Georgia"/>
              <a:sym typeface="Georgia"/>
            </a:endParaRPr>
          </a:p>
          <a:p>
            <a:pPr marL="914400" lvl="1" indent="-317500" algn="l" rtl="0">
              <a:spcBef>
                <a:spcPts val="0"/>
              </a:spcBef>
              <a:spcAft>
                <a:spcPts val="0"/>
              </a:spcAft>
              <a:buClr>
                <a:schemeClr val="dk1"/>
              </a:buClr>
              <a:buSzPts val="1400"/>
              <a:buFont typeface="Georgia"/>
              <a:buChar char="-"/>
            </a:pPr>
            <a:r>
              <a:rPr lang="en">
                <a:solidFill>
                  <a:schemeClr val="dk1"/>
                </a:solidFill>
                <a:latin typeface="Georgia"/>
                <a:ea typeface="Georgia"/>
                <a:cs typeface="Georgia"/>
                <a:sym typeface="Georgia"/>
              </a:rPr>
              <a:t>Two ureters (ducts that connect kidney to bladder)</a:t>
            </a:r>
            <a:endParaRPr>
              <a:solidFill>
                <a:schemeClr val="dk1"/>
              </a:solidFill>
              <a:latin typeface="Georgia"/>
              <a:ea typeface="Georgia"/>
              <a:cs typeface="Georgia"/>
              <a:sym typeface="Georgia"/>
            </a:endParaRPr>
          </a:p>
          <a:p>
            <a:pPr marL="914400" lvl="1" indent="-317500" algn="l" rtl="0">
              <a:spcBef>
                <a:spcPts val="0"/>
              </a:spcBef>
              <a:spcAft>
                <a:spcPts val="0"/>
              </a:spcAft>
              <a:buClr>
                <a:schemeClr val="dk1"/>
              </a:buClr>
              <a:buSzPts val="1400"/>
              <a:buFont typeface="Georgia"/>
              <a:buChar char="-"/>
            </a:pPr>
            <a:r>
              <a:rPr lang="en">
                <a:solidFill>
                  <a:schemeClr val="dk1"/>
                </a:solidFill>
                <a:latin typeface="Georgia"/>
                <a:ea typeface="Georgia"/>
                <a:cs typeface="Georgia"/>
                <a:sym typeface="Georgia"/>
              </a:rPr>
              <a:t>Bladder (organ that holds urine)</a:t>
            </a:r>
            <a:endParaRPr>
              <a:solidFill>
                <a:schemeClr val="dk1"/>
              </a:solidFill>
              <a:latin typeface="Georgia"/>
              <a:ea typeface="Georgia"/>
              <a:cs typeface="Georgia"/>
              <a:sym typeface="Georgia"/>
            </a:endParaRPr>
          </a:p>
          <a:p>
            <a:pPr marL="914400" lvl="1" indent="-317500" algn="l" rtl="0">
              <a:spcBef>
                <a:spcPts val="0"/>
              </a:spcBef>
              <a:spcAft>
                <a:spcPts val="0"/>
              </a:spcAft>
              <a:buClr>
                <a:schemeClr val="dk1"/>
              </a:buClr>
              <a:buSzPts val="1400"/>
              <a:buFont typeface="Georgia"/>
              <a:buChar char="-"/>
            </a:pPr>
            <a:r>
              <a:rPr lang="en">
                <a:solidFill>
                  <a:schemeClr val="dk1"/>
                </a:solidFill>
                <a:latin typeface="Georgia"/>
                <a:ea typeface="Georgia"/>
                <a:cs typeface="Georgia"/>
                <a:sym typeface="Georgia"/>
              </a:rPr>
              <a:t>Urethra (tube connected to bladder that allows urine to leave the body)</a:t>
            </a:r>
            <a:endParaRPr>
              <a:solidFill>
                <a:schemeClr val="dk1"/>
              </a:solidFill>
              <a:latin typeface="Georgia"/>
              <a:ea typeface="Georgia"/>
              <a:cs typeface="Georgia"/>
              <a:sym typeface="Georgia"/>
            </a:endParaRPr>
          </a:p>
          <a:p>
            <a:pPr marL="457200" lvl="0" indent="-342900" algn="l" rtl="0">
              <a:spcBef>
                <a:spcPts val="0"/>
              </a:spcBef>
              <a:spcAft>
                <a:spcPts val="0"/>
              </a:spcAft>
              <a:buClr>
                <a:schemeClr val="dk1"/>
              </a:buClr>
              <a:buSzPts val="1800"/>
              <a:buFont typeface="Georgia"/>
              <a:buChar char="-"/>
            </a:pPr>
            <a:r>
              <a:rPr lang="en">
                <a:solidFill>
                  <a:schemeClr val="dk1"/>
                </a:solidFill>
                <a:latin typeface="Georgia"/>
                <a:ea typeface="Georgia"/>
                <a:cs typeface="Georgia"/>
                <a:sym typeface="Georgia"/>
              </a:rPr>
              <a:t>The purpose of the urinary system is mainly to eliminate the waste from the body as well as regulate blood volume and blood pressure, control electrolyte levels, and regulate the blood pH.</a:t>
            </a:r>
            <a:endParaRPr>
              <a:solidFill>
                <a:schemeClr val="dk1"/>
              </a:solidFill>
              <a:latin typeface="Georgia"/>
              <a:ea typeface="Georgia"/>
              <a:cs typeface="Georgia"/>
              <a:sym typeface="Georgia"/>
            </a:endParaRPr>
          </a:p>
        </p:txBody>
      </p:sp>
      <p:pic>
        <p:nvPicPr>
          <p:cNvPr id="2" name="Audio 1">
            <a:hlinkClick r:id="" action="ppaction://media"/>
            <a:extLst>
              <a:ext uri="{FF2B5EF4-FFF2-40B4-BE49-F238E27FC236}">
                <a16:creationId xmlns:a16="http://schemas.microsoft.com/office/drawing/2014/main" id="{71F34F0B-955A-00C0-9BDF-CE5F9D11B00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1329"/>
    </mc:Choice>
    <mc:Fallback>
      <p:transition spd="slow" advTm="61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700">
                <a:latin typeface="Georgia"/>
                <a:ea typeface="Georgia"/>
                <a:cs typeface="Georgia"/>
                <a:sym typeface="Georgia"/>
              </a:rPr>
              <a:t>Signs and Symptoms</a:t>
            </a:r>
            <a:endParaRPr sz="3700">
              <a:latin typeface="Georgia"/>
              <a:ea typeface="Georgia"/>
              <a:cs typeface="Georgia"/>
              <a:sym typeface="Georgia"/>
            </a:endParaRPr>
          </a:p>
        </p:txBody>
      </p:sp>
      <p:sp>
        <p:nvSpPr>
          <p:cNvPr id="83" name="Google Shape;83;p16"/>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rPr>
              <a:t>C</a:t>
            </a:r>
            <a:r>
              <a:rPr lang="en">
                <a:latin typeface="Georgia"/>
                <a:ea typeface="Georgia"/>
                <a:cs typeface="Georgia"/>
                <a:sym typeface="Georgia"/>
              </a:rPr>
              <a:t>ommon symptoms of neurogenic bladder include:</a:t>
            </a:r>
            <a:endParaRPr>
              <a:latin typeface="Georgia"/>
              <a:ea typeface="Georgia"/>
              <a:cs typeface="Georgia"/>
              <a:sym typeface="Georgia"/>
            </a:endParaRPr>
          </a:p>
          <a:p>
            <a:pPr marL="457200" lvl="0" indent="-342900" algn="l" rtl="0">
              <a:spcBef>
                <a:spcPts val="1200"/>
              </a:spcBef>
              <a:spcAft>
                <a:spcPts val="0"/>
              </a:spcAft>
              <a:buSzPts val="1800"/>
              <a:buFont typeface="Georgia"/>
              <a:buChar char="-"/>
            </a:pPr>
            <a:r>
              <a:rPr lang="en">
                <a:latin typeface="Georgia"/>
                <a:ea typeface="Georgia"/>
                <a:cs typeface="Georgia"/>
                <a:sym typeface="Georgia"/>
              </a:rPr>
              <a:t>Urinating frequent small amounts without fully emptying the bladder</a:t>
            </a:r>
            <a:endParaRPr>
              <a:latin typeface="Georgia"/>
              <a:ea typeface="Georgia"/>
              <a:cs typeface="Georgia"/>
              <a:sym typeface="Georgia"/>
            </a:endParaRPr>
          </a:p>
          <a:p>
            <a:pPr marL="457200" lvl="0" indent="-342900" algn="l" rtl="0">
              <a:spcBef>
                <a:spcPts val="0"/>
              </a:spcBef>
              <a:spcAft>
                <a:spcPts val="0"/>
              </a:spcAft>
              <a:buSzPts val="1800"/>
              <a:buFont typeface="Georgia"/>
              <a:buChar char="-"/>
            </a:pPr>
            <a:r>
              <a:rPr lang="en">
                <a:latin typeface="Georgia"/>
                <a:ea typeface="Georgia"/>
                <a:cs typeface="Georgia"/>
                <a:sym typeface="Georgia"/>
              </a:rPr>
              <a:t>Loss of bladder control</a:t>
            </a:r>
            <a:endParaRPr>
              <a:latin typeface="Georgia"/>
              <a:ea typeface="Georgia"/>
              <a:cs typeface="Georgia"/>
              <a:sym typeface="Georgia"/>
            </a:endParaRPr>
          </a:p>
          <a:p>
            <a:pPr marL="457200" lvl="0" indent="-342900" algn="l" rtl="0">
              <a:spcBef>
                <a:spcPts val="0"/>
              </a:spcBef>
              <a:spcAft>
                <a:spcPts val="0"/>
              </a:spcAft>
              <a:buSzPts val="1800"/>
              <a:buFont typeface="Georgia"/>
              <a:buChar char="-"/>
            </a:pPr>
            <a:r>
              <a:rPr lang="en">
                <a:latin typeface="Georgia"/>
                <a:ea typeface="Georgia"/>
                <a:cs typeface="Georgia"/>
                <a:sym typeface="Georgia"/>
              </a:rPr>
              <a:t>Urinary retention </a:t>
            </a:r>
            <a:endParaRPr>
              <a:latin typeface="Georgia"/>
              <a:ea typeface="Georgia"/>
              <a:cs typeface="Georgia"/>
              <a:sym typeface="Georgia"/>
            </a:endParaRPr>
          </a:p>
          <a:p>
            <a:pPr marL="457200" lvl="0" indent="-342900" algn="l" rtl="0">
              <a:spcBef>
                <a:spcPts val="0"/>
              </a:spcBef>
              <a:spcAft>
                <a:spcPts val="0"/>
              </a:spcAft>
              <a:buSzPts val="1800"/>
              <a:buFont typeface="Georgia"/>
              <a:buChar char="-"/>
            </a:pPr>
            <a:r>
              <a:rPr lang="en">
                <a:latin typeface="Georgia"/>
                <a:ea typeface="Georgia"/>
                <a:cs typeface="Georgia"/>
                <a:sym typeface="Georgia"/>
              </a:rPr>
              <a:t>Frequent UTIs</a:t>
            </a:r>
            <a:endParaRPr>
              <a:latin typeface="Georgia"/>
              <a:ea typeface="Georgia"/>
              <a:cs typeface="Georgia"/>
              <a:sym typeface="Georgia"/>
            </a:endParaRPr>
          </a:p>
          <a:p>
            <a:pPr marL="457200" lvl="0" indent="-342900" algn="l" rtl="0">
              <a:spcBef>
                <a:spcPts val="0"/>
              </a:spcBef>
              <a:spcAft>
                <a:spcPts val="0"/>
              </a:spcAft>
              <a:buSzPts val="1800"/>
              <a:buFont typeface="Georgia"/>
              <a:buChar char="-"/>
            </a:pPr>
            <a:r>
              <a:rPr lang="en">
                <a:latin typeface="Georgia"/>
                <a:ea typeface="Georgia"/>
                <a:cs typeface="Georgia"/>
                <a:sym typeface="Georgia"/>
              </a:rPr>
              <a:t>Inability for the body to recognize when the bladder is full</a:t>
            </a:r>
            <a:endParaRPr>
              <a:latin typeface="Georgia"/>
              <a:ea typeface="Georgia"/>
              <a:cs typeface="Georgia"/>
              <a:sym typeface="Georgia"/>
            </a:endParaRPr>
          </a:p>
          <a:p>
            <a:pPr marL="0" lvl="0" indent="0" algn="l" rtl="0">
              <a:spcBef>
                <a:spcPts val="1200"/>
              </a:spcBef>
              <a:spcAft>
                <a:spcPts val="1200"/>
              </a:spcAft>
              <a:buNone/>
            </a:pPr>
            <a:r>
              <a:rPr lang="en">
                <a:latin typeface="Georgia"/>
                <a:ea typeface="Georgia"/>
                <a:cs typeface="Georgia"/>
                <a:sym typeface="Georgia"/>
              </a:rPr>
              <a:t>Due to the wide variety of symptoms that can occur, neurogenic bladder can be difficult to diagnose and treat. </a:t>
            </a:r>
            <a:endParaRPr>
              <a:latin typeface="Georgia"/>
              <a:ea typeface="Georgia"/>
              <a:cs typeface="Georgia"/>
              <a:sym typeface="Georgia"/>
            </a:endParaRPr>
          </a:p>
        </p:txBody>
      </p:sp>
      <p:pic>
        <p:nvPicPr>
          <p:cNvPr id="2" name="Audio 1">
            <a:hlinkClick r:id="" action="ppaction://media"/>
            <a:extLst>
              <a:ext uri="{FF2B5EF4-FFF2-40B4-BE49-F238E27FC236}">
                <a16:creationId xmlns:a16="http://schemas.microsoft.com/office/drawing/2014/main" id="{824E6739-B157-96DE-D043-3427A4852C5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959"/>
    </mc:Choice>
    <mc:Fallback>
      <p:transition spd="slow" advTm="36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750">
                <a:latin typeface="Georgia"/>
                <a:ea typeface="Georgia"/>
                <a:cs typeface="Georgia"/>
                <a:sym typeface="Georgia"/>
              </a:rPr>
              <a:t>Causes of Neurogenic Bladder</a:t>
            </a:r>
            <a:r>
              <a:rPr lang="en">
                <a:latin typeface="Georgia"/>
                <a:ea typeface="Georgia"/>
                <a:cs typeface="Georgia"/>
                <a:sym typeface="Georgia"/>
              </a:rPr>
              <a:t> </a:t>
            </a:r>
            <a:endParaRPr>
              <a:latin typeface="Georgia"/>
              <a:ea typeface="Georgia"/>
              <a:cs typeface="Georgia"/>
              <a:sym typeface="Georgia"/>
            </a:endParaRPr>
          </a:p>
        </p:txBody>
      </p:sp>
      <p:sp>
        <p:nvSpPr>
          <p:cNvPr id="89" name="Google Shape;89;p17"/>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en" dirty="0">
                <a:solidFill>
                  <a:schemeClr val="dk1"/>
                </a:solidFill>
                <a:latin typeface="Georgia"/>
                <a:ea typeface="Georgia"/>
                <a:cs typeface="Georgia"/>
                <a:sym typeface="Georgia"/>
              </a:rPr>
              <a:t>Damage to the nervous system can cause difficulty emptying the bladder. Some common causes of neurogenic bladder include:</a:t>
            </a:r>
            <a:endParaRPr dirty="0">
              <a:solidFill>
                <a:schemeClr val="dk1"/>
              </a:solidFill>
              <a:latin typeface="Georgia"/>
              <a:ea typeface="Georgia"/>
              <a:cs typeface="Georgia"/>
              <a:sym typeface="Georgia"/>
            </a:endParaRPr>
          </a:p>
          <a:p>
            <a:pPr marL="457200" lvl="0" indent="-342900" algn="l" rtl="0">
              <a:spcBef>
                <a:spcPts val="1200"/>
              </a:spcBef>
              <a:spcAft>
                <a:spcPts val="0"/>
              </a:spcAft>
              <a:buClr>
                <a:schemeClr val="dk1"/>
              </a:buClr>
              <a:buSzPts val="1800"/>
              <a:buFont typeface="Georgia"/>
              <a:buChar char="-"/>
            </a:pPr>
            <a:r>
              <a:rPr lang="en" dirty="0">
                <a:solidFill>
                  <a:schemeClr val="dk1"/>
                </a:solidFill>
                <a:latin typeface="Georgia"/>
                <a:ea typeface="Georgia"/>
                <a:cs typeface="Georgia"/>
                <a:sym typeface="Georgia"/>
              </a:rPr>
              <a:t>Diabetes</a:t>
            </a:r>
            <a:r>
              <a:rPr lang="en" dirty="0">
                <a:latin typeface="Georgia"/>
                <a:ea typeface="Georgia"/>
                <a:cs typeface="Georgia"/>
                <a:sym typeface="Georgia"/>
              </a:rPr>
              <a:t>: can damage nerves throughout the body, including those involved in bladder function</a:t>
            </a:r>
          </a:p>
          <a:p>
            <a:pPr marL="114300" lvl="0" indent="0" algn="l" rtl="0">
              <a:spcBef>
                <a:spcPts val="1200"/>
              </a:spcBef>
              <a:spcAft>
                <a:spcPts val="0"/>
              </a:spcAft>
              <a:buClr>
                <a:schemeClr val="dk1"/>
              </a:buClr>
              <a:buSzPts val="1800"/>
              <a:buNone/>
            </a:pPr>
            <a:endParaRPr dirty="0">
              <a:solidFill>
                <a:schemeClr val="dk1"/>
              </a:solidFill>
              <a:latin typeface="Georgia"/>
              <a:ea typeface="Georgia"/>
              <a:cs typeface="Georgia"/>
              <a:sym typeface="Georgia"/>
            </a:endParaRPr>
          </a:p>
          <a:p>
            <a:pPr marL="457200" lvl="0" indent="-342900" algn="l" rtl="0">
              <a:spcBef>
                <a:spcPts val="0"/>
              </a:spcBef>
              <a:spcAft>
                <a:spcPts val="0"/>
              </a:spcAft>
              <a:buClr>
                <a:schemeClr val="dk1"/>
              </a:buClr>
              <a:buSzPts val="1800"/>
              <a:buFont typeface="Georgia"/>
              <a:buChar char="-"/>
            </a:pPr>
            <a:r>
              <a:rPr lang="en-US" dirty="0">
                <a:solidFill>
                  <a:schemeClr val="dk1"/>
                </a:solidFill>
                <a:latin typeface="Georgia"/>
                <a:ea typeface="Georgia"/>
                <a:cs typeface="Georgia"/>
                <a:sym typeface="Georgia"/>
              </a:rPr>
              <a:t>Encephalitis: inflammation of the brain can damage the nerves involved in bladder function</a:t>
            </a:r>
          </a:p>
          <a:p>
            <a:pPr marL="114300" lvl="0" indent="0" algn="l" rtl="0">
              <a:spcBef>
                <a:spcPts val="0"/>
              </a:spcBef>
              <a:spcAft>
                <a:spcPts val="0"/>
              </a:spcAft>
              <a:buClr>
                <a:schemeClr val="dk1"/>
              </a:buClr>
              <a:buSzPts val="1800"/>
              <a:buNone/>
            </a:pPr>
            <a:endParaRPr dirty="0">
              <a:solidFill>
                <a:schemeClr val="dk1"/>
              </a:solidFill>
              <a:latin typeface="Georgia"/>
              <a:ea typeface="Georgia"/>
              <a:cs typeface="Georgia"/>
              <a:sym typeface="Georgia"/>
            </a:endParaRPr>
          </a:p>
          <a:p>
            <a:pPr marL="457200" lvl="0" indent="-342900" algn="l" rtl="0">
              <a:spcBef>
                <a:spcPts val="0"/>
              </a:spcBef>
              <a:spcAft>
                <a:spcPts val="0"/>
              </a:spcAft>
              <a:buClr>
                <a:schemeClr val="dk1"/>
              </a:buClr>
              <a:buSzPts val="1800"/>
              <a:buFont typeface="Georgia"/>
              <a:buChar char="-"/>
            </a:pPr>
            <a:r>
              <a:rPr lang="en" b="1" dirty="0">
                <a:solidFill>
                  <a:schemeClr val="dk1"/>
                </a:solidFill>
                <a:latin typeface="Georgia"/>
                <a:ea typeface="Georgia"/>
                <a:cs typeface="Georgia"/>
                <a:sym typeface="Georgia"/>
              </a:rPr>
              <a:t>Brain/Spinal cord injuries</a:t>
            </a:r>
            <a:r>
              <a:rPr lang="en" b="1" dirty="0">
                <a:latin typeface="Georgia"/>
                <a:ea typeface="Georgia"/>
                <a:cs typeface="Georgia"/>
                <a:sym typeface="Georgia"/>
              </a:rPr>
              <a:t>: injuries at any level of the spinal cord can disrupt the nerve signals to and from the bladder</a:t>
            </a:r>
          </a:p>
          <a:p>
            <a:pPr marL="457200" lvl="0" indent="-342900" algn="l" rtl="0">
              <a:spcBef>
                <a:spcPts val="0"/>
              </a:spcBef>
              <a:spcAft>
                <a:spcPts val="0"/>
              </a:spcAft>
              <a:buClr>
                <a:schemeClr val="dk1"/>
              </a:buClr>
              <a:buSzPts val="1800"/>
              <a:buFont typeface="Georgia"/>
              <a:buChar char="-"/>
            </a:pPr>
            <a:endParaRPr b="1" dirty="0">
              <a:solidFill>
                <a:schemeClr val="dk1"/>
              </a:solidFill>
              <a:latin typeface="Georgia"/>
              <a:ea typeface="Georgia"/>
              <a:cs typeface="Georgia"/>
              <a:sym typeface="Georgia"/>
            </a:endParaRPr>
          </a:p>
          <a:p>
            <a:pPr marL="457200" lvl="0" indent="-342900" algn="l" rtl="0">
              <a:spcBef>
                <a:spcPts val="0"/>
              </a:spcBef>
              <a:spcAft>
                <a:spcPts val="0"/>
              </a:spcAft>
              <a:buClr>
                <a:schemeClr val="dk1"/>
              </a:buClr>
              <a:buSzPts val="1800"/>
              <a:buFont typeface="Georgia"/>
              <a:buChar char="-"/>
            </a:pPr>
            <a:r>
              <a:rPr lang="en" dirty="0">
                <a:solidFill>
                  <a:schemeClr val="dk1"/>
                </a:solidFill>
                <a:latin typeface="Georgia"/>
                <a:ea typeface="Georgia"/>
                <a:cs typeface="Georgia"/>
                <a:sym typeface="Georgia"/>
              </a:rPr>
              <a:t>Stroke: can damage the brain areas that control bladder function</a:t>
            </a:r>
          </a:p>
          <a:p>
            <a:pPr marL="457200" lvl="0" indent="-342900" algn="l" rtl="0">
              <a:spcBef>
                <a:spcPts val="0"/>
              </a:spcBef>
              <a:spcAft>
                <a:spcPts val="0"/>
              </a:spcAft>
              <a:buClr>
                <a:schemeClr val="dk1"/>
              </a:buClr>
              <a:buSzPts val="1800"/>
              <a:buFont typeface="Georgia"/>
              <a:buChar char="-"/>
            </a:pPr>
            <a:endParaRPr dirty="0">
              <a:solidFill>
                <a:schemeClr val="dk1"/>
              </a:solidFill>
              <a:latin typeface="Georgia"/>
              <a:ea typeface="Georgia"/>
              <a:cs typeface="Georgia"/>
              <a:sym typeface="Georgia"/>
            </a:endParaRPr>
          </a:p>
          <a:p>
            <a:pPr marL="457200" lvl="0" indent="-342900" algn="l" rtl="0">
              <a:spcBef>
                <a:spcPts val="0"/>
              </a:spcBef>
              <a:spcAft>
                <a:spcPts val="0"/>
              </a:spcAft>
              <a:buClr>
                <a:schemeClr val="dk1"/>
              </a:buClr>
              <a:buSzPts val="1800"/>
              <a:buFont typeface="Georgia"/>
              <a:buChar char="-"/>
            </a:pPr>
            <a:r>
              <a:rPr lang="en-US" dirty="0">
                <a:solidFill>
                  <a:schemeClr val="dk1"/>
                </a:solidFill>
                <a:latin typeface="Georgia"/>
                <a:ea typeface="Georgia"/>
                <a:cs typeface="Georgia"/>
                <a:sym typeface="Georgia"/>
              </a:rPr>
              <a:t>Spina Bifida: can compress or damage the spinal cord affecting bladder function</a:t>
            </a:r>
          </a:p>
          <a:p>
            <a:pPr marL="114300" lvl="0" indent="0" algn="l" rtl="0">
              <a:spcBef>
                <a:spcPts val="0"/>
              </a:spcBef>
              <a:spcAft>
                <a:spcPts val="0"/>
              </a:spcAft>
              <a:buClr>
                <a:schemeClr val="dk1"/>
              </a:buClr>
              <a:buSzPts val="1800"/>
              <a:buNone/>
            </a:pPr>
            <a:endParaRPr dirty="0">
              <a:solidFill>
                <a:schemeClr val="dk1"/>
              </a:solidFill>
              <a:latin typeface="Georgia"/>
              <a:ea typeface="Georgia"/>
              <a:cs typeface="Georgia"/>
              <a:sym typeface="Georgia"/>
            </a:endParaRPr>
          </a:p>
          <a:p>
            <a:pPr marL="457200" lvl="0" indent="-342900" algn="l" rtl="0">
              <a:spcBef>
                <a:spcPts val="0"/>
              </a:spcBef>
              <a:spcAft>
                <a:spcPts val="0"/>
              </a:spcAft>
              <a:buClr>
                <a:schemeClr val="dk1"/>
              </a:buClr>
              <a:buSzPts val="1800"/>
              <a:buFont typeface="Georgia"/>
              <a:buChar char="-"/>
            </a:pPr>
            <a:r>
              <a:rPr lang="en-US" dirty="0">
                <a:solidFill>
                  <a:schemeClr val="dk1"/>
                </a:solidFill>
                <a:latin typeface="Georgia"/>
                <a:ea typeface="Georgia"/>
                <a:cs typeface="Georgia"/>
                <a:sym typeface="Georgia"/>
              </a:rPr>
              <a:t>Cerebral Palsy: this condition affects the muscle movement and coordination that can affect bladder control.</a:t>
            </a:r>
            <a:endParaRPr dirty="0">
              <a:solidFill>
                <a:schemeClr val="dk1"/>
              </a:solidFill>
              <a:latin typeface="Georgia"/>
              <a:ea typeface="Georgia"/>
              <a:cs typeface="Georgia"/>
              <a:sym typeface="Georgia"/>
            </a:endParaRPr>
          </a:p>
        </p:txBody>
      </p:sp>
      <p:pic>
        <p:nvPicPr>
          <p:cNvPr id="5" name="Audio 4">
            <a:hlinkClick r:id="" action="ppaction://media"/>
            <a:extLst>
              <a:ext uri="{FF2B5EF4-FFF2-40B4-BE49-F238E27FC236}">
                <a16:creationId xmlns:a16="http://schemas.microsoft.com/office/drawing/2014/main" id="{9C2B5B8D-1593-F3EE-1A8E-15D374EF228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6823"/>
    </mc:Choice>
    <mc:Fallback>
      <p:transition spd="slow" advTm="66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311700" y="0"/>
            <a:ext cx="8520600" cy="1147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latin typeface="Georgia"/>
                <a:ea typeface="Georgia"/>
                <a:cs typeface="Georgia"/>
                <a:sym typeface="Georgia"/>
              </a:rPr>
              <a:t>Neurogenic Bladder in Spinal Cord Injuries </a:t>
            </a:r>
            <a:endParaRPr>
              <a:latin typeface="Georgia"/>
              <a:ea typeface="Georgia"/>
              <a:cs typeface="Georgia"/>
              <a:sym typeface="Georgia"/>
            </a:endParaRPr>
          </a:p>
        </p:txBody>
      </p:sp>
      <p:sp>
        <p:nvSpPr>
          <p:cNvPr id="95" name="Google Shape;95;p18"/>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Font typeface="Georgia"/>
              <a:buChar char="-"/>
            </a:pPr>
            <a:r>
              <a:rPr lang="en">
                <a:solidFill>
                  <a:schemeClr val="dk1"/>
                </a:solidFill>
                <a:latin typeface="Georgia"/>
                <a:ea typeface="Georgia"/>
                <a:cs typeface="Georgia"/>
                <a:sym typeface="Georgia"/>
              </a:rPr>
              <a:t>A spinal cord injury, or SCI, is damage to the spinal cord that can ultimately disrupt the communication between the body and the brain.</a:t>
            </a:r>
            <a:endParaRPr>
              <a:solidFill>
                <a:schemeClr val="dk1"/>
              </a:solidFill>
              <a:latin typeface="Georgia"/>
              <a:ea typeface="Georgia"/>
              <a:cs typeface="Georgia"/>
              <a:sym typeface="Georgia"/>
            </a:endParaRPr>
          </a:p>
          <a:p>
            <a:pPr marL="457200" lvl="0" indent="-342900" algn="l" rtl="0">
              <a:spcBef>
                <a:spcPts val="0"/>
              </a:spcBef>
              <a:spcAft>
                <a:spcPts val="0"/>
              </a:spcAft>
              <a:buClr>
                <a:schemeClr val="dk1"/>
              </a:buClr>
              <a:buSzPts val="1800"/>
              <a:buFont typeface="Georgia"/>
              <a:buChar char="-"/>
            </a:pPr>
            <a:r>
              <a:rPr lang="en">
                <a:solidFill>
                  <a:schemeClr val="dk1"/>
                </a:solidFill>
                <a:latin typeface="Georgia"/>
                <a:ea typeface="Georgia"/>
                <a:cs typeface="Georgia"/>
                <a:sym typeface="Georgia"/>
              </a:rPr>
              <a:t>Though symptoms can vary depending on the severity of the injury, a common symptom seen is neurogenic bladder.</a:t>
            </a:r>
            <a:endParaRPr>
              <a:solidFill>
                <a:schemeClr val="dk1"/>
              </a:solidFill>
              <a:latin typeface="Georgia"/>
              <a:ea typeface="Georgia"/>
              <a:cs typeface="Georgia"/>
              <a:sym typeface="Georgia"/>
            </a:endParaRPr>
          </a:p>
          <a:p>
            <a:pPr marL="457200" lvl="0" indent="-342900" algn="l" rtl="0">
              <a:spcBef>
                <a:spcPts val="0"/>
              </a:spcBef>
              <a:spcAft>
                <a:spcPts val="0"/>
              </a:spcAft>
              <a:buClr>
                <a:schemeClr val="dk1"/>
              </a:buClr>
              <a:buSzPts val="1800"/>
              <a:buFont typeface="Georgia"/>
              <a:buChar char="-"/>
            </a:pPr>
            <a:r>
              <a:rPr lang="en">
                <a:solidFill>
                  <a:schemeClr val="dk1"/>
                </a:solidFill>
                <a:latin typeface="Georgia"/>
                <a:ea typeface="Georgia"/>
                <a:cs typeface="Georgia"/>
                <a:sym typeface="Georgia"/>
              </a:rPr>
              <a:t>Due to high risk of  frequent UTIs and kidney stones, bladder management is imperative in SCI patients. </a:t>
            </a:r>
            <a:endParaRPr>
              <a:solidFill>
                <a:schemeClr val="dk1"/>
              </a:solidFill>
              <a:latin typeface="Georgia"/>
              <a:ea typeface="Georgia"/>
              <a:cs typeface="Georgia"/>
              <a:sym typeface="Georgia"/>
            </a:endParaRPr>
          </a:p>
          <a:p>
            <a:pPr marL="457200" lvl="0" indent="-342900" algn="l" rtl="0">
              <a:spcBef>
                <a:spcPts val="0"/>
              </a:spcBef>
              <a:spcAft>
                <a:spcPts val="0"/>
              </a:spcAft>
              <a:buClr>
                <a:schemeClr val="dk1"/>
              </a:buClr>
              <a:buSzPts val="1800"/>
              <a:buFont typeface="Georgia"/>
              <a:buChar char="-"/>
            </a:pPr>
            <a:r>
              <a:rPr lang="en">
                <a:solidFill>
                  <a:schemeClr val="dk1"/>
                </a:solidFill>
                <a:latin typeface="Georgia"/>
                <a:ea typeface="Georgia"/>
                <a:cs typeface="Georgia"/>
                <a:sym typeface="Georgia"/>
              </a:rPr>
              <a:t>On the rehabilitation unit, sterile intermittent catheterization is often used as a form of effective bladder management </a:t>
            </a:r>
            <a:endParaRPr>
              <a:solidFill>
                <a:schemeClr val="dk1"/>
              </a:solidFill>
              <a:latin typeface="Georgia"/>
              <a:ea typeface="Georgia"/>
              <a:cs typeface="Georgia"/>
              <a:sym typeface="Georgia"/>
            </a:endParaRPr>
          </a:p>
          <a:p>
            <a:pPr marL="457200" lvl="0" indent="-342900" algn="l" rtl="0">
              <a:spcBef>
                <a:spcPts val="0"/>
              </a:spcBef>
              <a:spcAft>
                <a:spcPts val="0"/>
              </a:spcAft>
              <a:buClr>
                <a:schemeClr val="dk1"/>
              </a:buClr>
              <a:buSzPts val="1800"/>
              <a:buFont typeface="Georgia"/>
              <a:buChar char="-"/>
            </a:pPr>
            <a:r>
              <a:rPr lang="en">
                <a:solidFill>
                  <a:schemeClr val="dk1"/>
                </a:solidFill>
                <a:latin typeface="Georgia"/>
                <a:ea typeface="Georgia"/>
                <a:cs typeface="Georgia"/>
                <a:sym typeface="Georgia"/>
              </a:rPr>
              <a:t>The goals of bladder management in these patients include efficient bladder emptying, preventing infection, and ensuring social continence.</a:t>
            </a:r>
            <a:endParaRPr>
              <a:solidFill>
                <a:schemeClr val="dk1"/>
              </a:solidFill>
              <a:latin typeface="Georgia"/>
              <a:ea typeface="Georgia"/>
              <a:cs typeface="Georgia"/>
              <a:sym typeface="Georgia"/>
            </a:endParaRPr>
          </a:p>
        </p:txBody>
      </p:sp>
      <p:pic>
        <p:nvPicPr>
          <p:cNvPr id="6" name="Audio 5">
            <a:hlinkClick r:id="" action="ppaction://media"/>
            <a:extLst>
              <a:ext uri="{FF2B5EF4-FFF2-40B4-BE49-F238E27FC236}">
                <a16:creationId xmlns:a16="http://schemas.microsoft.com/office/drawing/2014/main" id="{D8FFC27E-B1D1-C7EA-EE17-1F56CE0FAAA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3857625"/>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5842"/>
    </mc:Choice>
    <mc:Fallback>
      <p:transition spd="slow" advTm="65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latin typeface="Georgia"/>
                <a:ea typeface="Georgia"/>
                <a:cs typeface="Georgia"/>
                <a:sym typeface="Georgia"/>
              </a:rPr>
              <a:t>Intermittent Urinary Catheterization</a:t>
            </a:r>
            <a:r>
              <a:rPr lang="en"/>
              <a:t> </a:t>
            </a:r>
            <a:endParaRPr/>
          </a:p>
        </p:txBody>
      </p:sp>
      <p:sp>
        <p:nvSpPr>
          <p:cNvPr id="101" name="Google Shape;101;p19"/>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fontScale="85000" lnSpcReduction="10000"/>
          </a:bodyPr>
          <a:lstStyle/>
          <a:p>
            <a:pPr marL="457200" lvl="0" indent="-342900" algn="l" rtl="0">
              <a:spcBef>
                <a:spcPts val="0"/>
              </a:spcBef>
              <a:spcAft>
                <a:spcPts val="0"/>
              </a:spcAft>
              <a:buClr>
                <a:schemeClr val="dk1"/>
              </a:buClr>
              <a:buSzPts val="1800"/>
              <a:buFont typeface="Georgia"/>
              <a:buChar char="-"/>
            </a:pPr>
            <a:r>
              <a:rPr lang="en" dirty="0">
                <a:solidFill>
                  <a:schemeClr val="dk1"/>
                </a:solidFill>
                <a:latin typeface="Georgia"/>
                <a:ea typeface="Georgia"/>
                <a:cs typeface="Georgia"/>
                <a:sym typeface="Georgia"/>
              </a:rPr>
              <a:t>Intermittent urinary catheterization is used to drain the bladder that is not emptying adequately. The catheter is inserted and removed several times a day to ensure that urine does not sit in the bladder for an excess period of time. </a:t>
            </a:r>
            <a:r>
              <a:rPr lang="en-US" dirty="0">
                <a:latin typeface="Georgia"/>
                <a:ea typeface="Georgia"/>
                <a:cs typeface="Georgia"/>
                <a:sym typeface="Georgia"/>
              </a:rPr>
              <a:t>I</a:t>
            </a:r>
            <a:r>
              <a:rPr lang="en" dirty="0">
                <a:latin typeface="Georgia"/>
                <a:ea typeface="Georgia"/>
                <a:cs typeface="Georgia"/>
                <a:sym typeface="Georgia"/>
              </a:rPr>
              <a:t>t is common practice for managing urinary retention, leakage, or high bladder pressures. </a:t>
            </a:r>
            <a:endParaRPr dirty="0">
              <a:solidFill>
                <a:schemeClr val="dk1"/>
              </a:solidFill>
              <a:latin typeface="Georgia"/>
              <a:ea typeface="Georgia"/>
              <a:cs typeface="Georgia"/>
              <a:sym typeface="Georgia"/>
            </a:endParaRPr>
          </a:p>
          <a:p>
            <a:pPr marL="457200" lvl="0" indent="-342900" algn="l" rtl="0">
              <a:spcBef>
                <a:spcPts val="0"/>
              </a:spcBef>
              <a:spcAft>
                <a:spcPts val="0"/>
              </a:spcAft>
              <a:buClr>
                <a:schemeClr val="dk1"/>
              </a:buClr>
              <a:buSzPts val="1800"/>
              <a:buFont typeface="Georgia"/>
              <a:buChar char="-"/>
            </a:pPr>
            <a:r>
              <a:rPr lang="en" dirty="0">
                <a:solidFill>
                  <a:schemeClr val="dk1"/>
                </a:solidFill>
                <a:latin typeface="Georgia"/>
                <a:ea typeface="Georgia"/>
                <a:cs typeface="Georgia"/>
                <a:sym typeface="Georgia"/>
              </a:rPr>
              <a:t>Intermittent urinary catheterization is taught to patients by a registered nurse or other health care providers. </a:t>
            </a:r>
            <a:r>
              <a:rPr lang="en-US" dirty="0">
                <a:solidFill>
                  <a:schemeClr val="dk1"/>
                </a:solidFill>
                <a:latin typeface="Georgia"/>
                <a:ea typeface="Georgia"/>
                <a:cs typeface="Georgia"/>
                <a:sym typeface="Georgia"/>
              </a:rPr>
              <a:t>T</a:t>
            </a:r>
            <a:r>
              <a:rPr lang="en" dirty="0">
                <a:solidFill>
                  <a:schemeClr val="dk1"/>
                </a:solidFill>
                <a:latin typeface="Georgia"/>
                <a:ea typeface="Georgia"/>
                <a:cs typeface="Georgia"/>
                <a:sym typeface="Georgia"/>
              </a:rPr>
              <a:t>hough there is typically difficulty not only learning, but adjusting to catherization, most families and patients can effectively perform this procedure with practice. </a:t>
            </a:r>
            <a:endParaRPr dirty="0">
              <a:solidFill>
                <a:schemeClr val="dk1"/>
              </a:solidFill>
              <a:latin typeface="Georgia"/>
              <a:ea typeface="Georgia"/>
              <a:cs typeface="Georgia"/>
              <a:sym typeface="Georgia"/>
            </a:endParaRPr>
          </a:p>
          <a:p>
            <a:pPr marL="457200" lvl="0" indent="-342900" algn="l" rtl="0">
              <a:spcBef>
                <a:spcPts val="0"/>
              </a:spcBef>
              <a:spcAft>
                <a:spcPts val="0"/>
              </a:spcAft>
              <a:buClr>
                <a:schemeClr val="dk1"/>
              </a:buClr>
              <a:buSzPts val="1800"/>
              <a:buFont typeface="Georgia"/>
              <a:buChar char="-"/>
            </a:pPr>
            <a:r>
              <a:rPr lang="en" dirty="0">
                <a:solidFill>
                  <a:schemeClr val="dk1"/>
                </a:solidFill>
                <a:latin typeface="Georgia"/>
                <a:ea typeface="Georgia"/>
                <a:cs typeface="Georgia"/>
                <a:sym typeface="Georgia"/>
              </a:rPr>
              <a:t>Before discharge, patients and families are taught how to sterilely insert the catheter at regular intervals throughout the day.</a:t>
            </a:r>
          </a:p>
          <a:p>
            <a:pPr marL="457200" lvl="0" indent="-342900" algn="l" rtl="0">
              <a:spcBef>
                <a:spcPts val="0"/>
              </a:spcBef>
              <a:spcAft>
                <a:spcPts val="0"/>
              </a:spcAft>
              <a:buClr>
                <a:schemeClr val="dk1"/>
              </a:buClr>
              <a:buSzPts val="1800"/>
              <a:buFont typeface="Georgia"/>
              <a:buChar char="-"/>
            </a:pPr>
            <a:r>
              <a:rPr lang="en" dirty="0">
                <a:latin typeface="Georgia"/>
                <a:ea typeface="Georgia"/>
                <a:cs typeface="Georgia"/>
                <a:sym typeface="Georgia"/>
              </a:rPr>
              <a:t>Though this is an effective way to empty the bladder throughout the day, complications can arise. Complications can include urethral injury, UTIs, and bleeding.</a:t>
            </a:r>
          </a:p>
          <a:p>
            <a:pPr marL="457200" lvl="0" indent="-342900" algn="l" rtl="0">
              <a:spcBef>
                <a:spcPts val="0"/>
              </a:spcBef>
              <a:spcAft>
                <a:spcPts val="0"/>
              </a:spcAft>
              <a:buClr>
                <a:schemeClr val="dk1"/>
              </a:buClr>
              <a:buSzPts val="1800"/>
              <a:buFont typeface="Georgia"/>
              <a:buChar char="-"/>
            </a:pPr>
            <a:r>
              <a:rPr lang="en-US" dirty="0">
                <a:solidFill>
                  <a:schemeClr val="dk1"/>
                </a:solidFill>
                <a:latin typeface="Georgia"/>
                <a:ea typeface="Georgia"/>
                <a:cs typeface="Georgia"/>
                <a:sym typeface="Georgia"/>
              </a:rPr>
              <a:t>T</a:t>
            </a:r>
            <a:r>
              <a:rPr lang="en" dirty="0">
                <a:solidFill>
                  <a:schemeClr val="dk1"/>
                </a:solidFill>
                <a:latin typeface="Georgia"/>
                <a:ea typeface="Georgia"/>
                <a:cs typeface="Georgia"/>
                <a:sym typeface="Georgia"/>
              </a:rPr>
              <a:t>horough handw</a:t>
            </a:r>
            <a:r>
              <a:rPr lang="en" dirty="0">
                <a:latin typeface="Georgia"/>
                <a:ea typeface="Georgia"/>
                <a:cs typeface="Georgia"/>
                <a:sym typeface="Georgia"/>
              </a:rPr>
              <a:t>ashing and proper disposal of the catheters are essential to minimize risk of infection. </a:t>
            </a:r>
            <a:endParaRPr dirty="0">
              <a:solidFill>
                <a:schemeClr val="dk1"/>
              </a:solidFill>
              <a:latin typeface="Georgia"/>
              <a:ea typeface="Georgia"/>
              <a:cs typeface="Georgia"/>
              <a:sym typeface="Georgia"/>
            </a:endParaRPr>
          </a:p>
          <a:p>
            <a:pPr marL="0" lvl="0" indent="0" algn="l" rtl="0">
              <a:spcBef>
                <a:spcPts val="1200"/>
              </a:spcBef>
              <a:spcAft>
                <a:spcPts val="1200"/>
              </a:spcAft>
              <a:buNone/>
            </a:pPr>
            <a:endParaRPr dirty="0"/>
          </a:p>
        </p:txBody>
      </p:sp>
      <p:pic>
        <p:nvPicPr>
          <p:cNvPr id="102" name="Google Shape;102;p19"/>
          <p:cNvPicPr preferRelativeResize="0"/>
          <p:nvPr/>
        </p:nvPicPr>
        <p:blipFill>
          <a:blip r:embed="rId5">
            <a:alphaModFix/>
          </a:blip>
          <a:stretch>
            <a:fillRect/>
          </a:stretch>
        </p:blipFill>
        <p:spPr>
          <a:xfrm>
            <a:off x="3209925" y="4219575"/>
            <a:ext cx="2286000" cy="608000"/>
          </a:xfrm>
          <a:prstGeom prst="rect">
            <a:avLst/>
          </a:prstGeom>
          <a:noFill/>
          <a:ln>
            <a:noFill/>
          </a:ln>
        </p:spPr>
      </p:pic>
      <p:pic>
        <p:nvPicPr>
          <p:cNvPr id="5" name="Audio 4">
            <a:hlinkClick r:id="" action="ppaction://media"/>
            <a:extLst>
              <a:ext uri="{FF2B5EF4-FFF2-40B4-BE49-F238E27FC236}">
                <a16:creationId xmlns:a16="http://schemas.microsoft.com/office/drawing/2014/main" id="{E87884F5-2C4C-30C3-167A-477F1C17491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7620000" y="3215350"/>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8982"/>
    </mc:Choice>
    <mc:Fallback>
      <p:transition spd="slow" advTm="88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AC64E-B317-D624-BDB4-DB434203B75A}"/>
              </a:ext>
            </a:extLst>
          </p:cNvPr>
          <p:cNvSpPr>
            <a:spLocks noGrp="1"/>
          </p:cNvSpPr>
          <p:nvPr>
            <p:ph type="title"/>
          </p:nvPr>
        </p:nvSpPr>
        <p:spPr>
          <a:xfrm>
            <a:off x="311700" y="393925"/>
            <a:ext cx="8520600" cy="831300"/>
          </a:xfrm>
        </p:spPr>
        <p:txBody>
          <a:bodyPr>
            <a:normAutofit fontScale="90000"/>
          </a:bodyPr>
          <a:lstStyle/>
          <a:p>
            <a:pPr algn="ctr"/>
            <a:r>
              <a:rPr lang="en-US" dirty="0">
                <a:latin typeface="Georgia" panose="02040502050405020303" pitchFamily="18" charset="0"/>
              </a:rPr>
              <a:t>Steps of Intermittent  Urinary Catheterization </a:t>
            </a:r>
          </a:p>
        </p:txBody>
      </p:sp>
      <p:sp>
        <p:nvSpPr>
          <p:cNvPr id="3" name="Text Placeholder 2">
            <a:extLst>
              <a:ext uri="{FF2B5EF4-FFF2-40B4-BE49-F238E27FC236}">
                <a16:creationId xmlns:a16="http://schemas.microsoft.com/office/drawing/2014/main" id="{A3B9C9F2-9A8F-DFB7-2AA9-9BC9FE196A9A}"/>
              </a:ext>
            </a:extLst>
          </p:cNvPr>
          <p:cNvSpPr>
            <a:spLocks noGrp="1"/>
          </p:cNvSpPr>
          <p:nvPr>
            <p:ph type="body" idx="1"/>
          </p:nvPr>
        </p:nvSpPr>
        <p:spPr/>
        <p:txBody>
          <a:bodyPr>
            <a:noAutofit/>
          </a:bodyPr>
          <a:lstStyle/>
          <a:p>
            <a:r>
              <a:rPr lang="en-US" sz="1600" dirty="0">
                <a:latin typeface="Georgia" panose="02040502050405020303" pitchFamily="18" charset="0"/>
              </a:rPr>
              <a:t>1. </a:t>
            </a:r>
            <a:r>
              <a:rPr lang="en-US" sz="1600" b="1" dirty="0">
                <a:latin typeface="Georgia" panose="02040502050405020303" pitchFamily="18" charset="0"/>
              </a:rPr>
              <a:t>Gather supplies</a:t>
            </a:r>
            <a:r>
              <a:rPr lang="en-US" sz="1600" dirty="0">
                <a:latin typeface="Georgia" panose="02040502050405020303" pitchFamily="18" charset="0"/>
              </a:rPr>
              <a:t>: gather all necessary supplies needed such as sterile gloves, catheter, lubricant, and antiseptic solution</a:t>
            </a:r>
          </a:p>
          <a:p>
            <a:r>
              <a:rPr lang="en-US" sz="1600" dirty="0">
                <a:latin typeface="Georgia" panose="02040502050405020303" pitchFamily="18" charset="0"/>
              </a:rPr>
              <a:t>2. </a:t>
            </a:r>
            <a:r>
              <a:rPr lang="en-US" sz="1600" b="1" dirty="0">
                <a:latin typeface="Georgia" panose="02040502050405020303" pitchFamily="18" charset="0"/>
              </a:rPr>
              <a:t>Position Patient</a:t>
            </a:r>
            <a:r>
              <a:rPr lang="en-US" sz="1600" dirty="0">
                <a:latin typeface="Georgia" panose="02040502050405020303" pitchFamily="18" charset="0"/>
              </a:rPr>
              <a:t>: ensure the patient is in a comfortable position</a:t>
            </a:r>
          </a:p>
          <a:p>
            <a:r>
              <a:rPr lang="en-US" sz="1600" dirty="0">
                <a:latin typeface="Georgia" panose="02040502050405020303" pitchFamily="18" charset="0"/>
              </a:rPr>
              <a:t>3. </a:t>
            </a:r>
            <a:r>
              <a:rPr lang="en-US" sz="1600" b="1" dirty="0">
                <a:latin typeface="Georgia" panose="02040502050405020303" pitchFamily="18" charset="0"/>
              </a:rPr>
              <a:t>Perform Hand Hygiene</a:t>
            </a:r>
          </a:p>
          <a:p>
            <a:r>
              <a:rPr lang="en-US" sz="1600" dirty="0">
                <a:latin typeface="Georgia" panose="02040502050405020303" pitchFamily="18" charset="0"/>
              </a:rPr>
              <a:t>4. </a:t>
            </a:r>
            <a:r>
              <a:rPr lang="en-US" sz="1600" b="1" dirty="0">
                <a:latin typeface="Georgia" panose="02040502050405020303" pitchFamily="18" charset="0"/>
              </a:rPr>
              <a:t>Apply sterile gloves</a:t>
            </a:r>
            <a:r>
              <a:rPr lang="en-US" sz="1600" dirty="0">
                <a:latin typeface="Georgia" panose="02040502050405020303" pitchFamily="18" charset="0"/>
              </a:rPr>
              <a:t>: it is imperative to maintain a sterile field once gloves applied</a:t>
            </a:r>
          </a:p>
          <a:p>
            <a:r>
              <a:rPr lang="en-US" sz="1600" dirty="0">
                <a:latin typeface="Georgia" panose="02040502050405020303" pitchFamily="18" charset="0"/>
              </a:rPr>
              <a:t>5. </a:t>
            </a:r>
            <a:r>
              <a:rPr lang="en-US" sz="1600" b="1" dirty="0">
                <a:latin typeface="Georgia" panose="02040502050405020303" pitchFamily="18" charset="0"/>
              </a:rPr>
              <a:t>Clean the area</a:t>
            </a:r>
            <a:r>
              <a:rPr lang="en-US" sz="1600" dirty="0">
                <a:latin typeface="Georgia" panose="02040502050405020303" pitchFamily="18" charset="0"/>
              </a:rPr>
              <a:t>: use the antiseptic solution to clean the urethral area to prevent infection </a:t>
            </a:r>
          </a:p>
          <a:p>
            <a:r>
              <a:rPr lang="en-US" sz="1600" dirty="0">
                <a:latin typeface="Georgia" panose="02040502050405020303" pitchFamily="18" charset="0"/>
              </a:rPr>
              <a:t>6. </a:t>
            </a:r>
            <a:r>
              <a:rPr lang="en-US" sz="1600" b="1" dirty="0">
                <a:latin typeface="Georgia" panose="02040502050405020303" pitchFamily="18" charset="0"/>
              </a:rPr>
              <a:t>Insert the Catheter</a:t>
            </a:r>
            <a:r>
              <a:rPr lang="en-US" sz="1600" dirty="0">
                <a:latin typeface="Georgia" panose="02040502050405020303" pitchFamily="18" charset="0"/>
              </a:rPr>
              <a:t>: gently insert the lubricated catheter into the urethra, until urine begins to flow</a:t>
            </a:r>
          </a:p>
          <a:p>
            <a:r>
              <a:rPr lang="en-US" sz="1600" dirty="0">
                <a:latin typeface="Georgia" panose="02040502050405020303" pitchFamily="18" charset="0"/>
              </a:rPr>
              <a:t>7. </a:t>
            </a:r>
            <a:r>
              <a:rPr lang="en-US" sz="1600" b="1" dirty="0">
                <a:latin typeface="Georgia" panose="02040502050405020303" pitchFamily="18" charset="0"/>
              </a:rPr>
              <a:t>Secure the catheter</a:t>
            </a:r>
            <a:r>
              <a:rPr lang="en-US" sz="1600" dirty="0">
                <a:latin typeface="Georgia" panose="02040502050405020303" pitchFamily="18" charset="0"/>
              </a:rPr>
              <a:t>: secure the catheter to prevent movement and ensure proper drainage</a:t>
            </a:r>
          </a:p>
          <a:p>
            <a:r>
              <a:rPr lang="en-US" sz="1600" dirty="0">
                <a:latin typeface="Georgia" panose="02040502050405020303" pitchFamily="18" charset="0"/>
              </a:rPr>
              <a:t>8. </a:t>
            </a:r>
            <a:r>
              <a:rPr lang="en-US" sz="1600" b="1" dirty="0">
                <a:latin typeface="Georgia" panose="02040502050405020303" pitchFamily="18" charset="0"/>
              </a:rPr>
              <a:t>Remove catheter/dispose of materials</a:t>
            </a:r>
          </a:p>
        </p:txBody>
      </p:sp>
      <p:pic>
        <p:nvPicPr>
          <p:cNvPr id="4" name="Audio 3">
            <a:hlinkClick r:id="" action="ppaction://media"/>
            <a:extLst>
              <a:ext uri="{FF2B5EF4-FFF2-40B4-BE49-F238E27FC236}">
                <a16:creationId xmlns:a16="http://schemas.microsoft.com/office/drawing/2014/main" id="{9FCF2DBA-2AB9-A49B-D6B7-1D23FC91E36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3857625"/>
            <a:ext cx="2286000" cy="1285875"/>
          </a:xfrm>
          <a:prstGeom prst="rect">
            <a:avLst/>
          </a:prstGeom>
        </p:spPr>
      </p:pic>
    </p:spTree>
    <p:extLst>
      <p:ext uri="{BB962C8B-B14F-4D97-AF65-F5344CB8AC3E}">
        <p14:creationId xmlns:p14="http://schemas.microsoft.com/office/powerpoint/2010/main" val="2827871601"/>
      </p:ext>
    </p:extLst>
  </p:cSld>
  <p:clrMapOvr>
    <a:masterClrMapping/>
  </p:clrMapOvr>
  <mc:AlternateContent xmlns:mc="http://schemas.openxmlformats.org/markup-compatibility/2006">
    <mc:Choice xmlns:p14="http://schemas.microsoft.com/office/powerpoint/2010/main" Requires="p14">
      <p:transition spd="slow" p14:dur="2000" advTm="71084"/>
    </mc:Choice>
    <mc:Fallback>
      <p:transition spd="slow" advTm="71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1707</Words>
  <Application>Microsoft Office PowerPoint</Application>
  <PresentationFormat>On-screen Show (16:9)</PresentationFormat>
  <Paragraphs>121</Paragraphs>
  <Slides>16</Slides>
  <Notes>14</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Georgia</vt:lpstr>
      <vt:lpstr>Arial</vt:lpstr>
      <vt:lpstr>Economica</vt:lpstr>
      <vt:lpstr>Open Sans</vt:lpstr>
      <vt:lpstr>Luxe</vt:lpstr>
      <vt:lpstr>Neurogenic Bladder</vt:lpstr>
      <vt:lpstr>What is Neurogenic Bladder?</vt:lpstr>
      <vt:lpstr>Types of Neurogenic Bladder</vt:lpstr>
      <vt:lpstr>The Urinary System</vt:lpstr>
      <vt:lpstr>Signs and Symptoms</vt:lpstr>
      <vt:lpstr>Causes of Neurogenic Bladder </vt:lpstr>
      <vt:lpstr>Neurogenic Bladder in Spinal Cord Injuries </vt:lpstr>
      <vt:lpstr>Intermittent Urinary Catheterization </vt:lpstr>
      <vt:lpstr>Steps of Intermittent  Urinary Catheterization </vt:lpstr>
      <vt:lpstr>PowerPoint Presentation</vt:lpstr>
      <vt:lpstr>How is Neurogenic Bladder Diagnosed</vt:lpstr>
      <vt:lpstr>Neurogenic Bladder Treatment </vt:lpstr>
      <vt:lpstr>Physical Complications of Neurogenic Bladder</vt:lpstr>
      <vt:lpstr>Psychosocial Complications of Neurogenic Bladder</vt:lpstr>
      <vt:lpstr>References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olivia valenti</dc:creator>
  <cp:lastModifiedBy>olivia valenti</cp:lastModifiedBy>
  <cp:revision>1</cp:revision>
  <dcterms:modified xsi:type="dcterms:W3CDTF">2025-07-21T01:02:29Z</dcterms:modified>
</cp:coreProperties>
</file>