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689" r:id="rId3"/>
  </p:sldMasterIdLst>
  <p:notesMasterIdLst>
    <p:notesMasterId r:id="rId59"/>
  </p:notesMasterIdLst>
  <p:sldIdLst>
    <p:sldId id="256" r:id="rId4"/>
    <p:sldId id="258" r:id="rId5"/>
    <p:sldId id="257" r:id="rId6"/>
    <p:sldId id="259" r:id="rId7"/>
    <p:sldId id="383" r:id="rId8"/>
    <p:sldId id="390" r:id="rId9"/>
    <p:sldId id="385" r:id="rId10"/>
    <p:sldId id="386" r:id="rId11"/>
    <p:sldId id="261" r:id="rId12"/>
    <p:sldId id="391" r:id="rId13"/>
    <p:sldId id="378" r:id="rId14"/>
    <p:sldId id="268" r:id="rId15"/>
    <p:sldId id="264" r:id="rId16"/>
    <p:sldId id="326" r:id="rId17"/>
    <p:sldId id="328" r:id="rId18"/>
    <p:sldId id="265" r:id="rId19"/>
    <p:sldId id="330" r:id="rId20"/>
    <p:sldId id="392" r:id="rId21"/>
    <p:sldId id="353" r:id="rId22"/>
    <p:sldId id="329" r:id="rId23"/>
    <p:sldId id="354" r:id="rId24"/>
    <p:sldId id="355" r:id="rId25"/>
    <p:sldId id="393" r:id="rId26"/>
    <p:sldId id="356" r:id="rId27"/>
    <p:sldId id="394" r:id="rId28"/>
    <p:sldId id="358" r:id="rId29"/>
    <p:sldId id="357" r:id="rId30"/>
    <p:sldId id="301" r:id="rId31"/>
    <p:sldId id="359" r:id="rId32"/>
    <p:sldId id="396" r:id="rId33"/>
    <p:sldId id="397" r:id="rId34"/>
    <p:sldId id="398" r:id="rId35"/>
    <p:sldId id="399" r:id="rId36"/>
    <p:sldId id="395" r:id="rId37"/>
    <p:sldId id="400" r:id="rId38"/>
    <p:sldId id="360" r:id="rId39"/>
    <p:sldId id="362" r:id="rId40"/>
    <p:sldId id="361" r:id="rId41"/>
    <p:sldId id="369" r:id="rId42"/>
    <p:sldId id="365" r:id="rId43"/>
    <p:sldId id="366" r:id="rId44"/>
    <p:sldId id="370" r:id="rId45"/>
    <p:sldId id="371" r:id="rId46"/>
    <p:sldId id="352" r:id="rId47"/>
    <p:sldId id="374" r:id="rId48"/>
    <p:sldId id="372" r:id="rId49"/>
    <p:sldId id="375" r:id="rId50"/>
    <p:sldId id="373" r:id="rId51"/>
    <p:sldId id="379" r:id="rId52"/>
    <p:sldId id="387" r:id="rId53"/>
    <p:sldId id="380" r:id="rId54"/>
    <p:sldId id="381" r:id="rId55"/>
    <p:sldId id="382" r:id="rId56"/>
    <p:sldId id="388" r:id="rId57"/>
    <p:sldId id="38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93"/>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50" autoAdjust="0"/>
  </p:normalViewPr>
  <p:slideViewPr>
    <p:cSldViewPr snapToGrid="0">
      <p:cViewPr varScale="1">
        <p:scale>
          <a:sx n="82" d="100"/>
          <a:sy n="82" d="100"/>
        </p:scale>
        <p:origin x="738" y="60"/>
      </p:cViewPr>
      <p:guideLst/>
    </p:cSldViewPr>
  </p:slideViewPr>
  <p:outlineViewPr>
    <p:cViewPr>
      <p:scale>
        <a:sx n="33" d="100"/>
        <a:sy n="33" d="100"/>
      </p:scale>
      <p:origin x="0" y="-199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nder, Kristine" userId="6deb8449-fa0b-4e31-9713-a396ad943b74" providerId="ADAL" clId="{46A66862-E9E0-4877-A068-539A6AEBD6D3}"/>
    <pc:docChg chg="modSld">
      <pc:chgData name="Schonder, Kristine" userId="6deb8449-fa0b-4e31-9713-a396ad943b74" providerId="ADAL" clId="{46A66862-E9E0-4877-A068-539A6AEBD6D3}" dt="2025-11-10T18:35:06.848" v="50" actId="6549"/>
      <pc:docMkLst>
        <pc:docMk/>
      </pc:docMkLst>
      <pc:sldChg chg="modNotesTx">
        <pc:chgData name="Schonder, Kristine" userId="6deb8449-fa0b-4e31-9713-a396ad943b74" providerId="ADAL" clId="{46A66862-E9E0-4877-A068-539A6AEBD6D3}" dt="2025-11-10T18:32:54.939" v="0" actId="6549"/>
        <pc:sldMkLst>
          <pc:docMk/>
          <pc:sldMk cId="154077411" sldId="259"/>
        </pc:sldMkLst>
      </pc:sldChg>
      <pc:sldChg chg="modNotesTx">
        <pc:chgData name="Schonder, Kristine" userId="6deb8449-fa0b-4e31-9713-a396ad943b74" providerId="ADAL" clId="{46A66862-E9E0-4877-A068-539A6AEBD6D3}" dt="2025-11-10T18:33:07.280" v="5" actId="6549"/>
        <pc:sldMkLst>
          <pc:docMk/>
          <pc:sldMk cId="2981787663" sldId="261"/>
        </pc:sldMkLst>
      </pc:sldChg>
      <pc:sldChg chg="modNotesTx">
        <pc:chgData name="Schonder, Kristine" userId="6deb8449-fa0b-4e31-9713-a396ad943b74" providerId="ADAL" clId="{46A66862-E9E0-4877-A068-539A6AEBD6D3}" dt="2025-11-10T18:33:17.933" v="9" actId="6549"/>
        <pc:sldMkLst>
          <pc:docMk/>
          <pc:sldMk cId="2274747908" sldId="264"/>
        </pc:sldMkLst>
      </pc:sldChg>
      <pc:sldChg chg="modNotesTx">
        <pc:chgData name="Schonder, Kristine" userId="6deb8449-fa0b-4e31-9713-a396ad943b74" providerId="ADAL" clId="{46A66862-E9E0-4877-A068-539A6AEBD6D3}" dt="2025-11-10T18:33:26.210" v="12" actId="6549"/>
        <pc:sldMkLst>
          <pc:docMk/>
          <pc:sldMk cId="4189097555" sldId="265"/>
        </pc:sldMkLst>
      </pc:sldChg>
      <pc:sldChg chg="modNotesTx">
        <pc:chgData name="Schonder, Kristine" userId="6deb8449-fa0b-4e31-9713-a396ad943b74" providerId="ADAL" clId="{46A66862-E9E0-4877-A068-539A6AEBD6D3}" dt="2025-11-10T18:33:14.801" v="8" actId="6549"/>
        <pc:sldMkLst>
          <pc:docMk/>
          <pc:sldMk cId="1495380787" sldId="268"/>
        </pc:sldMkLst>
      </pc:sldChg>
      <pc:sldChg chg="modNotesTx">
        <pc:chgData name="Schonder, Kristine" userId="6deb8449-fa0b-4e31-9713-a396ad943b74" providerId="ADAL" clId="{46A66862-E9E0-4877-A068-539A6AEBD6D3}" dt="2025-11-10T18:34:05.816" v="24" actId="6549"/>
        <pc:sldMkLst>
          <pc:docMk/>
          <pc:sldMk cId="1462237592" sldId="301"/>
        </pc:sldMkLst>
      </pc:sldChg>
      <pc:sldChg chg="modNotesTx">
        <pc:chgData name="Schonder, Kristine" userId="6deb8449-fa0b-4e31-9713-a396ad943b74" providerId="ADAL" clId="{46A66862-E9E0-4877-A068-539A6AEBD6D3}" dt="2025-11-10T18:33:19.834" v="10" actId="6549"/>
        <pc:sldMkLst>
          <pc:docMk/>
          <pc:sldMk cId="3480510993" sldId="326"/>
        </pc:sldMkLst>
      </pc:sldChg>
      <pc:sldChg chg="modNotesTx">
        <pc:chgData name="Schonder, Kristine" userId="6deb8449-fa0b-4e31-9713-a396ad943b74" providerId="ADAL" clId="{46A66862-E9E0-4877-A068-539A6AEBD6D3}" dt="2025-11-10T18:33:23.440" v="11" actId="6549"/>
        <pc:sldMkLst>
          <pc:docMk/>
          <pc:sldMk cId="3040718707" sldId="328"/>
        </pc:sldMkLst>
      </pc:sldChg>
      <pc:sldChg chg="modNotesTx">
        <pc:chgData name="Schonder, Kristine" userId="6deb8449-fa0b-4e31-9713-a396ad943b74" providerId="ADAL" clId="{46A66862-E9E0-4877-A068-539A6AEBD6D3}" dt="2025-11-10T18:33:38.174" v="16" actId="6549"/>
        <pc:sldMkLst>
          <pc:docMk/>
          <pc:sldMk cId="2551591214" sldId="329"/>
        </pc:sldMkLst>
      </pc:sldChg>
      <pc:sldChg chg="modNotesTx">
        <pc:chgData name="Schonder, Kristine" userId="6deb8449-fa0b-4e31-9713-a396ad943b74" providerId="ADAL" clId="{46A66862-E9E0-4877-A068-539A6AEBD6D3}" dt="2025-11-10T18:33:29.786" v="13" actId="6549"/>
        <pc:sldMkLst>
          <pc:docMk/>
          <pc:sldMk cId="1267806214" sldId="330"/>
        </pc:sldMkLst>
      </pc:sldChg>
      <pc:sldChg chg="modNotesTx">
        <pc:chgData name="Schonder, Kristine" userId="6deb8449-fa0b-4e31-9713-a396ad943b74" providerId="ADAL" clId="{46A66862-E9E0-4877-A068-539A6AEBD6D3}" dt="2025-11-10T18:34:42.263" v="40" actId="6549"/>
        <pc:sldMkLst>
          <pc:docMk/>
          <pc:sldMk cId="907930578" sldId="352"/>
        </pc:sldMkLst>
      </pc:sldChg>
      <pc:sldChg chg="modNotesTx">
        <pc:chgData name="Schonder, Kristine" userId="6deb8449-fa0b-4e31-9713-a396ad943b74" providerId="ADAL" clId="{46A66862-E9E0-4877-A068-539A6AEBD6D3}" dt="2025-11-10T18:33:35.349" v="15" actId="6549"/>
        <pc:sldMkLst>
          <pc:docMk/>
          <pc:sldMk cId="2120571513" sldId="353"/>
        </pc:sldMkLst>
      </pc:sldChg>
      <pc:sldChg chg="modNotesTx">
        <pc:chgData name="Schonder, Kristine" userId="6deb8449-fa0b-4e31-9713-a396ad943b74" providerId="ADAL" clId="{46A66862-E9E0-4877-A068-539A6AEBD6D3}" dt="2025-11-10T18:33:40.419" v="17" actId="6549"/>
        <pc:sldMkLst>
          <pc:docMk/>
          <pc:sldMk cId="1630896651" sldId="354"/>
        </pc:sldMkLst>
      </pc:sldChg>
      <pc:sldChg chg="modNotesTx">
        <pc:chgData name="Schonder, Kristine" userId="6deb8449-fa0b-4e31-9713-a396ad943b74" providerId="ADAL" clId="{46A66862-E9E0-4877-A068-539A6AEBD6D3}" dt="2025-11-10T18:33:50.202" v="18" actId="6549"/>
        <pc:sldMkLst>
          <pc:docMk/>
          <pc:sldMk cId="2546449369" sldId="355"/>
        </pc:sldMkLst>
      </pc:sldChg>
      <pc:sldChg chg="modNotesTx">
        <pc:chgData name="Schonder, Kristine" userId="6deb8449-fa0b-4e31-9713-a396ad943b74" providerId="ADAL" clId="{46A66862-E9E0-4877-A068-539A6AEBD6D3}" dt="2025-11-10T18:33:54.724" v="20" actId="6549"/>
        <pc:sldMkLst>
          <pc:docMk/>
          <pc:sldMk cId="523400445" sldId="356"/>
        </pc:sldMkLst>
      </pc:sldChg>
      <pc:sldChg chg="modNotesTx">
        <pc:chgData name="Schonder, Kristine" userId="6deb8449-fa0b-4e31-9713-a396ad943b74" providerId="ADAL" clId="{46A66862-E9E0-4877-A068-539A6AEBD6D3}" dt="2025-11-10T18:34:01.312" v="23" actId="6549"/>
        <pc:sldMkLst>
          <pc:docMk/>
          <pc:sldMk cId="1138324930" sldId="357"/>
        </pc:sldMkLst>
      </pc:sldChg>
      <pc:sldChg chg="modNotesTx">
        <pc:chgData name="Schonder, Kristine" userId="6deb8449-fa0b-4e31-9713-a396ad943b74" providerId="ADAL" clId="{46A66862-E9E0-4877-A068-539A6AEBD6D3}" dt="2025-11-10T18:33:58.787" v="22" actId="6549"/>
        <pc:sldMkLst>
          <pc:docMk/>
          <pc:sldMk cId="2933948753" sldId="358"/>
        </pc:sldMkLst>
      </pc:sldChg>
      <pc:sldChg chg="modNotesTx">
        <pc:chgData name="Schonder, Kristine" userId="6deb8449-fa0b-4e31-9713-a396ad943b74" providerId="ADAL" clId="{46A66862-E9E0-4877-A068-539A6AEBD6D3}" dt="2025-11-10T18:34:08.180" v="25" actId="6549"/>
        <pc:sldMkLst>
          <pc:docMk/>
          <pc:sldMk cId="3970404797" sldId="359"/>
        </pc:sldMkLst>
      </pc:sldChg>
      <pc:sldChg chg="modNotesTx">
        <pc:chgData name="Schonder, Kristine" userId="6deb8449-fa0b-4e31-9713-a396ad943b74" providerId="ADAL" clId="{46A66862-E9E0-4877-A068-539A6AEBD6D3}" dt="2025-11-10T18:34:23.581" v="32" actId="6549"/>
        <pc:sldMkLst>
          <pc:docMk/>
          <pc:sldMk cId="3180154472" sldId="360"/>
        </pc:sldMkLst>
      </pc:sldChg>
      <pc:sldChg chg="modNotesTx">
        <pc:chgData name="Schonder, Kristine" userId="6deb8449-fa0b-4e31-9713-a396ad943b74" providerId="ADAL" clId="{46A66862-E9E0-4877-A068-539A6AEBD6D3}" dt="2025-11-10T18:34:27.561" v="34" actId="6549"/>
        <pc:sldMkLst>
          <pc:docMk/>
          <pc:sldMk cId="3020456886" sldId="361"/>
        </pc:sldMkLst>
      </pc:sldChg>
      <pc:sldChg chg="modNotesTx">
        <pc:chgData name="Schonder, Kristine" userId="6deb8449-fa0b-4e31-9713-a396ad943b74" providerId="ADAL" clId="{46A66862-E9E0-4877-A068-539A6AEBD6D3}" dt="2025-11-10T18:34:25.646" v="33" actId="6549"/>
        <pc:sldMkLst>
          <pc:docMk/>
          <pc:sldMk cId="733776214" sldId="362"/>
        </pc:sldMkLst>
      </pc:sldChg>
      <pc:sldChg chg="modNotesTx">
        <pc:chgData name="Schonder, Kristine" userId="6deb8449-fa0b-4e31-9713-a396ad943b74" providerId="ADAL" clId="{46A66862-E9E0-4877-A068-539A6AEBD6D3}" dt="2025-11-10T18:34:32.595" v="36" actId="6549"/>
        <pc:sldMkLst>
          <pc:docMk/>
          <pc:sldMk cId="0" sldId="365"/>
        </pc:sldMkLst>
      </pc:sldChg>
      <pc:sldChg chg="modNotesTx">
        <pc:chgData name="Schonder, Kristine" userId="6deb8449-fa0b-4e31-9713-a396ad943b74" providerId="ADAL" clId="{46A66862-E9E0-4877-A068-539A6AEBD6D3}" dt="2025-11-10T18:34:34.748" v="37" actId="6549"/>
        <pc:sldMkLst>
          <pc:docMk/>
          <pc:sldMk cId="0" sldId="366"/>
        </pc:sldMkLst>
      </pc:sldChg>
      <pc:sldChg chg="modNotesTx">
        <pc:chgData name="Schonder, Kristine" userId="6deb8449-fa0b-4e31-9713-a396ad943b74" providerId="ADAL" clId="{46A66862-E9E0-4877-A068-539A6AEBD6D3}" dt="2025-11-10T18:34:30.348" v="35" actId="6549"/>
        <pc:sldMkLst>
          <pc:docMk/>
          <pc:sldMk cId="2991844726" sldId="369"/>
        </pc:sldMkLst>
      </pc:sldChg>
      <pc:sldChg chg="modNotesTx">
        <pc:chgData name="Schonder, Kristine" userId="6deb8449-fa0b-4e31-9713-a396ad943b74" providerId="ADAL" clId="{46A66862-E9E0-4877-A068-539A6AEBD6D3}" dt="2025-11-10T18:34:36.995" v="38" actId="6549"/>
        <pc:sldMkLst>
          <pc:docMk/>
          <pc:sldMk cId="2710027782" sldId="370"/>
        </pc:sldMkLst>
      </pc:sldChg>
      <pc:sldChg chg="modNotesTx">
        <pc:chgData name="Schonder, Kristine" userId="6deb8449-fa0b-4e31-9713-a396ad943b74" providerId="ADAL" clId="{46A66862-E9E0-4877-A068-539A6AEBD6D3}" dt="2025-11-10T18:34:38.809" v="39" actId="6549"/>
        <pc:sldMkLst>
          <pc:docMk/>
          <pc:sldMk cId="3235107059" sldId="371"/>
        </pc:sldMkLst>
      </pc:sldChg>
      <pc:sldChg chg="modNotesTx">
        <pc:chgData name="Schonder, Kristine" userId="6deb8449-fa0b-4e31-9713-a396ad943b74" providerId="ADAL" clId="{46A66862-E9E0-4877-A068-539A6AEBD6D3}" dt="2025-11-10T18:34:46.807" v="42" actId="6549"/>
        <pc:sldMkLst>
          <pc:docMk/>
          <pc:sldMk cId="1036178158" sldId="372"/>
        </pc:sldMkLst>
      </pc:sldChg>
      <pc:sldChg chg="modNotesTx">
        <pc:chgData name="Schonder, Kristine" userId="6deb8449-fa0b-4e31-9713-a396ad943b74" providerId="ADAL" clId="{46A66862-E9E0-4877-A068-539A6AEBD6D3}" dt="2025-11-10T18:34:51.725" v="44" actId="6549"/>
        <pc:sldMkLst>
          <pc:docMk/>
          <pc:sldMk cId="519029801" sldId="373"/>
        </pc:sldMkLst>
      </pc:sldChg>
      <pc:sldChg chg="modNotesTx">
        <pc:chgData name="Schonder, Kristine" userId="6deb8449-fa0b-4e31-9713-a396ad943b74" providerId="ADAL" clId="{46A66862-E9E0-4877-A068-539A6AEBD6D3}" dt="2025-11-10T18:34:44.989" v="41" actId="6549"/>
        <pc:sldMkLst>
          <pc:docMk/>
          <pc:sldMk cId="1283113689" sldId="374"/>
        </pc:sldMkLst>
      </pc:sldChg>
      <pc:sldChg chg="modNotesTx">
        <pc:chgData name="Schonder, Kristine" userId="6deb8449-fa0b-4e31-9713-a396ad943b74" providerId="ADAL" clId="{46A66862-E9E0-4877-A068-539A6AEBD6D3}" dt="2025-11-10T18:34:48.583" v="43" actId="6549"/>
        <pc:sldMkLst>
          <pc:docMk/>
          <pc:sldMk cId="2428706522" sldId="375"/>
        </pc:sldMkLst>
      </pc:sldChg>
      <pc:sldChg chg="modNotesTx">
        <pc:chgData name="Schonder, Kristine" userId="6deb8449-fa0b-4e31-9713-a396ad943b74" providerId="ADAL" clId="{46A66862-E9E0-4877-A068-539A6AEBD6D3}" dt="2025-11-10T18:33:12.628" v="7" actId="6549"/>
        <pc:sldMkLst>
          <pc:docMk/>
          <pc:sldMk cId="3352100700" sldId="378"/>
        </pc:sldMkLst>
      </pc:sldChg>
      <pc:sldChg chg="modNotesTx">
        <pc:chgData name="Schonder, Kristine" userId="6deb8449-fa0b-4e31-9713-a396ad943b74" providerId="ADAL" clId="{46A66862-E9E0-4877-A068-539A6AEBD6D3}" dt="2025-11-10T18:34:54.622" v="45" actId="6549"/>
        <pc:sldMkLst>
          <pc:docMk/>
          <pc:sldMk cId="2763843910" sldId="379"/>
        </pc:sldMkLst>
      </pc:sldChg>
      <pc:sldChg chg="modNotesTx">
        <pc:chgData name="Schonder, Kristine" userId="6deb8449-fa0b-4e31-9713-a396ad943b74" providerId="ADAL" clId="{46A66862-E9E0-4877-A068-539A6AEBD6D3}" dt="2025-11-10T18:34:59.280" v="47" actId="6549"/>
        <pc:sldMkLst>
          <pc:docMk/>
          <pc:sldMk cId="3855830766" sldId="380"/>
        </pc:sldMkLst>
      </pc:sldChg>
      <pc:sldChg chg="modNotesTx">
        <pc:chgData name="Schonder, Kristine" userId="6deb8449-fa0b-4e31-9713-a396ad943b74" providerId="ADAL" clId="{46A66862-E9E0-4877-A068-539A6AEBD6D3}" dt="2025-11-10T18:35:02.926" v="48" actId="6549"/>
        <pc:sldMkLst>
          <pc:docMk/>
          <pc:sldMk cId="1555528500" sldId="381"/>
        </pc:sldMkLst>
      </pc:sldChg>
      <pc:sldChg chg="modNotesTx">
        <pc:chgData name="Schonder, Kristine" userId="6deb8449-fa0b-4e31-9713-a396ad943b74" providerId="ADAL" clId="{46A66862-E9E0-4877-A068-539A6AEBD6D3}" dt="2025-11-10T18:35:04.897" v="49" actId="6549"/>
        <pc:sldMkLst>
          <pc:docMk/>
          <pc:sldMk cId="2784934358" sldId="382"/>
        </pc:sldMkLst>
      </pc:sldChg>
      <pc:sldChg chg="modNotesTx">
        <pc:chgData name="Schonder, Kristine" userId="6deb8449-fa0b-4e31-9713-a396ad943b74" providerId="ADAL" clId="{46A66862-E9E0-4877-A068-539A6AEBD6D3}" dt="2025-11-10T18:32:57.482" v="1" actId="6549"/>
        <pc:sldMkLst>
          <pc:docMk/>
          <pc:sldMk cId="3138589806" sldId="383"/>
        </pc:sldMkLst>
      </pc:sldChg>
      <pc:sldChg chg="modNotesTx">
        <pc:chgData name="Schonder, Kristine" userId="6deb8449-fa0b-4e31-9713-a396ad943b74" providerId="ADAL" clId="{46A66862-E9E0-4877-A068-539A6AEBD6D3}" dt="2025-11-10T18:33:02.131" v="3" actId="6549"/>
        <pc:sldMkLst>
          <pc:docMk/>
          <pc:sldMk cId="1066212541" sldId="385"/>
        </pc:sldMkLst>
      </pc:sldChg>
      <pc:sldChg chg="modNotesTx">
        <pc:chgData name="Schonder, Kristine" userId="6deb8449-fa0b-4e31-9713-a396ad943b74" providerId="ADAL" clId="{46A66862-E9E0-4877-A068-539A6AEBD6D3}" dt="2025-11-10T18:33:04.958" v="4" actId="6549"/>
        <pc:sldMkLst>
          <pc:docMk/>
          <pc:sldMk cId="2176140863" sldId="386"/>
        </pc:sldMkLst>
      </pc:sldChg>
      <pc:sldChg chg="modNotesTx">
        <pc:chgData name="Schonder, Kristine" userId="6deb8449-fa0b-4e31-9713-a396ad943b74" providerId="ADAL" clId="{46A66862-E9E0-4877-A068-539A6AEBD6D3}" dt="2025-11-10T18:34:56.944" v="46" actId="6549"/>
        <pc:sldMkLst>
          <pc:docMk/>
          <pc:sldMk cId="1809737330" sldId="387"/>
        </pc:sldMkLst>
      </pc:sldChg>
      <pc:sldChg chg="modNotesTx">
        <pc:chgData name="Schonder, Kristine" userId="6deb8449-fa0b-4e31-9713-a396ad943b74" providerId="ADAL" clId="{46A66862-E9E0-4877-A068-539A6AEBD6D3}" dt="2025-11-10T18:35:06.848" v="50" actId="6549"/>
        <pc:sldMkLst>
          <pc:docMk/>
          <pc:sldMk cId="4151384290" sldId="388"/>
        </pc:sldMkLst>
      </pc:sldChg>
      <pc:sldChg chg="modNotesTx">
        <pc:chgData name="Schonder, Kristine" userId="6deb8449-fa0b-4e31-9713-a396ad943b74" providerId="ADAL" clId="{46A66862-E9E0-4877-A068-539A6AEBD6D3}" dt="2025-11-10T18:32:59.602" v="2" actId="6549"/>
        <pc:sldMkLst>
          <pc:docMk/>
          <pc:sldMk cId="1977329926" sldId="390"/>
        </pc:sldMkLst>
      </pc:sldChg>
      <pc:sldChg chg="modNotesTx">
        <pc:chgData name="Schonder, Kristine" userId="6deb8449-fa0b-4e31-9713-a396ad943b74" providerId="ADAL" clId="{46A66862-E9E0-4877-A068-539A6AEBD6D3}" dt="2025-11-10T18:33:09.369" v="6" actId="6549"/>
        <pc:sldMkLst>
          <pc:docMk/>
          <pc:sldMk cId="445077608" sldId="391"/>
        </pc:sldMkLst>
      </pc:sldChg>
      <pc:sldChg chg="modNotesTx">
        <pc:chgData name="Schonder, Kristine" userId="6deb8449-fa0b-4e31-9713-a396ad943b74" providerId="ADAL" clId="{46A66862-E9E0-4877-A068-539A6AEBD6D3}" dt="2025-11-10T18:33:32.616" v="14" actId="6549"/>
        <pc:sldMkLst>
          <pc:docMk/>
          <pc:sldMk cId="387678255" sldId="392"/>
        </pc:sldMkLst>
      </pc:sldChg>
      <pc:sldChg chg="modNotesTx">
        <pc:chgData name="Schonder, Kristine" userId="6deb8449-fa0b-4e31-9713-a396ad943b74" providerId="ADAL" clId="{46A66862-E9E0-4877-A068-539A6AEBD6D3}" dt="2025-11-10T18:33:52.656" v="19" actId="6549"/>
        <pc:sldMkLst>
          <pc:docMk/>
          <pc:sldMk cId="4153993436" sldId="393"/>
        </pc:sldMkLst>
      </pc:sldChg>
      <pc:sldChg chg="modNotesTx">
        <pc:chgData name="Schonder, Kristine" userId="6deb8449-fa0b-4e31-9713-a396ad943b74" providerId="ADAL" clId="{46A66862-E9E0-4877-A068-539A6AEBD6D3}" dt="2025-11-10T18:33:56.648" v="21" actId="6549"/>
        <pc:sldMkLst>
          <pc:docMk/>
          <pc:sldMk cId="254992534" sldId="394"/>
        </pc:sldMkLst>
      </pc:sldChg>
      <pc:sldChg chg="modNotesTx">
        <pc:chgData name="Schonder, Kristine" userId="6deb8449-fa0b-4e31-9713-a396ad943b74" providerId="ADAL" clId="{46A66862-E9E0-4877-A068-539A6AEBD6D3}" dt="2025-11-10T18:34:18.620" v="30" actId="6549"/>
        <pc:sldMkLst>
          <pc:docMk/>
          <pc:sldMk cId="93256095" sldId="395"/>
        </pc:sldMkLst>
      </pc:sldChg>
      <pc:sldChg chg="modNotesTx">
        <pc:chgData name="Schonder, Kristine" userId="6deb8449-fa0b-4e31-9713-a396ad943b74" providerId="ADAL" clId="{46A66862-E9E0-4877-A068-539A6AEBD6D3}" dt="2025-11-10T18:34:10.489" v="26" actId="6549"/>
        <pc:sldMkLst>
          <pc:docMk/>
          <pc:sldMk cId="907386874" sldId="396"/>
        </pc:sldMkLst>
      </pc:sldChg>
      <pc:sldChg chg="modNotesTx">
        <pc:chgData name="Schonder, Kristine" userId="6deb8449-fa0b-4e31-9713-a396ad943b74" providerId="ADAL" clId="{46A66862-E9E0-4877-A068-539A6AEBD6D3}" dt="2025-11-10T18:34:12.828" v="27" actId="6549"/>
        <pc:sldMkLst>
          <pc:docMk/>
          <pc:sldMk cId="3113035587" sldId="397"/>
        </pc:sldMkLst>
      </pc:sldChg>
      <pc:sldChg chg="modNotesTx">
        <pc:chgData name="Schonder, Kristine" userId="6deb8449-fa0b-4e31-9713-a396ad943b74" providerId="ADAL" clId="{46A66862-E9E0-4877-A068-539A6AEBD6D3}" dt="2025-11-10T18:34:14.833" v="28" actId="6549"/>
        <pc:sldMkLst>
          <pc:docMk/>
          <pc:sldMk cId="282967933" sldId="398"/>
        </pc:sldMkLst>
      </pc:sldChg>
      <pc:sldChg chg="modNotesTx">
        <pc:chgData name="Schonder, Kristine" userId="6deb8449-fa0b-4e31-9713-a396ad943b74" providerId="ADAL" clId="{46A66862-E9E0-4877-A068-539A6AEBD6D3}" dt="2025-11-10T18:34:16.724" v="29" actId="6549"/>
        <pc:sldMkLst>
          <pc:docMk/>
          <pc:sldMk cId="4108041596" sldId="399"/>
        </pc:sldMkLst>
      </pc:sldChg>
      <pc:sldChg chg="modNotesTx">
        <pc:chgData name="Schonder, Kristine" userId="6deb8449-fa0b-4e31-9713-a396ad943b74" providerId="ADAL" clId="{46A66862-E9E0-4877-A068-539A6AEBD6D3}" dt="2025-11-10T18:34:21.308" v="31" actId="6549"/>
        <pc:sldMkLst>
          <pc:docMk/>
          <pc:sldMk cId="2449258167" sldId="40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dirty="0">
                <a:solidFill>
                  <a:schemeClr val="tx1"/>
                </a:solidFill>
              </a:rPr>
              <a:t>Cumulative</a:t>
            </a:r>
            <a:r>
              <a:rPr lang="en-US" sz="2800" b="1" baseline="0" dirty="0">
                <a:solidFill>
                  <a:schemeClr val="tx1"/>
                </a:solidFill>
              </a:rPr>
              <a:t> 12-month risk of COVID-19-associated  hospitalizations</a:t>
            </a:r>
          </a:p>
          <a:p>
            <a:pPr>
              <a:defRPr sz="2800" b="1">
                <a:solidFill>
                  <a:schemeClr val="tx1"/>
                </a:solidFill>
              </a:defRPr>
            </a:pPr>
            <a:r>
              <a:rPr lang="en-US" sz="2400" b="1" baseline="0" dirty="0">
                <a:solidFill>
                  <a:schemeClr val="tx1"/>
                </a:solidFill>
              </a:rPr>
              <a:t>COVID-NET, October 2024-September 2025</a:t>
            </a:r>
            <a:endParaRPr lang="en-US" sz="2800" b="1" dirty="0">
              <a:solidFill>
                <a:schemeClr val="tx1"/>
              </a:solidFill>
            </a:endParaRP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1009431175448862E-2"/>
          <c:y val="0.1149258664538714"/>
          <c:w val="0.91547405705479445"/>
          <c:h val="0.76748654235442038"/>
        </c:manualLayout>
      </c:layout>
      <c:barChart>
        <c:barDir val="col"/>
        <c:grouping val="clustered"/>
        <c:varyColors val="0"/>
        <c:ser>
          <c:idx val="0"/>
          <c:order val="0"/>
          <c:tx>
            <c:strRef>
              <c:f>Sheet1!$B$1</c:f>
              <c:strCache>
                <c:ptCount val="1"/>
                <c:pt idx="0">
                  <c:v>Rate</c:v>
                </c:pt>
              </c:strCache>
            </c:strRef>
          </c:tx>
          <c:spPr>
            <a:solidFill>
              <a:schemeClr val="accent1"/>
            </a:solidFill>
            <a:ln>
              <a:noFill/>
            </a:ln>
            <a:effectLst/>
          </c:spPr>
          <c:invertIfNegative val="0"/>
          <c:cat>
            <c:strRef>
              <c:f>Sheet1!$A$2:$A$10</c:f>
              <c:strCache>
                <c:ptCount val="9"/>
                <c:pt idx="0">
                  <c:v>&lt; 6 monhts</c:v>
                </c:pt>
                <c:pt idx="1">
                  <c:v>6-11 months</c:v>
                </c:pt>
                <c:pt idx="2">
                  <c:v>1-4 years</c:v>
                </c:pt>
                <c:pt idx="3">
                  <c:v>5-11 years</c:v>
                </c:pt>
                <c:pt idx="4">
                  <c:v>12-17 years</c:v>
                </c:pt>
                <c:pt idx="5">
                  <c:v>18-49 years</c:v>
                </c:pt>
                <c:pt idx="6">
                  <c:v>50-64 years</c:v>
                </c:pt>
                <c:pt idx="7">
                  <c:v>65-74 years</c:v>
                </c:pt>
                <c:pt idx="8">
                  <c:v>&gt; 75 years</c:v>
                </c:pt>
              </c:strCache>
            </c:strRef>
          </c:cat>
          <c:val>
            <c:numRef>
              <c:f>Sheet1!$B$2:$B$10</c:f>
              <c:numCache>
                <c:formatCode>General</c:formatCode>
                <c:ptCount val="9"/>
                <c:pt idx="0">
                  <c:v>233</c:v>
                </c:pt>
                <c:pt idx="1">
                  <c:v>117</c:v>
                </c:pt>
                <c:pt idx="2">
                  <c:v>29</c:v>
                </c:pt>
                <c:pt idx="3">
                  <c:v>8</c:v>
                </c:pt>
                <c:pt idx="4">
                  <c:v>8</c:v>
                </c:pt>
                <c:pt idx="5">
                  <c:v>27</c:v>
                </c:pt>
                <c:pt idx="6">
                  <c:v>74</c:v>
                </c:pt>
                <c:pt idx="7">
                  <c:v>195</c:v>
                </c:pt>
                <c:pt idx="8">
                  <c:v>653</c:v>
                </c:pt>
              </c:numCache>
            </c:numRef>
          </c:val>
          <c:extLst>
            <c:ext xmlns:c16="http://schemas.microsoft.com/office/drawing/2014/chart" uri="{C3380CC4-5D6E-409C-BE32-E72D297353CC}">
              <c16:uniqueId val="{00000000-7B04-4D2F-97F6-A5A8405DC594}"/>
            </c:ext>
          </c:extLst>
        </c:ser>
        <c:dLbls>
          <c:showLegendKey val="0"/>
          <c:showVal val="0"/>
          <c:showCatName val="0"/>
          <c:showSerName val="0"/>
          <c:showPercent val="0"/>
          <c:showBubbleSize val="0"/>
        </c:dLbls>
        <c:gapWidth val="219"/>
        <c:overlap val="-27"/>
        <c:axId val="1021047800"/>
        <c:axId val="1021048880"/>
      </c:barChart>
      <c:catAx>
        <c:axId val="102104780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r>
                  <a:rPr lang="en-US" sz="1600" b="1" dirty="0">
                    <a:solidFill>
                      <a:schemeClr val="accent1"/>
                    </a:solidFill>
                  </a:rPr>
                  <a:t>Age</a:t>
                </a:r>
                <a:r>
                  <a:rPr lang="en-US" sz="1600" b="1" baseline="0" dirty="0">
                    <a:solidFill>
                      <a:schemeClr val="accent1"/>
                    </a:solidFill>
                  </a:rPr>
                  <a:t> group</a:t>
                </a:r>
                <a:endParaRPr lang="en-US" sz="1600" b="1" dirty="0">
                  <a:solidFill>
                    <a:schemeClr val="accent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1048880"/>
        <c:crosses val="autoZero"/>
        <c:auto val="1"/>
        <c:lblAlgn val="ctr"/>
        <c:lblOffset val="100"/>
        <c:noMultiLvlLbl val="0"/>
      </c:catAx>
      <c:valAx>
        <c:axId val="1021048880"/>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accent1"/>
                    </a:solidFill>
                    <a:latin typeface="+mn-lt"/>
                    <a:ea typeface="+mn-ea"/>
                    <a:cs typeface="+mn-cs"/>
                  </a:defRPr>
                </a:pPr>
                <a:r>
                  <a:rPr lang="en-US" sz="1600" b="1" dirty="0">
                    <a:solidFill>
                      <a:schemeClr val="accent1"/>
                    </a:solidFill>
                  </a:rPr>
                  <a:t>Hospitalizations</a:t>
                </a:r>
                <a:r>
                  <a:rPr lang="en-US" sz="1600" b="1" baseline="0" dirty="0">
                    <a:solidFill>
                      <a:schemeClr val="accent1"/>
                    </a:solidFill>
                  </a:rPr>
                  <a:t> per 100,000 population</a:t>
                </a:r>
                <a:endParaRPr lang="en-US" sz="1600" b="1" dirty="0">
                  <a:solidFill>
                    <a:schemeClr val="accent1"/>
                  </a:solidFill>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1047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18-49 years</c:v>
                </c:pt>
                <c:pt idx="1">
                  <c:v>5-64 years</c:v>
                </c:pt>
                <c:pt idx="2">
                  <c:v>65-74 years</c:v>
                </c:pt>
                <c:pt idx="3">
                  <c:v>&gt; 75 years</c:v>
                </c:pt>
              </c:strCache>
            </c:strRef>
          </c:cat>
          <c:val>
            <c:numRef>
              <c:f>Sheet1!$B$2:$B$5</c:f>
              <c:numCache>
                <c:formatCode>General</c:formatCode>
                <c:ptCount val="4"/>
                <c:pt idx="0">
                  <c:v>14.1</c:v>
                </c:pt>
                <c:pt idx="1">
                  <c:v>24.1</c:v>
                </c:pt>
                <c:pt idx="2">
                  <c:v>37.9</c:v>
                </c:pt>
                <c:pt idx="3">
                  <c:v>38.299999999999997</c:v>
                </c:pt>
              </c:numCache>
            </c:numRef>
          </c:val>
          <c:extLst>
            <c:ext xmlns:c16="http://schemas.microsoft.com/office/drawing/2014/chart" uri="{C3380CC4-5D6E-409C-BE32-E72D297353CC}">
              <c16:uniqueId val="{00000000-A53D-49E9-83E0-833FCD2C6DFE}"/>
            </c:ext>
          </c:extLst>
        </c:ser>
        <c:ser>
          <c:idx val="1"/>
          <c:order val="1"/>
          <c:tx>
            <c:strRef>
              <c:f>Sheet1!$C$1</c:f>
              <c:strCache>
                <c:ptCount val="1"/>
                <c:pt idx="0">
                  <c:v>2024-2025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18-49 years</c:v>
                </c:pt>
                <c:pt idx="1">
                  <c:v>5-64 years</c:v>
                </c:pt>
                <c:pt idx="2">
                  <c:v>65-74 years</c:v>
                </c:pt>
                <c:pt idx="3">
                  <c:v>&gt; 75 years</c:v>
                </c:pt>
              </c:strCache>
            </c:strRef>
          </c:cat>
          <c:val>
            <c:numRef>
              <c:f>Sheet1!$C$2:$C$5</c:f>
              <c:numCache>
                <c:formatCode>General</c:formatCode>
                <c:ptCount val="4"/>
                <c:pt idx="0">
                  <c:v>14.1</c:v>
                </c:pt>
                <c:pt idx="1">
                  <c:v>24.6</c:v>
                </c:pt>
                <c:pt idx="2">
                  <c:v>42.7</c:v>
                </c:pt>
                <c:pt idx="3">
                  <c:v>46.5</c:v>
                </c:pt>
              </c:numCache>
            </c:numRef>
          </c:val>
          <c:extLst>
            <c:ext xmlns:c16="http://schemas.microsoft.com/office/drawing/2014/chart" uri="{C3380CC4-5D6E-409C-BE32-E72D297353CC}">
              <c16:uniqueId val="{00000001-A53D-49E9-83E0-833FCD2C6DFE}"/>
            </c:ext>
          </c:extLst>
        </c:ser>
        <c:dLbls>
          <c:dLblPos val="outEnd"/>
          <c:showLegendKey val="0"/>
          <c:showVal val="1"/>
          <c:showCatName val="0"/>
          <c:showSerName val="0"/>
          <c:showPercent val="0"/>
          <c:showBubbleSize val="0"/>
        </c:dLbls>
        <c:gapWidth val="219"/>
        <c:overlap val="-27"/>
        <c:axId val="1243618144"/>
        <c:axId val="1243620664"/>
      </c:barChart>
      <c:catAx>
        <c:axId val="124361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620664"/>
        <c:crosses val="autoZero"/>
        <c:auto val="1"/>
        <c:lblAlgn val="ctr"/>
        <c:lblOffset val="100"/>
        <c:noMultiLvlLbl val="0"/>
      </c:catAx>
      <c:valAx>
        <c:axId val="124362066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accent1"/>
                    </a:solidFill>
                    <a:latin typeface="+mn-lt"/>
                    <a:ea typeface="+mn-ea"/>
                    <a:cs typeface="+mn-cs"/>
                  </a:defRPr>
                </a:pPr>
                <a:r>
                  <a:rPr lang="en-US" sz="1800" b="0" dirty="0">
                    <a:solidFill>
                      <a:schemeClr val="accent1"/>
                    </a:solidFill>
                  </a:rPr>
                  <a:t>Vaccination</a:t>
                </a:r>
                <a:r>
                  <a:rPr lang="en-US" sz="1800" b="0" baseline="0" dirty="0">
                    <a:solidFill>
                      <a:schemeClr val="accent1"/>
                    </a:solidFill>
                  </a:rPr>
                  <a:t> Coverage</a:t>
                </a:r>
                <a:endParaRPr lang="en-US" sz="1800" b="0" dirty="0">
                  <a:solidFill>
                    <a:schemeClr val="accent1"/>
                  </a:solidFill>
                </a:endParaRP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361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972-42B5-AE3E-6A424479128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972-42B5-AE3E-6A4244791283}"/>
              </c:ext>
            </c:extLst>
          </c:dPt>
          <c:cat>
            <c:strRef>
              <c:f>Sheet1!$A$2:$A$3</c:f>
              <c:strCache>
                <c:ptCount val="2"/>
                <c:pt idx="0">
                  <c:v>Pharmacies</c:v>
                </c:pt>
                <c:pt idx="1">
                  <c:v>Physician Medical Office</c:v>
                </c:pt>
              </c:strCache>
            </c:strRef>
          </c:cat>
          <c:val>
            <c:numRef>
              <c:f>Sheet1!$B$2:$B$3</c:f>
              <c:numCache>
                <c:formatCode>#,##0</c:formatCode>
                <c:ptCount val="2"/>
                <c:pt idx="0">
                  <c:v>27569515</c:v>
                </c:pt>
                <c:pt idx="1">
                  <c:v>3205674</c:v>
                </c:pt>
              </c:numCache>
            </c:numRef>
          </c:val>
          <c:extLst>
            <c:ext xmlns:c16="http://schemas.microsoft.com/office/drawing/2014/chart" uri="{C3380CC4-5D6E-409C-BE32-E72D297353CC}">
              <c16:uniqueId val="{00000000-8266-4FE0-AA66-E60757B1783F}"/>
            </c:ext>
          </c:extLst>
        </c:ser>
        <c:dLbls>
          <c:showLegendKey val="0"/>
          <c:showVal val="0"/>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AA9A0-D320-4608-87F4-CFFD2D147301}"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B6F58FF6-4AB5-4796-B588-3D30FE91D462}">
      <dgm:prSet/>
      <dgm:spPr>
        <a:xfrm>
          <a:off x="421804" y="2336668"/>
          <a:ext cx="3364170" cy="491701"/>
        </a:xfrm>
        <a:prstGeom prst="rect">
          <a:avLst/>
        </a:prstGeom>
      </dgm:spPr>
      <dgm:t>
        <a:bodyPr/>
        <a:lstStyle/>
        <a:p>
          <a:pPr>
            <a:defRPr b="1"/>
          </a:pPr>
          <a:r>
            <a:rPr lang="en-US" b="1">
              <a:latin typeface="Aptos" panose="02110004020202020204"/>
              <a:ea typeface="+mn-ea"/>
              <a:cs typeface="+mn-cs"/>
            </a:rPr>
            <a:t>2005</a:t>
          </a:r>
          <a:endParaRPr lang="en-US" b="1" dirty="0">
            <a:latin typeface="Aptos" panose="02110004020202020204"/>
            <a:ea typeface="+mn-ea"/>
            <a:cs typeface="+mn-cs"/>
          </a:endParaRPr>
        </a:p>
      </dgm:t>
    </dgm:pt>
    <dgm:pt modelId="{492B0924-D298-4192-9905-0CD79629EF60}" type="parTrans" cxnId="{D28C7EE4-35E5-4F3B-8CCE-42EDDFD5EC7E}">
      <dgm:prSet/>
      <dgm:spPr/>
      <dgm:t>
        <a:bodyPr/>
        <a:lstStyle/>
        <a:p>
          <a:endParaRPr lang="en-US"/>
        </a:p>
      </dgm:t>
    </dgm:pt>
    <dgm:pt modelId="{0301375E-CB87-4417-9A89-264B8C7A476E}" type="sibTrans" cxnId="{D28C7EE4-35E5-4F3B-8CCE-42EDDFD5EC7E}">
      <dgm:prSet/>
      <dgm:spPr/>
      <dgm:t>
        <a:bodyPr/>
        <a:lstStyle/>
        <a:p>
          <a:endParaRPr lang="en-US"/>
        </a:p>
      </dgm:t>
    </dgm:pt>
    <dgm:pt modelId="{50C469CA-753B-462B-AE80-ECCBFB067DE4}">
      <dgm:prSet custT="1"/>
      <dgm:spPr>
        <a:xfrm>
          <a:off x="253596" y="741903"/>
          <a:ext cx="3700587" cy="607011"/>
        </a:xfrm>
        <a:prstGeom prst="rect">
          <a:avLst/>
        </a:prstGeom>
      </dgm:spPr>
      <dgm:t>
        <a:bodyPr/>
        <a:lstStyle/>
        <a:p>
          <a:r>
            <a:rPr lang="en-US" sz="2000">
              <a:latin typeface="Aptos" panose="02110004020202020204"/>
              <a:ea typeface="+mn-ea"/>
              <a:cs typeface="+mn-cs"/>
            </a:rPr>
            <a:t>MMRV vaccine licensed</a:t>
          </a:r>
        </a:p>
      </dgm:t>
    </dgm:pt>
    <dgm:pt modelId="{395A1935-1AEC-48BF-8460-25E4A815CE01}" type="parTrans" cxnId="{C91541EC-F205-4C13-B85B-422B2F9E6BAE}">
      <dgm:prSet/>
      <dgm:spPr/>
      <dgm:t>
        <a:bodyPr/>
        <a:lstStyle/>
        <a:p>
          <a:endParaRPr lang="en-US"/>
        </a:p>
      </dgm:t>
    </dgm:pt>
    <dgm:pt modelId="{EEBBC9DE-D3CD-4854-9CFE-4E35A627B4B2}" type="sibTrans" cxnId="{C91541EC-F205-4C13-B85B-422B2F9E6BAE}">
      <dgm:prSet/>
      <dgm:spPr/>
      <dgm:t>
        <a:bodyPr/>
        <a:lstStyle/>
        <a:p>
          <a:endParaRPr lang="en-US"/>
        </a:p>
      </dgm:t>
    </dgm:pt>
    <dgm:pt modelId="{F6D9C2F9-BEB7-43A6-BC6C-4783A82EA0F8}">
      <dgm:prSet/>
      <dgm:spPr>
        <a:xfrm>
          <a:off x="2524411" y="1522968"/>
          <a:ext cx="3364170" cy="491701"/>
        </a:xfrm>
        <a:prstGeom prst="rect">
          <a:avLst/>
        </a:prstGeom>
      </dgm:spPr>
      <dgm:t>
        <a:bodyPr/>
        <a:lstStyle/>
        <a:p>
          <a:pPr>
            <a:defRPr b="1"/>
          </a:pPr>
          <a:r>
            <a:rPr lang="en-US" b="1">
              <a:latin typeface="Aptos" panose="02110004020202020204"/>
              <a:ea typeface="+mn-ea"/>
              <a:cs typeface="+mn-cs"/>
            </a:rPr>
            <a:t>2006</a:t>
          </a:r>
          <a:endParaRPr lang="en-US" b="1" dirty="0">
            <a:latin typeface="Aptos" panose="02110004020202020204"/>
            <a:ea typeface="+mn-ea"/>
            <a:cs typeface="+mn-cs"/>
          </a:endParaRPr>
        </a:p>
      </dgm:t>
    </dgm:pt>
    <dgm:pt modelId="{4F4DFFBD-2638-4B7F-843D-769E2619B573}" type="parTrans" cxnId="{35DE1D17-97B5-4A46-8B75-8457281F7391}">
      <dgm:prSet/>
      <dgm:spPr/>
      <dgm:t>
        <a:bodyPr/>
        <a:lstStyle/>
        <a:p>
          <a:endParaRPr lang="en-US"/>
        </a:p>
      </dgm:t>
    </dgm:pt>
    <dgm:pt modelId="{B10D332C-C5DE-4290-A0ED-B1F239A23BC8}" type="sibTrans" cxnId="{35DE1D17-97B5-4A46-8B75-8457281F7391}">
      <dgm:prSet/>
      <dgm:spPr/>
      <dgm:t>
        <a:bodyPr/>
        <a:lstStyle/>
        <a:p>
          <a:endParaRPr lang="en-US"/>
        </a:p>
      </dgm:t>
    </dgm:pt>
    <dgm:pt modelId="{D642B7D6-374D-47B8-B69D-E568746DC774}">
      <dgm:prSet custT="1"/>
      <dgm:spPr>
        <a:xfrm>
          <a:off x="2356202" y="3002423"/>
          <a:ext cx="3700587" cy="720826"/>
        </a:xfrm>
        <a:prstGeom prst="rect">
          <a:avLst/>
        </a:prstGeom>
      </dgm:spPr>
      <dgm:t>
        <a:bodyPr/>
        <a:lstStyle/>
        <a:p>
          <a:r>
            <a:rPr lang="en-US" sz="2000">
              <a:latin typeface="Aptos" panose="02110004020202020204"/>
              <a:ea typeface="+mn-ea"/>
              <a:cs typeface="+mn-cs"/>
            </a:rPr>
            <a:t>Per ACIP, MMRV vaccine preferred over MMR + varicella vaccines</a:t>
          </a:r>
        </a:p>
      </dgm:t>
    </dgm:pt>
    <dgm:pt modelId="{636CAB9D-267E-44EE-B5CE-884DE5EF5CDA}" type="parTrans" cxnId="{C3BDB77A-B100-4360-9676-DA5E3C750183}">
      <dgm:prSet/>
      <dgm:spPr/>
      <dgm:t>
        <a:bodyPr/>
        <a:lstStyle/>
        <a:p>
          <a:endParaRPr lang="en-US"/>
        </a:p>
      </dgm:t>
    </dgm:pt>
    <dgm:pt modelId="{353C39FA-DBEB-4ED4-8793-E6B3870E1FAD}" type="sibTrans" cxnId="{C3BDB77A-B100-4360-9676-DA5E3C750183}">
      <dgm:prSet/>
      <dgm:spPr/>
      <dgm:t>
        <a:bodyPr/>
        <a:lstStyle/>
        <a:p>
          <a:endParaRPr lang="en-US"/>
        </a:p>
      </dgm:t>
    </dgm:pt>
    <dgm:pt modelId="{A34CC030-756D-48E0-AD92-2F17F2F90E22}">
      <dgm:prSet/>
      <dgm:spPr>
        <a:xfrm>
          <a:off x="4627018" y="2336668"/>
          <a:ext cx="3364170" cy="491701"/>
        </a:xfrm>
        <a:prstGeom prst="rect">
          <a:avLst/>
        </a:prstGeom>
      </dgm:spPr>
      <dgm:t>
        <a:bodyPr/>
        <a:lstStyle/>
        <a:p>
          <a:pPr>
            <a:defRPr b="1"/>
          </a:pPr>
          <a:r>
            <a:rPr lang="en-US" b="1">
              <a:latin typeface="Aptos" panose="02110004020202020204"/>
              <a:ea typeface="+mn-ea"/>
              <a:cs typeface="+mn-cs"/>
            </a:rPr>
            <a:t>2008</a:t>
          </a:r>
        </a:p>
      </dgm:t>
    </dgm:pt>
    <dgm:pt modelId="{8B276D33-43A1-4A85-AF46-E07EB2452E36}" type="parTrans" cxnId="{E27DDE1B-2D3A-4F5C-A28A-74D0C3F2E13B}">
      <dgm:prSet/>
      <dgm:spPr/>
      <dgm:t>
        <a:bodyPr/>
        <a:lstStyle/>
        <a:p>
          <a:endParaRPr lang="en-US"/>
        </a:p>
      </dgm:t>
    </dgm:pt>
    <dgm:pt modelId="{F9500B41-178B-40C9-85A2-733D5AFD2C56}" type="sibTrans" cxnId="{E27DDE1B-2D3A-4F5C-A28A-74D0C3F2E13B}">
      <dgm:prSet/>
      <dgm:spPr/>
      <dgm:t>
        <a:bodyPr/>
        <a:lstStyle/>
        <a:p>
          <a:endParaRPr lang="en-US"/>
        </a:p>
      </dgm:t>
    </dgm:pt>
    <dgm:pt modelId="{D5D911AC-CAA2-4162-87A2-D071D0819410}">
      <dgm:prSet custT="1"/>
      <dgm:spPr>
        <a:xfrm>
          <a:off x="4458809" y="419428"/>
          <a:ext cx="3700587" cy="929486"/>
        </a:xfrm>
        <a:prstGeom prst="rect">
          <a:avLst/>
        </a:prstGeom>
      </dgm:spPr>
      <dgm:t>
        <a:bodyPr/>
        <a:lstStyle/>
        <a:p>
          <a:r>
            <a:rPr lang="en-US" sz="2000">
              <a:latin typeface="Aptos" panose="02110004020202020204"/>
              <a:ea typeface="+mn-ea"/>
              <a:cs typeface="+mn-cs"/>
            </a:rPr>
            <a:t>Post-licensure monitoring showed increased risk for febrile seizures after first dose of MMRV vaccine</a:t>
          </a:r>
        </a:p>
      </dgm:t>
    </dgm:pt>
    <dgm:pt modelId="{B3CF5BD7-4E01-4306-B3D8-9945C69D6D40}" type="parTrans" cxnId="{D9CE8836-7411-4E3F-BD56-2D84B1B454FC}">
      <dgm:prSet/>
      <dgm:spPr/>
      <dgm:t>
        <a:bodyPr/>
        <a:lstStyle/>
        <a:p>
          <a:endParaRPr lang="en-US"/>
        </a:p>
      </dgm:t>
    </dgm:pt>
    <dgm:pt modelId="{CE76844D-648C-4ACF-97D2-D022FD6B6C68}" type="sibTrans" cxnId="{D9CE8836-7411-4E3F-BD56-2D84B1B454FC}">
      <dgm:prSet/>
      <dgm:spPr/>
      <dgm:t>
        <a:bodyPr/>
        <a:lstStyle/>
        <a:p>
          <a:endParaRPr lang="en-US"/>
        </a:p>
      </dgm:t>
    </dgm:pt>
    <dgm:pt modelId="{EEC83708-43F4-4434-B8FF-B8BAD350B09F}">
      <dgm:prSet/>
      <dgm:spPr>
        <a:xfrm>
          <a:off x="6729624" y="1522968"/>
          <a:ext cx="3364170" cy="491701"/>
        </a:xfrm>
        <a:prstGeom prst="rect">
          <a:avLst/>
        </a:prstGeom>
      </dgm:spPr>
      <dgm:t>
        <a:bodyPr/>
        <a:lstStyle/>
        <a:p>
          <a:pPr>
            <a:defRPr b="1"/>
          </a:pPr>
          <a:r>
            <a:rPr lang="en-US" b="1">
              <a:latin typeface="Aptos" panose="02110004020202020204"/>
              <a:ea typeface="+mn-ea"/>
              <a:cs typeface="+mn-cs"/>
            </a:rPr>
            <a:t>2009</a:t>
          </a:r>
        </a:p>
      </dgm:t>
    </dgm:pt>
    <dgm:pt modelId="{A6700985-CC31-4D86-8FB8-ECFD12E1179E}" type="parTrans" cxnId="{676AE20A-8132-4C74-A816-39E543AEED75}">
      <dgm:prSet/>
      <dgm:spPr/>
      <dgm:t>
        <a:bodyPr/>
        <a:lstStyle/>
        <a:p>
          <a:endParaRPr lang="en-US"/>
        </a:p>
      </dgm:t>
    </dgm:pt>
    <dgm:pt modelId="{82379E1C-28DC-4C28-98B7-7EE0F83B8CC0}" type="sibTrans" cxnId="{676AE20A-8132-4C74-A816-39E543AEED75}">
      <dgm:prSet/>
      <dgm:spPr/>
      <dgm:t>
        <a:bodyPr/>
        <a:lstStyle/>
        <a:p>
          <a:endParaRPr lang="en-US"/>
        </a:p>
      </dgm:t>
    </dgm:pt>
    <dgm:pt modelId="{4B888C7B-C0DA-4593-AAC6-42F381517D78}">
      <dgm:prSet custT="1"/>
      <dgm:spPr>
        <a:xfrm>
          <a:off x="6561416" y="3002423"/>
          <a:ext cx="3700587" cy="1289899"/>
        </a:xfrm>
        <a:prstGeom prst="rect">
          <a:avLst/>
        </a:prstGeom>
      </dgm:spPr>
      <dgm:t>
        <a:bodyPr/>
        <a:lstStyle/>
        <a:p>
          <a:r>
            <a:rPr lang="en-US" sz="2000">
              <a:latin typeface="Aptos" panose="02110004020202020204"/>
              <a:ea typeface="+mn-ea"/>
              <a:cs typeface="+mn-cs"/>
            </a:rPr>
            <a:t>ACIP updated recommendations:</a:t>
          </a:r>
          <a:endParaRPr lang="en-US" sz="2000" dirty="0">
            <a:latin typeface="Aptos" panose="02110004020202020204"/>
            <a:ea typeface="+mn-ea"/>
            <a:cs typeface="+mn-cs"/>
          </a:endParaRPr>
        </a:p>
      </dgm:t>
    </dgm:pt>
    <dgm:pt modelId="{3EBE3FEB-3F00-43FD-BACD-15B4FD7E351F}" type="parTrans" cxnId="{7FECE135-DE01-4DE0-82F6-F398519FED4F}">
      <dgm:prSet/>
      <dgm:spPr/>
      <dgm:t>
        <a:bodyPr/>
        <a:lstStyle/>
        <a:p>
          <a:endParaRPr lang="en-US"/>
        </a:p>
      </dgm:t>
    </dgm:pt>
    <dgm:pt modelId="{B6DA2242-8D76-4AF5-9090-B412DFBD58B8}" type="sibTrans" cxnId="{7FECE135-DE01-4DE0-82F6-F398519FED4F}">
      <dgm:prSet/>
      <dgm:spPr/>
      <dgm:t>
        <a:bodyPr/>
        <a:lstStyle/>
        <a:p>
          <a:endParaRPr lang="en-US"/>
        </a:p>
      </dgm:t>
    </dgm:pt>
    <dgm:pt modelId="{546A5A80-B155-45AF-A1C8-2D74B8CE5DAD}">
      <dgm:prSet custT="1"/>
      <dgm:spPr>
        <a:xfrm>
          <a:off x="6561416" y="3002423"/>
          <a:ext cx="3700587" cy="1289899"/>
        </a:xfrm>
        <a:prstGeom prst="rect">
          <a:avLst/>
        </a:prstGeom>
      </dgm:spPr>
      <dgm:t>
        <a:bodyPr/>
        <a:lstStyle/>
        <a:p>
          <a:r>
            <a:rPr lang="en-US" sz="1800">
              <a:latin typeface="Aptos" panose="02110004020202020204"/>
              <a:ea typeface="+mn-ea"/>
              <a:cs typeface="+mn-cs"/>
            </a:rPr>
            <a:t>Either MMR + varicella vaccine or MMRV can be used</a:t>
          </a:r>
        </a:p>
      </dgm:t>
    </dgm:pt>
    <dgm:pt modelId="{2FAD0A03-11C7-44BE-B3EE-14403B17D39B}" type="parTrans" cxnId="{0C8C8510-C97B-4338-98F8-7A753AC2D961}">
      <dgm:prSet/>
      <dgm:spPr/>
      <dgm:t>
        <a:bodyPr/>
        <a:lstStyle/>
        <a:p>
          <a:endParaRPr lang="en-US"/>
        </a:p>
      </dgm:t>
    </dgm:pt>
    <dgm:pt modelId="{4B6D536D-9A50-40B2-8712-8C80DF5AE4BC}" type="sibTrans" cxnId="{0C8C8510-C97B-4338-98F8-7A753AC2D961}">
      <dgm:prSet/>
      <dgm:spPr/>
      <dgm:t>
        <a:bodyPr/>
        <a:lstStyle/>
        <a:p>
          <a:endParaRPr lang="en-US"/>
        </a:p>
      </dgm:t>
    </dgm:pt>
    <dgm:pt modelId="{402F0F46-D178-4CDF-B11C-AC56B6ACC0EA}">
      <dgm:prSet custT="1"/>
      <dgm:spPr>
        <a:xfrm>
          <a:off x="6561416" y="3002423"/>
          <a:ext cx="3700587" cy="1289899"/>
        </a:xfrm>
        <a:prstGeom prst="rect">
          <a:avLst/>
        </a:prstGeom>
      </dgm:spPr>
      <dgm:t>
        <a:bodyPr/>
        <a:lstStyle/>
        <a:p>
          <a:r>
            <a:rPr lang="en-US" sz="1800">
              <a:latin typeface="Aptos" panose="02110004020202020204"/>
              <a:ea typeface="+mn-ea"/>
              <a:cs typeface="+mn-cs"/>
            </a:rPr>
            <a:t>Providers should discuss benefits and risk of both vaccination options</a:t>
          </a:r>
        </a:p>
      </dgm:t>
    </dgm:pt>
    <dgm:pt modelId="{C0B7A82C-18F2-4482-ABCA-2BD0563C486B}" type="parTrans" cxnId="{633ACA31-E81C-480B-961F-390AC4507905}">
      <dgm:prSet/>
      <dgm:spPr/>
      <dgm:t>
        <a:bodyPr/>
        <a:lstStyle/>
        <a:p>
          <a:endParaRPr lang="en-US"/>
        </a:p>
      </dgm:t>
    </dgm:pt>
    <dgm:pt modelId="{89C536A2-0D4E-40A3-943D-9621F1E24E15}" type="sibTrans" cxnId="{633ACA31-E81C-480B-961F-390AC4507905}">
      <dgm:prSet/>
      <dgm:spPr/>
      <dgm:t>
        <a:bodyPr/>
        <a:lstStyle/>
        <a:p>
          <a:endParaRPr lang="en-US"/>
        </a:p>
      </dgm:t>
    </dgm:pt>
    <dgm:pt modelId="{08C80A60-08A1-4420-9024-5CD8D5856C16}" type="pres">
      <dgm:prSet presAssocID="{4E0AA9A0-D320-4608-87F4-CFFD2D147301}" presName="root" presStyleCnt="0">
        <dgm:presLayoutVars>
          <dgm:chMax/>
          <dgm:chPref/>
          <dgm:animLvl val="lvl"/>
        </dgm:presLayoutVars>
      </dgm:prSet>
      <dgm:spPr/>
    </dgm:pt>
    <dgm:pt modelId="{4E5382D5-B0E0-4C77-ADAB-3E10C8961DD9}" type="pres">
      <dgm:prSet presAssocID="{4E0AA9A0-D320-4608-87F4-CFFD2D147301}" presName="divider" presStyleLbl="node1" presStyleIdx="0" presStyleCnt="1"/>
      <dgm:spPr>
        <a:xfrm>
          <a:off x="0" y="2088642"/>
          <a:ext cx="10515600" cy="174053"/>
        </a:xfrm>
        <a:prstGeom prst="rect">
          <a:avLst/>
        </a:prstGeom>
      </dgm:spPr>
    </dgm:pt>
    <dgm:pt modelId="{7A304FCB-A851-475C-B508-9D332AFA43F0}" type="pres">
      <dgm:prSet presAssocID="{4E0AA9A0-D320-4608-87F4-CFFD2D147301}" presName="nodes" presStyleCnt="0">
        <dgm:presLayoutVars>
          <dgm:chMax/>
          <dgm:chPref/>
          <dgm:animLvl val="lvl"/>
        </dgm:presLayoutVars>
      </dgm:prSet>
      <dgm:spPr/>
    </dgm:pt>
    <dgm:pt modelId="{592B1B50-8E0A-4FBD-A462-9F43A603111D}" type="pres">
      <dgm:prSet presAssocID="{B6F58FF6-4AB5-4796-B588-3D30FE91D462}" presName="composite" presStyleCnt="0"/>
      <dgm:spPr/>
    </dgm:pt>
    <dgm:pt modelId="{24F1CE0C-4182-4213-A6A5-C44CE8C208B1}" type="pres">
      <dgm:prSet presAssocID="{B6F58FF6-4AB5-4796-B588-3D30FE91D462}" presName="L1TextContainer" presStyleLbl="revTx" presStyleIdx="0" presStyleCnt="4">
        <dgm:presLayoutVars>
          <dgm:chMax val="1"/>
          <dgm:chPref val="1"/>
          <dgm:bulletEnabled val="1"/>
        </dgm:presLayoutVars>
      </dgm:prSet>
      <dgm:spPr/>
    </dgm:pt>
    <dgm:pt modelId="{EC80F13F-226C-4C2D-AFD0-BF39BD93BAD7}" type="pres">
      <dgm:prSet presAssocID="{B6F58FF6-4AB5-4796-B588-3D30FE91D462}" presName="L2TextContainerWrapper" presStyleCnt="0">
        <dgm:presLayoutVars>
          <dgm:chMax val="0"/>
          <dgm:chPref val="0"/>
          <dgm:bulletEnabled val="1"/>
        </dgm:presLayoutVars>
      </dgm:prSet>
      <dgm:spPr/>
    </dgm:pt>
    <dgm:pt modelId="{90AE1307-6A76-49E4-8ECE-7BE63167D954}" type="pres">
      <dgm:prSet presAssocID="{B6F58FF6-4AB5-4796-B588-3D30FE91D462}" presName="L2TextContainer" presStyleLbl="bgAccFollowNode1" presStyleIdx="0" presStyleCnt="4" custLinFactNeighborY="-5810"/>
      <dgm:spPr/>
    </dgm:pt>
    <dgm:pt modelId="{7D81745F-DC5D-4833-891E-16808C71EDFA}" type="pres">
      <dgm:prSet presAssocID="{B6F58FF6-4AB5-4796-B588-3D30FE91D462}" presName="FlexibleEmptyPlaceHolder" presStyleCnt="0"/>
      <dgm:spPr/>
    </dgm:pt>
    <dgm:pt modelId="{60D0A370-938E-44FB-A899-89DFEAA19A7B}" type="pres">
      <dgm:prSet presAssocID="{B6F58FF6-4AB5-4796-B588-3D30FE91D462}" presName="ConnectLine" presStyleLbl="alignNode1" presStyleIdx="0" presStyleCnt="4"/>
      <dgm:spPr>
        <a:xfrm>
          <a:off x="2103890" y="1348914"/>
          <a:ext cx="0" cy="739727"/>
        </a:xfrm>
        <a:prstGeom prst="line">
          <a:avLst/>
        </a:prstGeom>
      </dgm:spPr>
    </dgm:pt>
    <dgm:pt modelId="{D1D4921E-E1AD-4EAB-A112-1A480CAC0921}" type="pres">
      <dgm:prSet presAssocID="{B6F58FF6-4AB5-4796-B588-3D30FE91D462}" presName="ConnectorPoint" presStyleLbl="fgAcc1" presStyleIdx="0" presStyleCnt="4"/>
      <dgm:spPr>
        <a:xfrm>
          <a:off x="2049498" y="2121277"/>
          <a:ext cx="108783" cy="108783"/>
        </a:xfrm>
        <a:prstGeom prst="ellipse">
          <a:avLst/>
        </a:prstGeom>
      </dgm:spPr>
    </dgm:pt>
    <dgm:pt modelId="{A25543D2-9E1D-40E1-9513-C18A308ADAED}" type="pres">
      <dgm:prSet presAssocID="{B6F58FF6-4AB5-4796-B588-3D30FE91D462}" presName="EmptyPlaceHolder" presStyleCnt="0"/>
      <dgm:spPr/>
    </dgm:pt>
    <dgm:pt modelId="{132B16A6-C97E-49EA-A1E2-4AF113807E49}" type="pres">
      <dgm:prSet presAssocID="{0301375E-CB87-4417-9A89-264B8C7A476E}" presName="spaceBetweenRectangles" presStyleCnt="0"/>
      <dgm:spPr/>
    </dgm:pt>
    <dgm:pt modelId="{9E02BB82-7EA5-4E5D-870F-B3D1366569C6}" type="pres">
      <dgm:prSet presAssocID="{F6D9C2F9-BEB7-43A6-BC6C-4783A82EA0F8}" presName="composite" presStyleCnt="0"/>
      <dgm:spPr/>
    </dgm:pt>
    <dgm:pt modelId="{5AD71468-CAE0-4026-BF50-ECCEF923241B}" type="pres">
      <dgm:prSet presAssocID="{F6D9C2F9-BEB7-43A6-BC6C-4783A82EA0F8}" presName="L1TextContainer" presStyleLbl="revTx" presStyleIdx="1" presStyleCnt="4" custLinFactNeighborX="-1724" custLinFactNeighborY="698">
        <dgm:presLayoutVars>
          <dgm:chMax val="1"/>
          <dgm:chPref val="1"/>
          <dgm:bulletEnabled val="1"/>
        </dgm:presLayoutVars>
      </dgm:prSet>
      <dgm:spPr/>
    </dgm:pt>
    <dgm:pt modelId="{A1A19DDE-FE88-466C-BC65-28318D2B0F7D}" type="pres">
      <dgm:prSet presAssocID="{F6D9C2F9-BEB7-43A6-BC6C-4783A82EA0F8}" presName="L2TextContainerWrapper" presStyleCnt="0">
        <dgm:presLayoutVars>
          <dgm:chMax val="0"/>
          <dgm:chPref val="0"/>
          <dgm:bulletEnabled val="1"/>
        </dgm:presLayoutVars>
      </dgm:prSet>
      <dgm:spPr/>
    </dgm:pt>
    <dgm:pt modelId="{5BD057CD-8A47-4B4F-A721-381182DBDACB}" type="pres">
      <dgm:prSet presAssocID="{F6D9C2F9-BEB7-43A6-BC6C-4783A82EA0F8}" presName="L2TextContainer" presStyleLbl="bgAccFollowNode1" presStyleIdx="1" presStyleCnt="4"/>
      <dgm:spPr/>
    </dgm:pt>
    <dgm:pt modelId="{D95EA894-95DB-498F-A600-8BAA8F5C5609}" type="pres">
      <dgm:prSet presAssocID="{F6D9C2F9-BEB7-43A6-BC6C-4783A82EA0F8}" presName="FlexibleEmptyPlaceHolder" presStyleCnt="0"/>
      <dgm:spPr/>
    </dgm:pt>
    <dgm:pt modelId="{892AE0A2-E140-46AE-8CF0-71239F93B4B3}" type="pres">
      <dgm:prSet presAssocID="{F6D9C2F9-BEB7-43A6-BC6C-4783A82EA0F8}" presName="ConnectLine" presStyleLbl="alignNode1" presStyleIdx="1" presStyleCnt="4"/>
      <dgm:spPr>
        <a:xfrm>
          <a:off x="4206496" y="2262695"/>
          <a:ext cx="0" cy="739727"/>
        </a:xfrm>
        <a:prstGeom prst="line">
          <a:avLst/>
        </a:prstGeom>
      </dgm:spPr>
    </dgm:pt>
    <dgm:pt modelId="{42ED73B3-BEA2-41E0-A43A-0AD316D83EF2}" type="pres">
      <dgm:prSet presAssocID="{F6D9C2F9-BEB7-43A6-BC6C-4783A82EA0F8}" presName="ConnectorPoint" presStyleLbl="fgAcc1" presStyleIdx="1" presStyleCnt="4"/>
      <dgm:spPr>
        <a:xfrm>
          <a:off x="4152105" y="2121277"/>
          <a:ext cx="108783" cy="108783"/>
        </a:xfrm>
        <a:prstGeom prst="ellipse">
          <a:avLst/>
        </a:prstGeom>
      </dgm:spPr>
    </dgm:pt>
    <dgm:pt modelId="{96C49CE3-63A7-44A4-8794-86B48287967B}" type="pres">
      <dgm:prSet presAssocID="{F6D9C2F9-BEB7-43A6-BC6C-4783A82EA0F8}" presName="EmptyPlaceHolder" presStyleCnt="0"/>
      <dgm:spPr/>
    </dgm:pt>
    <dgm:pt modelId="{83856ADA-9CC5-4119-BD94-540A8B28E137}" type="pres">
      <dgm:prSet presAssocID="{B10D332C-C5DE-4290-A0ED-B1F239A23BC8}" presName="spaceBetweenRectangles" presStyleCnt="0"/>
      <dgm:spPr/>
    </dgm:pt>
    <dgm:pt modelId="{30E0FF2C-63F7-49DD-A700-749627CB8377}" type="pres">
      <dgm:prSet presAssocID="{A34CC030-756D-48E0-AD92-2F17F2F90E22}" presName="composite" presStyleCnt="0"/>
      <dgm:spPr/>
    </dgm:pt>
    <dgm:pt modelId="{F90251CE-C79D-4E5B-99C8-8277AA304E50}" type="pres">
      <dgm:prSet presAssocID="{A34CC030-756D-48E0-AD92-2F17F2F90E22}" presName="L1TextContainer" presStyleLbl="revTx" presStyleIdx="2" presStyleCnt="4">
        <dgm:presLayoutVars>
          <dgm:chMax val="1"/>
          <dgm:chPref val="1"/>
          <dgm:bulletEnabled val="1"/>
        </dgm:presLayoutVars>
      </dgm:prSet>
      <dgm:spPr/>
    </dgm:pt>
    <dgm:pt modelId="{ACD376D4-BB75-4BBC-85C1-8A2C7B7478F3}" type="pres">
      <dgm:prSet presAssocID="{A34CC030-756D-48E0-AD92-2F17F2F90E22}" presName="L2TextContainerWrapper" presStyleCnt="0">
        <dgm:presLayoutVars>
          <dgm:chMax val="0"/>
          <dgm:chPref val="0"/>
          <dgm:bulletEnabled val="1"/>
        </dgm:presLayoutVars>
      </dgm:prSet>
      <dgm:spPr/>
    </dgm:pt>
    <dgm:pt modelId="{33523300-9448-46C3-A1F8-FCA2A16D1E89}" type="pres">
      <dgm:prSet presAssocID="{A34CC030-756D-48E0-AD92-2F17F2F90E22}" presName="L2TextContainer" presStyleLbl="bgAccFollowNode1" presStyleIdx="2" presStyleCnt="4"/>
      <dgm:spPr/>
    </dgm:pt>
    <dgm:pt modelId="{34910763-00D6-4938-A7AC-BFA5BCAD2145}" type="pres">
      <dgm:prSet presAssocID="{A34CC030-756D-48E0-AD92-2F17F2F90E22}" presName="FlexibleEmptyPlaceHolder" presStyleCnt="0"/>
      <dgm:spPr/>
    </dgm:pt>
    <dgm:pt modelId="{250E84D3-158A-4BD2-B03A-D17E1A73ED4B}" type="pres">
      <dgm:prSet presAssocID="{A34CC030-756D-48E0-AD92-2F17F2F90E22}" presName="ConnectLine" presStyleLbl="alignNode1" presStyleIdx="2" presStyleCnt="4"/>
      <dgm:spPr>
        <a:xfrm>
          <a:off x="6309103" y="1348914"/>
          <a:ext cx="0" cy="739727"/>
        </a:xfrm>
        <a:prstGeom prst="line">
          <a:avLst/>
        </a:prstGeom>
      </dgm:spPr>
    </dgm:pt>
    <dgm:pt modelId="{C31913F5-7E74-4224-BE0D-3602464D169D}" type="pres">
      <dgm:prSet presAssocID="{A34CC030-756D-48E0-AD92-2F17F2F90E22}" presName="ConnectorPoint" presStyleLbl="fgAcc1" presStyleIdx="2" presStyleCnt="4"/>
      <dgm:spPr>
        <a:xfrm>
          <a:off x="6254711" y="2121277"/>
          <a:ext cx="108783" cy="108783"/>
        </a:xfrm>
        <a:prstGeom prst="ellipse">
          <a:avLst/>
        </a:prstGeom>
      </dgm:spPr>
    </dgm:pt>
    <dgm:pt modelId="{3D0D6F71-8DCC-4568-A884-B4F0D9C115EB}" type="pres">
      <dgm:prSet presAssocID="{A34CC030-756D-48E0-AD92-2F17F2F90E22}" presName="EmptyPlaceHolder" presStyleCnt="0"/>
      <dgm:spPr/>
    </dgm:pt>
    <dgm:pt modelId="{3DD4BF99-AF67-4C18-994E-357811A2BF7C}" type="pres">
      <dgm:prSet presAssocID="{F9500B41-178B-40C9-85A2-733D5AFD2C56}" presName="spaceBetweenRectangles" presStyleCnt="0"/>
      <dgm:spPr/>
    </dgm:pt>
    <dgm:pt modelId="{C3811131-4DF5-4C64-93AC-8585490C9B2E}" type="pres">
      <dgm:prSet presAssocID="{EEC83708-43F4-4434-B8FF-B8BAD350B09F}" presName="composite" presStyleCnt="0"/>
      <dgm:spPr/>
    </dgm:pt>
    <dgm:pt modelId="{8C3E5DED-C879-47F6-B6E9-924E3D68C783}" type="pres">
      <dgm:prSet presAssocID="{EEC83708-43F4-4434-B8FF-B8BAD350B09F}" presName="L1TextContainer" presStyleLbl="revTx" presStyleIdx="3" presStyleCnt="4">
        <dgm:presLayoutVars>
          <dgm:chMax val="1"/>
          <dgm:chPref val="1"/>
          <dgm:bulletEnabled val="1"/>
        </dgm:presLayoutVars>
      </dgm:prSet>
      <dgm:spPr/>
    </dgm:pt>
    <dgm:pt modelId="{014F55F3-4D8E-4098-B67F-A9A389DFD800}" type="pres">
      <dgm:prSet presAssocID="{EEC83708-43F4-4434-B8FF-B8BAD350B09F}" presName="L2TextContainerWrapper" presStyleCnt="0">
        <dgm:presLayoutVars>
          <dgm:chMax val="0"/>
          <dgm:chPref val="0"/>
          <dgm:bulletEnabled val="1"/>
        </dgm:presLayoutVars>
      </dgm:prSet>
      <dgm:spPr/>
    </dgm:pt>
    <dgm:pt modelId="{1C6F433C-3988-4E0C-A6A0-6B60936040E9}" type="pres">
      <dgm:prSet presAssocID="{EEC83708-43F4-4434-B8FF-B8BAD350B09F}" presName="L2TextContainer" presStyleLbl="bgAccFollowNode1" presStyleIdx="3" presStyleCnt="4" custScaleX="112849" custScaleY="260870"/>
      <dgm:spPr/>
    </dgm:pt>
    <dgm:pt modelId="{C4679331-2A97-4619-8C77-1B62504EF7A0}" type="pres">
      <dgm:prSet presAssocID="{EEC83708-43F4-4434-B8FF-B8BAD350B09F}" presName="FlexibleEmptyPlaceHolder" presStyleCnt="0"/>
      <dgm:spPr/>
    </dgm:pt>
    <dgm:pt modelId="{257E5A3A-5D0C-4CA1-9910-64DFF633C6DF}" type="pres">
      <dgm:prSet presAssocID="{EEC83708-43F4-4434-B8FF-B8BAD350B09F}" presName="ConnectLine" presStyleLbl="alignNode1" presStyleIdx="3" presStyleCnt="4"/>
      <dgm:spPr>
        <a:xfrm>
          <a:off x="8411709" y="2262695"/>
          <a:ext cx="0" cy="739727"/>
        </a:xfrm>
        <a:prstGeom prst="line">
          <a:avLst/>
        </a:prstGeom>
      </dgm:spPr>
    </dgm:pt>
    <dgm:pt modelId="{7A583E1C-C363-48AF-A032-9592EBB80382}" type="pres">
      <dgm:prSet presAssocID="{EEC83708-43F4-4434-B8FF-B8BAD350B09F}" presName="ConnectorPoint" presStyleLbl="fgAcc1" presStyleIdx="3" presStyleCnt="4" custScaleX="117326" custScaleY="202830" custLinFactY="-204421" custLinFactNeighborY="-300000"/>
      <dgm:spPr>
        <a:xfrm>
          <a:off x="8357318" y="2121277"/>
          <a:ext cx="108783" cy="108783"/>
        </a:xfrm>
        <a:prstGeom prst="ellipse">
          <a:avLst/>
        </a:prstGeom>
      </dgm:spPr>
    </dgm:pt>
    <dgm:pt modelId="{7EDE5357-F963-4AE0-BE7C-DD69575682DC}" type="pres">
      <dgm:prSet presAssocID="{EEC83708-43F4-4434-B8FF-B8BAD350B09F}" presName="EmptyPlaceHolder" presStyleCnt="0"/>
      <dgm:spPr/>
    </dgm:pt>
  </dgm:ptLst>
  <dgm:cxnLst>
    <dgm:cxn modelId="{5FC5AA08-2EB4-4EB7-ADD2-82AD6C7BD9D2}" type="presOf" srcId="{D642B7D6-374D-47B8-B69D-E568746DC774}" destId="{5BD057CD-8A47-4B4F-A721-381182DBDACB}" srcOrd="0" destOrd="0" presId="urn:microsoft.com/office/officeart/2017/3/layout/HorizontalPathTimeline"/>
    <dgm:cxn modelId="{676AE20A-8132-4C74-A816-39E543AEED75}" srcId="{4E0AA9A0-D320-4608-87F4-CFFD2D147301}" destId="{EEC83708-43F4-4434-B8FF-B8BAD350B09F}" srcOrd="3" destOrd="0" parTransId="{A6700985-CC31-4D86-8FB8-ECFD12E1179E}" sibTransId="{82379E1C-28DC-4C28-98B7-7EE0F83B8CC0}"/>
    <dgm:cxn modelId="{0C8C8510-C97B-4338-98F8-7A753AC2D961}" srcId="{4B888C7B-C0DA-4593-AAC6-42F381517D78}" destId="{546A5A80-B155-45AF-A1C8-2D74B8CE5DAD}" srcOrd="0" destOrd="0" parTransId="{2FAD0A03-11C7-44BE-B3EE-14403B17D39B}" sibTransId="{4B6D536D-9A50-40B2-8712-8C80DF5AE4BC}"/>
    <dgm:cxn modelId="{35DE1D17-97B5-4A46-8B75-8457281F7391}" srcId="{4E0AA9A0-D320-4608-87F4-CFFD2D147301}" destId="{F6D9C2F9-BEB7-43A6-BC6C-4783A82EA0F8}" srcOrd="1" destOrd="0" parTransId="{4F4DFFBD-2638-4B7F-843D-769E2619B573}" sibTransId="{B10D332C-C5DE-4290-A0ED-B1F239A23BC8}"/>
    <dgm:cxn modelId="{E27DDE1B-2D3A-4F5C-A28A-74D0C3F2E13B}" srcId="{4E0AA9A0-D320-4608-87F4-CFFD2D147301}" destId="{A34CC030-756D-48E0-AD92-2F17F2F90E22}" srcOrd="2" destOrd="0" parTransId="{8B276D33-43A1-4A85-AF46-E07EB2452E36}" sibTransId="{F9500B41-178B-40C9-85A2-733D5AFD2C56}"/>
    <dgm:cxn modelId="{26E01826-A541-4B32-98BE-C3E7D197909C}" type="presOf" srcId="{4E0AA9A0-D320-4608-87F4-CFFD2D147301}" destId="{08C80A60-08A1-4420-9024-5CD8D5856C16}" srcOrd="0" destOrd="0" presId="urn:microsoft.com/office/officeart/2017/3/layout/HorizontalPathTimeline"/>
    <dgm:cxn modelId="{633ACA31-E81C-480B-961F-390AC4507905}" srcId="{4B888C7B-C0DA-4593-AAC6-42F381517D78}" destId="{402F0F46-D178-4CDF-B11C-AC56B6ACC0EA}" srcOrd="1" destOrd="0" parTransId="{C0B7A82C-18F2-4482-ABCA-2BD0563C486B}" sibTransId="{89C536A2-0D4E-40A3-943D-9621F1E24E15}"/>
    <dgm:cxn modelId="{7FECE135-DE01-4DE0-82F6-F398519FED4F}" srcId="{EEC83708-43F4-4434-B8FF-B8BAD350B09F}" destId="{4B888C7B-C0DA-4593-AAC6-42F381517D78}" srcOrd="0" destOrd="0" parTransId="{3EBE3FEB-3F00-43FD-BACD-15B4FD7E351F}" sibTransId="{B6DA2242-8D76-4AF5-9090-B412DFBD58B8}"/>
    <dgm:cxn modelId="{D9CE8836-7411-4E3F-BD56-2D84B1B454FC}" srcId="{A34CC030-756D-48E0-AD92-2F17F2F90E22}" destId="{D5D911AC-CAA2-4162-87A2-D071D0819410}" srcOrd="0" destOrd="0" parTransId="{B3CF5BD7-4E01-4306-B3D8-9945C69D6D40}" sibTransId="{CE76844D-648C-4ACF-97D2-D022FD6B6C68}"/>
    <dgm:cxn modelId="{3C160B3F-B6BC-4429-BB00-F57F78D05F6E}" type="presOf" srcId="{546A5A80-B155-45AF-A1C8-2D74B8CE5DAD}" destId="{1C6F433C-3988-4E0C-A6A0-6B60936040E9}" srcOrd="0" destOrd="1" presId="urn:microsoft.com/office/officeart/2017/3/layout/HorizontalPathTimeline"/>
    <dgm:cxn modelId="{524CFB69-DF4D-47EE-BAD3-406104DA94CD}" type="presOf" srcId="{50C469CA-753B-462B-AE80-ECCBFB067DE4}" destId="{90AE1307-6A76-49E4-8ECE-7BE63167D954}" srcOrd="0" destOrd="0" presId="urn:microsoft.com/office/officeart/2017/3/layout/HorizontalPathTimeline"/>
    <dgm:cxn modelId="{8F4DB34F-5476-488E-8539-C8F0866DBF70}" type="presOf" srcId="{A34CC030-756D-48E0-AD92-2F17F2F90E22}" destId="{F90251CE-C79D-4E5B-99C8-8277AA304E50}" srcOrd="0" destOrd="0" presId="urn:microsoft.com/office/officeart/2017/3/layout/HorizontalPathTimeline"/>
    <dgm:cxn modelId="{C3BDB77A-B100-4360-9676-DA5E3C750183}" srcId="{F6D9C2F9-BEB7-43A6-BC6C-4783A82EA0F8}" destId="{D642B7D6-374D-47B8-B69D-E568746DC774}" srcOrd="0" destOrd="0" parTransId="{636CAB9D-267E-44EE-B5CE-884DE5EF5CDA}" sibTransId="{353C39FA-DBEB-4ED4-8793-E6B3870E1FAD}"/>
    <dgm:cxn modelId="{D79389C4-2B18-4B58-905C-B12422251F2D}" type="presOf" srcId="{B6F58FF6-4AB5-4796-B588-3D30FE91D462}" destId="{24F1CE0C-4182-4213-A6A5-C44CE8C208B1}" srcOrd="0" destOrd="0" presId="urn:microsoft.com/office/officeart/2017/3/layout/HorizontalPathTimeline"/>
    <dgm:cxn modelId="{9F5250CD-D6A4-4E7B-8CB3-CED8789BF867}" type="presOf" srcId="{4B888C7B-C0DA-4593-AAC6-42F381517D78}" destId="{1C6F433C-3988-4E0C-A6A0-6B60936040E9}" srcOrd="0" destOrd="0" presId="urn:microsoft.com/office/officeart/2017/3/layout/HorizontalPathTimeline"/>
    <dgm:cxn modelId="{0DFFFCCF-08E7-4BB0-9A60-42E124523F56}" type="presOf" srcId="{EEC83708-43F4-4434-B8FF-B8BAD350B09F}" destId="{8C3E5DED-C879-47F6-B6E9-924E3D68C783}" srcOrd="0" destOrd="0" presId="urn:microsoft.com/office/officeart/2017/3/layout/HorizontalPathTimeline"/>
    <dgm:cxn modelId="{CDC06DD9-3D91-4EE0-B126-C45182EA2464}" type="presOf" srcId="{F6D9C2F9-BEB7-43A6-BC6C-4783A82EA0F8}" destId="{5AD71468-CAE0-4026-BF50-ECCEF923241B}" srcOrd="0" destOrd="0" presId="urn:microsoft.com/office/officeart/2017/3/layout/HorizontalPathTimeline"/>
    <dgm:cxn modelId="{D28C7EE4-35E5-4F3B-8CCE-42EDDFD5EC7E}" srcId="{4E0AA9A0-D320-4608-87F4-CFFD2D147301}" destId="{B6F58FF6-4AB5-4796-B588-3D30FE91D462}" srcOrd="0" destOrd="0" parTransId="{492B0924-D298-4192-9905-0CD79629EF60}" sibTransId="{0301375E-CB87-4417-9A89-264B8C7A476E}"/>
    <dgm:cxn modelId="{B8E09EE6-C12B-4663-AAC3-799E851FDA8E}" type="presOf" srcId="{402F0F46-D178-4CDF-B11C-AC56B6ACC0EA}" destId="{1C6F433C-3988-4E0C-A6A0-6B60936040E9}" srcOrd="0" destOrd="2" presId="urn:microsoft.com/office/officeart/2017/3/layout/HorizontalPathTimeline"/>
    <dgm:cxn modelId="{C91541EC-F205-4C13-B85B-422B2F9E6BAE}" srcId="{B6F58FF6-4AB5-4796-B588-3D30FE91D462}" destId="{50C469CA-753B-462B-AE80-ECCBFB067DE4}" srcOrd="0" destOrd="0" parTransId="{395A1935-1AEC-48BF-8460-25E4A815CE01}" sibTransId="{EEBBC9DE-D3CD-4854-9CFE-4E35A627B4B2}"/>
    <dgm:cxn modelId="{6F883CF0-B65B-4A67-B8BA-8DC7E05701FB}" type="presOf" srcId="{D5D911AC-CAA2-4162-87A2-D071D0819410}" destId="{33523300-9448-46C3-A1F8-FCA2A16D1E89}" srcOrd="0" destOrd="0" presId="urn:microsoft.com/office/officeart/2017/3/layout/HorizontalPathTimeline"/>
    <dgm:cxn modelId="{515CFDBC-9244-4864-AE9F-143DF2F89DAD}" type="presParOf" srcId="{08C80A60-08A1-4420-9024-5CD8D5856C16}" destId="{4E5382D5-B0E0-4C77-ADAB-3E10C8961DD9}" srcOrd="0" destOrd="0" presId="urn:microsoft.com/office/officeart/2017/3/layout/HorizontalPathTimeline"/>
    <dgm:cxn modelId="{880C5DB7-63CF-4FC7-9081-DEDC0926ECDF}" type="presParOf" srcId="{08C80A60-08A1-4420-9024-5CD8D5856C16}" destId="{7A304FCB-A851-475C-B508-9D332AFA43F0}" srcOrd="1" destOrd="0" presId="urn:microsoft.com/office/officeart/2017/3/layout/HorizontalPathTimeline"/>
    <dgm:cxn modelId="{F2E498B1-9386-4E88-8055-E84B4AB39C63}" type="presParOf" srcId="{7A304FCB-A851-475C-B508-9D332AFA43F0}" destId="{592B1B50-8E0A-4FBD-A462-9F43A603111D}" srcOrd="0" destOrd="0" presId="urn:microsoft.com/office/officeart/2017/3/layout/HorizontalPathTimeline"/>
    <dgm:cxn modelId="{154A6A5C-8850-4115-A43E-BBDCC7A38E55}" type="presParOf" srcId="{592B1B50-8E0A-4FBD-A462-9F43A603111D}" destId="{24F1CE0C-4182-4213-A6A5-C44CE8C208B1}" srcOrd="0" destOrd="0" presId="urn:microsoft.com/office/officeart/2017/3/layout/HorizontalPathTimeline"/>
    <dgm:cxn modelId="{CBCAD6A2-9E40-4632-8C3F-1737B234C14F}" type="presParOf" srcId="{592B1B50-8E0A-4FBD-A462-9F43A603111D}" destId="{EC80F13F-226C-4C2D-AFD0-BF39BD93BAD7}" srcOrd="1" destOrd="0" presId="urn:microsoft.com/office/officeart/2017/3/layout/HorizontalPathTimeline"/>
    <dgm:cxn modelId="{928345FB-73E0-455B-B1D4-F145D76BB359}" type="presParOf" srcId="{EC80F13F-226C-4C2D-AFD0-BF39BD93BAD7}" destId="{90AE1307-6A76-49E4-8ECE-7BE63167D954}" srcOrd="0" destOrd="0" presId="urn:microsoft.com/office/officeart/2017/3/layout/HorizontalPathTimeline"/>
    <dgm:cxn modelId="{9FE1F20C-AE89-4DA3-BE1C-E93824D50E55}" type="presParOf" srcId="{EC80F13F-226C-4C2D-AFD0-BF39BD93BAD7}" destId="{7D81745F-DC5D-4833-891E-16808C71EDFA}" srcOrd="1" destOrd="0" presId="urn:microsoft.com/office/officeart/2017/3/layout/HorizontalPathTimeline"/>
    <dgm:cxn modelId="{BC4C0AAD-35CF-4DEF-8CC8-7E458F603187}" type="presParOf" srcId="{592B1B50-8E0A-4FBD-A462-9F43A603111D}" destId="{60D0A370-938E-44FB-A899-89DFEAA19A7B}" srcOrd="2" destOrd="0" presId="urn:microsoft.com/office/officeart/2017/3/layout/HorizontalPathTimeline"/>
    <dgm:cxn modelId="{39E1DD0D-1682-43A4-9CAC-FD722299D06A}" type="presParOf" srcId="{592B1B50-8E0A-4FBD-A462-9F43A603111D}" destId="{D1D4921E-E1AD-4EAB-A112-1A480CAC0921}" srcOrd="3" destOrd="0" presId="urn:microsoft.com/office/officeart/2017/3/layout/HorizontalPathTimeline"/>
    <dgm:cxn modelId="{EBEEBEF3-8430-4318-B064-A78379069413}" type="presParOf" srcId="{592B1B50-8E0A-4FBD-A462-9F43A603111D}" destId="{A25543D2-9E1D-40E1-9513-C18A308ADAED}" srcOrd="4" destOrd="0" presId="urn:microsoft.com/office/officeart/2017/3/layout/HorizontalPathTimeline"/>
    <dgm:cxn modelId="{9ADFDA47-65B2-40D3-8EDF-F9A5689E60BC}" type="presParOf" srcId="{7A304FCB-A851-475C-B508-9D332AFA43F0}" destId="{132B16A6-C97E-49EA-A1E2-4AF113807E49}" srcOrd="1" destOrd="0" presId="urn:microsoft.com/office/officeart/2017/3/layout/HorizontalPathTimeline"/>
    <dgm:cxn modelId="{9E8895F4-58FE-40EA-862D-FCD0876C9AA9}" type="presParOf" srcId="{7A304FCB-A851-475C-B508-9D332AFA43F0}" destId="{9E02BB82-7EA5-4E5D-870F-B3D1366569C6}" srcOrd="2" destOrd="0" presId="urn:microsoft.com/office/officeart/2017/3/layout/HorizontalPathTimeline"/>
    <dgm:cxn modelId="{08276F7C-EC2D-487C-BE88-4E268E6210BB}" type="presParOf" srcId="{9E02BB82-7EA5-4E5D-870F-B3D1366569C6}" destId="{5AD71468-CAE0-4026-BF50-ECCEF923241B}" srcOrd="0" destOrd="0" presId="urn:microsoft.com/office/officeart/2017/3/layout/HorizontalPathTimeline"/>
    <dgm:cxn modelId="{372FFCA2-F16E-4376-A0F5-202E7AE5EDC3}" type="presParOf" srcId="{9E02BB82-7EA5-4E5D-870F-B3D1366569C6}" destId="{A1A19DDE-FE88-466C-BC65-28318D2B0F7D}" srcOrd="1" destOrd="0" presId="urn:microsoft.com/office/officeart/2017/3/layout/HorizontalPathTimeline"/>
    <dgm:cxn modelId="{C05095AD-FF1F-4F3F-A5DB-0EE0EE9D2C25}" type="presParOf" srcId="{A1A19DDE-FE88-466C-BC65-28318D2B0F7D}" destId="{5BD057CD-8A47-4B4F-A721-381182DBDACB}" srcOrd="0" destOrd="0" presId="urn:microsoft.com/office/officeart/2017/3/layout/HorizontalPathTimeline"/>
    <dgm:cxn modelId="{73D06909-0DA6-4BFC-B00F-2355335C545A}" type="presParOf" srcId="{A1A19DDE-FE88-466C-BC65-28318D2B0F7D}" destId="{D95EA894-95DB-498F-A600-8BAA8F5C5609}" srcOrd="1" destOrd="0" presId="urn:microsoft.com/office/officeart/2017/3/layout/HorizontalPathTimeline"/>
    <dgm:cxn modelId="{838607A3-883D-4D5D-A215-96EAAC782F07}" type="presParOf" srcId="{9E02BB82-7EA5-4E5D-870F-B3D1366569C6}" destId="{892AE0A2-E140-46AE-8CF0-71239F93B4B3}" srcOrd="2" destOrd="0" presId="urn:microsoft.com/office/officeart/2017/3/layout/HorizontalPathTimeline"/>
    <dgm:cxn modelId="{EC90FE53-F740-4DBA-A342-8E6BA4A948A7}" type="presParOf" srcId="{9E02BB82-7EA5-4E5D-870F-B3D1366569C6}" destId="{42ED73B3-BEA2-41E0-A43A-0AD316D83EF2}" srcOrd="3" destOrd="0" presId="urn:microsoft.com/office/officeart/2017/3/layout/HorizontalPathTimeline"/>
    <dgm:cxn modelId="{C6140516-74AC-4D15-A0D1-6176A5C7F296}" type="presParOf" srcId="{9E02BB82-7EA5-4E5D-870F-B3D1366569C6}" destId="{96C49CE3-63A7-44A4-8794-86B48287967B}" srcOrd="4" destOrd="0" presId="urn:microsoft.com/office/officeart/2017/3/layout/HorizontalPathTimeline"/>
    <dgm:cxn modelId="{5116B9B0-530E-4B9C-AC44-D311DB1AF778}" type="presParOf" srcId="{7A304FCB-A851-475C-B508-9D332AFA43F0}" destId="{83856ADA-9CC5-4119-BD94-540A8B28E137}" srcOrd="3" destOrd="0" presId="urn:microsoft.com/office/officeart/2017/3/layout/HorizontalPathTimeline"/>
    <dgm:cxn modelId="{40309080-1CA0-478D-93C0-B0F05DB1C93E}" type="presParOf" srcId="{7A304FCB-A851-475C-B508-9D332AFA43F0}" destId="{30E0FF2C-63F7-49DD-A700-749627CB8377}" srcOrd="4" destOrd="0" presId="urn:microsoft.com/office/officeart/2017/3/layout/HorizontalPathTimeline"/>
    <dgm:cxn modelId="{6582F624-ED81-4CB2-8A71-594C30021F5F}" type="presParOf" srcId="{30E0FF2C-63F7-49DD-A700-749627CB8377}" destId="{F90251CE-C79D-4E5B-99C8-8277AA304E50}" srcOrd="0" destOrd="0" presId="urn:microsoft.com/office/officeart/2017/3/layout/HorizontalPathTimeline"/>
    <dgm:cxn modelId="{00039650-570C-42C5-B5F6-70ACE68563DB}" type="presParOf" srcId="{30E0FF2C-63F7-49DD-A700-749627CB8377}" destId="{ACD376D4-BB75-4BBC-85C1-8A2C7B7478F3}" srcOrd="1" destOrd="0" presId="urn:microsoft.com/office/officeart/2017/3/layout/HorizontalPathTimeline"/>
    <dgm:cxn modelId="{FD831E8E-F69A-4A68-9012-0BC7111993A5}" type="presParOf" srcId="{ACD376D4-BB75-4BBC-85C1-8A2C7B7478F3}" destId="{33523300-9448-46C3-A1F8-FCA2A16D1E89}" srcOrd="0" destOrd="0" presId="urn:microsoft.com/office/officeart/2017/3/layout/HorizontalPathTimeline"/>
    <dgm:cxn modelId="{C38950D7-5932-4CA3-9F80-7905A517451B}" type="presParOf" srcId="{ACD376D4-BB75-4BBC-85C1-8A2C7B7478F3}" destId="{34910763-00D6-4938-A7AC-BFA5BCAD2145}" srcOrd="1" destOrd="0" presId="urn:microsoft.com/office/officeart/2017/3/layout/HorizontalPathTimeline"/>
    <dgm:cxn modelId="{4EF71BC9-D0A2-4AC8-8367-CB059B4D1CDA}" type="presParOf" srcId="{30E0FF2C-63F7-49DD-A700-749627CB8377}" destId="{250E84D3-158A-4BD2-B03A-D17E1A73ED4B}" srcOrd="2" destOrd="0" presId="urn:microsoft.com/office/officeart/2017/3/layout/HorizontalPathTimeline"/>
    <dgm:cxn modelId="{E368EEDB-D4B6-48EE-B4AE-B4087E6438B4}" type="presParOf" srcId="{30E0FF2C-63F7-49DD-A700-749627CB8377}" destId="{C31913F5-7E74-4224-BE0D-3602464D169D}" srcOrd="3" destOrd="0" presId="urn:microsoft.com/office/officeart/2017/3/layout/HorizontalPathTimeline"/>
    <dgm:cxn modelId="{6D23350F-E299-496D-BE19-E96C2DF36424}" type="presParOf" srcId="{30E0FF2C-63F7-49DD-A700-749627CB8377}" destId="{3D0D6F71-8DCC-4568-A884-B4F0D9C115EB}" srcOrd="4" destOrd="0" presId="urn:microsoft.com/office/officeart/2017/3/layout/HorizontalPathTimeline"/>
    <dgm:cxn modelId="{96431CEB-ABEC-40A0-9F7B-EF0C6ABB28BE}" type="presParOf" srcId="{7A304FCB-A851-475C-B508-9D332AFA43F0}" destId="{3DD4BF99-AF67-4C18-994E-357811A2BF7C}" srcOrd="5" destOrd="0" presId="urn:microsoft.com/office/officeart/2017/3/layout/HorizontalPathTimeline"/>
    <dgm:cxn modelId="{FAB43B01-0085-4D9C-8C59-1393875F1920}" type="presParOf" srcId="{7A304FCB-A851-475C-B508-9D332AFA43F0}" destId="{C3811131-4DF5-4C64-93AC-8585490C9B2E}" srcOrd="6" destOrd="0" presId="urn:microsoft.com/office/officeart/2017/3/layout/HorizontalPathTimeline"/>
    <dgm:cxn modelId="{E97D33EF-D276-4B03-BACD-D660CF344BCB}" type="presParOf" srcId="{C3811131-4DF5-4C64-93AC-8585490C9B2E}" destId="{8C3E5DED-C879-47F6-B6E9-924E3D68C783}" srcOrd="0" destOrd="0" presId="urn:microsoft.com/office/officeart/2017/3/layout/HorizontalPathTimeline"/>
    <dgm:cxn modelId="{6C91E540-16B0-4386-AE03-867FB3F0CA4F}" type="presParOf" srcId="{C3811131-4DF5-4C64-93AC-8585490C9B2E}" destId="{014F55F3-4D8E-4098-B67F-A9A389DFD800}" srcOrd="1" destOrd="0" presId="urn:microsoft.com/office/officeart/2017/3/layout/HorizontalPathTimeline"/>
    <dgm:cxn modelId="{2E764354-2E87-4474-9BE5-88C0D49F3766}" type="presParOf" srcId="{014F55F3-4D8E-4098-B67F-A9A389DFD800}" destId="{1C6F433C-3988-4E0C-A6A0-6B60936040E9}" srcOrd="0" destOrd="0" presId="urn:microsoft.com/office/officeart/2017/3/layout/HorizontalPathTimeline"/>
    <dgm:cxn modelId="{1A734AA1-2115-49D2-900C-CCABD4AED242}" type="presParOf" srcId="{014F55F3-4D8E-4098-B67F-A9A389DFD800}" destId="{C4679331-2A97-4619-8C77-1B62504EF7A0}" srcOrd="1" destOrd="0" presId="urn:microsoft.com/office/officeart/2017/3/layout/HorizontalPathTimeline"/>
    <dgm:cxn modelId="{59531258-518E-49BD-B0D7-B793A506168F}" type="presParOf" srcId="{C3811131-4DF5-4C64-93AC-8585490C9B2E}" destId="{257E5A3A-5D0C-4CA1-9910-64DFF633C6DF}" srcOrd="2" destOrd="0" presId="urn:microsoft.com/office/officeart/2017/3/layout/HorizontalPathTimeline"/>
    <dgm:cxn modelId="{3287B984-FFD8-4BE4-92E3-FA8F23A7D1F3}" type="presParOf" srcId="{C3811131-4DF5-4C64-93AC-8585490C9B2E}" destId="{7A583E1C-C363-48AF-A032-9592EBB80382}" srcOrd="3" destOrd="0" presId="urn:microsoft.com/office/officeart/2017/3/layout/HorizontalPathTimeline"/>
    <dgm:cxn modelId="{2968649D-B335-4A72-868C-C250E77E0FED}" type="presParOf" srcId="{C3811131-4DF5-4C64-93AC-8585490C9B2E}" destId="{7EDE5357-F963-4AE0-BE7C-DD69575682DC}"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1CE0C-4182-4213-A6A5-C44CE8C208B1}">
      <dsp:nvSpPr>
        <dsp:cNvPr id="0" name=""/>
        <dsp:cNvSpPr/>
      </dsp:nvSpPr>
      <dsp:spPr>
        <a:xfrm>
          <a:off x="455427" y="2489672"/>
          <a:ext cx="3632328" cy="52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Aptos" panose="02110004020202020204"/>
              <a:ea typeface="+mn-ea"/>
              <a:cs typeface="+mn-cs"/>
            </a:rPr>
            <a:t>2005</a:t>
          </a:r>
          <a:endParaRPr lang="en-US" sz="1400" b="1" kern="1200" dirty="0">
            <a:latin typeface="Aptos" panose="02110004020202020204"/>
            <a:ea typeface="+mn-ea"/>
            <a:cs typeface="+mn-cs"/>
          </a:endParaRPr>
        </a:p>
      </dsp:txBody>
      <dsp:txXfrm>
        <a:off x="455427" y="2489672"/>
        <a:ext cx="3632328" cy="523897"/>
      </dsp:txXfrm>
    </dsp:sp>
    <dsp:sp modelId="{4E5382D5-B0E0-4C77-ADAB-3E10C8961DD9}">
      <dsp:nvSpPr>
        <dsp:cNvPr id="0" name=""/>
        <dsp:cNvSpPr/>
      </dsp:nvSpPr>
      <dsp:spPr>
        <a:xfrm>
          <a:off x="0" y="2225405"/>
          <a:ext cx="11353800" cy="1854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E1307-6A76-49E4-8ECE-7BE63167D954}">
      <dsp:nvSpPr>
        <dsp:cNvPr id="0" name=""/>
        <dsp:cNvSpPr/>
      </dsp:nvSpPr>
      <dsp:spPr>
        <a:xfrm>
          <a:off x="273810" y="731520"/>
          <a:ext cx="3995561" cy="6669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latin typeface="Aptos" panose="02110004020202020204"/>
              <a:ea typeface="+mn-ea"/>
              <a:cs typeface="+mn-cs"/>
            </a:rPr>
            <a:t>MMRV vaccine licensed</a:t>
          </a:r>
        </a:p>
      </dsp:txBody>
      <dsp:txXfrm>
        <a:off x="273810" y="731520"/>
        <a:ext cx="3995561" cy="666969"/>
      </dsp:txXfrm>
    </dsp:sp>
    <dsp:sp modelId="{60D0A370-938E-44FB-A899-89DFEAA19A7B}">
      <dsp:nvSpPr>
        <dsp:cNvPr id="0" name=""/>
        <dsp:cNvSpPr/>
      </dsp:nvSpPr>
      <dsp:spPr>
        <a:xfrm>
          <a:off x="2271591" y="1437241"/>
          <a:ext cx="0" cy="788164"/>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71468-CAE0-4026-BF50-ECCEF923241B}">
      <dsp:nvSpPr>
        <dsp:cNvPr id="0" name=""/>
        <dsp:cNvSpPr/>
      </dsp:nvSpPr>
      <dsp:spPr>
        <a:xfrm>
          <a:off x="2663011" y="1626348"/>
          <a:ext cx="3632328" cy="52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Aptos" panose="02110004020202020204"/>
              <a:ea typeface="+mn-ea"/>
              <a:cs typeface="+mn-cs"/>
            </a:rPr>
            <a:t>2006</a:t>
          </a:r>
          <a:endParaRPr lang="en-US" sz="1400" b="1" kern="1200" dirty="0">
            <a:latin typeface="Aptos" panose="02110004020202020204"/>
            <a:ea typeface="+mn-ea"/>
            <a:cs typeface="+mn-cs"/>
          </a:endParaRPr>
        </a:p>
      </dsp:txBody>
      <dsp:txXfrm>
        <a:off x="2663011" y="1626348"/>
        <a:ext cx="3632328" cy="523897"/>
      </dsp:txXfrm>
    </dsp:sp>
    <dsp:sp modelId="{5BD057CD-8A47-4B4F-A721-381182DBDACB}">
      <dsp:nvSpPr>
        <dsp:cNvPr id="0" name=""/>
        <dsp:cNvSpPr/>
      </dsp:nvSpPr>
      <dsp:spPr>
        <a:xfrm>
          <a:off x="2544016" y="3199020"/>
          <a:ext cx="3995561" cy="1232883"/>
        </a:xfrm>
        <a:prstGeom prst="rect">
          <a:avLst/>
        </a:prstGeom>
        <a:solidFill>
          <a:schemeClr val="accent2">
            <a:tint val="40000"/>
            <a:alpha val="90000"/>
            <a:hueOff val="-220022"/>
            <a:satOff val="-22311"/>
            <a:lumOff val="-1546"/>
            <a:alphaOff val="0"/>
          </a:schemeClr>
        </a:solidFill>
        <a:ln w="12700" cap="flat" cmpd="sng" algn="ctr">
          <a:solidFill>
            <a:schemeClr val="accent2">
              <a:tint val="40000"/>
              <a:alpha val="90000"/>
              <a:hueOff val="-220022"/>
              <a:satOff val="-22311"/>
              <a:lumOff val="-15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latin typeface="Aptos" panose="02110004020202020204"/>
              <a:ea typeface="+mn-ea"/>
              <a:cs typeface="+mn-cs"/>
            </a:rPr>
            <a:t>Per ACIP, MMRV vaccine preferred over MMR + varicella vaccines</a:t>
          </a:r>
        </a:p>
      </dsp:txBody>
      <dsp:txXfrm>
        <a:off x="2544016" y="3199020"/>
        <a:ext cx="3995561" cy="1232883"/>
      </dsp:txXfrm>
    </dsp:sp>
    <dsp:sp modelId="{892AE0A2-E140-46AE-8CF0-71239F93B4B3}">
      <dsp:nvSpPr>
        <dsp:cNvPr id="0" name=""/>
        <dsp:cNvSpPr/>
      </dsp:nvSpPr>
      <dsp:spPr>
        <a:xfrm>
          <a:off x="4541797" y="2410856"/>
          <a:ext cx="0" cy="788164"/>
        </a:xfrm>
        <a:prstGeom prst="line">
          <a:avLst/>
        </a:prstGeom>
        <a:solidFill>
          <a:schemeClr val="accent2">
            <a:hueOff val="-247216"/>
            <a:satOff val="-14467"/>
            <a:lumOff val="-3137"/>
            <a:alphaOff val="0"/>
          </a:schemeClr>
        </a:solidFill>
        <a:ln w="12700" cap="flat" cmpd="sng" algn="ctr">
          <a:solidFill>
            <a:schemeClr val="accent2">
              <a:hueOff val="-247216"/>
              <a:satOff val="-14467"/>
              <a:lumOff val="-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D4921E-E1AD-4EAB-A112-1A480CAC0921}">
      <dsp:nvSpPr>
        <dsp:cNvPr id="0" name=""/>
        <dsp:cNvSpPr/>
      </dsp:nvSpPr>
      <dsp:spPr>
        <a:xfrm>
          <a:off x="2213638" y="2260177"/>
          <a:ext cx="115906" cy="115906"/>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ED73B3-BEA2-41E0-A43A-0AD316D83EF2}">
      <dsp:nvSpPr>
        <dsp:cNvPr id="0" name=""/>
        <dsp:cNvSpPr/>
      </dsp:nvSpPr>
      <dsp:spPr>
        <a:xfrm>
          <a:off x="4483843" y="2260177"/>
          <a:ext cx="115906" cy="115906"/>
        </a:xfrm>
        <a:prstGeom prst="ellipse">
          <a:avLst/>
        </a:prstGeom>
        <a:solidFill>
          <a:schemeClr val="lt1">
            <a:alpha val="90000"/>
            <a:hueOff val="0"/>
            <a:satOff val="0"/>
            <a:lumOff val="0"/>
            <a:alphaOff val="0"/>
          </a:schemeClr>
        </a:solidFill>
        <a:ln w="12700" cap="flat" cmpd="sng" algn="ctr">
          <a:solidFill>
            <a:schemeClr val="accent2">
              <a:hueOff val="-247216"/>
              <a:satOff val="-14467"/>
              <a:lumOff val="-31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251CE-C79D-4E5B-99C8-8277AA304E50}">
      <dsp:nvSpPr>
        <dsp:cNvPr id="0" name=""/>
        <dsp:cNvSpPr/>
      </dsp:nvSpPr>
      <dsp:spPr>
        <a:xfrm>
          <a:off x="4995838" y="2489672"/>
          <a:ext cx="3632328" cy="523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Aptos" panose="02110004020202020204"/>
              <a:ea typeface="+mn-ea"/>
              <a:cs typeface="+mn-cs"/>
            </a:rPr>
            <a:t>2008</a:t>
          </a:r>
        </a:p>
      </dsp:txBody>
      <dsp:txXfrm>
        <a:off x="4995838" y="2489672"/>
        <a:ext cx="3632328" cy="523897"/>
      </dsp:txXfrm>
    </dsp:sp>
    <dsp:sp modelId="{33523300-9448-46C3-A1F8-FCA2A16D1E89}">
      <dsp:nvSpPr>
        <dsp:cNvPr id="0" name=""/>
        <dsp:cNvSpPr/>
      </dsp:nvSpPr>
      <dsp:spPr>
        <a:xfrm>
          <a:off x="4814221" y="0"/>
          <a:ext cx="3995561" cy="1437241"/>
        </a:xfrm>
        <a:prstGeom prst="rect">
          <a:avLst/>
        </a:prstGeom>
        <a:solidFill>
          <a:schemeClr val="accent2">
            <a:tint val="40000"/>
            <a:alpha val="90000"/>
            <a:hueOff val="-440043"/>
            <a:satOff val="-44623"/>
            <a:lumOff val="-3093"/>
            <a:alphaOff val="0"/>
          </a:schemeClr>
        </a:solidFill>
        <a:ln w="12700" cap="flat" cmpd="sng" algn="ctr">
          <a:solidFill>
            <a:schemeClr val="accent2">
              <a:tint val="40000"/>
              <a:alpha val="90000"/>
              <a:hueOff val="-440043"/>
              <a:satOff val="-44623"/>
              <a:lumOff val="-30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latin typeface="Aptos" panose="02110004020202020204"/>
              <a:ea typeface="+mn-ea"/>
              <a:cs typeface="+mn-cs"/>
            </a:rPr>
            <a:t>Post-licensure monitoring showed increased risk for febrile seizures after first dose of MMRV vaccine</a:t>
          </a:r>
        </a:p>
      </dsp:txBody>
      <dsp:txXfrm>
        <a:off x="4814221" y="0"/>
        <a:ext cx="3995561" cy="1437241"/>
      </dsp:txXfrm>
    </dsp:sp>
    <dsp:sp modelId="{250E84D3-158A-4BD2-B03A-D17E1A73ED4B}">
      <dsp:nvSpPr>
        <dsp:cNvPr id="0" name=""/>
        <dsp:cNvSpPr/>
      </dsp:nvSpPr>
      <dsp:spPr>
        <a:xfrm>
          <a:off x="6812002" y="1437241"/>
          <a:ext cx="0" cy="788164"/>
        </a:xfrm>
        <a:prstGeom prst="line">
          <a:avLst/>
        </a:prstGeom>
        <a:solidFill>
          <a:schemeClr val="accent2">
            <a:hueOff val="-494432"/>
            <a:satOff val="-28935"/>
            <a:lumOff val="-6275"/>
            <a:alphaOff val="0"/>
          </a:schemeClr>
        </a:solidFill>
        <a:ln w="12700" cap="flat" cmpd="sng" algn="ctr">
          <a:solidFill>
            <a:schemeClr val="accent2">
              <a:hueOff val="-494432"/>
              <a:satOff val="-28935"/>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E5DED-C879-47F6-B6E9-924E3D68C783}">
      <dsp:nvSpPr>
        <dsp:cNvPr id="0" name=""/>
        <dsp:cNvSpPr/>
      </dsp:nvSpPr>
      <dsp:spPr>
        <a:xfrm>
          <a:off x="7266043" y="1869697"/>
          <a:ext cx="3632328" cy="190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Aptos" panose="02110004020202020204"/>
              <a:ea typeface="+mn-ea"/>
              <a:cs typeface="+mn-cs"/>
            </a:rPr>
            <a:t>2009</a:t>
          </a:r>
        </a:p>
      </dsp:txBody>
      <dsp:txXfrm>
        <a:off x="7266043" y="1869697"/>
        <a:ext cx="3632328" cy="190551"/>
      </dsp:txXfrm>
    </dsp:sp>
    <dsp:sp modelId="{1C6F433C-3988-4E0C-A6A0-6B60936040E9}">
      <dsp:nvSpPr>
        <dsp:cNvPr id="0" name=""/>
        <dsp:cNvSpPr/>
      </dsp:nvSpPr>
      <dsp:spPr>
        <a:xfrm>
          <a:off x="6827732" y="3025550"/>
          <a:ext cx="4508951" cy="1363705"/>
        </a:xfrm>
        <a:prstGeom prst="rect">
          <a:avLst/>
        </a:prstGeom>
        <a:solidFill>
          <a:schemeClr val="accent2">
            <a:tint val="40000"/>
            <a:alpha val="90000"/>
            <a:hueOff val="-660065"/>
            <a:satOff val="-66934"/>
            <a:lumOff val="-4639"/>
            <a:alphaOff val="0"/>
          </a:schemeClr>
        </a:solidFill>
        <a:ln w="12700" cap="flat" cmpd="sng" algn="ctr">
          <a:solidFill>
            <a:schemeClr val="accent2">
              <a:tint val="40000"/>
              <a:alpha val="90000"/>
              <a:hueOff val="-660065"/>
              <a:satOff val="-66934"/>
              <a:lumOff val="-46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a:latin typeface="Aptos" panose="02110004020202020204"/>
              <a:ea typeface="+mn-ea"/>
              <a:cs typeface="+mn-cs"/>
            </a:rPr>
            <a:t>ACIP updated recommendations:</a:t>
          </a:r>
          <a:endParaRPr lang="en-US" sz="2000" kern="1200" dirty="0">
            <a:latin typeface="Aptos" panose="02110004020202020204"/>
            <a:ea typeface="+mn-ea"/>
            <a:cs typeface="+mn-cs"/>
          </a:endParaRPr>
        </a:p>
        <a:p>
          <a:pPr marL="171450" lvl="1" indent="-171450" algn="l" defTabSz="800100">
            <a:lnSpc>
              <a:spcPct val="90000"/>
            </a:lnSpc>
            <a:spcBef>
              <a:spcPct val="0"/>
            </a:spcBef>
            <a:spcAft>
              <a:spcPct val="15000"/>
            </a:spcAft>
            <a:buChar char="•"/>
          </a:pPr>
          <a:r>
            <a:rPr lang="en-US" sz="1800" kern="1200">
              <a:latin typeface="Aptos" panose="02110004020202020204"/>
              <a:ea typeface="+mn-ea"/>
              <a:cs typeface="+mn-cs"/>
            </a:rPr>
            <a:t>Either MMR + varicella vaccine or MMRV can be used</a:t>
          </a:r>
        </a:p>
        <a:p>
          <a:pPr marL="171450" lvl="1" indent="-171450" algn="l" defTabSz="800100">
            <a:lnSpc>
              <a:spcPct val="90000"/>
            </a:lnSpc>
            <a:spcBef>
              <a:spcPct val="0"/>
            </a:spcBef>
            <a:spcAft>
              <a:spcPct val="15000"/>
            </a:spcAft>
            <a:buChar char="•"/>
          </a:pPr>
          <a:r>
            <a:rPr lang="en-US" sz="1800" kern="1200">
              <a:latin typeface="Aptos" panose="02110004020202020204"/>
              <a:ea typeface="+mn-ea"/>
              <a:cs typeface="+mn-cs"/>
            </a:rPr>
            <a:t>Providers should discuss benefits and risk of both vaccination options</a:t>
          </a:r>
        </a:p>
      </dsp:txBody>
      <dsp:txXfrm>
        <a:off x="6827732" y="3025550"/>
        <a:ext cx="4508951" cy="1363705"/>
      </dsp:txXfrm>
    </dsp:sp>
    <dsp:sp modelId="{257E5A3A-5D0C-4CA1-9910-64DFF633C6DF}">
      <dsp:nvSpPr>
        <dsp:cNvPr id="0" name=""/>
        <dsp:cNvSpPr/>
      </dsp:nvSpPr>
      <dsp:spPr>
        <a:xfrm>
          <a:off x="9082208" y="2657862"/>
          <a:ext cx="0" cy="286670"/>
        </a:xfrm>
        <a:prstGeom prst="line">
          <a:avLst/>
        </a:prstGeom>
        <a:solidFill>
          <a:schemeClr val="accent2">
            <a:hueOff val="-741648"/>
            <a:satOff val="-43402"/>
            <a:lumOff val="-9412"/>
            <a:alphaOff val="0"/>
          </a:schemeClr>
        </a:solidFill>
        <a:ln w="12700" cap="flat" cmpd="sng" algn="ctr">
          <a:solidFill>
            <a:schemeClr val="accent2">
              <a:hueOff val="-741648"/>
              <a:satOff val="-43402"/>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1913F5-7E74-4224-BE0D-3602464D169D}">
      <dsp:nvSpPr>
        <dsp:cNvPr id="0" name=""/>
        <dsp:cNvSpPr/>
      </dsp:nvSpPr>
      <dsp:spPr>
        <a:xfrm>
          <a:off x="6754049" y="2260177"/>
          <a:ext cx="115906" cy="115906"/>
        </a:xfrm>
        <a:prstGeom prst="ellipse">
          <a:avLst/>
        </a:prstGeom>
        <a:solidFill>
          <a:schemeClr val="lt1">
            <a:alpha val="90000"/>
            <a:hueOff val="0"/>
            <a:satOff val="0"/>
            <a:lumOff val="0"/>
            <a:alphaOff val="0"/>
          </a:schemeClr>
        </a:solidFill>
        <a:ln w="12700" cap="flat" cmpd="sng" algn="ctr">
          <a:solidFill>
            <a:schemeClr val="accent2">
              <a:hueOff val="-494432"/>
              <a:satOff val="-28935"/>
              <a:lumOff val="-627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83E1C-C363-48AF-A032-9592EBB80382}">
      <dsp:nvSpPr>
        <dsp:cNvPr id="0" name=""/>
        <dsp:cNvSpPr/>
      </dsp:nvSpPr>
      <dsp:spPr>
        <a:xfrm>
          <a:off x="9014214" y="2309731"/>
          <a:ext cx="135988" cy="85508"/>
        </a:xfrm>
        <a:prstGeom prst="ellipse">
          <a:avLst/>
        </a:prstGeom>
        <a:solidFill>
          <a:schemeClr val="lt1">
            <a:alpha val="90000"/>
            <a:hueOff val="0"/>
            <a:satOff val="0"/>
            <a:lumOff val="0"/>
            <a:alphaOff val="0"/>
          </a:schemeClr>
        </a:solidFill>
        <a:ln w="12700" cap="flat" cmpd="sng" algn="ctr">
          <a:solidFill>
            <a:schemeClr val="accent2">
              <a:hueOff val="-741648"/>
              <a:satOff val="-43402"/>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10F7A-646B-4AA3-8EAE-AD1A31B24699}"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61F65-D6ED-474D-8739-DBC7B7EF0F75}" type="slidenum">
              <a:rPr lang="en-US" smtClean="0"/>
              <a:t>‹#›</a:t>
            </a:fld>
            <a:endParaRPr lang="en-US"/>
          </a:p>
        </p:txBody>
      </p:sp>
    </p:spTree>
    <p:extLst>
      <p:ext uri="{BB962C8B-B14F-4D97-AF65-F5344CB8AC3E}">
        <p14:creationId xmlns:p14="http://schemas.microsoft.com/office/powerpoint/2010/main" val="294463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a:t>
            </a:fld>
            <a:endParaRPr lang="en-US"/>
          </a:p>
        </p:txBody>
      </p:sp>
    </p:spTree>
    <p:extLst>
      <p:ext uri="{BB962C8B-B14F-4D97-AF65-F5344CB8AC3E}">
        <p14:creationId xmlns:p14="http://schemas.microsoft.com/office/powerpoint/2010/main" val="401597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12</a:t>
            </a:fld>
            <a:endParaRPr lang="en-US"/>
          </a:p>
        </p:txBody>
      </p:sp>
    </p:spTree>
    <p:extLst>
      <p:ext uri="{BB962C8B-B14F-4D97-AF65-F5344CB8AC3E}">
        <p14:creationId xmlns:p14="http://schemas.microsoft.com/office/powerpoint/2010/main" val="3208804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13</a:t>
            </a:fld>
            <a:endParaRPr lang="en-US"/>
          </a:p>
        </p:txBody>
      </p:sp>
    </p:spTree>
    <p:extLst>
      <p:ext uri="{BB962C8B-B14F-4D97-AF65-F5344CB8AC3E}">
        <p14:creationId xmlns:p14="http://schemas.microsoft.com/office/powerpoint/2010/main" val="165143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14</a:t>
            </a:fld>
            <a:endParaRPr lang="en-US"/>
          </a:p>
        </p:txBody>
      </p:sp>
    </p:spTree>
    <p:extLst>
      <p:ext uri="{BB962C8B-B14F-4D97-AF65-F5344CB8AC3E}">
        <p14:creationId xmlns:p14="http://schemas.microsoft.com/office/powerpoint/2010/main" val="3231462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15</a:t>
            </a:fld>
            <a:endParaRPr lang="en-US"/>
          </a:p>
        </p:txBody>
      </p:sp>
    </p:spTree>
    <p:extLst>
      <p:ext uri="{BB962C8B-B14F-4D97-AF65-F5344CB8AC3E}">
        <p14:creationId xmlns:p14="http://schemas.microsoft.com/office/powerpoint/2010/main" val="314603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16</a:t>
            </a:fld>
            <a:endParaRPr lang="en-US"/>
          </a:p>
        </p:txBody>
      </p:sp>
    </p:spTree>
    <p:extLst>
      <p:ext uri="{BB962C8B-B14F-4D97-AF65-F5344CB8AC3E}">
        <p14:creationId xmlns:p14="http://schemas.microsoft.com/office/powerpoint/2010/main" val="232884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17</a:t>
            </a:fld>
            <a:endParaRPr lang="en-US"/>
          </a:p>
        </p:txBody>
      </p:sp>
    </p:spTree>
    <p:extLst>
      <p:ext uri="{BB962C8B-B14F-4D97-AF65-F5344CB8AC3E}">
        <p14:creationId xmlns:p14="http://schemas.microsoft.com/office/powerpoint/2010/main" val="2479627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14602-DF29-2248-E67B-F2FFADF07A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F269E-A899-2ECA-B2DF-E801B27056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77BFC-0F93-D0C8-D47B-856DA680FD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0D4111-4CD9-16C6-64A1-161CB275CF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061F65-D6ED-474D-8739-DBC7B7EF0F7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375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19</a:t>
            </a:fld>
            <a:endParaRPr lang="en-US"/>
          </a:p>
        </p:txBody>
      </p:sp>
    </p:spTree>
    <p:extLst>
      <p:ext uri="{BB962C8B-B14F-4D97-AF65-F5344CB8AC3E}">
        <p14:creationId xmlns:p14="http://schemas.microsoft.com/office/powerpoint/2010/main" val="406587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20</a:t>
            </a:fld>
            <a:endParaRPr lang="en-US"/>
          </a:p>
        </p:txBody>
      </p:sp>
    </p:spTree>
    <p:extLst>
      <p:ext uri="{BB962C8B-B14F-4D97-AF65-F5344CB8AC3E}">
        <p14:creationId xmlns:p14="http://schemas.microsoft.com/office/powerpoint/2010/main" val="423844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21</a:t>
            </a:fld>
            <a:endParaRPr lang="en-US"/>
          </a:p>
        </p:txBody>
      </p:sp>
    </p:spTree>
    <p:extLst>
      <p:ext uri="{BB962C8B-B14F-4D97-AF65-F5344CB8AC3E}">
        <p14:creationId xmlns:p14="http://schemas.microsoft.com/office/powerpoint/2010/main" val="62411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a:t>
            </a:fld>
            <a:endParaRPr lang="en-US"/>
          </a:p>
        </p:txBody>
      </p:sp>
    </p:spTree>
    <p:extLst>
      <p:ext uri="{BB962C8B-B14F-4D97-AF65-F5344CB8AC3E}">
        <p14:creationId xmlns:p14="http://schemas.microsoft.com/office/powerpoint/2010/main" val="30174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22</a:t>
            </a:fld>
            <a:endParaRPr lang="en-US"/>
          </a:p>
        </p:txBody>
      </p:sp>
    </p:spTree>
    <p:extLst>
      <p:ext uri="{BB962C8B-B14F-4D97-AF65-F5344CB8AC3E}">
        <p14:creationId xmlns:p14="http://schemas.microsoft.com/office/powerpoint/2010/main" val="183518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754B6-AB55-29CE-57D5-3CE137BD5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6C02DB-2247-A760-08A0-0026E449C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9E239-071C-044D-8903-18641F31B7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2E1C29-1677-874E-A770-7F3A494CE24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061F65-D6ED-474D-8739-DBC7B7EF0F7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026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24</a:t>
            </a:fld>
            <a:endParaRPr lang="en-US"/>
          </a:p>
        </p:txBody>
      </p:sp>
    </p:spTree>
    <p:extLst>
      <p:ext uri="{BB962C8B-B14F-4D97-AF65-F5344CB8AC3E}">
        <p14:creationId xmlns:p14="http://schemas.microsoft.com/office/powerpoint/2010/main" val="3369852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25</a:t>
            </a:fld>
            <a:endParaRPr lang="en-US"/>
          </a:p>
        </p:txBody>
      </p:sp>
    </p:spTree>
    <p:extLst>
      <p:ext uri="{BB962C8B-B14F-4D97-AF65-F5344CB8AC3E}">
        <p14:creationId xmlns:p14="http://schemas.microsoft.com/office/powerpoint/2010/main" val="28152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4780F-3740-BB99-918D-B6F6946C6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A4A77-BB30-2A6C-B50D-679FA2E1D1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C659E-D594-3EE4-9ACE-673B5DFE53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68AA4D-5E41-43EF-05CB-9B4945F2DF9A}"/>
              </a:ext>
            </a:extLst>
          </p:cNvPr>
          <p:cNvSpPr>
            <a:spLocks noGrp="1"/>
          </p:cNvSpPr>
          <p:nvPr>
            <p:ph type="sldNum" sz="quarter" idx="5"/>
          </p:nvPr>
        </p:nvSpPr>
        <p:spPr/>
        <p:txBody>
          <a:bodyPr/>
          <a:lstStyle/>
          <a:p>
            <a:fld id="{FB061F65-D6ED-474D-8739-DBC7B7EF0F75}" type="slidenum">
              <a:rPr lang="en-US" smtClean="0"/>
              <a:t>26</a:t>
            </a:fld>
            <a:endParaRPr lang="en-US"/>
          </a:p>
        </p:txBody>
      </p:sp>
    </p:spTree>
    <p:extLst>
      <p:ext uri="{BB962C8B-B14F-4D97-AF65-F5344CB8AC3E}">
        <p14:creationId xmlns:p14="http://schemas.microsoft.com/office/powerpoint/2010/main" val="115275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27</a:t>
            </a:fld>
            <a:endParaRPr lang="en-US"/>
          </a:p>
        </p:txBody>
      </p:sp>
    </p:spTree>
    <p:extLst>
      <p:ext uri="{BB962C8B-B14F-4D97-AF65-F5344CB8AC3E}">
        <p14:creationId xmlns:p14="http://schemas.microsoft.com/office/powerpoint/2010/main" val="2654540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28</a:t>
            </a:fld>
            <a:endParaRPr lang="en-US"/>
          </a:p>
        </p:txBody>
      </p:sp>
    </p:spTree>
    <p:extLst>
      <p:ext uri="{BB962C8B-B14F-4D97-AF65-F5344CB8AC3E}">
        <p14:creationId xmlns:p14="http://schemas.microsoft.com/office/powerpoint/2010/main" val="1143083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29</a:t>
            </a:fld>
            <a:endParaRPr lang="en-US"/>
          </a:p>
        </p:txBody>
      </p:sp>
    </p:spTree>
    <p:extLst>
      <p:ext uri="{BB962C8B-B14F-4D97-AF65-F5344CB8AC3E}">
        <p14:creationId xmlns:p14="http://schemas.microsoft.com/office/powerpoint/2010/main" val="321266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30</a:t>
            </a:fld>
            <a:endParaRPr lang="en-US"/>
          </a:p>
        </p:txBody>
      </p:sp>
    </p:spTree>
    <p:extLst>
      <p:ext uri="{BB962C8B-B14F-4D97-AF65-F5344CB8AC3E}">
        <p14:creationId xmlns:p14="http://schemas.microsoft.com/office/powerpoint/2010/main" val="2238577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31</a:t>
            </a:fld>
            <a:endParaRPr lang="en-US"/>
          </a:p>
        </p:txBody>
      </p:sp>
    </p:spTree>
    <p:extLst>
      <p:ext uri="{BB962C8B-B14F-4D97-AF65-F5344CB8AC3E}">
        <p14:creationId xmlns:p14="http://schemas.microsoft.com/office/powerpoint/2010/main" val="36938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a:t>
            </a:fld>
            <a:endParaRPr lang="en-US"/>
          </a:p>
        </p:txBody>
      </p:sp>
    </p:spTree>
    <p:extLst>
      <p:ext uri="{BB962C8B-B14F-4D97-AF65-F5344CB8AC3E}">
        <p14:creationId xmlns:p14="http://schemas.microsoft.com/office/powerpoint/2010/main" val="2898273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32</a:t>
            </a:fld>
            <a:endParaRPr lang="en-US"/>
          </a:p>
        </p:txBody>
      </p:sp>
    </p:spTree>
    <p:extLst>
      <p:ext uri="{BB962C8B-B14F-4D97-AF65-F5344CB8AC3E}">
        <p14:creationId xmlns:p14="http://schemas.microsoft.com/office/powerpoint/2010/main" val="1069459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33</a:t>
            </a:fld>
            <a:endParaRPr lang="en-US"/>
          </a:p>
        </p:txBody>
      </p:sp>
    </p:spTree>
    <p:extLst>
      <p:ext uri="{BB962C8B-B14F-4D97-AF65-F5344CB8AC3E}">
        <p14:creationId xmlns:p14="http://schemas.microsoft.com/office/powerpoint/2010/main" val="2860302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34</a:t>
            </a:fld>
            <a:endParaRPr lang="en-US"/>
          </a:p>
        </p:txBody>
      </p:sp>
    </p:spTree>
    <p:extLst>
      <p:ext uri="{BB962C8B-B14F-4D97-AF65-F5344CB8AC3E}">
        <p14:creationId xmlns:p14="http://schemas.microsoft.com/office/powerpoint/2010/main" val="3940120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35</a:t>
            </a:fld>
            <a:endParaRPr lang="en-US"/>
          </a:p>
        </p:txBody>
      </p:sp>
    </p:spTree>
    <p:extLst>
      <p:ext uri="{BB962C8B-B14F-4D97-AF65-F5344CB8AC3E}">
        <p14:creationId xmlns:p14="http://schemas.microsoft.com/office/powerpoint/2010/main" val="220046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36</a:t>
            </a:fld>
            <a:endParaRPr lang="en-US"/>
          </a:p>
        </p:txBody>
      </p:sp>
    </p:spTree>
    <p:extLst>
      <p:ext uri="{BB962C8B-B14F-4D97-AF65-F5344CB8AC3E}">
        <p14:creationId xmlns:p14="http://schemas.microsoft.com/office/powerpoint/2010/main" val="41038958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37</a:t>
            </a:fld>
            <a:endParaRPr lang="en-US"/>
          </a:p>
        </p:txBody>
      </p:sp>
    </p:spTree>
    <p:extLst>
      <p:ext uri="{BB962C8B-B14F-4D97-AF65-F5344CB8AC3E}">
        <p14:creationId xmlns:p14="http://schemas.microsoft.com/office/powerpoint/2010/main" val="2640376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38</a:t>
            </a:fld>
            <a:endParaRPr lang="en-US"/>
          </a:p>
        </p:txBody>
      </p:sp>
    </p:spTree>
    <p:extLst>
      <p:ext uri="{BB962C8B-B14F-4D97-AF65-F5344CB8AC3E}">
        <p14:creationId xmlns:p14="http://schemas.microsoft.com/office/powerpoint/2010/main" val="3136266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39</a:t>
            </a:fld>
            <a:endParaRPr lang="en-US"/>
          </a:p>
        </p:txBody>
      </p:sp>
    </p:spTree>
    <p:extLst>
      <p:ext uri="{BB962C8B-B14F-4D97-AF65-F5344CB8AC3E}">
        <p14:creationId xmlns:p14="http://schemas.microsoft.com/office/powerpoint/2010/main" val="2675764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40</a:t>
            </a:fld>
            <a:endParaRPr lang="en-US"/>
          </a:p>
        </p:txBody>
      </p:sp>
    </p:spTree>
    <p:extLst>
      <p:ext uri="{BB962C8B-B14F-4D97-AF65-F5344CB8AC3E}">
        <p14:creationId xmlns:p14="http://schemas.microsoft.com/office/powerpoint/2010/main" val="2143955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41</a:t>
            </a:fld>
            <a:endParaRPr lang="en-US"/>
          </a:p>
        </p:txBody>
      </p:sp>
    </p:spTree>
    <p:extLst>
      <p:ext uri="{BB962C8B-B14F-4D97-AF65-F5344CB8AC3E}">
        <p14:creationId xmlns:p14="http://schemas.microsoft.com/office/powerpoint/2010/main" val="3414212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6</a:t>
            </a:fld>
            <a:endParaRPr lang="en-US"/>
          </a:p>
        </p:txBody>
      </p:sp>
    </p:spTree>
    <p:extLst>
      <p:ext uri="{BB962C8B-B14F-4D97-AF65-F5344CB8AC3E}">
        <p14:creationId xmlns:p14="http://schemas.microsoft.com/office/powerpoint/2010/main" val="931375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42</a:t>
            </a:fld>
            <a:endParaRPr lang="en-US"/>
          </a:p>
        </p:txBody>
      </p:sp>
    </p:spTree>
    <p:extLst>
      <p:ext uri="{BB962C8B-B14F-4D97-AF65-F5344CB8AC3E}">
        <p14:creationId xmlns:p14="http://schemas.microsoft.com/office/powerpoint/2010/main" val="4140866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43</a:t>
            </a:fld>
            <a:endParaRPr lang="en-US"/>
          </a:p>
        </p:txBody>
      </p:sp>
    </p:spTree>
    <p:extLst>
      <p:ext uri="{BB962C8B-B14F-4D97-AF65-F5344CB8AC3E}">
        <p14:creationId xmlns:p14="http://schemas.microsoft.com/office/powerpoint/2010/main" val="2991590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44</a:t>
            </a:fld>
            <a:endParaRPr lang="en-US"/>
          </a:p>
        </p:txBody>
      </p:sp>
    </p:spTree>
    <p:extLst>
      <p:ext uri="{BB962C8B-B14F-4D97-AF65-F5344CB8AC3E}">
        <p14:creationId xmlns:p14="http://schemas.microsoft.com/office/powerpoint/2010/main" val="1198961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45</a:t>
            </a:fld>
            <a:endParaRPr lang="en-US"/>
          </a:p>
        </p:txBody>
      </p:sp>
    </p:spTree>
    <p:extLst>
      <p:ext uri="{BB962C8B-B14F-4D97-AF65-F5344CB8AC3E}">
        <p14:creationId xmlns:p14="http://schemas.microsoft.com/office/powerpoint/2010/main" val="29645030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46</a:t>
            </a:fld>
            <a:endParaRPr lang="en-US"/>
          </a:p>
        </p:txBody>
      </p:sp>
    </p:spTree>
    <p:extLst>
      <p:ext uri="{BB962C8B-B14F-4D97-AF65-F5344CB8AC3E}">
        <p14:creationId xmlns:p14="http://schemas.microsoft.com/office/powerpoint/2010/main" val="384177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47</a:t>
            </a:fld>
            <a:endParaRPr lang="en-US"/>
          </a:p>
        </p:txBody>
      </p:sp>
    </p:spTree>
    <p:extLst>
      <p:ext uri="{BB962C8B-B14F-4D97-AF65-F5344CB8AC3E}">
        <p14:creationId xmlns:p14="http://schemas.microsoft.com/office/powerpoint/2010/main" val="1642205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48</a:t>
            </a:fld>
            <a:endParaRPr lang="en-US"/>
          </a:p>
        </p:txBody>
      </p:sp>
    </p:spTree>
    <p:extLst>
      <p:ext uri="{BB962C8B-B14F-4D97-AF65-F5344CB8AC3E}">
        <p14:creationId xmlns:p14="http://schemas.microsoft.com/office/powerpoint/2010/main" val="2912449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49</a:t>
            </a:fld>
            <a:endParaRPr lang="en-US"/>
          </a:p>
        </p:txBody>
      </p:sp>
    </p:spTree>
    <p:extLst>
      <p:ext uri="{BB962C8B-B14F-4D97-AF65-F5344CB8AC3E}">
        <p14:creationId xmlns:p14="http://schemas.microsoft.com/office/powerpoint/2010/main" val="1296465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50</a:t>
            </a:fld>
            <a:endParaRPr lang="en-US"/>
          </a:p>
        </p:txBody>
      </p:sp>
    </p:spTree>
    <p:extLst>
      <p:ext uri="{BB962C8B-B14F-4D97-AF65-F5344CB8AC3E}">
        <p14:creationId xmlns:p14="http://schemas.microsoft.com/office/powerpoint/2010/main" val="24452865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51</a:t>
            </a:fld>
            <a:endParaRPr lang="en-US"/>
          </a:p>
        </p:txBody>
      </p:sp>
    </p:spTree>
    <p:extLst>
      <p:ext uri="{BB962C8B-B14F-4D97-AF65-F5344CB8AC3E}">
        <p14:creationId xmlns:p14="http://schemas.microsoft.com/office/powerpoint/2010/main" val="20563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7</a:t>
            </a:fld>
            <a:endParaRPr lang="en-US"/>
          </a:p>
        </p:txBody>
      </p:sp>
    </p:spTree>
    <p:extLst>
      <p:ext uri="{BB962C8B-B14F-4D97-AF65-F5344CB8AC3E}">
        <p14:creationId xmlns:p14="http://schemas.microsoft.com/office/powerpoint/2010/main" val="3137991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52</a:t>
            </a:fld>
            <a:endParaRPr lang="en-US"/>
          </a:p>
        </p:txBody>
      </p:sp>
    </p:spTree>
    <p:extLst>
      <p:ext uri="{BB962C8B-B14F-4D97-AF65-F5344CB8AC3E}">
        <p14:creationId xmlns:p14="http://schemas.microsoft.com/office/powerpoint/2010/main" val="3076856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53</a:t>
            </a:fld>
            <a:endParaRPr lang="en-US"/>
          </a:p>
        </p:txBody>
      </p:sp>
    </p:spTree>
    <p:extLst>
      <p:ext uri="{BB962C8B-B14F-4D97-AF65-F5344CB8AC3E}">
        <p14:creationId xmlns:p14="http://schemas.microsoft.com/office/powerpoint/2010/main" val="549385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54</a:t>
            </a:fld>
            <a:endParaRPr lang="en-US"/>
          </a:p>
        </p:txBody>
      </p:sp>
    </p:spTree>
    <p:extLst>
      <p:ext uri="{BB962C8B-B14F-4D97-AF65-F5344CB8AC3E}">
        <p14:creationId xmlns:p14="http://schemas.microsoft.com/office/powerpoint/2010/main" val="2229125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55</a:t>
            </a:fld>
            <a:endParaRPr lang="en-US"/>
          </a:p>
        </p:txBody>
      </p:sp>
    </p:spTree>
    <p:extLst>
      <p:ext uri="{BB962C8B-B14F-4D97-AF65-F5344CB8AC3E}">
        <p14:creationId xmlns:p14="http://schemas.microsoft.com/office/powerpoint/2010/main" val="138863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8</a:t>
            </a:fld>
            <a:endParaRPr lang="en-US"/>
          </a:p>
        </p:txBody>
      </p:sp>
    </p:spTree>
    <p:extLst>
      <p:ext uri="{BB962C8B-B14F-4D97-AF65-F5344CB8AC3E}">
        <p14:creationId xmlns:p14="http://schemas.microsoft.com/office/powerpoint/2010/main" val="1637831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9</a:t>
            </a:fld>
            <a:endParaRPr lang="en-US"/>
          </a:p>
        </p:txBody>
      </p:sp>
    </p:spTree>
    <p:extLst>
      <p:ext uri="{BB962C8B-B14F-4D97-AF65-F5344CB8AC3E}">
        <p14:creationId xmlns:p14="http://schemas.microsoft.com/office/powerpoint/2010/main" val="298638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10</a:t>
            </a:fld>
            <a:endParaRPr lang="en-US"/>
          </a:p>
        </p:txBody>
      </p:sp>
    </p:spTree>
    <p:extLst>
      <p:ext uri="{BB962C8B-B14F-4D97-AF65-F5344CB8AC3E}">
        <p14:creationId xmlns:p14="http://schemas.microsoft.com/office/powerpoint/2010/main" val="45171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61F65-D6ED-474D-8739-DBC7B7EF0F75}" type="slidenum">
              <a:rPr lang="en-US" smtClean="0"/>
              <a:t>11</a:t>
            </a:fld>
            <a:endParaRPr lang="en-US"/>
          </a:p>
        </p:txBody>
      </p:sp>
    </p:spTree>
    <p:extLst>
      <p:ext uri="{BB962C8B-B14F-4D97-AF65-F5344CB8AC3E}">
        <p14:creationId xmlns:p14="http://schemas.microsoft.com/office/powerpoint/2010/main" val="877804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without Photo</a:t>
            </a:r>
          </a:p>
        </p:txBody>
      </p:sp>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p:nvPicPr>
        <p:blipFill>
          <a:blip r:embed="rId2"/>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p:nvPicPr>
        <p:blipFill>
          <a:blip r:embed="rId3"/>
          <a:stretch>
            <a:fillRect/>
          </a:stretch>
        </p:blipFill>
        <p:spPr>
          <a:xfrm>
            <a:off x="11795313" y="6183518"/>
            <a:ext cx="396687" cy="396687"/>
          </a:xfrm>
          <a:prstGeom prst="rect">
            <a:avLst/>
          </a:prstGeom>
        </p:spPr>
      </p:pic>
      <p:pic>
        <p:nvPicPr>
          <p:cNvPr id="5" name="Picture 4" descr="Blue text on a black background&#10;&#10;AI-generated content may be incorrect.">
            <a:extLst>
              <a:ext uri="{FF2B5EF4-FFF2-40B4-BE49-F238E27FC236}">
                <a16:creationId xmlns:a16="http://schemas.microsoft.com/office/drawing/2014/main" id="{1AD5271A-1E55-42D9-E166-E396DDEDEB5F}"/>
              </a:ext>
            </a:extLst>
          </p:cNvPr>
          <p:cNvPicPr>
            <a:picLocks noChangeAspect="1"/>
          </p:cNvPicPr>
          <p:nvPr/>
        </p:nvPicPr>
        <p:blipFill>
          <a:blip r:embed="rId4"/>
          <a:stretch>
            <a:fillRect/>
          </a:stretch>
        </p:blipFill>
        <p:spPr>
          <a:xfrm>
            <a:off x="8689547" y="282497"/>
            <a:ext cx="3060198" cy="1237491"/>
          </a:xfrm>
          <a:prstGeom prst="rect">
            <a:avLst/>
          </a:prstGeom>
        </p:spPr>
      </p:pic>
    </p:spTree>
    <p:extLst>
      <p:ext uri="{BB962C8B-B14F-4D97-AF65-F5344CB8AC3E}">
        <p14:creationId xmlns:p14="http://schemas.microsoft.com/office/powerpoint/2010/main" val="297819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p:nvPicPr>
        <p:blipFill>
          <a:blip r:embed="rId2"/>
          <a:srcRect/>
          <a:stretch/>
        </p:blipFill>
        <p:spPr>
          <a:xfrm>
            <a:off x="8937523" y="6461313"/>
            <a:ext cx="396687" cy="396687"/>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p:nvPicPr>
        <p:blipFill>
          <a:blip r:embed="rId3"/>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03E9D7D2-9259-FDCA-7BD6-CFB13AB01F6E}"/>
              </a:ext>
            </a:extLst>
          </p:cNvPr>
          <p:cNvPicPr>
            <a:picLocks noChangeAspect="1"/>
          </p:cNvPicPr>
          <p:nvPr userDrawn="1"/>
        </p:nvPicPr>
        <p:blipFill>
          <a:blip r:embed="rId3"/>
          <a:stretch>
            <a:fillRect/>
          </a:stretch>
        </p:blipFill>
        <p:spPr>
          <a:xfrm>
            <a:off x="277792" y="21516"/>
            <a:ext cx="277793" cy="277793"/>
          </a:xfrm>
          <a:prstGeom prst="rect">
            <a:avLst/>
          </a:prstGeom>
        </p:spPr>
      </p:pic>
      <p:sp>
        <p:nvSpPr>
          <p:cNvPr id="11" name="Rectangle 10">
            <a:extLst>
              <a:ext uri="{FF2B5EF4-FFF2-40B4-BE49-F238E27FC236}">
                <a16:creationId xmlns:a16="http://schemas.microsoft.com/office/drawing/2014/main" id="{5C7E0AD0-404E-8F31-41AE-B71E0C1B135C}"/>
              </a:ext>
            </a:extLst>
          </p:cNvPr>
          <p:cNvSpPr/>
          <p:nvPr userDrawn="1"/>
        </p:nvSpPr>
        <p:spPr>
          <a:xfrm>
            <a:off x="0" y="21516"/>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97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p:nvPicPr>
        <p:blipFill>
          <a:blip r:embed="rId2"/>
          <a:srcRect/>
          <a:stretch/>
        </p:blipFill>
        <p:spPr>
          <a:xfrm>
            <a:off x="8937523" y="6461313"/>
            <a:ext cx="396687" cy="396687"/>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p:nvPicPr>
        <p:blipFill>
          <a:blip r:embed="rId3"/>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03E9D7D2-9259-FDCA-7BD6-CFB13AB01F6E}"/>
              </a:ext>
            </a:extLst>
          </p:cNvPr>
          <p:cNvPicPr>
            <a:picLocks noChangeAspect="1"/>
          </p:cNvPicPr>
          <p:nvPr userDrawn="1"/>
        </p:nvPicPr>
        <p:blipFill>
          <a:blip r:embed="rId3"/>
          <a:stretch>
            <a:fillRect/>
          </a:stretch>
        </p:blipFill>
        <p:spPr>
          <a:xfrm>
            <a:off x="277792" y="21516"/>
            <a:ext cx="277793" cy="277793"/>
          </a:xfrm>
          <a:prstGeom prst="rect">
            <a:avLst/>
          </a:prstGeom>
        </p:spPr>
      </p:pic>
      <p:sp>
        <p:nvSpPr>
          <p:cNvPr id="11" name="Rectangle 10">
            <a:extLst>
              <a:ext uri="{FF2B5EF4-FFF2-40B4-BE49-F238E27FC236}">
                <a16:creationId xmlns:a16="http://schemas.microsoft.com/office/drawing/2014/main" id="{5C7E0AD0-404E-8F31-41AE-B71E0C1B135C}"/>
              </a:ext>
            </a:extLst>
          </p:cNvPr>
          <p:cNvSpPr/>
          <p:nvPr userDrawn="1"/>
        </p:nvSpPr>
        <p:spPr>
          <a:xfrm>
            <a:off x="0" y="21516"/>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4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Long Title on two lines and </a:t>
            </a:r>
            <a:br>
              <a:rPr lang="en-US" dirty="0"/>
            </a:br>
            <a:r>
              <a:rPr lang="en-US" dirty="0"/>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p:nvPicPr>
        <p:blipFill>
          <a:blip r:embed="rId2"/>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p:nvPicPr>
        <p:blipFill>
          <a:blip r:embed="rId3"/>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5" name="Picture 4" descr="Blue text on a black background&#10;&#10;AI-generated content may be incorrect.">
            <a:extLst>
              <a:ext uri="{FF2B5EF4-FFF2-40B4-BE49-F238E27FC236}">
                <a16:creationId xmlns:a16="http://schemas.microsoft.com/office/drawing/2014/main" id="{6AF2C7FA-37F9-B153-99E9-A452E96EC0B1}"/>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4101998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Double Column</a:t>
            </a:r>
          </a:p>
        </p:txBody>
      </p:sp>
      <p:cxnSp>
        <p:nvCxnSpPr>
          <p:cNvPr id="9" name="Straight Connector 8">
            <a:extLst>
              <a:ext uri="{FF2B5EF4-FFF2-40B4-BE49-F238E27FC236}">
                <a16:creationId xmlns:a16="http://schemas.microsoft.com/office/drawing/2014/main" id="{2369C924-E29C-B20D-EB95-74627AA1B15B}"/>
              </a:ext>
            </a:extLst>
          </p:cNvPr>
          <p:cNvCxnSpPr>
            <a:cxnSpLocks/>
          </p:cNvCxnSpPr>
          <p:nvPr/>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p:nvPicPr>
        <p:blipFill>
          <a:blip r:embed="rId2"/>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p:nvPicPr>
        <p:blipFill>
          <a:blip r:embed="rId3"/>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lue text on a black background&#10;&#10;AI-generated content may be incorrect.">
            <a:extLst>
              <a:ext uri="{FF2B5EF4-FFF2-40B4-BE49-F238E27FC236}">
                <a16:creationId xmlns:a16="http://schemas.microsoft.com/office/drawing/2014/main" id="{C94F49E3-03EA-2FF6-4BD7-95C58858ABC4}"/>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25127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p:nvPicPr>
        <p:blipFill>
          <a:blip r:embed="rId2"/>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p:nvPicPr>
        <p:blipFill>
          <a:blip r:embed="rId3"/>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AI-generated content may be incorrect.">
            <a:extLst>
              <a:ext uri="{FF2B5EF4-FFF2-40B4-BE49-F238E27FC236}">
                <a16:creationId xmlns:a16="http://schemas.microsoft.com/office/drawing/2014/main" id="{99B496A4-0FFB-11BB-1406-750F579AB801}"/>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97933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Four Column</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p:nvPicPr>
        <p:blipFill>
          <a:blip r:embed="rId2"/>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p:nvPicPr>
        <p:blipFill>
          <a:blip r:embed="rId3"/>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AI-generated content may be incorrect.">
            <a:extLst>
              <a:ext uri="{FF2B5EF4-FFF2-40B4-BE49-F238E27FC236}">
                <a16:creationId xmlns:a16="http://schemas.microsoft.com/office/drawing/2014/main" id="{64FB80A9-DD01-C4A3-78DB-1F0DB310BFAF}"/>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64205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p:nvPicPr>
        <p:blipFill>
          <a:blip r:embed="rId2"/>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p:nvPicPr>
        <p:blipFill>
          <a:blip r:embed="rId3"/>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AI-generated content may be incorrect.">
            <a:extLst>
              <a:ext uri="{FF2B5EF4-FFF2-40B4-BE49-F238E27FC236}">
                <a16:creationId xmlns:a16="http://schemas.microsoft.com/office/drawing/2014/main" id="{30C2B2DE-1366-3177-9C17-EB5DADEE255C}"/>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3917214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p:nvPicPr>
        <p:blipFill>
          <a:blip r:embed="rId2"/>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p:nvPicPr>
        <p:blipFill>
          <a:blip r:embed="rId3"/>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AI-generated content may be incorrect.">
            <a:extLst>
              <a:ext uri="{FF2B5EF4-FFF2-40B4-BE49-F238E27FC236}">
                <a16:creationId xmlns:a16="http://schemas.microsoft.com/office/drawing/2014/main" id="{7B307F3D-E376-2448-8066-7E6E0A92BFE2}"/>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368986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Photos</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p:nvPicPr>
        <p:blipFill>
          <a:blip r:embed="rId2"/>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p:nvPicPr>
        <p:blipFill>
          <a:blip r:embed="rId3"/>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AI-generated content may be incorrect.">
            <a:extLst>
              <a:ext uri="{FF2B5EF4-FFF2-40B4-BE49-F238E27FC236}">
                <a16:creationId xmlns:a16="http://schemas.microsoft.com/office/drawing/2014/main" id="{92E28091-6BD3-A249-C634-1994A2CB03C5}"/>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2759315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Photos</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p:nvPicPr>
        <p:blipFill>
          <a:blip r:embed="rId2"/>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p:nvPicPr>
        <p:blipFill>
          <a:blip r:embed="rId3"/>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AI-generated content may be incorrect.">
            <a:extLst>
              <a:ext uri="{FF2B5EF4-FFF2-40B4-BE49-F238E27FC236}">
                <a16:creationId xmlns:a16="http://schemas.microsoft.com/office/drawing/2014/main" id="{70EB984A-E6AA-4026-F4AD-03E360D7A6A2}"/>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203885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1398740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Stats</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p:nvPicPr>
        <p:blipFill>
          <a:blip r:embed="rId2"/>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p:nvPicPr>
        <p:blipFill>
          <a:blip r:embed="rId3"/>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text on a black background&#10;&#10;AI-generated content may be incorrect.">
            <a:extLst>
              <a:ext uri="{FF2B5EF4-FFF2-40B4-BE49-F238E27FC236}">
                <a16:creationId xmlns:a16="http://schemas.microsoft.com/office/drawing/2014/main" id="{8CD24621-C0BA-696F-9D92-5A79616EA1D8}"/>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268354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Stats</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p:nvPicPr>
        <p:blipFill>
          <a:blip r:embed="rId2"/>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p:nvPicPr>
        <p:blipFill>
          <a:blip r:embed="rId3"/>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AI-generated content may be incorrect.">
            <a:extLst>
              <a:ext uri="{FF2B5EF4-FFF2-40B4-BE49-F238E27FC236}">
                <a16:creationId xmlns:a16="http://schemas.microsoft.com/office/drawing/2014/main" id="{8FB0BD34-18BA-1544-2DC6-D53A7D9FEE62}"/>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902686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p:nvPicPr>
        <p:blipFill>
          <a:blip r:embed="rId2"/>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AI-generated content may be incorrect.">
            <a:extLst>
              <a:ext uri="{FF2B5EF4-FFF2-40B4-BE49-F238E27FC236}">
                <a16:creationId xmlns:a16="http://schemas.microsoft.com/office/drawing/2014/main" id="{DD5BC826-57AE-1BB5-995C-A35AD06C3B39}"/>
              </a:ext>
            </a:extLst>
          </p:cNvPr>
          <p:cNvPicPr>
            <a:picLocks noChangeAspect="1"/>
          </p:cNvPicPr>
          <p:nvPr/>
        </p:nvPicPr>
        <p:blipFill>
          <a:blip r:embed="rId5"/>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2482477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www.pharmacy.pitt.edu</a:t>
            </a:r>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sp>
        <p:nvSpPr>
          <p:cNvPr id="9" name="Rectangle 8">
            <a:extLst>
              <a:ext uri="{FF2B5EF4-FFF2-40B4-BE49-F238E27FC236}">
                <a16:creationId xmlns:a16="http://schemas.microsoft.com/office/drawing/2014/main" id="{77D45C94-FB22-DB67-8B12-BA7FC3BF71BF}"/>
              </a:ext>
            </a:extLst>
          </p:cNvPr>
          <p:cNvSpPr/>
          <p:nvPr/>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p:nvPicPr>
        <p:blipFill>
          <a:blip r:embed="rId2"/>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p:nvPicPr>
        <p:blipFill>
          <a:blip r:embed="rId3"/>
          <a:stretch>
            <a:fillRect/>
          </a:stretch>
        </p:blipFill>
        <p:spPr>
          <a:xfrm>
            <a:off x="11795313" y="6183518"/>
            <a:ext cx="396687" cy="396687"/>
          </a:xfrm>
          <a:prstGeom prst="rect">
            <a:avLst/>
          </a:prstGeom>
        </p:spPr>
      </p:pic>
      <p:pic>
        <p:nvPicPr>
          <p:cNvPr id="4" name="Picture 3" descr="Blue text on a black background&#10;&#10;AI-generated content may be incorrect.">
            <a:extLst>
              <a:ext uri="{FF2B5EF4-FFF2-40B4-BE49-F238E27FC236}">
                <a16:creationId xmlns:a16="http://schemas.microsoft.com/office/drawing/2014/main" id="{6739ADD8-F47F-D5EE-010C-3DFF8C988B8D}"/>
              </a:ext>
            </a:extLst>
          </p:cNvPr>
          <p:cNvPicPr>
            <a:picLocks noChangeAspect="1"/>
          </p:cNvPicPr>
          <p:nvPr/>
        </p:nvPicPr>
        <p:blipFill>
          <a:blip r:embed="rId4"/>
          <a:stretch>
            <a:fillRect/>
          </a:stretch>
        </p:blipFill>
        <p:spPr>
          <a:xfrm>
            <a:off x="8689547" y="282497"/>
            <a:ext cx="3060198" cy="1237491"/>
          </a:xfrm>
          <a:prstGeom prst="rect">
            <a:avLst/>
          </a:prstGeom>
        </p:spPr>
      </p:pic>
    </p:spTree>
    <p:extLst>
      <p:ext uri="{BB962C8B-B14F-4D97-AF65-F5344CB8AC3E}">
        <p14:creationId xmlns:p14="http://schemas.microsoft.com/office/powerpoint/2010/main" val="613061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656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041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www.pharmacy.pitt.edu</a:t>
            </a:r>
          </a:p>
        </p:txBody>
      </p:sp>
      <p:sp>
        <p:nvSpPr>
          <p:cNvPr id="15" name="Rectangle 14">
            <a:extLst>
              <a:ext uri="{FF2B5EF4-FFF2-40B4-BE49-F238E27FC236}">
                <a16:creationId xmlns:a16="http://schemas.microsoft.com/office/drawing/2014/main" id="{E11012CB-6557-8DFA-EBD7-51B806C2DD5B}"/>
              </a:ext>
            </a:extLst>
          </p:cNvPr>
          <p:cNvSpPr/>
          <p:nvPr/>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p:nvPicPr>
        <p:blipFill>
          <a:blip r:embed="rId2"/>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p:nvPicPr>
        <p:blipFill>
          <a:blip r:embed="rId3"/>
          <a:stretch>
            <a:fillRect/>
          </a:stretch>
        </p:blipFill>
        <p:spPr>
          <a:xfrm>
            <a:off x="11795313" y="6183518"/>
            <a:ext cx="396687" cy="396687"/>
          </a:xfrm>
          <a:prstGeom prst="rect">
            <a:avLst/>
          </a:prstGeom>
        </p:spPr>
      </p:pic>
      <p:pic>
        <p:nvPicPr>
          <p:cNvPr id="6" name="Picture 5" descr="Blue text on a black background&#10;&#10;AI-generated content may be incorrect.">
            <a:extLst>
              <a:ext uri="{FF2B5EF4-FFF2-40B4-BE49-F238E27FC236}">
                <a16:creationId xmlns:a16="http://schemas.microsoft.com/office/drawing/2014/main" id="{22CB7135-AB80-A117-D10A-1C62E0FF03D2}"/>
              </a:ext>
            </a:extLst>
          </p:cNvPr>
          <p:cNvPicPr>
            <a:picLocks noChangeAspect="1"/>
          </p:cNvPicPr>
          <p:nvPr/>
        </p:nvPicPr>
        <p:blipFill>
          <a:blip r:embed="rId4"/>
          <a:stretch>
            <a:fillRect/>
          </a:stretch>
        </p:blipFill>
        <p:spPr>
          <a:xfrm>
            <a:off x="2979757" y="1537252"/>
            <a:ext cx="6232486" cy="2520309"/>
          </a:xfrm>
          <a:prstGeom prst="rect">
            <a:avLst/>
          </a:prstGeom>
        </p:spPr>
      </p:pic>
    </p:spTree>
    <p:extLst>
      <p:ext uri="{BB962C8B-B14F-4D97-AF65-F5344CB8AC3E}">
        <p14:creationId xmlns:p14="http://schemas.microsoft.com/office/powerpoint/2010/main" val="4041076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642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216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9CE2-58FF-6C19-1F4C-83C25852A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57CEB7-F063-21FA-7C92-329097CC5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5A218-6F77-D38B-D1D7-B0C625514D14}"/>
              </a:ext>
            </a:extLst>
          </p:cNvPr>
          <p:cNvSpPr>
            <a:spLocks noGrp="1"/>
          </p:cNvSpPr>
          <p:nvPr>
            <p:ph type="dt" sz="half" idx="10"/>
          </p:nvPr>
        </p:nvSpPr>
        <p:spPr/>
        <p:txBody>
          <a:bodyPr/>
          <a:lstStyle/>
          <a:p>
            <a:fld id="{22D22E30-6B7A-48E9-A713-F309A72C6243}" type="datetimeFigureOut">
              <a:rPr lang="en-US" smtClean="0"/>
              <a:t>11/10/2025</a:t>
            </a:fld>
            <a:endParaRPr lang="en-US"/>
          </a:p>
        </p:txBody>
      </p:sp>
      <p:sp>
        <p:nvSpPr>
          <p:cNvPr id="5" name="Footer Placeholder 4">
            <a:extLst>
              <a:ext uri="{FF2B5EF4-FFF2-40B4-BE49-F238E27FC236}">
                <a16:creationId xmlns:a16="http://schemas.microsoft.com/office/drawing/2014/main" id="{8F7C2816-C287-0CAB-ED6A-962F376FC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F9317-F013-8F42-5662-52235AE15C35}"/>
              </a:ext>
            </a:extLst>
          </p:cNvPr>
          <p:cNvSpPr>
            <a:spLocks noGrp="1"/>
          </p:cNvSpPr>
          <p:nvPr>
            <p:ph type="sldNum" sz="quarter" idx="12"/>
          </p:nvPr>
        </p:nvSpPr>
        <p:spPr/>
        <p:txBody>
          <a:bodyPr/>
          <a:lstStyle/>
          <a:p>
            <a:fld id="{C689CE00-CB7E-4781-8304-CA94A70CDABA}" type="slidenum">
              <a:rPr lang="en-US" smtClean="0"/>
              <a:t>‹#›</a:t>
            </a:fld>
            <a:endParaRPr lang="en-US"/>
          </a:p>
        </p:txBody>
      </p:sp>
    </p:spTree>
    <p:extLst>
      <p:ext uri="{BB962C8B-B14F-4D97-AF65-F5344CB8AC3E}">
        <p14:creationId xmlns:p14="http://schemas.microsoft.com/office/powerpoint/2010/main" val="104377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395329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3748-617D-A8E3-C369-1C4BB2308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5552B1-657A-39B0-1F28-6B58207F883D}"/>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4" name="Footer Placeholder 3">
            <a:extLst>
              <a:ext uri="{FF2B5EF4-FFF2-40B4-BE49-F238E27FC236}">
                <a16:creationId xmlns:a16="http://schemas.microsoft.com/office/drawing/2014/main" id="{3ED26301-0792-8FAD-9782-F0225AB3C7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296500-A14C-35A0-65A0-EFB26E5292DE}"/>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2965844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E9B8B70-9EE6-D9F9-8AFB-A4229EEB252F}"/>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DBBC6855-4F23-AAEA-1E82-2118EC9502F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EBB4D9B7-6F5B-EB81-A383-C8C7750FF451}"/>
              </a:ext>
            </a:extLst>
          </p:cNvPr>
          <p:cNvSpPr>
            <a:spLocks noGrp="1" noChangeArrowheads="1"/>
          </p:cNvSpPr>
          <p:nvPr>
            <p:ph type="sldNum" sz="quarter" idx="12"/>
            <p:custDataLst>
              <p:tags r:id="rId3"/>
            </p:custDataLst>
          </p:nvPr>
        </p:nvSpPr>
        <p:spPr>
          <a:ln/>
        </p:spPr>
        <p:txBody>
          <a:bodyPr/>
          <a:lstStyle>
            <a:lvl1pPr>
              <a:defRPr/>
            </a:lvl1pPr>
          </a:lstStyle>
          <a:p>
            <a:fld id="{6EFFE0C5-BA8D-456C-82F4-F04E8D8FB600}" type="slidenum">
              <a:rPr lang="en-US" altLang="en-US"/>
              <a:pPr/>
              <a:t>‹#›</a:t>
            </a:fld>
            <a:endParaRPr lang="en-US" altLang="en-US"/>
          </a:p>
        </p:txBody>
      </p:sp>
    </p:spTree>
    <p:extLst>
      <p:ext uri="{BB962C8B-B14F-4D97-AF65-F5344CB8AC3E}">
        <p14:creationId xmlns:p14="http://schemas.microsoft.com/office/powerpoint/2010/main" val="12467020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p:nvPicPr>
        <p:blipFill>
          <a:blip r:embed="rId2"/>
          <a:srcRect/>
          <a:stretch/>
        </p:blipFill>
        <p:spPr>
          <a:xfrm>
            <a:off x="8937523" y="6461313"/>
            <a:ext cx="396687" cy="396687"/>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89CE00-CB7E-4781-8304-CA94A70CDABA}" type="slidenum">
              <a:rPr kumimoji="0" lang="en-US" sz="1200" b="0" i="0" u="none" strike="noStrike" kern="1200" cap="none" spc="0" normalizeH="0" baseline="0" noProof="0" smtClean="0">
                <a:ln>
                  <a:noFill/>
                </a:ln>
                <a:solidFill>
                  <a:srgbClr val="000000">
                    <a:tint val="82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82000"/>
                </a:srgbClr>
              </a:solidFill>
              <a:effectLst/>
              <a:uLnTx/>
              <a:uFillTx/>
              <a:latin typeface="Calibri" panose="020F0502020204030204"/>
              <a:ea typeface="+mn-ea"/>
              <a:cs typeface="+mn-cs"/>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p:nvPicPr>
        <p:blipFill>
          <a:blip r:embed="rId3"/>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493"/>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A4347CFB-3AF5-71EE-EA0E-FDB3F158A00F}"/>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Blue text on a black background&#10;&#10;AI-generated content may be incorrect.">
            <a:extLst>
              <a:ext uri="{FF2B5EF4-FFF2-40B4-BE49-F238E27FC236}">
                <a16:creationId xmlns:a16="http://schemas.microsoft.com/office/drawing/2014/main" id="{080CC77E-C65D-B5D0-34CC-3CB7ED565C84}"/>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2438257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35E1-E375-2E78-060A-058C5F977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514193-BB15-ED70-6CF9-81C8A8D6C0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2EDBE-FB96-1025-90E8-13EC77F36FB8}"/>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5" name="Footer Placeholder 4">
            <a:extLst>
              <a:ext uri="{FF2B5EF4-FFF2-40B4-BE49-F238E27FC236}">
                <a16:creationId xmlns:a16="http://schemas.microsoft.com/office/drawing/2014/main" id="{EAAC6107-E269-0503-CC55-6F81A5CB7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A118F-A0E7-1541-7CFF-5A2B21A42BF3}"/>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2963592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A106-C7D1-19AD-0914-E8B37EB47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48812-D1D1-ED72-7682-389168FAE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C2249-2464-6E6D-DDA8-A126F31B3A3B}"/>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5" name="Footer Placeholder 4">
            <a:extLst>
              <a:ext uri="{FF2B5EF4-FFF2-40B4-BE49-F238E27FC236}">
                <a16:creationId xmlns:a16="http://schemas.microsoft.com/office/drawing/2014/main" id="{3C65AC7F-BD8A-AE92-1FFA-7039EDD4A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758D6-2435-417E-434D-C78085888FDA}"/>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1366333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76E0-F4D2-481A-1B0A-56B411D40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534CB1-26AD-527D-7509-9CCBC1C6A0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54E1BE-8B89-F7B2-4006-6B6CE8C9912D}"/>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5" name="Footer Placeholder 4">
            <a:extLst>
              <a:ext uri="{FF2B5EF4-FFF2-40B4-BE49-F238E27FC236}">
                <a16:creationId xmlns:a16="http://schemas.microsoft.com/office/drawing/2014/main" id="{894DC24E-1F0C-D015-4E0B-98FE2E796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D5560B-9B28-2B45-63CA-388DE06A08C3}"/>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3024620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5EFB-FE44-642E-D55B-C67BB55EBC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CB82A-160B-6E9F-049A-1706FFB39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CD363A-39F2-0AAA-D980-623F1C93B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9748E6-2AA4-49A9-C77F-006E9215FFC2}"/>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6" name="Footer Placeholder 5">
            <a:extLst>
              <a:ext uri="{FF2B5EF4-FFF2-40B4-BE49-F238E27FC236}">
                <a16:creationId xmlns:a16="http://schemas.microsoft.com/office/drawing/2014/main" id="{FAF1A23B-39F9-3827-B0DA-45068CEDE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519E2D-8C27-BCC4-E556-B322BF595478}"/>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4197317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8C6A-5DBB-EB10-9B13-F56C8044F4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1BF1E-2361-B6F6-5A05-DC067B917E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AEB4B4-A71E-09D4-ABCB-49C7286A2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A64D4D-B528-E81F-EA2E-471CDAD45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8CEFB0-C655-4794-AC73-871D4D8EA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9DE12-56E8-1911-9A75-46956172BA9C}"/>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8" name="Footer Placeholder 7">
            <a:extLst>
              <a:ext uri="{FF2B5EF4-FFF2-40B4-BE49-F238E27FC236}">
                <a16:creationId xmlns:a16="http://schemas.microsoft.com/office/drawing/2014/main" id="{84335DD1-B413-2ABF-0EBA-F3D98D2A95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D37EF-1066-A54E-2DC8-96905359C6F6}"/>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3298585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3748-617D-A8E3-C369-1C4BB2308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5552B1-657A-39B0-1F28-6B58207F883D}"/>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4" name="Footer Placeholder 3">
            <a:extLst>
              <a:ext uri="{FF2B5EF4-FFF2-40B4-BE49-F238E27FC236}">
                <a16:creationId xmlns:a16="http://schemas.microsoft.com/office/drawing/2014/main" id="{3ED26301-0792-8FAD-9782-F0225AB3C7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296500-A14C-35A0-65A0-EFB26E5292DE}"/>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38917756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C5122-06D9-94E2-61DD-28BE8DFCFACE}"/>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3" name="Footer Placeholder 2">
            <a:extLst>
              <a:ext uri="{FF2B5EF4-FFF2-40B4-BE49-F238E27FC236}">
                <a16:creationId xmlns:a16="http://schemas.microsoft.com/office/drawing/2014/main" id="{F0BB1ED4-39B2-A0EA-90D1-F74254442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7DAF57-C2A1-68A2-25D1-4694AD4E19E8}"/>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1229933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p:nvPicPr>
        <p:blipFill>
          <a:blip r:embed="rId2"/>
          <a:stretch>
            <a:fillRect/>
          </a:stretch>
        </p:blipFill>
        <p:spPr>
          <a:xfrm>
            <a:off x="277792" y="0"/>
            <a:ext cx="277793" cy="277793"/>
          </a:xfrm>
          <a:prstGeom prst="rect">
            <a:avLst/>
          </a:prstGeom>
        </p:spPr>
      </p:pic>
      <p:pic>
        <p:nvPicPr>
          <p:cNvPr id="4" name="Picture 3" descr="Blue text on a black background&#10;&#10;AI-generated content may be incorrect.">
            <a:extLst>
              <a:ext uri="{FF2B5EF4-FFF2-40B4-BE49-F238E27FC236}">
                <a16:creationId xmlns:a16="http://schemas.microsoft.com/office/drawing/2014/main" id="{D97EB0DB-AFBC-3C0A-6A0B-3CA59CC62643}"/>
              </a:ext>
            </a:extLst>
          </p:cNvPr>
          <p:cNvPicPr>
            <a:picLocks noChangeAspect="1"/>
          </p:cNvPicPr>
          <p:nvPr/>
        </p:nvPicPr>
        <p:blipFill>
          <a:blip r:embed="rId3"/>
          <a:stretch>
            <a:fillRect/>
          </a:stretch>
        </p:blipFill>
        <p:spPr>
          <a:xfrm>
            <a:off x="973124" y="156431"/>
            <a:ext cx="3060198" cy="1237491"/>
          </a:xfrm>
          <a:prstGeom prst="rect">
            <a:avLst/>
          </a:prstGeom>
        </p:spPr>
      </p:pic>
    </p:spTree>
    <p:extLst>
      <p:ext uri="{BB962C8B-B14F-4D97-AF65-F5344CB8AC3E}">
        <p14:creationId xmlns:p14="http://schemas.microsoft.com/office/powerpoint/2010/main" val="1546586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B8C3-BDE0-E218-C389-03FDB4F9F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116AF-D4AB-9D64-90FD-55CB998FC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14F1E-FE55-20B8-E7AE-0AB496B02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32B56-99C5-231C-4D44-A8992FC7C3A6}"/>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6" name="Footer Placeholder 5">
            <a:extLst>
              <a:ext uri="{FF2B5EF4-FFF2-40B4-BE49-F238E27FC236}">
                <a16:creationId xmlns:a16="http://schemas.microsoft.com/office/drawing/2014/main" id="{D1EA5F1F-8EE1-5348-89C5-1D6E94920F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82266E-4E78-0062-5AC7-EF4DCBB34F0A}"/>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1495134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8D5C-AF09-1C48-D907-565FFFB95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204C13-0DA4-14B2-825B-32A6DEDCD0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9927D-3294-9D58-E1A0-8F0B44AD6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A69BF-64E6-FD12-31AE-B609F775E637}"/>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6" name="Footer Placeholder 5">
            <a:extLst>
              <a:ext uri="{FF2B5EF4-FFF2-40B4-BE49-F238E27FC236}">
                <a16:creationId xmlns:a16="http://schemas.microsoft.com/office/drawing/2014/main" id="{483A2367-618A-5C11-F26B-46E059D21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AA6172-F1AA-F13E-5A2C-AC3686E356B4}"/>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1291381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A570-335C-AAF6-FB3D-E8AD372B31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1AFCB-A872-1B6E-F9EC-627F344BCD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A2726-CF05-EE1F-96AD-ABF1C57826E5}"/>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5" name="Footer Placeholder 4">
            <a:extLst>
              <a:ext uri="{FF2B5EF4-FFF2-40B4-BE49-F238E27FC236}">
                <a16:creationId xmlns:a16="http://schemas.microsoft.com/office/drawing/2014/main" id="{B8E57A79-7EBE-36F5-123D-D72DC5AA1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6673F-82E9-2706-B984-18FFEFED7A2A}"/>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3988535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B1122-1B2F-5A7C-B903-C5551B284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4443D-CB14-E435-78D6-2B16983E0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603C3-B57B-612A-3DA0-0061A389D1F5}"/>
              </a:ext>
            </a:extLst>
          </p:cNvPr>
          <p:cNvSpPr>
            <a:spLocks noGrp="1"/>
          </p:cNvSpPr>
          <p:nvPr>
            <p:ph type="dt" sz="half" idx="10"/>
          </p:nvPr>
        </p:nvSpPr>
        <p:spPr/>
        <p:txBody>
          <a:bodyPr/>
          <a:lstStyle/>
          <a:p>
            <a:fld id="{FC61C785-F72F-43F4-8015-55F9AA48E79E}" type="datetimeFigureOut">
              <a:rPr lang="en-US" smtClean="0"/>
              <a:t>11/10/2025</a:t>
            </a:fld>
            <a:endParaRPr lang="en-US"/>
          </a:p>
        </p:txBody>
      </p:sp>
      <p:sp>
        <p:nvSpPr>
          <p:cNvPr id="5" name="Footer Placeholder 4">
            <a:extLst>
              <a:ext uri="{FF2B5EF4-FFF2-40B4-BE49-F238E27FC236}">
                <a16:creationId xmlns:a16="http://schemas.microsoft.com/office/drawing/2014/main" id="{71DD5B90-10B3-C16A-2833-95A597504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CB7B7-23F5-81FD-649B-C73C9BD35E16}"/>
              </a:ext>
            </a:extLst>
          </p:cNvPr>
          <p:cNvSpPr>
            <a:spLocks noGrp="1"/>
          </p:cNvSpPr>
          <p:nvPr>
            <p:ph type="sldNum" sz="quarter" idx="12"/>
          </p:nvPr>
        </p:nvSpPr>
        <p:spPr/>
        <p:txBody>
          <a:bodyPr/>
          <a:lstStyle/>
          <a:p>
            <a:fld id="{6994324B-6961-4BD2-9049-04A747816986}" type="slidenum">
              <a:rPr lang="en-US" smtClean="0"/>
              <a:t>‹#›</a:t>
            </a:fld>
            <a:endParaRPr lang="en-US"/>
          </a:p>
        </p:txBody>
      </p:sp>
    </p:spTree>
    <p:extLst>
      <p:ext uri="{BB962C8B-B14F-4D97-AF65-F5344CB8AC3E}">
        <p14:creationId xmlns:p14="http://schemas.microsoft.com/office/powerpoint/2010/main" val="415051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291726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p:nvPicPr>
        <p:blipFill>
          <a:blip r:embed="rId3"/>
          <a:srcRect/>
          <a:stretch/>
        </p:blipFill>
        <p:spPr>
          <a:xfrm>
            <a:off x="277792" y="1607"/>
            <a:ext cx="277793" cy="277793"/>
          </a:xfrm>
          <a:prstGeom prst="rect">
            <a:avLst/>
          </a:prstGeom>
        </p:spPr>
      </p:pic>
      <p:pic>
        <p:nvPicPr>
          <p:cNvPr id="5" name="Picture 4" descr="Blue text on a black background&#10;&#10;AI-generated content may be incorrect.">
            <a:extLst>
              <a:ext uri="{FF2B5EF4-FFF2-40B4-BE49-F238E27FC236}">
                <a16:creationId xmlns:a16="http://schemas.microsoft.com/office/drawing/2014/main" id="{519D46D7-1078-0FEB-6E70-141EA6CDF52B}"/>
              </a:ext>
            </a:extLst>
          </p:cNvPr>
          <p:cNvPicPr>
            <a:picLocks noChangeAspect="1"/>
          </p:cNvPicPr>
          <p:nvPr/>
        </p:nvPicPr>
        <p:blipFill>
          <a:blip r:embed="rId4"/>
          <a:stretch>
            <a:fillRect/>
          </a:stretch>
        </p:blipFill>
        <p:spPr>
          <a:xfrm>
            <a:off x="992027" y="298134"/>
            <a:ext cx="3060198" cy="1237491"/>
          </a:xfrm>
          <a:prstGeom prst="rect">
            <a:avLst/>
          </a:prstGeom>
        </p:spPr>
      </p:pic>
    </p:spTree>
    <p:extLst>
      <p:ext uri="{BB962C8B-B14F-4D97-AF65-F5344CB8AC3E}">
        <p14:creationId xmlns:p14="http://schemas.microsoft.com/office/powerpoint/2010/main" val="72741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168599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dirty="0"/>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fld id="{C689CE00-CB7E-4781-8304-CA94A70CDABA}" type="slidenum">
              <a:rPr lang="en-US" smtClean="0"/>
              <a:t>‹#›</a:t>
            </a:fld>
            <a:endParaRPr lang="en-US"/>
          </a:p>
        </p:txBody>
      </p:sp>
    </p:spTree>
    <p:extLst>
      <p:ext uri="{BB962C8B-B14F-4D97-AF65-F5344CB8AC3E}">
        <p14:creationId xmlns:p14="http://schemas.microsoft.com/office/powerpoint/2010/main" val="231068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p:nvPicPr>
        <p:blipFill>
          <a:blip r:embed="rId2"/>
          <a:srcRect/>
          <a:stretch/>
        </p:blipFill>
        <p:spPr>
          <a:xfrm>
            <a:off x="8937523" y="6461313"/>
            <a:ext cx="396687" cy="396687"/>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fld id="{C689CE00-CB7E-4781-8304-CA94A70CDABA}" type="slidenum">
              <a:rPr lang="en-US" smtClean="0"/>
              <a:t>‹#›</a:t>
            </a:fld>
            <a:endParaRPr lang="en-US"/>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p:nvPicPr>
        <p:blipFill>
          <a:blip r:embed="rId3"/>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ue text on a black background&#10;&#10;AI-generated content may be incorrect.">
            <a:extLst>
              <a:ext uri="{FF2B5EF4-FFF2-40B4-BE49-F238E27FC236}">
                <a16:creationId xmlns:a16="http://schemas.microsoft.com/office/drawing/2014/main" id="{080CC77E-C65D-B5D0-34CC-3CB7ED565C84}"/>
              </a:ext>
            </a:extLst>
          </p:cNvPr>
          <p:cNvPicPr>
            <a:picLocks noChangeAspect="1"/>
          </p:cNvPicPr>
          <p:nvPr/>
        </p:nvPicPr>
        <p:blipFill>
          <a:blip r:embed="rId4"/>
          <a:stretch>
            <a:fillRect/>
          </a:stretch>
        </p:blipFill>
        <p:spPr>
          <a:xfrm>
            <a:off x="9727580" y="5952250"/>
            <a:ext cx="2186627" cy="884234"/>
          </a:xfrm>
          <a:prstGeom prst="rect">
            <a:avLst/>
          </a:prstGeom>
        </p:spPr>
      </p:pic>
    </p:spTree>
    <p:extLst>
      <p:ext uri="{BB962C8B-B14F-4D97-AF65-F5344CB8AC3E}">
        <p14:creationId xmlns:p14="http://schemas.microsoft.com/office/powerpoint/2010/main" val="128390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89CE00-CB7E-4781-8304-CA94A70CDABA}" type="slidenum">
              <a:rPr lang="en-US" smtClean="0"/>
              <a:t>‹#›</a:t>
            </a:fld>
            <a:endParaRPr lang="en-US"/>
          </a:p>
        </p:txBody>
      </p:sp>
    </p:spTree>
    <p:extLst>
      <p:ext uri="{BB962C8B-B14F-4D97-AF65-F5344CB8AC3E}">
        <p14:creationId xmlns:p14="http://schemas.microsoft.com/office/powerpoint/2010/main" val="440534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03" r:id="rId10"/>
    <p:sldLayoutId id="214748370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701" r:id="rId31"/>
  </p:sldLayoutIdLst>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689CE00-CB7E-4781-8304-CA94A70CDABA}" type="slidenum">
              <a:rPr kumimoji="0" lang="en-US" sz="1200" b="0" i="0" u="none" strike="noStrike" kern="1200" cap="none" spc="0" normalizeH="0" baseline="0" noProof="0" smtClean="0">
                <a:ln>
                  <a:noFill/>
                </a:ln>
                <a:solidFill>
                  <a:srgbClr val="000000">
                    <a:tint val="82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82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048829"/>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3F59F-D83D-EA7E-558F-60335C7DD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7A9C12-4DFE-93A6-5EB0-2F9CB581E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B6A87-7D51-5B1B-598F-056F99DC5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1C785-F72F-43F4-8015-55F9AA48E79E}" type="datetimeFigureOut">
              <a:rPr lang="en-US" smtClean="0"/>
              <a:t>11/10/2025</a:t>
            </a:fld>
            <a:endParaRPr lang="en-US"/>
          </a:p>
        </p:txBody>
      </p:sp>
      <p:sp>
        <p:nvSpPr>
          <p:cNvPr id="5" name="Footer Placeholder 4">
            <a:extLst>
              <a:ext uri="{FF2B5EF4-FFF2-40B4-BE49-F238E27FC236}">
                <a16:creationId xmlns:a16="http://schemas.microsoft.com/office/drawing/2014/main" id="{AEDEAE8F-2E39-30D8-D397-790ADC61B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5B1698-6CC9-0FEB-32D4-17D9725F1C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4324B-6961-4BD2-9049-04A747816986}" type="slidenum">
              <a:rPr lang="en-US" smtClean="0"/>
              <a:t>‹#›</a:t>
            </a:fld>
            <a:endParaRPr lang="en-US"/>
          </a:p>
        </p:txBody>
      </p:sp>
    </p:spTree>
    <p:extLst>
      <p:ext uri="{BB962C8B-B14F-4D97-AF65-F5344CB8AC3E}">
        <p14:creationId xmlns:p14="http://schemas.microsoft.com/office/powerpoint/2010/main" val="1498259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cdc.gov/abcs/methodology/surv-pop.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28.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image" Target="../media/image2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notesSlide" Target="../notesSlides/notesSlide38.xml"/><Relationship Id="rId5" Type="http://schemas.openxmlformats.org/officeDocument/2006/relationships/tags" Target="../tags/tag8.xml"/><Relationship Id="rId10" Type="http://schemas.openxmlformats.org/officeDocument/2006/relationships/slideLayout" Target="../slideLayouts/slideLayout31.xml"/><Relationship Id="rId4" Type="http://schemas.openxmlformats.org/officeDocument/2006/relationships/tags" Target="../tags/tag7.xml"/><Relationship Id="rId9" Type="http://schemas.openxmlformats.org/officeDocument/2006/relationships/tags" Target="../tags/tag12.xml"/></Relationships>
</file>

<file path=ppt/slides/_rels/slide4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notesSlide" Target="../notesSlides/notesSlide3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31.xml"/><Relationship Id="rId5" Type="http://schemas.openxmlformats.org/officeDocument/2006/relationships/tags" Target="../tags/tag17.xml"/><Relationship Id="rId15" Type="http://schemas.openxmlformats.org/officeDocument/2006/relationships/image" Target="../media/image28.jpeg"/><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http://www.immunize.org/"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EDFC5B0B-C4FE-44B3-2B87-69AE4D345482}"/>
              </a:ext>
            </a:extLst>
          </p:cNvPr>
          <p:cNvSpPr>
            <a:spLocks noGrp="1"/>
          </p:cNvSpPr>
          <p:nvPr>
            <p:ph type="body" sz="quarter" idx="12" hasCustomPrompt="1"/>
          </p:nvPr>
        </p:nvSpPr>
        <p:spPr>
          <a:xfrm>
            <a:off x="991368" y="4471368"/>
            <a:ext cx="10758377" cy="332399"/>
          </a:xfrm>
        </p:spPr>
        <p:txBody>
          <a:bodyPr wrap="square" lIns="0" tIns="0" rIns="0" bIns="0">
            <a:noAutofit/>
          </a:bodyPr>
          <a:lstStyle>
            <a:lvl1pPr marL="0" indent="0" algn="l">
              <a:buFontTx/>
              <a:buNone/>
              <a:defRPr sz="32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Kristine S. Schonder, PharmD</a:t>
            </a:r>
          </a:p>
          <a:p>
            <a:pPr lvl="0"/>
            <a:endParaRPr lang="en-US" dirty="0"/>
          </a:p>
        </p:txBody>
      </p:sp>
      <p:sp>
        <p:nvSpPr>
          <p:cNvPr id="5" name="Text Placeholder 13">
            <a:extLst>
              <a:ext uri="{FF2B5EF4-FFF2-40B4-BE49-F238E27FC236}">
                <a16:creationId xmlns:a16="http://schemas.microsoft.com/office/drawing/2014/main" id="{ED0084C1-C544-4C88-4319-6C70F644EBAC}"/>
              </a:ext>
            </a:extLst>
          </p:cNvPr>
          <p:cNvSpPr>
            <a:spLocks noGrp="1"/>
          </p:cNvSpPr>
          <p:nvPr>
            <p:ph type="body" sz="quarter" idx="13" hasCustomPrompt="1"/>
          </p:nvPr>
        </p:nvSpPr>
        <p:spPr>
          <a:xfrm>
            <a:off x="991368" y="4980654"/>
            <a:ext cx="10758377" cy="933763"/>
          </a:xfrm>
        </p:spPr>
        <p:txBody>
          <a:bodyPr wrap="square" lIns="0" tIns="0" rIns="0" bIns="0">
            <a:normAutofit/>
          </a:bodyPr>
          <a:lstStyle>
            <a:lvl1pPr marL="0" indent="0" algn="l">
              <a:buFontTx/>
              <a:buNone/>
              <a:defRPr sz="20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Associate Director of PharmD Program</a:t>
            </a:r>
          </a:p>
          <a:p>
            <a:pPr lvl="0"/>
            <a:r>
              <a:rPr lang="en-US" dirty="0"/>
              <a:t>Associate Professor, Department of Pharmacy &amp; Therapeutics</a:t>
            </a:r>
          </a:p>
        </p:txBody>
      </p:sp>
      <p:sp>
        <p:nvSpPr>
          <p:cNvPr id="6" name="Text Placeholder 8">
            <a:extLst>
              <a:ext uri="{FF2B5EF4-FFF2-40B4-BE49-F238E27FC236}">
                <a16:creationId xmlns:a16="http://schemas.microsoft.com/office/drawing/2014/main" id="{4B50204C-8B26-4A60-4763-3718D1A4E18B}"/>
              </a:ext>
            </a:extLst>
          </p:cNvPr>
          <p:cNvSpPr>
            <a:spLocks noGrp="1"/>
          </p:cNvSpPr>
          <p:nvPr>
            <p:ph type="body" sz="quarter" idx="15" hasCustomPrompt="1"/>
          </p:nvPr>
        </p:nvSpPr>
        <p:spPr>
          <a:xfrm>
            <a:off x="992026" y="2190491"/>
            <a:ext cx="10757719" cy="1666936"/>
          </a:xfrm>
        </p:spPr>
        <p:txBody>
          <a:bodyPr lIns="0" rIns="0">
            <a:noAutofit/>
          </a:bodyPr>
          <a:lstStyle>
            <a:lvl1pPr marL="0" indent="0" algn="l">
              <a:lnSpc>
                <a:spcPts val="5600"/>
              </a:lnSpc>
              <a:buFontTx/>
              <a:buNone/>
              <a:defRPr sz="44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Information (and Misinformation) About Current Vaccine Recommendations</a:t>
            </a:r>
          </a:p>
        </p:txBody>
      </p:sp>
    </p:spTree>
    <p:extLst>
      <p:ext uri="{BB962C8B-B14F-4D97-AF65-F5344CB8AC3E}">
        <p14:creationId xmlns:p14="http://schemas.microsoft.com/office/powerpoint/2010/main" val="190910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3AC5354-CFEB-6F12-1243-EB9FEBC2C326}"/>
              </a:ext>
            </a:extLst>
          </p:cNvPr>
          <p:cNvPicPr>
            <a:picLocks noChangeAspect="1"/>
          </p:cNvPicPr>
          <p:nvPr/>
        </p:nvPicPr>
        <p:blipFill>
          <a:blip r:embed="rId3"/>
          <a:stretch>
            <a:fillRect/>
          </a:stretch>
        </p:blipFill>
        <p:spPr>
          <a:xfrm>
            <a:off x="0" y="1234441"/>
            <a:ext cx="12191999" cy="4389117"/>
          </a:xfrm>
          <a:prstGeom prst="rect">
            <a:avLst/>
          </a:prstGeom>
          <a:noFill/>
        </p:spPr>
      </p:pic>
      <p:sp>
        <p:nvSpPr>
          <p:cNvPr id="15" name="TextBox 14">
            <a:extLst>
              <a:ext uri="{FF2B5EF4-FFF2-40B4-BE49-F238E27FC236}">
                <a16:creationId xmlns:a16="http://schemas.microsoft.com/office/drawing/2014/main" id="{DFFA4667-0122-3503-BB42-450026230541}"/>
              </a:ext>
            </a:extLst>
          </p:cNvPr>
          <p:cNvSpPr txBox="1"/>
          <p:nvPr/>
        </p:nvSpPr>
        <p:spPr>
          <a:xfrm>
            <a:off x="228600" y="6214795"/>
            <a:ext cx="7940040" cy="369332"/>
          </a:xfrm>
          <a:prstGeom prst="rect">
            <a:avLst/>
          </a:prstGeom>
          <a:noFill/>
        </p:spPr>
        <p:txBody>
          <a:bodyPr wrap="square">
            <a:spAutoFit/>
          </a:bodyPr>
          <a:lstStyle/>
          <a:p>
            <a:r>
              <a:rPr lang="en-US" dirty="0"/>
              <a:t>https://www.hhs.gov/press-room/hhs-restore-public-trust-vaccines-acip.html</a:t>
            </a:r>
          </a:p>
        </p:txBody>
      </p:sp>
      <p:pic>
        <p:nvPicPr>
          <p:cNvPr id="17" name="Picture 16">
            <a:extLst>
              <a:ext uri="{FF2B5EF4-FFF2-40B4-BE49-F238E27FC236}">
                <a16:creationId xmlns:a16="http://schemas.microsoft.com/office/drawing/2014/main" id="{3CC59080-25D6-1558-FF90-A29059D38157}"/>
              </a:ext>
            </a:extLst>
          </p:cNvPr>
          <p:cNvPicPr>
            <a:picLocks noChangeAspect="1"/>
          </p:cNvPicPr>
          <p:nvPr/>
        </p:nvPicPr>
        <p:blipFill>
          <a:blip r:embed="rId4"/>
          <a:stretch>
            <a:fillRect/>
          </a:stretch>
        </p:blipFill>
        <p:spPr>
          <a:xfrm>
            <a:off x="0" y="215124"/>
            <a:ext cx="3905795" cy="1019317"/>
          </a:xfrm>
          <a:prstGeom prst="rect">
            <a:avLst/>
          </a:prstGeom>
        </p:spPr>
      </p:pic>
    </p:spTree>
    <p:extLst>
      <p:ext uri="{BB962C8B-B14F-4D97-AF65-F5344CB8AC3E}">
        <p14:creationId xmlns:p14="http://schemas.microsoft.com/office/powerpoint/2010/main" val="44507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24B7841-5928-71DA-3F40-49AE5C1E7788}"/>
              </a:ext>
            </a:extLst>
          </p:cNvPr>
          <p:cNvSpPr>
            <a:spLocks noGrp="1"/>
          </p:cNvSpPr>
          <p:nvPr>
            <p:ph type="body" sz="quarter" idx="12"/>
          </p:nvPr>
        </p:nvSpPr>
        <p:spPr>
          <a:xfrm>
            <a:off x="992026" y="5115072"/>
            <a:ext cx="10758377" cy="1271873"/>
          </a:xfrm>
        </p:spPr>
        <p:txBody>
          <a:bodyPr/>
          <a:lstStyle/>
          <a:p>
            <a:endParaRPr lang="en-US" dirty="0"/>
          </a:p>
        </p:txBody>
      </p:sp>
      <p:sp>
        <p:nvSpPr>
          <p:cNvPr id="12" name="Text Placeholder 3">
            <a:extLst>
              <a:ext uri="{FF2B5EF4-FFF2-40B4-BE49-F238E27FC236}">
                <a16:creationId xmlns:a16="http://schemas.microsoft.com/office/drawing/2014/main" id="{F5E1824E-4CCF-9C95-49A3-700C8BE26BD0}"/>
              </a:ext>
            </a:extLst>
          </p:cNvPr>
          <p:cNvSpPr>
            <a:spLocks noGrp="1"/>
          </p:cNvSpPr>
          <p:nvPr>
            <p:ph type="body" sz="quarter" idx="15"/>
          </p:nvPr>
        </p:nvSpPr>
        <p:spPr>
          <a:xfrm>
            <a:off x="992354" y="2409474"/>
            <a:ext cx="10757719" cy="1666936"/>
          </a:xfrm>
        </p:spPr>
        <p:txBody>
          <a:bodyPr>
            <a:normAutofit fontScale="85000" lnSpcReduction="10000"/>
          </a:bodyPr>
          <a:lstStyle/>
          <a:p>
            <a:r>
              <a:rPr lang="en-US" dirty="0"/>
              <a:t>Understanding the Science Behind</a:t>
            </a:r>
          </a:p>
          <a:p>
            <a:r>
              <a:rPr lang="en-US" dirty="0"/>
              <a:t>New Vaccine Recommendations</a:t>
            </a:r>
          </a:p>
        </p:txBody>
      </p:sp>
    </p:spTree>
    <p:extLst>
      <p:ext uri="{BB962C8B-B14F-4D97-AF65-F5344CB8AC3E}">
        <p14:creationId xmlns:p14="http://schemas.microsoft.com/office/powerpoint/2010/main" val="335210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837E70-A6AF-C9A3-729B-5967CB1D344D}"/>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New Pneumococcal Vaccine Shows Promise in Preventing Disease In Adults">
            <a:extLst>
              <a:ext uri="{FF2B5EF4-FFF2-40B4-BE49-F238E27FC236}">
                <a16:creationId xmlns:a16="http://schemas.microsoft.com/office/drawing/2014/main" id="{87A5A47E-A807-5F6C-3D6D-9B8E55752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3" r="25965" b="909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C2F53AA-9235-B62A-75A6-7FCFEC9A6C7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003493"/>
                </a:solidFill>
              </a:rPr>
              <a:t>Pneumococcal Vaccine</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F2DC473-90F9-CACE-91E7-16C277EFE02A}"/>
              </a:ext>
            </a:extLst>
          </p:cNvPr>
          <p:cNvSpPr/>
          <p:nvPr/>
        </p:nvSpPr>
        <p:spPr>
          <a:xfrm>
            <a:off x="477981" y="532790"/>
            <a:ext cx="1957418" cy="369149"/>
          </a:xfrm>
          <a:prstGeom prst="rect">
            <a:avLst/>
          </a:prstGeom>
          <a:solidFill>
            <a:srgbClr val="FFB81C"/>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8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12475-1090-A939-49B7-35EB8103442D}"/>
              </a:ext>
            </a:extLst>
          </p:cNvPr>
          <p:cNvSpPr>
            <a:spLocks noGrp="1"/>
          </p:cNvSpPr>
          <p:nvPr>
            <p:ph type="body" sz="quarter" idx="15"/>
          </p:nvPr>
        </p:nvSpPr>
        <p:spPr/>
        <p:txBody>
          <a:bodyPr/>
          <a:lstStyle/>
          <a:p>
            <a:r>
              <a:rPr lang="en-US" dirty="0"/>
              <a:t>Pneumococcal Vaccine</a:t>
            </a:r>
          </a:p>
        </p:txBody>
      </p:sp>
      <p:sp>
        <p:nvSpPr>
          <p:cNvPr id="3" name="Text Placeholder 2">
            <a:extLst>
              <a:ext uri="{FF2B5EF4-FFF2-40B4-BE49-F238E27FC236}">
                <a16:creationId xmlns:a16="http://schemas.microsoft.com/office/drawing/2014/main" id="{FD81A20F-4E41-5F10-2F53-A92816B214C2}"/>
              </a:ext>
            </a:extLst>
          </p:cNvPr>
          <p:cNvSpPr>
            <a:spLocks noGrp="1"/>
          </p:cNvSpPr>
          <p:nvPr>
            <p:ph type="body" sz="quarter" idx="10"/>
          </p:nvPr>
        </p:nvSpPr>
        <p:spPr>
          <a:xfrm>
            <a:off x="991698" y="1668249"/>
            <a:ext cx="10758375" cy="5496255"/>
          </a:xfrm>
        </p:spPr>
        <p:txBody>
          <a:bodyPr/>
          <a:lstStyle/>
          <a:p>
            <a:pPr>
              <a:spcAft>
                <a:spcPts val="1800"/>
              </a:spcAft>
            </a:pPr>
            <a:r>
              <a:rPr lang="en-US" b="1" dirty="0">
                <a:solidFill>
                  <a:schemeClr val="accent1"/>
                </a:solidFill>
              </a:rPr>
              <a:t>PCV recommended for all PCV-naïve adults aged </a:t>
            </a:r>
            <a:r>
              <a:rPr lang="en-US" b="1" u="sng" dirty="0">
                <a:solidFill>
                  <a:schemeClr val="accent1"/>
                </a:solidFill>
              </a:rPr>
              <a:t>&gt;</a:t>
            </a:r>
            <a:r>
              <a:rPr lang="en-US" b="1" dirty="0">
                <a:solidFill>
                  <a:schemeClr val="accent1"/>
                </a:solidFill>
              </a:rPr>
              <a:t> 50 years</a:t>
            </a:r>
          </a:p>
          <a:p>
            <a:pPr>
              <a:spcAft>
                <a:spcPts val="1800"/>
              </a:spcAft>
            </a:pPr>
            <a:r>
              <a:rPr lang="en-US" dirty="0"/>
              <a:t>PCV recommended for adults aged 19-49 years with underlying conditions or risk factors </a:t>
            </a:r>
          </a:p>
          <a:p>
            <a:pPr>
              <a:spcAft>
                <a:spcPts val="1800"/>
              </a:spcAft>
            </a:pPr>
            <a:endParaRPr lang="en-US" dirty="0"/>
          </a:p>
          <a:p>
            <a:pPr>
              <a:spcAft>
                <a:spcPts val="1800"/>
              </a:spcAft>
            </a:pPr>
            <a:endParaRPr lang="en-US" dirty="0"/>
          </a:p>
          <a:p>
            <a:pPr>
              <a:spcAft>
                <a:spcPts val="1800"/>
              </a:spcAft>
            </a:pPr>
            <a:r>
              <a:rPr lang="en-US" dirty="0"/>
              <a:t>Supplemental dose of PCV20 or PCV21 recommended for adults aged </a:t>
            </a:r>
            <a:r>
              <a:rPr lang="en-US" u="sng" dirty="0"/>
              <a:t>&gt;</a:t>
            </a:r>
            <a:r>
              <a:rPr lang="en-US" dirty="0"/>
              <a:t> 65 years who have completed recommended series with both PCV13 and PPSV23</a:t>
            </a:r>
          </a:p>
        </p:txBody>
      </p:sp>
      <p:sp>
        <p:nvSpPr>
          <p:cNvPr id="4" name="TextBox 3">
            <a:extLst>
              <a:ext uri="{FF2B5EF4-FFF2-40B4-BE49-F238E27FC236}">
                <a16:creationId xmlns:a16="http://schemas.microsoft.com/office/drawing/2014/main" id="{3D1BC714-EF1C-D1DE-758A-0293FFACDEC2}"/>
              </a:ext>
            </a:extLst>
          </p:cNvPr>
          <p:cNvSpPr txBox="1"/>
          <p:nvPr/>
        </p:nvSpPr>
        <p:spPr>
          <a:xfrm>
            <a:off x="838200" y="6019800"/>
            <a:ext cx="3905300" cy="369332"/>
          </a:xfrm>
          <a:prstGeom prst="rect">
            <a:avLst/>
          </a:prstGeom>
          <a:noFill/>
        </p:spPr>
        <p:txBody>
          <a:bodyPr wrap="none" rtlCol="0">
            <a:spAutoFit/>
          </a:bodyPr>
          <a:lstStyle/>
          <a:p>
            <a:r>
              <a:rPr lang="en-US" dirty="0"/>
              <a:t>PCV = Pneumococcal Conjugate Vaccine</a:t>
            </a:r>
          </a:p>
        </p:txBody>
      </p:sp>
      <p:sp>
        <p:nvSpPr>
          <p:cNvPr id="5" name="Text Placeholder 3">
            <a:extLst>
              <a:ext uri="{FF2B5EF4-FFF2-40B4-BE49-F238E27FC236}">
                <a16:creationId xmlns:a16="http://schemas.microsoft.com/office/drawing/2014/main" id="{8C515DE4-0D85-3576-035C-D1F0CAF1CBBC}"/>
              </a:ext>
            </a:extLst>
          </p:cNvPr>
          <p:cNvSpPr txBox="1">
            <a:spLocks/>
          </p:cNvSpPr>
          <p:nvPr/>
        </p:nvSpPr>
        <p:spPr>
          <a:xfrm>
            <a:off x="1434151" y="3099330"/>
            <a:ext cx="3000690" cy="1609829"/>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r>
              <a:rPr lang="en-US" sz="2000" dirty="0"/>
              <a:t>Chronic heart disease</a:t>
            </a:r>
          </a:p>
          <a:p>
            <a:pPr marL="288925" indent="-288925"/>
            <a:r>
              <a:rPr lang="en-US" sz="2000" dirty="0"/>
              <a:t>Chronic lung disease</a:t>
            </a:r>
          </a:p>
          <a:p>
            <a:pPr marL="288925" indent="-288925"/>
            <a:r>
              <a:rPr lang="en-US" sz="2000" dirty="0"/>
              <a:t>Chronic liver disease</a:t>
            </a:r>
          </a:p>
          <a:p>
            <a:pPr marL="288925" indent="-288925"/>
            <a:r>
              <a:rPr lang="en-US" sz="2000" dirty="0"/>
              <a:t>Chronic kidney disease</a:t>
            </a:r>
          </a:p>
        </p:txBody>
      </p:sp>
      <p:sp>
        <p:nvSpPr>
          <p:cNvPr id="6" name="Text Placeholder 5">
            <a:extLst>
              <a:ext uri="{FF2B5EF4-FFF2-40B4-BE49-F238E27FC236}">
                <a16:creationId xmlns:a16="http://schemas.microsoft.com/office/drawing/2014/main" id="{ECF49790-A3F5-659C-8AA5-6B25B01B723B}"/>
              </a:ext>
            </a:extLst>
          </p:cNvPr>
          <p:cNvSpPr txBox="1">
            <a:spLocks/>
          </p:cNvSpPr>
          <p:nvPr/>
        </p:nvSpPr>
        <p:spPr>
          <a:xfrm>
            <a:off x="7338076" y="3099330"/>
            <a:ext cx="3718560" cy="1609829"/>
          </a:xfrm>
          <a:prstGeom prst="rect">
            <a:avLst/>
          </a:prstGeom>
        </p:spPr>
        <p:txBody>
          <a:bodyPr>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r>
              <a:rPr lang="en-US" sz="2000" dirty="0"/>
              <a:t>Weakened immune system</a:t>
            </a:r>
          </a:p>
          <a:p>
            <a:pPr marL="288925" indent="-288925"/>
            <a:r>
              <a:rPr lang="en-US" sz="2000" dirty="0"/>
              <a:t>Solid or blood cancer</a:t>
            </a:r>
          </a:p>
          <a:p>
            <a:pPr marL="288925" indent="-288925"/>
            <a:r>
              <a:rPr lang="en-US" sz="2000" dirty="0"/>
              <a:t>HIV infection</a:t>
            </a:r>
          </a:p>
          <a:p>
            <a:pPr marL="288925" indent="-288925"/>
            <a:r>
              <a:rPr lang="en-US" sz="2000" dirty="0"/>
              <a:t>Sickle cell disease</a:t>
            </a:r>
          </a:p>
        </p:txBody>
      </p:sp>
      <p:sp>
        <p:nvSpPr>
          <p:cNvPr id="7" name="Text Placeholder 6">
            <a:extLst>
              <a:ext uri="{FF2B5EF4-FFF2-40B4-BE49-F238E27FC236}">
                <a16:creationId xmlns:a16="http://schemas.microsoft.com/office/drawing/2014/main" id="{74176551-12F8-C282-FB8B-DF7ECF689690}"/>
              </a:ext>
            </a:extLst>
          </p:cNvPr>
          <p:cNvSpPr txBox="1">
            <a:spLocks/>
          </p:cNvSpPr>
          <p:nvPr/>
        </p:nvSpPr>
        <p:spPr>
          <a:xfrm>
            <a:off x="4588339" y="3099330"/>
            <a:ext cx="2749737" cy="1609829"/>
          </a:xfrm>
          <a:prstGeom prst="rect">
            <a:avLst/>
          </a:prstGeom>
        </p:spPr>
        <p:txBody>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indent="-288925"/>
            <a:r>
              <a:rPr lang="en-US" sz="2000" dirty="0"/>
              <a:t>Diabetes</a:t>
            </a:r>
          </a:p>
          <a:p>
            <a:pPr marL="288925" indent="-288925"/>
            <a:r>
              <a:rPr lang="en-US" sz="2000" dirty="0"/>
              <a:t>Smoking</a:t>
            </a:r>
          </a:p>
          <a:p>
            <a:pPr marL="288925" indent="-288925"/>
            <a:r>
              <a:rPr lang="en-US" sz="2000" dirty="0"/>
              <a:t>Asplenia</a:t>
            </a:r>
          </a:p>
          <a:p>
            <a:pPr marL="288925" indent="-288925"/>
            <a:r>
              <a:rPr lang="en-US" sz="2000" dirty="0"/>
              <a:t>Cochlear implant</a:t>
            </a:r>
          </a:p>
        </p:txBody>
      </p:sp>
    </p:spTree>
    <p:extLst>
      <p:ext uri="{BB962C8B-B14F-4D97-AF65-F5344CB8AC3E}">
        <p14:creationId xmlns:p14="http://schemas.microsoft.com/office/powerpoint/2010/main" val="227474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5670F-3A90-43E6-2B53-DCEA52B2A03F}"/>
              </a:ext>
            </a:extLst>
          </p:cNvPr>
          <p:cNvPicPr>
            <a:picLocks noChangeAspect="1"/>
          </p:cNvPicPr>
          <p:nvPr/>
        </p:nvPicPr>
        <p:blipFill>
          <a:blip r:embed="rId3"/>
          <a:stretch>
            <a:fillRect/>
          </a:stretch>
        </p:blipFill>
        <p:spPr>
          <a:xfrm>
            <a:off x="165575" y="831182"/>
            <a:ext cx="11798041" cy="5391578"/>
          </a:xfrm>
          <a:prstGeom prst="rect">
            <a:avLst/>
          </a:prstGeom>
        </p:spPr>
      </p:pic>
      <p:sp>
        <p:nvSpPr>
          <p:cNvPr id="5" name="Title 4">
            <a:extLst>
              <a:ext uri="{FF2B5EF4-FFF2-40B4-BE49-F238E27FC236}">
                <a16:creationId xmlns:a16="http://schemas.microsoft.com/office/drawing/2014/main" id="{B96F006F-238B-01DA-7E41-D52002BB01ED}"/>
              </a:ext>
            </a:extLst>
          </p:cNvPr>
          <p:cNvSpPr>
            <a:spLocks noGrp="1"/>
          </p:cNvSpPr>
          <p:nvPr>
            <p:ph type="title"/>
          </p:nvPr>
        </p:nvSpPr>
        <p:spPr>
          <a:xfrm>
            <a:off x="339634" y="1"/>
            <a:ext cx="11578987" cy="1051996"/>
          </a:xfrm>
        </p:spPr>
        <p:txBody>
          <a:bodyPr>
            <a:normAutofit fontScale="90000"/>
          </a:bodyPr>
          <a:lstStyle/>
          <a:p>
            <a:pPr algn="ctr"/>
            <a:r>
              <a:rPr lang="en-US" sz="3200" b="1" dirty="0">
                <a:solidFill>
                  <a:schemeClr val="accent1">
                    <a:lumMod val="75000"/>
                  </a:schemeClr>
                </a:solidFill>
              </a:rPr>
              <a:t>Incidence of Invasive Pneumococcal Disease, by age group</a:t>
            </a:r>
            <a:br>
              <a:rPr lang="en-US" sz="3200" b="1" dirty="0">
                <a:solidFill>
                  <a:schemeClr val="accent1">
                    <a:lumMod val="75000"/>
                  </a:schemeClr>
                </a:solidFill>
              </a:rPr>
            </a:br>
            <a:r>
              <a:rPr lang="en-US" sz="2800" b="1" dirty="0">
                <a:solidFill>
                  <a:schemeClr val="accent1">
                    <a:lumMod val="75000"/>
                  </a:schemeClr>
                </a:solidFill>
              </a:rPr>
              <a:t>US 2007-2022</a:t>
            </a:r>
            <a:endParaRPr lang="en-US" sz="2400" b="1" dirty="0">
              <a:solidFill>
                <a:schemeClr val="accent1">
                  <a:lumMod val="75000"/>
                </a:schemeClr>
              </a:solidFill>
            </a:endParaRPr>
          </a:p>
        </p:txBody>
      </p:sp>
      <p:sp>
        <p:nvSpPr>
          <p:cNvPr id="6" name="TextBox 5">
            <a:extLst>
              <a:ext uri="{FF2B5EF4-FFF2-40B4-BE49-F238E27FC236}">
                <a16:creationId xmlns:a16="http://schemas.microsoft.com/office/drawing/2014/main" id="{2F8D8E1D-1285-7010-BC40-4D94FD0F5985}"/>
              </a:ext>
            </a:extLst>
          </p:cNvPr>
          <p:cNvSpPr txBox="1"/>
          <p:nvPr/>
        </p:nvSpPr>
        <p:spPr>
          <a:xfrm>
            <a:off x="339634" y="6410848"/>
            <a:ext cx="3098925" cy="246221"/>
          </a:xfrm>
          <a:prstGeom prst="rect">
            <a:avLst/>
          </a:prstGeom>
          <a:noFill/>
        </p:spPr>
        <p:txBody>
          <a:bodyPr wrap="none" rtlCol="0">
            <a:spAutoFit/>
          </a:bodyPr>
          <a:lstStyle/>
          <a:p>
            <a:r>
              <a:rPr lang="en-US" sz="1000" dirty="0"/>
              <a:t>https://www.cdc.gov/abcs/methodology/surv-pop.html</a:t>
            </a:r>
          </a:p>
        </p:txBody>
      </p:sp>
      <p:cxnSp>
        <p:nvCxnSpPr>
          <p:cNvPr id="8" name="Straight Connector 7">
            <a:extLst>
              <a:ext uri="{FF2B5EF4-FFF2-40B4-BE49-F238E27FC236}">
                <a16:creationId xmlns:a16="http://schemas.microsoft.com/office/drawing/2014/main" id="{AC1B001F-EED6-99F4-248E-F166F02D12A3}"/>
              </a:ext>
            </a:extLst>
          </p:cNvPr>
          <p:cNvCxnSpPr>
            <a:cxnSpLocks/>
          </p:cNvCxnSpPr>
          <p:nvPr/>
        </p:nvCxnSpPr>
        <p:spPr>
          <a:xfrm>
            <a:off x="3607358" y="1521438"/>
            <a:ext cx="0" cy="3957807"/>
          </a:xfrm>
          <a:prstGeom prst="line">
            <a:avLst/>
          </a:prstGeom>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D33E4210-2029-E00B-270E-D0B704E0FC95}"/>
              </a:ext>
            </a:extLst>
          </p:cNvPr>
          <p:cNvSpPr txBox="1"/>
          <p:nvPr/>
        </p:nvSpPr>
        <p:spPr>
          <a:xfrm>
            <a:off x="2845011" y="1240084"/>
            <a:ext cx="1669240" cy="369332"/>
          </a:xfrm>
          <a:prstGeom prst="rect">
            <a:avLst/>
          </a:prstGeom>
          <a:noFill/>
        </p:spPr>
        <p:txBody>
          <a:bodyPr wrap="none" rtlCol="0">
            <a:spAutoFit/>
          </a:bodyPr>
          <a:lstStyle/>
          <a:p>
            <a:pPr algn="ctr"/>
            <a:r>
              <a:rPr lang="en-US" dirty="0"/>
              <a:t>PCV13: children</a:t>
            </a:r>
          </a:p>
        </p:txBody>
      </p:sp>
      <p:cxnSp>
        <p:nvCxnSpPr>
          <p:cNvPr id="10" name="Straight Connector 9">
            <a:extLst>
              <a:ext uri="{FF2B5EF4-FFF2-40B4-BE49-F238E27FC236}">
                <a16:creationId xmlns:a16="http://schemas.microsoft.com/office/drawing/2014/main" id="{A85E105B-0508-959D-E34B-0833CB280A50}"/>
              </a:ext>
            </a:extLst>
          </p:cNvPr>
          <p:cNvCxnSpPr>
            <a:cxnSpLocks/>
          </p:cNvCxnSpPr>
          <p:nvPr/>
        </p:nvCxnSpPr>
        <p:spPr>
          <a:xfrm>
            <a:off x="6128975" y="2441231"/>
            <a:ext cx="0" cy="3038014"/>
          </a:xfrm>
          <a:prstGeom prst="line">
            <a:avLst/>
          </a:prstGeom>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14A2A0A0-0ECA-AB6C-548E-43818AC40221}"/>
              </a:ext>
            </a:extLst>
          </p:cNvPr>
          <p:cNvSpPr txBox="1"/>
          <p:nvPr/>
        </p:nvSpPr>
        <p:spPr>
          <a:xfrm>
            <a:off x="5460499" y="2159877"/>
            <a:ext cx="1481496" cy="369332"/>
          </a:xfrm>
          <a:prstGeom prst="rect">
            <a:avLst/>
          </a:prstGeom>
          <a:noFill/>
        </p:spPr>
        <p:txBody>
          <a:bodyPr wrap="none" rtlCol="0">
            <a:spAutoFit/>
          </a:bodyPr>
          <a:lstStyle/>
          <a:p>
            <a:pPr algn="ctr"/>
            <a:r>
              <a:rPr lang="en-US" dirty="0"/>
              <a:t>PCV13: adults</a:t>
            </a:r>
          </a:p>
        </p:txBody>
      </p:sp>
      <p:cxnSp>
        <p:nvCxnSpPr>
          <p:cNvPr id="15" name="Straight Connector 14">
            <a:extLst>
              <a:ext uri="{FF2B5EF4-FFF2-40B4-BE49-F238E27FC236}">
                <a16:creationId xmlns:a16="http://schemas.microsoft.com/office/drawing/2014/main" id="{67976742-E1CB-EBA3-8B85-051E94949905}"/>
              </a:ext>
            </a:extLst>
          </p:cNvPr>
          <p:cNvCxnSpPr>
            <a:cxnSpLocks/>
          </p:cNvCxnSpPr>
          <p:nvPr/>
        </p:nvCxnSpPr>
        <p:spPr>
          <a:xfrm>
            <a:off x="10132087" y="3526971"/>
            <a:ext cx="0" cy="1952274"/>
          </a:xfrm>
          <a:prstGeom prst="line">
            <a:avLst/>
          </a:prstGeom>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EDE51DDF-B60D-B507-CEC6-B9B6F2CC1755}"/>
              </a:ext>
            </a:extLst>
          </p:cNvPr>
          <p:cNvSpPr txBox="1"/>
          <p:nvPr/>
        </p:nvSpPr>
        <p:spPr>
          <a:xfrm>
            <a:off x="9580781" y="3146363"/>
            <a:ext cx="1091902" cy="369332"/>
          </a:xfrm>
          <a:prstGeom prst="rect">
            <a:avLst/>
          </a:prstGeom>
          <a:noFill/>
        </p:spPr>
        <p:txBody>
          <a:bodyPr wrap="none" rtlCol="0">
            <a:spAutoFit/>
          </a:bodyPr>
          <a:lstStyle/>
          <a:p>
            <a:pPr algn="ctr"/>
            <a:r>
              <a:rPr lang="en-US" dirty="0"/>
              <a:t>COVID-19</a:t>
            </a:r>
          </a:p>
        </p:txBody>
      </p:sp>
      <p:cxnSp>
        <p:nvCxnSpPr>
          <p:cNvPr id="17" name="Straight Connector 16">
            <a:extLst>
              <a:ext uri="{FF2B5EF4-FFF2-40B4-BE49-F238E27FC236}">
                <a16:creationId xmlns:a16="http://schemas.microsoft.com/office/drawing/2014/main" id="{B3323B52-9958-A832-365C-49172C813A40}"/>
              </a:ext>
            </a:extLst>
          </p:cNvPr>
          <p:cNvCxnSpPr>
            <a:cxnSpLocks/>
          </p:cNvCxnSpPr>
          <p:nvPr/>
        </p:nvCxnSpPr>
        <p:spPr>
          <a:xfrm>
            <a:off x="10886352" y="3146363"/>
            <a:ext cx="0" cy="2332882"/>
          </a:xfrm>
          <a:prstGeom prst="line">
            <a:avLst/>
          </a:prstGeom>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D29917BB-7468-1312-B9BD-92265D0CBDD5}"/>
              </a:ext>
            </a:extLst>
          </p:cNvPr>
          <p:cNvSpPr txBox="1"/>
          <p:nvPr/>
        </p:nvSpPr>
        <p:spPr>
          <a:xfrm>
            <a:off x="9678898" y="2452507"/>
            <a:ext cx="1725151" cy="646331"/>
          </a:xfrm>
          <a:prstGeom prst="rect">
            <a:avLst/>
          </a:prstGeom>
          <a:noFill/>
        </p:spPr>
        <p:txBody>
          <a:bodyPr wrap="none" rtlCol="0">
            <a:spAutoFit/>
          </a:bodyPr>
          <a:lstStyle/>
          <a:p>
            <a:pPr algn="r"/>
            <a:r>
              <a:rPr lang="en-US" dirty="0"/>
              <a:t>PCV15 &amp; PCV20:</a:t>
            </a:r>
          </a:p>
          <a:p>
            <a:pPr algn="r"/>
            <a:r>
              <a:rPr lang="en-US" dirty="0"/>
              <a:t>adults</a:t>
            </a:r>
          </a:p>
        </p:txBody>
      </p:sp>
      <p:cxnSp>
        <p:nvCxnSpPr>
          <p:cNvPr id="19" name="Straight Connector 18">
            <a:extLst>
              <a:ext uri="{FF2B5EF4-FFF2-40B4-BE49-F238E27FC236}">
                <a16:creationId xmlns:a16="http://schemas.microsoft.com/office/drawing/2014/main" id="{623800D7-A5E3-2B38-736C-23F67ABA734C}"/>
              </a:ext>
            </a:extLst>
          </p:cNvPr>
          <p:cNvCxnSpPr>
            <a:cxnSpLocks/>
          </p:cNvCxnSpPr>
          <p:nvPr/>
        </p:nvCxnSpPr>
        <p:spPr>
          <a:xfrm>
            <a:off x="11465300" y="2353253"/>
            <a:ext cx="0" cy="3125992"/>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544852A4-8E5B-31D5-21C1-8473D60A2415}"/>
              </a:ext>
            </a:extLst>
          </p:cNvPr>
          <p:cNvSpPr txBox="1"/>
          <p:nvPr/>
        </p:nvSpPr>
        <p:spPr>
          <a:xfrm>
            <a:off x="9960696" y="2071899"/>
            <a:ext cx="1669240" cy="369332"/>
          </a:xfrm>
          <a:prstGeom prst="rect">
            <a:avLst/>
          </a:prstGeom>
          <a:noFill/>
        </p:spPr>
        <p:txBody>
          <a:bodyPr wrap="none" rtlCol="0">
            <a:spAutoFit/>
          </a:bodyPr>
          <a:lstStyle/>
          <a:p>
            <a:pPr algn="r"/>
            <a:r>
              <a:rPr lang="en-US" dirty="0"/>
              <a:t>PCV15: children</a:t>
            </a:r>
          </a:p>
        </p:txBody>
      </p:sp>
      <p:cxnSp>
        <p:nvCxnSpPr>
          <p:cNvPr id="25" name="Straight Connector 24">
            <a:extLst>
              <a:ext uri="{FF2B5EF4-FFF2-40B4-BE49-F238E27FC236}">
                <a16:creationId xmlns:a16="http://schemas.microsoft.com/office/drawing/2014/main" id="{1ED1D17E-9EB0-88F9-40E7-88B4BD7D1A3E}"/>
              </a:ext>
            </a:extLst>
          </p:cNvPr>
          <p:cNvCxnSpPr>
            <a:cxnSpLocks/>
          </p:cNvCxnSpPr>
          <p:nvPr/>
        </p:nvCxnSpPr>
        <p:spPr>
          <a:xfrm>
            <a:off x="11981430" y="1963375"/>
            <a:ext cx="0" cy="3515870"/>
          </a:xfrm>
          <a:prstGeom prst="line">
            <a:avLst/>
          </a:prstGeom>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EF123017-EE07-D7E9-50E0-3A532E735A5F}"/>
              </a:ext>
            </a:extLst>
          </p:cNvPr>
          <p:cNvSpPr txBox="1"/>
          <p:nvPr/>
        </p:nvSpPr>
        <p:spPr>
          <a:xfrm>
            <a:off x="9818688" y="1594043"/>
            <a:ext cx="2252733" cy="369332"/>
          </a:xfrm>
          <a:prstGeom prst="rect">
            <a:avLst/>
          </a:prstGeom>
          <a:noFill/>
        </p:spPr>
        <p:txBody>
          <a:bodyPr wrap="none" rtlCol="0">
            <a:spAutoFit/>
          </a:bodyPr>
          <a:lstStyle/>
          <a:p>
            <a:pPr algn="r"/>
            <a:r>
              <a:rPr lang="en-US" dirty="0"/>
              <a:t>2023: PCV20: children</a:t>
            </a:r>
          </a:p>
        </p:txBody>
      </p:sp>
    </p:spTree>
    <p:extLst>
      <p:ext uri="{BB962C8B-B14F-4D97-AF65-F5344CB8AC3E}">
        <p14:creationId xmlns:p14="http://schemas.microsoft.com/office/powerpoint/2010/main" val="348051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6EFC-7F46-664B-1B97-54254D1A5C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52F7539-B952-402B-9B9E-E3D74B24A805}"/>
              </a:ext>
            </a:extLst>
          </p:cNvPr>
          <p:cNvSpPr>
            <a:spLocks noGrp="1"/>
          </p:cNvSpPr>
          <p:nvPr>
            <p:ph type="title"/>
          </p:nvPr>
        </p:nvSpPr>
        <p:spPr>
          <a:xfrm>
            <a:off x="339634" y="200931"/>
            <a:ext cx="11578987" cy="1051996"/>
          </a:xfrm>
        </p:spPr>
        <p:txBody>
          <a:bodyPr>
            <a:normAutofit/>
          </a:bodyPr>
          <a:lstStyle/>
          <a:p>
            <a:pPr algn="ctr"/>
            <a:r>
              <a:rPr lang="en-US" sz="3200" b="1" dirty="0">
                <a:solidFill>
                  <a:schemeClr val="accent1">
                    <a:lumMod val="75000"/>
                  </a:schemeClr>
                </a:solidFill>
              </a:rPr>
              <a:t>Invasive Pneumococcal Disease Mortality Rate, by age group</a:t>
            </a:r>
            <a:endParaRPr lang="en-US" sz="2400" b="1" dirty="0">
              <a:solidFill>
                <a:schemeClr val="accent1">
                  <a:lumMod val="75000"/>
                </a:schemeClr>
              </a:solidFill>
            </a:endParaRPr>
          </a:p>
        </p:txBody>
      </p:sp>
      <p:sp>
        <p:nvSpPr>
          <p:cNvPr id="6" name="TextBox 5">
            <a:extLst>
              <a:ext uri="{FF2B5EF4-FFF2-40B4-BE49-F238E27FC236}">
                <a16:creationId xmlns:a16="http://schemas.microsoft.com/office/drawing/2014/main" id="{D4FFF441-17EB-AD82-41A2-7CDE8D850F8B}"/>
              </a:ext>
            </a:extLst>
          </p:cNvPr>
          <p:cNvSpPr txBox="1"/>
          <p:nvPr/>
        </p:nvSpPr>
        <p:spPr>
          <a:xfrm>
            <a:off x="339634" y="6410848"/>
            <a:ext cx="3280065" cy="246221"/>
          </a:xfrm>
          <a:prstGeom prst="rect">
            <a:avLst/>
          </a:prstGeom>
          <a:noFill/>
        </p:spPr>
        <p:txBody>
          <a:bodyPr wrap="none" rtlCol="0">
            <a:spAutoFit/>
          </a:bodyPr>
          <a:lstStyle/>
          <a:p>
            <a:r>
              <a:rPr lang="en-US" sz="1000" dirty="0"/>
              <a:t>https://www.cdc.gov/abcs/bact-facts/data-dashboard.html</a:t>
            </a:r>
          </a:p>
        </p:txBody>
      </p:sp>
      <p:pic>
        <p:nvPicPr>
          <p:cNvPr id="2" name="Picture 1">
            <a:extLst>
              <a:ext uri="{FF2B5EF4-FFF2-40B4-BE49-F238E27FC236}">
                <a16:creationId xmlns:a16="http://schemas.microsoft.com/office/drawing/2014/main" id="{4720D313-D41A-8F68-9454-F9277B469448}"/>
              </a:ext>
            </a:extLst>
          </p:cNvPr>
          <p:cNvPicPr>
            <a:picLocks noChangeAspect="1"/>
          </p:cNvPicPr>
          <p:nvPr/>
        </p:nvPicPr>
        <p:blipFill>
          <a:blip r:embed="rId3"/>
          <a:srcRect t="1703"/>
          <a:stretch>
            <a:fillRect/>
          </a:stretch>
        </p:blipFill>
        <p:spPr>
          <a:xfrm>
            <a:off x="606353" y="1252927"/>
            <a:ext cx="11076566" cy="4816720"/>
          </a:xfrm>
          <a:prstGeom prst="rect">
            <a:avLst/>
          </a:prstGeom>
        </p:spPr>
      </p:pic>
    </p:spTree>
    <p:extLst>
      <p:ext uri="{BB962C8B-B14F-4D97-AF65-F5344CB8AC3E}">
        <p14:creationId xmlns:p14="http://schemas.microsoft.com/office/powerpoint/2010/main" val="304071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408D00-5C0A-10DA-62C3-514028B5DF1C}"/>
              </a:ext>
            </a:extLst>
          </p:cNvPr>
          <p:cNvSpPr>
            <a:spLocks noGrp="1"/>
          </p:cNvSpPr>
          <p:nvPr>
            <p:ph type="body" sz="quarter" idx="15"/>
          </p:nvPr>
        </p:nvSpPr>
        <p:spPr>
          <a:xfrm>
            <a:off x="991698" y="191023"/>
            <a:ext cx="10757719" cy="942452"/>
          </a:xfrm>
        </p:spPr>
        <p:txBody>
          <a:bodyPr>
            <a:normAutofit/>
          </a:bodyPr>
          <a:lstStyle/>
          <a:p>
            <a:pPr algn="ctr"/>
            <a:r>
              <a:rPr lang="en-US" sz="2800" dirty="0">
                <a:solidFill>
                  <a:srgbClr val="003493"/>
                </a:solidFill>
              </a:rPr>
              <a:t>Risk for Pneumococcal Disease</a:t>
            </a:r>
          </a:p>
          <a:p>
            <a:pPr algn="ctr"/>
            <a:r>
              <a:rPr lang="en-US" sz="2400" dirty="0">
                <a:solidFill>
                  <a:srgbClr val="003493"/>
                </a:solidFill>
              </a:rPr>
              <a:t>Adults aged 50-64 years</a:t>
            </a:r>
            <a:endParaRPr lang="en-US" sz="2800" dirty="0">
              <a:solidFill>
                <a:srgbClr val="003493"/>
              </a:solidFill>
            </a:endParaRPr>
          </a:p>
        </p:txBody>
      </p:sp>
      <p:sp>
        <p:nvSpPr>
          <p:cNvPr id="3" name="Text Placeholder 2">
            <a:extLst>
              <a:ext uri="{FF2B5EF4-FFF2-40B4-BE49-F238E27FC236}">
                <a16:creationId xmlns:a16="http://schemas.microsoft.com/office/drawing/2014/main" id="{D5DA82F8-D756-50E3-8F20-E8EA8DBE4414}"/>
              </a:ext>
            </a:extLst>
          </p:cNvPr>
          <p:cNvSpPr>
            <a:spLocks noGrp="1"/>
          </p:cNvSpPr>
          <p:nvPr>
            <p:ph type="body" sz="quarter" idx="10"/>
          </p:nvPr>
        </p:nvSpPr>
        <p:spPr>
          <a:xfrm>
            <a:off x="991698" y="1668251"/>
            <a:ext cx="10758375" cy="522499"/>
          </a:xfrm>
        </p:spPr>
        <p:txBody>
          <a:bodyPr/>
          <a:lstStyle/>
          <a:p>
            <a:r>
              <a:rPr lang="en-US" dirty="0"/>
              <a:t>88% with pneumococcal disease have </a:t>
            </a:r>
            <a:r>
              <a:rPr lang="en-US" u="sng" dirty="0"/>
              <a:t>&gt;</a:t>
            </a:r>
            <a:r>
              <a:rPr lang="en-US" dirty="0"/>
              <a:t> 1 condition with risk condition</a:t>
            </a:r>
          </a:p>
        </p:txBody>
      </p:sp>
      <p:pic>
        <p:nvPicPr>
          <p:cNvPr id="5" name="Picture 4">
            <a:extLst>
              <a:ext uri="{FF2B5EF4-FFF2-40B4-BE49-F238E27FC236}">
                <a16:creationId xmlns:a16="http://schemas.microsoft.com/office/drawing/2014/main" id="{5280FD8B-4920-8A0E-A1E8-341D32C92F2D}"/>
              </a:ext>
            </a:extLst>
          </p:cNvPr>
          <p:cNvPicPr>
            <a:picLocks noChangeAspect="1"/>
          </p:cNvPicPr>
          <p:nvPr/>
        </p:nvPicPr>
        <p:blipFill>
          <a:blip r:embed="rId3"/>
          <a:stretch>
            <a:fillRect/>
          </a:stretch>
        </p:blipFill>
        <p:spPr>
          <a:xfrm>
            <a:off x="4538642" y="2494193"/>
            <a:ext cx="7211431" cy="3458058"/>
          </a:xfrm>
          <a:prstGeom prst="rect">
            <a:avLst/>
          </a:prstGeom>
        </p:spPr>
      </p:pic>
      <p:sp>
        <p:nvSpPr>
          <p:cNvPr id="6" name="Text Placeholder 2">
            <a:extLst>
              <a:ext uri="{FF2B5EF4-FFF2-40B4-BE49-F238E27FC236}">
                <a16:creationId xmlns:a16="http://schemas.microsoft.com/office/drawing/2014/main" id="{ACDC9E99-4A3C-7206-9D14-DE3E21C1BA49}"/>
              </a:ext>
            </a:extLst>
          </p:cNvPr>
          <p:cNvSpPr txBox="1">
            <a:spLocks/>
          </p:cNvSpPr>
          <p:nvPr/>
        </p:nvSpPr>
        <p:spPr>
          <a:xfrm>
            <a:off x="991698" y="2190750"/>
            <a:ext cx="3685077" cy="4190461"/>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32-54% have underlying conditions with risk-based indication</a:t>
            </a:r>
          </a:p>
          <a:p>
            <a:pPr lvl="1">
              <a:spcBef>
                <a:spcPts val="0"/>
              </a:spcBef>
            </a:pPr>
            <a:r>
              <a:rPr lang="en-US" sz="1600" dirty="0"/>
              <a:t>Chronic heart disease</a:t>
            </a:r>
          </a:p>
          <a:p>
            <a:pPr lvl="1">
              <a:spcBef>
                <a:spcPts val="0"/>
              </a:spcBef>
            </a:pPr>
            <a:r>
              <a:rPr lang="en-US" sz="1600" dirty="0"/>
              <a:t>Chronic lung disease</a:t>
            </a:r>
          </a:p>
          <a:p>
            <a:pPr lvl="1">
              <a:spcBef>
                <a:spcPts val="0"/>
              </a:spcBef>
            </a:pPr>
            <a:r>
              <a:rPr lang="en-US" sz="1600" dirty="0"/>
              <a:t>Chronic liver disease</a:t>
            </a:r>
          </a:p>
          <a:p>
            <a:pPr lvl="1">
              <a:spcBef>
                <a:spcPts val="0"/>
              </a:spcBef>
            </a:pPr>
            <a:r>
              <a:rPr lang="en-US" sz="1600" dirty="0"/>
              <a:t>Diabetes</a:t>
            </a:r>
          </a:p>
          <a:p>
            <a:pPr lvl="1">
              <a:spcBef>
                <a:spcPts val="0"/>
              </a:spcBef>
            </a:pPr>
            <a:r>
              <a:rPr lang="en-US" sz="1600" dirty="0"/>
              <a:t>Smoking</a:t>
            </a:r>
          </a:p>
          <a:p>
            <a:pPr lvl="1">
              <a:spcBef>
                <a:spcPts val="0"/>
              </a:spcBef>
            </a:pPr>
            <a:r>
              <a:rPr lang="en-US" sz="1600" dirty="0"/>
              <a:t>Alcoholism</a:t>
            </a:r>
          </a:p>
          <a:p>
            <a:pPr lvl="1">
              <a:spcBef>
                <a:spcPts val="0"/>
              </a:spcBef>
            </a:pPr>
            <a:r>
              <a:rPr lang="en-US" sz="1600" dirty="0"/>
              <a:t>Weakened immune system</a:t>
            </a:r>
          </a:p>
          <a:p>
            <a:pPr lvl="1">
              <a:spcBef>
                <a:spcPts val="0"/>
              </a:spcBef>
            </a:pPr>
            <a:r>
              <a:rPr lang="en-US" sz="1600" dirty="0"/>
              <a:t>Solid cancer</a:t>
            </a:r>
          </a:p>
          <a:p>
            <a:pPr lvl="1">
              <a:spcBef>
                <a:spcPts val="0"/>
              </a:spcBef>
            </a:pPr>
            <a:r>
              <a:rPr lang="en-US" sz="1600" dirty="0"/>
              <a:t>Blood cancer</a:t>
            </a:r>
          </a:p>
        </p:txBody>
      </p:sp>
      <p:sp>
        <p:nvSpPr>
          <p:cNvPr id="7" name="TextBox 6">
            <a:extLst>
              <a:ext uri="{FF2B5EF4-FFF2-40B4-BE49-F238E27FC236}">
                <a16:creationId xmlns:a16="http://schemas.microsoft.com/office/drawing/2014/main" id="{7A5E4EB7-9724-0ED1-83E8-EBF04D71C026}"/>
              </a:ext>
            </a:extLst>
          </p:cNvPr>
          <p:cNvSpPr txBox="1"/>
          <p:nvPr/>
        </p:nvSpPr>
        <p:spPr>
          <a:xfrm>
            <a:off x="4933358" y="6134990"/>
            <a:ext cx="1412566" cy="246221"/>
          </a:xfrm>
          <a:prstGeom prst="rect">
            <a:avLst/>
          </a:prstGeom>
          <a:noFill/>
        </p:spPr>
        <p:txBody>
          <a:bodyPr wrap="none" rtlCol="0">
            <a:spAutoFit/>
          </a:bodyPr>
          <a:lstStyle/>
          <a:p>
            <a:r>
              <a:rPr lang="en-US" sz="1000" dirty="0"/>
              <a:t>Source: NHIS 2020 data</a:t>
            </a:r>
          </a:p>
        </p:txBody>
      </p:sp>
    </p:spTree>
    <p:extLst>
      <p:ext uri="{BB962C8B-B14F-4D97-AF65-F5344CB8AC3E}">
        <p14:creationId xmlns:p14="http://schemas.microsoft.com/office/powerpoint/2010/main" val="418909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88DFC-7859-EF4C-D933-54C998EBD6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6EF8D3-236A-CCC8-A881-653E2A011719}"/>
              </a:ext>
            </a:extLst>
          </p:cNvPr>
          <p:cNvSpPr>
            <a:spLocks noGrp="1"/>
          </p:cNvSpPr>
          <p:nvPr>
            <p:ph type="body" sz="quarter" idx="15"/>
          </p:nvPr>
        </p:nvSpPr>
        <p:spPr>
          <a:xfrm>
            <a:off x="891721" y="252453"/>
            <a:ext cx="10757719" cy="714726"/>
          </a:xfrm>
        </p:spPr>
        <p:txBody>
          <a:bodyPr>
            <a:normAutofit fontScale="70000" lnSpcReduction="20000"/>
          </a:bodyPr>
          <a:lstStyle/>
          <a:p>
            <a:pPr algn="ctr"/>
            <a:r>
              <a:rPr lang="en-US" dirty="0"/>
              <a:t>Pneumococcal Disease Rates</a:t>
            </a:r>
          </a:p>
          <a:p>
            <a:pPr algn="ctr"/>
            <a:r>
              <a:rPr lang="en-US" sz="2400" dirty="0"/>
              <a:t>By Race, Age</a:t>
            </a:r>
          </a:p>
        </p:txBody>
      </p:sp>
      <p:pic>
        <p:nvPicPr>
          <p:cNvPr id="5" name="Picture 4">
            <a:extLst>
              <a:ext uri="{FF2B5EF4-FFF2-40B4-BE49-F238E27FC236}">
                <a16:creationId xmlns:a16="http://schemas.microsoft.com/office/drawing/2014/main" id="{2F2D3738-9FCA-5497-2BDA-BB81CB5CD639}"/>
              </a:ext>
            </a:extLst>
          </p:cNvPr>
          <p:cNvPicPr>
            <a:picLocks noChangeAspect="1"/>
          </p:cNvPicPr>
          <p:nvPr/>
        </p:nvPicPr>
        <p:blipFill>
          <a:blip r:embed="rId3"/>
          <a:srcRect t="16131" b="9054"/>
          <a:stretch>
            <a:fillRect/>
          </a:stretch>
        </p:blipFill>
        <p:spPr>
          <a:xfrm>
            <a:off x="848127" y="1449420"/>
            <a:ext cx="10801313" cy="4435814"/>
          </a:xfrm>
          <a:prstGeom prst="rect">
            <a:avLst/>
          </a:prstGeom>
        </p:spPr>
      </p:pic>
      <p:sp>
        <p:nvSpPr>
          <p:cNvPr id="6" name="TextBox 5">
            <a:extLst>
              <a:ext uri="{FF2B5EF4-FFF2-40B4-BE49-F238E27FC236}">
                <a16:creationId xmlns:a16="http://schemas.microsoft.com/office/drawing/2014/main" id="{830B2DCB-F075-7298-5B15-9A64E3DEBF77}"/>
              </a:ext>
            </a:extLst>
          </p:cNvPr>
          <p:cNvSpPr txBox="1"/>
          <p:nvPr/>
        </p:nvSpPr>
        <p:spPr>
          <a:xfrm>
            <a:off x="456366" y="5885234"/>
            <a:ext cx="3098925" cy="400110"/>
          </a:xfrm>
          <a:prstGeom prst="rect">
            <a:avLst/>
          </a:prstGeom>
          <a:noFill/>
        </p:spPr>
        <p:txBody>
          <a:bodyPr wrap="none" rtlCol="0">
            <a:spAutoFit/>
          </a:bodyPr>
          <a:lstStyle/>
          <a:p>
            <a:r>
              <a:rPr lang="en-US" sz="1000" dirty="0">
                <a:hlinkClick r:id="rId4"/>
              </a:rPr>
              <a:t>https://www.cdc.gov/abcs/methodology/surv-pop.html</a:t>
            </a:r>
            <a:endParaRPr lang="en-US" sz="1000" dirty="0"/>
          </a:p>
          <a:p>
            <a:r>
              <a:rPr lang="en-US" sz="1000" dirty="0"/>
              <a:t>Presented: ACIP October 23, 2024</a:t>
            </a:r>
          </a:p>
        </p:txBody>
      </p:sp>
    </p:spTree>
    <p:extLst>
      <p:ext uri="{BB962C8B-B14F-4D97-AF65-F5344CB8AC3E}">
        <p14:creationId xmlns:p14="http://schemas.microsoft.com/office/powerpoint/2010/main" val="126780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E5058-1C25-08D7-E6DA-761ECCEFD85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6A89A3F-596A-0994-0F3F-A5887A67410B}"/>
              </a:ext>
            </a:extLst>
          </p:cNvPr>
          <p:cNvSpPr>
            <a:spLocks noGrp="1"/>
          </p:cNvSpPr>
          <p:nvPr>
            <p:ph type="body" sz="quarter" idx="15"/>
          </p:nvPr>
        </p:nvSpPr>
        <p:spPr/>
        <p:txBody>
          <a:bodyPr/>
          <a:lstStyle/>
          <a:p>
            <a:r>
              <a:rPr lang="en-US" dirty="0"/>
              <a:t>Pneumococcal Vaccine</a:t>
            </a:r>
          </a:p>
        </p:txBody>
      </p:sp>
      <p:sp>
        <p:nvSpPr>
          <p:cNvPr id="3" name="Text Placeholder 2">
            <a:extLst>
              <a:ext uri="{FF2B5EF4-FFF2-40B4-BE49-F238E27FC236}">
                <a16:creationId xmlns:a16="http://schemas.microsoft.com/office/drawing/2014/main" id="{4E2074B3-FE74-2820-466E-DC97E28F8DA0}"/>
              </a:ext>
            </a:extLst>
          </p:cNvPr>
          <p:cNvSpPr>
            <a:spLocks noGrp="1"/>
          </p:cNvSpPr>
          <p:nvPr>
            <p:ph type="body" sz="quarter" idx="10"/>
          </p:nvPr>
        </p:nvSpPr>
        <p:spPr>
          <a:xfrm>
            <a:off x="991698" y="1668249"/>
            <a:ext cx="10758375" cy="5496255"/>
          </a:xfrm>
        </p:spPr>
        <p:txBody>
          <a:bodyPr/>
          <a:lstStyle/>
          <a:p>
            <a:pPr>
              <a:spcAft>
                <a:spcPts val="1800"/>
              </a:spcAft>
            </a:pPr>
            <a:r>
              <a:rPr lang="en-US" b="1" dirty="0">
                <a:solidFill>
                  <a:schemeClr val="accent1"/>
                </a:solidFill>
              </a:rPr>
              <a:t>PCV recommended for all PCV-naïve adults aged </a:t>
            </a:r>
            <a:r>
              <a:rPr lang="en-US" b="1" u="sng" dirty="0">
                <a:solidFill>
                  <a:schemeClr val="accent1"/>
                </a:solidFill>
              </a:rPr>
              <a:t>&gt;</a:t>
            </a:r>
            <a:r>
              <a:rPr lang="en-US" b="1" dirty="0">
                <a:solidFill>
                  <a:schemeClr val="accent1"/>
                </a:solidFill>
              </a:rPr>
              <a:t> 50 years</a:t>
            </a:r>
          </a:p>
          <a:p>
            <a:pPr>
              <a:spcAft>
                <a:spcPts val="1800"/>
              </a:spcAft>
            </a:pPr>
            <a:r>
              <a:rPr lang="en-US" dirty="0"/>
              <a:t>PCV recommended for adults aged 19-49 years with underlying conditions or risk factors </a:t>
            </a:r>
          </a:p>
          <a:p>
            <a:pPr>
              <a:spcAft>
                <a:spcPts val="1800"/>
              </a:spcAft>
            </a:pPr>
            <a:endParaRPr lang="en-US" dirty="0"/>
          </a:p>
          <a:p>
            <a:pPr>
              <a:spcAft>
                <a:spcPts val="1800"/>
              </a:spcAft>
            </a:pPr>
            <a:endParaRPr lang="en-US" dirty="0"/>
          </a:p>
          <a:p>
            <a:pPr>
              <a:spcAft>
                <a:spcPts val="1800"/>
              </a:spcAft>
            </a:pPr>
            <a:r>
              <a:rPr lang="en-US" dirty="0"/>
              <a:t>Supplemental dose of PCV20 or PCV21 recommended for adults aged </a:t>
            </a:r>
            <a:r>
              <a:rPr lang="en-US" u="sng" dirty="0"/>
              <a:t>&gt;</a:t>
            </a:r>
            <a:r>
              <a:rPr lang="en-US" dirty="0"/>
              <a:t> 65 years who have completed recommended series with both PCV13 and PPSV23</a:t>
            </a:r>
          </a:p>
        </p:txBody>
      </p:sp>
      <p:sp>
        <p:nvSpPr>
          <p:cNvPr id="4" name="TextBox 3">
            <a:extLst>
              <a:ext uri="{FF2B5EF4-FFF2-40B4-BE49-F238E27FC236}">
                <a16:creationId xmlns:a16="http://schemas.microsoft.com/office/drawing/2014/main" id="{16715158-C3C3-17FB-09B9-32F9BEF433F9}"/>
              </a:ext>
            </a:extLst>
          </p:cNvPr>
          <p:cNvSpPr txBox="1"/>
          <p:nvPr/>
        </p:nvSpPr>
        <p:spPr>
          <a:xfrm>
            <a:off x="838200" y="6019800"/>
            <a:ext cx="390530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PCV = Pneumococcal Conjugate Vaccine</a:t>
            </a:r>
          </a:p>
        </p:txBody>
      </p:sp>
      <p:sp>
        <p:nvSpPr>
          <p:cNvPr id="5" name="Text Placeholder 3">
            <a:extLst>
              <a:ext uri="{FF2B5EF4-FFF2-40B4-BE49-F238E27FC236}">
                <a16:creationId xmlns:a16="http://schemas.microsoft.com/office/drawing/2014/main" id="{08688EFB-ADEF-E1B7-BC14-9D21594BFD88}"/>
              </a:ext>
            </a:extLst>
          </p:cNvPr>
          <p:cNvSpPr txBox="1">
            <a:spLocks/>
          </p:cNvSpPr>
          <p:nvPr/>
        </p:nvSpPr>
        <p:spPr>
          <a:xfrm>
            <a:off x="1434151" y="3099330"/>
            <a:ext cx="3000690" cy="1609829"/>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heart disease</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lung disease</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liver disease</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kidney disease</a:t>
            </a:r>
          </a:p>
        </p:txBody>
      </p:sp>
      <p:sp>
        <p:nvSpPr>
          <p:cNvPr id="6" name="Text Placeholder 5">
            <a:extLst>
              <a:ext uri="{FF2B5EF4-FFF2-40B4-BE49-F238E27FC236}">
                <a16:creationId xmlns:a16="http://schemas.microsoft.com/office/drawing/2014/main" id="{82CEE0D1-DD2C-277B-8F7E-5DAFE160988C}"/>
              </a:ext>
            </a:extLst>
          </p:cNvPr>
          <p:cNvSpPr txBox="1">
            <a:spLocks/>
          </p:cNvSpPr>
          <p:nvPr/>
        </p:nvSpPr>
        <p:spPr>
          <a:xfrm>
            <a:off x="7338076" y="3099330"/>
            <a:ext cx="3718560" cy="1609829"/>
          </a:xfrm>
          <a:prstGeom prst="rect">
            <a:avLst/>
          </a:prstGeom>
        </p:spPr>
        <p:txBody>
          <a:bodyPr>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Weakened immune system</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Solid or blood cancer</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HIV infection</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Sickle cell disease</a:t>
            </a:r>
          </a:p>
        </p:txBody>
      </p:sp>
      <p:sp>
        <p:nvSpPr>
          <p:cNvPr id="7" name="Text Placeholder 6">
            <a:extLst>
              <a:ext uri="{FF2B5EF4-FFF2-40B4-BE49-F238E27FC236}">
                <a16:creationId xmlns:a16="http://schemas.microsoft.com/office/drawing/2014/main" id="{A76DF490-9DA3-087C-F3A0-DC99369B8C27}"/>
              </a:ext>
            </a:extLst>
          </p:cNvPr>
          <p:cNvSpPr txBox="1">
            <a:spLocks/>
          </p:cNvSpPr>
          <p:nvPr/>
        </p:nvSpPr>
        <p:spPr>
          <a:xfrm>
            <a:off x="4588339" y="3099330"/>
            <a:ext cx="2749737" cy="1609829"/>
          </a:xfrm>
          <a:prstGeom prst="rect">
            <a:avLst/>
          </a:prstGeom>
        </p:spPr>
        <p:txBody>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Diabetes</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Smoking</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Asplenia</a:t>
            </a:r>
          </a:p>
          <a:p>
            <a:pPr marL="288925" marR="0" lvl="0" indent="-288925"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Cochlear implant</a:t>
            </a:r>
          </a:p>
        </p:txBody>
      </p:sp>
    </p:spTree>
    <p:extLst>
      <p:ext uri="{BB962C8B-B14F-4D97-AF65-F5344CB8AC3E}">
        <p14:creationId xmlns:p14="http://schemas.microsoft.com/office/powerpoint/2010/main" val="38767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95C827-7DBE-E970-80DE-12D286F5440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yringe and vials with a syringe and a syringe&#10;&#10;AI-generated content may be incorrect.">
            <a:extLst>
              <a:ext uri="{FF2B5EF4-FFF2-40B4-BE49-F238E27FC236}">
                <a16:creationId xmlns:a16="http://schemas.microsoft.com/office/drawing/2014/main" id="{933072A7-0024-F735-CBF9-83D04AE91E68}"/>
              </a:ext>
            </a:extLst>
          </p:cNvPr>
          <p:cNvPicPr>
            <a:picLocks noChangeAspect="1"/>
          </p:cNvPicPr>
          <p:nvPr/>
        </p:nvPicPr>
        <p:blipFill>
          <a:blip r:embed="rId3">
            <a:extLst>
              <a:ext uri="{28A0092B-C50C-407E-A947-70E740481C1C}">
                <a14:useLocalDpi xmlns:a14="http://schemas.microsoft.com/office/drawing/2010/main" val="0"/>
              </a:ext>
            </a:extLst>
          </a:blip>
          <a:srcRect t="9091" r="35364"/>
          <a:stretch>
            <a:fill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9432C2D-AA48-D1E1-9350-CD49FF1E646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003493"/>
                </a:solidFill>
              </a:rPr>
              <a:t>Respiratory Syncytial Virus (RSV) Vaccine</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DF1A4DE-C972-7BEC-98AA-5EF2A043AB49}"/>
              </a:ext>
            </a:extLst>
          </p:cNvPr>
          <p:cNvSpPr/>
          <p:nvPr/>
        </p:nvSpPr>
        <p:spPr>
          <a:xfrm>
            <a:off x="477981" y="532790"/>
            <a:ext cx="1957418" cy="369149"/>
          </a:xfrm>
          <a:prstGeom prst="rect">
            <a:avLst/>
          </a:prstGeom>
          <a:solidFill>
            <a:srgbClr val="FFB81C"/>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40FC61FD-5455-657A-B906-335D1A1C6FF3}"/>
              </a:ext>
            </a:extLst>
          </p:cNvPr>
          <p:cNvSpPr>
            <a:spLocks noGrp="1"/>
          </p:cNvSpPr>
          <p:nvPr>
            <p:ph type="body" sz="quarter" idx="16"/>
          </p:nvPr>
        </p:nvSpPr>
        <p:spPr>
          <a:xfrm>
            <a:off x="1079904" y="2797647"/>
            <a:ext cx="10757717" cy="1262706"/>
          </a:xfrm>
        </p:spPr>
        <p:txBody>
          <a:bodyPr>
            <a:normAutofit/>
          </a:bodyPr>
          <a:lstStyle/>
          <a:p>
            <a:r>
              <a:rPr lang="en-US" sz="3400" dirty="0"/>
              <a:t>I have no financial disclosure or conflicts of interest with the presented material in this presentation.</a:t>
            </a:r>
          </a:p>
        </p:txBody>
      </p:sp>
    </p:spTree>
    <p:extLst>
      <p:ext uri="{BB962C8B-B14F-4D97-AF65-F5344CB8AC3E}">
        <p14:creationId xmlns:p14="http://schemas.microsoft.com/office/powerpoint/2010/main" val="250565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392EE7-7053-0034-9A88-BC5DF10697C3}"/>
              </a:ext>
            </a:extLst>
          </p:cNvPr>
          <p:cNvSpPr>
            <a:spLocks noGrp="1"/>
          </p:cNvSpPr>
          <p:nvPr>
            <p:ph type="body" sz="quarter" idx="15"/>
          </p:nvPr>
        </p:nvSpPr>
        <p:spPr/>
        <p:txBody>
          <a:bodyPr/>
          <a:lstStyle/>
          <a:p>
            <a:r>
              <a:rPr lang="en-US" dirty="0"/>
              <a:t>Respiratory Syncytial Virus (RSV) Vaccine</a:t>
            </a:r>
          </a:p>
        </p:txBody>
      </p:sp>
      <p:sp>
        <p:nvSpPr>
          <p:cNvPr id="3" name="Text Placeholder 2">
            <a:extLst>
              <a:ext uri="{FF2B5EF4-FFF2-40B4-BE49-F238E27FC236}">
                <a16:creationId xmlns:a16="http://schemas.microsoft.com/office/drawing/2014/main" id="{6A7DACBB-AD68-B842-9958-C1DB0E9E9987}"/>
              </a:ext>
            </a:extLst>
          </p:cNvPr>
          <p:cNvSpPr>
            <a:spLocks noGrp="1"/>
          </p:cNvSpPr>
          <p:nvPr>
            <p:ph type="body" sz="quarter" idx="10"/>
          </p:nvPr>
        </p:nvSpPr>
        <p:spPr>
          <a:xfrm>
            <a:off x="991698" y="1668250"/>
            <a:ext cx="10635729" cy="2727105"/>
          </a:xfrm>
        </p:spPr>
        <p:txBody>
          <a:bodyPr>
            <a:normAutofit fontScale="92500" lnSpcReduction="20000"/>
          </a:bodyPr>
          <a:lstStyle/>
          <a:p>
            <a:pPr>
              <a:spcAft>
                <a:spcPts val="600"/>
              </a:spcAft>
            </a:pPr>
            <a:r>
              <a:rPr lang="en-US" b="1" dirty="0">
                <a:solidFill>
                  <a:srgbClr val="003493"/>
                </a:solidFill>
              </a:rPr>
              <a:t>Single dose of RSV vaccine recommended for persons aged 50-59 years with increased risk for severe disease</a:t>
            </a:r>
          </a:p>
          <a:p>
            <a:pPr lvl="1">
              <a:spcAft>
                <a:spcPts val="1800"/>
              </a:spcAft>
            </a:pPr>
            <a:r>
              <a:rPr lang="en-US" sz="2000" b="1" dirty="0">
                <a:solidFill>
                  <a:srgbClr val="003493"/>
                </a:solidFill>
              </a:rPr>
              <a:t>CDC will publish Clinical Considerations that describe chronic medical conditions and risk factors</a:t>
            </a:r>
          </a:p>
          <a:p>
            <a:pPr>
              <a:spcAft>
                <a:spcPts val="1800"/>
              </a:spcAft>
            </a:pPr>
            <a:r>
              <a:rPr lang="en-US" dirty="0"/>
              <a:t>Single dose of RSV vaccine recommended for all persons aged </a:t>
            </a:r>
            <a:r>
              <a:rPr lang="en-US" u="sng" dirty="0"/>
              <a:t>&gt;</a:t>
            </a:r>
            <a:r>
              <a:rPr lang="en-US" dirty="0"/>
              <a:t> 75 years</a:t>
            </a:r>
          </a:p>
          <a:p>
            <a:r>
              <a:rPr lang="en-US" dirty="0"/>
              <a:t>Single dose of RSV vaccine recommended for persons aged 60-74 years at increased risk of severe RSV disease</a:t>
            </a:r>
          </a:p>
        </p:txBody>
      </p:sp>
      <p:sp>
        <p:nvSpPr>
          <p:cNvPr id="4" name="Text Placeholder 3">
            <a:extLst>
              <a:ext uri="{FF2B5EF4-FFF2-40B4-BE49-F238E27FC236}">
                <a16:creationId xmlns:a16="http://schemas.microsoft.com/office/drawing/2014/main" id="{3C932417-74F1-6D36-E574-B24ED0C8DE3E}"/>
              </a:ext>
            </a:extLst>
          </p:cNvPr>
          <p:cNvSpPr txBox="1">
            <a:spLocks/>
          </p:cNvSpPr>
          <p:nvPr/>
        </p:nvSpPr>
        <p:spPr>
          <a:xfrm>
            <a:off x="1696549" y="4286111"/>
            <a:ext cx="4751876" cy="1629780"/>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pPr>
            <a:r>
              <a:rPr lang="en-US" sz="1800" dirty="0"/>
              <a:t>Chronic heart disease</a:t>
            </a:r>
          </a:p>
          <a:p>
            <a:pPr marL="228600" indent="-228600">
              <a:spcBef>
                <a:spcPts val="0"/>
              </a:spcBef>
            </a:pPr>
            <a:r>
              <a:rPr lang="en-US" sz="1800" dirty="0"/>
              <a:t>Chronic lung disease</a:t>
            </a:r>
          </a:p>
          <a:p>
            <a:pPr marL="228600" indent="-228600">
              <a:spcBef>
                <a:spcPts val="0"/>
              </a:spcBef>
            </a:pPr>
            <a:r>
              <a:rPr lang="en-US" sz="1800" dirty="0"/>
              <a:t>End Stage Kidney Disease</a:t>
            </a:r>
          </a:p>
          <a:p>
            <a:pPr marL="228600" indent="-228600">
              <a:spcBef>
                <a:spcPts val="0"/>
              </a:spcBef>
            </a:pPr>
            <a:r>
              <a:rPr lang="en-US" sz="1800" dirty="0"/>
              <a:t>Diabetes mellitus requiring treatment</a:t>
            </a:r>
          </a:p>
          <a:p>
            <a:pPr marL="228600" indent="-228600">
              <a:spcBef>
                <a:spcPts val="0"/>
              </a:spcBef>
            </a:pPr>
            <a:r>
              <a:rPr lang="en-US" sz="1800" dirty="0"/>
              <a:t>Neurologic or neuromuscular conditions </a:t>
            </a:r>
          </a:p>
          <a:p>
            <a:pPr marL="228600" indent="-228600">
              <a:spcBef>
                <a:spcPts val="0"/>
              </a:spcBef>
            </a:pPr>
            <a:r>
              <a:rPr lang="en-US" sz="1800" dirty="0"/>
              <a:t>Chronic liver disease</a:t>
            </a:r>
          </a:p>
        </p:txBody>
      </p:sp>
      <p:sp>
        <p:nvSpPr>
          <p:cNvPr id="5" name="Text Placeholder 3">
            <a:extLst>
              <a:ext uri="{FF2B5EF4-FFF2-40B4-BE49-F238E27FC236}">
                <a16:creationId xmlns:a16="http://schemas.microsoft.com/office/drawing/2014/main" id="{F45469CB-079B-9EAF-D1C8-3A97A4BD70C0}"/>
              </a:ext>
            </a:extLst>
          </p:cNvPr>
          <p:cNvSpPr txBox="1">
            <a:spLocks/>
          </p:cNvSpPr>
          <p:nvPr/>
        </p:nvSpPr>
        <p:spPr>
          <a:xfrm>
            <a:off x="6723311" y="4286112"/>
            <a:ext cx="3878014" cy="1629780"/>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pPr>
            <a:r>
              <a:rPr lang="en-US" sz="1800" dirty="0"/>
              <a:t>Chronic hematologic conditions</a:t>
            </a:r>
          </a:p>
          <a:p>
            <a:pPr marL="228600" indent="-228600">
              <a:spcBef>
                <a:spcPts val="0"/>
              </a:spcBef>
            </a:pPr>
            <a:r>
              <a:rPr lang="en-US" sz="1800" dirty="0"/>
              <a:t>Severe obesity</a:t>
            </a:r>
          </a:p>
          <a:p>
            <a:pPr marL="228600" indent="-228600">
              <a:spcBef>
                <a:spcPts val="0"/>
              </a:spcBef>
            </a:pPr>
            <a:r>
              <a:rPr lang="en-US" sz="1800" dirty="0"/>
              <a:t>Moderate-severe immunocompromise</a:t>
            </a:r>
          </a:p>
          <a:p>
            <a:pPr marL="228600" indent="-228600">
              <a:spcBef>
                <a:spcPts val="0"/>
              </a:spcBef>
            </a:pPr>
            <a:r>
              <a:rPr lang="en-US" sz="1800" dirty="0"/>
              <a:t>Residence in nursing home</a:t>
            </a:r>
          </a:p>
          <a:p>
            <a:pPr marL="228600" indent="-228600">
              <a:spcBef>
                <a:spcPts val="0"/>
              </a:spcBef>
            </a:pPr>
            <a:r>
              <a:rPr lang="en-US" sz="1800" dirty="0"/>
              <a:t>Shared clinical decision-making</a:t>
            </a:r>
          </a:p>
          <a:p>
            <a:endParaRPr lang="en-US" dirty="0"/>
          </a:p>
        </p:txBody>
      </p:sp>
    </p:spTree>
    <p:extLst>
      <p:ext uri="{BB962C8B-B14F-4D97-AF65-F5344CB8AC3E}">
        <p14:creationId xmlns:p14="http://schemas.microsoft.com/office/powerpoint/2010/main" val="255159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43DE1-931C-A7CA-A9E3-2B6457450D3E}"/>
              </a:ext>
            </a:extLst>
          </p:cNvPr>
          <p:cNvSpPr>
            <a:spLocks noGrp="1"/>
          </p:cNvSpPr>
          <p:nvPr>
            <p:ph type="body" sz="quarter" idx="15"/>
          </p:nvPr>
        </p:nvSpPr>
        <p:spPr>
          <a:xfrm>
            <a:off x="992355" y="165062"/>
            <a:ext cx="10757719" cy="1019502"/>
          </a:xfrm>
        </p:spPr>
        <p:txBody>
          <a:bodyPr>
            <a:normAutofit fontScale="92500" lnSpcReduction="10000"/>
          </a:bodyPr>
          <a:lstStyle/>
          <a:p>
            <a:pPr algn="ctr"/>
            <a:r>
              <a:rPr lang="en-US" dirty="0"/>
              <a:t>Major Medical Condition Categories</a:t>
            </a:r>
          </a:p>
          <a:p>
            <a:pPr algn="ctr"/>
            <a:r>
              <a:rPr lang="en-US" sz="3000" dirty="0"/>
              <a:t>Persons Hospitalized with RSV </a:t>
            </a:r>
            <a:r>
              <a:rPr lang="en-US" sz="2200" dirty="0"/>
              <a:t>(weighted %)</a:t>
            </a:r>
            <a:endParaRPr lang="en-US" sz="3000" dirty="0"/>
          </a:p>
        </p:txBody>
      </p:sp>
      <p:sp>
        <p:nvSpPr>
          <p:cNvPr id="11" name="Text Placeholder 4">
            <a:extLst>
              <a:ext uri="{FF2B5EF4-FFF2-40B4-BE49-F238E27FC236}">
                <a16:creationId xmlns:a16="http://schemas.microsoft.com/office/drawing/2014/main" id="{6E8C7C39-8D3B-1D35-B6E6-A44EA827C2E6}"/>
              </a:ext>
            </a:extLst>
          </p:cNvPr>
          <p:cNvSpPr txBox="1">
            <a:spLocks/>
          </p:cNvSpPr>
          <p:nvPr/>
        </p:nvSpPr>
        <p:spPr>
          <a:xfrm>
            <a:off x="850179" y="1431781"/>
            <a:ext cx="4750521" cy="478377"/>
          </a:xfrm>
          <a:prstGeom prst="rect">
            <a:avLst/>
          </a:prstGeom>
          <a:solidFill>
            <a:schemeClr val="accent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ptos" panose="02110004020202020204"/>
                <a:ea typeface="+mn-ea"/>
                <a:cs typeface="+mn-cs"/>
              </a:rPr>
              <a:t>Persons aged 50-59 years</a:t>
            </a:r>
          </a:p>
        </p:txBody>
      </p:sp>
      <p:sp>
        <p:nvSpPr>
          <p:cNvPr id="12" name="Content Placeholder 5">
            <a:extLst>
              <a:ext uri="{FF2B5EF4-FFF2-40B4-BE49-F238E27FC236}">
                <a16:creationId xmlns:a16="http://schemas.microsoft.com/office/drawing/2014/main" id="{7459185F-F369-8721-F24A-256248209A5B}"/>
              </a:ext>
            </a:extLst>
          </p:cNvPr>
          <p:cNvSpPr txBox="1">
            <a:spLocks/>
          </p:cNvSpPr>
          <p:nvPr/>
        </p:nvSpPr>
        <p:spPr>
          <a:xfrm>
            <a:off x="850179" y="1910157"/>
            <a:ext cx="5157787" cy="433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0287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Cardiovascular disease		46.3</a:t>
            </a:r>
          </a:p>
          <a:p>
            <a:pPr marL="0" marR="0" lvl="0" indent="0" algn="l" defTabSz="10287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Diabetes mellitus			37.0</a:t>
            </a:r>
          </a:p>
          <a:p>
            <a:pPr marL="0" marR="0" lvl="0" indent="0" algn="l" defTabSz="10287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Asthma				29.7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COPD or chronic bronchitis	26.5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Immunocompromised condition	25.5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Severe obesity (BMI </a:t>
            </a:r>
            <a:r>
              <a:rPr kumimoji="0" lang="en-US" sz="2000" b="0" i="0" u="sng" strike="noStrike" kern="1200" cap="none" spc="0" normalizeH="0" baseline="0" noProof="0" dirty="0">
                <a:ln>
                  <a:noFill/>
                </a:ln>
                <a:solidFill>
                  <a:sysClr val="windowText" lastClr="000000"/>
                </a:solidFill>
                <a:effectLst/>
                <a:uLnTx/>
                <a:uFillTx/>
                <a:latin typeface="Aptos" panose="02110004020202020204"/>
                <a:ea typeface="+mn-ea"/>
                <a:cs typeface="+mn-cs"/>
              </a:rPr>
              <a:t>&gt;</a:t>
            </a: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40 kg/m</a:t>
            </a:r>
            <a:r>
              <a:rPr kumimoji="0" lang="en-US" sz="2000" b="0" i="0" u="none" strike="noStrike" kern="1200" cap="none" spc="0" normalizeH="0" baseline="30000" noProof="0" dirty="0">
                <a:ln>
                  <a:noFill/>
                </a:ln>
                <a:solidFill>
                  <a:sysClr val="windowText" lastClr="000000"/>
                </a:solidFill>
                <a:effectLst/>
                <a:uLnTx/>
                <a:uFillTx/>
                <a:latin typeface="Aptos" panose="02110004020202020204"/>
                <a:ea typeface="+mn-ea"/>
                <a:cs typeface="+mn-cs"/>
              </a:rPr>
              <a:t>2</a:t>
            </a: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	21.3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Chronic kidney disease	19.8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Neurologic disorder	19.4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GI, liver, pancreatic disease	   9.8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4114800" algn="l"/>
              </a:tabLst>
              <a:defRPr/>
            </a:pPr>
            <a:r>
              <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Blood disorder	   4.5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13" name="Text Placeholder 6">
            <a:extLst>
              <a:ext uri="{FF2B5EF4-FFF2-40B4-BE49-F238E27FC236}">
                <a16:creationId xmlns:a16="http://schemas.microsoft.com/office/drawing/2014/main" id="{CD9B32B5-79DA-B6A7-364C-6C21BECF23F9}"/>
              </a:ext>
            </a:extLst>
          </p:cNvPr>
          <p:cNvSpPr txBox="1">
            <a:spLocks/>
          </p:cNvSpPr>
          <p:nvPr/>
        </p:nvSpPr>
        <p:spPr>
          <a:xfrm>
            <a:off x="6182591" y="1431781"/>
            <a:ext cx="4644736" cy="478377"/>
          </a:xfrm>
          <a:prstGeom prst="rect">
            <a:avLst/>
          </a:prstGeom>
          <a:solidFill>
            <a:schemeClr val="accent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Aptos" panose="02110004020202020204"/>
                <a:ea typeface="+mn-ea"/>
                <a:cs typeface="+mn-cs"/>
              </a:rPr>
              <a:t>Persons aged </a:t>
            </a: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&gt;</a:t>
            </a:r>
            <a:r>
              <a:rPr kumimoji="0" lang="en-US" sz="2400" b="1" i="0" u="none" strike="noStrike" kern="1200" cap="none" spc="0" normalizeH="0" baseline="0" noProof="0" dirty="0">
                <a:ln>
                  <a:noFill/>
                </a:ln>
                <a:solidFill>
                  <a:schemeClr val="bg1"/>
                </a:solidFill>
                <a:effectLst/>
                <a:uLnTx/>
                <a:uFillTx/>
                <a:latin typeface="Aptos" panose="02110004020202020204"/>
                <a:ea typeface="+mn-ea"/>
                <a:cs typeface="+mn-cs"/>
              </a:rPr>
              <a:t> 60 years</a:t>
            </a:r>
          </a:p>
        </p:txBody>
      </p:sp>
      <p:sp>
        <p:nvSpPr>
          <p:cNvPr id="14" name="Content Placeholder 7">
            <a:extLst>
              <a:ext uri="{FF2B5EF4-FFF2-40B4-BE49-F238E27FC236}">
                <a16:creationId xmlns:a16="http://schemas.microsoft.com/office/drawing/2014/main" id="{CE080A38-FB76-5B5B-0CF9-54DFB1E77A75}"/>
              </a:ext>
            </a:extLst>
          </p:cNvPr>
          <p:cNvSpPr txBox="1">
            <a:spLocks/>
          </p:cNvSpPr>
          <p:nvPr/>
        </p:nvSpPr>
        <p:spPr>
          <a:xfrm>
            <a:off x="6182591" y="1910157"/>
            <a:ext cx="5183188" cy="4333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Cardiovascular disease	66.7</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Diabetes mellitus	36.9</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COPD or chronic bronchitis	35.0</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Chronic kidney disease	29.1</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Neurologic disorder	26.5</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Immunocompromised condition	18.5</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Asthma	18.1</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Severe obesity (BMI </a:t>
            </a:r>
            <a:r>
              <a:rPr kumimoji="0" lang="en-US" sz="2000" b="0" i="0" u="sng" strike="noStrike" kern="1200" cap="none" spc="0" normalizeH="0" baseline="0" noProof="0">
                <a:ln>
                  <a:noFill/>
                </a:ln>
                <a:solidFill>
                  <a:sysClr val="windowText" lastClr="000000"/>
                </a:solidFill>
                <a:effectLst/>
                <a:uLnTx/>
                <a:uFillTx/>
                <a:latin typeface="Aptos" panose="02110004020202020204"/>
                <a:ea typeface="+mn-ea"/>
                <a:cs typeface="+mn-cs"/>
              </a:rPr>
              <a:t>&gt;</a:t>
            </a: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 40 kg/m</a:t>
            </a:r>
            <a:r>
              <a:rPr kumimoji="0" lang="en-US" sz="2000" b="0" i="0" u="none" strike="noStrike" kern="1200" cap="none" spc="0" normalizeH="0" baseline="30000" noProof="0">
                <a:ln>
                  <a:noFill/>
                </a:ln>
                <a:solidFill>
                  <a:sysClr val="windowText" lastClr="000000"/>
                </a:solidFill>
                <a:effectLst/>
                <a:uLnTx/>
                <a:uFillTx/>
                <a:latin typeface="Aptos" panose="02110004020202020204"/>
                <a:ea typeface="+mn-ea"/>
                <a:cs typeface="+mn-cs"/>
              </a:rPr>
              <a:t>2</a:t>
            </a: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	10.7</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GI, liver, pancreatic disease	  6.5</a:t>
            </a:r>
          </a:p>
          <a:p>
            <a:pPr marL="0" marR="0" lvl="0" indent="0" algn="l" defTabSz="4343400" rtl="0" eaLnBrk="1" fontAlgn="auto" latinLnBrk="0" hangingPunct="1">
              <a:lnSpc>
                <a:spcPct val="90000"/>
              </a:lnSpc>
              <a:spcBef>
                <a:spcPts val="1000"/>
              </a:spcBef>
              <a:spcAft>
                <a:spcPts val="0"/>
              </a:spcAft>
              <a:buClrTx/>
              <a:buSzTx/>
              <a:buFont typeface="Arial" panose="020B0604020202020204" pitchFamily="34" charset="0"/>
              <a:buNone/>
              <a:tabLst>
                <a:tab pos="4000500" algn="l"/>
              </a:tabLst>
              <a:defRPr/>
            </a:pPr>
            <a:r>
              <a:rPr kumimoji="0" lang="en-US" sz="2000" b="0" i="0" u="none" strike="noStrike" kern="1200" cap="none" spc="0" normalizeH="0" baseline="0" noProof="0">
                <a:ln>
                  <a:noFill/>
                </a:ln>
                <a:solidFill>
                  <a:sysClr val="windowText" lastClr="000000"/>
                </a:solidFill>
                <a:effectLst/>
                <a:uLnTx/>
                <a:uFillTx/>
                <a:latin typeface="Aptos" panose="02110004020202020204"/>
                <a:ea typeface="+mn-ea"/>
                <a:cs typeface="+mn-cs"/>
              </a:rPr>
              <a:t>Rheumatologic disease	  4.2</a:t>
            </a:r>
            <a:endParaRPr kumimoji="0" lang="en-US" sz="20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B26F00B7-4C4E-6827-D7B5-9275CB0B2ABD}"/>
              </a:ext>
            </a:extLst>
          </p:cNvPr>
          <p:cNvSpPr txBox="1"/>
          <p:nvPr/>
        </p:nvSpPr>
        <p:spPr>
          <a:xfrm>
            <a:off x="675554" y="6043437"/>
            <a:ext cx="3158237" cy="400110"/>
          </a:xfrm>
          <a:prstGeom prst="rect">
            <a:avLst/>
          </a:prstGeom>
          <a:noFill/>
        </p:spPr>
        <p:txBody>
          <a:bodyPr wrap="none" rtlCol="0">
            <a:spAutoFit/>
          </a:bodyPr>
          <a:lstStyle/>
          <a:p>
            <a:r>
              <a:rPr lang="en-US" sz="1000" dirty="0"/>
              <a:t>Adapted from Britton, et al. ACIP Work Group, April 2025</a:t>
            </a:r>
          </a:p>
          <a:p>
            <a:r>
              <a:rPr lang="en-US" sz="1000" dirty="0"/>
              <a:t>Data from: RSV-NET</a:t>
            </a:r>
          </a:p>
        </p:txBody>
      </p:sp>
    </p:spTree>
    <p:extLst>
      <p:ext uri="{BB962C8B-B14F-4D97-AF65-F5344CB8AC3E}">
        <p14:creationId xmlns:p14="http://schemas.microsoft.com/office/powerpoint/2010/main" val="1630896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89D99-BBF6-DACF-0ED1-B4AF6B3295F3}"/>
              </a:ext>
            </a:extLst>
          </p:cNvPr>
          <p:cNvSpPr>
            <a:spLocks noGrp="1"/>
          </p:cNvSpPr>
          <p:nvPr>
            <p:ph type="body" sz="quarter" idx="15"/>
          </p:nvPr>
        </p:nvSpPr>
        <p:spPr>
          <a:xfrm>
            <a:off x="992355" y="145473"/>
            <a:ext cx="10757719" cy="1046042"/>
          </a:xfrm>
        </p:spPr>
        <p:txBody>
          <a:bodyPr>
            <a:normAutofit/>
          </a:bodyPr>
          <a:lstStyle/>
          <a:p>
            <a:pPr algn="ctr"/>
            <a:r>
              <a:rPr lang="en-US" sz="3600" dirty="0"/>
              <a:t>RSV-Associated Hospitalization Rates</a:t>
            </a:r>
          </a:p>
          <a:p>
            <a:pPr algn="ctr"/>
            <a:r>
              <a:rPr lang="en-US" sz="2400" dirty="0"/>
              <a:t>Community-Dwelling Adults aged </a:t>
            </a:r>
            <a:r>
              <a:rPr lang="en-US" sz="2400" u="sng" dirty="0"/>
              <a:t>&gt;</a:t>
            </a:r>
            <a:r>
              <a:rPr lang="en-US" sz="2400" dirty="0"/>
              <a:t> 50 years, 2017-2018 season</a:t>
            </a:r>
          </a:p>
        </p:txBody>
      </p:sp>
      <p:pic>
        <p:nvPicPr>
          <p:cNvPr id="5" name="Picture 4">
            <a:extLst>
              <a:ext uri="{FF2B5EF4-FFF2-40B4-BE49-F238E27FC236}">
                <a16:creationId xmlns:a16="http://schemas.microsoft.com/office/drawing/2014/main" id="{D230743A-94B0-E82F-BB82-2EB9DBA2FD5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38729" y="1357046"/>
            <a:ext cx="11111345" cy="4907132"/>
          </a:xfrm>
          <a:prstGeom prst="rect">
            <a:avLst/>
          </a:prstGeom>
        </p:spPr>
      </p:pic>
      <p:sp>
        <p:nvSpPr>
          <p:cNvPr id="6" name="TextBox 5">
            <a:extLst>
              <a:ext uri="{FF2B5EF4-FFF2-40B4-BE49-F238E27FC236}">
                <a16:creationId xmlns:a16="http://schemas.microsoft.com/office/drawing/2014/main" id="{C94D8AF8-F373-B5E6-0A5A-114250FC6E27}"/>
              </a:ext>
            </a:extLst>
          </p:cNvPr>
          <p:cNvSpPr txBox="1"/>
          <p:nvPr/>
        </p:nvSpPr>
        <p:spPr>
          <a:xfrm>
            <a:off x="441926" y="6064123"/>
            <a:ext cx="3158237" cy="400110"/>
          </a:xfrm>
          <a:prstGeom prst="rect">
            <a:avLst/>
          </a:prstGeom>
          <a:noFill/>
        </p:spPr>
        <p:txBody>
          <a:bodyPr wrap="none" rtlCol="0">
            <a:spAutoFit/>
          </a:bodyPr>
          <a:lstStyle/>
          <a:p>
            <a:r>
              <a:rPr lang="en-US" sz="1000" dirty="0"/>
              <a:t>Adapted from Britton, et al. ACIP Work Group, April 2025</a:t>
            </a:r>
          </a:p>
          <a:p>
            <a:r>
              <a:rPr lang="en-US" sz="1000" dirty="0"/>
              <a:t>Data from: RSV-NET</a:t>
            </a:r>
          </a:p>
        </p:txBody>
      </p:sp>
    </p:spTree>
    <p:extLst>
      <p:ext uri="{BB962C8B-B14F-4D97-AF65-F5344CB8AC3E}">
        <p14:creationId xmlns:p14="http://schemas.microsoft.com/office/powerpoint/2010/main" val="254644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6439E-7F9A-1FCC-17F9-4DD9B18F6E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0FF436-F1A0-130E-CBC2-55FDD1AC5A71}"/>
              </a:ext>
            </a:extLst>
          </p:cNvPr>
          <p:cNvSpPr>
            <a:spLocks noGrp="1"/>
          </p:cNvSpPr>
          <p:nvPr>
            <p:ph type="body" sz="quarter" idx="15"/>
          </p:nvPr>
        </p:nvSpPr>
        <p:spPr/>
        <p:txBody>
          <a:bodyPr/>
          <a:lstStyle/>
          <a:p>
            <a:r>
              <a:rPr lang="en-US" dirty="0"/>
              <a:t>Respiratory Syncytial Virus (RSV) Vaccine</a:t>
            </a:r>
          </a:p>
        </p:txBody>
      </p:sp>
      <p:sp>
        <p:nvSpPr>
          <p:cNvPr id="3" name="Text Placeholder 2">
            <a:extLst>
              <a:ext uri="{FF2B5EF4-FFF2-40B4-BE49-F238E27FC236}">
                <a16:creationId xmlns:a16="http://schemas.microsoft.com/office/drawing/2014/main" id="{CCF52805-1A71-8663-D928-C0B0C68884F6}"/>
              </a:ext>
            </a:extLst>
          </p:cNvPr>
          <p:cNvSpPr>
            <a:spLocks noGrp="1"/>
          </p:cNvSpPr>
          <p:nvPr>
            <p:ph type="body" sz="quarter" idx="10"/>
          </p:nvPr>
        </p:nvSpPr>
        <p:spPr>
          <a:xfrm>
            <a:off x="991698" y="1668250"/>
            <a:ext cx="10635729" cy="2727105"/>
          </a:xfrm>
        </p:spPr>
        <p:txBody>
          <a:bodyPr>
            <a:normAutofit fontScale="92500" lnSpcReduction="20000"/>
          </a:bodyPr>
          <a:lstStyle/>
          <a:p>
            <a:pPr>
              <a:spcAft>
                <a:spcPts val="600"/>
              </a:spcAft>
            </a:pPr>
            <a:r>
              <a:rPr lang="en-US" b="1" dirty="0">
                <a:solidFill>
                  <a:srgbClr val="003493"/>
                </a:solidFill>
              </a:rPr>
              <a:t>Single dose of RSV vaccine recommended for persons aged 50-59 years with increased risk for severe disease</a:t>
            </a:r>
          </a:p>
          <a:p>
            <a:pPr lvl="1">
              <a:spcAft>
                <a:spcPts val="1800"/>
              </a:spcAft>
            </a:pPr>
            <a:r>
              <a:rPr lang="en-US" sz="2000" b="1" dirty="0">
                <a:solidFill>
                  <a:srgbClr val="003493"/>
                </a:solidFill>
              </a:rPr>
              <a:t>CDC will publish Clinical Considerations that describe chronic medical conditions and risk factors</a:t>
            </a:r>
          </a:p>
          <a:p>
            <a:pPr>
              <a:spcAft>
                <a:spcPts val="1800"/>
              </a:spcAft>
            </a:pPr>
            <a:r>
              <a:rPr lang="en-US" dirty="0"/>
              <a:t>Single dose of RSV vaccine recommended for all persons aged </a:t>
            </a:r>
            <a:r>
              <a:rPr lang="en-US" u="sng" dirty="0"/>
              <a:t>&gt;</a:t>
            </a:r>
            <a:r>
              <a:rPr lang="en-US" dirty="0"/>
              <a:t> 75 years</a:t>
            </a:r>
          </a:p>
          <a:p>
            <a:r>
              <a:rPr lang="en-US" dirty="0"/>
              <a:t>Single dose of RSV vaccine recommended for persons aged 60-74 years at increased risk of severe RSV disease</a:t>
            </a:r>
          </a:p>
        </p:txBody>
      </p:sp>
      <p:sp>
        <p:nvSpPr>
          <p:cNvPr id="4" name="Text Placeholder 3">
            <a:extLst>
              <a:ext uri="{FF2B5EF4-FFF2-40B4-BE49-F238E27FC236}">
                <a16:creationId xmlns:a16="http://schemas.microsoft.com/office/drawing/2014/main" id="{BD94BF40-0655-60EF-FE3B-4F122729CB48}"/>
              </a:ext>
            </a:extLst>
          </p:cNvPr>
          <p:cNvSpPr txBox="1">
            <a:spLocks/>
          </p:cNvSpPr>
          <p:nvPr/>
        </p:nvSpPr>
        <p:spPr>
          <a:xfrm>
            <a:off x="1696549" y="4286111"/>
            <a:ext cx="4751876" cy="1629780"/>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heart disease</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lung disease</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End Stage Kidney Disease</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Diabetes mellitus requiring treatment</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Neurologic or neuromuscular conditions </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liver disease</a:t>
            </a:r>
          </a:p>
        </p:txBody>
      </p:sp>
      <p:sp>
        <p:nvSpPr>
          <p:cNvPr id="5" name="Text Placeholder 3">
            <a:extLst>
              <a:ext uri="{FF2B5EF4-FFF2-40B4-BE49-F238E27FC236}">
                <a16:creationId xmlns:a16="http://schemas.microsoft.com/office/drawing/2014/main" id="{151C42F7-C52C-6395-5EFB-9ED99BB86079}"/>
              </a:ext>
            </a:extLst>
          </p:cNvPr>
          <p:cNvSpPr txBox="1">
            <a:spLocks/>
          </p:cNvSpPr>
          <p:nvPr/>
        </p:nvSpPr>
        <p:spPr>
          <a:xfrm>
            <a:off x="6723311" y="4286112"/>
            <a:ext cx="3878014" cy="1629780"/>
          </a:xfrm>
          <a:prstGeom prst="rect">
            <a:avLst/>
          </a:prstGeom>
        </p:spPr>
        <p:txBody>
          <a:bodyPr vert="horz" lIns="0" tIns="45720" rIns="0" bIns="45720" rtlCol="0">
            <a:normAutofit/>
          </a:bodyPr>
          <a:lstStyle>
            <a:lvl1pPr marL="457200" indent="-4572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Chronic hematologic conditions</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Severe obesity</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Moderate-severe immunocompromise</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Residence in nursing home</a:t>
            </a:r>
          </a:p>
          <a:p>
            <a:pPr marL="228600" marR="0" lvl="0" indent="-228600" algn="l" defTabSz="914400" rtl="0" eaLnBrk="1" fontAlgn="auto" latinLnBrk="0" hangingPunct="1">
              <a:lnSpc>
                <a:spcPct val="90000"/>
              </a:lnSpc>
              <a:spcBef>
                <a:spcPts val="0"/>
              </a:spcBef>
              <a:spcAft>
                <a:spcPts val="0"/>
              </a:spcAft>
              <a:buClr>
                <a:srgbClr val="003493"/>
              </a:buClr>
              <a:buSzTx/>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Shared clinical decision-making</a:t>
            </a:r>
          </a:p>
          <a:p>
            <a:pPr marL="457200" marR="0" lvl="0" indent="-457200" algn="l" defTabSz="914400" rtl="0" eaLnBrk="1" fontAlgn="auto" latinLnBrk="0" hangingPunct="1">
              <a:lnSpc>
                <a:spcPct val="90000"/>
              </a:lnSpc>
              <a:spcBef>
                <a:spcPts val="1000"/>
              </a:spcBef>
              <a:spcAft>
                <a:spcPts val="0"/>
              </a:spcAft>
              <a:buClr>
                <a:srgbClr val="003493"/>
              </a:buClr>
              <a:buSzTx/>
              <a:buFont typeface="Wingdings" pitchFamily="2" charset="2"/>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399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A6DC6-7ECE-00C8-7605-F4DA7A0C142C}"/>
              </a:ext>
            </a:extLst>
          </p:cNvPr>
          <p:cNvSpPr>
            <a:spLocks noGrp="1"/>
          </p:cNvSpPr>
          <p:nvPr>
            <p:ph type="body" sz="quarter" idx="15"/>
          </p:nvPr>
        </p:nvSpPr>
        <p:spPr/>
        <p:txBody>
          <a:bodyPr/>
          <a:lstStyle/>
          <a:p>
            <a:r>
              <a:rPr lang="en-US" dirty="0" err="1"/>
              <a:t>Clesrovimab</a:t>
            </a:r>
            <a:r>
              <a:rPr lang="en-US" dirty="0"/>
              <a:t> (</a:t>
            </a:r>
            <a:r>
              <a:rPr lang="en-US" dirty="0" err="1"/>
              <a:t>Enflosnia</a:t>
            </a:r>
            <a:r>
              <a:rPr lang="en-US" baseline="30000" dirty="0"/>
              <a:t>®</a:t>
            </a:r>
            <a:r>
              <a:rPr lang="en-US" dirty="0"/>
              <a:t>)</a:t>
            </a:r>
          </a:p>
        </p:txBody>
      </p:sp>
      <p:sp>
        <p:nvSpPr>
          <p:cNvPr id="3" name="Text Placeholder 2">
            <a:extLst>
              <a:ext uri="{FF2B5EF4-FFF2-40B4-BE49-F238E27FC236}">
                <a16:creationId xmlns:a16="http://schemas.microsoft.com/office/drawing/2014/main" id="{1772B1E3-CE33-1A9D-DC1E-71E79C96153B}"/>
              </a:ext>
            </a:extLst>
          </p:cNvPr>
          <p:cNvSpPr>
            <a:spLocks noGrp="1"/>
          </p:cNvSpPr>
          <p:nvPr>
            <p:ph type="body" sz="quarter" idx="10"/>
          </p:nvPr>
        </p:nvSpPr>
        <p:spPr/>
        <p:txBody>
          <a:bodyPr/>
          <a:lstStyle/>
          <a:p>
            <a:r>
              <a:rPr lang="en-US" dirty="0"/>
              <a:t>Long-acting RSV monoclonal antibody</a:t>
            </a:r>
          </a:p>
          <a:p>
            <a:r>
              <a:rPr lang="en-US" dirty="0"/>
              <a:t>Approved for infants born during or entering first RSV season</a:t>
            </a:r>
          </a:p>
          <a:p>
            <a:r>
              <a:rPr lang="en-US" dirty="0"/>
              <a:t>Single dose: 105 mg/0.7 mL</a:t>
            </a:r>
          </a:p>
          <a:p>
            <a:pPr lvl="1"/>
            <a:r>
              <a:rPr lang="en-US" sz="2000" dirty="0"/>
              <a:t>Same dose for all infants regardless of weight</a:t>
            </a:r>
          </a:p>
        </p:txBody>
      </p:sp>
    </p:spTree>
    <p:extLst>
      <p:ext uri="{BB962C8B-B14F-4D97-AF65-F5344CB8AC3E}">
        <p14:creationId xmlns:p14="http://schemas.microsoft.com/office/powerpoint/2010/main" val="523400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44CEBB-B8B5-37DB-A602-A8FAE9BDD9CD}"/>
              </a:ext>
            </a:extLst>
          </p:cNvPr>
          <p:cNvSpPr>
            <a:spLocks noGrp="1"/>
          </p:cNvSpPr>
          <p:nvPr>
            <p:ph type="body" sz="quarter" idx="15"/>
          </p:nvPr>
        </p:nvSpPr>
        <p:spPr/>
        <p:txBody>
          <a:bodyPr/>
          <a:lstStyle/>
          <a:p>
            <a:r>
              <a:rPr lang="en-US" dirty="0"/>
              <a:t>Long-Acting RSV Monoclonal Antibodies</a:t>
            </a:r>
          </a:p>
        </p:txBody>
      </p:sp>
      <p:sp>
        <p:nvSpPr>
          <p:cNvPr id="4" name="Text Placeholder 3">
            <a:extLst>
              <a:ext uri="{FF2B5EF4-FFF2-40B4-BE49-F238E27FC236}">
                <a16:creationId xmlns:a16="http://schemas.microsoft.com/office/drawing/2014/main" id="{DC4D3B2C-C295-6B53-921F-1E59B8E616C1}"/>
              </a:ext>
            </a:extLst>
          </p:cNvPr>
          <p:cNvSpPr>
            <a:spLocks noGrp="1"/>
          </p:cNvSpPr>
          <p:nvPr>
            <p:ph type="body" sz="quarter" idx="10"/>
          </p:nvPr>
        </p:nvSpPr>
        <p:spPr>
          <a:xfrm>
            <a:off x="991698" y="1668249"/>
            <a:ext cx="5104301" cy="3807265"/>
          </a:xfrm>
        </p:spPr>
        <p:txBody>
          <a:bodyPr/>
          <a:lstStyle/>
          <a:p>
            <a:pPr marL="0" indent="0" algn="ctr">
              <a:buNone/>
            </a:pPr>
            <a:r>
              <a:rPr lang="en-US" b="1" u="sng" dirty="0" err="1">
                <a:solidFill>
                  <a:schemeClr val="accent1"/>
                </a:solidFill>
              </a:rPr>
              <a:t>Nirsevimab</a:t>
            </a:r>
            <a:r>
              <a:rPr lang="en-US" b="1" u="sng" dirty="0">
                <a:solidFill>
                  <a:schemeClr val="accent1"/>
                </a:solidFill>
              </a:rPr>
              <a:t> (</a:t>
            </a:r>
            <a:r>
              <a:rPr lang="en-US" b="1" u="sng" dirty="0" err="1">
                <a:solidFill>
                  <a:schemeClr val="accent1"/>
                </a:solidFill>
              </a:rPr>
              <a:t>Beyfortis</a:t>
            </a:r>
            <a:r>
              <a:rPr lang="en-US" b="1" u="sng" baseline="30000" dirty="0">
                <a:solidFill>
                  <a:schemeClr val="accent1"/>
                </a:solidFill>
              </a:rPr>
              <a:t>®</a:t>
            </a:r>
            <a:r>
              <a:rPr lang="en-US" b="1" u="sng" dirty="0">
                <a:solidFill>
                  <a:schemeClr val="accent1"/>
                </a:solidFill>
              </a:rPr>
              <a:t>)</a:t>
            </a:r>
          </a:p>
          <a:p>
            <a:r>
              <a:rPr lang="en-US" dirty="0"/>
              <a:t>Longer half-life</a:t>
            </a:r>
          </a:p>
          <a:p>
            <a:r>
              <a:rPr lang="en-US" dirty="0"/>
              <a:t>Approved for infants entering first or second RSV season</a:t>
            </a:r>
          </a:p>
          <a:p>
            <a:r>
              <a:rPr lang="en-US" dirty="0"/>
              <a:t>Weight-based dosing</a:t>
            </a:r>
          </a:p>
          <a:p>
            <a:pPr lvl="1"/>
            <a:r>
              <a:rPr lang="en-US" dirty="0"/>
              <a:t>&lt; 5kg = 50 mg</a:t>
            </a:r>
          </a:p>
          <a:p>
            <a:pPr lvl="1"/>
            <a:r>
              <a:rPr lang="en-US" u="sng" dirty="0"/>
              <a:t>&gt;</a:t>
            </a:r>
            <a:r>
              <a:rPr lang="en-US" dirty="0"/>
              <a:t> 5kg = 100 mg</a:t>
            </a:r>
          </a:p>
          <a:p>
            <a:pPr lvl="1"/>
            <a:r>
              <a:rPr lang="en-US" dirty="0"/>
              <a:t>Second RSV season = 200 mg</a:t>
            </a:r>
          </a:p>
        </p:txBody>
      </p:sp>
      <p:sp>
        <p:nvSpPr>
          <p:cNvPr id="6" name="Text Placeholder 5">
            <a:extLst>
              <a:ext uri="{FF2B5EF4-FFF2-40B4-BE49-F238E27FC236}">
                <a16:creationId xmlns:a16="http://schemas.microsoft.com/office/drawing/2014/main" id="{F33790D5-91D3-6B1C-4F87-0E9DC1612585}"/>
              </a:ext>
            </a:extLst>
          </p:cNvPr>
          <p:cNvSpPr>
            <a:spLocks noGrp="1"/>
          </p:cNvSpPr>
          <p:nvPr>
            <p:ph type="body" sz="quarter" idx="17"/>
          </p:nvPr>
        </p:nvSpPr>
        <p:spPr/>
        <p:txBody>
          <a:bodyPr/>
          <a:lstStyle/>
          <a:p>
            <a:pPr marL="0" indent="0" algn="ctr">
              <a:buNone/>
            </a:pPr>
            <a:r>
              <a:rPr lang="en-US" b="1" u="sng" dirty="0" err="1">
                <a:solidFill>
                  <a:schemeClr val="accent1"/>
                </a:solidFill>
              </a:rPr>
              <a:t>Clesrovimab</a:t>
            </a:r>
            <a:r>
              <a:rPr lang="en-US" b="1" u="sng" dirty="0">
                <a:solidFill>
                  <a:schemeClr val="accent1"/>
                </a:solidFill>
              </a:rPr>
              <a:t> (</a:t>
            </a:r>
            <a:r>
              <a:rPr lang="en-US" b="1" u="sng" dirty="0" err="1">
                <a:solidFill>
                  <a:schemeClr val="accent1"/>
                </a:solidFill>
              </a:rPr>
              <a:t>Enflonsia</a:t>
            </a:r>
            <a:r>
              <a:rPr lang="en-US" b="1" u="sng" baseline="30000" dirty="0">
                <a:solidFill>
                  <a:schemeClr val="accent1"/>
                </a:solidFill>
              </a:rPr>
              <a:t>®</a:t>
            </a:r>
            <a:r>
              <a:rPr lang="en-US" b="1" u="sng" dirty="0">
                <a:solidFill>
                  <a:schemeClr val="accent1"/>
                </a:solidFill>
              </a:rPr>
              <a:t>)</a:t>
            </a:r>
          </a:p>
          <a:p>
            <a:r>
              <a:rPr lang="en-US" dirty="0"/>
              <a:t>Shorter half-</a:t>
            </a:r>
            <a:r>
              <a:rPr lang="en-US" dirty="0" err="1"/>
              <a:t>ife</a:t>
            </a:r>
            <a:endParaRPr lang="en-US" dirty="0"/>
          </a:p>
          <a:p>
            <a:r>
              <a:rPr lang="en-US" dirty="0"/>
              <a:t>Approved for infants entering first RSV season only</a:t>
            </a:r>
          </a:p>
          <a:p>
            <a:r>
              <a:rPr lang="en-US" dirty="0"/>
              <a:t>Non-weight-based dosing</a:t>
            </a:r>
          </a:p>
          <a:p>
            <a:pPr lvl="1"/>
            <a:r>
              <a:rPr lang="en-US" dirty="0"/>
              <a:t>105 mg / 0.7mL syringe</a:t>
            </a:r>
          </a:p>
        </p:txBody>
      </p:sp>
    </p:spTree>
    <p:extLst>
      <p:ext uri="{BB962C8B-B14F-4D97-AF65-F5344CB8AC3E}">
        <p14:creationId xmlns:p14="http://schemas.microsoft.com/office/powerpoint/2010/main" val="25499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08B7-4B13-8763-E09C-EB98448523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BD6227-0E1B-8F7B-6244-C3BEF269D7AC}"/>
              </a:ext>
            </a:extLst>
          </p:cNvPr>
          <p:cNvSpPr>
            <a:spLocks noGrp="1"/>
          </p:cNvSpPr>
          <p:nvPr>
            <p:ph type="body" sz="quarter" idx="15"/>
          </p:nvPr>
        </p:nvSpPr>
        <p:spPr/>
        <p:txBody>
          <a:bodyPr/>
          <a:lstStyle/>
          <a:p>
            <a:r>
              <a:rPr lang="en-US" dirty="0"/>
              <a:t>Long-Acting RSV Monoclonal Antibody</a:t>
            </a:r>
          </a:p>
        </p:txBody>
      </p:sp>
      <p:sp>
        <p:nvSpPr>
          <p:cNvPr id="3" name="Text Placeholder 2">
            <a:extLst>
              <a:ext uri="{FF2B5EF4-FFF2-40B4-BE49-F238E27FC236}">
                <a16:creationId xmlns:a16="http://schemas.microsoft.com/office/drawing/2014/main" id="{0E73E6F8-6094-8E12-59E8-976799D64A54}"/>
              </a:ext>
            </a:extLst>
          </p:cNvPr>
          <p:cNvSpPr>
            <a:spLocks noGrp="1"/>
          </p:cNvSpPr>
          <p:nvPr>
            <p:ph type="body" sz="quarter" idx="10"/>
          </p:nvPr>
        </p:nvSpPr>
        <p:spPr>
          <a:xfrm>
            <a:off x="496719" y="1314959"/>
            <a:ext cx="11473608" cy="4931170"/>
          </a:xfrm>
        </p:spPr>
        <p:txBody>
          <a:bodyPr>
            <a:normAutofit/>
          </a:bodyPr>
          <a:lstStyle/>
          <a:p>
            <a:r>
              <a:rPr lang="en-US" dirty="0">
                <a:solidFill>
                  <a:srgbClr val="003493"/>
                </a:solidFill>
              </a:rPr>
              <a:t>1 dose long-acting RSV antibody recommended for infants aged &lt; 8 months born during or entering first RSV season </a:t>
            </a:r>
            <a:r>
              <a:rPr lang="en-US" sz="2000" b="1" dirty="0">
                <a:solidFill>
                  <a:srgbClr val="003493"/>
                </a:solidFill>
              </a:rPr>
              <a:t>(No preference for </a:t>
            </a:r>
            <a:r>
              <a:rPr lang="en-US" sz="2000" b="1" dirty="0" err="1">
                <a:solidFill>
                  <a:srgbClr val="003493"/>
                </a:solidFill>
              </a:rPr>
              <a:t>nirsevimab</a:t>
            </a:r>
            <a:r>
              <a:rPr lang="en-US" sz="2000" b="1" dirty="0">
                <a:solidFill>
                  <a:srgbClr val="003493"/>
                </a:solidFill>
              </a:rPr>
              <a:t> or </a:t>
            </a:r>
            <a:r>
              <a:rPr lang="en-US" sz="2000" b="1" dirty="0" err="1">
                <a:solidFill>
                  <a:srgbClr val="003493"/>
                </a:solidFill>
              </a:rPr>
              <a:t>clesrovimab</a:t>
            </a:r>
            <a:r>
              <a:rPr lang="en-US" sz="2000" b="1" dirty="0">
                <a:solidFill>
                  <a:srgbClr val="003493"/>
                </a:solidFill>
              </a:rPr>
              <a:t>)</a:t>
            </a:r>
          </a:p>
          <a:p>
            <a:pPr lvl="1"/>
            <a:r>
              <a:rPr lang="en-US" sz="2200" dirty="0"/>
              <a:t>Mother did not receive RSV vaccine during pregnancy</a:t>
            </a:r>
          </a:p>
          <a:p>
            <a:pPr lvl="1"/>
            <a:r>
              <a:rPr lang="en-US" sz="2200" dirty="0"/>
              <a:t>Mother’s RSV vaccination status unknown</a:t>
            </a:r>
          </a:p>
          <a:p>
            <a:pPr lvl="1">
              <a:spcAft>
                <a:spcPts val="1200"/>
              </a:spcAft>
            </a:pPr>
            <a:r>
              <a:rPr lang="en-US" sz="2200" dirty="0"/>
              <a:t>Infant born &lt; 14 days after maternal RSV vaccination</a:t>
            </a:r>
          </a:p>
          <a:p>
            <a:pPr lvl="1"/>
            <a:r>
              <a:rPr lang="en-US" sz="2200" dirty="0"/>
              <a:t>Consider if mother vaccinated and:</a:t>
            </a:r>
          </a:p>
          <a:p>
            <a:pPr lvl="2"/>
            <a:r>
              <a:rPr lang="en-US" sz="1900" dirty="0"/>
              <a:t>Did not mount adequate immune response (e.g., immunocompromised)</a:t>
            </a:r>
          </a:p>
          <a:p>
            <a:pPr lvl="2"/>
            <a:r>
              <a:rPr lang="en-US" sz="1900" dirty="0"/>
              <a:t>Has condition associated with reduced transplacental antibody transfer (e.g., HIV infection)</a:t>
            </a:r>
          </a:p>
          <a:p>
            <a:pPr lvl="2"/>
            <a:r>
              <a:rPr lang="en-US" sz="1900" dirty="0"/>
              <a:t>Infant has procedure leading to loss of maternal antibodies</a:t>
            </a:r>
          </a:p>
          <a:p>
            <a:pPr lvl="2"/>
            <a:r>
              <a:rPr lang="en-US" sz="1900" dirty="0"/>
              <a:t>Infant with substantially increased risk for severe RSV disease </a:t>
            </a:r>
          </a:p>
          <a:p>
            <a:pPr lvl="2"/>
            <a:endParaRPr lang="en-US" sz="1900" dirty="0"/>
          </a:p>
          <a:p>
            <a:r>
              <a:rPr lang="en-US" dirty="0"/>
              <a:t>1 dose of </a:t>
            </a:r>
            <a:r>
              <a:rPr lang="en-US" b="1" u="sng" dirty="0" err="1"/>
              <a:t>nirsevimab</a:t>
            </a:r>
            <a:r>
              <a:rPr lang="en-US" dirty="0"/>
              <a:t> recommended for children aged 8-19 months at increased risk for severe RSV disease entering 2</a:t>
            </a:r>
            <a:r>
              <a:rPr lang="en-US" baseline="30000" dirty="0"/>
              <a:t>nd</a:t>
            </a:r>
            <a:r>
              <a:rPr lang="en-US" dirty="0"/>
              <a:t> RSV season</a:t>
            </a:r>
          </a:p>
          <a:p>
            <a:pPr marL="0" indent="0">
              <a:buNone/>
            </a:pPr>
            <a:endParaRPr lang="en-US" sz="2300" dirty="0"/>
          </a:p>
        </p:txBody>
      </p:sp>
    </p:spTree>
    <p:extLst>
      <p:ext uri="{BB962C8B-B14F-4D97-AF65-F5344CB8AC3E}">
        <p14:creationId xmlns:p14="http://schemas.microsoft.com/office/powerpoint/2010/main" val="2933948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8F87B-3ABA-D2B1-6F83-5BF8694EDBB9}"/>
              </a:ext>
            </a:extLst>
          </p:cNvPr>
          <p:cNvSpPr>
            <a:spLocks noGrp="1"/>
          </p:cNvSpPr>
          <p:nvPr>
            <p:ph type="body" sz="quarter" idx="15"/>
          </p:nvPr>
        </p:nvSpPr>
        <p:spPr/>
        <p:txBody>
          <a:bodyPr/>
          <a:lstStyle/>
          <a:p>
            <a:r>
              <a:rPr lang="en-US" dirty="0"/>
              <a:t>Preventing RSV Disease in Infants</a:t>
            </a:r>
          </a:p>
        </p:txBody>
      </p:sp>
      <p:sp>
        <p:nvSpPr>
          <p:cNvPr id="6" name="Rectangle: Rounded Corners 5">
            <a:extLst>
              <a:ext uri="{FF2B5EF4-FFF2-40B4-BE49-F238E27FC236}">
                <a16:creationId xmlns:a16="http://schemas.microsoft.com/office/drawing/2014/main" id="{031DAA3B-550B-6EFE-F681-C3E38254D281}"/>
              </a:ext>
            </a:extLst>
          </p:cNvPr>
          <p:cNvSpPr/>
          <p:nvPr/>
        </p:nvSpPr>
        <p:spPr>
          <a:xfrm>
            <a:off x="862445" y="1496291"/>
            <a:ext cx="4253346" cy="113260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Maternal RSV vaccination</a:t>
            </a:r>
          </a:p>
          <a:p>
            <a:pPr algn="ctr"/>
            <a:r>
              <a:rPr lang="en-US" sz="2400" dirty="0" err="1"/>
              <a:t>Abrysvo</a:t>
            </a:r>
            <a:r>
              <a:rPr lang="en-US" sz="2400" dirty="0"/>
              <a:t>® (Pfizer)</a:t>
            </a:r>
          </a:p>
        </p:txBody>
      </p:sp>
      <p:sp>
        <p:nvSpPr>
          <p:cNvPr id="7" name="Rectangle: Rounded Corners 6">
            <a:extLst>
              <a:ext uri="{FF2B5EF4-FFF2-40B4-BE49-F238E27FC236}">
                <a16:creationId xmlns:a16="http://schemas.microsoft.com/office/drawing/2014/main" id="{5E471651-7B57-E0A9-C716-69CE217383E3}"/>
              </a:ext>
            </a:extLst>
          </p:cNvPr>
          <p:cNvSpPr/>
          <p:nvPr/>
        </p:nvSpPr>
        <p:spPr>
          <a:xfrm>
            <a:off x="6927272" y="1496290"/>
            <a:ext cx="4253346" cy="1132609"/>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Infant RSV antibody</a:t>
            </a:r>
          </a:p>
          <a:p>
            <a:pPr marL="285750" indent="-285750" algn="ctr">
              <a:buFontTx/>
              <a:buChar char="-"/>
            </a:pPr>
            <a:r>
              <a:rPr lang="en-US" sz="2400" dirty="0" err="1"/>
              <a:t>Nirsevimab</a:t>
            </a:r>
            <a:endParaRPr lang="en-US" sz="2400" dirty="0"/>
          </a:p>
          <a:p>
            <a:pPr marL="285750" indent="-285750" algn="ctr">
              <a:buFontTx/>
              <a:buChar char="-"/>
            </a:pPr>
            <a:r>
              <a:rPr lang="en-US" sz="2400" dirty="0" err="1"/>
              <a:t>Clesrovimab</a:t>
            </a:r>
            <a:endParaRPr lang="en-US" sz="2400" dirty="0"/>
          </a:p>
        </p:txBody>
      </p:sp>
      <p:sp>
        <p:nvSpPr>
          <p:cNvPr id="8" name="TextBox 7">
            <a:extLst>
              <a:ext uri="{FF2B5EF4-FFF2-40B4-BE49-F238E27FC236}">
                <a16:creationId xmlns:a16="http://schemas.microsoft.com/office/drawing/2014/main" id="{A4363CDE-29ED-CD2F-9B33-CF7645F68226}"/>
              </a:ext>
            </a:extLst>
          </p:cNvPr>
          <p:cNvSpPr txBox="1"/>
          <p:nvPr/>
        </p:nvSpPr>
        <p:spPr>
          <a:xfrm>
            <a:off x="5605320" y="1770206"/>
            <a:ext cx="981359" cy="584775"/>
          </a:xfrm>
          <a:prstGeom prst="rect">
            <a:avLst/>
          </a:prstGeom>
          <a:noFill/>
        </p:spPr>
        <p:txBody>
          <a:bodyPr wrap="none" rtlCol="0">
            <a:spAutoFit/>
          </a:bodyPr>
          <a:lstStyle/>
          <a:p>
            <a:r>
              <a:rPr lang="en-US" sz="3200" b="1" dirty="0">
                <a:solidFill>
                  <a:srgbClr val="003493"/>
                </a:solidFill>
              </a:rPr>
              <a:t>- </a:t>
            </a:r>
            <a:r>
              <a:rPr lang="en-US" sz="3200" b="1" i="1" dirty="0">
                <a:solidFill>
                  <a:srgbClr val="003493"/>
                </a:solidFill>
              </a:rPr>
              <a:t>or</a:t>
            </a:r>
            <a:r>
              <a:rPr lang="en-US" sz="3200" b="1" dirty="0">
                <a:solidFill>
                  <a:srgbClr val="003493"/>
                </a:solidFill>
              </a:rPr>
              <a:t> -</a:t>
            </a:r>
          </a:p>
        </p:txBody>
      </p:sp>
      <p:sp>
        <p:nvSpPr>
          <p:cNvPr id="15" name="TextBox 14">
            <a:extLst>
              <a:ext uri="{FF2B5EF4-FFF2-40B4-BE49-F238E27FC236}">
                <a16:creationId xmlns:a16="http://schemas.microsoft.com/office/drawing/2014/main" id="{EB26114F-7BFC-78FD-9341-3186806A172F}"/>
              </a:ext>
            </a:extLst>
          </p:cNvPr>
          <p:cNvSpPr txBox="1"/>
          <p:nvPr/>
        </p:nvSpPr>
        <p:spPr>
          <a:xfrm>
            <a:off x="378822" y="6134990"/>
            <a:ext cx="1374094" cy="246221"/>
          </a:xfrm>
          <a:prstGeom prst="rect">
            <a:avLst/>
          </a:prstGeom>
          <a:noFill/>
        </p:spPr>
        <p:txBody>
          <a:bodyPr wrap="none" rtlCol="0">
            <a:spAutoFit/>
          </a:bodyPr>
          <a:lstStyle/>
          <a:p>
            <a:r>
              <a:rPr lang="en-US" sz="1000" dirty="0"/>
              <a:t>Adapted from CDC.gov</a:t>
            </a:r>
          </a:p>
        </p:txBody>
      </p:sp>
      <p:pic>
        <p:nvPicPr>
          <p:cNvPr id="17" name="Picture 16">
            <a:extLst>
              <a:ext uri="{FF2B5EF4-FFF2-40B4-BE49-F238E27FC236}">
                <a16:creationId xmlns:a16="http://schemas.microsoft.com/office/drawing/2014/main" id="{1CF6E218-9737-0460-975D-153CCCC06C20}"/>
              </a:ext>
            </a:extLst>
          </p:cNvPr>
          <p:cNvPicPr>
            <a:picLocks noChangeAspect="1"/>
          </p:cNvPicPr>
          <p:nvPr/>
        </p:nvPicPr>
        <p:blipFill>
          <a:blip r:embed="rId3"/>
          <a:stretch>
            <a:fillRect/>
          </a:stretch>
        </p:blipFill>
        <p:spPr>
          <a:xfrm>
            <a:off x="551075" y="3500758"/>
            <a:ext cx="11317469" cy="2007413"/>
          </a:xfrm>
          <a:prstGeom prst="rect">
            <a:avLst/>
          </a:prstGeom>
        </p:spPr>
      </p:pic>
    </p:spTree>
    <p:extLst>
      <p:ext uri="{BB962C8B-B14F-4D97-AF65-F5344CB8AC3E}">
        <p14:creationId xmlns:p14="http://schemas.microsoft.com/office/powerpoint/2010/main" val="113832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mergency Medicine Archives • Page 3 of 88 • St.Emlyn's">
            <a:extLst>
              <a:ext uri="{FF2B5EF4-FFF2-40B4-BE49-F238E27FC236}">
                <a16:creationId xmlns:a16="http://schemas.microsoft.com/office/drawing/2014/main" id="{D5DE75B9-522E-4B15-8087-BC74BB63F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39" r="23585" b="19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21A75AE-8065-7C4B-04BD-1BDB200E0789}"/>
              </a:ext>
            </a:extLst>
          </p:cNvPr>
          <p:cNvSpPr>
            <a:spLocks noGrp="1"/>
          </p:cNvSpPr>
          <p:nvPr>
            <p:ph type="title"/>
          </p:nvPr>
        </p:nvSpPr>
        <p:spPr>
          <a:xfrm>
            <a:off x="477981" y="1122363"/>
            <a:ext cx="5041470" cy="3204134"/>
          </a:xfrm>
        </p:spPr>
        <p:txBody>
          <a:bodyPr vert="horz" lIns="91440" tIns="45720" rIns="91440" bIns="45720" rtlCol="0" anchor="b">
            <a:normAutofit/>
          </a:bodyPr>
          <a:lstStyle/>
          <a:p>
            <a:r>
              <a:rPr lang="en-US" sz="4800" b="1" dirty="0">
                <a:solidFill>
                  <a:srgbClr val="003493"/>
                </a:solidFill>
              </a:rPr>
              <a:t>COVID-19 Vaccine</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96168DE-9F25-AE14-EF2E-263D250BBDC2}"/>
              </a:ext>
            </a:extLst>
          </p:cNvPr>
          <p:cNvSpPr/>
          <p:nvPr/>
        </p:nvSpPr>
        <p:spPr>
          <a:xfrm>
            <a:off x="477981" y="532790"/>
            <a:ext cx="1957418" cy="369149"/>
          </a:xfrm>
          <a:prstGeom prst="rect">
            <a:avLst/>
          </a:prstGeom>
          <a:solidFill>
            <a:srgbClr val="FFB81C"/>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237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A98156-5060-9490-B472-D22A7D2466D9}"/>
              </a:ext>
            </a:extLst>
          </p:cNvPr>
          <p:cNvSpPr>
            <a:spLocks noGrp="1"/>
          </p:cNvSpPr>
          <p:nvPr>
            <p:ph type="body" sz="quarter" idx="15"/>
          </p:nvPr>
        </p:nvSpPr>
        <p:spPr/>
        <p:txBody>
          <a:bodyPr/>
          <a:lstStyle/>
          <a:p>
            <a:r>
              <a:rPr lang="en-US" dirty="0"/>
              <a:t>COVID-19 Vaccine</a:t>
            </a:r>
          </a:p>
        </p:txBody>
      </p:sp>
      <p:sp>
        <p:nvSpPr>
          <p:cNvPr id="3" name="Text Placeholder 2">
            <a:extLst>
              <a:ext uri="{FF2B5EF4-FFF2-40B4-BE49-F238E27FC236}">
                <a16:creationId xmlns:a16="http://schemas.microsoft.com/office/drawing/2014/main" id="{8CD01947-FC10-A2F0-E1C9-1F83BD212596}"/>
              </a:ext>
            </a:extLst>
          </p:cNvPr>
          <p:cNvSpPr>
            <a:spLocks noGrp="1"/>
          </p:cNvSpPr>
          <p:nvPr>
            <p:ph type="body" sz="quarter" idx="10"/>
          </p:nvPr>
        </p:nvSpPr>
        <p:spPr>
          <a:xfrm>
            <a:off x="991698" y="1668250"/>
            <a:ext cx="10758375" cy="4712961"/>
          </a:xfrm>
        </p:spPr>
        <p:txBody>
          <a:bodyPr/>
          <a:lstStyle/>
          <a:p>
            <a:r>
              <a:rPr lang="en-US" b="1" dirty="0">
                <a:solidFill>
                  <a:schemeClr val="accent1"/>
                </a:solidFill>
              </a:rPr>
              <a:t>Vaccination based on shared clinical decision-making for all ages</a:t>
            </a:r>
          </a:p>
          <a:p>
            <a:pPr lvl="1"/>
            <a:r>
              <a:rPr lang="en-US" sz="2200" dirty="0"/>
              <a:t>Emphasized risk-benefit profile strongly favors vaccination of high-risk groups:</a:t>
            </a:r>
          </a:p>
          <a:p>
            <a:pPr lvl="2"/>
            <a:r>
              <a:rPr lang="en-US" sz="1900" dirty="0"/>
              <a:t>Aged </a:t>
            </a:r>
            <a:r>
              <a:rPr lang="en-US" sz="1900" u="sng" dirty="0"/>
              <a:t>&gt;</a:t>
            </a:r>
            <a:r>
              <a:rPr lang="en-US" sz="1900" dirty="0"/>
              <a:t> 65 years</a:t>
            </a:r>
          </a:p>
          <a:p>
            <a:pPr lvl="2"/>
            <a:r>
              <a:rPr lang="en-US" sz="1900" dirty="0"/>
              <a:t>Chronic medical conditions</a:t>
            </a:r>
          </a:p>
          <a:p>
            <a:pPr lvl="2"/>
            <a:r>
              <a:rPr lang="en-US" sz="1900" dirty="0"/>
              <a:t>Immunocompromised</a:t>
            </a:r>
          </a:p>
          <a:p>
            <a:pPr lvl="1"/>
            <a:endParaRPr lang="en-US" dirty="0"/>
          </a:p>
        </p:txBody>
      </p:sp>
    </p:spTree>
    <p:extLst>
      <p:ext uri="{BB962C8B-B14F-4D97-AF65-F5344CB8AC3E}">
        <p14:creationId xmlns:p14="http://schemas.microsoft.com/office/powerpoint/2010/main" val="397040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F0F8A57B-3402-60DD-9F13-B1C675C20FCF}"/>
              </a:ext>
            </a:extLst>
          </p:cNvPr>
          <p:cNvSpPr>
            <a:spLocks noGrp="1"/>
          </p:cNvSpPr>
          <p:nvPr>
            <p:ph type="body" sz="quarter" idx="15"/>
          </p:nvPr>
        </p:nvSpPr>
        <p:spPr>
          <a:xfrm>
            <a:off x="992355" y="476789"/>
            <a:ext cx="10757719" cy="714726"/>
          </a:xfrm>
        </p:spPr>
        <p:txBody>
          <a:bodyPr/>
          <a:lstStyle/>
          <a:p>
            <a:r>
              <a:rPr lang="en-US" dirty="0"/>
              <a:t>Learning Objectives</a:t>
            </a:r>
          </a:p>
        </p:txBody>
      </p:sp>
      <p:sp>
        <p:nvSpPr>
          <p:cNvPr id="12" name="Text Placeholder 2">
            <a:extLst>
              <a:ext uri="{FF2B5EF4-FFF2-40B4-BE49-F238E27FC236}">
                <a16:creationId xmlns:a16="http://schemas.microsoft.com/office/drawing/2014/main" id="{F46EAE42-04D9-9197-7726-4C1C847EF8C1}"/>
              </a:ext>
            </a:extLst>
          </p:cNvPr>
          <p:cNvSpPr>
            <a:spLocks noGrp="1"/>
          </p:cNvSpPr>
          <p:nvPr>
            <p:ph type="body" sz="quarter" idx="10"/>
          </p:nvPr>
        </p:nvSpPr>
        <p:spPr>
          <a:xfrm>
            <a:off x="991698" y="1668250"/>
            <a:ext cx="10758375" cy="3807265"/>
          </a:xfrm>
        </p:spPr>
        <p:txBody>
          <a:bodyPr/>
          <a:lstStyle/>
          <a:p>
            <a:r>
              <a:rPr lang="en-US" dirty="0"/>
              <a:t>Summarize common myths and misinformation surrounding vaccines</a:t>
            </a:r>
          </a:p>
          <a:p>
            <a:r>
              <a:rPr lang="en-US" dirty="0"/>
              <a:t>Evaluate evidence for current vaccine recommendations</a:t>
            </a:r>
          </a:p>
          <a:p>
            <a:r>
              <a:rPr lang="en-US" dirty="0"/>
              <a:t>Develop responses to patient questions regarding vaccine safety</a:t>
            </a:r>
          </a:p>
        </p:txBody>
      </p:sp>
    </p:spTree>
    <p:extLst>
      <p:ext uri="{BB962C8B-B14F-4D97-AF65-F5344CB8AC3E}">
        <p14:creationId xmlns:p14="http://schemas.microsoft.com/office/powerpoint/2010/main" val="366975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1BCB73D-5102-9356-332C-F5B3AF8ABE32}"/>
              </a:ext>
            </a:extLst>
          </p:cNvPr>
          <p:cNvSpPr>
            <a:spLocks noGrp="1"/>
          </p:cNvSpPr>
          <p:nvPr>
            <p:ph type="body" sz="quarter" idx="15"/>
          </p:nvPr>
        </p:nvSpPr>
        <p:spPr/>
        <p:txBody>
          <a:bodyPr>
            <a:normAutofit fontScale="92500"/>
          </a:bodyPr>
          <a:lstStyle/>
          <a:p>
            <a:r>
              <a:rPr lang="en-US" dirty="0"/>
              <a:t>Rates of COVID-19-Associated Hospitalizations</a:t>
            </a:r>
          </a:p>
        </p:txBody>
      </p:sp>
      <p:graphicFrame>
        <p:nvGraphicFramePr>
          <p:cNvPr id="6" name="Chart 5">
            <a:extLst>
              <a:ext uri="{FF2B5EF4-FFF2-40B4-BE49-F238E27FC236}">
                <a16:creationId xmlns:a16="http://schemas.microsoft.com/office/drawing/2014/main" id="{D205B584-97BC-F42E-6C4E-EA110E3F58F3}"/>
              </a:ext>
            </a:extLst>
          </p:cNvPr>
          <p:cNvGraphicFramePr/>
          <p:nvPr>
            <p:extLst>
              <p:ext uri="{D42A27DB-BD31-4B8C-83A1-F6EECF244321}">
                <p14:modId xmlns:p14="http://schemas.microsoft.com/office/powerpoint/2010/main" val="2714000507"/>
              </p:ext>
            </p:extLst>
          </p:nvPr>
        </p:nvGraphicFramePr>
        <p:xfrm>
          <a:off x="441926" y="1191514"/>
          <a:ext cx="11750073" cy="50721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D57A384-971D-B141-2703-7850514D8419}"/>
              </a:ext>
            </a:extLst>
          </p:cNvPr>
          <p:cNvSpPr txBox="1"/>
          <p:nvPr/>
        </p:nvSpPr>
        <p:spPr>
          <a:xfrm>
            <a:off x="720435" y="6104508"/>
            <a:ext cx="7370619" cy="246221"/>
          </a:xfrm>
          <a:prstGeom prst="rect">
            <a:avLst/>
          </a:prstGeom>
          <a:noFill/>
        </p:spPr>
        <p:txBody>
          <a:bodyPr wrap="square" rtlCol="0">
            <a:spAutoFit/>
          </a:bodyPr>
          <a:lstStyle/>
          <a:p>
            <a:r>
              <a:rPr lang="en-US" sz="1000" dirty="0"/>
              <a:t>Data source: COVID-NET: https://www.cdc.gov/covid/php/covid-net/index.html</a:t>
            </a:r>
          </a:p>
        </p:txBody>
      </p:sp>
    </p:spTree>
    <p:extLst>
      <p:ext uri="{BB962C8B-B14F-4D97-AF65-F5344CB8AC3E}">
        <p14:creationId xmlns:p14="http://schemas.microsoft.com/office/powerpoint/2010/main" val="907386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055228-D566-21B5-E2B1-2D171EC6A8C1}"/>
              </a:ext>
            </a:extLst>
          </p:cNvPr>
          <p:cNvSpPr>
            <a:spLocks noGrp="1"/>
          </p:cNvSpPr>
          <p:nvPr>
            <p:ph type="body" sz="quarter" idx="15"/>
          </p:nvPr>
        </p:nvSpPr>
        <p:spPr/>
        <p:txBody>
          <a:bodyPr/>
          <a:lstStyle/>
          <a:p>
            <a:pPr algn="ctr"/>
            <a:r>
              <a:rPr lang="en-US" dirty="0"/>
              <a:t>COVID-19 Vaccination Coverage </a:t>
            </a:r>
          </a:p>
        </p:txBody>
      </p:sp>
      <p:graphicFrame>
        <p:nvGraphicFramePr>
          <p:cNvPr id="6" name="Chart 5">
            <a:extLst>
              <a:ext uri="{FF2B5EF4-FFF2-40B4-BE49-F238E27FC236}">
                <a16:creationId xmlns:a16="http://schemas.microsoft.com/office/drawing/2014/main" id="{CC43798E-FA0A-6E21-BF2A-109DDC4C60D4}"/>
              </a:ext>
            </a:extLst>
          </p:cNvPr>
          <p:cNvGraphicFramePr/>
          <p:nvPr>
            <p:extLst>
              <p:ext uri="{D42A27DB-BD31-4B8C-83A1-F6EECF244321}">
                <p14:modId xmlns:p14="http://schemas.microsoft.com/office/powerpoint/2010/main" val="1644422978"/>
              </p:ext>
            </p:extLst>
          </p:nvPr>
        </p:nvGraphicFramePr>
        <p:xfrm>
          <a:off x="720436" y="1357745"/>
          <a:ext cx="10252364" cy="47805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5B43B46-48B7-B0E0-A44A-004455A72CB2}"/>
              </a:ext>
            </a:extLst>
          </p:cNvPr>
          <p:cNvSpPr txBox="1"/>
          <p:nvPr/>
        </p:nvSpPr>
        <p:spPr>
          <a:xfrm>
            <a:off x="720436" y="6104508"/>
            <a:ext cx="4020652" cy="400110"/>
          </a:xfrm>
          <a:prstGeom prst="rect">
            <a:avLst/>
          </a:prstGeom>
          <a:noFill/>
        </p:spPr>
        <p:txBody>
          <a:bodyPr wrap="none" rtlCol="0">
            <a:spAutoFit/>
          </a:bodyPr>
          <a:lstStyle/>
          <a:p>
            <a:r>
              <a:rPr lang="en-US" sz="1000" dirty="0"/>
              <a:t>Data source: National Immunization Survey – Fall Respiratory Virus Model</a:t>
            </a:r>
          </a:p>
          <a:p>
            <a:r>
              <a:rPr lang="en-US" sz="1000" dirty="0"/>
              <a:t>Immunization Services Division, CDC, </a:t>
            </a:r>
            <a:r>
              <a:rPr lang="en-US" sz="1000" dirty="0" err="1"/>
              <a:t>Spetember</a:t>
            </a:r>
            <a:r>
              <a:rPr lang="en-US" sz="1000" dirty="0"/>
              <a:t> 2025</a:t>
            </a:r>
          </a:p>
        </p:txBody>
      </p:sp>
    </p:spTree>
    <p:extLst>
      <p:ext uri="{BB962C8B-B14F-4D97-AF65-F5344CB8AC3E}">
        <p14:creationId xmlns:p14="http://schemas.microsoft.com/office/powerpoint/2010/main" val="3113035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EDD17E-F5C9-E573-B354-86447356BEC9}"/>
              </a:ext>
            </a:extLst>
          </p:cNvPr>
          <p:cNvSpPr>
            <a:spLocks noGrp="1"/>
          </p:cNvSpPr>
          <p:nvPr>
            <p:ph type="body" sz="quarter" idx="15"/>
          </p:nvPr>
        </p:nvSpPr>
        <p:spPr>
          <a:xfrm>
            <a:off x="554183" y="476788"/>
            <a:ext cx="11195892" cy="1393575"/>
          </a:xfrm>
        </p:spPr>
        <p:txBody>
          <a:bodyPr>
            <a:normAutofit fontScale="85000" lnSpcReduction="20000"/>
          </a:bodyPr>
          <a:lstStyle/>
          <a:p>
            <a:pPr algn="ctr"/>
            <a:r>
              <a:rPr lang="en-US" dirty="0"/>
              <a:t>Effectiveness of 2024-2025 COVID-19</a:t>
            </a:r>
          </a:p>
          <a:p>
            <a:pPr algn="ctr"/>
            <a:r>
              <a:rPr lang="en-US" dirty="0"/>
              <a:t>Against COVID-19-associated Critical Illness </a:t>
            </a:r>
          </a:p>
          <a:p>
            <a:pPr algn="ctr"/>
            <a:r>
              <a:rPr lang="en-US" sz="3100" dirty="0"/>
              <a:t>Adults aged </a:t>
            </a:r>
            <a:r>
              <a:rPr lang="en-US" sz="3100" u="sng" dirty="0"/>
              <a:t>&gt;</a:t>
            </a:r>
            <a:r>
              <a:rPr lang="en-US" sz="3100" dirty="0"/>
              <a:t>65 years</a:t>
            </a:r>
          </a:p>
        </p:txBody>
      </p:sp>
      <p:pic>
        <p:nvPicPr>
          <p:cNvPr id="7" name="Picture 6">
            <a:extLst>
              <a:ext uri="{FF2B5EF4-FFF2-40B4-BE49-F238E27FC236}">
                <a16:creationId xmlns:a16="http://schemas.microsoft.com/office/drawing/2014/main" id="{76CE1FB7-5349-A637-5046-23964D0FAD86}"/>
              </a:ext>
            </a:extLst>
          </p:cNvPr>
          <p:cNvPicPr>
            <a:picLocks noChangeAspect="1"/>
          </p:cNvPicPr>
          <p:nvPr/>
        </p:nvPicPr>
        <p:blipFill>
          <a:blip r:embed="rId3"/>
          <a:stretch>
            <a:fillRect/>
          </a:stretch>
        </p:blipFill>
        <p:spPr>
          <a:xfrm>
            <a:off x="284171" y="2275895"/>
            <a:ext cx="11907829" cy="2711743"/>
          </a:xfrm>
          <a:prstGeom prst="rect">
            <a:avLst/>
          </a:prstGeom>
        </p:spPr>
      </p:pic>
      <p:sp>
        <p:nvSpPr>
          <p:cNvPr id="8" name="TextBox 7">
            <a:extLst>
              <a:ext uri="{FF2B5EF4-FFF2-40B4-BE49-F238E27FC236}">
                <a16:creationId xmlns:a16="http://schemas.microsoft.com/office/drawing/2014/main" id="{69DB0F9E-B808-CCC1-6EE6-CED4DDCED359}"/>
              </a:ext>
            </a:extLst>
          </p:cNvPr>
          <p:cNvSpPr txBox="1"/>
          <p:nvPr/>
        </p:nvSpPr>
        <p:spPr>
          <a:xfrm>
            <a:off x="284171" y="5981102"/>
            <a:ext cx="8922327" cy="400110"/>
          </a:xfrm>
          <a:prstGeom prst="rect">
            <a:avLst/>
          </a:prstGeom>
          <a:noFill/>
        </p:spPr>
        <p:txBody>
          <a:bodyPr wrap="square" rtlCol="0">
            <a:spAutoFit/>
          </a:bodyPr>
          <a:lstStyle/>
          <a:p>
            <a:r>
              <a:rPr lang="en-US" sz="1000" dirty="0"/>
              <a:t>From National Center for Immunization and Respiratory Diseases, CDC, September 2025</a:t>
            </a:r>
          </a:p>
          <a:p>
            <a:r>
              <a:rPr lang="en-US" sz="1000" dirty="0"/>
              <a:t>Data from: Link-Gelles, et al. MMWR: https://www.cdc.gov/mmwr/volumes/74/wr/mm7406a1.htm</a:t>
            </a:r>
          </a:p>
        </p:txBody>
      </p:sp>
    </p:spTree>
    <p:extLst>
      <p:ext uri="{BB962C8B-B14F-4D97-AF65-F5344CB8AC3E}">
        <p14:creationId xmlns:p14="http://schemas.microsoft.com/office/powerpoint/2010/main" val="282967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3701DD-5BEC-A6B1-24BB-9AA1F7A73C01}"/>
              </a:ext>
            </a:extLst>
          </p:cNvPr>
          <p:cNvSpPr>
            <a:spLocks noGrp="1"/>
          </p:cNvSpPr>
          <p:nvPr>
            <p:ph type="body" sz="quarter" idx="15"/>
          </p:nvPr>
        </p:nvSpPr>
        <p:spPr/>
        <p:txBody>
          <a:bodyPr/>
          <a:lstStyle/>
          <a:p>
            <a:r>
              <a:rPr lang="en-US" dirty="0"/>
              <a:t>Safety of mRNA COVID-19 Vaccination</a:t>
            </a:r>
          </a:p>
        </p:txBody>
      </p:sp>
      <p:sp>
        <p:nvSpPr>
          <p:cNvPr id="4" name="Text Placeholder 3">
            <a:extLst>
              <a:ext uri="{FF2B5EF4-FFF2-40B4-BE49-F238E27FC236}">
                <a16:creationId xmlns:a16="http://schemas.microsoft.com/office/drawing/2014/main" id="{0A21FCCC-552C-F4D5-2AA0-97E1274D50F0}"/>
              </a:ext>
            </a:extLst>
          </p:cNvPr>
          <p:cNvSpPr>
            <a:spLocks noGrp="1"/>
          </p:cNvSpPr>
          <p:nvPr>
            <p:ph type="body" sz="quarter" idx="10"/>
          </p:nvPr>
        </p:nvSpPr>
        <p:spPr>
          <a:xfrm>
            <a:off x="991698" y="1668250"/>
            <a:ext cx="10758375" cy="4607859"/>
          </a:xfrm>
        </p:spPr>
        <p:txBody>
          <a:bodyPr>
            <a:normAutofit/>
          </a:bodyPr>
          <a:lstStyle/>
          <a:p>
            <a:r>
              <a:rPr lang="en-US" dirty="0"/>
              <a:t>Repeated COVID-19 vaccination in multiple doses can lead to immune responses</a:t>
            </a:r>
          </a:p>
          <a:p>
            <a:pPr lvl="1"/>
            <a:r>
              <a:rPr lang="en-US" dirty="0"/>
              <a:t>IgG4 antibodies</a:t>
            </a:r>
          </a:p>
          <a:p>
            <a:pPr lvl="1"/>
            <a:r>
              <a:rPr lang="en-US" dirty="0"/>
              <a:t>Persistent cytokine changes</a:t>
            </a:r>
          </a:p>
          <a:p>
            <a:pPr lvl="1"/>
            <a:r>
              <a:rPr lang="en-US" dirty="0"/>
              <a:t>Decreased circulating memory and effector CD4 T cells</a:t>
            </a:r>
          </a:p>
          <a:p>
            <a:pPr lvl="1"/>
            <a:r>
              <a:rPr lang="en-US" dirty="0"/>
              <a:t>Increased TNF</a:t>
            </a:r>
            <a:r>
              <a:rPr lang="en-US" dirty="0">
                <a:sym typeface="Symbol" panose="05050102010706020507" pitchFamily="18" charset="2"/>
              </a:rPr>
              <a:t>-expressing CD8 T cells</a:t>
            </a:r>
          </a:p>
          <a:p>
            <a:pPr lvl="1"/>
            <a:r>
              <a:rPr lang="en-US" dirty="0"/>
              <a:t>Risk of persistent or recurring infections</a:t>
            </a:r>
          </a:p>
          <a:p>
            <a:pPr lvl="1"/>
            <a:endParaRPr lang="en-US" dirty="0"/>
          </a:p>
        </p:txBody>
      </p:sp>
    </p:spTree>
    <p:extLst>
      <p:ext uri="{BB962C8B-B14F-4D97-AF65-F5344CB8AC3E}">
        <p14:creationId xmlns:p14="http://schemas.microsoft.com/office/powerpoint/2010/main" val="4108041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02A7C5-A25A-6E94-407C-91E6E678F248}"/>
              </a:ext>
            </a:extLst>
          </p:cNvPr>
          <p:cNvSpPr>
            <a:spLocks noGrp="1"/>
          </p:cNvSpPr>
          <p:nvPr>
            <p:ph type="body" sz="quarter" idx="15"/>
          </p:nvPr>
        </p:nvSpPr>
        <p:spPr/>
        <p:txBody>
          <a:bodyPr>
            <a:normAutofit fontScale="85000" lnSpcReduction="10000"/>
          </a:bodyPr>
          <a:lstStyle/>
          <a:p>
            <a:r>
              <a:rPr lang="en-US" dirty="0"/>
              <a:t>COVID-19 Vaccine: Shared Clinical Decision-Making</a:t>
            </a:r>
          </a:p>
        </p:txBody>
      </p:sp>
      <p:sp>
        <p:nvSpPr>
          <p:cNvPr id="3" name="Text Placeholder 2">
            <a:extLst>
              <a:ext uri="{FF2B5EF4-FFF2-40B4-BE49-F238E27FC236}">
                <a16:creationId xmlns:a16="http://schemas.microsoft.com/office/drawing/2014/main" id="{AE6B6928-0A03-0DEC-5623-51937DD3F32E}"/>
              </a:ext>
            </a:extLst>
          </p:cNvPr>
          <p:cNvSpPr>
            <a:spLocks noGrp="1"/>
          </p:cNvSpPr>
          <p:nvPr>
            <p:ph type="body" sz="quarter" idx="10"/>
          </p:nvPr>
        </p:nvSpPr>
        <p:spPr/>
        <p:txBody>
          <a:bodyPr/>
          <a:lstStyle/>
          <a:p>
            <a:r>
              <a:rPr lang="en-US" dirty="0"/>
              <a:t>Healthcare providers should discuss risks and benefits of vaccination</a:t>
            </a:r>
          </a:p>
          <a:p>
            <a:pPr lvl="1">
              <a:spcAft>
                <a:spcPts val="600"/>
              </a:spcAft>
            </a:pPr>
            <a:r>
              <a:rPr lang="en-US" dirty="0"/>
              <a:t>Consider known risk factors for severe outcomes</a:t>
            </a:r>
          </a:p>
          <a:p>
            <a:pPr lvl="1">
              <a:spcAft>
                <a:spcPts val="600"/>
              </a:spcAft>
            </a:pPr>
            <a:r>
              <a:rPr lang="en-US" dirty="0"/>
              <a:t>Include discussion of potential benefits and risks of vaccine and unrelated uncertainties, especially those outlined in VIS as part of informed consent</a:t>
            </a:r>
          </a:p>
          <a:p>
            <a:pPr lvl="1">
              <a:spcAft>
                <a:spcPts val="600"/>
              </a:spcAft>
            </a:pPr>
            <a:r>
              <a:rPr lang="en-US" dirty="0"/>
              <a:t>VIS must be presented before every vaccine dose in all settings</a:t>
            </a:r>
          </a:p>
        </p:txBody>
      </p:sp>
    </p:spTree>
    <p:extLst>
      <p:ext uri="{BB962C8B-B14F-4D97-AF65-F5344CB8AC3E}">
        <p14:creationId xmlns:p14="http://schemas.microsoft.com/office/powerpoint/2010/main" val="93256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861A707-86E0-357B-E609-C9240A4EF75F}"/>
              </a:ext>
            </a:extLst>
          </p:cNvPr>
          <p:cNvSpPr>
            <a:spLocks noGrp="1"/>
          </p:cNvSpPr>
          <p:nvPr>
            <p:ph type="body" sz="quarter" idx="15"/>
          </p:nvPr>
        </p:nvSpPr>
        <p:spPr>
          <a:xfrm>
            <a:off x="595745" y="362303"/>
            <a:ext cx="11154329" cy="1064715"/>
          </a:xfrm>
        </p:spPr>
        <p:txBody>
          <a:bodyPr>
            <a:normAutofit/>
          </a:bodyPr>
          <a:lstStyle/>
          <a:p>
            <a:pPr algn="ctr"/>
            <a:r>
              <a:rPr lang="en-US" sz="2700" dirty="0"/>
              <a:t>Cumulative Estimated Number of COVID-19 Vaccines Administered</a:t>
            </a:r>
          </a:p>
          <a:p>
            <a:pPr algn="ctr"/>
            <a:r>
              <a:rPr lang="en-US" sz="2400" dirty="0"/>
              <a:t>2024-2025 Season</a:t>
            </a:r>
            <a:r>
              <a:rPr lang="en-US" sz="2700" dirty="0"/>
              <a:t>	</a:t>
            </a:r>
          </a:p>
        </p:txBody>
      </p:sp>
      <p:graphicFrame>
        <p:nvGraphicFramePr>
          <p:cNvPr id="8" name="Chart 7">
            <a:extLst>
              <a:ext uri="{FF2B5EF4-FFF2-40B4-BE49-F238E27FC236}">
                <a16:creationId xmlns:a16="http://schemas.microsoft.com/office/drawing/2014/main" id="{E6F8687E-1877-5607-6157-8E4A0A13B043}"/>
              </a:ext>
            </a:extLst>
          </p:cNvPr>
          <p:cNvGraphicFramePr/>
          <p:nvPr>
            <p:extLst>
              <p:ext uri="{D42A27DB-BD31-4B8C-83A1-F6EECF244321}">
                <p14:modId xmlns:p14="http://schemas.microsoft.com/office/powerpoint/2010/main" val="1040720061"/>
              </p:ext>
            </p:extLst>
          </p:nvPr>
        </p:nvGraphicFramePr>
        <p:xfrm>
          <a:off x="4294908" y="1565564"/>
          <a:ext cx="7455165" cy="481564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85E0CE23-043B-44F3-4E29-9E1F773E0E63}"/>
              </a:ext>
            </a:extLst>
          </p:cNvPr>
          <p:cNvSpPr txBox="1"/>
          <p:nvPr/>
        </p:nvSpPr>
        <p:spPr>
          <a:xfrm>
            <a:off x="441926" y="6134990"/>
            <a:ext cx="6096000" cy="246221"/>
          </a:xfrm>
          <a:prstGeom prst="rect">
            <a:avLst/>
          </a:prstGeom>
          <a:noFill/>
        </p:spPr>
        <p:txBody>
          <a:bodyPr wrap="square">
            <a:spAutoFit/>
          </a:bodyPr>
          <a:lstStyle/>
          <a:p>
            <a:r>
              <a:rPr lang="en-US" sz="1000" dirty="0"/>
              <a:t>https://www.cdc.gov/covidvaxview/weekly-dashboard/vaccinations-administered-pharmacies-medical.html</a:t>
            </a:r>
          </a:p>
        </p:txBody>
      </p:sp>
      <p:sp>
        <p:nvSpPr>
          <p:cNvPr id="11" name="TextBox 10">
            <a:extLst>
              <a:ext uri="{FF2B5EF4-FFF2-40B4-BE49-F238E27FC236}">
                <a16:creationId xmlns:a16="http://schemas.microsoft.com/office/drawing/2014/main" id="{0D2E7561-7A79-AEC3-7A01-E1EFBAF48F72}"/>
              </a:ext>
            </a:extLst>
          </p:cNvPr>
          <p:cNvSpPr txBox="1"/>
          <p:nvPr/>
        </p:nvSpPr>
        <p:spPr>
          <a:xfrm>
            <a:off x="595745" y="1788969"/>
            <a:ext cx="3699163" cy="1328023"/>
          </a:xfrm>
          <a:prstGeom prst="round2DiagRect">
            <a:avLst/>
          </a:prstGeom>
          <a:solidFill>
            <a:schemeClr val="accent2"/>
          </a:solidFill>
        </p:spPr>
        <p:txBody>
          <a:bodyPr wrap="square" rtlCol="0">
            <a:spAutoFit/>
          </a:bodyPr>
          <a:lstStyle/>
          <a:p>
            <a:pPr algn="ctr"/>
            <a:r>
              <a:rPr lang="en-US" sz="2400" b="1" dirty="0">
                <a:solidFill>
                  <a:schemeClr val="accent1"/>
                </a:solidFill>
              </a:rPr>
              <a:t>90% of COVID-19 vaccines are administered in Pharmacies </a:t>
            </a:r>
          </a:p>
        </p:txBody>
      </p:sp>
    </p:spTree>
    <p:extLst>
      <p:ext uri="{BB962C8B-B14F-4D97-AF65-F5344CB8AC3E}">
        <p14:creationId xmlns:p14="http://schemas.microsoft.com/office/powerpoint/2010/main" val="244925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B0EAC-69AE-D61D-31DD-F5822CAD29A5}"/>
              </a:ext>
            </a:extLst>
          </p:cNvPr>
          <p:cNvSpPr>
            <a:spLocks noGrp="1"/>
          </p:cNvSpPr>
          <p:nvPr>
            <p:ph type="body" sz="quarter" idx="15"/>
          </p:nvPr>
        </p:nvSpPr>
        <p:spPr/>
        <p:txBody>
          <a:bodyPr/>
          <a:lstStyle/>
          <a:p>
            <a:r>
              <a:rPr lang="en-US" dirty="0"/>
              <a:t>COVID-19 Vaccine</a:t>
            </a:r>
          </a:p>
        </p:txBody>
      </p:sp>
      <p:sp>
        <p:nvSpPr>
          <p:cNvPr id="4" name="Rectangle 3">
            <a:extLst>
              <a:ext uri="{FF2B5EF4-FFF2-40B4-BE49-F238E27FC236}">
                <a16:creationId xmlns:a16="http://schemas.microsoft.com/office/drawing/2014/main" id="{010657F5-1F18-BD62-75A3-9F71B9ECA749}"/>
              </a:ext>
            </a:extLst>
          </p:cNvPr>
          <p:cNvSpPr/>
          <p:nvPr/>
        </p:nvSpPr>
        <p:spPr>
          <a:xfrm>
            <a:off x="9705109" y="5912427"/>
            <a:ext cx="2389909" cy="9455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AB055C1-7806-3E36-9B74-B2989C20B81B}"/>
              </a:ext>
            </a:extLst>
          </p:cNvPr>
          <p:cNvSpPr>
            <a:spLocks noGrp="1"/>
          </p:cNvSpPr>
          <p:nvPr>
            <p:ph type="body" sz="quarter" idx="10"/>
          </p:nvPr>
        </p:nvSpPr>
        <p:spPr>
          <a:xfrm>
            <a:off x="602674" y="1319645"/>
            <a:ext cx="11147400" cy="5226627"/>
          </a:xfrm>
        </p:spPr>
        <p:txBody>
          <a:bodyPr>
            <a:normAutofit fontScale="92500" lnSpcReduction="10000"/>
          </a:bodyPr>
          <a:lstStyle/>
          <a:p>
            <a:pPr>
              <a:spcAft>
                <a:spcPts val="600"/>
              </a:spcAft>
            </a:pPr>
            <a:r>
              <a:rPr lang="en-US" dirty="0"/>
              <a:t>Strengthen informed consent language to include risks and uncertainties in VIS</a:t>
            </a:r>
          </a:p>
          <a:p>
            <a:pPr marL="914400" lvl="1" indent="-457200">
              <a:spcAft>
                <a:spcPts val="1000"/>
              </a:spcAft>
              <a:buFont typeface="+mj-lt"/>
              <a:buAutoNum type="arabicPeriod"/>
            </a:pPr>
            <a:r>
              <a:rPr lang="en-US" sz="2000" dirty="0"/>
              <a:t>Current assessments regarding protection provided by COVID-19 vaccines against severe outcomes are of low quality and is moderate and of short duration.</a:t>
            </a:r>
          </a:p>
          <a:p>
            <a:pPr marL="914400" lvl="1" indent="-457200">
              <a:spcAft>
                <a:spcPts val="1000"/>
              </a:spcAft>
              <a:buFont typeface="+mj-lt"/>
              <a:buAutoNum type="arabicPeriod"/>
            </a:pPr>
            <a:r>
              <a:rPr lang="en-US" sz="2000" dirty="0"/>
              <a:t>Evidence that repeated mRNA boosters cause acquired changes in the immune system and may be associated with increased vulnerability to future infections. </a:t>
            </a:r>
          </a:p>
          <a:p>
            <a:pPr marL="914400" lvl="1" indent="-457200">
              <a:spcAft>
                <a:spcPts val="1000"/>
              </a:spcAft>
              <a:buFont typeface="+mj-lt"/>
              <a:buAutoNum type="arabicPeriod"/>
            </a:pPr>
            <a:r>
              <a:rPr lang="en-US" sz="2000" dirty="0"/>
              <a:t>Documented deaths from symptomatic and subclinical myocarditis, pericarditis and potentially other CV conditions post COVID-19 vaccination, including of healthy children, with probable causal relationship to mRNA vaccine. Risk is likely relatively small but not well understood.</a:t>
            </a:r>
          </a:p>
          <a:p>
            <a:pPr marL="914400" lvl="1" indent="-457200">
              <a:spcAft>
                <a:spcPts val="1000"/>
              </a:spcAft>
              <a:buFont typeface="+mj-lt"/>
              <a:buAutoNum type="arabicPeriod"/>
            </a:pPr>
            <a:r>
              <a:rPr lang="en-US" sz="2000" dirty="0"/>
              <a:t>Reports demonstrate that COVID-19 vaccine can cause prolonged and debilitating post vaccine syndrome. Symptoms include insomnia, chronic pain, immune dysregulation, several neuropathy, CV injuries and severe clotting.</a:t>
            </a:r>
          </a:p>
          <a:p>
            <a:pPr marL="914400" lvl="1" indent="-457200">
              <a:spcAft>
                <a:spcPts val="1000"/>
              </a:spcAft>
              <a:buFont typeface="+mj-lt"/>
              <a:buAutoNum type="arabicPeriod"/>
            </a:pPr>
            <a:r>
              <a:rPr lang="en-US" sz="2000" dirty="0"/>
              <a:t>Resulting spike protein, mRNA and nano-lipids formulation components may persist in different body organs for months and possibly years.</a:t>
            </a:r>
          </a:p>
          <a:p>
            <a:pPr marL="914400" lvl="1" indent="-457200">
              <a:spcAft>
                <a:spcPts val="1000"/>
              </a:spcAft>
              <a:buFont typeface="+mj-lt"/>
              <a:buAutoNum type="arabicPeriod"/>
            </a:pPr>
            <a:r>
              <a:rPr lang="en-US" sz="2000" dirty="0"/>
              <a:t>Safety and efficacy of COVID-19 vaccination during pregnancy have never been tested in appropriately powered randomized clinical trials. One trial observed higher numerical imbalance of babies born with congenital malformation after maternal vaccination.</a:t>
            </a:r>
          </a:p>
        </p:txBody>
      </p:sp>
    </p:spTree>
    <p:extLst>
      <p:ext uri="{BB962C8B-B14F-4D97-AF65-F5344CB8AC3E}">
        <p14:creationId xmlns:p14="http://schemas.microsoft.com/office/powerpoint/2010/main" val="3180154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5FAC0B-40D4-2312-E10C-47B2D728A82E}"/>
            </a:ext>
          </a:extLst>
        </p:cNvPr>
        <p:cNvGrpSpPr/>
        <p:nvPr/>
      </p:nvGrpSpPr>
      <p:grpSpPr>
        <a:xfrm>
          <a:off x="0" y="0"/>
          <a:ext cx="0" cy="0"/>
          <a:chOff x="0" y="0"/>
          <a:chExt cx="0" cy="0"/>
        </a:xfrm>
      </p:grpSpPr>
      <p:sp useBgFill="1">
        <p:nvSpPr>
          <p:cNvPr id="1028" name="Rectangle 10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mergency Medicine Archives • Page 3 of 88 • St.Emlyn's">
            <a:extLst>
              <a:ext uri="{FF2B5EF4-FFF2-40B4-BE49-F238E27FC236}">
                <a16:creationId xmlns:a16="http://schemas.microsoft.com/office/drawing/2014/main" id="{0F587EA9-CD74-3F40-5420-C14407566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39" r="23585" b="1951"/>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10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6C05173-8206-113D-C5B7-3569AC445EA4}"/>
              </a:ext>
            </a:extLst>
          </p:cNvPr>
          <p:cNvSpPr>
            <a:spLocks noGrp="1"/>
          </p:cNvSpPr>
          <p:nvPr>
            <p:ph type="title"/>
          </p:nvPr>
        </p:nvSpPr>
        <p:spPr>
          <a:xfrm>
            <a:off x="477981" y="1122363"/>
            <a:ext cx="4488874" cy="3204134"/>
          </a:xfrm>
        </p:spPr>
        <p:txBody>
          <a:bodyPr vert="horz" lIns="91440" tIns="45720" rIns="91440" bIns="45720" rtlCol="0" anchor="b">
            <a:normAutofit/>
          </a:bodyPr>
          <a:lstStyle/>
          <a:p>
            <a:r>
              <a:rPr lang="en-US" sz="4800" b="1" dirty="0">
                <a:solidFill>
                  <a:srgbClr val="003493"/>
                </a:solidFill>
              </a:rPr>
              <a:t>MMR and Varicella Vaccines</a:t>
            </a:r>
          </a:p>
        </p:txBody>
      </p:sp>
      <p:sp>
        <p:nvSpPr>
          <p:cNvPr id="1030" name="Rectangle 10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2" name="Rectangle 10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7640B73-F19D-21BD-4D09-436D324E3F09}"/>
              </a:ext>
            </a:extLst>
          </p:cNvPr>
          <p:cNvSpPr/>
          <p:nvPr/>
        </p:nvSpPr>
        <p:spPr>
          <a:xfrm>
            <a:off x="477981" y="532790"/>
            <a:ext cx="1957418" cy="369149"/>
          </a:xfrm>
          <a:prstGeom prst="rect">
            <a:avLst/>
          </a:prstGeom>
          <a:solidFill>
            <a:srgbClr val="FFB81C"/>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776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51F63A-8CE9-26E0-0C29-DE5C6B9352C6}"/>
              </a:ext>
            </a:extLst>
          </p:cNvPr>
          <p:cNvSpPr>
            <a:spLocks noGrp="1"/>
          </p:cNvSpPr>
          <p:nvPr>
            <p:ph type="body" sz="quarter" idx="10"/>
          </p:nvPr>
        </p:nvSpPr>
        <p:spPr>
          <a:xfrm>
            <a:off x="991698" y="1465118"/>
            <a:ext cx="10758375" cy="4520046"/>
          </a:xfrm>
        </p:spPr>
        <p:txBody>
          <a:bodyPr/>
          <a:lstStyle/>
          <a:p>
            <a:r>
              <a:rPr lang="en-US" b="1" dirty="0">
                <a:solidFill>
                  <a:srgbClr val="003493"/>
                </a:solidFill>
              </a:rPr>
              <a:t>Combined MMRV vaccine is not recommended to be given before age 4 years</a:t>
            </a:r>
          </a:p>
          <a:p>
            <a:pPr lvl="1"/>
            <a:r>
              <a:rPr lang="en-US" b="1" dirty="0">
                <a:solidFill>
                  <a:srgbClr val="003493"/>
                </a:solidFill>
              </a:rPr>
              <a:t>Children &lt; 4 years should receive separate MMR vaccine and varicella vaccines</a:t>
            </a:r>
          </a:p>
          <a:p>
            <a:pPr lvl="1"/>
            <a:endParaRPr lang="en-US" dirty="0"/>
          </a:p>
          <a:p>
            <a:r>
              <a:rPr lang="en-US" dirty="0"/>
              <a:t>For the first dose at age </a:t>
            </a:r>
            <a:r>
              <a:rPr lang="en-US" u="sng" dirty="0"/>
              <a:t>&gt;</a:t>
            </a:r>
            <a:r>
              <a:rPr lang="en-US" dirty="0"/>
              <a:t> 48 months and for the second dose at any age (15 months – 12 years), MMRV is generally preferred</a:t>
            </a:r>
          </a:p>
        </p:txBody>
      </p:sp>
      <p:sp>
        <p:nvSpPr>
          <p:cNvPr id="5" name="Text Placeholder 4">
            <a:extLst>
              <a:ext uri="{FF2B5EF4-FFF2-40B4-BE49-F238E27FC236}">
                <a16:creationId xmlns:a16="http://schemas.microsoft.com/office/drawing/2014/main" id="{C60D41D3-DB26-171E-C372-84D6DD34BECF}"/>
              </a:ext>
            </a:extLst>
          </p:cNvPr>
          <p:cNvSpPr>
            <a:spLocks noGrp="1"/>
          </p:cNvSpPr>
          <p:nvPr>
            <p:ph type="body" sz="quarter" idx="15"/>
          </p:nvPr>
        </p:nvSpPr>
        <p:spPr>
          <a:xfrm>
            <a:off x="623455" y="187036"/>
            <a:ext cx="11126619" cy="1004479"/>
          </a:xfrm>
        </p:spPr>
        <p:txBody>
          <a:bodyPr>
            <a:normAutofit fontScale="92500" lnSpcReduction="10000"/>
          </a:bodyPr>
          <a:lstStyle/>
          <a:p>
            <a:r>
              <a:rPr lang="en-US" dirty="0"/>
              <a:t>Measles, Mumps, Rubella and Varicella Vaccines (MMRV)</a:t>
            </a:r>
          </a:p>
        </p:txBody>
      </p:sp>
    </p:spTree>
    <p:extLst>
      <p:ext uri="{BB962C8B-B14F-4D97-AF65-F5344CB8AC3E}">
        <p14:creationId xmlns:p14="http://schemas.microsoft.com/office/powerpoint/2010/main" val="3020456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F5DF8289-3A76-8E03-B4C8-F4D05415A44D}"/>
              </a:ext>
            </a:extLst>
          </p:cNvPr>
          <p:cNvGraphicFramePr/>
          <p:nvPr>
            <p:extLst>
              <p:ext uri="{D42A27DB-BD31-4B8C-83A1-F6EECF244321}">
                <p14:modId xmlns:p14="http://schemas.microsoft.com/office/powerpoint/2010/main" val="33006785"/>
              </p:ext>
            </p:extLst>
          </p:nvPr>
        </p:nvGraphicFramePr>
        <p:xfrm>
          <a:off x="419100" y="1528175"/>
          <a:ext cx="11353800" cy="4636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a:extLst>
              <a:ext uri="{FF2B5EF4-FFF2-40B4-BE49-F238E27FC236}">
                <a16:creationId xmlns:a16="http://schemas.microsoft.com/office/drawing/2014/main" id="{B1B07868-11DE-ADE7-76D9-06CA8ABDE24D}"/>
              </a:ext>
            </a:extLst>
          </p:cNvPr>
          <p:cNvSpPr>
            <a:spLocks noGrp="1"/>
          </p:cNvSpPr>
          <p:nvPr>
            <p:ph type="body" sz="quarter" idx="15"/>
          </p:nvPr>
        </p:nvSpPr>
        <p:spPr>
          <a:xfrm>
            <a:off x="739037" y="200416"/>
            <a:ext cx="11011038" cy="991099"/>
          </a:xfrm>
        </p:spPr>
        <p:txBody>
          <a:bodyPr>
            <a:normAutofit fontScale="92500" lnSpcReduction="20000"/>
          </a:bodyPr>
          <a:lstStyle/>
          <a:p>
            <a:r>
              <a:rPr lang="en-US" dirty="0"/>
              <a:t>Timeline of Recommendations for MMRV Vaccine Use in US</a:t>
            </a:r>
          </a:p>
        </p:txBody>
      </p:sp>
    </p:spTree>
    <p:extLst>
      <p:ext uri="{BB962C8B-B14F-4D97-AF65-F5344CB8AC3E}">
        <p14:creationId xmlns:p14="http://schemas.microsoft.com/office/powerpoint/2010/main" val="299184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C09327-D666-3C4D-4ACB-0CC919F0FD02}"/>
              </a:ext>
            </a:extLst>
          </p:cNvPr>
          <p:cNvSpPr>
            <a:spLocks noGrp="1"/>
          </p:cNvSpPr>
          <p:nvPr>
            <p:ph type="body" sz="quarter" idx="15"/>
          </p:nvPr>
        </p:nvSpPr>
        <p:spPr/>
        <p:txBody>
          <a:bodyPr/>
          <a:lstStyle/>
          <a:p>
            <a:r>
              <a:rPr lang="en-US" dirty="0"/>
              <a:t>Tale as Old as Time</a:t>
            </a:r>
          </a:p>
        </p:txBody>
      </p:sp>
      <p:pic>
        <p:nvPicPr>
          <p:cNvPr id="3" name="Picture 2">
            <a:extLst>
              <a:ext uri="{FF2B5EF4-FFF2-40B4-BE49-F238E27FC236}">
                <a16:creationId xmlns:a16="http://schemas.microsoft.com/office/drawing/2014/main" id="{98AD3D7B-0D5F-5C15-3856-9CB42B351B37}"/>
              </a:ext>
            </a:extLst>
          </p:cNvPr>
          <p:cNvPicPr>
            <a:picLocks noChangeAspect="1"/>
          </p:cNvPicPr>
          <p:nvPr/>
        </p:nvPicPr>
        <p:blipFill>
          <a:blip r:embed="rId3"/>
          <a:stretch>
            <a:fillRect/>
          </a:stretch>
        </p:blipFill>
        <p:spPr>
          <a:xfrm>
            <a:off x="690972" y="1331794"/>
            <a:ext cx="11059102" cy="4194412"/>
          </a:xfrm>
          <a:prstGeom prst="rect">
            <a:avLst/>
          </a:prstGeom>
        </p:spPr>
      </p:pic>
    </p:spTree>
    <p:extLst>
      <p:ext uri="{BB962C8B-B14F-4D97-AF65-F5344CB8AC3E}">
        <p14:creationId xmlns:p14="http://schemas.microsoft.com/office/powerpoint/2010/main" val="154077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72AD70C-CF24-D2D7-28CA-6FC13BDAEE76}"/>
              </a:ext>
            </a:extLst>
          </p:cNvPr>
          <p:cNvSpPr>
            <a:spLocks noChangeArrowheads="1"/>
          </p:cNvSpPr>
          <p:nvPr>
            <p:custDataLst>
              <p:tags r:id="rId1"/>
            </p:custDataLst>
          </p:nvPr>
        </p:nvSpPr>
        <p:spPr bwMode="auto">
          <a:xfrm>
            <a:off x="1512888" y="6478588"/>
            <a:ext cx="9163051" cy="385762"/>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4339" name="Date Placeholder 3">
            <a:extLst>
              <a:ext uri="{FF2B5EF4-FFF2-40B4-BE49-F238E27FC236}">
                <a16:creationId xmlns:a16="http://schemas.microsoft.com/office/drawing/2014/main" id="{F5009C18-6ABB-4A55-EC40-9B5292EE895A}"/>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002184"/>
                </a:solidFill>
                <a:latin typeface="Helvetica" panose="020B0604020202020204" pitchFamily="34" charset="0"/>
              </a:rPr>
              <a:t>Date of Download:  11/3/2025</a:t>
            </a:r>
          </a:p>
        </p:txBody>
      </p:sp>
      <p:sp>
        <p:nvSpPr>
          <p:cNvPr id="16388" name="Footer Placeholder 4">
            <a:extLst>
              <a:ext uri="{FF2B5EF4-FFF2-40B4-BE49-F238E27FC236}">
                <a16:creationId xmlns:a16="http://schemas.microsoft.com/office/drawing/2014/main" id="{B44E11E3-AC38-D8DE-05B9-82AC79216A2B}"/>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a:solidFill>
                  <a:srgbClr val="002184"/>
                </a:solidFill>
              </a:rPr>
              <a:t>Copyright © 2025 American Academy of Pediatrics. All rights reserved.</a:t>
            </a:r>
          </a:p>
        </p:txBody>
      </p:sp>
      <p:sp>
        <p:nvSpPr>
          <p:cNvPr id="16390" name="Text Placeholder 2">
            <a:extLst>
              <a:ext uri="{FF2B5EF4-FFF2-40B4-BE49-F238E27FC236}">
                <a16:creationId xmlns:a16="http://schemas.microsoft.com/office/drawing/2014/main" id="{2A0C8297-F541-5A7E-B4C0-F73BC25F4850}"/>
              </a:ext>
            </a:extLst>
          </p:cNvPr>
          <p:cNvSpPr txBox="1">
            <a:spLocks noChangeArrowheads="1"/>
          </p:cNvSpPr>
          <p:nvPr>
            <p:custDataLst>
              <p:tags r:id="rId4"/>
            </p:custDataLst>
          </p:nvPr>
        </p:nvSpPr>
        <p:spPr bwMode="auto">
          <a:xfrm>
            <a:off x="366735" y="6373812"/>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200" dirty="0">
                <a:ln w="9525" cap="flat" cmpd="sng" algn="ctr">
                  <a:noFill/>
                  <a:prstDash val="solid"/>
                  <a:round/>
                  <a:headEnd type="none" w="med" len="med"/>
                  <a:tailEnd type="none" w="med" len="med"/>
                </a:ln>
                <a:solidFill>
                  <a:srgbClr val="000000"/>
                </a:solidFill>
                <a:latin typeface="Helvetica" pitchFamily="2" charset="0"/>
                <a:sym typeface="Wingdings"/>
              </a:rPr>
              <a:t>Pediatrics. 2010;126(1):e1-e8. doi:10.1542/peds.2010-0665</a:t>
            </a:r>
          </a:p>
        </p:txBody>
      </p:sp>
      <p:sp>
        <p:nvSpPr>
          <p:cNvPr id="16391" name="Text Placeholder 2">
            <a:extLst>
              <a:ext uri="{FF2B5EF4-FFF2-40B4-BE49-F238E27FC236}">
                <a16:creationId xmlns:a16="http://schemas.microsoft.com/office/drawing/2014/main" id="{141C58D2-158C-0D12-F71C-679F75B6EF09}"/>
              </a:ext>
            </a:extLst>
          </p:cNvPr>
          <p:cNvSpPr/>
          <p:nvPr>
            <p:custDataLst>
              <p:tags r:id="rId5"/>
            </p:custDataLst>
          </p:nvPr>
        </p:nvSpPr>
        <p:spPr>
          <a:xfrm>
            <a:off x="522288" y="219075"/>
            <a:ext cx="11436263" cy="635000"/>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b="1" dirty="0">
                <a:solidFill>
                  <a:schemeClr val="accent1"/>
                </a:solidFill>
                <a:cs typeface="Arial" panose="020B0604020202020204" pitchFamily="34" charset="0"/>
              </a:rPr>
              <a:t>Postvaccination outpatient fever visits among 12- to 23-month-olds according to vaccine received: VSD study population, 2000–2008.
</a:t>
            </a:r>
          </a:p>
        </p:txBody>
      </p:sp>
      <p:pic>
        <p:nvPicPr>
          <p:cNvPr id="14345" name="Picture 2" descr="American Academy of Pediatrics: Dedicated to the Health of All Children®">
            <a:extLst>
              <a:ext uri="{FF2B5EF4-FFF2-40B4-BE49-F238E27FC236}">
                <a16:creationId xmlns:a16="http://schemas.microsoft.com/office/drawing/2014/main" id="{D457E5A6-C1F5-990D-31D8-70CA4ED2F8BB}"/>
              </a:ext>
            </a:extLst>
          </p:cNvPr>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9948494" y="5768975"/>
            <a:ext cx="20669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346" name="Straight Connector 5">
            <a:extLst>
              <a:ext uri="{FF2B5EF4-FFF2-40B4-BE49-F238E27FC236}">
                <a16:creationId xmlns:a16="http://schemas.microsoft.com/office/drawing/2014/main" id="{CA3D226A-679F-1C35-5862-D49F1B42ECF3}"/>
              </a:ext>
            </a:extLst>
          </p:cNvPr>
          <p:cNvCxnSpPr>
            <a:cxnSpLocks noChangeShapeType="1"/>
          </p:cNvCxnSpPr>
          <p:nvPr>
            <p:custDataLst>
              <p:tags r:id="rId7"/>
            </p:custDataLst>
          </p:nvPr>
        </p:nvCxnSpPr>
        <p:spPr bwMode="auto">
          <a:xfrm>
            <a:off x="5474571" y="6042024"/>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7" name="Straight Connector 13">
            <a:extLst>
              <a:ext uri="{FF2B5EF4-FFF2-40B4-BE49-F238E27FC236}">
                <a16:creationId xmlns:a16="http://schemas.microsoft.com/office/drawing/2014/main" id="{10722E96-EACD-21AD-2135-9939CBAC81D7}"/>
              </a:ext>
            </a:extLst>
          </p:cNvPr>
          <p:cNvCxnSpPr>
            <a:cxnSpLocks noChangeShapeType="1"/>
          </p:cNvCxnSpPr>
          <p:nvPr>
            <p:custDataLst>
              <p:tags r:id="rId8"/>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8" name="New picture">
            <a:extLst>
              <a:ext uri="{FF2B5EF4-FFF2-40B4-BE49-F238E27FC236}">
                <a16:creationId xmlns:a16="http://schemas.microsoft.com/office/drawing/2014/main" id="{6AA8C4EA-DD09-F3B5-75FF-C9F1BFF5D53A}"/>
              </a:ext>
            </a:extLst>
          </p:cNvPr>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1970437" y="1185862"/>
            <a:ext cx="7759177" cy="51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82EC4E00-4E61-67C4-0C5A-4294A352AF7C}"/>
              </a:ext>
            </a:extLst>
          </p:cNvPr>
          <p:cNvSpPr>
            <a:spLocks noChangeArrowheads="1"/>
          </p:cNvSpPr>
          <p:nvPr>
            <p:custDataLst>
              <p:tags r:id="rId1"/>
            </p:custDataLst>
          </p:nvPr>
        </p:nvSpPr>
        <p:spPr bwMode="auto">
          <a:xfrm>
            <a:off x="1512888" y="6478588"/>
            <a:ext cx="9163051" cy="385762"/>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4339" name="Date Placeholder 3">
            <a:extLst>
              <a:ext uri="{FF2B5EF4-FFF2-40B4-BE49-F238E27FC236}">
                <a16:creationId xmlns:a16="http://schemas.microsoft.com/office/drawing/2014/main" id="{8AB2FFB5-1DB7-8AE1-79AC-116718C4FD7A}"/>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800">
                <a:solidFill>
                  <a:srgbClr val="002184"/>
                </a:solidFill>
                <a:latin typeface="Helvetica" panose="020B0604020202020204" pitchFamily="34" charset="0"/>
              </a:rPr>
              <a:t>Date of Download:  11/3/2025</a:t>
            </a:r>
          </a:p>
        </p:txBody>
      </p:sp>
      <p:sp>
        <p:nvSpPr>
          <p:cNvPr id="16388" name="Footer Placeholder 4">
            <a:extLst>
              <a:ext uri="{FF2B5EF4-FFF2-40B4-BE49-F238E27FC236}">
                <a16:creationId xmlns:a16="http://schemas.microsoft.com/office/drawing/2014/main" id="{F15D133A-E065-45A2-B618-5F6A6ABAB076}"/>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r>
              <a:rPr lang="en-US" altLang="en-US" sz="800">
                <a:solidFill>
                  <a:srgbClr val="002184"/>
                </a:solidFill>
              </a:rPr>
              <a:t>Copyright © 2025 American Academy of Pediatrics. All rights reserved.</a:t>
            </a:r>
          </a:p>
        </p:txBody>
      </p:sp>
      <p:sp>
        <p:nvSpPr>
          <p:cNvPr id="16390" name="Text Placeholder 2">
            <a:extLst>
              <a:ext uri="{FF2B5EF4-FFF2-40B4-BE49-F238E27FC236}">
                <a16:creationId xmlns:a16="http://schemas.microsoft.com/office/drawing/2014/main" id="{8DA63C1C-C78A-0148-76F8-3FFA7BD4B3EE}"/>
              </a:ext>
            </a:extLst>
          </p:cNvPr>
          <p:cNvSpPr txBox="1">
            <a:spLocks noChangeArrowheads="1"/>
          </p:cNvSpPr>
          <p:nvPr>
            <p:custDataLst>
              <p:tags r:id="rId4"/>
            </p:custDataLst>
          </p:nvPr>
        </p:nvSpPr>
        <p:spPr bwMode="auto">
          <a:xfrm>
            <a:off x="283923" y="6297613"/>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SzTx/>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200" dirty="0">
                <a:ln w="9525" cap="flat" cmpd="sng" algn="ctr">
                  <a:noFill/>
                  <a:prstDash val="solid"/>
                  <a:round/>
                  <a:headEnd type="none" w="med" len="med"/>
                  <a:tailEnd type="none" w="med" len="med"/>
                </a:ln>
                <a:solidFill>
                  <a:srgbClr val="000000"/>
                </a:solidFill>
                <a:latin typeface="Helvetica" pitchFamily="2" charset="0"/>
                <a:sym typeface="Wingdings"/>
              </a:rPr>
              <a:t>Pediatrics. 2010;126(1):e1-e8. doi:10.1542/peds.2010-0665</a:t>
            </a:r>
          </a:p>
        </p:txBody>
      </p:sp>
      <p:sp>
        <p:nvSpPr>
          <p:cNvPr id="16391" name="Text Placeholder 2">
            <a:extLst>
              <a:ext uri="{FF2B5EF4-FFF2-40B4-BE49-F238E27FC236}">
                <a16:creationId xmlns:a16="http://schemas.microsoft.com/office/drawing/2014/main" id="{86CE6428-3C9E-9F24-EF06-F129504DF448}"/>
              </a:ext>
            </a:extLst>
          </p:cNvPr>
          <p:cNvSpPr/>
          <p:nvPr>
            <p:custDataLst>
              <p:tags r:id="rId5"/>
            </p:custDataLst>
          </p:nvPr>
        </p:nvSpPr>
        <p:spPr>
          <a:xfrm>
            <a:off x="435802" y="195264"/>
            <a:ext cx="11554477" cy="635000"/>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buFontTx/>
              <a:buNone/>
            </a:pPr>
            <a:r>
              <a:rPr lang="en-US" altLang="en-US" sz="2400" b="1" dirty="0">
                <a:solidFill>
                  <a:schemeClr val="accent1"/>
                </a:solidFill>
                <a:cs typeface="Arial" panose="020B0604020202020204" pitchFamily="34" charset="0"/>
              </a:rPr>
              <a:t>Postvaccination seizures among 12- to 23-month-olds according to vaccine received: VSD study population, 2000–2008.</a:t>
            </a:r>
          </a:p>
        </p:txBody>
      </p:sp>
      <p:pic>
        <p:nvPicPr>
          <p:cNvPr id="14345" name="Picture 2" descr="American Academy of Pediatrics: Dedicated to the Health of All Children®">
            <a:extLst>
              <a:ext uri="{FF2B5EF4-FFF2-40B4-BE49-F238E27FC236}">
                <a16:creationId xmlns:a16="http://schemas.microsoft.com/office/drawing/2014/main" id="{902EEE4E-23A8-D2EE-4D53-CB5D25A39F30}"/>
              </a:ext>
            </a:extLst>
          </p:cNvPr>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9841152" y="5692776"/>
            <a:ext cx="20669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cxnSp>
        <p:nvCxnSpPr>
          <p:cNvPr id="14346" name="Straight Connector 5">
            <a:extLst>
              <a:ext uri="{FF2B5EF4-FFF2-40B4-BE49-F238E27FC236}">
                <a16:creationId xmlns:a16="http://schemas.microsoft.com/office/drawing/2014/main" id="{9121E578-4088-8A00-1D9F-A47BBF1B61A3}"/>
              </a:ext>
            </a:extLst>
          </p:cNvPr>
          <p:cNvCxnSpPr>
            <a:cxnSpLocks noChangeShapeType="1"/>
          </p:cNvCxnSpPr>
          <p:nvPr>
            <p:custDataLst>
              <p:tags r:id="rId7"/>
            </p:custDataLst>
          </p:nvPr>
        </p:nvCxnSpPr>
        <p:spPr bwMode="auto">
          <a:xfrm>
            <a:off x="1524000" y="6478588"/>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7" name="Straight Connector 13">
            <a:extLst>
              <a:ext uri="{FF2B5EF4-FFF2-40B4-BE49-F238E27FC236}">
                <a16:creationId xmlns:a16="http://schemas.microsoft.com/office/drawing/2014/main" id="{FEBE92C9-225B-EFC6-CCD2-F225CD3FAB2D}"/>
              </a:ext>
            </a:extLst>
          </p:cNvPr>
          <p:cNvCxnSpPr>
            <a:cxnSpLocks noChangeShapeType="1"/>
          </p:cNvCxnSpPr>
          <p:nvPr>
            <p:custDataLst>
              <p:tags r:id="rId8"/>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8" name="New picture">
            <a:extLst>
              <a:ext uri="{FF2B5EF4-FFF2-40B4-BE49-F238E27FC236}">
                <a16:creationId xmlns:a16="http://schemas.microsoft.com/office/drawing/2014/main" id="{C5BFBECE-120F-5CE2-BBBC-AC0724F2F2F8}"/>
              </a:ext>
            </a:extLst>
          </p:cNvPr>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2209801" y="1364640"/>
            <a:ext cx="7059460" cy="484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pic>
        <p:nvPicPr>
          <p:cNvPr id="2" name="New picture">
            <a:extLst>
              <a:ext uri="{FF2B5EF4-FFF2-40B4-BE49-F238E27FC236}">
                <a16:creationId xmlns:a16="http://schemas.microsoft.com/office/drawing/2014/main" id="{EACB4C7C-A15F-9359-4FF4-F25FAEB99245}"/>
              </a:ext>
            </a:extLst>
          </p:cNvPr>
          <p:cNvPicPr>
            <a:picLocks noChangeAspect="1" noChangeArrowheads="1"/>
          </p:cNvPicPr>
          <p:nvPr>
            <p:custDataLst>
              <p:tags r:id="rId10"/>
            </p:custDataLst>
          </p:nvPr>
        </p:nvPicPr>
        <p:blipFill>
          <a:blip r:embed="rId15">
            <a:extLst>
              <a:ext uri="{28A0092B-C50C-407E-A947-70E740481C1C}">
                <a14:useLocalDpi xmlns:a14="http://schemas.microsoft.com/office/drawing/2010/main" val="0"/>
              </a:ext>
            </a:extLst>
          </a:blip>
          <a:srcRect/>
          <a:stretch>
            <a:fillRect/>
          </a:stretch>
        </p:blipFill>
        <p:spPr bwMode="auto">
          <a:xfrm>
            <a:off x="1775637" y="1046791"/>
            <a:ext cx="7953977" cy="524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8A12F8-BB6B-AB22-A90F-1F9F752D7CBA}"/>
              </a:ext>
            </a:extLst>
          </p:cNvPr>
          <p:cNvSpPr>
            <a:spLocks noGrp="1"/>
          </p:cNvSpPr>
          <p:nvPr>
            <p:ph type="body" sz="quarter" idx="15"/>
          </p:nvPr>
        </p:nvSpPr>
        <p:spPr/>
        <p:txBody>
          <a:bodyPr>
            <a:normAutofit fontScale="77500" lnSpcReduction="20000"/>
          </a:bodyPr>
          <a:lstStyle/>
          <a:p>
            <a:pPr algn="ctr"/>
            <a:r>
              <a:rPr lang="en-US" dirty="0"/>
              <a:t>Cochrane Review: MMRV vs MMR + Varicella in Children</a:t>
            </a:r>
          </a:p>
        </p:txBody>
      </p:sp>
      <p:sp>
        <p:nvSpPr>
          <p:cNvPr id="3" name="Text Placeholder 2">
            <a:extLst>
              <a:ext uri="{FF2B5EF4-FFF2-40B4-BE49-F238E27FC236}">
                <a16:creationId xmlns:a16="http://schemas.microsoft.com/office/drawing/2014/main" id="{56AD136C-A51B-5773-6A72-285C2AF19CCB}"/>
              </a:ext>
            </a:extLst>
          </p:cNvPr>
          <p:cNvSpPr>
            <a:spLocks noGrp="1"/>
          </p:cNvSpPr>
          <p:nvPr>
            <p:ph type="body" sz="quarter" idx="10"/>
          </p:nvPr>
        </p:nvSpPr>
        <p:spPr>
          <a:xfrm>
            <a:off x="917270" y="1297172"/>
            <a:ext cx="10758375" cy="4763385"/>
          </a:xfrm>
        </p:spPr>
        <p:txBody>
          <a:bodyPr>
            <a:normAutofit/>
          </a:bodyPr>
          <a:lstStyle/>
          <a:p>
            <a:pPr marL="0" indent="0">
              <a:buNone/>
            </a:pPr>
            <a:r>
              <a:rPr lang="en-US" b="1" dirty="0">
                <a:solidFill>
                  <a:schemeClr val="accent1"/>
                </a:solidFill>
              </a:rPr>
              <a:t>Febrile seizure review</a:t>
            </a:r>
          </a:p>
          <a:p>
            <a:r>
              <a:rPr lang="en-US" dirty="0"/>
              <a:t>Risk of febrile seizures after MMRV vaccination compared to MMR+V vaccination</a:t>
            </a:r>
          </a:p>
          <a:p>
            <a:pPr lvl="1"/>
            <a:r>
              <a:rPr lang="en-US" dirty="0"/>
              <a:t>Overall estimates</a:t>
            </a:r>
          </a:p>
          <a:p>
            <a:pPr lvl="2"/>
            <a:r>
              <a:rPr lang="en-US" dirty="0"/>
              <a:t>Within 42 days after vaccination: RR 1.31 (95% CI: 1.19 to 1.45)</a:t>
            </a:r>
          </a:p>
          <a:p>
            <a:pPr lvl="2"/>
            <a:r>
              <a:rPr lang="en-US" dirty="0"/>
              <a:t>Within 7 to 10 days after vaccination: RR 1.98 (95% CI: 1.69 to 2.33)</a:t>
            </a:r>
          </a:p>
          <a:p>
            <a:pPr marL="1371600" lvl="3" indent="0">
              <a:buNone/>
            </a:pPr>
            <a:endParaRPr lang="en-US" dirty="0"/>
          </a:p>
        </p:txBody>
      </p:sp>
      <p:sp>
        <p:nvSpPr>
          <p:cNvPr id="4" name="TextBox 3">
            <a:extLst>
              <a:ext uri="{FF2B5EF4-FFF2-40B4-BE49-F238E27FC236}">
                <a16:creationId xmlns:a16="http://schemas.microsoft.com/office/drawing/2014/main" id="{C5850AE1-7697-02C1-44AC-07BD20F90DE6}"/>
              </a:ext>
            </a:extLst>
          </p:cNvPr>
          <p:cNvSpPr txBox="1"/>
          <p:nvPr/>
        </p:nvSpPr>
        <p:spPr>
          <a:xfrm>
            <a:off x="516355" y="6060557"/>
            <a:ext cx="3485249" cy="400110"/>
          </a:xfrm>
          <a:prstGeom prst="rect">
            <a:avLst/>
          </a:prstGeom>
          <a:noFill/>
        </p:spPr>
        <p:txBody>
          <a:bodyPr wrap="none" rtlCol="0">
            <a:spAutoFit/>
          </a:bodyPr>
          <a:lstStyle/>
          <a:p>
            <a:r>
              <a:rPr lang="en-US" sz="1000" dirty="0"/>
              <a:t>Cochrane Database Syst Rev. 2021;11(11):CD004407</a:t>
            </a:r>
          </a:p>
          <a:p>
            <a:r>
              <a:rPr lang="en-US" sz="1000" dirty="0"/>
              <a:t>Published 2021 Nov 22.doi:10.1002/14651858.CD004407.pub5</a:t>
            </a:r>
          </a:p>
        </p:txBody>
      </p:sp>
    </p:spTree>
    <p:extLst>
      <p:ext uri="{BB962C8B-B14F-4D97-AF65-F5344CB8AC3E}">
        <p14:creationId xmlns:p14="http://schemas.microsoft.com/office/powerpoint/2010/main" val="2710027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54DEB8-AE78-F81A-FF8D-7379AEF3C1E9}"/>
              </a:ext>
            </a:extLst>
          </p:cNvPr>
          <p:cNvSpPr>
            <a:spLocks noGrp="1"/>
          </p:cNvSpPr>
          <p:nvPr>
            <p:ph type="body" sz="quarter" idx="15"/>
          </p:nvPr>
        </p:nvSpPr>
        <p:spPr/>
        <p:txBody>
          <a:bodyPr/>
          <a:lstStyle/>
          <a:p>
            <a:r>
              <a:rPr lang="en-US" dirty="0"/>
              <a:t>Impact: MMRV Vaccine Utilization</a:t>
            </a:r>
          </a:p>
        </p:txBody>
      </p:sp>
      <p:sp>
        <p:nvSpPr>
          <p:cNvPr id="3" name="Text Placeholder 2">
            <a:extLst>
              <a:ext uri="{FF2B5EF4-FFF2-40B4-BE49-F238E27FC236}">
                <a16:creationId xmlns:a16="http://schemas.microsoft.com/office/drawing/2014/main" id="{841511F5-8A2B-D027-9824-FAA068F63514}"/>
              </a:ext>
            </a:extLst>
          </p:cNvPr>
          <p:cNvSpPr>
            <a:spLocks noGrp="1"/>
          </p:cNvSpPr>
          <p:nvPr>
            <p:ph type="body" sz="quarter" idx="10"/>
          </p:nvPr>
        </p:nvSpPr>
        <p:spPr>
          <a:xfrm>
            <a:off x="808074" y="1913860"/>
            <a:ext cx="10941999" cy="3561655"/>
          </a:xfrm>
        </p:spPr>
        <p:txBody>
          <a:bodyPr/>
          <a:lstStyle/>
          <a:p>
            <a:pPr>
              <a:spcAft>
                <a:spcPts val="1800"/>
              </a:spcAft>
            </a:pPr>
            <a:r>
              <a:rPr lang="en-US" dirty="0"/>
              <a:t>First dose: 15% of children aged 19-35 months (range by state: 5.1-31.8%)</a:t>
            </a:r>
          </a:p>
          <a:p>
            <a:r>
              <a:rPr lang="en-US" dirty="0"/>
              <a:t>Second dose: 75% of children aged 4-6 years (range by jurisdiction: 46-96%)</a:t>
            </a:r>
          </a:p>
        </p:txBody>
      </p:sp>
      <p:sp>
        <p:nvSpPr>
          <p:cNvPr id="4" name="TextBox 3">
            <a:extLst>
              <a:ext uri="{FF2B5EF4-FFF2-40B4-BE49-F238E27FC236}">
                <a16:creationId xmlns:a16="http://schemas.microsoft.com/office/drawing/2014/main" id="{3D1C5D19-2A52-A4BC-E0F8-C1AC50284A89}"/>
              </a:ext>
            </a:extLst>
          </p:cNvPr>
          <p:cNvSpPr txBox="1"/>
          <p:nvPr/>
        </p:nvSpPr>
        <p:spPr>
          <a:xfrm>
            <a:off x="648586" y="5981101"/>
            <a:ext cx="8080744" cy="400110"/>
          </a:xfrm>
          <a:prstGeom prst="rect">
            <a:avLst/>
          </a:prstGeom>
          <a:noFill/>
        </p:spPr>
        <p:txBody>
          <a:bodyPr wrap="square" rtlCol="0">
            <a:spAutoFit/>
          </a:bodyPr>
          <a:lstStyle/>
          <a:p>
            <a:r>
              <a:rPr lang="en-US" sz="1000" dirty="0"/>
              <a:t>Data from National Immunization Survey-Child, 2023</a:t>
            </a:r>
          </a:p>
          <a:p>
            <a:r>
              <a:rPr lang="en-US" sz="1000" dirty="0"/>
              <a:t>Data from 39 jurisdictions’ Immunization Information System (IIS), children age 406 years by Dec 31, 2024 who received an MMR-containing vaccine</a:t>
            </a:r>
          </a:p>
        </p:txBody>
      </p:sp>
    </p:spTree>
    <p:extLst>
      <p:ext uri="{BB962C8B-B14F-4D97-AF65-F5344CB8AC3E}">
        <p14:creationId xmlns:p14="http://schemas.microsoft.com/office/powerpoint/2010/main" val="3235107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syringe and vials of liquid&#10;&#10;AI-generated content may be incorrect.">
            <a:extLst>
              <a:ext uri="{FF2B5EF4-FFF2-40B4-BE49-F238E27FC236}">
                <a16:creationId xmlns:a16="http://schemas.microsoft.com/office/drawing/2014/main" id="{19D40CC8-8FAF-E854-CC9F-9CFEC3801521}"/>
              </a:ext>
            </a:extLst>
          </p:cNvPr>
          <p:cNvPicPr>
            <a:picLocks noChangeAspect="1"/>
          </p:cNvPicPr>
          <p:nvPr/>
        </p:nvPicPr>
        <p:blipFill>
          <a:blip r:embed="rId3">
            <a:extLst>
              <a:ext uri="{28A0092B-C50C-407E-A947-70E740481C1C}">
                <a14:useLocalDpi xmlns:a14="http://schemas.microsoft.com/office/drawing/2010/main" val="0"/>
              </a:ext>
            </a:extLst>
          </a:blip>
          <a:srcRect r="18011"/>
          <a:stretch>
            <a:fillRect/>
          </a:stretch>
        </p:blipFill>
        <p:spPr>
          <a:xfrm>
            <a:off x="3523488" y="10"/>
            <a:ext cx="8668512" cy="6857990"/>
          </a:xfrm>
          <a:prstGeom prst="rect">
            <a:avLst/>
          </a:prstGeom>
        </p:spPr>
      </p:pic>
      <p:sp>
        <p:nvSpPr>
          <p:cNvPr id="34" name="Rectangle 3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F4A2F2-A33E-881A-E254-DF42E5947A7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Thimerosal</a:t>
            </a:r>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F88B02C-F99D-E436-2793-16034B22F48D}"/>
              </a:ext>
            </a:extLst>
          </p:cNvPr>
          <p:cNvSpPr/>
          <p:nvPr/>
        </p:nvSpPr>
        <p:spPr>
          <a:xfrm>
            <a:off x="477981" y="532790"/>
            <a:ext cx="1957418" cy="369149"/>
          </a:xfrm>
          <a:prstGeom prst="rect">
            <a:avLst/>
          </a:prstGeom>
          <a:solidFill>
            <a:srgbClr val="FFB81C"/>
          </a:solidFill>
          <a:ln>
            <a:solidFill>
              <a:srgbClr val="FFB8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930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3BF35E-3D08-C699-E716-E765AD27E0BD}"/>
              </a:ext>
            </a:extLst>
          </p:cNvPr>
          <p:cNvSpPr>
            <a:spLocks noGrp="1"/>
          </p:cNvSpPr>
          <p:nvPr>
            <p:ph type="body" sz="quarter" idx="15"/>
          </p:nvPr>
        </p:nvSpPr>
        <p:spPr/>
        <p:txBody>
          <a:bodyPr/>
          <a:lstStyle/>
          <a:p>
            <a:r>
              <a:rPr lang="en-US" dirty="0"/>
              <a:t>Thimerosal</a:t>
            </a:r>
          </a:p>
        </p:txBody>
      </p:sp>
      <p:sp>
        <p:nvSpPr>
          <p:cNvPr id="3" name="Text Placeholder 2">
            <a:extLst>
              <a:ext uri="{FF2B5EF4-FFF2-40B4-BE49-F238E27FC236}">
                <a16:creationId xmlns:a16="http://schemas.microsoft.com/office/drawing/2014/main" id="{9951C3B6-41C3-8C08-CEA5-877D58F7E33A}"/>
              </a:ext>
            </a:extLst>
          </p:cNvPr>
          <p:cNvSpPr>
            <a:spLocks noGrp="1"/>
          </p:cNvSpPr>
          <p:nvPr>
            <p:ph type="body" sz="quarter" idx="10"/>
          </p:nvPr>
        </p:nvSpPr>
        <p:spPr/>
        <p:txBody>
          <a:bodyPr/>
          <a:lstStyle/>
          <a:p>
            <a:pPr>
              <a:lnSpc>
                <a:spcPct val="100000"/>
              </a:lnSpc>
            </a:pPr>
            <a:r>
              <a:rPr lang="en-US" b="1" dirty="0">
                <a:solidFill>
                  <a:schemeClr val="accent1"/>
                </a:solidFill>
              </a:rPr>
              <a:t>Children aged </a:t>
            </a:r>
            <a:r>
              <a:rPr lang="en-US" b="1" u="sng" dirty="0">
                <a:solidFill>
                  <a:schemeClr val="accent1"/>
                </a:solidFill>
              </a:rPr>
              <a:t>&lt;</a:t>
            </a:r>
            <a:r>
              <a:rPr lang="en-US" b="1" dirty="0">
                <a:solidFill>
                  <a:schemeClr val="accent1"/>
                </a:solidFill>
              </a:rPr>
              <a:t> 18 years recommended to receive seasonal influenza vaccines only in single dose formulations that are free of thimerosal as a preservative</a:t>
            </a:r>
          </a:p>
        </p:txBody>
      </p:sp>
    </p:spTree>
    <p:extLst>
      <p:ext uri="{BB962C8B-B14F-4D97-AF65-F5344CB8AC3E}">
        <p14:creationId xmlns:p14="http://schemas.microsoft.com/office/powerpoint/2010/main" val="1283113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E80416-B28A-8E8D-78E4-FEE00FD6046B}"/>
              </a:ext>
            </a:extLst>
          </p:cNvPr>
          <p:cNvSpPr>
            <a:spLocks noGrp="1"/>
          </p:cNvSpPr>
          <p:nvPr>
            <p:ph type="body" sz="quarter" idx="15"/>
          </p:nvPr>
        </p:nvSpPr>
        <p:spPr/>
        <p:txBody>
          <a:bodyPr/>
          <a:lstStyle/>
          <a:p>
            <a:r>
              <a:rPr lang="en-US" dirty="0"/>
              <a:t>Background: Thimerosal</a:t>
            </a:r>
          </a:p>
        </p:txBody>
      </p:sp>
      <p:sp>
        <p:nvSpPr>
          <p:cNvPr id="3" name="Text Placeholder 2">
            <a:extLst>
              <a:ext uri="{FF2B5EF4-FFF2-40B4-BE49-F238E27FC236}">
                <a16:creationId xmlns:a16="http://schemas.microsoft.com/office/drawing/2014/main" id="{D0608334-170F-0203-0DC3-581E062A2A3D}"/>
              </a:ext>
            </a:extLst>
          </p:cNvPr>
          <p:cNvSpPr>
            <a:spLocks noGrp="1"/>
          </p:cNvSpPr>
          <p:nvPr>
            <p:ph type="body" sz="quarter" idx="10"/>
          </p:nvPr>
        </p:nvSpPr>
        <p:spPr/>
        <p:txBody>
          <a:bodyPr/>
          <a:lstStyle/>
          <a:p>
            <a:r>
              <a:rPr lang="en-US" dirty="0"/>
              <a:t>Mercury-based preservative used in multi-dose vials</a:t>
            </a:r>
          </a:p>
          <a:p>
            <a:r>
              <a:rPr lang="en-US" dirty="0"/>
              <a:t>Vaccine concentrations: 0.001% to 0.01%</a:t>
            </a:r>
          </a:p>
          <a:p>
            <a:pPr lvl="1"/>
            <a:r>
              <a:rPr lang="en-US" dirty="0"/>
              <a:t>0.01% thimerosal per 0.5 mL = 25 mcg mercury per 0.5 mL</a:t>
            </a:r>
          </a:p>
          <a:p>
            <a:pPr lvl="1"/>
            <a:endParaRPr lang="en-US" dirty="0"/>
          </a:p>
          <a:p>
            <a:r>
              <a:rPr lang="en-US" dirty="0"/>
              <a:t>Metabolite: </a:t>
            </a:r>
            <a:r>
              <a:rPr lang="en-US" dirty="0" err="1"/>
              <a:t>ethylmercury</a:t>
            </a:r>
            <a:endParaRPr lang="en-US" dirty="0"/>
          </a:p>
          <a:p>
            <a:pPr lvl="1"/>
            <a:r>
              <a:rPr lang="en-US" dirty="0"/>
              <a:t>More soluble than methylmercury: more rapid elimination</a:t>
            </a:r>
          </a:p>
          <a:p>
            <a:pPr lvl="1"/>
            <a:r>
              <a:rPr lang="en-US" dirty="0"/>
              <a:t>Shorter half-life: 3-7 days (vs. 50 days)</a:t>
            </a:r>
          </a:p>
          <a:p>
            <a:pPr lvl="1"/>
            <a:r>
              <a:rPr lang="en-US" dirty="0"/>
              <a:t>Different toxicity profile in vivo (compared to in vitro studies)</a:t>
            </a:r>
          </a:p>
          <a:p>
            <a:pPr marL="457200" lvl="1" indent="0">
              <a:buNone/>
            </a:pPr>
            <a:endParaRPr lang="en-US" dirty="0"/>
          </a:p>
        </p:txBody>
      </p:sp>
    </p:spTree>
    <p:extLst>
      <p:ext uri="{BB962C8B-B14F-4D97-AF65-F5344CB8AC3E}">
        <p14:creationId xmlns:p14="http://schemas.microsoft.com/office/powerpoint/2010/main" val="1036178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DEA10-42AA-904F-4B39-EF918B6CFFC5}"/>
              </a:ext>
            </a:extLst>
          </p:cNvPr>
          <p:cNvSpPr>
            <a:spLocks noGrp="1"/>
          </p:cNvSpPr>
          <p:nvPr>
            <p:ph type="body" sz="quarter" idx="15"/>
          </p:nvPr>
        </p:nvSpPr>
        <p:spPr/>
        <p:txBody>
          <a:bodyPr/>
          <a:lstStyle/>
          <a:p>
            <a:r>
              <a:rPr lang="en-US" dirty="0"/>
              <a:t>Thimerosal Concerns</a:t>
            </a:r>
          </a:p>
        </p:txBody>
      </p:sp>
      <p:sp>
        <p:nvSpPr>
          <p:cNvPr id="3" name="Text Placeholder 2">
            <a:extLst>
              <a:ext uri="{FF2B5EF4-FFF2-40B4-BE49-F238E27FC236}">
                <a16:creationId xmlns:a16="http://schemas.microsoft.com/office/drawing/2014/main" id="{774E56DD-7810-B67C-80C2-7F76361B1D58}"/>
              </a:ext>
            </a:extLst>
          </p:cNvPr>
          <p:cNvSpPr>
            <a:spLocks noGrp="1"/>
          </p:cNvSpPr>
          <p:nvPr>
            <p:ph type="body" sz="quarter" idx="10"/>
          </p:nvPr>
        </p:nvSpPr>
        <p:spPr/>
        <p:txBody>
          <a:bodyPr>
            <a:normAutofit/>
          </a:bodyPr>
          <a:lstStyle/>
          <a:p>
            <a:r>
              <a:rPr lang="en-US" dirty="0"/>
              <a:t>1999 – Joint statement from US Public Health Service and American Academy of Pediatrics recommend removing thimerosal-containing vaccines</a:t>
            </a:r>
          </a:p>
          <a:p>
            <a:r>
              <a:rPr lang="en-US" dirty="0"/>
              <a:t>2001 – thimerosal removed from all childhood vaccines, except influenza</a:t>
            </a:r>
          </a:p>
          <a:p>
            <a:r>
              <a:rPr lang="en-US" dirty="0"/>
              <a:t>Concerns: Nervous system disorders, including autism, attention deficit hyperactivity disorder, speech or language delay (inconclusive evidence)</a:t>
            </a:r>
          </a:p>
          <a:p>
            <a:r>
              <a:rPr lang="en-US" dirty="0"/>
              <a:t>Robust evidence from scientific studies show no evidence of harm</a:t>
            </a:r>
          </a:p>
          <a:p>
            <a:pPr marL="0" indent="0">
              <a:buNone/>
            </a:pPr>
            <a:endParaRPr lang="en-US" dirty="0"/>
          </a:p>
        </p:txBody>
      </p:sp>
    </p:spTree>
    <p:extLst>
      <p:ext uri="{BB962C8B-B14F-4D97-AF65-F5344CB8AC3E}">
        <p14:creationId xmlns:p14="http://schemas.microsoft.com/office/powerpoint/2010/main" val="24287065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9010B-31A6-F5BE-EE2A-AB3CFC02FFD0}"/>
              </a:ext>
            </a:extLst>
          </p:cNvPr>
          <p:cNvSpPr>
            <a:spLocks noGrp="1"/>
          </p:cNvSpPr>
          <p:nvPr>
            <p:ph type="body" sz="quarter" idx="15"/>
          </p:nvPr>
        </p:nvSpPr>
        <p:spPr/>
        <p:txBody>
          <a:bodyPr/>
          <a:lstStyle/>
          <a:p>
            <a:r>
              <a:rPr lang="en-US" dirty="0"/>
              <a:t>Thimerosal Content in Current Vaccines</a:t>
            </a:r>
          </a:p>
        </p:txBody>
      </p:sp>
      <p:sp>
        <p:nvSpPr>
          <p:cNvPr id="3" name="Text Placeholder 2">
            <a:extLst>
              <a:ext uri="{FF2B5EF4-FFF2-40B4-BE49-F238E27FC236}">
                <a16:creationId xmlns:a16="http://schemas.microsoft.com/office/drawing/2014/main" id="{E79098D0-FE66-EF2A-AA14-3817CFDA31FB}"/>
              </a:ext>
            </a:extLst>
          </p:cNvPr>
          <p:cNvSpPr>
            <a:spLocks noGrp="1"/>
          </p:cNvSpPr>
          <p:nvPr>
            <p:ph type="body" sz="quarter" idx="10"/>
          </p:nvPr>
        </p:nvSpPr>
        <p:spPr/>
        <p:txBody>
          <a:bodyPr/>
          <a:lstStyle/>
          <a:p>
            <a:r>
              <a:rPr lang="en-US" dirty="0"/>
              <a:t>Multi-dose influenza vaccines only</a:t>
            </a:r>
          </a:p>
          <a:p>
            <a:pPr lvl="1"/>
            <a:r>
              <a:rPr lang="en-US" dirty="0"/>
              <a:t>Afluria (Seqirus Pty Ltd) – 0.01%</a:t>
            </a:r>
          </a:p>
          <a:p>
            <a:pPr lvl="1"/>
            <a:r>
              <a:rPr lang="en-US" dirty="0"/>
              <a:t>Flucelvax (Seqirus Inc) – 0.01%</a:t>
            </a:r>
          </a:p>
          <a:p>
            <a:pPr lvl="1"/>
            <a:r>
              <a:rPr lang="en-US" dirty="0" err="1"/>
              <a:t>Fluzone</a:t>
            </a:r>
            <a:r>
              <a:rPr lang="en-US" dirty="0"/>
              <a:t> (Sanofi Pasteur Inc) – 0.01%</a:t>
            </a:r>
          </a:p>
          <a:p>
            <a:pPr lvl="1"/>
            <a:endParaRPr lang="en-US" dirty="0"/>
          </a:p>
          <a:p>
            <a:pPr lvl="1"/>
            <a:r>
              <a:rPr lang="en-US" dirty="0"/>
              <a:t>All have single-dose versions</a:t>
            </a:r>
          </a:p>
          <a:p>
            <a:pPr lvl="1"/>
            <a:endParaRPr lang="en-US" dirty="0"/>
          </a:p>
          <a:p>
            <a:pPr lvl="1"/>
            <a:r>
              <a:rPr lang="en-US" dirty="0"/>
              <a:t>All other influenza vaccines available as single-dose only</a:t>
            </a:r>
          </a:p>
        </p:txBody>
      </p:sp>
    </p:spTree>
    <p:extLst>
      <p:ext uri="{BB962C8B-B14F-4D97-AF65-F5344CB8AC3E}">
        <p14:creationId xmlns:p14="http://schemas.microsoft.com/office/powerpoint/2010/main" val="519029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6A23-A3FE-2784-8805-BD7E0EBC1B28}"/>
            </a:ext>
          </a:extLst>
        </p:cNvPr>
        <p:cNvGrpSpPr/>
        <p:nvPr/>
      </p:nvGrpSpPr>
      <p:grpSpPr>
        <a:xfrm>
          <a:off x="0" y="0"/>
          <a:ext cx="0" cy="0"/>
          <a:chOff x="0" y="0"/>
          <a:chExt cx="0" cy="0"/>
        </a:xfrm>
      </p:grpSpPr>
      <p:sp>
        <p:nvSpPr>
          <p:cNvPr id="8" name="Text Placeholder 1">
            <a:extLst>
              <a:ext uri="{FF2B5EF4-FFF2-40B4-BE49-F238E27FC236}">
                <a16:creationId xmlns:a16="http://schemas.microsoft.com/office/drawing/2014/main" id="{708A416B-7A37-284E-019B-645DDF395D35}"/>
              </a:ext>
            </a:extLst>
          </p:cNvPr>
          <p:cNvSpPr>
            <a:spLocks noGrp="1"/>
          </p:cNvSpPr>
          <p:nvPr>
            <p:ph type="body" sz="quarter" idx="12"/>
          </p:nvPr>
        </p:nvSpPr>
        <p:spPr>
          <a:xfrm>
            <a:off x="992026" y="5115072"/>
            <a:ext cx="10758377" cy="1271873"/>
          </a:xfrm>
        </p:spPr>
        <p:txBody>
          <a:bodyPr/>
          <a:lstStyle/>
          <a:p>
            <a:endParaRPr lang="en-US" dirty="0"/>
          </a:p>
        </p:txBody>
      </p:sp>
      <p:sp>
        <p:nvSpPr>
          <p:cNvPr id="12" name="Text Placeholder 3">
            <a:extLst>
              <a:ext uri="{FF2B5EF4-FFF2-40B4-BE49-F238E27FC236}">
                <a16:creationId xmlns:a16="http://schemas.microsoft.com/office/drawing/2014/main" id="{9ED2BC89-E295-9803-0E1C-AA7A40C0A29A}"/>
              </a:ext>
            </a:extLst>
          </p:cNvPr>
          <p:cNvSpPr>
            <a:spLocks noGrp="1"/>
          </p:cNvSpPr>
          <p:nvPr>
            <p:ph type="body" sz="quarter" idx="15"/>
          </p:nvPr>
        </p:nvSpPr>
        <p:spPr>
          <a:xfrm>
            <a:off x="992355" y="2485674"/>
            <a:ext cx="10757719" cy="1666936"/>
          </a:xfrm>
        </p:spPr>
        <p:txBody>
          <a:bodyPr/>
          <a:lstStyle/>
          <a:p>
            <a:r>
              <a:rPr lang="en-US" dirty="0"/>
              <a:t>Responding to Patient Questions</a:t>
            </a:r>
          </a:p>
        </p:txBody>
      </p:sp>
    </p:spTree>
    <p:extLst>
      <p:ext uri="{BB962C8B-B14F-4D97-AF65-F5344CB8AC3E}">
        <p14:creationId xmlns:p14="http://schemas.microsoft.com/office/powerpoint/2010/main" val="276384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2BE353-13BD-4C61-97E7-0DC45316ACA8}"/>
              </a:ext>
            </a:extLst>
          </p:cNvPr>
          <p:cNvSpPr>
            <a:spLocks noGrp="1"/>
          </p:cNvSpPr>
          <p:nvPr>
            <p:ph type="body" sz="quarter" idx="15"/>
          </p:nvPr>
        </p:nvSpPr>
        <p:spPr/>
        <p:txBody>
          <a:bodyPr/>
          <a:lstStyle/>
          <a:p>
            <a:r>
              <a:rPr lang="en-US" dirty="0"/>
              <a:t>Vaccine Paradox</a:t>
            </a:r>
          </a:p>
        </p:txBody>
      </p:sp>
      <p:sp>
        <p:nvSpPr>
          <p:cNvPr id="3" name="Text Placeholder 2">
            <a:extLst>
              <a:ext uri="{FF2B5EF4-FFF2-40B4-BE49-F238E27FC236}">
                <a16:creationId xmlns:a16="http://schemas.microsoft.com/office/drawing/2014/main" id="{13BAB494-F59F-07CA-A844-23D179685D7D}"/>
              </a:ext>
            </a:extLst>
          </p:cNvPr>
          <p:cNvSpPr>
            <a:spLocks noGrp="1"/>
          </p:cNvSpPr>
          <p:nvPr>
            <p:ph type="body" sz="quarter" idx="10"/>
          </p:nvPr>
        </p:nvSpPr>
        <p:spPr/>
        <p:txBody>
          <a:bodyPr/>
          <a:lstStyle/>
          <a:p>
            <a:r>
              <a:rPr lang="en-US" dirty="0"/>
              <a:t>Vaccines are one of the greatest medical achievements in history</a:t>
            </a:r>
          </a:p>
          <a:p>
            <a:pPr lvl="1"/>
            <a:r>
              <a:rPr lang="en-US" dirty="0"/>
              <a:t>Over 154 million lives saved over past 50 years</a:t>
            </a:r>
          </a:p>
          <a:p>
            <a:pPr marL="914400" lvl="2" indent="0">
              <a:buNone/>
            </a:pPr>
            <a:r>
              <a:rPr lang="en-US" dirty="0"/>
              <a:t>						- WHO</a:t>
            </a:r>
          </a:p>
          <a:p>
            <a:pPr lvl="1"/>
            <a:endParaRPr lang="en-US" dirty="0"/>
          </a:p>
          <a:p>
            <a:r>
              <a:rPr lang="en-US" dirty="0"/>
              <a:t>Myths and misinformation about vaccines creates unnecessary fears</a:t>
            </a:r>
          </a:p>
        </p:txBody>
      </p:sp>
    </p:spTree>
    <p:extLst>
      <p:ext uri="{BB962C8B-B14F-4D97-AF65-F5344CB8AC3E}">
        <p14:creationId xmlns:p14="http://schemas.microsoft.com/office/powerpoint/2010/main" val="3138589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E575D5-4C1B-3907-60A5-0A7CD28D37F4}"/>
              </a:ext>
            </a:extLst>
          </p:cNvPr>
          <p:cNvSpPr>
            <a:spLocks noGrp="1"/>
          </p:cNvSpPr>
          <p:nvPr>
            <p:ph type="body" sz="quarter" idx="15"/>
          </p:nvPr>
        </p:nvSpPr>
        <p:spPr/>
        <p:txBody>
          <a:bodyPr/>
          <a:lstStyle/>
          <a:p>
            <a:r>
              <a:rPr lang="en-US" dirty="0"/>
              <a:t>Strategies to Address Vaccine Hesitancy</a:t>
            </a:r>
          </a:p>
        </p:txBody>
      </p:sp>
      <p:sp>
        <p:nvSpPr>
          <p:cNvPr id="6" name="Text Placeholder 5">
            <a:extLst>
              <a:ext uri="{FF2B5EF4-FFF2-40B4-BE49-F238E27FC236}">
                <a16:creationId xmlns:a16="http://schemas.microsoft.com/office/drawing/2014/main" id="{5F3CBE63-1536-4C49-FB83-1C1646690A24}"/>
              </a:ext>
            </a:extLst>
          </p:cNvPr>
          <p:cNvSpPr>
            <a:spLocks noGrp="1"/>
          </p:cNvSpPr>
          <p:nvPr>
            <p:ph type="body" sz="quarter" idx="10"/>
          </p:nvPr>
        </p:nvSpPr>
        <p:spPr>
          <a:xfrm>
            <a:off x="991698" y="1668250"/>
            <a:ext cx="10758375" cy="4220921"/>
          </a:xfrm>
        </p:spPr>
        <p:txBody>
          <a:bodyPr>
            <a:normAutofit/>
          </a:bodyPr>
          <a:lstStyle/>
          <a:p>
            <a:r>
              <a:rPr lang="en-US" dirty="0"/>
              <a:t>Take your own pulse</a:t>
            </a:r>
          </a:p>
          <a:p>
            <a:pPr lvl="1">
              <a:spcAft>
                <a:spcPts val="1200"/>
              </a:spcAft>
            </a:pPr>
            <a:r>
              <a:rPr lang="en-US" dirty="0"/>
              <a:t>Understand what the patient is asking about vaccines</a:t>
            </a:r>
          </a:p>
          <a:p>
            <a:r>
              <a:rPr lang="en-US" dirty="0"/>
              <a:t>Take patient’s pulse</a:t>
            </a:r>
          </a:p>
          <a:p>
            <a:pPr lvl="1"/>
            <a:r>
              <a:rPr lang="en-US" dirty="0"/>
              <a:t>Motivational interviewing</a:t>
            </a:r>
          </a:p>
          <a:p>
            <a:pPr lvl="1">
              <a:spcAft>
                <a:spcPts val="1200"/>
              </a:spcAft>
            </a:pPr>
            <a:r>
              <a:rPr lang="en-US" dirty="0"/>
              <a:t>Active listening</a:t>
            </a:r>
          </a:p>
          <a:p>
            <a:r>
              <a:rPr lang="en-US" dirty="0"/>
              <a:t>Give a strong recommendation</a:t>
            </a:r>
          </a:p>
          <a:p>
            <a:pPr lvl="1"/>
            <a:r>
              <a:rPr lang="en-US" dirty="0"/>
              <a:t>Use presumptive approach vs. participatory approach</a:t>
            </a:r>
          </a:p>
          <a:p>
            <a:pPr lvl="1">
              <a:spcAft>
                <a:spcPts val="1200"/>
              </a:spcAft>
            </a:pPr>
            <a:r>
              <a:rPr lang="en-US" dirty="0"/>
              <a:t>Be persistent</a:t>
            </a:r>
          </a:p>
          <a:p>
            <a:r>
              <a:rPr lang="en-US" dirty="0"/>
              <a:t>Know when to fold</a:t>
            </a:r>
          </a:p>
        </p:txBody>
      </p:sp>
      <p:sp>
        <p:nvSpPr>
          <p:cNvPr id="9" name="TextBox 8">
            <a:extLst>
              <a:ext uri="{FF2B5EF4-FFF2-40B4-BE49-F238E27FC236}">
                <a16:creationId xmlns:a16="http://schemas.microsoft.com/office/drawing/2014/main" id="{351ABEB7-8C9D-998C-5F0D-B690C46CB29D}"/>
              </a:ext>
            </a:extLst>
          </p:cNvPr>
          <p:cNvSpPr txBox="1"/>
          <p:nvPr/>
        </p:nvSpPr>
        <p:spPr>
          <a:xfrm>
            <a:off x="431041" y="6178532"/>
            <a:ext cx="6096000" cy="246221"/>
          </a:xfrm>
          <a:prstGeom prst="rect">
            <a:avLst/>
          </a:prstGeom>
          <a:noFill/>
        </p:spPr>
        <p:txBody>
          <a:bodyPr wrap="square">
            <a:spAutoFit/>
          </a:bodyPr>
          <a:lstStyle/>
          <a:p>
            <a:r>
              <a:rPr lang="en-US" sz="1000" dirty="0"/>
              <a:t>Loehr J, et al. Am Fam Phys 2016;94(2):94-6.</a:t>
            </a:r>
          </a:p>
        </p:txBody>
      </p:sp>
    </p:spTree>
    <p:extLst>
      <p:ext uri="{BB962C8B-B14F-4D97-AF65-F5344CB8AC3E}">
        <p14:creationId xmlns:p14="http://schemas.microsoft.com/office/powerpoint/2010/main" val="1809737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18E2AE5-D759-C252-C1C8-62183E744B71}"/>
              </a:ext>
            </a:extLst>
          </p:cNvPr>
          <p:cNvSpPr>
            <a:spLocks noGrp="1"/>
          </p:cNvSpPr>
          <p:nvPr>
            <p:ph type="body" sz="quarter" idx="15"/>
          </p:nvPr>
        </p:nvSpPr>
        <p:spPr/>
        <p:txBody>
          <a:bodyPr/>
          <a:lstStyle/>
          <a:p>
            <a:r>
              <a:rPr lang="en-US" dirty="0"/>
              <a:t>Words to Watch</a:t>
            </a:r>
          </a:p>
        </p:txBody>
      </p:sp>
      <p:sp>
        <p:nvSpPr>
          <p:cNvPr id="7" name="Text Placeholder 6">
            <a:extLst>
              <a:ext uri="{FF2B5EF4-FFF2-40B4-BE49-F238E27FC236}">
                <a16:creationId xmlns:a16="http://schemas.microsoft.com/office/drawing/2014/main" id="{D9A10C05-3670-CAA6-DB22-68669B06F033}"/>
              </a:ext>
            </a:extLst>
          </p:cNvPr>
          <p:cNvSpPr>
            <a:spLocks noGrp="1"/>
          </p:cNvSpPr>
          <p:nvPr>
            <p:ph type="body" sz="quarter" idx="10"/>
          </p:nvPr>
        </p:nvSpPr>
        <p:spPr/>
        <p:txBody>
          <a:bodyPr/>
          <a:lstStyle/>
          <a:p>
            <a:r>
              <a:rPr lang="en-US" dirty="0"/>
              <a:t>Words to Watch</a:t>
            </a:r>
          </a:p>
        </p:txBody>
      </p:sp>
      <p:graphicFrame>
        <p:nvGraphicFramePr>
          <p:cNvPr id="8" name="Table 7">
            <a:extLst>
              <a:ext uri="{FF2B5EF4-FFF2-40B4-BE49-F238E27FC236}">
                <a16:creationId xmlns:a16="http://schemas.microsoft.com/office/drawing/2014/main" id="{8E435BCB-4156-E3FB-1183-032C4C82E5FE}"/>
              </a:ext>
            </a:extLst>
          </p:cNvPr>
          <p:cNvGraphicFramePr>
            <a:graphicFrameLocks noGrp="1"/>
          </p:cNvGraphicFramePr>
          <p:nvPr>
            <p:extLst>
              <p:ext uri="{D42A27DB-BD31-4B8C-83A1-F6EECF244321}">
                <p14:modId xmlns:p14="http://schemas.microsoft.com/office/powerpoint/2010/main" val="107502107"/>
              </p:ext>
            </p:extLst>
          </p:nvPr>
        </p:nvGraphicFramePr>
        <p:xfrm>
          <a:off x="441927" y="1495521"/>
          <a:ext cx="11485420" cy="4649023"/>
        </p:xfrm>
        <a:graphic>
          <a:graphicData uri="http://schemas.openxmlformats.org/drawingml/2006/table">
            <a:tbl>
              <a:tblPr firstRow="1" bandRow="1">
                <a:tableStyleId>{5C22544A-7EE6-4342-B048-85BDC9FD1C3A}</a:tableStyleId>
              </a:tblPr>
              <a:tblGrid>
                <a:gridCol w="4598919">
                  <a:extLst>
                    <a:ext uri="{9D8B030D-6E8A-4147-A177-3AD203B41FA5}">
                      <a16:colId xmlns:a16="http://schemas.microsoft.com/office/drawing/2014/main" val="679923986"/>
                    </a:ext>
                  </a:extLst>
                </a:gridCol>
                <a:gridCol w="6886501">
                  <a:extLst>
                    <a:ext uri="{9D8B030D-6E8A-4147-A177-3AD203B41FA5}">
                      <a16:colId xmlns:a16="http://schemas.microsoft.com/office/drawing/2014/main" val="378532143"/>
                    </a:ext>
                  </a:extLst>
                </a:gridCol>
              </a:tblGrid>
              <a:tr h="523496">
                <a:tc>
                  <a:txBody>
                    <a:bodyPr/>
                    <a:lstStyle/>
                    <a:p>
                      <a:r>
                        <a:rPr lang="en-US" sz="2100" dirty="0">
                          <a:latin typeface="Arial" panose="020B0604020202020204" pitchFamily="34" charset="0"/>
                          <a:cs typeface="Arial" panose="020B0604020202020204" pitchFamily="34" charset="0"/>
                        </a:rPr>
                        <a:t>Replace</a:t>
                      </a:r>
                    </a:p>
                  </a:txBody>
                  <a:tcPr/>
                </a:tc>
                <a:tc>
                  <a:txBody>
                    <a:bodyPr/>
                    <a:lstStyle/>
                    <a:p>
                      <a:r>
                        <a:rPr lang="en-US" sz="2100" dirty="0">
                          <a:latin typeface="Arial" panose="020B0604020202020204" pitchFamily="34" charset="0"/>
                          <a:cs typeface="Arial" panose="020B0604020202020204" pitchFamily="34" charset="0"/>
                        </a:rPr>
                        <a:t>Embrace</a:t>
                      </a:r>
                    </a:p>
                  </a:txBody>
                  <a:tcPr/>
                </a:tc>
                <a:extLst>
                  <a:ext uri="{0D108BD9-81ED-4DB2-BD59-A6C34878D82A}">
                    <a16:rowId xmlns:a16="http://schemas.microsoft.com/office/drawing/2014/main" val="1804596161"/>
                  </a:ext>
                </a:extLst>
              </a:tr>
              <a:tr h="559515">
                <a:tc>
                  <a:txBody>
                    <a:bodyPr/>
                    <a:lstStyle/>
                    <a:p>
                      <a:r>
                        <a:rPr lang="en-US" sz="2100" dirty="0">
                          <a:latin typeface="Arial" panose="020B0604020202020204" pitchFamily="34" charset="0"/>
                          <a:cs typeface="Arial" panose="020B0604020202020204" pitchFamily="34" charset="0"/>
                        </a:rPr>
                        <a:t>Making the choice to vaccinate; wrestling with the choice to vaccinate</a:t>
                      </a:r>
                    </a:p>
                  </a:txBody>
                  <a:tcPr/>
                </a:tc>
                <a:tc>
                  <a:txBody>
                    <a:bodyPr/>
                    <a:lstStyle/>
                    <a:p>
                      <a:r>
                        <a:rPr lang="en-US" sz="2100" dirty="0">
                          <a:latin typeface="Arial" panose="020B0604020202020204" pitchFamily="34" charset="0"/>
                          <a:cs typeface="Arial" panose="020B0604020202020204" pitchFamily="34" charset="0"/>
                        </a:rPr>
                        <a:t>“Managing immunizations”; “Keeping up with immunizations”</a:t>
                      </a:r>
                    </a:p>
                  </a:txBody>
                  <a:tcPr/>
                </a:tc>
                <a:extLst>
                  <a:ext uri="{0D108BD9-81ED-4DB2-BD59-A6C34878D82A}">
                    <a16:rowId xmlns:a16="http://schemas.microsoft.com/office/drawing/2014/main" val="2698853993"/>
                  </a:ext>
                </a:extLst>
              </a:tr>
              <a:tr h="604689">
                <a:tc>
                  <a:txBody>
                    <a:bodyPr/>
                    <a:lstStyle/>
                    <a:p>
                      <a:r>
                        <a:rPr lang="en-US" sz="2100" dirty="0">
                          <a:latin typeface="Arial" panose="020B0604020202020204" pitchFamily="34" charset="0"/>
                          <a:cs typeface="Arial" panose="020B0604020202020204" pitchFamily="34" charset="0"/>
                        </a:rPr>
                        <a:t>Safe and effective</a:t>
                      </a:r>
                    </a:p>
                  </a:txBody>
                  <a:tcPr/>
                </a:tc>
                <a:tc>
                  <a:txBody>
                    <a:bodyPr/>
                    <a:lstStyle/>
                    <a:p>
                      <a:r>
                        <a:rPr lang="en-US" sz="2100" dirty="0">
                          <a:latin typeface="Arial" panose="020B0604020202020204" pitchFamily="34" charset="0"/>
                          <a:cs typeface="Arial" panose="020B0604020202020204" pitchFamily="34" charset="0"/>
                        </a:rPr>
                        <a:t>Express care and concern for people and communities</a:t>
                      </a:r>
                    </a:p>
                  </a:txBody>
                  <a:tcPr/>
                </a:tc>
                <a:extLst>
                  <a:ext uri="{0D108BD9-81ED-4DB2-BD59-A6C34878D82A}">
                    <a16:rowId xmlns:a16="http://schemas.microsoft.com/office/drawing/2014/main" val="854357125"/>
                  </a:ext>
                </a:extLst>
              </a:tr>
              <a:tr h="559515">
                <a:tc>
                  <a:txBody>
                    <a:bodyPr/>
                    <a:lstStyle/>
                    <a:p>
                      <a:r>
                        <a:rPr lang="en-US" sz="2100" dirty="0">
                          <a:latin typeface="Arial" panose="020B0604020202020204" pitchFamily="34" charset="0"/>
                          <a:cs typeface="Arial" panose="020B0604020202020204" pitchFamily="34" charset="0"/>
                        </a:rPr>
                        <a:t>Numerous studies show; Experts agree; Science is clear</a:t>
                      </a:r>
                    </a:p>
                  </a:txBody>
                  <a:tcPr/>
                </a:tc>
                <a:tc>
                  <a:txBody>
                    <a:bodyPr/>
                    <a:lstStyle/>
                    <a:p>
                      <a:r>
                        <a:rPr lang="en-US" sz="2100" dirty="0">
                          <a:latin typeface="Arial" panose="020B0604020202020204" pitchFamily="34" charset="0"/>
                          <a:cs typeface="Arial" panose="020B0604020202020204" pitchFamily="34" charset="0"/>
                        </a:rPr>
                        <a:t>Plain-language explanations; “medical researchers”; “physicians”</a:t>
                      </a:r>
                    </a:p>
                  </a:txBody>
                  <a:tcPr/>
                </a:tc>
                <a:extLst>
                  <a:ext uri="{0D108BD9-81ED-4DB2-BD59-A6C34878D82A}">
                    <a16:rowId xmlns:a16="http://schemas.microsoft.com/office/drawing/2014/main" val="3509988802"/>
                  </a:ext>
                </a:extLst>
              </a:tr>
              <a:tr h="559515">
                <a:tc>
                  <a:txBody>
                    <a:bodyPr/>
                    <a:lstStyle/>
                    <a:p>
                      <a:r>
                        <a:rPr lang="en-US" sz="2100" dirty="0">
                          <a:latin typeface="Arial" panose="020B0604020202020204" pitchFamily="34" charset="0"/>
                          <a:cs typeface="Arial" panose="020B0604020202020204" pitchFamily="34" charset="0"/>
                        </a:rPr>
                        <a:t>Anti-vaccine; anti-vax</a:t>
                      </a:r>
                    </a:p>
                  </a:txBody>
                  <a:tcPr/>
                </a:tc>
                <a:tc>
                  <a:txBody>
                    <a:bodyPr/>
                    <a:lstStyle/>
                    <a:p>
                      <a:r>
                        <a:rPr lang="en-US" sz="2100" dirty="0">
                          <a:latin typeface="Arial" panose="020B0604020202020204" pitchFamily="34" charset="0"/>
                          <a:cs typeface="Arial" panose="020B0604020202020204" pitchFamily="34" charset="0"/>
                        </a:rPr>
                        <a:t>“People who have absorbed misinformation about vaccines</a:t>
                      </a:r>
                    </a:p>
                  </a:txBody>
                  <a:tcPr/>
                </a:tc>
                <a:extLst>
                  <a:ext uri="{0D108BD9-81ED-4DB2-BD59-A6C34878D82A}">
                    <a16:rowId xmlns:a16="http://schemas.microsoft.com/office/drawing/2014/main" val="1800678042"/>
                  </a:ext>
                </a:extLst>
              </a:tr>
              <a:tr h="523496">
                <a:tc>
                  <a:txBody>
                    <a:bodyPr/>
                    <a:lstStyle/>
                    <a:p>
                      <a:r>
                        <a:rPr lang="en-US" sz="2100" dirty="0">
                          <a:latin typeface="Arial" panose="020B0604020202020204" pitchFamily="34" charset="0"/>
                          <a:cs typeface="Arial" panose="020B0604020202020204" pitchFamily="34" charset="0"/>
                        </a:rPr>
                        <a:t>Vaccine hesitancy</a:t>
                      </a:r>
                    </a:p>
                  </a:txBody>
                  <a:tcPr/>
                </a:tc>
                <a:tc>
                  <a:txBody>
                    <a:bodyPr/>
                    <a:lstStyle/>
                    <a:p>
                      <a:r>
                        <a:rPr lang="en-US" sz="2100" dirty="0">
                          <a:latin typeface="Arial" panose="020B0604020202020204" pitchFamily="34" charset="0"/>
                          <a:cs typeface="Arial" panose="020B0604020202020204" pitchFamily="34" charset="0"/>
                        </a:rPr>
                        <a:t>‘Vaccine confidence”</a:t>
                      </a:r>
                    </a:p>
                  </a:txBody>
                  <a:tcPr/>
                </a:tc>
                <a:extLst>
                  <a:ext uri="{0D108BD9-81ED-4DB2-BD59-A6C34878D82A}">
                    <a16:rowId xmlns:a16="http://schemas.microsoft.com/office/drawing/2014/main" val="4085489052"/>
                  </a:ext>
                </a:extLst>
              </a:tr>
              <a:tr h="802782">
                <a:tc>
                  <a:txBody>
                    <a:bodyPr/>
                    <a:lstStyle/>
                    <a:p>
                      <a:r>
                        <a:rPr lang="en-US" sz="2100" dirty="0">
                          <a:latin typeface="Arial" panose="020B0604020202020204" pitchFamily="34" charset="0"/>
                          <a:cs typeface="Arial" panose="020B0604020202020204" pitchFamily="34" charset="0"/>
                        </a:rPr>
                        <a:t>Military language (vaccines are key weapon to fight diseases)</a:t>
                      </a:r>
                    </a:p>
                  </a:txBody>
                  <a:tcPr/>
                </a:tc>
                <a:tc>
                  <a:txBody>
                    <a:bodyPr/>
                    <a:lstStyle/>
                    <a:p>
                      <a:r>
                        <a:rPr lang="en-US" sz="2100" dirty="0">
                          <a:latin typeface="Arial" panose="020B0604020202020204" pitchFamily="34" charset="0"/>
                          <a:cs typeface="Arial" panose="020B0604020202020204" pitchFamily="34" charset="0"/>
                        </a:rPr>
                        <a:t>Preparation language (vaccines prepare our immune systems to recognize and resist diseases)</a:t>
                      </a:r>
                    </a:p>
                  </a:txBody>
                  <a:tcPr/>
                </a:tc>
                <a:extLst>
                  <a:ext uri="{0D108BD9-81ED-4DB2-BD59-A6C34878D82A}">
                    <a16:rowId xmlns:a16="http://schemas.microsoft.com/office/drawing/2014/main" val="2983896957"/>
                  </a:ext>
                </a:extLst>
              </a:tr>
            </a:tbl>
          </a:graphicData>
        </a:graphic>
      </p:graphicFrame>
    </p:spTree>
    <p:extLst>
      <p:ext uri="{BB962C8B-B14F-4D97-AF65-F5344CB8AC3E}">
        <p14:creationId xmlns:p14="http://schemas.microsoft.com/office/powerpoint/2010/main" val="3855830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A2CEC-D61E-85B4-D6CD-B67AB3642B3F}"/>
              </a:ext>
            </a:extLst>
          </p:cNvPr>
          <p:cNvSpPr>
            <a:spLocks noGrp="1"/>
          </p:cNvSpPr>
          <p:nvPr>
            <p:ph type="body" sz="quarter" idx="15"/>
          </p:nvPr>
        </p:nvSpPr>
        <p:spPr/>
        <p:txBody>
          <a:bodyPr/>
          <a:lstStyle/>
          <a:p>
            <a:r>
              <a:rPr lang="en-US" dirty="0"/>
              <a:t>Framing to Avoid</a:t>
            </a:r>
          </a:p>
        </p:txBody>
      </p:sp>
      <p:sp>
        <p:nvSpPr>
          <p:cNvPr id="3" name="Text Placeholder 2">
            <a:extLst>
              <a:ext uri="{FF2B5EF4-FFF2-40B4-BE49-F238E27FC236}">
                <a16:creationId xmlns:a16="http://schemas.microsoft.com/office/drawing/2014/main" id="{F301D85E-3003-CACF-57C7-56DC95A2B068}"/>
              </a:ext>
            </a:extLst>
          </p:cNvPr>
          <p:cNvSpPr>
            <a:spLocks noGrp="1"/>
          </p:cNvSpPr>
          <p:nvPr>
            <p:ph type="body" sz="quarter" idx="10"/>
          </p:nvPr>
        </p:nvSpPr>
        <p:spPr>
          <a:xfrm>
            <a:off x="991698" y="1668250"/>
            <a:ext cx="10758375" cy="4471293"/>
          </a:xfrm>
        </p:spPr>
        <p:txBody>
          <a:bodyPr/>
          <a:lstStyle/>
          <a:p>
            <a:r>
              <a:rPr lang="en-US" dirty="0"/>
              <a:t>Ineffective openers – Don’t lead with:</a:t>
            </a:r>
          </a:p>
          <a:p>
            <a:pPr lvl="1"/>
            <a:r>
              <a:rPr lang="en-US" dirty="0"/>
              <a:t>Stark statistics</a:t>
            </a:r>
          </a:p>
          <a:p>
            <a:pPr lvl="2"/>
            <a:r>
              <a:rPr lang="en-US" dirty="0"/>
              <a:t>Disease prevalence </a:t>
            </a:r>
          </a:p>
          <a:p>
            <a:pPr lvl="2">
              <a:spcAft>
                <a:spcPts val="1200"/>
              </a:spcAft>
            </a:pPr>
            <a:r>
              <a:rPr lang="en-US" dirty="0"/>
              <a:t>Potential negative health impacts</a:t>
            </a:r>
          </a:p>
          <a:p>
            <a:pPr lvl="1">
              <a:spcAft>
                <a:spcPts val="1200"/>
              </a:spcAft>
            </a:pPr>
            <a:r>
              <a:rPr lang="en-US" dirty="0"/>
              <a:t>Expressing the controversy</a:t>
            </a:r>
          </a:p>
          <a:p>
            <a:pPr lvl="1"/>
            <a:r>
              <a:rPr lang="en-US" dirty="0"/>
              <a:t>Insider issues </a:t>
            </a:r>
          </a:p>
          <a:p>
            <a:pPr lvl="2"/>
            <a:r>
              <a:rPr lang="en-US" dirty="0"/>
              <a:t>“This is a public health problem” </a:t>
            </a:r>
          </a:p>
          <a:p>
            <a:pPr lvl="2">
              <a:spcAft>
                <a:spcPts val="1200"/>
              </a:spcAft>
            </a:pPr>
            <a:r>
              <a:rPr lang="en-US" dirty="0"/>
              <a:t>“This is about the science”</a:t>
            </a:r>
          </a:p>
          <a:p>
            <a:pPr lvl="1"/>
            <a:r>
              <a:rPr lang="en-US" dirty="0"/>
              <a:t>Emphasizing “safety”</a:t>
            </a:r>
          </a:p>
        </p:txBody>
      </p:sp>
      <p:sp>
        <p:nvSpPr>
          <p:cNvPr id="9" name="TextBox 8">
            <a:extLst>
              <a:ext uri="{FF2B5EF4-FFF2-40B4-BE49-F238E27FC236}">
                <a16:creationId xmlns:a16="http://schemas.microsoft.com/office/drawing/2014/main" id="{5CFCE668-935B-F48A-098F-AD682921157A}"/>
              </a:ext>
            </a:extLst>
          </p:cNvPr>
          <p:cNvSpPr txBox="1"/>
          <p:nvPr/>
        </p:nvSpPr>
        <p:spPr>
          <a:xfrm>
            <a:off x="620485" y="6139543"/>
            <a:ext cx="7543800" cy="246221"/>
          </a:xfrm>
          <a:prstGeom prst="rect">
            <a:avLst/>
          </a:prstGeom>
          <a:noFill/>
        </p:spPr>
        <p:txBody>
          <a:bodyPr wrap="square">
            <a:spAutoFit/>
          </a:bodyPr>
          <a:lstStyle/>
          <a:p>
            <a:r>
              <a:rPr lang="en-US" sz="1000" dirty="0"/>
              <a:t>https://www.frameworksinstitute.org/resources/boosting-public-discourse-reframing-childhood-immunization/</a:t>
            </a:r>
          </a:p>
        </p:txBody>
      </p:sp>
    </p:spTree>
    <p:extLst>
      <p:ext uri="{BB962C8B-B14F-4D97-AF65-F5344CB8AC3E}">
        <p14:creationId xmlns:p14="http://schemas.microsoft.com/office/powerpoint/2010/main" val="15555285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733EF-5DF0-8555-828B-7F47763FC4E4}"/>
              </a:ext>
            </a:extLst>
          </p:cNvPr>
          <p:cNvSpPr>
            <a:spLocks noGrp="1"/>
          </p:cNvSpPr>
          <p:nvPr>
            <p:ph type="body" sz="quarter" idx="15"/>
          </p:nvPr>
        </p:nvSpPr>
        <p:spPr/>
        <p:txBody>
          <a:bodyPr/>
          <a:lstStyle/>
          <a:p>
            <a:r>
              <a:rPr lang="en-US" dirty="0"/>
              <a:t>Framing to Use</a:t>
            </a:r>
          </a:p>
        </p:txBody>
      </p:sp>
      <p:sp>
        <p:nvSpPr>
          <p:cNvPr id="3" name="Text Placeholder 2">
            <a:extLst>
              <a:ext uri="{FF2B5EF4-FFF2-40B4-BE49-F238E27FC236}">
                <a16:creationId xmlns:a16="http://schemas.microsoft.com/office/drawing/2014/main" id="{760D9276-E957-38EB-CC8E-75BF0554A55C}"/>
              </a:ext>
            </a:extLst>
          </p:cNvPr>
          <p:cNvSpPr>
            <a:spLocks noGrp="1"/>
          </p:cNvSpPr>
          <p:nvPr>
            <p:ph type="body" sz="quarter" idx="10"/>
          </p:nvPr>
        </p:nvSpPr>
        <p:spPr/>
        <p:txBody>
          <a:bodyPr/>
          <a:lstStyle/>
          <a:p>
            <a:r>
              <a:rPr lang="en-US" dirty="0"/>
              <a:t>More effective openers:</a:t>
            </a:r>
          </a:p>
          <a:p>
            <a:pPr lvl="1"/>
            <a:r>
              <a:rPr lang="en-US" dirty="0"/>
              <a:t>Healthy kids are kids who can grow, play, and learn.</a:t>
            </a:r>
          </a:p>
          <a:p>
            <a:pPr lvl="1">
              <a:spcAft>
                <a:spcPts val="1200"/>
              </a:spcAft>
            </a:pPr>
            <a:r>
              <a:rPr lang="en-US" dirty="0"/>
              <a:t>We come from a place of care and concern for people and communities.</a:t>
            </a:r>
          </a:p>
          <a:p>
            <a:r>
              <a:rPr lang="en-US" dirty="0"/>
              <a:t>Make the story about the immune system</a:t>
            </a:r>
          </a:p>
          <a:p>
            <a:pPr lvl="1"/>
            <a:r>
              <a:rPr lang="en-US" dirty="0"/>
              <a:t>Vaccines are “beginner books” for the immune system</a:t>
            </a:r>
          </a:p>
          <a:p>
            <a:pPr lvl="1">
              <a:spcAft>
                <a:spcPts val="1200"/>
              </a:spcAft>
            </a:pPr>
            <a:r>
              <a:rPr lang="en-US" dirty="0"/>
              <a:t>Vaccine are ‘software updates” for the immune system</a:t>
            </a:r>
          </a:p>
          <a:p>
            <a:r>
              <a:rPr lang="en-US" dirty="0"/>
              <a:t>Shift topic to vaccine access whenever you can</a:t>
            </a:r>
          </a:p>
        </p:txBody>
      </p:sp>
      <p:sp>
        <p:nvSpPr>
          <p:cNvPr id="4" name="TextBox 3">
            <a:extLst>
              <a:ext uri="{FF2B5EF4-FFF2-40B4-BE49-F238E27FC236}">
                <a16:creationId xmlns:a16="http://schemas.microsoft.com/office/drawing/2014/main" id="{9D1D92F4-FE4A-2FBA-738B-F37374C2A512}"/>
              </a:ext>
            </a:extLst>
          </p:cNvPr>
          <p:cNvSpPr txBox="1"/>
          <p:nvPr/>
        </p:nvSpPr>
        <p:spPr>
          <a:xfrm>
            <a:off x="620485" y="6139543"/>
            <a:ext cx="7543800" cy="246221"/>
          </a:xfrm>
          <a:prstGeom prst="rect">
            <a:avLst/>
          </a:prstGeom>
          <a:noFill/>
        </p:spPr>
        <p:txBody>
          <a:bodyPr wrap="square">
            <a:spAutoFit/>
          </a:bodyPr>
          <a:lstStyle/>
          <a:p>
            <a:r>
              <a:rPr lang="en-US" sz="1000" dirty="0"/>
              <a:t>https://www.frameworksinstitute.org/resources/boosting-public-discourse-reframing-childhood-immunization/</a:t>
            </a:r>
          </a:p>
        </p:txBody>
      </p:sp>
    </p:spTree>
    <p:extLst>
      <p:ext uri="{BB962C8B-B14F-4D97-AF65-F5344CB8AC3E}">
        <p14:creationId xmlns:p14="http://schemas.microsoft.com/office/powerpoint/2010/main" val="2784934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CA429D-77F5-D12D-E0D7-370ED19C48AB}"/>
              </a:ext>
            </a:extLst>
          </p:cNvPr>
          <p:cNvSpPr>
            <a:spLocks noGrp="1"/>
          </p:cNvSpPr>
          <p:nvPr>
            <p:ph type="body" sz="quarter" idx="15"/>
          </p:nvPr>
        </p:nvSpPr>
        <p:spPr/>
        <p:txBody>
          <a:bodyPr/>
          <a:lstStyle/>
          <a:p>
            <a:r>
              <a:rPr lang="en-US" dirty="0"/>
              <a:t>Helpful Resources</a:t>
            </a:r>
          </a:p>
        </p:txBody>
      </p:sp>
      <p:sp>
        <p:nvSpPr>
          <p:cNvPr id="3" name="Text Placeholder 2">
            <a:extLst>
              <a:ext uri="{FF2B5EF4-FFF2-40B4-BE49-F238E27FC236}">
                <a16:creationId xmlns:a16="http://schemas.microsoft.com/office/drawing/2014/main" id="{53C74444-E1B9-91AE-88AF-F83DEFE8D1B4}"/>
              </a:ext>
            </a:extLst>
          </p:cNvPr>
          <p:cNvSpPr>
            <a:spLocks noGrp="1"/>
          </p:cNvSpPr>
          <p:nvPr>
            <p:ph type="body" sz="quarter" idx="10"/>
          </p:nvPr>
        </p:nvSpPr>
        <p:spPr/>
        <p:txBody>
          <a:bodyPr/>
          <a:lstStyle/>
          <a:p>
            <a:r>
              <a:rPr lang="en-US" dirty="0"/>
              <a:t>American Academy of Pediatrics (AAP) </a:t>
            </a:r>
          </a:p>
          <a:p>
            <a:r>
              <a:rPr lang="en-US" dirty="0"/>
              <a:t>Immunize.org</a:t>
            </a:r>
          </a:p>
          <a:p>
            <a:r>
              <a:rPr lang="en-US" dirty="0"/>
              <a:t>Vaccinate your Family</a:t>
            </a:r>
          </a:p>
          <a:p>
            <a:r>
              <a:rPr lang="en-US" dirty="0"/>
              <a:t>Local and state Health Departments</a:t>
            </a:r>
          </a:p>
          <a:p>
            <a:endParaRPr lang="en-US" dirty="0"/>
          </a:p>
        </p:txBody>
      </p:sp>
      <p:sp>
        <p:nvSpPr>
          <p:cNvPr id="5" name="TextBox 4">
            <a:extLst>
              <a:ext uri="{FF2B5EF4-FFF2-40B4-BE49-F238E27FC236}">
                <a16:creationId xmlns:a16="http://schemas.microsoft.com/office/drawing/2014/main" id="{E5C57A79-0980-76F0-1ECF-0591A82F4030}"/>
              </a:ext>
            </a:extLst>
          </p:cNvPr>
          <p:cNvSpPr txBox="1"/>
          <p:nvPr/>
        </p:nvSpPr>
        <p:spPr>
          <a:xfrm>
            <a:off x="402772" y="6134990"/>
            <a:ext cx="6096000" cy="246221"/>
          </a:xfrm>
          <a:prstGeom prst="rect">
            <a:avLst/>
          </a:prstGeom>
          <a:noFill/>
        </p:spPr>
        <p:txBody>
          <a:bodyPr wrap="square">
            <a:spAutoFit/>
          </a:bodyPr>
          <a:lstStyle/>
          <a:p>
            <a:r>
              <a:rPr lang="en-US" sz="1000" dirty="0"/>
              <a:t>From: </a:t>
            </a:r>
            <a:r>
              <a:rPr lang="en-US" sz="1000" dirty="0">
                <a:hlinkClick r:id="rId3"/>
              </a:rPr>
              <a:t>www.immunize.org</a:t>
            </a:r>
            <a:r>
              <a:rPr lang="en-US" sz="1000" dirty="0"/>
              <a:t> </a:t>
            </a:r>
          </a:p>
        </p:txBody>
      </p:sp>
    </p:spTree>
    <p:extLst>
      <p:ext uri="{BB962C8B-B14F-4D97-AF65-F5344CB8AC3E}">
        <p14:creationId xmlns:p14="http://schemas.microsoft.com/office/powerpoint/2010/main" val="4151384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6B9506D-DFE0-0CED-EA00-1A22A178454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95E13FCD-3A5B-9ED1-3211-8732423170E8}"/>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14564543-D170-EC63-0319-5D7679D0733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66750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A091B-724A-65C7-201D-FC1A385F5B87}"/>
              </a:ext>
            </a:extLst>
          </p:cNvPr>
          <p:cNvSpPr>
            <a:spLocks noGrp="1"/>
          </p:cNvSpPr>
          <p:nvPr>
            <p:ph type="body" sz="quarter" idx="15"/>
          </p:nvPr>
        </p:nvSpPr>
        <p:spPr/>
        <p:txBody>
          <a:bodyPr/>
          <a:lstStyle/>
          <a:p>
            <a:r>
              <a:rPr lang="en-US" dirty="0"/>
              <a:t>Vaccine Adverse Event Reporting System</a:t>
            </a:r>
          </a:p>
        </p:txBody>
      </p:sp>
      <p:sp>
        <p:nvSpPr>
          <p:cNvPr id="3" name="Text Placeholder 2">
            <a:extLst>
              <a:ext uri="{FF2B5EF4-FFF2-40B4-BE49-F238E27FC236}">
                <a16:creationId xmlns:a16="http://schemas.microsoft.com/office/drawing/2014/main" id="{84312C69-C75C-B013-30DE-0824C7164B7E}"/>
              </a:ext>
            </a:extLst>
          </p:cNvPr>
          <p:cNvSpPr>
            <a:spLocks noGrp="1"/>
          </p:cNvSpPr>
          <p:nvPr>
            <p:ph type="body" sz="quarter" idx="10"/>
          </p:nvPr>
        </p:nvSpPr>
        <p:spPr/>
        <p:txBody>
          <a:bodyPr/>
          <a:lstStyle/>
          <a:p>
            <a:pPr>
              <a:spcAft>
                <a:spcPts val="600"/>
              </a:spcAft>
            </a:pPr>
            <a:r>
              <a:rPr lang="en-US" dirty="0"/>
              <a:t>National early warning system</a:t>
            </a:r>
          </a:p>
          <a:p>
            <a:pPr>
              <a:spcAft>
                <a:spcPts val="600"/>
              </a:spcAft>
            </a:pPr>
            <a:r>
              <a:rPr lang="en-US" dirty="0"/>
              <a:t>Co-managed by CDC and FDA</a:t>
            </a:r>
          </a:p>
          <a:p>
            <a:pPr>
              <a:spcAft>
                <a:spcPts val="600"/>
              </a:spcAft>
            </a:pPr>
            <a:r>
              <a:rPr lang="en-US" dirty="0"/>
              <a:t>“Not designed to determine if a vaccine caused a health problem”</a:t>
            </a:r>
          </a:p>
          <a:p>
            <a:r>
              <a:rPr lang="en-US" dirty="0"/>
              <a:t>Passive reporting system</a:t>
            </a:r>
          </a:p>
          <a:p>
            <a:pPr lvl="1">
              <a:spcAft>
                <a:spcPts val="600"/>
              </a:spcAft>
            </a:pPr>
            <a:r>
              <a:rPr lang="en-US" dirty="0"/>
              <a:t>Anyone can submit report for any adverse experience</a:t>
            </a:r>
          </a:p>
          <a:p>
            <a:pPr>
              <a:spcAft>
                <a:spcPts val="600"/>
              </a:spcAft>
            </a:pPr>
            <a:r>
              <a:rPr lang="en-US" dirty="0"/>
              <a:t>Data publicly available</a:t>
            </a:r>
          </a:p>
        </p:txBody>
      </p:sp>
      <p:pic>
        <p:nvPicPr>
          <p:cNvPr id="5" name="Picture 4">
            <a:extLst>
              <a:ext uri="{FF2B5EF4-FFF2-40B4-BE49-F238E27FC236}">
                <a16:creationId xmlns:a16="http://schemas.microsoft.com/office/drawing/2014/main" id="{0742158C-B905-AB1C-E24C-84C8F7C47C1A}"/>
              </a:ext>
            </a:extLst>
          </p:cNvPr>
          <p:cNvPicPr>
            <a:picLocks noChangeAspect="1"/>
          </p:cNvPicPr>
          <p:nvPr/>
        </p:nvPicPr>
        <p:blipFill>
          <a:blip r:embed="rId3"/>
          <a:stretch>
            <a:fillRect/>
          </a:stretch>
        </p:blipFill>
        <p:spPr>
          <a:xfrm>
            <a:off x="8396805" y="1120486"/>
            <a:ext cx="3353268" cy="1095528"/>
          </a:xfrm>
          <a:prstGeom prst="rect">
            <a:avLst/>
          </a:prstGeom>
        </p:spPr>
      </p:pic>
    </p:spTree>
    <p:extLst>
      <p:ext uri="{BB962C8B-B14F-4D97-AF65-F5344CB8AC3E}">
        <p14:creationId xmlns:p14="http://schemas.microsoft.com/office/powerpoint/2010/main" val="197732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115239-2EE6-B21C-A2EE-F1226FA0B2EF}"/>
              </a:ext>
            </a:extLst>
          </p:cNvPr>
          <p:cNvPicPr>
            <a:picLocks noChangeAspect="1"/>
          </p:cNvPicPr>
          <p:nvPr/>
        </p:nvPicPr>
        <p:blipFill>
          <a:blip r:embed="rId3"/>
          <a:srcRect l="31215" t="833" r="3" b="94864"/>
          <a:stretch>
            <a:fillRect/>
          </a:stretch>
        </p:blipFill>
        <p:spPr>
          <a:xfrm>
            <a:off x="3744686" y="195942"/>
            <a:ext cx="8447314" cy="280847"/>
          </a:xfrm>
          <a:prstGeom prst="rect">
            <a:avLst/>
          </a:prstGeom>
        </p:spPr>
      </p:pic>
      <p:sp>
        <p:nvSpPr>
          <p:cNvPr id="6" name="Picture Placeholder 5">
            <a:extLst>
              <a:ext uri="{FF2B5EF4-FFF2-40B4-BE49-F238E27FC236}">
                <a16:creationId xmlns:a16="http://schemas.microsoft.com/office/drawing/2014/main" id="{71569FA9-0AC1-4047-512B-1B684B128BEB}"/>
              </a:ext>
            </a:extLst>
          </p:cNvPr>
          <p:cNvSpPr>
            <a:spLocks noGrp="1"/>
          </p:cNvSpPr>
          <p:nvPr>
            <p:ph type="pic" sz="quarter" idx="15"/>
          </p:nvPr>
        </p:nvSpPr>
        <p:spPr>
          <a:xfrm>
            <a:off x="0" y="0"/>
            <a:ext cx="12191999" cy="6858000"/>
          </a:xfrm>
        </p:spPr>
        <p:txBody>
          <a:bodyPr/>
          <a:lstStyle/>
          <a:p>
            <a:endParaRPr lang="en-US"/>
          </a:p>
        </p:txBody>
      </p:sp>
      <p:pic>
        <p:nvPicPr>
          <p:cNvPr id="9" name="Picture 8">
            <a:extLst>
              <a:ext uri="{FF2B5EF4-FFF2-40B4-BE49-F238E27FC236}">
                <a16:creationId xmlns:a16="http://schemas.microsoft.com/office/drawing/2014/main" id="{A1048756-938D-00DB-8E43-618323C667C9}"/>
              </a:ext>
            </a:extLst>
          </p:cNvPr>
          <p:cNvPicPr>
            <a:picLocks noChangeAspect="1"/>
          </p:cNvPicPr>
          <p:nvPr/>
        </p:nvPicPr>
        <p:blipFill>
          <a:blip r:embed="rId3"/>
          <a:srcRect l="30090" t="25979" r="4642" b="4443"/>
          <a:stretch>
            <a:fillRect/>
          </a:stretch>
        </p:blipFill>
        <p:spPr>
          <a:xfrm>
            <a:off x="2392485" y="1755785"/>
            <a:ext cx="7957457" cy="4508868"/>
          </a:xfrm>
          <a:prstGeom prst="rect">
            <a:avLst/>
          </a:prstGeom>
        </p:spPr>
      </p:pic>
      <p:pic>
        <p:nvPicPr>
          <p:cNvPr id="10" name="Picture 9">
            <a:extLst>
              <a:ext uri="{FF2B5EF4-FFF2-40B4-BE49-F238E27FC236}">
                <a16:creationId xmlns:a16="http://schemas.microsoft.com/office/drawing/2014/main" id="{7332BFF0-9BB6-0DD8-F9FE-DC782A33E2BA}"/>
              </a:ext>
            </a:extLst>
          </p:cNvPr>
          <p:cNvPicPr>
            <a:picLocks noChangeAspect="1"/>
          </p:cNvPicPr>
          <p:nvPr/>
        </p:nvPicPr>
        <p:blipFill>
          <a:blip r:embed="rId3"/>
          <a:srcRect r="75447" b="93340"/>
          <a:stretch>
            <a:fillRect/>
          </a:stretch>
        </p:blipFill>
        <p:spPr>
          <a:xfrm>
            <a:off x="587828" y="603803"/>
            <a:ext cx="2993571" cy="431623"/>
          </a:xfrm>
          <a:prstGeom prst="rect">
            <a:avLst/>
          </a:prstGeom>
        </p:spPr>
      </p:pic>
      <p:pic>
        <p:nvPicPr>
          <p:cNvPr id="11" name="Picture 10">
            <a:extLst>
              <a:ext uri="{FF2B5EF4-FFF2-40B4-BE49-F238E27FC236}">
                <a16:creationId xmlns:a16="http://schemas.microsoft.com/office/drawing/2014/main" id="{A4524CDC-18D0-FD7C-DA95-9FC6B014396F}"/>
              </a:ext>
            </a:extLst>
          </p:cNvPr>
          <p:cNvPicPr>
            <a:picLocks noChangeAspect="1"/>
          </p:cNvPicPr>
          <p:nvPr/>
        </p:nvPicPr>
        <p:blipFill>
          <a:blip r:embed="rId3"/>
          <a:srcRect l="35204" t="1564" r="3" b="94864"/>
          <a:stretch>
            <a:fillRect/>
          </a:stretch>
        </p:blipFill>
        <p:spPr>
          <a:xfrm>
            <a:off x="2392484" y="1639229"/>
            <a:ext cx="7957458" cy="233113"/>
          </a:xfrm>
          <a:prstGeom prst="rect">
            <a:avLst/>
          </a:prstGeom>
        </p:spPr>
      </p:pic>
      <p:sp>
        <p:nvSpPr>
          <p:cNvPr id="5" name="TextBox 4">
            <a:extLst>
              <a:ext uri="{FF2B5EF4-FFF2-40B4-BE49-F238E27FC236}">
                <a16:creationId xmlns:a16="http://schemas.microsoft.com/office/drawing/2014/main" id="{6AD57053-7BAB-7C3C-9C03-A61CC786293B}"/>
              </a:ext>
            </a:extLst>
          </p:cNvPr>
          <p:cNvSpPr txBox="1"/>
          <p:nvPr/>
        </p:nvSpPr>
        <p:spPr>
          <a:xfrm>
            <a:off x="518159" y="6477392"/>
            <a:ext cx="6126480" cy="369332"/>
          </a:xfrm>
          <a:prstGeom prst="rect">
            <a:avLst/>
          </a:prstGeom>
          <a:noFill/>
        </p:spPr>
        <p:txBody>
          <a:bodyPr wrap="square">
            <a:spAutoFit/>
          </a:bodyPr>
          <a:lstStyle/>
          <a:p>
            <a:r>
              <a:rPr lang="en-US" dirty="0"/>
              <a:t>https://openvaers.com/</a:t>
            </a:r>
          </a:p>
        </p:txBody>
      </p:sp>
    </p:spTree>
    <p:extLst>
      <p:ext uri="{BB962C8B-B14F-4D97-AF65-F5344CB8AC3E}">
        <p14:creationId xmlns:p14="http://schemas.microsoft.com/office/powerpoint/2010/main" val="106621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D18955-FD38-8DDE-6C3E-FFF2EE558F4B}"/>
              </a:ext>
            </a:extLst>
          </p:cNvPr>
          <p:cNvSpPr>
            <a:spLocks noGrp="1"/>
          </p:cNvSpPr>
          <p:nvPr>
            <p:ph type="body" sz="quarter" idx="15"/>
          </p:nvPr>
        </p:nvSpPr>
        <p:spPr>
          <a:xfrm>
            <a:off x="991829" y="471919"/>
            <a:ext cx="10757719" cy="714726"/>
          </a:xfrm>
        </p:spPr>
        <p:txBody>
          <a:bodyPr/>
          <a:lstStyle/>
          <a:p>
            <a:r>
              <a:rPr lang="en-US" dirty="0"/>
              <a:t>Reasons for Vaccine Hesitancy</a:t>
            </a:r>
          </a:p>
        </p:txBody>
      </p:sp>
      <p:sp>
        <p:nvSpPr>
          <p:cNvPr id="6" name="Text Placeholder 5">
            <a:extLst>
              <a:ext uri="{FF2B5EF4-FFF2-40B4-BE49-F238E27FC236}">
                <a16:creationId xmlns:a16="http://schemas.microsoft.com/office/drawing/2014/main" id="{72560E52-1606-9B05-EE36-40D03E70A974}"/>
              </a:ext>
            </a:extLst>
          </p:cNvPr>
          <p:cNvSpPr>
            <a:spLocks noGrp="1"/>
          </p:cNvSpPr>
          <p:nvPr>
            <p:ph type="body" sz="quarter" idx="10"/>
          </p:nvPr>
        </p:nvSpPr>
        <p:spPr>
          <a:xfrm>
            <a:off x="991698" y="1971779"/>
            <a:ext cx="3314831" cy="4056939"/>
          </a:xfrm>
        </p:spPr>
        <p:txBody>
          <a:bodyPr>
            <a:normAutofit/>
          </a:bodyPr>
          <a:lstStyle/>
          <a:p>
            <a:pPr marL="228600" indent="-228600"/>
            <a:r>
              <a:rPr lang="en-US" sz="2000" dirty="0"/>
              <a:t>Communication and media</a:t>
            </a:r>
          </a:p>
          <a:p>
            <a:pPr marL="228600" indent="-228600"/>
            <a:r>
              <a:rPr lang="en-US" sz="2000" dirty="0"/>
              <a:t>Influencers (leaders, gatekeepers, anti/pro-vaccine lobbies)</a:t>
            </a:r>
          </a:p>
          <a:p>
            <a:pPr marL="228600" indent="-228600"/>
            <a:r>
              <a:rPr lang="en-US" sz="2000" dirty="0"/>
              <a:t>Historical influences</a:t>
            </a:r>
          </a:p>
          <a:p>
            <a:pPr marL="228600" indent="-228600"/>
            <a:r>
              <a:rPr lang="en-US" sz="2000" dirty="0"/>
              <a:t>Religion/culture/ gender/socio-economic</a:t>
            </a:r>
          </a:p>
          <a:p>
            <a:pPr marL="228600" indent="-228600"/>
            <a:r>
              <a:rPr lang="en-US" sz="2000" dirty="0"/>
              <a:t>Politics/policies</a:t>
            </a:r>
          </a:p>
          <a:p>
            <a:pPr marL="228600" indent="-228600"/>
            <a:r>
              <a:rPr lang="en-US" sz="2000" dirty="0"/>
              <a:t>Geographic barriers</a:t>
            </a:r>
          </a:p>
          <a:p>
            <a:pPr marL="228600" indent="-228600"/>
            <a:r>
              <a:rPr lang="en-US" sz="2000" dirty="0"/>
              <a:t>Pharmaceutical industry</a:t>
            </a:r>
          </a:p>
        </p:txBody>
      </p:sp>
      <p:sp>
        <p:nvSpPr>
          <p:cNvPr id="7" name="Text Placeholder 6">
            <a:extLst>
              <a:ext uri="{FF2B5EF4-FFF2-40B4-BE49-F238E27FC236}">
                <a16:creationId xmlns:a16="http://schemas.microsoft.com/office/drawing/2014/main" id="{BB225F06-0EAE-D8EF-26F5-B68F63D64CB6}"/>
              </a:ext>
            </a:extLst>
          </p:cNvPr>
          <p:cNvSpPr>
            <a:spLocks noGrp="1"/>
          </p:cNvSpPr>
          <p:nvPr>
            <p:ph type="body" sz="quarter" idx="17"/>
          </p:nvPr>
        </p:nvSpPr>
        <p:spPr>
          <a:xfrm>
            <a:off x="8434717" y="1971779"/>
            <a:ext cx="3314831" cy="4056939"/>
          </a:xfrm>
        </p:spPr>
        <p:txBody>
          <a:bodyPr>
            <a:normAutofit fontScale="85000" lnSpcReduction="20000"/>
          </a:bodyPr>
          <a:lstStyle/>
          <a:p>
            <a:pPr marL="228600" indent="-228600"/>
            <a:r>
              <a:rPr lang="en-US" dirty="0"/>
              <a:t>Risk/benefit (scientific evidence)</a:t>
            </a:r>
          </a:p>
          <a:p>
            <a:pPr marL="228600" indent="-228600"/>
            <a:r>
              <a:rPr lang="en-US" dirty="0"/>
              <a:t>Introduction of new vaccine / formulation</a:t>
            </a:r>
          </a:p>
          <a:p>
            <a:pPr marL="228600" indent="-228600"/>
            <a:r>
              <a:rPr lang="en-US" dirty="0"/>
              <a:t>Mode of administration</a:t>
            </a:r>
          </a:p>
          <a:p>
            <a:pPr marL="228600" indent="-228600"/>
            <a:r>
              <a:rPr lang="en-US" dirty="0"/>
              <a:t>Design of vaccination program / mode of delivery</a:t>
            </a:r>
          </a:p>
          <a:p>
            <a:pPr marL="228600" indent="-228600"/>
            <a:r>
              <a:rPr lang="en-US" dirty="0"/>
              <a:t>Reliability/source of vaccine supply</a:t>
            </a:r>
          </a:p>
          <a:p>
            <a:pPr marL="228600" indent="-228600"/>
            <a:r>
              <a:rPr lang="en-US" dirty="0"/>
              <a:t>Vaccination schedule</a:t>
            </a:r>
          </a:p>
          <a:p>
            <a:pPr marL="228600" indent="-228600"/>
            <a:r>
              <a:rPr lang="en-US" dirty="0"/>
              <a:t>Costs</a:t>
            </a:r>
          </a:p>
          <a:p>
            <a:pPr marL="228600" indent="-228600"/>
            <a:r>
              <a:rPr lang="en-US" dirty="0"/>
              <a:t>Role of healthcare professionals</a:t>
            </a:r>
          </a:p>
        </p:txBody>
      </p:sp>
      <p:sp>
        <p:nvSpPr>
          <p:cNvPr id="8" name="Text Placeholder 7">
            <a:extLst>
              <a:ext uri="{FF2B5EF4-FFF2-40B4-BE49-F238E27FC236}">
                <a16:creationId xmlns:a16="http://schemas.microsoft.com/office/drawing/2014/main" id="{709D2FD0-E847-FE89-B83B-9B85C53B9EBB}"/>
              </a:ext>
            </a:extLst>
          </p:cNvPr>
          <p:cNvSpPr>
            <a:spLocks noGrp="1"/>
          </p:cNvSpPr>
          <p:nvPr>
            <p:ph type="body" sz="quarter" idx="18"/>
          </p:nvPr>
        </p:nvSpPr>
        <p:spPr>
          <a:xfrm>
            <a:off x="4698459" y="2255520"/>
            <a:ext cx="3314831" cy="3541730"/>
          </a:xfrm>
        </p:spPr>
        <p:txBody>
          <a:bodyPr>
            <a:normAutofit/>
          </a:bodyPr>
          <a:lstStyle/>
          <a:p>
            <a:pPr marL="228600" indent="-228600"/>
            <a:r>
              <a:rPr lang="en-US" sz="2000" dirty="0"/>
              <a:t>Past vaccine experience</a:t>
            </a:r>
          </a:p>
          <a:p>
            <a:pPr marL="228600" indent="-228600"/>
            <a:r>
              <a:rPr lang="en-US" sz="2000" dirty="0"/>
              <a:t>Beliefs, attitudes about health and prevention</a:t>
            </a:r>
          </a:p>
          <a:p>
            <a:pPr marL="228600" indent="-228600"/>
            <a:r>
              <a:rPr lang="en-US" sz="2000" dirty="0"/>
              <a:t>Knowledge / awareness</a:t>
            </a:r>
          </a:p>
          <a:p>
            <a:pPr marL="228600" indent="-228600"/>
            <a:r>
              <a:rPr lang="en-US" sz="2000" dirty="0"/>
              <a:t>Health system and provider-trust and personal experience</a:t>
            </a:r>
          </a:p>
          <a:p>
            <a:pPr marL="228600" indent="-228600"/>
            <a:r>
              <a:rPr lang="en-US" sz="2000" dirty="0"/>
              <a:t>Perceived risk/benefit</a:t>
            </a:r>
          </a:p>
          <a:p>
            <a:pPr marL="228600" indent="-228600"/>
            <a:r>
              <a:rPr lang="en-US" sz="2000" dirty="0"/>
              <a:t>Peer and social norms</a:t>
            </a:r>
          </a:p>
        </p:txBody>
      </p:sp>
      <p:sp>
        <p:nvSpPr>
          <p:cNvPr id="9" name="Text Placeholder 8">
            <a:extLst>
              <a:ext uri="{FF2B5EF4-FFF2-40B4-BE49-F238E27FC236}">
                <a16:creationId xmlns:a16="http://schemas.microsoft.com/office/drawing/2014/main" id="{FE99045C-31D7-31A8-9788-9434B8BF4846}"/>
              </a:ext>
            </a:extLst>
          </p:cNvPr>
          <p:cNvSpPr>
            <a:spLocks noGrp="1"/>
          </p:cNvSpPr>
          <p:nvPr>
            <p:ph type="body" sz="quarter" idx="22"/>
          </p:nvPr>
        </p:nvSpPr>
        <p:spPr/>
        <p:txBody>
          <a:bodyPr/>
          <a:lstStyle/>
          <a:p>
            <a:pPr algn="ctr"/>
            <a:r>
              <a:rPr lang="en-US" sz="2400" dirty="0"/>
              <a:t>Vaccine Influences</a:t>
            </a:r>
          </a:p>
        </p:txBody>
      </p:sp>
      <p:sp>
        <p:nvSpPr>
          <p:cNvPr id="10" name="Text Placeholder 9">
            <a:extLst>
              <a:ext uri="{FF2B5EF4-FFF2-40B4-BE49-F238E27FC236}">
                <a16:creationId xmlns:a16="http://schemas.microsoft.com/office/drawing/2014/main" id="{1164FC90-2894-1AEF-5857-249105B96D50}"/>
              </a:ext>
            </a:extLst>
          </p:cNvPr>
          <p:cNvSpPr>
            <a:spLocks noGrp="1"/>
          </p:cNvSpPr>
          <p:nvPr>
            <p:ph type="body" sz="quarter" idx="24"/>
          </p:nvPr>
        </p:nvSpPr>
        <p:spPr/>
        <p:txBody>
          <a:bodyPr/>
          <a:lstStyle/>
          <a:p>
            <a:pPr algn="ctr"/>
            <a:r>
              <a:rPr lang="en-US" sz="2400" dirty="0"/>
              <a:t>Contextual Influences</a:t>
            </a:r>
          </a:p>
        </p:txBody>
      </p:sp>
      <p:sp>
        <p:nvSpPr>
          <p:cNvPr id="11" name="Text Placeholder 10">
            <a:extLst>
              <a:ext uri="{FF2B5EF4-FFF2-40B4-BE49-F238E27FC236}">
                <a16:creationId xmlns:a16="http://schemas.microsoft.com/office/drawing/2014/main" id="{F591013C-FB34-D773-4DC5-EC549029ED09}"/>
              </a:ext>
            </a:extLst>
          </p:cNvPr>
          <p:cNvSpPr>
            <a:spLocks noGrp="1"/>
          </p:cNvSpPr>
          <p:nvPr>
            <p:ph type="body" sz="quarter" idx="25"/>
          </p:nvPr>
        </p:nvSpPr>
        <p:spPr/>
        <p:txBody>
          <a:bodyPr/>
          <a:lstStyle/>
          <a:p>
            <a:pPr algn="ctr"/>
            <a:r>
              <a:rPr lang="en-US" sz="2400" dirty="0"/>
              <a:t>Individual and Group Influences</a:t>
            </a:r>
          </a:p>
        </p:txBody>
      </p:sp>
      <p:sp>
        <p:nvSpPr>
          <p:cNvPr id="13" name="TextBox 12">
            <a:extLst>
              <a:ext uri="{FF2B5EF4-FFF2-40B4-BE49-F238E27FC236}">
                <a16:creationId xmlns:a16="http://schemas.microsoft.com/office/drawing/2014/main" id="{7B1377E8-5F1D-2568-E93C-B04287F4CC8F}"/>
              </a:ext>
            </a:extLst>
          </p:cNvPr>
          <p:cNvSpPr txBox="1"/>
          <p:nvPr/>
        </p:nvSpPr>
        <p:spPr>
          <a:xfrm>
            <a:off x="391886" y="6028718"/>
            <a:ext cx="6096000" cy="400110"/>
          </a:xfrm>
          <a:prstGeom prst="rect">
            <a:avLst/>
          </a:prstGeom>
          <a:noFill/>
        </p:spPr>
        <p:txBody>
          <a:bodyPr wrap="square">
            <a:spAutoFit/>
          </a:bodyPr>
          <a:lstStyle/>
          <a:p>
            <a:r>
              <a:rPr lang="en-US" sz="1000" dirty="0"/>
              <a:t>Summary of WHO SAGE conclusions and recommendations on Vaccine Hesitancy, January 2015</a:t>
            </a:r>
          </a:p>
          <a:p>
            <a:r>
              <a:rPr lang="en-US" sz="1000" dirty="0"/>
              <a:t>https://www.who.int/docs/default-source/immunization/demand/summary-of-sage-vaccinehesitancy-en.pdf</a:t>
            </a:r>
          </a:p>
        </p:txBody>
      </p:sp>
      <p:pic>
        <p:nvPicPr>
          <p:cNvPr id="3" name="Picture 2">
            <a:extLst>
              <a:ext uri="{FF2B5EF4-FFF2-40B4-BE49-F238E27FC236}">
                <a16:creationId xmlns:a16="http://schemas.microsoft.com/office/drawing/2014/main" id="{79F402B9-312E-EB54-6649-13D88C2EEC1E}"/>
              </a:ext>
            </a:extLst>
          </p:cNvPr>
          <p:cNvPicPr>
            <a:picLocks noChangeAspect="1"/>
          </p:cNvPicPr>
          <p:nvPr/>
        </p:nvPicPr>
        <p:blipFill>
          <a:blip r:embed="rId3"/>
          <a:srcRect l="5035" t="20068"/>
          <a:stretch>
            <a:fillRect/>
          </a:stretch>
        </p:blipFill>
        <p:spPr>
          <a:xfrm>
            <a:off x="8854440" y="196744"/>
            <a:ext cx="3057749" cy="989901"/>
          </a:xfrm>
          <a:prstGeom prst="rect">
            <a:avLst/>
          </a:prstGeom>
        </p:spPr>
      </p:pic>
    </p:spTree>
    <p:extLst>
      <p:ext uri="{BB962C8B-B14F-4D97-AF65-F5344CB8AC3E}">
        <p14:creationId xmlns:p14="http://schemas.microsoft.com/office/powerpoint/2010/main" val="217614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F2CC66-794A-61EA-7500-9EB0BDC46D3E}"/>
              </a:ext>
            </a:extLst>
          </p:cNvPr>
          <p:cNvSpPr>
            <a:spLocks noGrp="1"/>
          </p:cNvSpPr>
          <p:nvPr>
            <p:ph type="body" sz="quarter" idx="15"/>
          </p:nvPr>
        </p:nvSpPr>
        <p:spPr/>
        <p:txBody>
          <a:bodyPr>
            <a:normAutofit fontScale="85000" lnSpcReduction="10000"/>
          </a:bodyPr>
          <a:lstStyle/>
          <a:p>
            <a:r>
              <a:rPr lang="en-US" dirty="0"/>
              <a:t>Common Misinformation about Current Vaccines</a:t>
            </a:r>
          </a:p>
        </p:txBody>
      </p:sp>
      <p:sp>
        <p:nvSpPr>
          <p:cNvPr id="3" name="Text Placeholder 2">
            <a:extLst>
              <a:ext uri="{FF2B5EF4-FFF2-40B4-BE49-F238E27FC236}">
                <a16:creationId xmlns:a16="http://schemas.microsoft.com/office/drawing/2014/main" id="{2F97DF5E-399B-F8F7-E95D-6198A0B8DDCF}"/>
              </a:ext>
            </a:extLst>
          </p:cNvPr>
          <p:cNvSpPr>
            <a:spLocks noGrp="1"/>
          </p:cNvSpPr>
          <p:nvPr>
            <p:ph type="body" sz="quarter" idx="10"/>
          </p:nvPr>
        </p:nvSpPr>
        <p:spPr/>
        <p:txBody>
          <a:bodyPr/>
          <a:lstStyle/>
          <a:p>
            <a:r>
              <a:rPr lang="en-US" dirty="0"/>
              <a:t>Vaccines cause autism and sudden infant death syndrome (SIDS)</a:t>
            </a:r>
          </a:p>
          <a:p>
            <a:r>
              <a:rPr lang="en-US" dirty="0"/>
              <a:t>Vaccines are not safe and can cause harm</a:t>
            </a:r>
          </a:p>
          <a:p>
            <a:r>
              <a:rPr lang="en-US" dirty="0"/>
              <a:t>Vaccine contain harmful ingredients</a:t>
            </a:r>
          </a:p>
          <a:p>
            <a:r>
              <a:rPr lang="en-US" dirty="0"/>
              <a:t>Vaccines can cause the disease</a:t>
            </a:r>
          </a:p>
          <a:p>
            <a:r>
              <a:rPr lang="en-US" dirty="0"/>
              <a:t>Natural immunity is better than vaccine-induced immunity</a:t>
            </a:r>
          </a:p>
          <a:p>
            <a:r>
              <a:rPr lang="en-US" dirty="0"/>
              <a:t>Vaccines are only for children</a:t>
            </a:r>
          </a:p>
          <a:p>
            <a:r>
              <a:rPr lang="en-US" dirty="0"/>
              <a:t>Vaccines are not needed by everyone if enough people get vaccinated</a:t>
            </a:r>
          </a:p>
          <a:p>
            <a:r>
              <a:rPr lang="en-US" dirty="0"/>
              <a:t>Vaccines are not needed for uncommon diseases</a:t>
            </a:r>
          </a:p>
        </p:txBody>
      </p:sp>
    </p:spTree>
    <p:extLst>
      <p:ext uri="{BB962C8B-B14F-4D97-AF65-F5344CB8AC3E}">
        <p14:creationId xmlns:p14="http://schemas.microsoft.com/office/powerpoint/2010/main" val="2981787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1"/>
</p:tagLst>
</file>

<file path=ppt/tags/tag10.xml><?xml version="1.0" encoding="utf-8"?>
<p:tagLst xmlns:a="http://schemas.openxmlformats.org/drawingml/2006/main" xmlns:r="http://schemas.openxmlformats.org/officeDocument/2006/relationships" xmlns:p="http://schemas.openxmlformats.org/presentationml/2006/main">
  <p:tag name="AS_UNIQUEID" val="550"/>
</p:tagLst>
</file>

<file path=ppt/tags/tag11.xml><?xml version="1.0" encoding="utf-8"?>
<p:tagLst xmlns:a="http://schemas.openxmlformats.org/drawingml/2006/main" xmlns:r="http://schemas.openxmlformats.org/officeDocument/2006/relationships" xmlns:p="http://schemas.openxmlformats.org/presentationml/2006/main">
  <p:tag name="AS_UNIQUEID" val="551"/>
</p:tagLst>
</file>

<file path=ppt/tags/tag12.xml><?xml version="1.0" encoding="utf-8"?>
<p:tagLst xmlns:a="http://schemas.openxmlformats.org/drawingml/2006/main" xmlns:r="http://schemas.openxmlformats.org/officeDocument/2006/relationships" xmlns:p="http://schemas.openxmlformats.org/presentationml/2006/main">
  <p:tag name="AS_UNIQUEID" val="552"/>
</p:tagLst>
</file>

<file path=ppt/tags/tag13.xml><?xml version="1.0" encoding="utf-8"?>
<p:tagLst xmlns:a="http://schemas.openxmlformats.org/drawingml/2006/main" xmlns:r="http://schemas.openxmlformats.org/officeDocument/2006/relationships" xmlns:p="http://schemas.openxmlformats.org/presentationml/2006/main">
  <p:tag name="AS_UNIQUEID" val="542"/>
</p:tagLst>
</file>

<file path=ppt/tags/tag14.xml><?xml version="1.0" encoding="utf-8"?>
<p:tagLst xmlns:a="http://schemas.openxmlformats.org/drawingml/2006/main" xmlns:r="http://schemas.openxmlformats.org/officeDocument/2006/relationships" xmlns:p="http://schemas.openxmlformats.org/presentationml/2006/main">
  <p:tag name="AS_UNIQUEID" val="543"/>
</p:tagLst>
</file>

<file path=ppt/tags/tag15.xml><?xml version="1.0" encoding="utf-8"?>
<p:tagLst xmlns:a="http://schemas.openxmlformats.org/drawingml/2006/main" xmlns:r="http://schemas.openxmlformats.org/officeDocument/2006/relationships" xmlns:p="http://schemas.openxmlformats.org/presentationml/2006/main">
  <p:tag name="AS_UNIQUEID" val="544"/>
</p:tagLst>
</file>

<file path=ppt/tags/tag16.xml><?xml version="1.0" encoding="utf-8"?>
<p:tagLst xmlns:a="http://schemas.openxmlformats.org/drawingml/2006/main" xmlns:r="http://schemas.openxmlformats.org/officeDocument/2006/relationships" xmlns:p="http://schemas.openxmlformats.org/presentationml/2006/main">
  <p:tag name="AS_UNIQUEID" val="546"/>
</p:tagLst>
</file>

<file path=ppt/tags/tag17.xml><?xml version="1.0" encoding="utf-8"?>
<p:tagLst xmlns:a="http://schemas.openxmlformats.org/drawingml/2006/main" xmlns:r="http://schemas.openxmlformats.org/officeDocument/2006/relationships" xmlns:p="http://schemas.openxmlformats.org/presentationml/2006/main">
  <p:tag name="AS_UNIQUEID" val="547"/>
</p:tagLst>
</file>

<file path=ppt/tags/tag18.xml><?xml version="1.0" encoding="utf-8"?>
<p:tagLst xmlns:a="http://schemas.openxmlformats.org/drawingml/2006/main" xmlns:r="http://schemas.openxmlformats.org/officeDocument/2006/relationships" xmlns:p="http://schemas.openxmlformats.org/presentationml/2006/main">
  <p:tag name="AS_UNIQUEID" val="549"/>
</p:tagLst>
</file>

<file path=ppt/tags/tag19.xml><?xml version="1.0" encoding="utf-8"?>
<p:tagLst xmlns:a="http://schemas.openxmlformats.org/drawingml/2006/main" xmlns:r="http://schemas.openxmlformats.org/officeDocument/2006/relationships" xmlns:p="http://schemas.openxmlformats.org/presentationml/2006/main">
  <p:tag name="AS_UNIQUEID" val="550"/>
</p:tagLst>
</file>

<file path=ppt/tags/tag2.xml><?xml version="1.0" encoding="utf-8"?>
<p:tagLst xmlns:a="http://schemas.openxmlformats.org/drawingml/2006/main" xmlns:r="http://schemas.openxmlformats.org/officeDocument/2006/relationships" xmlns:p="http://schemas.openxmlformats.org/presentationml/2006/main">
  <p:tag name="AS_UNIQUEID" val="12"/>
</p:tagLst>
</file>

<file path=ppt/tags/tag20.xml><?xml version="1.0" encoding="utf-8"?>
<p:tagLst xmlns:a="http://schemas.openxmlformats.org/drawingml/2006/main" xmlns:r="http://schemas.openxmlformats.org/officeDocument/2006/relationships" xmlns:p="http://schemas.openxmlformats.org/presentationml/2006/main">
  <p:tag name="AS_UNIQUEID" val="551"/>
</p:tagLst>
</file>

<file path=ppt/tags/tag21.xml><?xml version="1.0" encoding="utf-8"?>
<p:tagLst xmlns:a="http://schemas.openxmlformats.org/drawingml/2006/main" xmlns:r="http://schemas.openxmlformats.org/officeDocument/2006/relationships" xmlns:p="http://schemas.openxmlformats.org/presentationml/2006/main">
  <p:tag name="AS_UNIQUEID" val="552"/>
</p:tagLst>
</file>

<file path=ppt/tags/tag22.xml><?xml version="1.0" encoding="utf-8"?>
<p:tagLst xmlns:a="http://schemas.openxmlformats.org/drawingml/2006/main" xmlns:r="http://schemas.openxmlformats.org/officeDocument/2006/relationships" xmlns:p="http://schemas.openxmlformats.org/presentationml/2006/main">
  <p:tag name="AS_UNIQUEID" val="552"/>
</p:tagLst>
</file>

<file path=ppt/tags/tag3.xml><?xml version="1.0" encoding="utf-8"?>
<p:tagLst xmlns:a="http://schemas.openxmlformats.org/drawingml/2006/main" xmlns:r="http://schemas.openxmlformats.org/officeDocument/2006/relationships" xmlns:p="http://schemas.openxmlformats.org/presentationml/2006/main">
  <p:tag name="AS_UNIQUEID" val="13"/>
</p:tagLst>
</file>

<file path=ppt/tags/tag4.xml><?xml version="1.0" encoding="utf-8"?>
<p:tagLst xmlns:a="http://schemas.openxmlformats.org/drawingml/2006/main" xmlns:r="http://schemas.openxmlformats.org/officeDocument/2006/relationships" xmlns:p="http://schemas.openxmlformats.org/presentationml/2006/main">
  <p:tag name="AS_UNIQUEID" val="542"/>
</p:tagLst>
</file>

<file path=ppt/tags/tag5.xml><?xml version="1.0" encoding="utf-8"?>
<p:tagLst xmlns:a="http://schemas.openxmlformats.org/drawingml/2006/main" xmlns:r="http://schemas.openxmlformats.org/officeDocument/2006/relationships" xmlns:p="http://schemas.openxmlformats.org/presentationml/2006/main">
  <p:tag name="AS_UNIQUEID" val="543"/>
</p:tagLst>
</file>

<file path=ppt/tags/tag6.xml><?xml version="1.0" encoding="utf-8"?>
<p:tagLst xmlns:a="http://schemas.openxmlformats.org/drawingml/2006/main" xmlns:r="http://schemas.openxmlformats.org/officeDocument/2006/relationships" xmlns:p="http://schemas.openxmlformats.org/presentationml/2006/main">
  <p:tag name="AS_UNIQUEID" val="544"/>
</p:tagLst>
</file>

<file path=ppt/tags/tag7.xml><?xml version="1.0" encoding="utf-8"?>
<p:tagLst xmlns:a="http://schemas.openxmlformats.org/drawingml/2006/main" xmlns:r="http://schemas.openxmlformats.org/officeDocument/2006/relationships" xmlns:p="http://schemas.openxmlformats.org/presentationml/2006/main">
  <p:tag name="AS_UNIQUEID" val="546"/>
</p:tagLst>
</file>

<file path=ppt/tags/tag8.xml><?xml version="1.0" encoding="utf-8"?>
<p:tagLst xmlns:a="http://schemas.openxmlformats.org/drawingml/2006/main" xmlns:r="http://schemas.openxmlformats.org/officeDocument/2006/relationships" xmlns:p="http://schemas.openxmlformats.org/presentationml/2006/main">
  <p:tag name="AS_UNIQUEID" val="547"/>
</p:tagLst>
</file>

<file path=ppt/tags/tag9.xml><?xml version="1.0" encoding="utf-8"?>
<p:tagLst xmlns:a="http://schemas.openxmlformats.org/drawingml/2006/main" xmlns:r="http://schemas.openxmlformats.org/officeDocument/2006/relationships" xmlns:p="http://schemas.openxmlformats.org/presentationml/2006/main">
  <p:tag name="AS_UNIQUEID" val="549"/>
</p:tagLst>
</file>

<file path=ppt/theme/theme1.xml><?xml version="1.0" encoding="utf-8"?>
<a:theme xmlns:a="http://schemas.openxmlformats.org/drawingml/2006/main" name="Pitt Pharmacy PowerPoint_Template01">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t Pharmacy PowerPoint_Template01" id="{09CBC094-FFEB-41A3-B7FA-D72009E3B22F}" vid="{ED3B73C2-0B67-4073-AE94-A8150B062456}"/>
    </a:ext>
  </a:extLst>
</a:theme>
</file>

<file path=ppt/theme/theme2.xml><?xml version="1.0" encoding="utf-8"?>
<a:theme xmlns:a="http://schemas.openxmlformats.org/drawingml/2006/main" name="1_Pitt Pharmacy PowerPoint_Template01">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t Pharmacy PowerPoint_Template01" id="{09CBC094-FFEB-41A3-B7FA-D72009E3B22F}" vid="{ED3B73C2-0B67-4073-AE94-A8150B062456}"/>
    </a:ext>
  </a:ext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Pitt Pharmacy PowerPoint_Template01</Template>
  <TotalTime>2452</TotalTime>
  <Words>2775</Words>
  <Application>Microsoft Office PowerPoint</Application>
  <PresentationFormat>Widescreen</PresentationFormat>
  <Paragraphs>449</Paragraphs>
  <Slides>55</Slides>
  <Notes>53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55</vt:i4>
      </vt:variant>
    </vt:vector>
  </HeadingPairs>
  <TitlesOfParts>
    <vt:vector size="65" baseType="lpstr">
      <vt:lpstr>Aptos</vt:lpstr>
      <vt:lpstr>Arial</vt:lpstr>
      <vt:lpstr>Calibri</vt:lpstr>
      <vt:lpstr>Calibri Light</vt:lpstr>
      <vt:lpstr>Helvetica</vt:lpstr>
      <vt:lpstr>Symbol</vt:lpstr>
      <vt:lpstr>Wingdings</vt:lpstr>
      <vt:lpstr>Pitt Pharmacy PowerPoint_Template01</vt:lpstr>
      <vt:lpstr>1_Pitt Pharmacy PowerPoint_Template01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Pneumococcal Vaccine</vt:lpstr>
      <vt:lpstr>PowerPoint Presentation</vt:lpstr>
      <vt:lpstr>Incidence of Invasive Pneumococcal Disease, by age group US 2007-2022</vt:lpstr>
      <vt:lpstr>Invasive Pneumococcal Disease Mortality Rate, by age group</vt:lpstr>
      <vt:lpstr>PowerPoint Presentation</vt:lpstr>
      <vt:lpstr>PowerPoint Presentation</vt:lpstr>
      <vt:lpstr>PowerPoint Presentation</vt:lpstr>
      <vt:lpstr>Respiratory Syncytial Virus (RSV) Vaccine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Vaccine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MMR and Varicella Vaccines</vt:lpstr>
      <vt:lpstr>PowerPoint Presentation</vt:lpstr>
      <vt:lpstr>PowerPoint Presentation</vt:lpstr>
      <vt:lpstr>PowerPoint Presentation</vt:lpstr>
      <vt:lpstr>PowerPoint Presentation</vt:lpstr>
      <vt:lpstr>PowerPoint Presentation</vt:lpstr>
      <vt:lpstr>PowerPoint Presentation</vt:lpstr>
      <vt:lpstr>Thimerosal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Schonder, Kristine</dc:creator>
  <cp:lastModifiedBy>Schonder, Kristine</cp:lastModifiedBy>
  <cp:revision>5</cp:revision>
  <dcterms:created xsi:type="dcterms:W3CDTF">2025-11-03T20:58:31Z</dcterms:created>
  <dcterms:modified xsi:type="dcterms:W3CDTF">2025-11-10T18:35:12Z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2025-11-03T23:33:39Z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a132b8f3-9df4-4153-a020-6735e84318ba</vt:lpwstr>
  </property>
  <property fmtid="{D5CDD505-2E9C-101B-9397-08002B2CF9AE}" pid="8" name="MSIP_Label_5e4b1be8-281e-475d-98b0-21c3457e5a46_ContentBits">
    <vt:lpwstr>0</vt:lpwstr>
  </property>
  <property fmtid="{D5CDD505-2E9C-101B-9397-08002B2CF9AE}" pid="9" name="MSIP_Label_5e4b1be8-281e-475d-98b0-21c3457e5a46_Tag">
    <vt:lpwstr>10, 3, 0, 1</vt:lpwstr>
  </property>
</Properties>
</file>