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51"/>
  </p:notesMasterIdLst>
  <p:sldIdLst>
    <p:sldId id="256" r:id="rId2"/>
    <p:sldId id="258" r:id="rId3"/>
    <p:sldId id="259" r:id="rId4"/>
    <p:sldId id="321" r:id="rId5"/>
    <p:sldId id="339" r:id="rId6"/>
    <p:sldId id="340" r:id="rId7"/>
    <p:sldId id="328" r:id="rId8"/>
    <p:sldId id="462" r:id="rId9"/>
    <p:sldId id="305" r:id="rId10"/>
    <p:sldId id="329" r:id="rId11"/>
    <p:sldId id="330" r:id="rId12"/>
    <p:sldId id="331" r:id="rId13"/>
    <p:sldId id="469" r:id="rId14"/>
    <p:sldId id="306" r:id="rId15"/>
    <p:sldId id="332" r:id="rId16"/>
    <p:sldId id="325" r:id="rId17"/>
    <p:sldId id="333" r:id="rId18"/>
    <p:sldId id="315" r:id="rId19"/>
    <p:sldId id="334" r:id="rId20"/>
    <p:sldId id="326" r:id="rId21"/>
    <p:sldId id="337" r:id="rId22"/>
    <p:sldId id="336" r:id="rId23"/>
    <p:sldId id="338" r:id="rId24"/>
    <p:sldId id="470" r:id="rId25"/>
    <p:sldId id="446" r:id="rId26"/>
    <p:sldId id="461" r:id="rId27"/>
    <p:sldId id="466" r:id="rId28"/>
    <p:sldId id="327" r:id="rId29"/>
    <p:sldId id="448" r:id="rId30"/>
    <p:sldId id="452" r:id="rId31"/>
    <p:sldId id="453" r:id="rId32"/>
    <p:sldId id="454" r:id="rId33"/>
    <p:sldId id="455" r:id="rId34"/>
    <p:sldId id="456" r:id="rId35"/>
    <p:sldId id="457" r:id="rId36"/>
    <p:sldId id="451" r:id="rId37"/>
    <p:sldId id="460" r:id="rId38"/>
    <p:sldId id="463" r:id="rId39"/>
    <p:sldId id="464" r:id="rId40"/>
    <p:sldId id="465" r:id="rId41"/>
    <p:sldId id="467" r:id="rId42"/>
    <p:sldId id="449" r:id="rId43"/>
    <p:sldId id="450" r:id="rId44"/>
    <p:sldId id="458" r:id="rId45"/>
    <p:sldId id="459" r:id="rId46"/>
    <p:sldId id="471" r:id="rId47"/>
    <p:sldId id="472" r:id="rId48"/>
    <p:sldId id="308" r:id="rId49"/>
    <p:sldId id="281" r:id="rId50"/>
  </p:sldIdLst>
  <p:sldSz cx="9144000" cy="5143500" type="screen16x9"/>
  <p:notesSz cx="6858000" cy="9144000"/>
  <p:embeddedFontLst>
    <p:embeddedFont>
      <p:font typeface="Actor" panose="020B0604020202020204" charset="0"/>
      <p:regular r:id="rId52"/>
    </p:embeddedFont>
    <p:embeddedFont>
      <p:font typeface="Figtree Black" panose="020B0604020202020204" charset="0"/>
      <p:bold r:id="rId53"/>
      <p:italic r:id="rId54"/>
      <p:boldItalic r:id="rId55"/>
    </p:embeddedFont>
    <p:embeddedFont>
      <p:font typeface="Hanken Grotesk" panose="020B0604020202020204" charset="0"/>
      <p:regular r:id="rId56"/>
      <p:bold r:id="rId57"/>
      <p:italic r:id="rId58"/>
      <p:boldItalic r:id="rId59"/>
    </p:embeddedFont>
    <p:embeddedFont>
      <p:font typeface="Nunito Light" pitchFamily="2" charset="0"/>
      <p:regular r:id="rId60"/>
      <p: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EEB"/>
    <a:srgbClr val="92C3FF"/>
    <a:srgbClr val="D4EFFF"/>
    <a:srgbClr val="B9D6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1ACB74-EF82-40C7-A00C-9620E5AC482E}">
  <a:tblStyle styleId="{261ACB74-EF82-40C7-A00C-9620E5AC48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6"/>
    <p:restoredTop sz="94638"/>
  </p:normalViewPr>
  <p:slideViewPr>
    <p:cSldViewPr snapToGrid="0">
      <p:cViewPr varScale="1">
        <p:scale>
          <a:sx n="134" d="100"/>
          <a:sy n="134" d="100"/>
        </p:scale>
        <p:origin x="1092"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768ca7ef4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768ca7ef4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D6CCAB35-B2E9-EF35-F2D5-59694547BD35}"/>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C3719D88-47F3-CDC4-EA11-7A5F7C523C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688BA60F-651E-EFA3-B87A-FDDCE7C8E6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20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799BE8A2-166B-6F5B-C86E-6643B3E543E8}"/>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AAB377F4-2497-FF0A-FB77-CD41A33564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74389322-2FDE-49B5-9C93-82C9352A41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818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E8D0C3DE-9BB3-67A3-9C92-7A0C48EA8E0C}"/>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9A7B6017-F2C7-CEBE-897E-9C6C9F7C5F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2EC9B49B-650A-72BF-BD55-2B53C906B6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highlight and summarize again, this is what expanded during the PREP act</a:t>
            </a:r>
            <a:endParaRPr dirty="0"/>
          </a:p>
        </p:txBody>
      </p:sp>
    </p:spTree>
    <p:extLst>
      <p:ext uri="{BB962C8B-B14F-4D97-AF65-F5344CB8AC3E}">
        <p14:creationId xmlns:p14="http://schemas.microsoft.com/office/powerpoint/2010/main" val="3751705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DDE30C39-04C9-4AF5-65C4-F76E8B15AE78}"/>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7AE4D3FB-4D1E-F18B-2642-DE346BF474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2A7F8EF2-A943-2FB1-B59C-75A49CAD9C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4180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2F9D9B2C-1DB1-1643-D3CA-5325F2955E6A}"/>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210B5A33-EC67-85FD-48A3-8547313790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D05D76A1-9F99-83C9-8409-05CBDB5E5F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951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8E4EFBDE-D193-4199-6840-DD913061FD34}"/>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E6A488A4-3C38-BC54-9031-FC6E1D67E3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365CB24E-6A5A-9A4F-8688-0C2393BBDD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Check prior percentages before COVID</a:t>
            </a:r>
            <a:endParaRPr dirty="0"/>
          </a:p>
        </p:txBody>
      </p:sp>
    </p:spTree>
    <p:extLst>
      <p:ext uri="{BB962C8B-B14F-4D97-AF65-F5344CB8AC3E}">
        <p14:creationId xmlns:p14="http://schemas.microsoft.com/office/powerpoint/2010/main" val="2404164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CA883F3D-6E4E-6083-B010-B2F52ABFB87D}"/>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697458BA-FB7B-8E7D-BD98-8F5815A8F3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13FA1776-7AED-D08C-C6FE-C55ADDE308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29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1ABABB65-D3C1-6557-FEAE-911F77AC6F79}"/>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245FFBEB-5510-DE59-C1AB-E232BA151F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12398435-8883-94B2-3320-ED527B7EE8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86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DBB7709E-788D-9DB7-3BE5-4407A0236B5B}"/>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12D8BC7A-0E57-ACF7-CF7E-9D1E212ED3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A4BB0C79-DB1D-55B9-7D15-F3DED05443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035919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1F46876D-D817-312D-C28B-D107B02C00FA}"/>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335A5E23-12A0-2DEA-78ED-0F9FF0B471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0F06E17F-F4D2-B961-8656-3EBE48EEDE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64860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768bdccc6f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768bdccc6f_2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DF224B4F-D8FF-923C-C0AD-71D72E57B221}"/>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6E9F6ECB-3E05-2557-D216-0C0B841386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15E15E1F-1A93-9013-2AB6-2031A2B103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815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AF8B2039-07E4-8F8D-12A7-32286AB3558C}"/>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55397CF4-C9EA-BA9F-6807-E0368F25EA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1009EEE0-04E7-C251-3F4B-97FF469540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Multiple actions by states and government (shows progression)</a:t>
            </a:r>
          </a:p>
          <a:p>
            <a:pPr marL="0" lvl="0" indent="0" algn="l" rtl="0">
              <a:spcBef>
                <a:spcPts val="0"/>
              </a:spcBef>
              <a:spcAft>
                <a:spcPts val="0"/>
              </a:spcAft>
              <a:buNone/>
            </a:pPr>
            <a:r>
              <a:rPr lang="en-US" dirty="0"/>
              <a:t>Include: this amended the pharmacy act</a:t>
            </a:r>
            <a:endParaRPr dirty="0"/>
          </a:p>
        </p:txBody>
      </p:sp>
    </p:spTree>
    <p:extLst>
      <p:ext uri="{BB962C8B-B14F-4D97-AF65-F5344CB8AC3E}">
        <p14:creationId xmlns:p14="http://schemas.microsoft.com/office/powerpoint/2010/main" val="2785275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A3B786C0-353C-94E5-7700-64D14671210D}"/>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3BA88FBC-FBD4-4455-B7EC-30356A17A2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3D97B13B-75C9-F236-AAD4-CE86801DE5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6304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66343823-F6B7-5047-F909-A7C22F618935}"/>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3462817D-0DAD-6FF6-187E-3BA4CA645F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637FD21B-4F50-72FC-D58B-68951E3A0B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7479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426CFCCB-5C8C-7DB4-D449-0AB99B976FCA}"/>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0B6B2F30-B859-7F77-793B-9612D03930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4DD15769-4396-6F04-4838-664441AA6C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165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3D965CB8-BAC3-3972-861E-56D1AEEA89AC}"/>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E655264C-4394-78A4-9C7E-6463569A76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7A6B9363-F5F3-FAD3-B9C0-EFE218C9AC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4196272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79C3577F-A29F-F348-B06C-6396A7FEB497}"/>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21652E2D-E78F-3590-5609-7EFB6070D2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1FB78E65-E087-7448-5715-95564D6EFD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2451479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AD7BEF76-53FC-B968-AFD3-97F11D287D2C}"/>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8E2B34CB-E354-D450-922C-4531960229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9F3A42C9-6B93-1E49-024B-185D25BFEE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3681083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3D965CB8-BAC3-3972-861E-56D1AEEA89AC}"/>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E655264C-4394-78A4-9C7E-6463569A76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7A6B9363-F5F3-FAD3-B9C0-EFE218C9AC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4196272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E318FF36-A8B3-551B-B104-315948E8224E}"/>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01D12318-4FF5-227C-BEB7-AAF9CD77E2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673E32D5-F250-1EE3-F792-2636C72D46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419471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DB5BD383-2A9B-C214-BD17-CD540DBD1000}"/>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AE496E4A-3C06-6C3C-8526-C763C51F23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208EABEB-1FCA-AE3F-09DA-926EF7CBFA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3684383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126F674A-41C1-3FF5-A7FA-A6BB2D4AD22B}"/>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2539A404-10F9-EF6E-F275-E8C6704427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50E80768-8AD5-551B-47E7-51BBB59097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2451818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E2F4342A-03E1-8EB5-EC2B-AC5DD0C0D10F}"/>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2E4F8484-E4EC-7D29-B28B-6B724579CE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1DAD5D8E-12CF-E61B-E400-611298119C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3490145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11A34DB7-DC34-7755-36B1-102E7C4D0F0D}"/>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14ABEC18-0FD6-80C1-4311-BB51BCD57E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F1423E9B-A663-9B42-F112-EEEBE24BF3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2272824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B186C06C-C653-3112-610C-543C7FBCED4F}"/>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89B25BFD-F86B-F572-9B0E-55A593DED9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1F5E088A-1AE0-D351-379F-AE6EEA45C7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633524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C3ADA5C8-EDF0-1BF3-E1B9-926593536E60}"/>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BC4D2710-6438-6739-81BC-B518A07AF8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1E278516-B833-95C1-4797-8217C905FA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424175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8CF8F895-3205-153B-F49D-C2DFE979365E}"/>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DD624E02-20F3-B4CC-59DF-02E542F568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94E57E48-C3F6-6E6C-C507-671E9EB90C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2557283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9EF5134D-A307-FCA4-9B09-034F8FB8D3CF}"/>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FB820229-81FC-8DCF-5EC4-3957DB7C72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FC9C0B1F-6A1D-5449-CBFF-59FAAB6725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223438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3AE8AA24-4B6E-DD56-EFC9-CA7F7306A5F0}"/>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EFE71238-3127-6E30-CC4C-F329B83582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B7882C8A-A6F8-8F79-395A-339CDE3810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2657936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29C17D0C-E73D-94A2-9D7F-D8F37C5AB7DA}"/>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13A1152F-2726-07B2-AA7E-11BA023AA2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548E92AE-0EEA-3458-3C64-2477B758DD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50934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4379C218-1BDA-484C-05B0-267672299166}"/>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3B8219FD-B942-AF1D-1411-B73D1E931B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5EB0D9AE-788D-C67A-C1E0-FBFE84D2B4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1564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2621B7A0-D8E4-BB5B-9BDD-989F644D634B}"/>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FB3EFEDB-36B0-7AC1-003A-24CAA3EF14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97858F08-F943-DAC7-292E-0868681E2D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761974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2FC4FE01-E2A0-1596-695F-2161FD8B18A8}"/>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E1B443ED-E83E-1B4B-39C1-8CE094DB3C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B33E0C71-10AF-40B5-B404-D337C7FDB3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2930080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7F8B84D4-BC2E-E71D-9006-B0E672DD086D}"/>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C8DF1D3F-55E5-1CC9-0FC9-2CE44B4D56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D277487D-0151-341B-1F6E-F025724FFE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3299280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76385515-FC30-E9E0-B4EB-6272965C1ABD}"/>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282591A9-49A1-3A37-A9BE-02CB251DC9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3854A6AA-2457-3327-B2F3-7A9711F5FB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41057525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4278F812-0698-5E0B-011F-B9E896FB5CDB}"/>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B5956014-F694-D3FE-19B2-BD24D0BE69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8734F809-FF35-6ABC-DA96-61B33824E0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1831162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BBE97F7B-C96E-E05D-026E-67BAA4D7B490}"/>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8A364326-F89E-6B46-E0D3-01085F280F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9DCB694C-7AB3-F17E-1584-198C45FB64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Potential liability cases – people didn’t like the vaccine and intentionally left them out</a:t>
            </a:r>
            <a:endParaRPr dirty="0"/>
          </a:p>
        </p:txBody>
      </p:sp>
    </p:spTree>
    <p:extLst>
      <p:ext uri="{BB962C8B-B14F-4D97-AF65-F5344CB8AC3E}">
        <p14:creationId xmlns:p14="http://schemas.microsoft.com/office/powerpoint/2010/main" val="1602454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D5FFAC43-E0AE-3D1B-A5EE-DBE92D8199FC}"/>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E9512CF4-99DD-7A0F-03FF-9E7274465B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D83FB962-8D23-A46F-974D-126DEB3466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6101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AB0B8A7F-297C-5B84-9F32-8570CA1B66C1}"/>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3130CA49-C865-C078-AF93-6DBFBCD7A2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603AF075-439B-F5FB-56D7-0FB52BE735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62538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80D714AA-C80E-655A-D469-5B9FABC3763A}"/>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ED9093FD-92EA-8A64-CAD8-95D8A4C7AE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3C85C28A-8B5C-A474-D4E4-352D8649EC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4500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85CD93B5-EF60-4905-D982-DA3FF0988256}"/>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24B12C38-D8E3-332B-BF99-6E71FB4893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8EABC6ED-894F-792D-1EC4-725009F204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503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3C02EA66-D4BD-8EB2-E83E-28C44DB6BB50}"/>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A0B33652-E9C5-8112-6105-3144042857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2A896B1C-DD00-0508-6ACD-6FF9022C82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381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a:extLst>
            <a:ext uri="{FF2B5EF4-FFF2-40B4-BE49-F238E27FC236}">
              <a16:creationId xmlns:a16="http://schemas.microsoft.com/office/drawing/2014/main" id="{32091FC9-1B7B-CA7A-E8A5-A6E3C55FCF8F}"/>
            </a:ext>
          </a:extLst>
        </p:cNvPr>
        <p:cNvGrpSpPr/>
        <p:nvPr/>
      </p:nvGrpSpPr>
      <p:grpSpPr>
        <a:xfrm>
          <a:off x="0" y="0"/>
          <a:ext cx="0" cy="0"/>
          <a:chOff x="0" y="0"/>
          <a:chExt cx="0" cy="0"/>
        </a:xfrm>
      </p:grpSpPr>
      <p:sp>
        <p:nvSpPr>
          <p:cNvPr id="610" name="Google Shape;610;ged9256fe6f_0_163:notes">
            <a:extLst>
              <a:ext uri="{FF2B5EF4-FFF2-40B4-BE49-F238E27FC236}">
                <a16:creationId xmlns:a16="http://schemas.microsoft.com/office/drawing/2014/main" id="{696CC11D-2D15-535C-6CB0-1AC6A87204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ed9256fe6f_0_163:notes">
            <a:extLst>
              <a:ext uri="{FF2B5EF4-FFF2-40B4-BE49-F238E27FC236}">
                <a16:creationId xmlns:a16="http://schemas.microsoft.com/office/drawing/2014/main" id="{B2C3C5B7-340E-066E-9EB3-16510AE1FE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708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54F1EC43-575F-779C-72EB-5214EAC0F5C8}"/>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CAEDF2A0-8000-C4C0-3DF7-38C215C964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B5D078D9-9728-C29B-826A-CF5F4C2B14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541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6C78BBE0-1A0B-8EDA-16BB-192BE83E0E7C}"/>
            </a:ext>
          </a:extLst>
        </p:cNvPr>
        <p:cNvGrpSpPr/>
        <p:nvPr/>
      </p:nvGrpSpPr>
      <p:grpSpPr>
        <a:xfrm>
          <a:off x="0" y="0"/>
          <a:ext cx="0" cy="0"/>
          <a:chOff x="0" y="0"/>
          <a:chExt cx="0" cy="0"/>
        </a:xfrm>
      </p:grpSpPr>
      <p:sp>
        <p:nvSpPr>
          <p:cNvPr id="326" name="Google Shape;326;g2161ca7da69_2_7:notes">
            <a:extLst>
              <a:ext uri="{FF2B5EF4-FFF2-40B4-BE49-F238E27FC236}">
                <a16:creationId xmlns:a16="http://schemas.microsoft.com/office/drawing/2014/main" id="{9F606259-F7E6-137F-74AE-176141C943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a:extLst>
              <a:ext uri="{FF2B5EF4-FFF2-40B4-BE49-F238E27FC236}">
                <a16:creationId xmlns:a16="http://schemas.microsoft.com/office/drawing/2014/main" id="{CCFE608F-3FCA-C792-4320-F36D040376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55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346075" y="130450"/>
            <a:ext cx="4889100" cy="4889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727425" y="-49275"/>
            <a:ext cx="7703400" cy="5243325"/>
            <a:chOff x="727425" y="-49275"/>
            <a:chExt cx="7703400" cy="5243325"/>
          </a:xfrm>
        </p:grpSpPr>
        <p:sp>
          <p:nvSpPr>
            <p:cNvPr id="11" name="Google Shape;11;p2"/>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rot="10800000">
              <a:off x="727425" y="-49275"/>
              <a:ext cx="0" cy="5856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13;p2"/>
            <p:cNvCxnSpPr/>
            <p:nvPr/>
          </p:nvCxnSpPr>
          <p:spPr>
            <a:xfrm rot="10800000">
              <a:off x="8430775" y="4608450"/>
              <a:ext cx="0" cy="585600"/>
            </a:xfrm>
            <a:prstGeom prst="straightConnector1">
              <a:avLst/>
            </a:prstGeom>
            <a:noFill/>
            <a:ln w="19050" cap="flat" cmpd="sng">
              <a:solidFill>
                <a:schemeClr val="dk1"/>
              </a:solidFill>
              <a:prstDash val="solid"/>
              <a:round/>
              <a:headEnd type="none" w="med" len="med"/>
              <a:tailEnd type="none" w="med" len="med"/>
            </a:ln>
          </p:spPr>
        </p:cxnSp>
      </p:grpSp>
      <p:sp>
        <p:nvSpPr>
          <p:cNvPr id="14" name="Google Shape;14;p2"/>
          <p:cNvSpPr txBox="1">
            <a:spLocks noGrp="1"/>
          </p:cNvSpPr>
          <p:nvPr>
            <p:ph type="ctrTitle"/>
          </p:nvPr>
        </p:nvSpPr>
        <p:spPr>
          <a:xfrm>
            <a:off x="1087125" y="1670213"/>
            <a:ext cx="5897400" cy="139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087125" y="2997488"/>
            <a:ext cx="5897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6433725" y="0"/>
            <a:ext cx="5143500" cy="514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a:off x="713225" y="-62550"/>
            <a:ext cx="7717800" cy="5210100"/>
            <a:chOff x="713225" y="-62550"/>
            <a:chExt cx="7717800" cy="5210100"/>
          </a:xfrm>
        </p:grpSpPr>
        <p:sp>
          <p:nvSpPr>
            <p:cNvPr id="19" name="Google Shape;19;p3"/>
            <p:cNvSpPr/>
            <p:nvPr/>
          </p:nvSpPr>
          <p:spPr>
            <a:xfrm>
              <a:off x="713225" y="533550"/>
              <a:ext cx="77178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3"/>
            <p:cNvCxnSpPr/>
            <p:nvPr/>
          </p:nvCxnSpPr>
          <p:spPr>
            <a:xfrm rot="10800000">
              <a:off x="713225" y="-62550"/>
              <a:ext cx="0" cy="59610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21;p3"/>
            <p:cNvCxnSpPr/>
            <p:nvPr/>
          </p:nvCxnSpPr>
          <p:spPr>
            <a:xfrm>
              <a:off x="8430775" y="4608450"/>
              <a:ext cx="0" cy="539100"/>
            </a:xfrm>
            <a:prstGeom prst="straightConnector1">
              <a:avLst/>
            </a:prstGeom>
            <a:noFill/>
            <a:ln w="19050" cap="flat" cmpd="sng">
              <a:solidFill>
                <a:schemeClr val="dk1"/>
              </a:solidFill>
              <a:prstDash val="solid"/>
              <a:round/>
              <a:headEnd type="none" w="med" len="med"/>
              <a:tailEnd type="none" w="med" len="med"/>
            </a:ln>
          </p:spPr>
        </p:cxnSp>
      </p:grpSp>
      <p:sp>
        <p:nvSpPr>
          <p:cNvPr id="22" name="Google Shape;22;p3"/>
          <p:cNvSpPr txBox="1">
            <a:spLocks noGrp="1"/>
          </p:cNvSpPr>
          <p:nvPr>
            <p:ph type="title"/>
          </p:nvPr>
        </p:nvSpPr>
        <p:spPr>
          <a:xfrm>
            <a:off x="1216475" y="1977150"/>
            <a:ext cx="50676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720000" y="533550"/>
            <a:ext cx="824400" cy="7050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6000"/>
              <a:buNone/>
              <a:defRPr sz="33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 name="Google Shape;24;p3"/>
          <p:cNvSpPr txBox="1">
            <a:spLocks noGrp="1"/>
          </p:cNvSpPr>
          <p:nvPr>
            <p:ph type="subTitle" idx="1"/>
          </p:nvPr>
        </p:nvSpPr>
        <p:spPr>
          <a:xfrm>
            <a:off x="1216475" y="2730750"/>
            <a:ext cx="5067600" cy="4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latin typeface="Hanken Grotesk"/>
                <a:ea typeface="Hanken Grotesk"/>
                <a:cs typeface="Hanken Grotesk"/>
                <a:sym typeface="Hanken Grotesk"/>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6"/>
          <p:cNvGrpSpPr/>
          <p:nvPr/>
        </p:nvGrpSpPr>
        <p:grpSpPr>
          <a:xfrm>
            <a:off x="232200" y="-49400"/>
            <a:ext cx="8679000" cy="5250800"/>
            <a:chOff x="232200" y="-49400"/>
            <a:chExt cx="8679000" cy="5250800"/>
          </a:xfrm>
        </p:grpSpPr>
        <p:grpSp>
          <p:nvGrpSpPr>
            <p:cNvPr id="47" name="Google Shape;47;p6"/>
            <p:cNvGrpSpPr/>
            <p:nvPr/>
          </p:nvGrpSpPr>
          <p:grpSpPr>
            <a:xfrm>
              <a:off x="232200" y="-49400"/>
              <a:ext cx="8679000" cy="5250800"/>
              <a:chOff x="232200" y="-49400"/>
              <a:chExt cx="8679000" cy="5250800"/>
            </a:xfrm>
          </p:grpSpPr>
          <p:sp>
            <p:nvSpPr>
              <p:cNvPr id="48" name="Google Shape;48;p6"/>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 name="Google Shape;49;p6"/>
              <p:cNvCxnSpPr/>
              <p:nvPr/>
            </p:nvCxnSpPr>
            <p:spPr>
              <a:xfrm rot="10800000">
                <a:off x="8911200" y="-49400"/>
                <a:ext cx="0" cy="284100"/>
              </a:xfrm>
              <a:prstGeom prst="straightConnector1">
                <a:avLst/>
              </a:prstGeom>
              <a:noFill/>
              <a:ln w="19050" cap="flat" cmpd="sng">
                <a:solidFill>
                  <a:schemeClr val="dk1"/>
                </a:solidFill>
                <a:prstDash val="solid"/>
                <a:round/>
                <a:headEnd type="none" w="med" len="med"/>
                <a:tailEnd type="none" w="med" len="med"/>
              </a:ln>
            </p:spPr>
          </p:cxnSp>
          <p:cxnSp>
            <p:nvCxnSpPr>
              <p:cNvPr id="50" name="Google Shape;50;p6"/>
              <p:cNvCxnSpPr/>
              <p:nvPr/>
            </p:nvCxnSpPr>
            <p:spPr>
              <a:xfrm rot="10800000">
                <a:off x="232200" y="4917300"/>
                <a:ext cx="0" cy="284100"/>
              </a:xfrm>
              <a:prstGeom prst="straightConnector1">
                <a:avLst/>
              </a:prstGeom>
              <a:noFill/>
              <a:ln w="19050" cap="flat" cmpd="sng">
                <a:solidFill>
                  <a:schemeClr val="dk1"/>
                </a:solidFill>
                <a:prstDash val="solid"/>
                <a:round/>
                <a:headEnd type="none" w="med" len="med"/>
                <a:tailEnd type="none" w="med" len="med"/>
              </a:ln>
            </p:spPr>
          </p:cxnSp>
        </p:grpSp>
        <p:sp>
          <p:nvSpPr>
            <p:cNvPr id="51" name="Google Shape;51;p6"/>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7"/>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7"/>
          <p:cNvGrpSpPr/>
          <p:nvPr/>
        </p:nvGrpSpPr>
        <p:grpSpPr>
          <a:xfrm>
            <a:off x="-19050" y="-16000"/>
            <a:ext cx="8930250" cy="4933300"/>
            <a:chOff x="-19050" y="-16000"/>
            <a:chExt cx="8930250" cy="4933300"/>
          </a:xfrm>
        </p:grpSpPr>
        <p:sp>
          <p:nvSpPr>
            <p:cNvPr id="56" name="Google Shape;56;p7"/>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7"/>
            <p:cNvCxnSpPr/>
            <p:nvPr/>
          </p:nvCxnSpPr>
          <p:spPr>
            <a:xfrm rot="10800000">
              <a:off x="-19050" y="49173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58" name="Google Shape;58;p7"/>
            <p:cNvCxnSpPr/>
            <p:nvPr/>
          </p:nvCxnSpPr>
          <p:spPr>
            <a:xfrm rot="10800000">
              <a:off x="8911200" y="-16000"/>
              <a:ext cx="0" cy="258900"/>
            </a:xfrm>
            <a:prstGeom prst="straightConnector1">
              <a:avLst/>
            </a:prstGeom>
            <a:noFill/>
            <a:ln w="19050" cap="flat" cmpd="sng">
              <a:solidFill>
                <a:schemeClr val="dk1"/>
              </a:solidFill>
              <a:prstDash val="solid"/>
              <a:round/>
              <a:headEnd type="none" w="med" len="med"/>
              <a:tailEnd type="none" w="med" len="med"/>
            </a:ln>
          </p:spPr>
        </p:cxnSp>
      </p:grpSp>
      <p:sp>
        <p:nvSpPr>
          <p:cNvPr id="59" name="Google Shape;59;p7"/>
          <p:cNvSpPr txBox="1">
            <a:spLocks noGrp="1"/>
          </p:cNvSpPr>
          <p:nvPr>
            <p:ph type="title"/>
          </p:nvPr>
        </p:nvSpPr>
        <p:spPr>
          <a:xfrm>
            <a:off x="720000" y="44805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7"/>
          <p:cNvSpPr txBox="1">
            <a:spLocks noGrp="1"/>
          </p:cNvSpPr>
          <p:nvPr>
            <p:ph type="subTitle" idx="1"/>
          </p:nvPr>
        </p:nvSpPr>
        <p:spPr>
          <a:xfrm>
            <a:off x="1733625" y="1361025"/>
            <a:ext cx="6580200" cy="2906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a:latin typeface="Hanken Grotesk"/>
                <a:ea typeface="Hanken Grotesk"/>
                <a:cs typeface="Hanken Grotesk"/>
                <a:sym typeface="Hanken Grotesk"/>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sp>
        <p:nvSpPr>
          <p:cNvPr id="69" name="Google Shape;69;p9"/>
          <p:cNvSpPr/>
          <p:nvPr/>
        </p:nvSpPr>
        <p:spPr>
          <a:xfrm>
            <a:off x="-2613450" y="-126025"/>
            <a:ext cx="5402100" cy="540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9"/>
          <p:cNvGrpSpPr/>
          <p:nvPr/>
        </p:nvGrpSpPr>
        <p:grpSpPr>
          <a:xfrm>
            <a:off x="727425" y="-49275"/>
            <a:ext cx="7703400" cy="5243325"/>
            <a:chOff x="727425" y="-49275"/>
            <a:chExt cx="7703400" cy="5243325"/>
          </a:xfrm>
        </p:grpSpPr>
        <p:sp>
          <p:nvSpPr>
            <p:cNvPr id="71" name="Google Shape;71;p9"/>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9"/>
            <p:cNvCxnSpPr/>
            <p:nvPr/>
          </p:nvCxnSpPr>
          <p:spPr>
            <a:xfrm rot="10800000">
              <a:off x="727425" y="-49275"/>
              <a:ext cx="0" cy="58560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9"/>
            <p:cNvCxnSpPr/>
            <p:nvPr/>
          </p:nvCxnSpPr>
          <p:spPr>
            <a:xfrm rot="10800000">
              <a:off x="8430775" y="4608450"/>
              <a:ext cx="0" cy="585600"/>
            </a:xfrm>
            <a:prstGeom prst="straightConnector1">
              <a:avLst/>
            </a:prstGeom>
            <a:noFill/>
            <a:ln w="19050" cap="flat" cmpd="sng">
              <a:solidFill>
                <a:schemeClr val="dk1"/>
              </a:solidFill>
              <a:prstDash val="solid"/>
              <a:round/>
              <a:headEnd type="none" w="med" len="med"/>
              <a:tailEnd type="none" w="med" len="med"/>
            </a:ln>
          </p:spPr>
        </p:cxnSp>
      </p:grpSp>
      <p:sp>
        <p:nvSpPr>
          <p:cNvPr id="74" name="Google Shape;74;p9"/>
          <p:cNvSpPr txBox="1">
            <a:spLocks noGrp="1"/>
          </p:cNvSpPr>
          <p:nvPr>
            <p:ph type="title"/>
          </p:nvPr>
        </p:nvSpPr>
        <p:spPr>
          <a:xfrm>
            <a:off x="3496850" y="1021763"/>
            <a:ext cx="4294800" cy="2095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9"/>
          <p:cNvSpPr txBox="1">
            <a:spLocks noGrp="1"/>
          </p:cNvSpPr>
          <p:nvPr>
            <p:ph type="subTitle" idx="1"/>
          </p:nvPr>
        </p:nvSpPr>
        <p:spPr>
          <a:xfrm>
            <a:off x="3496850" y="3117038"/>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8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8"/>
        <p:cNvGrpSpPr/>
        <p:nvPr/>
      </p:nvGrpSpPr>
      <p:grpSpPr>
        <a:xfrm>
          <a:off x="0" y="0"/>
          <a:ext cx="0" cy="0"/>
          <a:chOff x="0" y="0"/>
          <a:chExt cx="0" cy="0"/>
        </a:xfrm>
      </p:grpSpPr>
      <p:sp>
        <p:nvSpPr>
          <p:cNvPr id="89" name="Google Shape;89;p13"/>
          <p:cNvSpPr/>
          <p:nvPr/>
        </p:nvSpPr>
        <p:spPr>
          <a:xfrm>
            <a:off x="-941925"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13"/>
          <p:cNvGrpSpPr/>
          <p:nvPr/>
        </p:nvGrpSpPr>
        <p:grpSpPr>
          <a:xfrm>
            <a:off x="-19050" y="232800"/>
            <a:ext cx="9189150" cy="4684500"/>
            <a:chOff x="-19050" y="232800"/>
            <a:chExt cx="9189150" cy="4684500"/>
          </a:xfrm>
        </p:grpSpPr>
        <p:sp>
          <p:nvSpPr>
            <p:cNvPr id="91" name="Google Shape;91;p13"/>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 name="Google Shape;92;p13"/>
            <p:cNvCxnSpPr/>
            <p:nvPr/>
          </p:nvCxnSpPr>
          <p:spPr>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93" name="Google Shape;93;p13"/>
            <p:cNvCxnSpPr/>
            <p:nvPr/>
          </p:nvCxnSpPr>
          <p:spPr>
            <a:xfrm rot="10800000">
              <a:off x="8911200" y="4917300"/>
              <a:ext cx="258900" cy="0"/>
            </a:xfrm>
            <a:prstGeom prst="straightConnector1">
              <a:avLst/>
            </a:prstGeom>
            <a:noFill/>
            <a:ln w="19050" cap="flat" cmpd="sng">
              <a:solidFill>
                <a:schemeClr val="dk1"/>
              </a:solidFill>
              <a:prstDash val="solid"/>
              <a:round/>
              <a:headEnd type="none" w="med" len="med"/>
              <a:tailEnd type="none" w="med" len="med"/>
            </a:ln>
          </p:spPr>
        </p:cxnSp>
      </p:grpSp>
      <p:sp>
        <p:nvSpPr>
          <p:cNvPr id="94" name="Google Shape;94;p13"/>
          <p:cNvSpPr txBox="1">
            <a:spLocks noGrp="1"/>
          </p:cNvSpPr>
          <p:nvPr>
            <p:ph type="title"/>
          </p:nvPr>
        </p:nvSpPr>
        <p:spPr>
          <a:xfrm>
            <a:off x="6632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13"/>
          <p:cNvSpPr txBox="1">
            <a:spLocks noGrp="1"/>
          </p:cNvSpPr>
          <p:nvPr>
            <p:ph type="subTitle" idx="1"/>
          </p:nvPr>
        </p:nvSpPr>
        <p:spPr>
          <a:xfrm>
            <a:off x="788675" y="2105875"/>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6" name="Google Shape;96;p13"/>
          <p:cNvSpPr txBox="1">
            <a:spLocks noGrp="1"/>
          </p:cNvSpPr>
          <p:nvPr>
            <p:ph type="subTitle" idx="2"/>
          </p:nvPr>
        </p:nvSpPr>
        <p:spPr>
          <a:xfrm>
            <a:off x="788675" y="3772552"/>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7" name="Google Shape;97;p13"/>
          <p:cNvSpPr txBox="1">
            <a:spLocks noGrp="1"/>
          </p:cNvSpPr>
          <p:nvPr>
            <p:ph type="subTitle" idx="3"/>
          </p:nvPr>
        </p:nvSpPr>
        <p:spPr>
          <a:xfrm>
            <a:off x="3418500" y="3772552"/>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8" name="Google Shape;98;p13"/>
          <p:cNvSpPr txBox="1">
            <a:spLocks noGrp="1"/>
          </p:cNvSpPr>
          <p:nvPr>
            <p:ph type="subTitle" idx="4"/>
          </p:nvPr>
        </p:nvSpPr>
        <p:spPr>
          <a:xfrm>
            <a:off x="3418500" y="2105875"/>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9" name="Google Shape;99;p13"/>
          <p:cNvSpPr txBox="1">
            <a:spLocks noGrp="1"/>
          </p:cNvSpPr>
          <p:nvPr>
            <p:ph type="title" idx="5" hasCustomPrompt="1"/>
          </p:nvPr>
        </p:nvSpPr>
        <p:spPr>
          <a:xfrm>
            <a:off x="919575" y="1319650"/>
            <a:ext cx="365700" cy="365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3"/>
          <p:cNvSpPr txBox="1">
            <a:spLocks noGrp="1"/>
          </p:cNvSpPr>
          <p:nvPr>
            <p:ph type="title" idx="6" hasCustomPrompt="1"/>
          </p:nvPr>
        </p:nvSpPr>
        <p:spPr>
          <a:xfrm>
            <a:off x="3509050" y="2977575"/>
            <a:ext cx="365700" cy="365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1" name="Google Shape;101;p13"/>
          <p:cNvSpPr txBox="1">
            <a:spLocks noGrp="1"/>
          </p:cNvSpPr>
          <p:nvPr>
            <p:ph type="title" idx="7" hasCustomPrompt="1"/>
          </p:nvPr>
        </p:nvSpPr>
        <p:spPr>
          <a:xfrm>
            <a:off x="919575" y="2977575"/>
            <a:ext cx="365700" cy="365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3"/>
          <p:cNvSpPr txBox="1">
            <a:spLocks noGrp="1"/>
          </p:cNvSpPr>
          <p:nvPr>
            <p:ph type="title" idx="8" hasCustomPrompt="1"/>
          </p:nvPr>
        </p:nvSpPr>
        <p:spPr>
          <a:xfrm>
            <a:off x="3528275" y="1319650"/>
            <a:ext cx="365700" cy="365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 name="Google Shape;103;p13"/>
          <p:cNvSpPr txBox="1">
            <a:spLocks noGrp="1"/>
          </p:cNvSpPr>
          <p:nvPr>
            <p:ph type="subTitle" idx="9"/>
          </p:nvPr>
        </p:nvSpPr>
        <p:spPr>
          <a:xfrm>
            <a:off x="6048325" y="3772552"/>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04" name="Google Shape;104;p13"/>
          <p:cNvSpPr txBox="1">
            <a:spLocks noGrp="1"/>
          </p:cNvSpPr>
          <p:nvPr>
            <p:ph type="subTitle" idx="13"/>
          </p:nvPr>
        </p:nvSpPr>
        <p:spPr>
          <a:xfrm>
            <a:off x="6048325" y="2105875"/>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05" name="Google Shape;105;p13"/>
          <p:cNvSpPr txBox="1">
            <a:spLocks noGrp="1"/>
          </p:cNvSpPr>
          <p:nvPr>
            <p:ph type="title" idx="14" hasCustomPrompt="1"/>
          </p:nvPr>
        </p:nvSpPr>
        <p:spPr>
          <a:xfrm>
            <a:off x="6136975" y="2977575"/>
            <a:ext cx="365700" cy="365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title" idx="15" hasCustomPrompt="1"/>
          </p:nvPr>
        </p:nvSpPr>
        <p:spPr>
          <a:xfrm>
            <a:off x="6136975" y="1319650"/>
            <a:ext cx="365700" cy="3657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7" name="Google Shape;107;p13"/>
          <p:cNvSpPr txBox="1">
            <a:spLocks noGrp="1"/>
          </p:cNvSpPr>
          <p:nvPr>
            <p:ph type="subTitle" idx="16"/>
          </p:nvPr>
        </p:nvSpPr>
        <p:spPr>
          <a:xfrm>
            <a:off x="788675" y="1848775"/>
            <a:ext cx="2305500" cy="385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a:endParaRPr/>
          </a:p>
        </p:txBody>
      </p:sp>
      <p:sp>
        <p:nvSpPr>
          <p:cNvPr id="108" name="Google Shape;108;p13"/>
          <p:cNvSpPr txBox="1">
            <a:spLocks noGrp="1"/>
          </p:cNvSpPr>
          <p:nvPr>
            <p:ph type="subTitle" idx="17"/>
          </p:nvPr>
        </p:nvSpPr>
        <p:spPr>
          <a:xfrm>
            <a:off x="788675" y="3503023"/>
            <a:ext cx="2305500" cy="385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a:endParaRPr/>
          </a:p>
        </p:txBody>
      </p:sp>
      <p:sp>
        <p:nvSpPr>
          <p:cNvPr id="109" name="Google Shape;109;p13"/>
          <p:cNvSpPr txBox="1">
            <a:spLocks noGrp="1"/>
          </p:cNvSpPr>
          <p:nvPr>
            <p:ph type="subTitle" idx="18"/>
          </p:nvPr>
        </p:nvSpPr>
        <p:spPr>
          <a:xfrm>
            <a:off x="3418500" y="3503023"/>
            <a:ext cx="2305500" cy="385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a:endParaRPr/>
          </a:p>
        </p:txBody>
      </p:sp>
      <p:sp>
        <p:nvSpPr>
          <p:cNvPr id="110" name="Google Shape;110;p13"/>
          <p:cNvSpPr txBox="1">
            <a:spLocks noGrp="1"/>
          </p:cNvSpPr>
          <p:nvPr>
            <p:ph type="subTitle" idx="19"/>
          </p:nvPr>
        </p:nvSpPr>
        <p:spPr>
          <a:xfrm>
            <a:off x="3418500" y="1848775"/>
            <a:ext cx="2305500" cy="385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a:endParaRPr/>
          </a:p>
        </p:txBody>
      </p:sp>
      <p:sp>
        <p:nvSpPr>
          <p:cNvPr id="111" name="Google Shape;111;p13"/>
          <p:cNvSpPr txBox="1">
            <a:spLocks noGrp="1"/>
          </p:cNvSpPr>
          <p:nvPr>
            <p:ph type="subTitle" idx="20"/>
          </p:nvPr>
        </p:nvSpPr>
        <p:spPr>
          <a:xfrm>
            <a:off x="6048325" y="3503023"/>
            <a:ext cx="2305500" cy="385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a:endParaRPr/>
          </a:p>
        </p:txBody>
      </p:sp>
      <p:sp>
        <p:nvSpPr>
          <p:cNvPr id="112" name="Google Shape;112;p13"/>
          <p:cNvSpPr txBox="1">
            <a:spLocks noGrp="1"/>
          </p:cNvSpPr>
          <p:nvPr>
            <p:ph type="subTitle" idx="21"/>
          </p:nvPr>
        </p:nvSpPr>
        <p:spPr>
          <a:xfrm>
            <a:off x="6048325" y="1848775"/>
            <a:ext cx="2305500" cy="385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algn="ctr"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66"/>
        <p:cNvGrpSpPr/>
        <p:nvPr/>
      </p:nvGrpSpPr>
      <p:grpSpPr>
        <a:xfrm>
          <a:off x="0" y="0"/>
          <a:ext cx="0" cy="0"/>
          <a:chOff x="0" y="0"/>
          <a:chExt cx="0" cy="0"/>
        </a:xfrm>
      </p:grpSpPr>
      <p:sp>
        <p:nvSpPr>
          <p:cNvPr id="267" name="Google Shape;267;p28"/>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8"/>
          <p:cNvGrpSpPr/>
          <p:nvPr/>
        </p:nvGrpSpPr>
        <p:grpSpPr>
          <a:xfrm>
            <a:off x="232200" y="-49400"/>
            <a:ext cx="8679000" cy="5250800"/>
            <a:chOff x="232200" y="-49400"/>
            <a:chExt cx="8679000" cy="5250800"/>
          </a:xfrm>
        </p:grpSpPr>
        <p:sp>
          <p:nvSpPr>
            <p:cNvPr id="269" name="Google Shape;269;p28"/>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28"/>
            <p:cNvGrpSpPr/>
            <p:nvPr/>
          </p:nvGrpSpPr>
          <p:grpSpPr>
            <a:xfrm>
              <a:off x="232200" y="-49400"/>
              <a:ext cx="8679000" cy="5250800"/>
              <a:chOff x="232200" y="-49400"/>
              <a:chExt cx="8679000" cy="5250800"/>
            </a:xfrm>
          </p:grpSpPr>
          <p:cxnSp>
            <p:nvCxnSpPr>
              <p:cNvPr id="271" name="Google Shape;271;p28"/>
              <p:cNvCxnSpPr/>
              <p:nvPr/>
            </p:nvCxnSpPr>
            <p:spPr>
              <a:xfrm rot="10800000">
                <a:off x="232200" y="-49400"/>
                <a:ext cx="0" cy="284100"/>
              </a:xfrm>
              <a:prstGeom prst="straightConnector1">
                <a:avLst/>
              </a:prstGeom>
              <a:noFill/>
              <a:ln w="19050" cap="flat" cmpd="sng">
                <a:solidFill>
                  <a:schemeClr val="dk1"/>
                </a:solidFill>
                <a:prstDash val="solid"/>
                <a:round/>
                <a:headEnd type="none" w="med" len="med"/>
                <a:tailEnd type="none" w="med" len="med"/>
              </a:ln>
            </p:spPr>
          </p:cxnSp>
          <p:cxnSp>
            <p:nvCxnSpPr>
              <p:cNvPr id="272" name="Google Shape;272;p28"/>
              <p:cNvCxnSpPr/>
              <p:nvPr/>
            </p:nvCxnSpPr>
            <p:spPr>
              <a:xfrm rot="10800000">
                <a:off x="8911200" y="4917300"/>
                <a:ext cx="0" cy="28410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73"/>
        <p:cNvGrpSpPr/>
        <p:nvPr/>
      </p:nvGrpSpPr>
      <p:grpSpPr>
        <a:xfrm>
          <a:off x="0" y="0"/>
          <a:ext cx="0" cy="0"/>
          <a:chOff x="0" y="0"/>
          <a:chExt cx="0" cy="0"/>
        </a:xfrm>
      </p:grpSpPr>
      <p:sp>
        <p:nvSpPr>
          <p:cNvPr id="274" name="Google Shape;274;p29"/>
          <p:cNvSpPr/>
          <p:nvPr/>
        </p:nvSpPr>
        <p:spPr>
          <a:xfrm>
            <a:off x="8141975" y="-88657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9"/>
          <p:cNvGrpSpPr/>
          <p:nvPr/>
        </p:nvGrpSpPr>
        <p:grpSpPr>
          <a:xfrm>
            <a:off x="232200" y="232800"/>
            <a:ext cx="9045000" cy="4975500"/>
            <a:chOff x="232200" y="232800"/>
            <a:chExt cx="9045000" cy="4975500"/>
          </a:xfrm>
        </p:grpSpPr>
        <p:sp>
          <p:nvSpPr>
            <p:cNvPr id="276" name="Google Shape;276;p29"/>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7" name="Google Shape;277;p29"/>
            <p:cNvCxnSpPr/>
            <p:nvPr/>
          </p:nvCxnSpPr>
          <p:spPr>
            <a:xfrm>
              <a:off x="8911200" y="232800"/>
              <a:ext cx="366000" cy="0"/>
            </a:xfrm>
            <a:prstGeom prst="straightConnector1">
              <a:avLst/>
            </a:prstGeom>
            <a:noFill/>
            <a:ln w="19050" cap="flat" cmpd="sng">
              <a:solidFill>
                <a:schemeClr val="dk1"/>
              </a:solidFill>
              <a:prstDash val="solid"/>
              <a:round/>
              <a:headEnd type="none" w="med" len="med"/>
              <a:tailEnd type="none" w="med" len="med"/>
            </a:ln>
          </p:spPr>
        </p:cxnSp>
        <p:cxnSp>
          <p:nvCxnSpPr>
            <p:cNvPr id="278" name="Google Shape;278;p29"/>
            <p:cNvCxnSpPr/>
            <p:nvPr/>
          </p:nvCxnSpPr>
          <p:spPr>
            <a:xfrm>
              <a:off x="232200" y="4917300"/>
              <a:ext cx="1200" cy="2910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Figtree Black"/>
              <a:buNone/>
              <a:defRPr sz="2800">
                <a:solidFill>
                  <a:schemeClr val="dk1"/>
                </a:solidFill>
                <a:latin typeface="Figtree Black"/>
                <a:ea typeface="Figtree Black"/>
                <a:cs typeface="Figtree Black"/>
                <a:sym typeface="Figtree Black"/>
              </a:defRPr>
            </a:lvl1pPr>
            <a:lvl2pPr lvl="1"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2pPr>
            <a:lvl3pPr lvl="2"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3pPr>
            <a:lvl4pPr lvl="3"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4pPr>
            <a:lvl5pPr lvl="4"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5pPr>
            <a:lvl6pPr lvl="5"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6pPr>
            <a:lvl7pPr lvl="6"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7pPr>
            <a:lvl8pPr lvl="7"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8pPr>
            <a:lvl9pPr lvl="8"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1pPr>
            <a:lvl2pPr marL="914400" lvl="1"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2pPr>
            <a:lvl3pPr marL="1371600" lvl="2"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3pPr>
            <a:lvl4pPr marL="1828800" lvl="3"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4pPr>
            <a:lvl5pPr marL="2286000" lvl="4"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5pPr>
            <a:lvl6pPr marL="2743200" lvl="5"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6pPr>
            <a:lvl7pPr marL="3200400" lvl="6"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7pPr>
            <a:lvl8pPr marL="3657600" lvl="7"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8pPr>
            <a:lvl9pPr marL="4114800" lvl="8"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74" r:id="rId8"/>
    <p:sldLayoutId id="214748367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upremecourt.ohio.gov/pdf_viewer/pdf_viewer.aspx?pdf=949234.pdf&amp;subdirectory=2023-1159%5CDocketItems&amp;source=DL_Clerk"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supremecourt.ohio.gov/pdf_viewer/pdf_viewer.aspx?pdf=949234.pdf&amp;subdirectory=2023-1159%5CDocketItems&amp;source=DL_Clerk"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kutv.com/news/local/utah-pharmacist-disciplined-for-fraudulently-filling-out-covid-19-vaccine-card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kutv.com/news/local/utah-pharmacist-disciplined-for-fraudulently-filling-out-covid-19-vaccine-card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pso.com/Resources/Legal-and-Ethical-Issues/Pharmacist-license-protection-case-study-Making-a-false-or-misleading-statement-regarding-a-vaccina"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hpso.com/Resources/Legal-and-Ethical-Issues/Pharmacist-license-protection-case-study-Making-a-false-or-misleading-statement-regarding-a-vaccina"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hpso.com/Resources/Legal-and-Ethical-Issues/Pharmacist-license-protection-case-study-Making-a-false-or-misleading-statement-regarding-a-vaccina"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hpso.com/Resources/Legal-and-Ethical-Issues/Pharmacist-license-protection-case-study-Making-a-false-or-misleading-statement-regarding-a-vaccina"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hpso.com/Resources/Legal-and-Ethical-Issues/Pharmacist-license-protection-case-study-Making-a-false-or-misleading-statement-regarding-a-vaccina"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hpso.com/Resources/Legal-and-Ethical-Issues/Pharmacist-license-protection-case-study-Making-a-false-or-misleading-statement-regarding-a-vaccina"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hpso.com/Resources/Legal-and-Ethical-Issues/Pharmacist-license-protection-case-study-Making-a-false-or-misleading-statement-regarding-a-vaccina"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pharmacy.ca.gov/enforcement/fy2122/ac217315"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pharmacy.ca.gov/enforcement/fy2122/ac217315"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pharmacy.ca.gov/enforcement/fy2122/ac217315"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pharmacy.ca.gov/enforcement/fy2122/ac217315"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pharmacy.ca.gov/enforcement/fy2122/ac217315"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justice.gov/usao-pr/pr/pharmacy-owner-pleads-guilty-federal-charge-involving-thevaccination-minors-under-12"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justice.gov/usao-pr/pr/pharmacy-owner-pleads-guilty-federal-charge-involving-thevaccination-minors-under-12"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3"/>
          <p:cNvSpPr txBox="1">
            <a:spLocks noGrp="1"/>
          </p:cNvSpPr>
          <p:nvPr>
            <p:ph type="ctrTitle"/>
          </p:nvPr>
        </p:nvSpPr>
        <p:spPr>
          <a:xfrm>
            <a:off x="1087124" y="1670213"/>
            <a:ext cx="7207211" cy="139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lumMod val="75000"/>
                  </a:schemeClr>
                </a:solidFill>
              </a:rPr>
              <a:t>The Evolving Landscape of Immunization Law</a:t>
            </a:r>
            <a:endParaRPr dirty="0">
              <a:solidFill>
                <a:schemeClr val="tx1">
                  <a:lumMod val="75000"/>
                </a:schemeClr>
              </a:solidFill>
            </a:endParaRPr>
          </a:p>
        </p:txBody>
      </p:sp>
      <p:sp>
        <p:nvSpPr>
          <p:cNvPr id="290" name="Google Shape;290;p33"/>
          <p:cNvSpPr txBox="1">
            <a:spLocks noGrp="1"/>
          </p:cNvSpPr>
          <p:nvPr>
            <p:ph type="subTitle" idx="1"/>
          </p:nvPr>
        </p:nvSpPr>
        <p:spPr>
          <a:xfrm>
            <a:off x="1087125" y="2997488"/>
            <a:ext cx="58974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8FBEEB"/>
                </a:solidFill>
                <a:latin typeface="Hanken Grotesk"/>
                <a:ea typeface="Hanken Grotesk"/>
                <a:cs typeface="Hanken Grotesk"/>
                <a:sym typeface="Hanken Grotesk"/>
              </a:rPr>
              <a:t>Kimberly Burns, RPh, JD</a:t>
            </a:r>
          </a:p>
          <a:p>
            <a:pPr marL="0" lvl="0" indent="0" algn="l" rtl="0">
              <a:spcBef>
                <a:spcPts val="0"/>
              </a:spcBef>
              <a:spcAft>
                <a:spcPts val="0"/>
              </a:spcAft>
              <a:buNone/>
            </a:pPr>
            <a:r>
              <a:rPr lang="en" dirty="0">
                <a:solidFill>
                  <a:srgbClr val="8FBEEB"/>
                </a:solidFill>
              </a:rPr>
              <a:t>Nikol Muslimovic, PharmD Candidate 2026</a:t>
            </a:r>
          </a:p>
          <a:p>
            <a:pPr marL="0" lvl="0" indent="0" algn="l" rtl="0">
              <a:spcBef>
                <a:spcPts val="0"/>
              </a:spcBef>
              <a:spcAft>
                <a:spcPts val="0"/>
              </a:spcAft>
              <a:buNone/>
            </a:pPr>
            <a:r>
              <a:rPr lang="en" dirty="0">
                <a:solidFill>
                  <a:srgbClr val="8FBEEB"/>
                </a:solidFill>
                <a:latin typeface="Hanken Grotesk"/>
                <a:ea typeface="Hanken Grotesk"/>
                <a:cs typeface="Hanken Grotesk"/>
                <a:sym typeface="Hanken Grotesk"/>
              </a:rPr>
              <a:t>University of Pittsburgh School of Pharmacy</a:t>
            </a:r>
          </a:p>
          <a:p>
            <a:pPr marL="0" lvl="0" indent="0" algn="l" rtl="0">
              <a:spcBef>
                <a:spcPts val="0"/>
              </a:spcBef>
              <a:spcAft>
                <a:spcPts val="0"/>
              </a:spcAft>
              <a:buNone/>
            </a:pPr>
            <a:r>
              <a:rPr lang="en" dirty="0">
                <a:solidFill>
                  <a:srgbClr val="8FBEEB"/>
                </a:solidFill>
                <a:latin typeface="Hanken Grotesk"/>
                <a:ea typeface="Hanken Grotesk"/>
                <a:cs typeface="Hanken Grotesk"/>
                <a:sym typeface="Hanken Grotesk"/>
              </a:rPr>
              <a:t>November 2025</a:t>
            </a:r>
            <a:endParaRPr dirty="0">
              <a:solidFill>
                <a:srgbClr val="8FBEEB"/>
              </a:solidFill>
              <a:latin typeface="Hanken Grotesk"/>
              <a:ea typeface="Hanken Grotesk"/>
              <a:cs typeface="Hanken Grotesk"/>
              <a:sym typeface="Hanken Grotes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1031F06F-87B1-A7EE-C02D-CDDA89FB134E}"/>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2734BD84-08A8-DF41-2166-16B50CA9812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History of PREP Act </a:t>
            </a:r>
            <a:r>
              <a:rPr lang="en" baseline="30000" dirty="0"/>
              <a:t>6</a:t>
            </a:r>
            <a:endParaRPr baseline="30000" dirty="0">
              <a:latin typeface="Actor" panose="020B0503050000020004" pitchFamily="34" charset="77"/>
            </a:endParaRPr>
          </a:p>
        </p:txBody>
      </p:sp>
      <p:sp>
        <p:nvSpPr>
          <p:cNvPr id="6" name="Google Shape;161;p30">
            <a:extLst>
              <a:ext uri="{FF2B5EF4-FFF2-40B4-BE49-F238E27FC236}">
                <a16:creationId xmlns:a16="http://schemas.microsoft.com/office/drawing/2014/main" id="{D8985770-473A-B103-4AA9-FE39058D3B69}"/>
              </a:ext>
            </a:extLst>
          </p:cNvPr>
          <p:cNvSpPr txBox="1">
            <a:spLocks/>
          </p:cNvSpPr>
          <p:nvPr/>
        </p:nvSpPr>
        <p:spPr>
          <a:xfrm>
            <a:off x="364922" y="1089926"/>
            <a:ext cx="8414156" cy="38977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nSpc>
                <a:spcPct val="150000"/>
              </a:lnSpc>
              <a:buSzPts val="1100"/>
            </a:pPr>
            <a:r>
              <a:rPr lang="en-US" sz="1600" b="1" dirty="0">
                <a:latin typeface="Actor" panose="020B0503050000020004" pitchFamily="34" charset="77"/>
              </a:rPr>
              <a:t>Public Readiness and Emergency Preparedness Act -federal law passed in 2005</a:t>
            </a:r>
            <a:endParaRPr lang="en-US" sz="1200" b="1" dirty="0">
              <a:latin typeface="Actor" panose="020B0503050000020004" pitchFamily="34" charset="77"/>
            </a:endParaRPr>
          </a:p>
          <a:p>
            <a:pPr marL="444500" indent="-285750">
              <a:lnSpc>
                <a:spcPct val="150000"/>
              </a:lnSpc>
              <a:buSzPts val="1100"/>
              <a:buFont typeface="Arial" panose="020B0604020202020204" pitchFamily="34" charset="0"/>
              <a:buChar char="•"/>
            </a:pPr>
            <a:r>
              <a:rPr lang="en-US" sz="1200" dirty="0">
                <a:latin typeface="Actor" panose="020B0503050000020004" pitchFamily="34" charset="77"/>
              </a:rPr>
              <a:t>Authorizes the Secretary of Health and Human Services (HHS) to issue ”PREP Act declarations” during public health emergencies</a:t>
            </a:r>
          </a:p>
          <a:p>
            <a:pPr marL="573088" indent="-171450">
              <a:lnSpc>
                <a:spcPct val="150000"/>
              </a:lnSpc>
              <a:buSzPts val="1100"/>
              <a:buFont typeface="Arial" panose="020B0604020202020204" pitchFamily="34" charset="0"/>
              <a:buChar char="•"/>
            </a:pPr>
            <a:r>
              <a:rPr lang="en-US" sz="1200" dirty="0">
                <a:latin typeface="Actor" panose="020B0503050000020004" pitchFamily="34" charset="77"/>
              </a:rPr>
              <a:t>Declarations can provide liability immunity for manufacturers , distributors, and healthcare providers administering countermeasures (vaccines or treatments) during emergencies</a:t>
            </a:r>
          </a:p>
          <a:p>
            <a:pPr marL="355600" indent="-185738">
              <a:lnSpc>
                <a:spcPct val="150000"/>
              </a:lnSpc>
              <a:buSzPts val="1100"/>
              <a:buFont typeface="Arial" panose="020B0604020202020204" pitchFamily="34" charset="0"/>
              <a:buChar char="•"/>
            </a:pPr>
            <a:r>
              <a:rPr lang="en-US" sz="1200" dirty="0">
                <a:latin typeface="Actor" panose="020B0503050000020004" pitchFamily="34" charset="77"/>
              </a:rPr>
              <a:t>Also expands the scope of practice for certain healthcare professionals temporarily, superseding state laws if necessary</a:t>
            </a:r>
          </a:p>
          <a:p>
            <a:pPr marL="158750">
              <a:lnSpc>
                <a:spcPct val="150000"/>
              </a:lnSpc>
              <a:buSzPts val="1100"/>
            </a:pPr>
            <a:r>
              <a:rPr lang="en-US" sz="1600" dirty="0">
                <a:latin typeface="Actor" panose="020B0503050000020004" pitchFamily="34" charset="77"/>
              </a:rPr>
              <a:t>Notable prior uses (only used for liability immunity before COVID-19)</a:t>
            </a:r>
            <a:endParaRPr lang="en-US" sz="1600" b="1" dirty="0">
              <a:latin typeface="Actor" panose="020B0503050000020004" pitchFamily="34" charset="77"/>
            </a:endParaRP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H1N2 2009 pandemic</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Anthrax and other bioterrorism preparedness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Ebola outbreak 2014-2016</a:t>
            </a:r>
          </a:p>
        </p:txBody>
      </p:sp>
    </p:spTree>
    <p:extLst>
      <p:ext uri="{BB962C8B-B14F-4D97-AF65-F5344CB8AC3E}">
        <p14:creationId xmlns:p14="http://schemas.microsoft.com/office/powerpoint/2010/main" val="330769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6333AB90-5B05-06C5-D97E-D359898BFA36}"/>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D3781083-A701-F1A0-B0AC-F84866555E4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 dirty="0"/>
              <a:t>PREP Act During COVID-19</a:t>
            </a:r>
            <a:r>
              <a:rPr lang="en" baseline="30000" dirty="0"/>
              <a:t> 6</a:t>
            </a:r>
            <a:endParaRPr dirty="0">
              <a:latin typeface="Actor" panose="020B0503050000020004" pitchFamily="34" charset="77"/>
            </a:endParaRPr>
          </a:p>
        </p:txBody>
      </p:sp>
      <p:sp>
        <p:nvSpPr>
          <p:cNvPr id="6" name="Google Shape;161;p30">
            <a:extLst>
              <a:ext uri="{FF2B5EF4-FFF2-40B4-BE49-F238E27FC236}">
                <a16:creationId xmlns:a16="http://schemas.microsoft.com/office/drawing/2014/main" id="{93E8E8B9-BE45-C7E9-0455-3B4278CC0593}"/>
              </a:ext>
            </a:extLst>
          </p:cNvPr>
          <p:cNvSpPr txBox="1">
            <a:spLocks/>
          </p:cNvSpPr>
          <p:nvPr/>
        </p:nvSpPr>
        <p:spPr>
          <a:xfrm>
            <a:off x="364922" y="1089926"/>
            <a:ext cx="8414156" cy="38977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nSpc>
                <a:spcPct val="150000"/>
              </a:lnSpc>
              <a:buSzPts val="1100"/>
            </a:pPr>
            <a:r>
              <a:rPr lang="en-US" sz="1600" b="1" dirty="0">
                <a:latin typeface="Actor" panose="020B0503050000020004" pitchFamily="34" charset="77"/>
              </a:rPr>
              <a:t>Timeline of Important Events</a:t>
            </a:r>
          </a:p>
          <a:p>
            <a:pPr marL="285750" lvl="0" indent="-285750">
              <a:buFont typeface="Arial" panose="020B0604020202020204" pitchFamily="34" charset="0"/>
              <a:buChar char="•"/>
            </a:pPr>
            <a:endParaRPr lang="en-US" b="1" dirty="0">
              <a:latin typeface="Actor" panose="020B0503050000020004" pitchFamily="34" charset="77"/>
            </a:endParaRPr>
          </a:p>
          <a:p>
            <a:pPr marL="285750" lvl="0" indent="-285750">
              <a:buFont typeface="Arial" panose="020B0604020202020204" pitchFamily="34" charset="0"/>
              <a:buChar char="•"/>
            </a:pPr>
            <a:r>
              <a:rPr lang="en-US" b="1" dirty="0">
                <a:latin typeface="Actor" panose="020B0503050000020004" pitchFamily="34" charset="77"/>
              </a:rPr>
              <a:t>March 17, 2020: </a:t>
            </a:r>
            <a:r>
              <a:rPr lang="en-US" dirty="0">
                <a:latin typeface="Actor" panose="020B0503050000020004" pitchFamily="34" charset="77"/>
              </a:rPr>
              <a:t>First declaration of the PREP Act</a:t>
            </a:r>
          </a:p>
          <a:p>
            <a:pPr marL="285750" lvl="0" indent="-285750">
              <a:buFont typeface="Arial" panose="020B0604020202020204" pitchFamily="34" charset="0"/>
              <a:buChar char="•"/>
            </a:pPr>
            <a:r>
              <a:rPr lang="en-US" b="1" dirty="0">
                <a:latin typeface="Actor" panose="020B0503050000020004" pitchFamily="34" charset="77"/>
              </a:rPr>
              <a:t>August 4, 2020: </a:t>
            </a:r>
            <a:r>
              <a:rPr lang="en-US" dirty="0">
                <a:latin typeface="Actor" panose="020B0503050000020004" pitchFamily="34" charset="77"/>
              </a:rPr>
              <a:t>Allowed pharmacists to administer FDA-licensed, ACIP-recommended pediatric vaccines (ages 3-18) </a:t>
            </a:r>
          </a:p>
          <a:p>
            <a:pPr marL="285750" lvl="0" indent="-285750">
              <a:buFont typeface="Arial" panose="020B0604020202020204" pitchFamily="34" charset="0"/>
              <a:buChar char="•"/>
            </a:pPr>
            <a:r>
              <a:rPr lang="en-US" b="1" dirty="0">
                <a:latin typeface="Actor" panose="020B0503050000020004" pitchFamily="34" charset="77"/>
              </a:rPr>
              <a:t>August 4, 2021: </a:t>
            </a:r>
            <a:r>
              <a:rPr lang="en-US" dirty="0">
                <a:latin typeface="Actor" panose="020B0503050000020004" pitchFamily="34" charset="77"/>
              </a:rPr>
              <a:t>Allowed supervised technicians and interns to administer COVID-19 and ACIP-recommended pediatric vaccines</a:t>
            </a:r>
          </a:p>
          <a:p>
            <a:pPr marL="285750" lvl="0" indent="-285750">
              <a:buFont typeface="Arial" panose="020B0604020202020204" pitchFamily="34" charset="0"/>
              <a:buChar char="•"/>
            </a:pPr>
            <a:r>
              <a:rPr lang="en-US" b="1" dirty="0">
                <a:latin typeface="Actor" panose="020B0503050000020004" pitchFamily="34" charset="77"/>
              </a:rPr>
              <a:t>December 30, 2021: </a:t>
            </a:r>
            <a:r>
              <a:rPr lang="en-US" dirty="0">
                <a:latin typeface="Actor" panose="020B0503050000020004" pitchFamily="34" charset="77"/>
              </a:rPr>
              <a:t>Allowed administration of seasonal influenza vaccines by interns and technicians</a:t>
            </a:r>
          </a:p>
          <a:p>
            <a:pPr marL="285750" lvl="0" indent="-285750">
              <a:buFont typeface="Arial" panose="020B0604020202020204" pitchFamily="34" charset="0"/>
              <a:buChar char="•"/>
            </a:pPr>
            <a:r>
              <a:rPr lang="en-US" b="1" dirty="0">
                <a:latin typeface="Actor" panose="020B0503050000020004" pitchFamily="34" charset="77"/>
              </a:rPr>
              <a:t>Late 2024: </a:t>
            </a:r>
            <a:r>
              <a:rPr lang="en-US" dirty="0">
                <a:latin typeface="Actor" panose="020B0503050000020004" pitchFamily="34" charset="77"/>
              </a:rPr>
              <a:t>Pharmacy administration (COVID-19 testing, vaccines, therapeutics) federal expansion authority/liability immunity was set to expire end of 2024</a:t>
            </a:r>
          </a:p>
          <a:p>
            <a:pPr marL="285750" lvl="0" indent="-285750">
              <a:buFont typeface="Arial" panose="020B0604020202020204" pitchFamily="34" charset="0"/>
              <a:buChar char="•"/>
            </a:pPr>
            <a:r>
              <a:rPr lang="en-US" b="1" dirty="0">
                <a:latin typeface="Actor" panose="020B0503050000020004" pitchFamily="34" charset="77"/>
              </a:rPr>
              <a:t>December 10, 2024: </a:t>
            </a:r>
            <a:r>
              <a:rPr lang="en-US" dirty="0">
                <a:latin typeface="Actor" panose="020B0503050000020004" pitchFamily="34" charset="77"/>
              </a:rPr>
              <a:t>HHS issued another declaration under PREP extending until December 31, 2029, for pharmacists to order/administer, and interns and techs to administer, certain vaccines, as well as certain point-of-care tests (e.g. COVID-19, seasonal influenza vaccines (3 and over); COVID-19 tests) (liability immunity was also extended)</a:t>
            </a:r>
          </a:p>
          <a:p>
            <a:pPr marL="285750" lvl="1" indent="-285750">
              <a:buFont typeface="Arial" panose="020B0604020202020204" pitchFamily="34" charset="0"/>
              <a:buChar char="•"/>
            </a:pPr>
            <a:endParaRPr lang="en-US" dirty="0">
              <a:latin typeface="Actor" panose="020B0503050000020004" pitchFamily="34" charset="77"/>
            </a:endParaRPr>
          </a:p>
          <a:p>
            <a:pPr marL="285750" lvl="2" indent="-285750">
              <a:buFont typeface="Arial" panose="020B0604020202020204" pitchFamily="34" charset="0"/>
              <a:buChar char="•"/>
            </a:pPr>
            <a:endParaRPr lang="en-US" dirty="0">
              <a:latin typeface="Actor" panose="020B0503050000020004" pitchFamily="34" charset="77"/>
            </a:endParaRPr>
          </a:p>
          <a:p>
            <a:pPr marL="285750" lvl="4" indent="-285750">
              <a:buFont typeface="Arial" panose="020B0604020202020204" pitchFamily="34" charset="0"/>
              <a:buChar char="•"/>
            </a:pPr>
            <a:endParaRPr lang="en-US" dirty="0">
              <a:latin typeface="Actor" panose="020B0503050000020004" pitchFamily="34" charset="77"/>
            </a:endParaRPr>
          </a:p>
          <a:p>
            <a:pPr marL="158750">
              <a:lnSpc>
                <a:spcPct val="150000"/>
              </a:lnSpc>
              <a:buSzPts val="1100"/>
            </a:pPr>
            <a:endParaRPr lang="en-US" sz="1200" b="1" dirty="0">
              <a:latin typeface="Actor" panose="020B0503050000020004" pitchFamily="34" charset="77"/>
            </a:endParaRPr>
          </a:p>
        </p:txBody>
      </p:sp>
    </p:spTree>
    <p:extLst>
      <p:ext uri="{BB962C8B-B14F-4D97-AF65-F5344CB8AC3E}">
        <p14:creationId xmlns:p14="http://schemas.microsoft.com/office/powerpoint/2010/main" val="250883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8BC21520-F9ED-F552-1749-BBD52D574DE9}"/>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AC0F2154-1B9F-D12D-9873-D09A2F841B68}"/>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 dirty="0"/>
              <a:t>PREP Act COVID-19 Expansion</a:t>
            </a:r>
            <a:r>
              <a:rPr lang="en" baseline="30000" dirty="0"/>
              <a:t> 7</a:t>
            </a:r>
            <a:endParaRPr dirty="0">
              <a:latin typeface="Actor" panose="020B0503050000020004" pitchFamily="34" charset="77"/>
            </a:endParaRPr>
          </a:p>
        </p:txBody>
      </p:sp>
      <p:sp>
        <p:nvSpPr>
          <p:cNvPr id="6" name="Google Shape;161;p30">
            <a:extLst>
              <a:ext uri="{FF2B5EF4-FFF2-40B4-BE49-F238E27FC236}">
                <a16:creationId xmlns:a16="http://schemas.microsoft.com/office/drawing/2014/main" id="{344B0B4F-2A9F-5C52-4C5E-B19513C6E78D}"/>
              </a:ext>
            </a:extLst>
          </p:cNvPr>
          <p:cNvSpPr txBox="1">
            <a:spLocks/>
          </p:cNvSpPr>
          <p:nvPr/>
        </p:nvSpPr>
        <p:spPr>
          <a:xfrm>
            <a:off x="364922" y="1089926"/>
            <a:ext cx="8414156" cy="38977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nSpc>
                <a:spcPct val="150000"/>
              </a:lnSpc>
              <a:buSzPts val="1100"/>
            </a:pPr>
            <a:r>
              <a:rPr lang="en-US" sz="1600" b="1" dirty="0">
                <a:latin typeface="Actor" panose="020B0503050000020004" pitchFamily="34" charset="77"/>
              </a:rPr>
              <a:t>Pharmacist Authorization</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Nationwide authorization to order and administer COVID-19 and ACIP-recommended vaccines to individuals 3 years of age or older </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Authorization to order and administer COVID-19 tests </a:t>
            </a:r>
          </a:p>
          <a:p>
            <a:pPr marL="158750">
              <a:lnSpc>
                <a:spcPct val="150000"/>
              </a:lnSpc>
              <a:buSzPts val="1100"/>
            </a:pPr>
            <a:r>
              <a:rPr lang="en-US" sz="1600" b="1" dirty="0">
                <a:latin typeface="Actor" panose="020B0503050000020004" pitchFamily="34" charset="77"/>
              </a:rPr>
              <a:t>Pharmacy Intern and Technician Authorization</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Allowed authorized technicians and interns to administer COVID-19 and ACIP-recommended vaccines and tests, ages 3 or older, under a pharmacist’s supervision</a:t>
            </a:r>
          </a:p>
        </p:txBody>
      </p:sp>
    </p:spTree>
    <p:extLst>
      <p:ext uri="{BB962C8B-B14F-4D97-AF65-F5344CB8AC3E}">
        <p14:creationId xmlns:p14="http://schemas.microsoft.com/office/powerpoint/2010/main" val="2150081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49B18B31-27B9-9256-74EB-CE3550AA3C5F}"/>
            </a:ext>
          </a:extLst>
        </p:cNvPr>
        <p:cNvGrpSpPr/>
        <p:nvPr/>
      </p:nvGrpSpPr>
      <p:grpSpPr>
        <a:xfrm>
          <a:off x="0" y="0"/>
          <a:ext cx="0" cy="0"/>
          <a:chOff x="0" y="0"/>
          <a:chExt cx="0" cy="0"/>
        </a:xfrm>
      </p:grpSpPr>
      <p:sp>
        <p:nvSpPr>
          <p:cNvPr id="331" name="Google Shape;331;p36">
            <a:extLst>
              <a:ext uri="{FF2B5EF4-FFF2-40B4-BE49-F238E27FC236}">
                <a16:creationId xmlns:a16="http://schemas.microsoft.com/office/drawing/2014/main" id="{71DAAA5B-F492-61CC-3CD7-92768DCFA324}"/>
              </a:ext>
            </a:extLst>
          </p:cNvPr>
          <p:cNvSpPr txBox="1">
            <a:spLocks noGrp="1"/>
          </p:cNvSpPr>
          <p:nvPr>
            <p:ph type="title" idx="2"/>
          </p:nvPr>
        </p:nvSpPr>
        <p:spPr>
          <a:xfrm>
            <a:off x="672705" y="525631"/>
            <a:ext cx="7798589" cy="4092238"/>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t>T/F: Pharmacists, Interns, and Technicians can administer COVID-19 and ACIP-recommended vaccines under the PREP act.</a:t>
            </a:r>
            <a:endParaRPr sz="2500" dirty="0"/>
          </a:p>
        </p:txBody>
      </p:sp>
      <p:sp>
        <p:nvSpPr>
          <p:cNvPr id="329" name="Google Shape;329;p36">
            <a:extLst>
              <a:ext uri="{FF2B5EF4-FFF2-40B4-BE49-F238E27FC236}">
                <a16:creationId xmlns:a16="http://schemas.microsoft.com/office/drawing/2014/main" id="{EA883987-A01B-F467-16CB-5AE03E0ED344}"/>
              </a:ext>
            </a:extLst>
          </p:cNvPr>
          <p:cNvSpPr txBox="1">
            <a:spLocks noGrp="1"/>
          </p:cNvSpPr>
          <p:nvPr>
            <p:ph type="title"/>
          </p:nvPr>
        </p:nvSpPr>
        <p:spPr>
          <a:xfrm>
            <a:off x="672705" y="525631"/>
            <a:ext cx="6469577"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Actor" panose="020B0503050000020004" pitchFamily="34" charset="77"/>
              </a:rPr>
              <a:t>Knowledge Check </a:t>
            </a:r>
            <a:endParaRPr dirty="0">
              <a:latin typeface="Actor" panose="020B0503050000020004" pitchFamily="34" charset="77"/>
            </a:endParaRPr>
          </a:p>
        </p:txBody>
      </p:sp>
    </p:spTree>
    <p:extLst>
      <p:ext uri="{BB962C8B-B14F-4D97-AF65-F5344CB8AC3E}">
        <p14:creationId xmlns:p14="http://schemas.microsoft.com/office/powerpoint/2010/main" val="408737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33B0A987-34E4-2C18-4A59-0CB21FC618B6}"/>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493FC3A9-FF5E-0BA5-CFEC-F2DE5F89D46D}"/>
              </a:ext>
            </a:extLst>
          </p:cNvPr>
          <p:cNvSpPr txBox="1">
            <a:spLocks noGrp="1"/>
          </p:cNvSpPr>
          <p:nvPr>
            <p:ph type="title"/>
          </p:nvPr>
        </p:nvSpPr>
        <p:spPr>
          <a:xfrm>
            <a:off x="1263791" y="3507791"/>
            <a:ext cx="6616418"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Impact of Pharmacist Immunizations during COVID-19</a:t>
            </a:r>
            <a:endParaRPr dirty="0"/>
          </a:p>
        </p:txBody>
      </p:sp>
      <p:sp>
        <p:nvSpPr>
          <p:cNvPr id="331" name="Google Shape;331;p36">
            <a:extLst>
              <a:ext uri="{FF2B5EF4-FFF2-40B4-BE49-F238E27FC236}">
                <a16:creationId xmlns:a16="http://schemas.microsoft.com/office/drawing/2014/main" id="{BC965B38-3440-FD37-33D8-FA8111CBE912}"/>
              </a:ext>
            </a:extLst>
          </p:cNvPr>
          <p:cNvSpPr txBox="1">
            <a:spLocks noGrp="1"/>
          </p:cNvSpPr>
          <p:nvPr>
            <p:ph type="title" idx="2"/>
          </p:nvPr>
        </p:nvSpPr>
        <p:spPr>
          <a:xfrm>
            <a:off x="720000" y="533550"/>
            <a:ext cx="824400" cy="705000"/>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Tree>
    <p:extLst>
      <p:ext uri="{BB962C8B-B14F-4D97-AF65-F5344CB8AC3E}">
        <p14:creationId xmlns:p14="http://schemas.microsoft.com/office/powerpoint/2010/main" val="114995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653776DB-3BDC-C3E6-6F8B-1D3ADF6B7F00}"/>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72CE55EC-61E2-1FDB-8F49-43554C7E4958}"/>
              </a:ext>
            </a:extLst>
          </p:cNvPr>
          <p:cNvSpPr txBox="1">
            <a:spLocks noGrp="1"/>
          </p:cNvSpPr>
          <p:nvPr>
            <p:ph type="title"/>
          </p:nvPr>
        </p:nvSpPr>
        <p:spPr>
          <a:xfrm>
            <a:off x="1075078"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Pharmacists Contribution to Vaccinations </a:t>
            </a:r>
            <a:r>
              <a:rPr lang="en" baseline="30000" dirty="0"/>
              <a:t>8</a:t>
            </a:r>
            <a:endParaRPr baseline="30000" dirty="0">
              <a:latin typeface="Actor" panose="020B0503050000020004" pitchFamily="34" charset="77"/>
            </a:endParaRPr>
          </a:p>
        </p:txBody>
      </p:sp>
      <p:sp>
        <p:nvSpPr>
          <p:cNvPr id="6" name="Google Shape;161;p30">
            <a:extLst>
              <a:ext uri="{FF2B5EF4-FFF2-40B4-BE49-F238E27FC236}">
                <a16:creationId xmlns:a16="http://schemas.microsoft.com/office/drawing/2014/main" id="{B2B9AB63-62A6-69D8-55AF-12390009D434}"/>
              </a:ext>
            </a:extLst>
          </p:cNvPr>
          <p:cNvSpPr txBox="1">
            <a:spLocks/>
          </p:cNvSpPr>
          <p:nvPr/>
        </p:nvSpPr>
        <p:spPr>
          <a:xfrm>
            <a:off x="364922" y="1089926"/>
            <a:ext cx="8414156" cy="38977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gn="ctr">
              <a:lnSpc>
                <a:spcPct val="150000"/>
              </a:lnSpc>
              <a:buSzPts val="1100"/>
            </a:pPr>
            <a:r>
              <a:rPr lang="en-US" sz="1600" b="1" i="1" dirty="0">
                <a:latin typeface="Actor" panose="020B0503050000020004" pitchFamily="34" charset="77"/>
              </a:rPr>
              <a:t>Pharmacists’ Answer to the COVID-19 Pandemic: Contribution to the Federal Retail Pharmacy Program to COVID-19 vaccination across sociodemographic characteristics</a:t>
            </a:r>
          </a:p>
          <a:p>
            <a:pPr marL="158750">
              <a:lnSpc>
                <a:spcPct val="150000"/>
              </a:lnSpc>
              <a:buSzPts val="1100"/>
            </a:pPr>
            <a:endParaRPr lang="en-US" sz="1200" i="1" dirty="0">
              <a:latin typeface="Actor" panose="020B0503050000020004" pitchFamily="34" charset="77"/>
            </a:endParaRPr>
          </a:p>
          <a:p>
            <a:pPr marL="158750">
              <a:lnSpc>
                <a:spcPct val="150000"/>
              </a:lnSpc>
              <a:buSzPts val="1100"/>
            </a:pPr>
            <a:r>
              <a:rPr lang="en-US" sz="1200" dirty="0">
                <a:latin typeface="Actor" panose="020B0503050000020004" pitchFamily="34" charset="77"/>
              </a:rPr>
              <a:t>The findings of this study found that FRPP pharmacies administered approximately 314.9 million COVID-19 vaccine doses, accounting for nearly </a:t>
            </a:r>
            <a:r>
              <a:rPr lang="en-US" sz="1200" b="1" dirty="0">
                <a:latin typeface="Actor" panose="020B0503050000020004" pitchFamily="34" charset="77"/>
              </a:rPr>
              <a:t>49% of all doses administered nationwide</a:t>
            </a:r>
            <a:r>
              <a:rPr lang="en-US" sz="1200" dirty="0">
                <a:latin typeface="Actor" panose="020B0503050000020004" pitchFamily="34" charset="77"/>
              </a:rPr>
              <a:t>. These contributions were significant among adolescents and young adults, with FRPP pharmacies delivering </a:t>
            </a:r>
            <a:r>
              <a:rPr lang="en-US" sz="1200" b="1" dirty="0">
                <a:latin typeface="Actor" panose="020B0503050000020004" pitchFamily="34" charset="77"/>
              </a:rPr>
              <a:t>over 56% of doses to individuals aged 12–17</a:t>
            </a:r>
            <a:r>
              <a:rPr lang="en-US" sz="1200" dirty="0">
                <a:latin typeface="Actor" panose="020B0503050000020004" pitchFamily="34" charset="77"/>
              </a:rPr>
              <a:t>. The program also played a crucial role in reaching underserved populations, including Hispanic/Latino and Non-Hispanic Asian communities. FRPP made the highest contribution to administering COVID-19 doses </a:t>
            </a:r>
            <a:r>
              <a:rPr lang="en-US" sz="1200" b="1" dirty="0">
                <a:latin typeface="Actor" panose="020B0503050000020004" pitchFamily="34" charset="77"/>
              </a:rPr>
              <a:t>to Non-Hispanic Asian (48.7%) and Hispanic/Latino (49.8%) </a:t>
            </a:r>
            <a:r>
              <a:rPr lang="en-US" sz="1200" dirty="0">
                <a:latin typeface="Actor" panose="020B0503050000020004" pitchFamily="34" charset="77"/>
              </a:rPr>
              <a:t>persons. </a:t>
            </a:r>
          </a:p>
          <a:p>
            <a:pPr marL="158750">
              <a:lnSpc>
                <a:spcPct val="150000"/>
              </a:lnSpc>
              <a:buSzPts val="1100"/>
            </a:pPr>
            <a:endParaRPr lang="en-US" sz="1200" dirty="0">
              <a:latin typeface="Actor" panose="020B0503050000020004" pitchFamily="34" charset="77"/>
            </a:endParaRPr>
          </a:p>
          <a:p>
            <a:pPr marL="158750">
              <a:lnSpc>
                <a:spcPct val="150000"/>
              </a:lnSpc>
              <a:buSzPts val="1100"/>
            </a:pPr>
            <a:endParaRPr lang="en-US" sz="1200" b="1" dirty="0">
              <a:latin typeface="Actor" panose="020B0503050000020004" pitchFamily="34" charset="77"/>
            </a:endParaRPr>
          </a:p>
        </p:txBody>
      </p:sp>
    </p:spTree>
    <p:extLst>
      <p:ext uri="{BB962C8B-B14F-4D97-AF65-F5344CB8AC3E}">
        <p14:creationId xmlns:p14="http://schemas.microsoft.com/office/powerpoint/2010/main" val="255250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4E5DD701-C73A-894F-ADE4-6C8F99E0737C}"/>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639A7FE5-9A06-823B-4E12-D77B4FDDE3B6}"/>
              </a:ext>
            </a:extLst>
          </p:cNvPr>
          <p:cNvSpPr txBox="1">
            <a:spLocks noGrp="1"/>
          </p:cNvSpPr>
          <p:nvPr>
            <p:ph type="title"/>
          </p:nvPr>
        </p:nvSpPr>
        <p:spPr>
          <a:xfrm>
            <a:off x="1306416" y="2571750"/>
            <a:ext cx="5963814"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Where are we currently?</a:t>
            </a:r>
            <a:endParaRPr dirty="0"/>
          </a:p>
        </p:txBody>
      </p:sp>
      <p:sp>
        <p:nvSpPr>
          <p:cNvPr id="331" name="Google Shape;331;p36">
            <a:extLst>
              <a:ext uri="{FF2B5EF4-FFF2-40B4-BE49-F238E27FC236}">
                <a16:creationId xmlns:a16="http://schemas.microsoft.com/office/drawing/2014/main" id="{BE6C55C8-4ED8-1295-7FFC-58398B35AD3C}"/>
              </a:ext>
            </a:extLst>
          </p:cNvPr>
          <p:cNvSpPr txBox="1">
            <a:spLocks noGrp="1"/>
          </p:cNvSpPr>
          <p:nvPr>
            <p:ph type="title" idx="2"/>
          </p:nvPr>
        </p:nvSpPr>
        <p:spPr>
          <a:xfrm>
            <a:off x="720000" y="533550"/>
            <a:ext cx="824400" cy="705000"/>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Tree>
    <p:extLst>
      <p:ext uri="{BB962C8B-B14F-4D97-AF65-F5344CB8AC3E}">
        <p14:creationId xmlns:p14="http://schemas.microsoft.com/office/powerpoint/2010/main" val="408965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F5F3C4C1-0ACA-D153-A782-0C772F8A62DD}"/>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13DDDBF1-F478-E76D-23D9-E907A3D0133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State Authorization Post-COVID </a:t>
            </a:r>
            <a:r>
              <a:rPr lang="en" baseline="30000" dirty="0"/>
              <a:t>9</a:t>
            </a:r>
            <a:endParaRPr baseline="30000" dirty="0">
              <a:latin typeface="Actor" panose="020B0503050000020004" pitchFamily="34" charset="77"/>
            </a:endParaRPr>
          </a:p>
        </p:txBody>
      </p:sp>
      <p:sp>
        <p:nvSpPr>
          <p:cNvPr id="6" name="Google Shape;161;p30">
            <a:extLst>
              <a:ext uri="{FF2B5EF4-FFF2-40B4-BE49-F238E27FC236}">
                <a16:creationId xmlns:a16="http://schemas.microsoft.com/office/drawing/2014/main" id="{16CADF2D-FFAA-21CF-2F5C-41961DD0F707}"/>
              </a:ext>
            </a:extLst>
          </p:cNvPr>
          <p:cNvSpPr txBox="1">
            <a:spLocks/>
          </p:cNvSpPr>
          <p:nvPr/>
        </p:nvSpPr>
        <p:spPr>
          <a:xfrm>
            <a:off x="364922" y="1089926"/>
            <a:ext cx="8414156" cy="38977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nSpc>
                <a:spcPct val="150000"/>
              </a:lnSpc>
              <a:buSzPts val="1100"/>
            </a:pPr>
            <a:r>
              <a:rPr lang="en-US" sz="1600" b="1" dirty="0">
                <a:latin typeface="Actor" panose="020B0503050000020004" pitchFamily="34" charset="77"/>
              </a:rPr>
              <a:t>Pharmacists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All 50 states and the District of Columbia allow pharmacists to administer vaccines</a:t>
            </a:r>
          </a:p>
          <a:p>
            <a:pPr marL="525463" indent="-169863">
              <a:lnSpc>
                <a:spcPct val="150000"/>
              </a:lnSpc>
              <a:buSzPts val="1100"/>
              <a:buFont typeface="Arial" panose="020B0604020202020204" pitchFamily="34" charset="0"/>
              <a:buChar char="•"/>
            </a:pPr>
            <a:r>
              <a:rPr lang="en-US" sz="1200" dirty="0">
                <a:latin typeface="Actor" panose="020B0503050000020004" pitchFamily="34" charset="77"/>
              </a:rPr>
              <a:t>Several states have restrictions on the extent of authority when it comes to type of vaccines and/or age groups</a:t>
            </a:r>
          </a:p>
          <a:p>
            <a:pPr marL="158750">
              <a:lnSpc>
                <a:spcPct val="150000"/>
              </a:lnSpc>
              <a:buSzPts val="1100"/>
            </a:pPr>
            <a:r>
              <a:rPr lang="en-US" sz="1600" b="1" dirty="0">
                <a:latin typeface="Actor" panose="020B0503050000020004" pitchFamily="34" charset="77"/>
              </a:rPr>
              <a:t>Interns and Technicians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All 50 states and the District of Columbia allow pharmacy interns to administer vaccines under the supervision of a pharmacist </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All States except New York, Texas, Tennessee, and Missouri allow technicians to administer vaccines</a:t>
            </a:r>
          </a:p>
          <a:p>
            <a:pPr marL="525463" indent="-169863">
              <a:lnSpc>
                <a:spcPct val="150000"/>
              </a:lnSpc>
              <a:buSzPts val="1100"/>
              <a:buFont typeface="Arial" panose="020B0604020202020204" pitchFamily="34" charset="0"/>
              <a:buChar char="•"/>
            </a:pPr>
            <a:r>
              <a:rPr lang="en-US" sz="1200" dirty="0">
                <a:latin typeface="Actor" panose="020B0503050000020004" pitchFamily="34" charset="77"/>
              </a:rPr>
              <a:t>Tennessee has laws in progress to allow technicians to administer vaccines</a:t>
            </a:r>
          </a:p>
          <a:p>
            <a:pPr marL="355600">
              <a:lnSpc>
                <a:spcPct val="150000"/>
              </a:lnSpc>
              <a:buSzPts val="1100"/>
            </a:pPr>
            <a:endParaRPr lang="en-US" sz="1200" dirty="0">
              <a:latin typeface="Actor" panose="020B0503050000020004" pitchFamily="34" charset="77"/>
            </a:endParaRPr>
          </a:p>
        </p:txBody>
      </p:sp>
    </p:spTree>
    <p:extLst>
      <p:ext uri="{BB962C8B-B14F-4D97-AF65-F5344CB8AC3E}">
        <p14:creationId xmlns:p14="http://schemas.microsoft.com/office/powerpoint/2010/main" val="156384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E602D06E-A2A4-D1A0-C56C-30BB1078CA5A}"/>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419631AC-CC75-DC38-F852-CD43B4A7044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States - Expanded Authority </a:t>
            </a:r>
            <a:r>
              <a:rPr lang="en" baseline="30000" dirty="0"/>
              <a:t>10</a:t>
            </a:r>
            <a:endParaRPr baseline="30000" dirty="0"/>
          </a:p>
        </p:txBody>
      </p:sp>
      <p:sp>
        <p:nvSpPr>
          <p:cNvPr id="4" name="TextBox 3">
            <a:extLst>
              <a:ext uri="{FF2B5EF4-FFF2-40B4-BE49-F238E27FC236}">
                <a16:creationId xmlns:a16="http://schemas.microsoft.com/office/drawing/2014/main" id="{A71941C1-34CC-5DBA-C57D-70A0D1F48EFD}"/>
              </a:ext>
            </a:extLst>
          </p:cNvPr>
          <p:cNvSpPr txBox="1"/>
          <p:nvPr/>
        </p:nvSpPr>
        <p:spPr>
          <a:xfrm>
            <a:off x="385747" y="1057357"/>
            <a:ext cx="8372504" cy="830997"/>
          </a:xfrm>
          <a:prstGeom prst="rect">
            <a:avLst/>
          </a:prstGeom>
          <a:solidFill>
            <a:srgbClr val="8FBEEB"/>
          </a:solidFill>
        </p:spPr>
        <p:txBody>
          <a:bodyPr wrap="square" rtlCol="0">
            <a:spAutoFit/>
          </a:bodyPr>
          <a:lstStyle/>
          <a:p>
            <a:r>
              <a:rPr lang="en-US" sz="1600" b="1" dirty="0">
                <a:latin typeface="Actor" panose="020B0503050000020004" pitchFamily="34" charset="77"/>
              </a:rPr>
              <a:t>Connecticut: SB 133 (Enacted on May 28, 2024; effective October 1, 2024)</a:t>
            </a:r>
          </a:p>
          <a:p>
            <a:r>
              <a:rPr lang="en-US" dirty="0">
                <a:latin typeface="Actor" panose="020B0503050000020004" pitchFamily="34" charset="77"/>
              </a:rPr>
              <a:t>Authorizes pharmacists to order, prescribe, and administer vaccines to adults and children aged 12 and up with parental consent for all vaccines on the CDC schedule</a:t>
            </a:r>
            <a:r>
              <a:rPr lang="en-US" sz="1800" dirty="0">
                <a:latin typeface="Actor" panose="020B0503050000020004" pitchFamily="34" charset="77"/>
              </a:rPr>
              <a:t> </a:t>
            </a:r>
            <a:endParaRPr lang="en-US" sz="1700" dirty="0">
              <a:solidFill>
                <a:schemeClr val="bg1"/>
              </a:solidFill>
              <a:latin typeface="Actor" panose="020B0503050000020004" pitchFamily="34" charset="77"/>
            </a:endParaRPr>
          </a:p>
        </p:txBody>
      </p:sp>
      <p:sp>
        <p:nvSpPr>
          <p:cNvPr id="5" name="TextBox 4">
            <a:extLst>
              <a:ext uri="{FF2B5EF4-FFF2-40B4-BE49-F238E27FC236}">
                <a16:creationId xmlns:a16="http://schemas.microsoft.com/office/drawing/2014/main" id="{FC652BB7-C8C1-CDDA-C0C9-2E859D29BE6A}"/>
              </a:ext>
            </a:extLst>
          </p:cNvPr>
          <p:cNvSpPr txBox="1"/>
          <p:nvPr/>
        </p:nvSpPr>
        <p:spPr>
          <a:xfrm>
            <a:off x="385747" y="2002315"/>
            <a:ext cx="8372504" cy="984885"/>
          </a:xfrm>
          <a:prstGeom prst="rect">
            <a:avLst/>
          </a:prstGeom>
          <a:solidFill>
            <a:srgbClr val="92C3FF"/>
          </a:solidFill>
        </p:spPr>
        <p:txBody>
          <a:bodyPr wrap="square" rtlCol="0">
            <a:spAutoFit/>
          </a:bodyPr>
          <a:lstStyle/>
          <a:p>
            <a:r>
              <a:rPr lang="en-US" sz="1600" b="1" dirty="0">
                <a:latin typeface="Actor" panose="020B0503050000020004" pitchFamily="34" charset="77"/>
              </a:rPr>
              <a:t>Hawaii: HB 2553 (Enacted on June 27, 2024; effective January 1, 2025)</a:t>
            </a:r>
          </a:p>
          <a:p>
            <a:pPr lvl="0"/>
            <a:r>
              <a:rPr lang="en-US" dirty="0">
                <a:latin typeface="Actor" panose="020B0503050000020004" pitchFamily="34" charset="77"/>
              </a:rPr>
              <a:t>Authorizes pharmacists, pharmacy technicians, and pharmacy interns to vaccinate individuals aged 3 years and older with FDA-approved and ACIP-recommended vaccines under direct supervision of a licensed pharmacist.</a:t>
            </a:r>
          </a:p>
        </p:txBody>
      </p:sp>
      <p:sp>
        <p:nvSpPr>
          <p:cNvPr id="6" name="TextBox 5">
            <a:extLst>
              <a:ext uri="{FF2B5EF4-FFF2-40B4-BE49-F238E27FC236}">
                <a16:creationId xmlns:a16="http://schemas.microsoft.com/office/drawing/2014/main" id="{25852199-5BC5-2EF1-388A-7731C1EA6F69}"/>
              </a:ext>
            </a:extLst>
          </p:cNvPr>
          <p:cNvSpPr txBox="1"/>
          <p:nvPr/>
        </p:nvSpPr>
        <p:spPr>
          <a:xfrm>
            <a:off x="385746" y="3101162"/>
            <a:ext cx="8372505" cy="769441"/>
          </a:xfrm>
          <a:prstGeom prst="rect">
            <a:avLst/>
          </a:prstGeom>
          <a:solidFill>
            <a:srgbClr val="0070C0"/>
          </a:solidFill>
        </p:spPr>
        <p:txBody>
          <a:bodyPr wrap="square" rtlCol="0">
            <a:spAutoFit/>
          </a:bodyPr>
          <a:lstStyle/>
          <a:p>
            <a:r>
              <a:rPr lang="en-US" sz="1600" b="1" dirty="0">
                <a:latin typeface="Actor" panose="020B0503050000020004" pitchFamily="34" charset="77"/>
              </a:rPr>
              <a:t>Minnesota: HF 5247 (Signed into law on May 24, 2024; effective July 1, 2024)</a:t>
            </a:r>
          </a:p>
          <a:p>
            <a:pPr lvl="0"/>
            <a:r>
              <a:rPr lang="en-US" dirty="0">
                <a:latin typeface="Actor" panose="020B0503050000020004" pitchFamily="34" charset="77"/>
              </a:rPr>
              <a:t>Allows pharmacists to order and administer vaccines without a prescription; allows pharmacy personnel to vaccinate minors aged 6 and older, and COVID-19 and flu vaccines to minors aged 3 and older.</a:t>
            </a:r>
          </a:p>
        </p:txBody>
      </p:sp>
      <p:sp>
        <p:nvSpPr>
          <p:cNvPr id="7" name="TextBox 6">
            <a:extLst>
              <a:ext uri="{FF2B5EF4-FFF2-40B4-BE49-F238E27FC236}">
                <a16:creationId xmlns:a16="http://schemas.microsoft.com/office/drawing/2014/main" id="{472BF63C-BEAF-2049-4AB0-9AE6F2ACD690}"/>
              </a:ext>
            </a:extLst>
          </p:cNvPr>
          <p:cNvSpPr txBox="1"/>
          <p:nvPr/>
        </p:nvSpPr>
        <p:spPr>
          <a:xfrm>
            <a:off x="385747" y="3992008"/>
            <a:ext cx="8372504" cy="769441"/>
          </a:xfrm>
          <a:prstGeom prst="rect">
            <a:avLst/>
          </a:prstGeom>
          <a:solidFill>
            <a:srgbClr val="8FBEEB"/>
          </a:solidFill>
        </p:spPr>
        <p:txBody>
          <a:bodyPr wrap="square" rtlCol="0">
            <a:spAutoFit/>
          </a:bodyPr>
          <a:lstStyle/>
          <a:p>
            <a:r>
              <a:rPr lang="en-US" sz="1600" b="1" dirty="0">
                <a:latin typeface="Actor" panose="020B0503050000020004" pitchFamily="34" charset="77"/>
              </a:rPr>
              <a:t>Ohio: SB 144 (Enacted on October 24, 2024)</a:t>
            </a:r>
          </a:p>
          <a:p>
            <a:pPr lvl="0"/>
            <a:r>
              <a:rPr lang="en-US" dirty="0">
                <a:latin typeface="Actor" panose="020B0503050000020004" pitchFamily="34" charset="77"/>
              </a:rPr>
              <a:t>Authorizes pharmacy interns and technicians to give vaccines; lowers age to 5 years for flu and COVID shots from pharmacists, interns, and technicians.</a:t>
            </a:r>
          </a:p>
        </p:txBody>
      </p:sp>
    </p:spTree>
    <p:extLst>
      <p:ext uri="{BB962C8B-B14F-4D97-AF65-F5344CB8AC3E}">
        <p14:creationId xmlns:p14="http://schemas.microsoft.com/office/powerpoint/2010/main" val="194734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D13D4CB2-D9DF-5524-BB62-517DB97CD907}"/>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FF012952-2F9F-0D46-2358-55D34C0A309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States - Expanded Authority </a:t>
            </a:r>
            <a:r>
              <a:rPr lang="en" baseline="30000" dirty="0"/>
              <a:t>10</a:t>
            </a:r>
            <a:endParaRPr baseline="30000" dirty="0"/>
          </a:p>
        </p:txBody>
      </p:sp>
      <p:sp>
        <p:nvSpPr>
          <p:cNvPr id="4" name="TextBox 3">
            <a:extLst>
              <a:ext uri="{FF2B5EF4-FFF2-40B4-BE49-F238E27FC236}">
                <a16:creationId xmlns:a16="http://schemas.microsoft.com/office/drawing/2014/main" id="{B17D2349-019B-4563-6D06-483E34673B00}"/>
              </a:ext>
            </a:extLst>
          </p:cNvPr>
          <p:cNvSpPr txBox="1"/>
          <p:nvPr/>
        </p:nvSpPr>
        <p:spPr>
          <a:xfrm>
            <a:off x="385747" y="1068197"/>
            <a:ext cx="8372504" cy="769441"/>
          </a:xfrm>
          <a:prstGeom prst="rect">
            <a:avLst/>
          </a:prstGeom>
          <a:solidFill>
            <a:srgbClr val="8FBEEB"/>
          </a:solidFill>
        </p:spPr>
        <p:txBody>
          <a:bodyPr wrap="square" rtlCol="0">
            <a:spAutoFit/>
          </a:bodyPr>
          <a:lstStyle/>
          <a:p>
            <a:r>
              <a:rPr lang="en-US" sz="1600" b="1" dirty="0">
                <a:latin typeface="Actor" panose="020B0503050000020004" pitchFamily="34" charset="77"/>
              </a:rPr>
              <a:t>South Carolina: H.3988 (Signed into law on July 2, 2024; effective immediately)</a:t>
            </a:r>
          </a:p>
          <a:p>
            <a:pPr lvl="0"/>
            <a:r>
              <a:rPr lang="en-US" dirty="0">
                <a:latin typeface="Actor" panose="020B0503050000020004" pitchFamily="34" charset="77"/>
              </a:rPr>
              <a:t>Removes prohibition on pharmacy technicians administering vaccines; authorizes pharmacy technicians to vaccinate adults and children of all ages.</a:t>
            </a:r>
          </a:p>
        </p:txBody>
      </p:sp>
      <p:sp>
        <p:nvSpPr>
          <p:cNvPr id="5" name="TextBox 4">
            <a:extLst>
              <a:ext uri="{FF2B5EF4-FFF2-40B4-BE49-F238E27FC236}">
                <a16:creationId xmlns:a16="http://schemas.microsoft.com/office/drawing/2014/main" id="{DB03697F-18AE-0B85-F9B5-A2919A8E4F85}"/>
              </a:ext>
            </a:extLst>
          </p:cNvPr>
          <p:cNvSpPr txBox="1"/>
          <p:nvPr/>
        </p:nvSpPr>
        <p:spPr>
          <a:xfrm>
            <a:off x="385747" y="1871109"/>
            <a:ext cx="8372504" cy="769441"/>
          </a:xfrm>
          <a:prstGeom prst="rect">
            <a:avLst/>
          </a:prstGeom>
          <a:solidFill>
            <a:srgbClr val="92C3FF"/>
          </a:solidFill>
        </p:spPr>
        <p:txBody>
          <a:bodyPr wrap="square" rtlCol="0">
            <a:spAutoFit/>
          </a:bodyPr>
          <a:lstStyle/>
          <a:p>
            <a:r>
              <a:rPr lang="en-US" sz="1600" b="1" dirty="0">
                <a:latin typeface="Actor" panose="020B0503050000020004" pitchFamily="34" charset="77"/>
              </a:rPr>
              <a:t>Tennessee: SB 869 (Signed into law on May 1, 2024; effective immediately)</a:t>
            </a:r>
          </a:p>
          <a:p>
            <a:pPr lvl="0"/>
            <a:r>
              <a:rPr lang="en-US" dirty="0">
                <a:latin typeface="Actor" panose="020B0503050000020004" pitchFamily="34" charset="77"/>
              </a:rPr>
              <a:t>Authorizes pharmacists to prescribe, order, and administer all vaccines to adults and COVID and flu vaccines to children aged 3 and up; requires registry reporting.</a:t>
            </a:r>
          </a:p>
        </p:txBody>
      </p:sp>
      <p:sp>
        <p:nvSpPr>
          <p:cNvPr id="6" name="TextBox 5">
            <a:extLst>
              <a:ext uri="{FF2B5EF4-FFF2-40B4-BE49-F238E27FC236}">
                <a16:creationId xmlns:a16="http://schemas.microsoft.com/office/drawing/2014/main" id="{2F873055-726A-78F8-400C-320F9B06EF86}"/>
              </a:ext>
            </a:extLst>
          </p:cNvPr>
          <p:cNvSpPr txBox="1"/>
          <p:nvPr/>
        </p:nvSpPr>
        <p:spPr>
          <a:xfrm>
            <a:off x="385747" y="2685022"/>
            <a:ext cx="8372505" cy="769441"/>
          </a:xfrm>
          <a:prstGeom prst="rect">
            <a:avLst/>
          </a:prstGeom>
          <a:solidFill>
            <a:srgbClr val="0070C0"/>
          </a:solidFill>
        </p:spPr>
        <p:txBody>
          <a:bodyPr wrap="square" rtlCol="0">
            <a:spAutoFit/>
          </a:bodyPr>
          <a:lstStyle/>
          <a:p>
            <a:r>
              <a:rPr lang="en-US" sz="1600" b="1" dirty="0">
                <a:latin typeface="Actor" panose="020B0503050000020004" pitchFamily="34" charset="77"/>
              </a:rPr>
              <a:t>Illinois: SB 3268 (Enacted on June 7, 2024; effective immediately)</a:t>
            </a:r>
          </a:p>
          <a:p>
            <a:pPr lvl="0"/>
            <a:r>
              <a:rPr lang="en-US" dirty="0">
                <a:latin typeface="Actor" panose="020B0503050000020004" pitchFamily="34" charset="77"/>
              </a:rPr>
              <a:t>Expands vaccines authorized to be given by a pharmacy technician or student to include SARS-CoV-2 and RSV.</a:t>
            </a:r>
          </a:p>
        </p:txBody>
      </p:sp>
      <p:sp>
        <p:nvSpPr>
          <p:cNvPr id="7" name="TextBox 6">
            <a:extLst>
              <a:ext uri="{FF2B5EF4-FFF2-40B4-BE49-F238E27FC236}">
                <a16:creationId xmlns:a16="http://schemas.microsoft.com/office/drawing/2014/main" id="{7D0B2CAA-F093-ED96-4FC8-949F61C4EBE5}"/>
              </a:ext>
            </a:extLst>
          </p:cNvPr>
          <p:cNvSpPr txBox="1"/>
          <p:nvPr/>
        </p:nvSpPr>
        <p:spPr>
          <a:xfrm>
            <a:off x="385747" y="3487934"/>
            <a:ext cx="8372504" cy="769441"/>
          </a:xfrm>
          <a:prstGeom prst="rect">
            <a:avLst/>
          </a:prstGeom>
          <a:solidFill>
            <a:srgbClr val="8FBEEB"/>
          </a:solidFill>
        </p:spPr>
        <p:txBody>
          <a:bodyPr wrap="square" rtlCol="0">
            <a:spAutoFit/>
          </a:bodyPr>
          <a:lstStyle/>
          <a:p>
            <a:r>
              <a:rPr lang="en-US" sz="1600" b="1" dirty="0">
                <a:latin typeface="Actor" panose="020B0503050000020004" pitchFamily="34" charset="77"/>
              </a:rPr>
              <a:t>Maryland: HB 76/SB 18 (Approved on April 25, 2024; effective immediately)</a:t>
            </a:r>
          </a:p>
          <a:p>
            <a:r>
              <a:rPr lang="en-US" dirty="0">
                <a:latin typeface="Actor" panose="020B0503050000020004" pitchFamily="34" charset="77"/>
              </a:rPr>
              <a:t>Lowers the age of children to whom pharmacists can order and administer vaccines and expands which vaccines they are authorized to administer to children.</a:t>
            </a:r>
          </a:p>
        </p:txBody>
      </p:sp>
      <p:sp>
        <p:nvSpPr>
          <p:cNvPr id="2" name="TextBox 1">
            <a:extLst>
              <a:ext uri="{FF2B5EF4-FFF2-40B4-BE49-F238E27FC236}">
                <a16:creationId xmlns:a16="http://schemas.microsoft.com/office/drawing/2014/main" id="{BDE1F147-7DDA-0653-EBF1-373A05F570BB}"/>
              </a:ext>
            </a:extLst>
          </p:cNvPr>
          <p:cNvSpPr txBox="1"/>
          <p:nvPr/>
        </p:nvSpPr>
        <p:spPr>
          <a:xfrm>
            <a:off x="385747" y="4315881"/>
            <a:ext cx="8372504" cy="769441"/>
          </a:xfrm>
          <a:prstGeom prst="rect">
            <a:avLst/>
          </a:prstGeom>
          <a:solidFill>
            <a:srgbClr val="92C3FF"/>
          </a:solidFill>
        </p:spPr>
        <p:txBody>
          <a:bodyPr wrap="square" rtlCol="0">
            <a:spAutoFit/>
          </a:bodyPr>
          <a:lstStyle/>
          <a:p>
            <a:r>
              <a:rPr lang="en-US" sz="1600" b="1" dirty="0">
                <a:latin typeface="Actor" panose="020B0503050000020004" pitchFamily="34" charset="77"/>
              </a:rPr>
              <a:t>New Hampshire: SB 402 (Signed into law on August 2, 2024; effective October 1, 2024)</a:t>
            </a:r>
          </a:p>
          <a:p>
            <a:r>
              <a:rPr lang="en-US" dirty="0">
                <a:latin typeface="Actor" panose="020B0503050000020004" pitchFamily="34" charset="77"/>
              </a:rPr>
              <a:t>Allows a pharmacist, pharmacy intern, or pharmacy technician to administer vaccines licensed by the FDA and recommended by ACIP to individuals aged 18 years and older.</a:t>
            </a:r>
          </a:p>
        </p:txBody>
      </p:sp>
    </p:spTree>
    <p:extLst>
      <p:ext uri="{BB962C8B-B14F-4D97-AF65-F5344CB8AC3E}">
        <p14:creationId xmlns:p14="http://schemas.microsoft.com/office/powerpoint/2010/main" val="141352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8" name="Google Shape;308;p35"/>
          <p:cNvSpPr txBox="1">
            <a:spLocks noGrp="1"/>
          </p:cNvSpPr>
          <p:nvPr>
            <p:ph type="title"/>
          </p:nvPr>
        </p:nvSpPr>
        <p:spPr>
          <a:xfrm>
            <a:off x="401156" y="352331"/>
            <a:ext cx="820600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By the end of this session, participants will be able to…</a:t>
            </a:r>
            <a:endParaRPr sz="2400" dirty="0"/>
          </a:p>
        </p:txBody>
      </p:sp>
      <p:sp>
        <p:nvSpPr>
          <p:cNvPr id="307" name="Google Shape;307;p35"/>
          <p:cNvSpPr txBox="1">
            <a:spLocks noGrp="1"/>
          </p:cNvSpPr>
          <p:nvPr>
            <p:ph type="title" idx="5"/>
          </p:nvPr>
        </p:nvSpPr>
        <p:spPr>
          <a:xfrm>
            <a:off x="586368" y="1359893"/>
            <a:ext cx="365700" cy="365700"/>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315" name="Google Shape;315;p35"/>
          <p:cNvSpPr txBox="1">
            <a:spLocks noGrp="1"/>
          </p:cNvSpPr>
          <p:nvPr>
            <p:ph type="title" idx="8"/>
          </p:nvPr>
        </p:nvSpPr>
        <p:spPr>
          <a:xfrm>
            <a:off x="586368" y="2217480"/>
            <a:ext cx="365700" cy="365700"/>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305" name="Google Shape;305;p35"/>
          <p:cNvSpPr txBox="1">
            <a:spLocks noGrp="1"/>
          </p:cNvSpPr>
          <p:nvPr>
            <p:ph type="title" idx="14"/>
          </p:nvPr>
        </p:nvSpPr>
        <p:spPr>
          <a:xfrm>
            <a:off x="602247" y="3052208"/>
            <a:ext cx="365700" cy="365700"/>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319" name="Google Shape;319;p35"/>
          <p:cNvSpPr txBox="1">
            <a:spLocks noGrp="1"/>
          </p:cNvSpPr>
          <p:nvPr>
            <p:ph type="subTitle" idx="16"/>
          </p:nvPr>
        </p:nvSpPr>
        <p:spPr>
          <a:xfrm>
            <a:off x="967947" y="1377390"/>
            <a:ext cx="7850791" cy="5726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Actor" panose="020B0503050000020004" pitchFamily="34" charset="77"/>
              </a:rPr>
              <a:t>Distinguish between federal and state authority to immunize within the practice of pharmacy </a:t>
            </a:r>
            <a:endParaRPr b="1" dirty="0">
              <a:latin typeface="Actor" panose="020B0503050000020004" pitchFamily="34" charset="77"/>
            </a:endParaRPr>
          </a:p>
        </p:txBody>
      </p:sp>
      <p:sp>
        <p:nvSpPr>
          <p:cNvPr id="322" name="Google Shape;322;p35"/>
          <p:cNvSpPr txBox="1">
            <a:spLocks noGrp="1"/>
          </p:cNvSpPr>
          <p:nvPr>
            <p:ph type="subTitle" idx="19"/>
          </p:nvPr>
        </p:nvSpPr>
        <p:spPr>
          <a:xfrm>
            <a:off x="998815" y="2147436"/>
            <a:ext cx="7819922" cy="66445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Actor" panose="020B0503050000020004" pitchFamily="34" charset="77"/>
              </a:rPr>
              <a:t>Discuss the PREP Act and its impact on the pharmacy profession involving immunizations </a:t>
            </a:r>
            <a:endParaRPr b="1" dirty="0">
              <a:latin typeface="Actor" panose="020B0503050000020004" pitchFamily="34" charset="77"/>
            </a:endParaRPr>
          </a:p>
        </p:txBody>
      </p:sp>
      <p:sp>
        <p:nvSpPr>
          <p:cNvPr id="323" name="Google Shape;323;p35"/>
          <p:cNvSpPr txBox="1">
            <a:spLocks noGrp="1"/>
          </p:cNvSpPr>
          <p:nvPr>
            <p:ph type="subTitle" idx="20"/>
          </p:nvPr>
        </p:nvSpPr>
        <p:spPr>
          <a:xfrm>
            <a:off x="998816" y="3246756"/>
            <a:ext cx="7819921" cy="38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Actor" panose="020B0503050000020004" pitchFamily="34" charset="77"/>
              </a:rPr>
              <a:t>Identify recent amendments in Pennsylvania law surrounding immunizations by pharmacy professionals</a:t>
            </a:r>
            <a:endParaRPr b="1" dirty="0">
              <a:latin typeface="Actor" panose="020B0503050000020004" pitchFamily="34" charset="77"/>
            </a:endParaRPr>
          </a:p>
        </p:txBody>
      </p:sp>
      <p:sp>
        <p:nvSpPr>
          <p:cNvPr id="2" name="Google Shape;305;p35">
            <a:extLst>
              <a:ext uri="{FF2B5EF4-FFF2-40B4-BE49-F238E27FC236}">
                <a16:creationId xmlns:a16="http://schemas.microsoft.com/office/drawing/2014/main" id="{4AB106E2-902A-4F75-7247-4BEB0213AFBD}"/>
              </a:ext>
            </a:extLst>
          </p:cNvPr>
          <p:cNvSpPr txBox="1">
            <a:spLocks/>
          </p:cNvSpPr>
          <p:nvPr/>
        </p:nvSpPr>
        <p:spPr>
          <a:xfrm>
            <a:off x="602247" y="3909795"/>
            <a:ext cx="365700" cy="365700"/>
          </a:xfrm>
          <a:prstGeom prst="rect">
            <a:avLst/>
          </a:prstGeom>
          <a:solidFill>
            <a:srgbClr val="B9D6F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000"/>
              <a:buFont typeface="Figtree Black"/>
              <a:buNone/>
              <a:defRPr sz="1100" b="0" i="0" u="none" strike="noStrike" cap="none">
                <a:solidFill>
                  <a:schemeClr val="lt1"/>
                </a:solidFill>
                <a:latin typeface="Figtree Black"/>
                <a:ea typeface="Figtree Black"/>
                <a:cs typeface="Figtree Black"/>
                <a:sym typeface="Figtree Black"/>
              </a:defRPr>
            </a:lvl1pPr>
            <a:lvl2pPr marR="0" lvl="1"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2pPr>
            <a:lvl3pPr marR="0" lvl="2"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3pPr>
            <a:lvl4pPr marR="0" lvl="3"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4pPr>
            <a:lvl5pPr marR="0" lvl="4"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5pPr>
            <a:lvl6pPr marR="0" lvl="5"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6pPr>
            <a:lvl7pPr marR="0" lvl="6"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7pPr>
            <a:lvl8pPr marR="0" lvl="7"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8pPr>
            <a:lvl9pPr marR="0" lvl="8"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9pPr>
          </a:lstStyle>
          <a:p>
            <a:r>
              <a:rPr lang="en" dirty="0"/>
              <a:t>04</a:t>
            </a:r>
          </a:p>
        </p:txBody>
      </p:sp>
      <p:sp>
        <p:nvSpPr>
          <p:cNvPr id="3" name="Google Shape;323;p35">
            <a:extLst>
              <a:ext uri="{FF2B5EF4-FFF2-40B4-BE49-F238E27FC236}">
                <a16:creationId xmlns:a16="http://schemas.microsoft.com/office/drawing/2014/main" id="{D2312061-D4FA-0A30-DB5A-5889C0AF142C}"/>
              </a:ext>
            </a:extLst>
          </p:cNvPr>
          <p:cNvSpPr txBox="1">
            <a:spLocks/>
          </p:cNvSpPr>
          <p:nvPr/>
        </p:nvSpPr>
        <p:spPr>
          <a:xfrm>
            <a:off x="998816" y="3959594"/>
            <a:ext cx="7819921" cy="385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Figtree Black"/>
              <a:buNone/>
              <a:defRPr sz="1800" b="0" i="0" u="none" strike="noStrike" cap="none">
                <a:solidFill>
                  <a:schemeClr val="dk1"/>
                </a:solidFill>
                <a:latin typeface="Figtree Black"/>
                <a:ea typeface="Figtree Black"/>
                <a:cs typeface="Figtree Black"/>
                <a:sym typeface="Figtree Black"/>
              </a:defRPr>
            </a:lvl1pPr>
            <a:lvl2pPr marL="914400" marR="0" lvl="1" indent="-317500" algn="ctr" rtl="0">
              <a:lnSpc>
                <a:spcPct val="115000"/>
              </a:lnSpc>
              <a:spcBef>
                <a:spcPts val="0"/>
              </a:spcBef>
              <a:spcAft>
                <a:spcPts val="0"/>
              </a:spcAft>
              <a:buClr>
                <a:schemeClr val="dk1"/>
              </a:buClr>
              <a:buSzPts val="2400"/>
              <a:buFont typeface="Figtree Black"/>
              <a:buNone/>
              <a:defRPr sz="2400" b="0" i="0" u="none" strike="noStrike" cap="none">
                <a:solidFill>
                  <a:schemeClr val="dk1"/>
                </a:solidFill>
                <a:latin typeface="Figtree Black"/>
                <a:ea typeface="Figtree Black"/>
                <a:cs typeface="Figtree Black"/>
                <a:sym typeface="Figtree Black"/>
              </a:defRPr>
            </a:lvl2pPr>
            <a:lvl3pPr marL="1371600" marR="0" lvl="2" indent="-317500" algn="ctr" rtl="0">
              <a:lnSpc>
                <a:spcPct val="115000"/>
              </a:lnSpc>
              <a:spcBef>
                <a:spcPts val="0"/>
              </a:spcBef>
              <a:spcAft>
                <a:spcPts val="0"/>
              </a:spcAft>
              <a:buClr>
                <a:schemeClr val="dk1"/>
              </a:buClr>
              <a:buSzPts val="2400"/>
              <a:buFont typeface="Figtree Black"/>
              <a:buNone/>
              <a:defRPr sz="2400" b="0" i="0" u="none" strike="noStrike" cap="none">
                <a:solidFill>
                  <a:schemeClr val="dk1"/>
                </a:solidFill>
                <a:latin typeface="Figtree Black"/>
                <a:ea typeface="Figtree Black"/>
                <a:cs typeface="Figtree Black"/>
                <a:sym typeface="Figtree Black"/>
              </a:defRPr>
            </a:lvl3pPr>
            <a:lvl4pPr marL="1828800" marR="0" lvl="3" indent="-317500" algn="ctr" rtl="0">
              <a:lnSpc>
                <a:spcPct val="115000"/>
              </a:lnSpc>
              <a:spcBef>
                <a:spcPts val="0"/>
              </a:spcBef>
              <a:spcAft>
                <a:spcPts val="0"/>
              </a:spcAft>
              <a:buClr>
                <a:schemeClr val="dk1"/>
              </a:buClr>
              <a:buSzPts val="2400"/>
              <a:buFont typeface="Figtree Black"/>
              <a:buNone/>
              <a:defRPr sz="2400" b="0" i="0" u="none" strike="noStrike" cap="none">
                <a:solidFill>
                  <a:schemeClr val="dk1"/>
                </a:solidFill>
                <a:latin typeface="Figtree Black"/>
                <a:ea typeface="Figtree Black"/>
                <a:cs typeface="Figtree Black"/>
                <a:sym typeface="Figtree Black"/>
              </a:defRPr>
            </a:lvl4pPr>
            <a:lvl5pPr marL="2286000" marR="0" lvl="4" indent="-317500" algn="ctr" rtl="0">
              <a:lnSpc>
                <a:spcPct val="115000"/>
              </a:lnSpc>
              <a:spcBef>
                <a:spcPts val="0"/>
              </a:spcBef>
              <a:spcAft>
                <a:spcPts val="0"/>
              </a:spcAft>
              <a:buClr>
                <a:schemeClr val="dk1"/>
              </a:buClr>
              <a:buSzPts val="2400"/>
              <a:buFont typeface="Figtree Black"/>
              <a:buNone/>
              <a:defRPr sz="2400" b="0" i="0" u="none" strike="noStrike" cap="none">
                <a:solidFill>
                  <a:schemeClr val="dk1"/>
                </a:solidFill>
                <a:latin typeface="Figtree Black"/>
                <a:ea typeface="Figtree Black"/>
                <a:cs typeface="Figtree Black"/>
                <a:sym typeface="Figtree Black"/>
              </a:defRPr>
            </a:lvl5pPr>
            <a:lvl6pPr marL="2743200" marR="0" lvl="5" indent="-317500" algn="ctr" rtl="0">
              <a:lnSpc>
                <a:spcPct val="115000"/>
              </a:lnSpc>
              <a:spcBef>
                <a:spcPts val="0"/>
              </a:spcBef>
              <a:spcAft>
                <a:spcPts val="0"/>
              </a:spcAft>
              <a:buClr>
                <a:schemeClr val="dk1"/>
              </a:buClr>
              <a:buSzPts val="2400"/>
              <a:buFont typeface="Figtree Black"/>
              <a:buNone/>
              <a:defRPr sz="2400" b="0" i="0" u="none" strike="noStrike" cap="none">
                <a:solidFill>
                  <a:schemeClr val="dk1"/>
                </a:solidFill>
                <a:latin typeface="Figtree Black"/>
                <a:ea typeface="Figtree Black"/>
                <a:cs typeface="Figtree Black"/>
                <a:sym typeface="Figtree Black"/>
              </a:defRPr>
            </a:lvl6pPr>
            <a:lvl7pPr marL="3200400" marR="0" lvl="6" indent="-317500" algn="ctr" rtl="0">
              <a:lnSpc>
                <a:spcPct val="115000"/>
              </a:lnSpc>
              <a:spcBef>
                <a:spcPts val="0"/>
              </a:spcBef>
              <a:spcAft>
                <a:spcPts val="0"/>
              </a:spcAft>
              <a:buClr>
                <a:schemeClr val="dk1"/>
              </a:buClr>
              <a:buSzPts val="2400"/>
              <a:buFont typeface="Figtree Black"/>
              <a:buNone/>
              <a:defRPr sz="2400" b="0" i="0" u="none" strike="noStrike" cap="none">
                <a:solidFill>
                  <a:schemeClr val="dk1"/>
                </a:solidFill>
                <a:latin typeface="Figtree Black"/>
                <a:ea typeface="Figtree Black"/>
                <a:cs typeface="Figtree Black"/>
                <a:sym typeface="Figtree Black"/>
              </a:defRPr>
            </a:lvl7pPr>
            <a:lvl8pPr marL="3657600" marR="0" lvl="7" indent="-317500" algn="ctr" rtl="0">
              <a:lnSpc>
                <a:spcPct val="115000"/>
              </a:lnSpc>
              <a:spcBef>
                <a:spcPts val="0"/>
              </a:spcBef>
              <a:spcAft>
                <a:spcPts val="0"/>
              </a:spcAft>
              <a:buClr>
                <a:schemeClr val="dk1"/>
              </a:buClr>
              <a:buSzPts val="2400"/>
              <a:buFont typeface="Figtree Black"/>
              <a:buNone/>
              <a:defRPr sz="2400" b="0" i="0" u="none" strike="noStrike" cap="none">
                <a:solidFill>
                  <a:schemeClr val="dk1"/>
                </a:solidFill>
                <a:latin typeface="Figtree Black"/>
                <a:ea typeface="Figtree Black"/>
                <a:cs typeface="Figtree Black"/>
                <a:sym typeface="Figtree Black"/>
              </a:defRPr>
            </a:lvl8pPr>
            <a:lvl9pPr marL="4114800" marR="0" lvl="8" indent="-317500" algn="ctr" rtl="0">
              <a:lnSpc>
                <a:spcPct val="115000"/>
              </a:lnSpc>
              <a:spcBef>
                <a:spcPts val="0"/>
              </a:spcBef>
              <a:spcAft>
                <a:spcPts val="0"/>
              </a:spcAft>
              <a:buClr>
                <a:schemeClr val="dk1"/>
              </a:buClr>
              <a:buSzPts val="2400"/>
              <a:buFont typeface="Figtree Black"/>
              <a:buNone/>
              <a:defRPr sz="2400" b="0" i="0" u="none" strike="noStrike" cap="none">
                <a:solidFill>
                  <a:schemeClr val="dk1"/>
                </a:solidFill>
                <a:latin typeface="Figtree Black"/>
                <a:ea typeface="Figtree Black"/>
                <a:cs typeface="Figtree Black"/>
                <a:sym typeface="Figtree Black"/>
              </a:defRPr>
            </a:lvl9pPr>
          </a:lstStyle>
          <a:p>
            <a:pPr marL="0" indent="0"/>
            <a:r>
              <a:rPr lang="en-US" b="1" dirty="0">
                <a:latin typeface="Actor" panose="020B0503050000020004" pitchFamily="34" charset="77"/>
              </a:rPr>
              <a:t>Review legal cases involving vaccines and the pharmacy profession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747D02E0-8902-2B58-2CB2-D2D73A7AE8B0}"/>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233C6796-BEB5-5FD1-F071-CC11CED2C536}"/>
              </a:ext>
            </a:extLst>
          </p:cNvPr>
          <p:cNvSpPr txBox="1">
            <a:spLocks noGrp="1"/>
          </p:cNvSpPr>
          <p:nvPr>
            <p:ph type="title"/>
          </p:nvPr>
        </p:nvSpPr>
        <p:spPr>
          <a:xfrm>
            <a:off x="1306416" y="2571750"/>
            <a:ext cx="5963814"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Immunizing in Pennsylvania</a:t>
            </a:r>
            <a:endParaRPr dirty="0"/>
          </a:p>
        </p:txBody>
      </p:sp>
      <p:sp>
        <p:nvSpPr>
          <p:cNvPr id="331" name="Google Shape;331;p36">
            <a:extLst>
              <a:ext uri="{FF2B5EF4-FFF2-40B4-BE49-F238E27FC236}">
                <a16:creationId xmlns:a16="http://schemas.microsoft.com/office/drawing/2014/main" id="{1642E17E-3316-9D4E-9BBA-10E6FC3814BB}"/>
              </a:ext>
            </a:extLst>
          </p:cNvPr>
          <p:cNvSpPr txBox="1">
            <a:spLocks noGrp="1"/>
          </p:cNvSpPr>
          <p:nvPr>
            <p:ph type="title" idx="2"/>
          </p:nvPr>
        </p:nvSpPr>
        <p:spPr>
          <a:xfrm>
            <a:off x="720000" y="533550"/>
            <a:ext cx="824400" cy="705000"/>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Tree>
    <p:extLst>
      <p:ext uri="{BB962C8B-B14F-4D97-AF65-F5344CB8AC3E}">
        <p14:creationId xmlns:p14="http://schemas.microsoft.com/office/powerpoint/2010/main" val="3718890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A45AE324-AD52-053F-667E-8991783B275A}"/>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B65CB42E-8506-F5F1-C638-1E1850B5085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Authorization at State Level Expanded </a:t>
            </a:r>
            <a:r>
              <a:rPr lang="en" baseline="30000" dirty="0"/>
              <a:t>11</a:t>
            </a:r>
            <a:endParaRPr baseline="30000" dirty="0">
              <a:latin typeface="Actor" panose="020B0503050000020004" pitchFamily="34" charset="77"/>
            </a:endParaRPr>
          </a:p>
        </p:txBody>
      </p:sp>
      <p:sp>
        <p:nvSpPr>
          <p:cNvPr id="6" name="Google Shape;161;p30">
            <a:extLst>
              <a:ext uri="{FF2B5EF4-FFF2-40B4-BE49-F238E27FC236}">
                <a16:creationId xmlns:a16="http://schemas.microsoft.com/office/drawing/2014/main" id="{9D138EEA-27F0-2848-EEE4-0D9515E03F68}"/>
              </a:ext>
            </a:extLst>
          </p:cNvPr>
          <p:cNvSpPr txBox="1">
            <a:spLocks/>
          </p:cNvSpPr>
          <p:nvPr/>
        </p:nvSpPr>
        <p:spPr>
          <a:xfrm>
            <a:off x="364922" y="1469026"/>
            <a:ext cx="8414156" cy="311670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nSpc>
                <a:spcPct val="150000"/>
              </a:lnSpc>
              <a:buSzPts val="1100"/>
            </a:pPr>
            <a:r>
              <a:rPr lang="en-US" dirty="0">
                <a:latin typeface="Actor" panose="020B0503050000020004" pitchFamily="34" charset="77"/>
              </a:rPr>
              <a:t>Amended the Pennsylvania Pharmacy Act </a:t>
            </a:r>
          </a:p>
          <a:p>
            <a:pPr marL="158750">
              <a:lnSpc>
                <a:spcPct val="150000"/>
              </a:lnSpc>
              <a:buSzPts val="1100"/>
            </a:pPr>
            <a:r>
              <a:rPr lang="en-US" sz="1600" b="1" dirty="0">
                <a:latin typeface="Actor" panose="020B0503050000020004" pitchFamily="34" charset="77"/>
              </a:rPr>
              <a:t>Pharmacists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Authorized to administer COVID-19 and influenza vaccines to patients ages 5 or older</a:t>
            </a:r>
          </a:p>
          <a:p>
            <a:pPr marL="158750">
              <a:lnSpc>
                <a:spcPct val="150000"/>
              </a:lnSpc>
              <a:buSzPts val="1100"/>
            </a:pPr>
            <a:r>
              <a:rPr lang="en-US" sz="1600" b="1" dirty="0">
                <a:latin typeface="Actor" panose="020B0503050000020004" pitchFamily="34" charset="77"/>
              </a:rPr>
              <a:t>Interns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Authorized to administer COVID-19 and influenza vaccines to patients ages 5 or older</a:t>
            </a:r>
          </a:p>
          <a:p>
            <a:pPr marL="158750">
              <a:lnSpc>
                <a:spcPct val="150000"/>
              </a:lnSpc>
              <a:buSzPts val="1100"/>
            </a:pPr>
            <a:r>
              <a:rPr lang="en-US" sz="1600" b="1" dirty="0">
                <a:latin typeface="Actor" panose="020B0503050000020004" pitchFamily="34" charset="77"/>
              </a:rPr>
              <a:t>Additional</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Allowed authorized pharmacists to delegate the authority to administer influenza and COVID-19 vaccines to other licensed individuals (e.g. certified registered nurse practitioners (CRNPs), physician assistants (Pas) and registered nurses (RNs)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Expanded eligible supervisors of pharmacy interns during administration of COVID-19 and influenza vaccines</a:t>
            </a:r>
          </a:p>
          <a:p>
            <a:pPr marL="330200" indent="-171450">
              <a:lnSpc>
                <a:spcPct val="150000"/>
              </a:lnSpc>
              <a:buSzPts val="1100"/>
              <a:buFont typeface="Arial" panose="020B0604020202020204" pitchFamily="34" charset="0"/>
              <a:buChar char="•"/>
            </a:pPr>
            <a:endParaRPr lang="en-US" sz="1200" dirty="0">
              <a:latin typeface="Actor" panose="020B0503050000020004" pitchFamily="34" charset="77"/>
            </a:endParaRPr>
          </a:p>
          <a:p>
            <a:pPr marL="158750">
              <a:lnSpc>
                <a:spcPct val="150000"/>
              </a:lnSpc>
              <a:buSzPts val="1100"/>
            </a:pPr>
            <a:endParaRPr lang="en-US" sz="1200" dirty="0">
              <a:latin typeface="Actor" panose="020B0503050000020004" pitchFamily="34" charset="77"/>
            </a:endParaRPr>
          </a:p>
        </p:txBody>
      </p:sp>
      <p:sp>
        <p:nvSpPr>
          <p:cNvPr id="2" name="TextBox 1">
            <a:extLst>
              <a:ext uri="{FF2B5EF4-FFF2-40B4-BE49-F238E27FC236}">
                <a16:creationId xmlns:a16="http://schemas.microsoft.com/office/drawing/2014/main" id="{D0437C52-AAB3-91CB-3F0B-F066A2C12362}"/>
              </a:ext>
            </a:extLst>
          </p:cNvPr>
          <p:cNvSpPr txBox="1"/>
          <p:nvPr/>
        </p:nvSpPr>
        <p:spPr>
          <a:xfrm>
            <a:off x="406573" y="1130472"/>
            <a:ext cx="8372505" cy="338554"/>
          </a:xfrm>
          <a:prstGeom prst="rect">
            <a:avLst/>
          </a:prstGeom>
          <a:solidFill>
            <a:srgbClr val="0070C0"/>
          </a:solidFill>
        </p:spPr>
        <p:txBody>
          <a:bodyPr wrap="square" rtlCol="0">
            <a:spAutoFit/>
          </a:bodyPr>
          <a:lstStyle/>
          <a:p>
            <a:r>
              <a:rPr lang="en-US" sz="1600" b="1" dirty="0">
                <a:latin typeface="Actor" panose="020B0503050000020004" pitchFamily="34" charset="77"/>
              </a:rPr>
              <a:t>Pennsylvania: HB 2679 (Act 80 of 2022; approved and effective July 11, 2022)</a:t>
            </a:r>
          </a:p>
        </p:txBody>
      </p:sp>
    </p:spTree>
    <p:extLst>
      <p:ext uri="{BB962C8B-B14F-4D97-AF65-F5344CB8AC3E}">
        <p14:creationId xmlns:p14="http://schemas.microsoft.com/office/powerpoint/2010/main" val="261997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10500035-C9BE-56E3-5E5D-120A8AE59660}"/>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520ADF61-6047-1FB0-9FA5-7CDCFCC137AD}"/>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Authorization at State Level Expanded </a:t>
            </a:r>
            <a:r>
              <a:rPr lang="en" baseline="30000" dirty="0"/>
              <a:t>12</a:t>
            </a:r>
            <a:endParaRPr baseline="30000" dirty="0">
              <a:latin typeface="Actor" panose="020B0503050000020004" pitchFamily="34" charset="77"/>
            </a:endParaRPr>
          </a:p>
        </p:txBody>
      </p:sp>
      <p:sp>
        <p:nvSpPr>
          <p:cNvPr id="6" name="Google Shape;161;p30">
            <a:extLst>
              <a:ext uri="{FF2B5EF4-FFF2-40B4-BE49-F238E27FC236}">
                <a16:creationId xmlns:a16="http://schemas.microsoft.com/office/drawing/2014/main" id="{ED33D05D-E83C-E100-6573-83ED3216505A}"/>
              </a:ext>
            </a:extLst>
          </p:cNvPr>
          <p:cNvSpPr txBox="1">
            <a:spLocks/>
          </p:cNvSpPr>
          <p:nvPr/>
        </p:nvSpPr>
        <p:spPr>
          <a:xfrm>
            <a:off x="364922" y="1469026"/>
            <a:ext cx="8414156" cy="311670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nSpc>
                <a:spcPct val="150000"/>
              </a:lnSpc>
              <a:buSzPts val="1100"/>
            </a:pPr>
            <a:r>
              <a:rPr lang="en-US" sz="1600" b="1" dirty="0">
                <a:latin typeface="Actor" panose="020B0503050000020004" pitchFamily="34" charset="77"/>
              </a:rPr>
              <a:t>Pharmacists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Authorized to administer COVID-19 and influenza vaccines to patients ages 5 or older</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Authorized to order and administer COVID-19, influenza, RSV, and streptococcal tests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Authorized to administer all ACIP Vaccines to patients ages 8 or older</a:t>
            </a:r>
          </a:p>
          <a:p>
            <a:pPr marL="158750">
              <a:lnSpc>
                <a:spcPct val="150000"/>
              </a:lnSpc>
              <a:buSzPts val="1100"/>
            </a:pPr>
            <a:r>
              <a:rPr lang="en-US" sz="1600" b="1" dirty="0">
                <a:latin typeface="Actor" panose="020B0503050000020004" pitchFamily="34" charset="77"/>
              </a:rPr>
              <a:t>Interns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Authorized to administer COVID-19 and influenza vaccines to patients ages 5 or older</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Authorized to administer/perform COVID-19, influenza, RSV, and streptococcal tests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Authorized to administer all ACIP Vaccines to patients ages 8 or older</a:t>
            </a:r>
          </a:p>
          <a:p>
            <a:pPr marL="158750">
              <a:lnSpc>
                <a:spcPct val="150000"/>
              </a:lnSpc>
              <a:buSzPts val="1100"/>
            </a:pPr>
            <a:r>
              <a:rPr lang="en-US" sz="1600" b="1" dirty="0">
                <a:latin typeface="Actor" panose="020B0503050000020004" pitchFamily="34" charset="77"/>
              </a:rPr>
              <a:t>Technicians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Authorized to administer COVID-19 and Influenza vaccines to patients 13 or older (also can administer/perform COVID-19, influenza, RSV, and strep tests per national clinical guidelines)</a:t>
            </a:r>
          </a:p>
          <a:p>
            <a:pPr marL="355600">
              <a:lnSpc>
                <a:spcPct val="150000"/>
              </a:lnSpc>
              <a:buSzPts val="1100"/>
            </a:pPr>
            <a:endParaRPr lang="en-US" sz="1200" dirty="0">
              <a:latin typeface="Actor" panose="020B0503050000020004" pitchFamily="34" charset="77"/>
            </a:endParaRPr>
          </a:p>
        </p:txBody>
      </p:sp>
      <p:sp>
        <p:nvSpPr>
          <p:cNvPr id="2" name="TextBox 1">
            <a:extLst>
              <a:ext uri="{FF2B5EF4-FFF2-40B4-BE49-F238E27FC236}">
                <a16:creationId xmlns:a16="http://schemas.microsoft.com/office/drawing/2014/main" id="{34CB9DAE-7B7E-5113-2E13-189B4ABB8283}"/>
              </a:ext>
            </a:extLst>
          </p:cNvPr>
          <p:cNvSpPr txBox="1"/>
          <p:nvPr/>
        </p:nvSpPr>
        <p:spPr>
          <a:xfrm>
            <a:off x="385747" y="1017725"/>
            <a:ext cx="8372505" cy="584775"/>
          </a:xfrm>
          <a:prstGeom prst="rect">
            <a:avLst/>
          </a:prstGeom>
          <a:solidFill>
            <a:srgbClr val="0070C0"/>
          </a:solidFill>
        </p:spPr>
        <p:txBody>
          <a:bodyPr wrap="square" rtlCol="0">
            <a:spAutoFit/>
          </a:bodyPr>
          <a:lstStyle/>
          <a:p>
            <a:r>
              <a:rPr lang="en-US" sz="1600" b="1" dirty="0">
                <a:latin typeface="Actor" panose="020B0503050000020004" pitchFamily="34" charset="77"/>
              </a:rPr>
              <a:t>Pennsylvania: Act 77 of 2024  (Pharmacy Benefit Reform Act, Chapter 10 Pharmacy Services; July, 2024; effective November, 2024)</a:t>
            </a:r>
          </a:p>
        </p:txBody>
      </p:sp>
    </p:spTree>
    <p:extLst>
      <p:ext uri="{BB962C8B-B14F-4D97-AF65-F5344CB8AC3E}">
        <p14:creationId xmlns:p14="http://schemas.microsoft.com/office/powerpoint/2010/main" val="825513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B1A0991F-8B2F-46A4-ABA8-7921473520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93563BA-A968-5ACA-FCA2-01441F8FEE68}"/>
              </a:ext>
            </a:extLst>
          </p:cNvPr>
          <p:cNvSpPr txBox="1"/>
          <p:nvPr/>
        </p:nvSpPr>
        <p:spPr>
          <a:xfrm>
            <a:off x="450606" y="1019842"/>
            <a:ext cx="8372505" cy="338554"/>
          </a:xfrm>
          <a:prstGeom prst="rect">
            <a:avLst/>
          </a:prstGeom>
          <a:solidFill>
            <a:srgbClr val="0070C0"/>
          </a:solidFill>
        </p:spPr>
        <p:txBody>
          <a:bodyPr wrap="square" rtlCol="0">
            <a:spAutoFit/>
          </a:bodyPr>
          <a:lstStyle/>
          <a:p>
            <a:r>
              <a:rPr lang="en-US" sz="1600" b="1" dirty="0">
                <a:latin typeface="Actor" panose="020B0503050000020004" pitchFamily="34" charset="77"/>
              </a:rPr>
              <a:t>Pennsylvania: Act 77 0f 2024 </a:t>
            </a:r>
          </a:p>
        </p:txBody>
      </p:sp>
      <p:pic>
        <p:nvPicPr>
          <p:cNvPr id="3" name="Picture 2" descr="A green and white table with text&#10;&#10;AI-generated content may be incorrect.">
            <a:extLst>
              <a:ext uri="{FF2B5EF4-FFF2-40B4-BE49-F238E27FC236}">
                <a16:creationId xmlns:a16="http://schemas.microsoft.com/office/drawing/2014/main" id="{9BD593CE-89CB-3870-C6F8-E39D1F4E8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 y="1437055"/>
            <a:ext cx="7574279" cy="2686603"/>
          </a:xfrm>
          <a:prstGeom prst="rect">
            <a:avLst/>
          </a:prstGeom>
        </p:spPr>
      </p:pic>
      <p:sp>
        <p:nvSpPr>
          <p:cNvPr id="4" name="TextBox 3">
            <a:extLst>
              <a:ext uri="{FF2B5EF4-FFF2-40B4-BE49-F238E27FC236}">
                <a16:creationId xmlns:a16="http://schemas.microsoft.com/office/drawing/2014/main" id="{7C0C4707-1796-3A2E-BC13-17D68ADB5A31}"/>
              </a:ext>
            </a:extLst>
          </p:cNvPr>
          <p:cNvSpPr txBox="1"/>
          <p:nvPr/>
        </p:nvSpPr>
        <p:spPr>
          <a:xfrm>
            <a:off x="845005" y="4123658"/>
            <a:ext cx="3791853" cy="246221"/>
          </a:xfrm>
          <a:prstGeom prst="rect">
            <a:avLst/>
          </a:prstGeom>
          <a:noFill/>
        </p:spPr>
        <p:txBody>
          <a:bodyPr wrap="square" rtlCol="0">
            <a:spAutoFit/>
          </a:bodyPr>
          <a:lstStyle/>
          <a:p>
            <a:r>
              <a:rPr lang="en-US" sz="500" dirty="0">
                <a:latin typeface="Actor" panose="020B0503050000020004" pitchFamily="34" charset="77"/>
              </a:rPr>
              <a:t>Pennsylvania Pharmacists Association. Accessed September 7, 2025. https://</a:t>
            </a:r>
            <a:r>
              <a:rPr lang="en-US" sz="500" dirty="0" err="1">
                <a:latin typeface="Actor" panose="020B0503050000020004" pitchFamily="34" charset="77"/>
              </a:rPr>
              <a:t>www.papharmacists.com</a:t>
            </a:r>
            <a:r>
              <a:rPr lang="en-US" sz="500" dirty="0">
                <a:latin typeface="Actor" panose="020B0503050000020004" pitchFamily="34" charset="77"/>
              </a:rPr>
              <a:t>/page/</a:t>
            </a:r>
            <a:r>
              <a:rPr lang="en-US" sz="500" dirty="0" err="1">
                <a:latin typeface="Actor" panose="020B0503050000020004" pitchFamily="34" charset="77"/>
              </a:rPr>
              <a:t>vaccinepage</a:t>
            </a:r>
            <a:r>
              <a:rPr lang="en-US" sz="500" dirty="0">
                <a:latin typeface="Actor" panose="020B0503050000020004" pitchFamily="34" charset="77"/>
              </a:rPr>
              <a:t>. </a:t>
            </a:r>
          </a:p>
          <a:p>
            <a:endParaRPr lang="en-US" sz="500" dirty="0"/>
          </a:p>
        </p:txBody>
      </p:sp>
      <p:sp>
        <p:nvSpPr>
          <p:cNvPr id="7" name="Google Shape;613;p50">
            <a:extLst>
              <a:ext uri="{FF2B5EF4-FFF2-40B4-BE49-F238E27FC236}">
                <a16:creationId xmlns:a16="http://schemas.microsoft.com/office/drawing/2014/main" id="{B00FD26C-CF5B-F364-BB23-DB7982FE0D2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Authorization at State Level Expanded </a:t>
            </a:r>
            <a:r>
              <a:rPr lang="en" baseline="30000" dirty="0"/>
              <a:t>13</a:t>
            </a:r>
            <a:endParaRPr baseline="30000" dirty="0">
              <a:latin typeface="Actor" panose="020B0503050000020004" pitchFamily="34" charset="77"/>
            </a:endParaRPr>
          </a:p>
        </p:txBody>
      </p:sp>
      <p:sp>
        <p:nvSpPr>
          <p:cNvPr id="9" name="Google Shape;161;p30">
            <a:extLst>
              <a:ext uri="{FF2B5EF4-FFF2-40B4-BE49-F238E27FC236}">
                <a16:creationId xmlns:a16="http://schemas.microsoft.com/office/drawing/2014/main" id="{122D92E0-3728-E3D7-0E32-A828963C5667}"/>
              </a:ext>
            </a:extLst>
          </p:cNvPr>
          <p:cNvSpPr txBox="1">
            <a:spLocks/>
          </p:cNvSpPr>
          <p:nvPr/>
        </p:nvSpPr>
        <p:spPr>
          <a:xfrm>
            <a:off x="364922" y="4259136"/>
            <a:ext cx="8414156" cy="61086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nSpc>
                <a:spcPct val="150000"/>
              </a:lnSpc>
              <a:buSzPts val="1100"/>
            </a:pPr>
            <a:r>
              <a:rPr lang="en-US" sz="1000" dirty="0">
                <a:latin typeface="Actor" panose="020B0503050000020004" pitchFamily="34" charset="77"/>
              </a:rPr>
              <a:t>Pharmacists can administer vaccines recommended by the American College of Obstetricians and Gynecologists (ACOG), the American Academy of Pediatrics (AAP), the American Academy of Family Physicians (AAFP), and the U.S. Food &amp; Drug Administration (FDA) </a:t>
            </a:r>
          </a:p>
          <a:p>
            <a:pPr marL="158750">
              <a:lnSpc>
                <a:spcPct val="150000"/>
              </a:lnSpc>
              <a:buSzPts val="1100"/>
            </a:pPr>
            <a:endParaRPr lang="en-US" sz="1200" dirty="0">
              <a:latin typeface="Actor" panose="020B0503050000020004" pitchFamily="34" charset="77"/>
            </a:endParaRPr>
          </a:p>
        </p:txBody>
      </p:sp>
    </p:spTree>
    <p:extLst>
      <p:ext uri="{BB962C8B-B14F-4D97-AF65-F5344CB8AC3E}">
        <p14:creationId xmlns:p14="http://schemas.microsoft.com/office/powerpoint/2010/main" val="315906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4DB17006-0696-E1BA-2FBE-BE6F5A79F64F}"/>
            </a:ext>
          </a:extLst>
        </p:cNvPr>
        <p:cNvGrpSpPr/>
        <p:nvPr/>
      </p:nvGrpSpPr>
      <p:grpSpPr>
        <a:xfrm>
          <a:off x="0" y="0"/>
          <a:ext cx="0" cy="0"/>
          <a:chOff x="0" y="0"/>
          <a:chExt cx="0" cy="0"/>
        </a:xfrm>
      </p:grpSpPr>
      <p:sp>
        <p:nvSpPr>
          <p:cNvPr id="331" name="Google Shape;331;p36">
            <a:extLst>
              <a:ext uri="{FF2B5EF4-FFF2-40B4-BE49-F238E27FC236}">
                <a16:creationId xmlns:a16="http://schemas.microsoft.com/office/drawing/2014/main" id="{B1F47CD6-4CD6-0581-E9A7-87887CA52FD7}"/>
              </a:ext>
            </a:extLst>
          </p:cNvPr>
          <p:cNvSpPr txBox="1">
            <a:spLocks noGrp="1"/>
          </p:cNvSpPr>
          <p:nvPr>
            <p:ph type="title" idx="2"/>
          </p:nvPr>
        </p:nvSpPr>
        <p:spPr>
          <a:xfrm>
            <a:off x="672705" y="525631"/>
            <a:ext cx="7798589" cy="4092238"/>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t>Under the current PA law, what is the age group that technicians can vaccinate? </a:t>
            </a:r>
            <a:br>
              <a:rPr lang="en" sz="2500" dirty="0"/>
            </a:br>
            <a:br>
              <a:rPr lang="en" sz="2500" dirty="0"/>
            </a:br>
            <a:r>
              <a:rPr lang="en" sz="2500" dirty="0"/>
              <a:t>A. 3 years or older</a:t>
            </a:r>
            <a:br>
              <a:rPr lang="en" sz="2500" dirty="0"/>
            </a:br>
            <a:r>
              <a:rPr lang="en" sz="2500" dirty="0"/>
              <a:t>B. 13 years or older</a:t>
            </a:r>
            <a:br>
              <a:rPr lang="en" sz="2500" dirty="0"/>
            </a:br>
            <a:r>
              <a:rPr lang="en" sz="2500" dirty="0"/>
              <a:t>C. 18 years or older</a:t>
            </a:r>
            <a:br>
              <a:rPr lang="en" sz="2500" dirty="0"/>
            </a:br>
            <a:r>
              <a:rPr lang="en" sz="2500" dirty="0"/>
              <a:t>D. all ages</a:t>
            </a:r>
            <a:endParaRPr sz="2500" dirty="0"/>
          </a:p>
        </p:txBody>
      </p:sp>
      <p:sp>
        <p:nvSpPr>
          <p:cNvPr id="329" name="Google Shape;329;p36">
            <a:extLst>
              <a:ext uri="{FF2B5EF4-FFF2-40B4-BE49-F238E27FC236}">
                <a16:creationId xmlns:a16="http://schemas.microsoft.com/office/drawing/2014/main" id="{01694B72-710A-9016-3F79-E49764F227EB}"/>
              </a:ext>
            </a:extLst>
          </p:cNvPr>
          <p:cNvSpPr txBox="1">
            <a:spLocks noGrp="1"/>
          </p:cNvSpPr>
          <p:nvPr>
            <p:ph type="title"/>
          </p:nvPr>
        </p:nvSpPr>
        <p:spPr>
          <a:xfrm>
            <a:off x="672705" y="525631"/>
            <a:ext cx="6469577"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dirty="0">
                <a:latin typeface="Actor" panose="020B0503050000020004" pitchFamily="34" charset="77"/>
              </a:rPr>
              <a:t>Knowledge Check </a:t>
            </a:r>
            <a:endParaRPr sz="4400" dirty="0">
              <a:latin typeface="Actor" panose="020B0503050000020004" pitchFamily="34" charset="77"/>
            </a:endParaRPr>
          </a:p>
        </p:txBody>
      </p:sp>
    </p:spTree>
    <p:extLst>
      <p:ext uri="{BB962C8B-B14F-4D97-AF65-F5344CB8AC3E}">
        <p14:creationId xmlns:p14="http://schemas.microsoft.com/office/powerpoint/2010/main" val="245446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2A9B4906-55CB-F25F-9CAC-FB533C3F4DF0}"/>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5B90FBAF-5D2F-CD1A-8909-0D852BA51959}"/>
              </a:ext>
            </a:extLst>
          </p:cNvPr>
          <p:cNvSpPr txBox="1">
            <a:spLocks noGrp="1"/>
          </p:cNvSpPr>
          <p:nvPr>
            <p:ph type="title"/>
          </p:nvPr>
        </p:nvSpPr>
        <p:spPr>
          <a:xfrm>
            <a:off x="1306416" y="2150850"/>
            <a:ext cx="5963814"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Vaccine Legal Cases</a:t>
            </a:r>
            <a:endParaRPr sz="4400" dirty="0"/>
          </a:p>
        </p:txBody>
      </p:sp>
      <p:sp>
        <p:nvSpPr>
          <p:cNvPr id="331" name="Google Shape;331;p36">
            <a:extLst>
              <a:ext uri="{FF2B5EF4-FFF2-40B4-BE49-F238E27FC236}">
                <a16:creationId xmlns:a16="http://schemas.microsoft.com/office/drawing/2014/main" id="{7C3AF65D-7FB7-6FD0-C9C3-AD7D91E58E2B}"/>
              </a:ext>
            </a:extLst>
          </p:cNvPr>
          <p:cNvSpPr txBox="1">
            <a:spLocks noGrp="1"/>
          </p:cNvSpPr>
          <p:nvPr>
            <p:ph type="title" idx="2"/>
          </p:nvPr>
        </p:nvSpPr>
        <p:spPr>
          <a:xfrm>
            <a:off x="720000" y="533550"/>
            <a:ext cx="824400" cy="705000"/>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Tree>
    <p:extLst>
      <p:ext uri="{BB962C8B-B14F-4D97-AF65-F5344CB8AC3E}">
        <p14:creationId xmlns:p14="http://schemas.microsoft.com/office/powerpoint/2010/main" val="3955669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77A1638E-ABBC-0A4A-C978-742D2FF1FA5E}"/>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A89BEF23-6123-8473-2BB4-9CA070346501}"/>
              </a:ext>
            </a:extLst>
          </p:cNvPr>
          <p:cNvSpPr>
            <a:spLocks noGrp="1"/>
          </p:cNvSpPr>
          <p:nvPr>
            <p:ph type="subTitle" idx="1"/>
          </p:nvPr>
        </p:nvSpPr>
        <p:spPr>
          <a:xfrm>
            <a:off x="274975" y="1054794"/>
            <a:ext cx="8430178" cy="3439324"/>
          </a:xfrm>
        </p:spPr>
        <p:txBody>
          <a:bodyPr/>
          <a:lstStyle/>
          <a:p>
            <a:pPr>
              <a:spcBef>
                <a:spcPts val="375"/>
              </a:spcBef>
            </a:pPr>
            <a:r>
              <a:rPr lang="en-US" sz="1400" dirty="0"/>
              <a:t>Allegations included pharmacy/pharmacists (defendants) were negligent in their administration of the plaintiff’s COVID-19 vaccination, resulting in the plaintiff falling and injuring himself after he allegedly lost consciousness due to the administration of the vaccine</a:t>
            </a:r>
          </a:p>
          <a:p>
            <a:pPr>
              <a:spcBef>
                <a:spcPts val="375"/>
              </a:spcBef>
            </a:pPr>
            <a:r>
              <a:rPr lang="en-US" sz="1400" dirty="0"/>
              <a:t>The PREP Act provides:</a:t>
            </a:r>
          </a:p>
          <a:p>
            <a:pPr lvl="1" algn="l">
              <a:spcBef>
                <a:spcPts val="375"/>
              </a:spcBef>
            </a:pPr>
            <a:r>
              <a:rPr lang="en-US" sz="1200" dirty="0"/>
              <a:t>“[A] covered person shall be immune from suit and liability under Federal and State law with respect to all claims for loss caused by, arising out of, relating to, or resulting from the administration to or the use by an individual of a covered countermeasure.” 42 U.S.C. § 247d-6d(a)(1).  </a:t>
            </a:r>
          </a:p>
          <a:p>
            <a:pPr lvl="1" algn="l">
              <a:spcBef>
                <a:spcPts val="375"/>
              </a:spcBef>
            </a:pPr>
            <a:r>
              <a:rPr lang="en-US" sz="1200" dirty="0"/>
              <a:t>The PREP Act defines a “Covered Person” as a “Manufacturer,” a “Distributor,” a “Program Planner,” a “Qualified Person,” or an employee of one of these categories.  42 U.S.C. § 247d-6d(</a:t>
            </a:r>
            <a:r>
              <a:rPr lang="en-US" sz="1200" dirty="0" err="1"/>
              <a:t>i</a:t>
            </a:r>
            <a:r>
              <a:rPr lang="en-US" sz="1200" dirty="0"/>
              <a:t>)(2).  </a:t>
            </a:r>
          </a:p>
          <a:p>
            <a:pPr>
              <a:spcBef>
                <a:spcPts val="375"/>
              </a:spcBef>
            </a:pPr>
            <a:r>
              <a:rPr lang="en-US" sz="1400" dirty="0"/>
              <a:t>Defendants asked for case to be dismissed based on the idea that they were granted immunity </a:t>
            </a:r>
          </a:p>
        </p:txBody>
      </p:sp>
      <p:sp>
        <p:nvSpPr>
          <p:cNvPr id="6" name="Google Shape;329;p36">
            <a:extLst>
              <a:ext uri="{FF2B5EF4-FFF2-40B4-BE49-F238E27FC236}">
                <a16:creationId xmlns:a16="http://schemas.microsoft.com/office/drawing/2014/main" id="{45604895-8E19-C945-F23E-9C4BF6BC6A58}"/>
              </a:ext>
            </a:extLst>
          </p:cNvPr>
          <p:cNvSpPr txBox="1">
            <a:spLocks noGrp="1"/>
          </p:cNvSpPr>
          <p:nvPr>
            <p:ph type="title"/>
          </p:nvPr>
        </p:nvSpPr>
        <p:spPr>
          <a:xfrm>
            <a:off x="312666" y="349252"/>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4000" dirty="0"/>
              <a:t>Civil Case</a:t>
            </a:r>
            <a:endParaRPr sz="4000" dirty="0"/>
          </a:p>
        </p:txBody>
      </p:sp>
      <p:sp>
        <p:nvSpPr>
          <p:cNvPr id="3" name="TextBox 2">
            <a:extLst>
              <a:ext uri="{FF2B5EF4-FFF2-40B4-BE49-F238E27FC236}">
                <a16:creationId xmlns:a16="http://schemas.microsoft.com/office/drawing/2014/main" id="{D0F5C21F-BE44-1897-E787-4776ABFB6E79}"/>
              </a:ext>
            </a:extLst>
          </p:cNvPr>
          <p:cNvSpPr txBox="1"/>
          <p:nvPr/>
        </p:nvSpPr>
        <p:spPr>
          <a:xfrm>
            <a:off x="237283" y="4494118"/>
            <a:ext cx="8505562" cy="553998"/>
          </a:xfrm>
          <a:prstGeom prst="rect">
            <a:avLst/>
          </a:prstGeom>
          <a:noFill/>
        </p:spPr>
        <p:txBody>
          <a:bodyPr wrap="square" rtlCol="0">
            <a:spAutoFit/>
          </a:bodyPr>
          <a:lstStyle/>
          <a:p>
            <a:r>
              <a:rPr lang="en-US" sz="1000" dirty="0"/>
              <a:t>Supreme Court of Ohio, Case No. 2023-1159 (filed April 23, 2024), available at </a:t>
            </a:r>
            <a:r>
              <a:rPr lang="en-US" sz="1000" dirty="0">
                <a:hlinkClick r:id="rId3"/>
              </a:rPr>
              <a:t>https://www.supremecourt.ohio.gov/pdf_viewer/pdf_viewer.aspx?pdf=949234.pdf&amp;subdirectory=2023-1159%5CDocketItems&amp;source=DL_Clerk</a:t>
            </a:r>
            <a:endParaRPr lang="en-US" sz="1000" dirty="0"/>
          </a:p>
          <a:p>
            <a:r>
              <a:rPr lang="en-US" sz="1000" dirty="0"/>
              <a:t> </a:t>
            </a:r>
          </a:p>
        </p:txBody>
      </p:sp>
    </p:spTree>
    <p:extLst>
      <p:ext uri="{BB962C8B-B14F-4D97-AF65-F5344CB8AC3E}">
        <p14:creationId xmlns:p14="http://schemas.microsoft.com/office/powerpoint/2010/main" val="2650261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9B89399A-4AC6-3889-43F0-49F28A325C74}"/>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D3B85BEF-B00D-7051-392D-FE5157AC908B}"/>
              </a:ext>
            </a:extLst>
          </p:cNvPr>
          <p:cNvSpPr>
            <a:spLocks noGrp="1"/>
          </p:cNvSpPr>
          <p:nvPr>
            <p:ph type="subTitle" idx="1"/>
          </p:nvPr>
        </p:nvSpPr>
        <p:spPr>
          <a:xfrm>
            <a:off x="312666" y="702023"/>
            <a:ext cx="8430178" cy="3439324"/>
          </a:xfrm>
        </p:spPr>
        <p:txBody>
          <a:bodyPr/>
          <a:lstStyle/>
          <a:p>
            <a:pPr>
              <a:spcBef>
                <a:spcPts val="375"/>
              </a:spcBef>
            </a:pPr>
            <a:endParaRPr lang="en-US" sz="1400" dirty="0"/>
          </a:p>
          <a:p>
            <a:pPr>
              <a:spcBef>
                <a:spcPts val="375"/>
              </a:spcBef>
            </a:pPr>
            <a:r>
              <a:rPr lang="en-US" sz="1400" dirty="0"/>
              <a:t>Court reviewed past cases raising the issue of “Covered Person”/”Qualified Person” / Immunity</a:t>
            </a:r>
          </a:p>
          <a:p>
            <a:pPr lvl="1" algn="l">
              <a:spcBef>
                <a:spcPts val="375"/>
              </a:spcBef>
            </a:pPr>
            <a:r>
              <a:rPr lang="en-US" sz="1200" dirty="0"/>
              <a:t>One case reviewed included Storment v. [Pharmacy], D. N.Mex. No. 1:21-CV-00898 MIS/CG, 2022 WL 2966607 (July 27, 2022)</a:t>
            </a:r>
          </a:p>
          <a:p>
            <a:pPr lvl="2" algn="l">
              <a:spcBef>
                <a:spcPts val="375"/>
              </a:spcBef>
            </a:pPr>
            <a:r>
              <a:rPr lang="en-US" sz="1200" dirty="0"/>
              <a:t>Allegations included a patient receiving COVID vaccine, and due to lack of chairs at the pharmacy the pt was advised to walk around the store or go sit in car for 15 min; pt felt dizzy, couldn’t find a place to sit, went to car, but fell before she could sit in the car</a:t>
            </a:r>
          </a:p>
          <a:p>
            <a:pPr lvl="2" algn="l">
              <a:spcBef>
                <a:spcPts val="375"/>
              </a:spcBef>
            </a:pPr>
            <a:r>
              <a:rPr lang="en-US" sz="1200" dirty="0"/>
              <a:t>Patient alleged pharmacy did not follow appropriate monitoring procedures</a:t>
            </a:r>
          </a:p>
          <a:p>
            <a:pPr lvl="2" algn="l">
              <a:spcBef>
                <a:spcPts val="375"/>
              </a:spcBef>
            </a:pPr>
            <a:r>
              <a:rPr lang="en-US" sz="1200" dirty="0"/>
              <a:t>Court held that the PREP Act’s immunity from suit applied to the defendant pharmacy,</a:t>
            </a:r>
          </a:p>
          <a:p>
            <a:pPr>
              <a:spcBef>
                <a:spcPts val="375"/>
              </a:spcBef>
            </a:pPr>
            <a:r>
              <a:rPr lang="en-US" sz="1400" dirty="0"/>
              <a:t>The case being decided was very similar to one just mentioned</a:t>
            </a:r>
          </a:p>
          <a:p>
            <a:pPr lvl="1" algn="l">
              <a:spcBef>
                <a:spcPts val="375"/>
              </a:spcBef>
            </a:pPr>
            <a:r>
              <a:rPr lang="en-US" sz="1200" dirty="0"/>
              <a:t>Court determined the following: </a:t>
            </a:r>
          </a:p>
          <a:p>
            <a:pPr lvl="2" algn="l">
              <a:spcBef>
                <a:spcPts val="375"/>
              </a:spcBef>
            </a:pPr>
            <a:r>
              <a:rPr lang="en-US" sz="1000" dirty="0"/>
              <a:t>“This chain of events is unfortunate and certainly deserving of a remedy, but it cannot be divorced from the administration of a covered countermeasure – the COVID-19 vaccine she received....”  </a:t>
            </a:r>
          </a:p>
          <a:p>
            <a:pPr lvl="2" algn="l">
              <a:spcBef>
                <a:spcPts val="375"/>
              </a:spcBef>
            </a:pPr>
            <a:r>
              <a:rPr lang="en-US" sz="1000" dirty="0"/>
              <a:t>“Plaintiff’s remedy for her injuries following her COVID-19 vaccination is through the Countermeasures Injury Compensation Program.”   </a:t>
            </a:r>
          </a:p>
          <a:p>
            <a:pPr>
              <a:spcBef>
                <a:spcPts val="375"/>
              </a:spcBef>
            </a:pPr>
            <a:r>
              <a:rPr lang="en-US" sz="1400" dirty="0"/>
              <a:t>Conclusion - Court dismissed the action against the defendants </a:t>
            </a:r>
          </a:p>
          <a:p>
            <a:pPr>
              <a:spcBef>
                <a:spcPts val="375"/>
              </a:spcBef>
            </a:pPr>
            <a:endParaRPr lang="en-US" sz="1400" dirty="0"/>
          </a:p>
        </p:txBody>
      </p:sp>
      <p:sp>
        <p:nvSpPr>
          <p:cNvPr id="6" name="Google Shape;329;p36">
            <a:extLst>
              <a:ext uri="{FF2B5EF4-FFF2-40B4-BE49-F238E27FC236}">
                <a16:creationId xmlns:a16="http://schemas.microsoft.com/office/drawing/2014/main" id="{BAA710AA-EA0B-5036-92A9-09D57309BD4A}"/>
              </a:ext>
            </a:extLst>
          </p:cNvPr>
          <p:cNvSpPr txBox="1">
            <a:spLocks noGrp="1"/>
          </p:cNvSpPr>
          <p:nvPr>
            <p:ph type="title"/>
          </p:nvPr>
        </p:nvSpPr>
        <p:spPr>
          <a:xfrm>
            <a:off x="312666" y="415479"/>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4000" dirty="0"/>
              <a:t>Civil Case</a:t>
            </a:r>
            <a:endParaRPr sz="4000" dirty="0"/>
          </a:p>
        </p:txBody>
      </p:sp>
      <p:sp>
        <p:nvSpPr>
          <p:cNvPr id="3" name="TextBox 2">
            <a:extLst>
              <a:ext uri="{FF2B5EF4-FFF2-40B4-BE49-F238E27FC236}">
                <a16:creationId xmlns:a16="http://schemas.microsoft.com/office/drawing/2014/main" id="{C06799A3-5489-FE14-A461-A6784B0769AA}"/>
              </a:ext>
            </a:extLst>
          </p:cNvPr>
          <p:cNvSpPr txBox="1"/>
          <p:nvPr/>
        </p:nvSpPr>
        <p:spPr>
          <a:xfrm>
            <a:off x="185196" y="4548990"/>
            <a:ext cx="8505562" cy="553998"/>
          </a:xfrm>
          <a:prstGeom prst="rect">
            <a:avLst/>
          </a:prstGeom>
          <a:noFill/>
        </p:spPr>
        <p:txBody>
          <a:bodyPr wrap="square" rtlCol="0">
            <a:spAutoFit/>
          </a:bodyPr>
          <a:lstStyle/>
          <a:p>
            <a:r>
              <a:rPr lang="en-US" sz="1000" dirty="0"/>
              <a:t>Supreme Court of Ohio, Case No. 2023-1159 (filed April 23, 2024), available at </a:t>
            </a:r>
            <a:r>
              <a:rPr lang="en-US" sz="1000" dirty="0">
                <a:hlinkClick r:id="rId3"/>
              </a:rPr>
              <a:t>https://www.supremecourt.ohio.gov/pdf_viewer/pdf_viewer.aspx?pdf=949234.pdf&amp;subdirectory=2023-1159%5CDocketItems&amp;source=DL_Clerk</a:t>
            </a:r>
            <a:endParaRPr lang="en-US" sz="1000" dirty="0"/>
          </a:p>
          <a:p>
            <a:r>
              <a:rPr lang="en-US" sz="1000" dirty="0"/>
              <a:t> </a:t>
            </a:r>
          </a:p>
        </p:txBody>
      </p:sp>
    </p:spTree>
    <p:extLst>
      <p:ext uri="{BB962C8B-B14F-4D97-AF65-F5344CB8AC3E}">
        <p14:creationId xmlns:p14="http://schemas.microsoft.com/office/powerpoint/2010/main" val="2969934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2A9B4906-55CB-F25F-9CAC-FB533C3F4DF0}"/>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5B90FBAF-5D2F-CD1A-8909-0D852BA51959}"/>
              </a:ext>
            </a:extLst>
          </p:cNvPr>
          <p:cNvSpPr txBox="1">
            <a:spLocks noGrp="1"/>
          </p:cNvSpPr>
          <p:nvPr>
            <p:ph type="title"/>
          </p:nvPr>
        </p:nvSpPr>
        <p:spPr>
          <a:xfrm>
            <a:off x="339581" y="390525"/>
            <a:ext cx="77109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600" dirty="0"/>
              <a:t>Administrative Case #1</a:t>
            </a:r>
            <a:endParaRPr sz="3600" dirty="0"/>
          </a:p>
        </p:txBody>
      </p:sp>
      <p:sp>
        <p:nvSpPr>
          <p:cNvPr id="2" name="Subtitle 1">
            <a:extLst>
              <a:ext uri="{FF2B5EF4-FFF2-40B4-BE49-F238E27FC236}">
                <a16:creationId xmlns:a16="http://schemas.microsoft.com/office/drawing/2014/main" id="{2C7D926F-01AF-6341-8ADA-D483CB64CA14}"/>
              </a:ext>
            </a:extLst>
          </p:cNvPr>
          <p:cNvSpPr>
            <a:spLocks noGrp="1"/>
          </p:cNvSpPr>
          <p:nvPr>
            <p:ph type="subTitle" idx="1"/>
          </p:nvPr>
        </p:nvSpPr>
        <p:spPr>
          <a:xfrm>
            <a:off x="500498" y="1020750"/>
            <a:ext cx="8112560" cy="2906100"/>
          </a:xfrm>
        </p:spPr>
        <p:txBody>
          <a:bodyPr/>
          <a:lstStyle/>
          <a:p>
            <a:pPr>
              <a:spcBef>
                <a:spcPts val="375"/>
              </a:spcBef>
            </a:pPr>
            <a:r>
              <a:rPr lang="en-US" dirty="0">
                <a:solidFill>
                  <a:srgbClr val="121212"/>
                </a:solidFill>
              </a:rPr>
              <a:t>Pharmacist disciplined by state’s Division of Occupational and Professional Licensing for fraudulently filling out COVID-19 vaccination cards without administering the vaccine to a patient</a:t>
            </a:r>
          </a:p>
          <a:p>
            <a:pPr>
              <a:spcBef>
                <a:spcPts val="375"/>
              </a:spcBef>
            </a:pPr>
            <a:r>
              <a:rPr lang="en-US" dirty="0">
                <a:solidFill>
                  <a:srgbClr val="121212"/>
                </a:solidFill>
              </a:rPr>
              <a:t>Reluctant patient seeking vaccine at request of employer was counseled on unconfirmed adverse reactions by technician, information not corrected by pharmacist</a:t>
            </a:r>
          </a:p>
          <a:p>
            <a:pPr>
              <a:spcBef>
                <a:spcPts val="375"/>
              </a:spcBef>
            </a:pPr>
            <a:r>
              <a:rPr lang="en-US" dirty="0">
                <a:solidFill>
                  <a:srgbClr val="121212"/>
                </a:solidFill>
              </a:rPr>
              <a:t>Pharmacist then spoke to patient and was seen on camera taking a vial of J&amp;J vaccine and filling out vaccine card despite no syringe being prepared or vaccine administered to the patient</a:t>
            </a:r>
          </a:p>
          <a:p>
            <a:pPr>
              <a:spcBef>
                <a:spcPts val="375"/>
              </a:spcBef>
            </a:pPr>
            <a:r>
              <a:rPr lang="en-US" dirty="0">
                <a:solidFill>
                  <a:srgbClr val="121212"/>
                </a:solidFill>
              </a:rPr>
              <a:t>Pharmacist admitted providing filled vaccine cards to other apprehensive patients</a:t>
            </a:r>
          </a:p>
          <a:p>
            <a:endParaRPr lang="en-US" dirty="0"/>
          </a:p>
        </p:txBody>
      </p:sp>
      <p:sp>
        <p:nvSpPr>
          <p:cNvPr id="3" name="Text Placeholder 3">
            <a:extLst>
              <a:ext uri="{FF2B5EF4-FFF2-40B4-BE49-F238E27FC236}">
                <a16:creationId xmlns:a16="http://schemas.microsoft.com/office/drawing/2014/main" id="{6D897F21-5579-6064-72C7-F1FDB389DAD2}"/>
              </a:ext>
            </a:extLst>
          </p:cNvPr>
          <p:cNvSpPr txBox="1">
            <a:spLocks/>
          </p:cNvSpPr>
          <p:nvPr/>
        </p:nvSpPr>
        <p:spPr>
          <a:xfrm>
            <a:off x="339581" y="4467225"/>
            <a:ext cx="7199795" cy="2857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latin typeface="+mj-lt"/>
              </a:rPr>
              <a:t>[Pharmacist].</a:t>
            </a:r>
            <a:r>
              <a:rPr lang="en-US" sz="1000" b="1" dirty="0">
                <a:latin typeface="+mj-lt"/>
              </a:rPr>
              <a:t> </a:t>
            </a:r>
            <a:r>
              <a:rPr lang="en-US" sz="1000" dirty="0">
                <a:latin typeface="+mj-lt"/>
              </a:rPr>
              <a:t>Utah pharmacist disciplined for fraudulently filling out COVID-19 vaccine cards. July, 2021. Available at:    </a:t>
            </a:r>
            <a:r>
              <a:rPr lang="en-US" sz="1000" dirty="0">
                <a:latin typeface="+mj-lt"/>
                <a:hlinkClick r:id="rId3"/>
              </a:rPr>
              <a:t>https://kutv.com/news/local/utah-pharmacist-disciplined-for-fraudulently-filling-out-covid-19-vaccine-cards</a:t>
            </a:r>
            <a:r>
              <a:rPr lang="en-US" sz="1000" dirty="0">
                <a:latin typeface="+mj-lt"/>
              </a:rPr>
              <a:t>.</a:t>
            </a:r>
          </a:p>
        </p:txBody>
      </p:sp>
    </p:spTree>
    <p:extLst>
      <p:ext uri="{BB962C8B-B14F-4D97-AF65-F5344CB8AC3E}">
        <p14:creationId xmlns:p14="http://schemas.microsoft.com/office/powerpoint/2010/main" val="1776682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9AA9CD93-3583-1C86-A42E-210E9476D855}"/>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F68430D2-0792-2887-9988-2E3F03B4CD24}"/>
              </a:ext>
            </a:extLst>
          </p:cNvPr>
          <p:cNvSpPr txBox="1">
            <a:spLocks noGrp="1"/>
          </p:cNvSpPr>
          <p:nvPr>
            <p:ph type="title"/>
          </p:nvPr>
        </p:nvSpPr>
        <p:spPr>
          <a:xfrm>
            <a:off x="339581" y="390525"/>
            <a:ext cx="77109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600" dirty="0"/>
              <a:t>Administrative Case #1</a:t>
            </a:r>
            <a:endParaRPr sz="3600" dirty="0"/>
          </a:p>
        </p:txBody>
      </p:sp>
      <p:sp>
        <p:nvSpPr>
          <p:cNvPr id="2" name="Subtitle 1">
            <a:extLst>
              <a:ext uri="{FF2B5EF4-FFF2-40B4-BE49-F238E27FC236}">
                <a16:creationId xmlns:a16="http://schemas.microsoft.com/office/drawing/2014/main" id="{D439A207-7603-3EB4-EFAF-55B00B4E6524}"/>
              </a:ext>
            </a:extLst>
          </p:cNvPr>
          <p:cNvSpPr>
            <a:spLocks noGrp="1"/>
          </p:cNvSpPr>
          <p:nvPr>
            <p:ph type="subTitle" idx="1"/>
          </p:nvPr>
        </p:nvSpPr>
        <p:spPr>
          <a:xfrm>
            <a:off x="339581" y="1110654"/>
            <a:ext cx="8243979" cy="3356571"/>
          </a:xfrm>
        </p:spPr>
        <p:txBody>
          <a:bodyPr/>
          <a:lstStyle/>
          <a:p>
            <a:pPr>
              <a:spcBef>
                <a:spcPts val="375"/>
              </a:spcBef>
            </a:pPr>
            <a:r>
              <a:rPr lang="en-US" sz="1800" dirty="0">
                <a:solidFill>
                  <a:srgbClr val="121212"/>
                </a:solidFill>
              </a:rPr>
              <a:t>Pharmacist’s actions were deemed harmful to the patient and others as he misrepresented the patient as vaccinated, putting others at risk for COVID</a:t>
            </a:r>
          </a:p>
          <a:p>
            <a:pPr>
              <a:spcBef>
                <a:spcPts val="375"/>
              </a:spcBef>
            </a:pPr>
            <a:r>
              <a:rPr lang="en-US" sz="1800" dirty="0">
                <a:solidFill>
                  <a:srgbClr val="121212"/>
                </a:solidFill>
              </a:rPr>
              <a:t>Vaccine card also has the CDC seal, actions were also unauthorized use of government agency’s seal, which violated state law and was punishable by 5 years in prison (that would be a separate legal action if pursued)</a:t>
            </a:r>
          </a:p>
          <a:p>
            <a:pPr>
              <a:spcBef>
                <a:spcPts val="375"/>
              </a:spcBef>
            </a:pPr>
            <a:r>
              <a:rPr lang="en-US" sz="1800" dirty="0">
                <a:solidFill>
                  <a:srgbClr val="121212"/>
                </a:solidFill>
              </a:rPr>
              <a:t>As part of disciplinary action, pharmacist surrendered license to practice pharmacy and agreed to pay a $2,000 fine</a:t>
            </a:r>
            <a:endParaRPr lang="en-US" sz="1800" dirty="0"/>
          </a:p>
          <a:p>
            <a:pPr>
              <a:spcBef>
                <a:spcPts val="375"/>
              </a:spcBef>
            </a:pPr>
            <a:endParaRPr lang="en-US" dirty="0"/>
          </a:p>
        </p:txBody>
      </p:sp>
      <p:sp>
        <p:nvSpPr>
          <p:cNvPr id="3" name="Text Placeholder 3">
            <a:extLst>
              <a:ext uri="{FF2B5EF4-FFF2-40B4-BE49-F238E27FC236}">
                <a16:creationId xmlns:a16="http://schemas.microsoft.com/office/drawing/2014/main" id="{5B927B55-8C0B-E09B-DDE8-2F1CAB2D1BD8}"/>
              </a:ext>
            </a:extLst>
          </p:cNvPr>
          <p:cNvSpPr txBox="1">
            <a:spLocks/>
          </p:cNvSpPr>
          <p:nvPr/>
        </p:nvSpPr>
        <p:spPr>
          <a:xfrm>
            <a:off x="339581" y="4467225"/>
            <a:ext cx="7199795" cy="2857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latin typeface="+mj-lt"/>
              </a:rPr>
              <a:t>[Pharmacist].</a:t>
            </a:r>
            <a:r>
              <a:rPr lang="en-US" sz="1000" b="1" dirty="0">
                <a:latin typeface="+mj-lt"/>
              </a:rPr>
              <a:t> </a:t>
            </a:r>
            <a:r>
              <a:rPr lang="en-US" sz="1000" dirty="0">
                <a:latin typeface="+mj-lt"/>
              </a:rPr>
              <a:t>Utah pharmacist disciplined for fraudulently filling out COVID-19 vaccine cards. July, 2021. Available at:    </a:t>
            </a:r>
            <a:r>
              <a:rPr lang="en-US" sz="1000" dirty="0">
                <a:latin typeface="+mj-lt"/>
                <a:hlinkClick r:id="rId3"/>
              </a:rPr>
              <a:t>https://kutv.com/news/local/utah-pharmacist-disciplined-for-fraudulently-filling-out-covid-19-vaccine-cards</a:t>
            </a:r>
            <a:r>
              <a:rPr lang="en-US" sz="1000" dirty="0">
                <a:latin typeface="+mj-lt"/>
              </a:rPr>
              <a:t>.</a:t>
            </a:r>
          </a:p>
        </p:txBody>
      </p:sp>
    </p:spTree>
    <p:extLst>
      <p:ext uri="{BB962C8B-B14F-4D97-AF65-F5344CB8AC3E}">
        <p14:creationId xmlns:p14="http://schemas.microsoft.com/office/powerpoint/2010/main" val="337535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txBox="1">
            <a:spLocks noGrp="1"/>
          </p:cNvSpPr>
          <p:nvPr>
            <p:ph type="title"/>
          </p:nvPr>
        </p:nvSpPr>
        <p:spPr>
          <a:xfrm>
            <a:off x="1222141" y="2756637"/>
            <a:ext cx="6671196" cy="140830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Background: </a:t>
            </a:r>
            <a:br>
              <a:rPr lang="en" sz="4000" dirty="0"/>
            </a:br>
            <a:r>
              <a:rPr lang="en" sz="4000" dirty="0"/>
              <a:t>Legal Authority for Administering  Immunizations </a:t>
            </a:r>
            <a:endParaRPr sz="4000" dirty="0"/>
          </a:p>
        </p:txBody>
      </p:sp>
      <p:sp>
        <p:nvSpPr>
          <p:cNvPr id="331" name="Google Shape;331;p36"/>
          <p:cNvSpPr txBox="1">
            <a:spLocks noGrp="1"/>
          </p:cNvSpPr>
          <p:nvPr>
            <p:ph type="title" idx="2"/>
          </p:nvPr>
        </p:nvSpPr>
        <p:spPr>
          <a:xfrm>
            <a:off x="720000" y="533550"/>
            <a:ext cx="824400" cy="705000"/>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49477627-1559-4A40-F06D-33B7B2B2D441}"/>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C470B853-615C-1083-99D9-9B6849E3B2FE}"/>
              </a:ext>
            </a:extLst>
          </p:cNvPr>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200" dirty="0"/>
              <a:t>Administrative Case #2 (Case Study)</a:t>
            </a:r>
            <a:endParaRPr sz="3200" dirty="0"/>
          </a:p>
        </p:txBody>
      </p:sp>
      <p:sp>
        <p:nvSpPr>
          <p:cNvPr id="2" name="Subtitle 1">
            <a:extLst>
              <a:ext uri="{FF2B5EF4-FFF2-40B4-BE49-F238E27FC236}">
                <a16:creationId xmlns:a16="http://schemas.microsoft.com/office/drawing/2014/main" id="{B622D650-6EAF-DB85-9896-1C3345DA6B75}"/>
              </a:ext>
            </a:extLst>
          </p:cNvPr>
          <p:cNvSpPr>
            <a:spLocks noGrp="1"/>
          </p:cNvSpPr>
          <p:nvPr>
            <p:ph type="subTitle" idx="1"/>
          </p:nvPr>
        </p:nvSpPr>
        <p:spPr>
          <a:xfrm>
            <a:off x="392307" y="839283"/>
            <a:ext cx="8359385" cy="2192985"/>
          </a:xfrm>
        </p:spPr>
        <p:txBody>
          <a:bodyPr/>
          <a:lstStyle/>
          <a:p>
            <a:pPr>
              <a:spcBef>
                <a:spcPts val="375"/>
              </a:spcBef>
            </a:pPr>
            <a:r>
              <a:rPr lang="en-US" dirty="0"/>
              <a:t>A pharmacist at a national chain had been in practice for 2 years as a pharmacist</a:t>
            </a:r>
          </a:p>
          <a:p>
            <a:r>
              <a:rPr lang="en-US" dirty="0"/>
              <a:t>Patient (female/mid-30s) presented to the pharmacy and requested flu vaccine</a:t>
            </a:r>
          </a:p>
          <a:p>
            <a:r>
              <a:rPr lang="en-US" dirty="0"/>
              <a:t>Pharmacy technician processed the request and payment for the vaccination</a:t>
            </a:r>
          </a:p>
          <a:p>
            <a:r>
              <a:rPr lang="en-US" dirty="0"/>
              <a:t>Pharmacist prepared and administered the vaccine, failing to verify with the patient the vaccine to be administered, and then instructed the patient to return for a booster shot</a:t>
            </a:r>
          </a:p>
          <a:p>
            <a:r>
              <a:rPr lang="en-US" dirty="0"/>
              <a:t>When patient returned, pharmacist realized the error – the COVID-19 vaccine was administered in error</a:t>
            </a:r>
          </a:p>
          <a:p>
            <a:r>
              <a:rPr lang="en-US" dirty="0"/>
              <a:t>The pharmacist proceeded to administer the influenza vaccine as the patient had originally requested</a:t>
            </a:r>
          </a:p>
          <a:p>
            <a:pPr>
              <a:spcBef>
                <a:spcPts val="375"/>
              </a:spcBef>
            </a:pPr>
            <a:endParaRPr lang="en-US" sz="1400" dirty="0"/>
          </a:p>
          <a:p>
            <a:pPr>
              <a:spcBef>
                <a:spcPts val="375"/>
              </a:spcBef>
            </a:pPr>
            <a:endParaRPr lang="en-US" dirty="0"/>
          </a:p>
        </p:txBody>
      </p:sp>
      <p:sp>
        <p:nvSpPr>
          <p:cNvPr id="3" name="Text Placeholder 3">
            <a:extLst>
              <a:ext uri="{FF2B5EF4-FFF2-40B4-BE49-F238E27FC236}">
                <a16:creationId xmlns:a16="http://schemas.microsoft.com/office/drawing/2014/main" id="{6A410C2D-C2AD-657B-0B4A-AC05B4657293}"/>
              </a:ext>
            </a:extLst>
          </p:cNvPr>
          <p:cNvSpPr txBox="1">
            <a:spLocks/>
          </p:cNvSpPr>
          <p:nvPr/>
        </p:nvSpPr>
        <p:spPr>
          <a:xfrm>
            <a:off x="262890" y="4353725"/>
            <a:ext cx="7199795" cy="493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HPSO -  Pharmacist license protection case study: Making a false or misleading statement regarding a vaccination error</a:t>
            </a:r>
          </a:p>
          <a:p>
            <a:r>
              <a:rPr lang="en-US" sz="1000" dirty="0">
                <a:latin typeface="+mj-lt"/>
                <a:hlinkClick r:id="rId3"/>
              </a:rPr>
              <a:t>https://www.hpso.com/Resources/Legal-and-Ethical-Issues/Pharmacist-license-protection-case-study-Making-a-false-or-misleading-statement-regarding-a-vaccina</a:t>
            </a:r>
            <a:endParaRPr lang="en-US" sz="1000" dirty="0">
              <a:latin typeface="+mj-lt"/>
            </a:endParaRPr>
          </a:p>
          <a:p>
            <a:endParaRPr lang="en-US" sz="1000" dirty="0">
              <a:latin typeface="+mj-lt"/>
            </a:endParaRPr>
          </a:p>
        </p:txBody>
      </p:sp>
    </p:spTree>
    <p:extLst>
      <p:ext uri="{BB962C8B-B14F-4D97-AF65-F5344CB8AC3E}">
        <p14:creationId xmlns:p14="http://schemas.microsoft.com/office/powerpoint/2010/main" val="2723155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21A36514-7C0A-2F24-4005-4138F8561367}"/>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459928C6-BC15-FFFE-C1D3-0B373433A7D9}"/>
              </a:ext>
            </a:extLst>
          </p:cNvPr>
          <p:cNvSpPr>
            <a:spLocks noGrp="1"/>
          </p:cNvSpPr>
          <p:nvPr>
            <p:ph type="subTitle" idx="1"/>
          </p:nvPr>
        </p:nvSpPr>
        <p:spPr>
          <a:xfrm>
            <a:off x="383458" y="927774"/>
            <a:ext cx="8306291" cy="2192985"/>
          </a:xfrm>
        </p:spPr>
        <p:txBody>
          <a:bodyPr/>
          <a:lstStyle/>
          <a:p>
            <a:r>
              <a:rPr lang="en-US" dirty="0"/>
              <a:t>3 weeks after incident was discovered the pharmacist provided employer a written statement (which did not include patient’s reaction or response to the error)</a:t>
            </a:r>
          </a:p>
          <a:p>
            <a:r>
              <a:rPr lang="en-US" dirty="0"/>
              <a:t>Incident report stated that the pharmacy technician had prepared the syringe containing the vaccine, and then the technician placed the syringe and patient consent form on the counter for the pharmacist to proceed with the procedure</a:t>
            </a:r>
          </a:p>
          <a:p>
            <a:r>
              <a:rPr lang="en-US" dirty="0"/>
              <a:t>Pharmacy PIC interviewed the technician, who denied drawing up the vaccination</a:t>
            </a:r>
          </a:p>
          <a:p>
            <a:r>
              <a:rPr lang="en-US" dirty="0"/>
              <a:t>PIC reviewed video footage of the incident and confirmed that the pharmacist had drawn up the COVID-19 vaccine before administering it to the patient</a:t>
            </a:r>
          </a:p>
          <a:p>
            <a:r>
              <a:rPr lang="en-US" dirty="0"/>
              <a:t>PIC filed a Board of Pharmacy complaint regarding the incident / conduct, including that the pharmacist failed to follow the pharmacy’s immunization protocol </a:t>
            </a:r>
          </a:p>
          <a:p>
            <a:pPr>
              <a:spcBef>
                <a:spcPts val="375"/>
              </a:spcBef>
            </a:pPr>
            <a:endParaRPr lang="en-US" dirty="0"/>
          </a:p>
        </p:txBody>
      </p:sp>
      <p:sp>
        <p:nvSpPr>
          <p:cNvPr id="3" name="Text Placeholder 3">
            <a:extLst>
              <a:ext uri="{FF2B5EF4-FFF2-40B4-BE49-F238E27FC236}">
                <a16:creationId xmlns:a16="http://schemas.microsoft.com/office/drawing/2014/main" id="{D4FB650C-9AE2-6917-BF79-26DA47216FD3}"/>
              </a:ext>
            </a:extLst>
          </p:cNvPr>
          <p:cNvSpPr txBox="1">
            <a:spLocks/>
          </p:cNvSpPr>
          <p:nvPr/>
        </p:nvSpPr>
        <p:spPr>
          <a:xfrm>
            <a:off x="262890" y="4353725"/>
            <a:ext cx="7199795" cy="493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HPSO -  Pharmacist license protection case study: Making a false or misleading statement regarding a vaccination error</a:t>
            </a:r>
          </a:p>
          <a:p>
            <a:r>
              <a:rPr lang="en-US" sz="1000" dirty="0">
                <a:latin typeface="+mj-lt"/>
                <a:hlinkClick r:id="rId3"/>
              </a:rPr>
              <a:t>https://www.hpso.com/Resources/Legal-and-Ethical-Issues/Pharmacist-license-protection-case-study-Making-a-false-or-misleading-statement-regarding-a-vaccina</a:t>
            </a:r>
            <a:endParaRPr lang="en-US" sz="1000" dirty="0">
              <a:latin typeface="+mj-lt"/>
            </a:endParaRPr>
          </a:p>
          <a:p>
            <a:endParaRPr lang="en-US" sz="1000" dirty="0">
              <a:latin typeface="+mj-lt"/>
            </a:endParaRPr>
          </a:p>
        </p:txBody>
      </p:sp>
      <p:sp>
        <p:nvSpPr>
          <p:cNvPr id="6" name="Google Shape;329;p36">
            <a:extLst>
              <a:ext uri="{FF2B5EF4-FFF2-40B4-BE49-F238E27FC236}">
                <a16:creationId xmlns:a16="http://schemas.microsoft.com/office/drawing/2014/main" id="{D74CA92A-D397-57E9-B39B-33CD45E83B98}"/>
              </a:ext>
            </a:extLst>
          </p:cNvPr>
          <p:cNvSpPr txBox="1">
            <a:spLocks noGrp="1"/>
          </p:cNvSpPr>
          <p:nvPr>
            <p:ph type="title"/>
          </p:nvPr>
        </p:nvSpPr>
        <p:spPr>
          <a:xfrm>
            <a:off x="720725" y="447675"/>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200" dirty="0"/>
              <a:t>Administrative Case #2 (Case Study)</a:t>
            </a:r>
            <a:endParaRPr sz="3200" dirty="0"/>
          </a:p>
        </p:txBody>
      </p:sp>
    </p:spTree>
    <p:extLst>
      <p:ext uri="{BB962C8B-B14F-4D97-AF65-F5344CB8AC3E}">
        <p14:creationId xmlns:p14="http://schemas.microsoft.com/office/powerpoint/2010/main" val="3651025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72B4C265-9893-D2D6-810E-C02D15F4369F}"/>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DDD913D0-7E51-4674-4834-C6E31781F385}"/>
              </a:ext>
            </a:extLst>
          </p:cNvPr>
          <p:cNvSpPr>
            <a:spLocks noGrp="1"/>
          </p:cNvSpPr>
          <p:nvPr>
            <p:ph type="subTitle" idx="1"/>
          </p:nvPr>
        </p:nvSpPr>
        <p:spPr>
          <a:xfrm>
            <a:off x="389357" y="927774"/>
            <a:ext cx="8318091" cy="2192985"/>
          </a:xfrm>
        </p:spPr>
        <p:txBody>
          <a:bodyPr/>
          <a:lstStyle/>
          <a:p>
            <a:r>
              <a:rPr lang="en-US" dirty="0"/>
              <a:t>Board inspectors/investigators reviewed the complaint, interviewed the pharmacist, pharmacy technician, PIC, pharmacist’s statement, and the video footage </a:t>
            </a:r>
          </a:p>
          <a:p>
            <a:r>
              <a:rPr lang="en-US" dirty="0"/>
              <a:t>Board investigators concluded that, in addition to failing to follow immunization protocols, the pharmacist made a false or misleading statement regarding the incident in question (written statement represented that the pharmacy technician prepared the vaccine) </a:t>
            </a:r>
          </a:p>
          <a:p>
            <a:r>
              <a:rPr lang="en-US" dirty="0"/>
              <a:t>Investigation further revealed that the pharmacist failed to adhere to state statutes for vaccine administration by failing to promptly report the vaccines administered to the patient’s primary care provider, or the state immunization registry, and by failing to complete an incident report as soon as possible following the vaccination error</a:t>
            </a:r>
          </a:p>
          <a:p>
            <a:endParaRPr lang="en-US" dirty="0"/>
          </a:p>
          <a:p>
            <a:endParaRPr lang="en-US" dirty="0"/>
          </a:p>
          <a:p>
            <a:pPr>
              <a:spcBef>
                <a:spcPts val="375"/>
              </a:spcBef>
            </a:pPr>
            <a:endParaRPr lang="en-US" dirty="0"/>
          </a:p>
        </p:txBody>
      </p:sp>
      <p:sp>
        <p:nvSpPr>
          <p:cNvPr id="3" name="Text Placeholder 3">
            <a:extLst>
              <a:ext uri="{FF2B5EF4-FFF2-40B4-BE49-F238E27FC236}">
                <a16:creationId xmlns:a16="http://schemas.microsoft.com/office/drawing/2014/main" id="{4529BEE6-8BA8-41AF-3EB8-65A19255F2B2}"/>
              </a:ext>
            </a:extLst>
          </p:cNvPr>
          <p:cNvSpPr txBox="1">
            <a:spLocks/>
          </p:cNvSpPr>
          <p:nvPr/>
        </p:nvSpPr>
        <p:spPr>
          <a:xfrm>
            <a:off x="262890" y="4353725"/>
            <a:ext cx="7199795" cy="493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HPSO -  Pharmacist license protection case study: Making a false or misleading statement regarding a vaccination error</a:t>
            </a:r>
          </a:p>
          <a:p>
            <a:r>
              <a:rPr lang="en-US" sz="1000" dirty="0">
                <a:latin typeface="+mj-lt"/>
                <a:hlinkClick r:id="rId3"/>
              </a:rPr>
              <a:t>https://www.hpso.com/Resources/Legal-and-Ethical-Issues/Pharmacist-license-protection-case-study-Making-a-false-or-misleading-statement-regarding-a-vaccina</a:t>
            </a:r>
            <a:endParaRPr lang="en-US" sz="1000" dirty="0">
              <a:latin typeface="+mj-lt"/>
            </a:endParaRPr>
          </a:p>
          <a:p>
            <a:endParaRPr lang="en-US" sz="1000" dirty="0">
              <a:latin typeface="+mj-lt"/>
            </a:endParaRPr>
          </a:p>
        </p:txBody>
      </p:sp>
      <p:sp>
        <p:nvSpPr>
          <p:cNvPr id="6" name="Google Shape;329;p36">
            <a:extLst>
              <a:ext uri="{FF2B5EF4-FFF2-40B4-BE49-F238E27FC236}">
                <a16:creationId xmlns:a16="http://schemas.microsoft.com/office/drawing/2014/main" id="{C270CC46-AD6B-AF8F-61DE-2F6AB15E9447}"/>
              </a:ext>
            </a:extLst>
          </p:cNvPr>
          <p:cNvSpPr txBox="1">
            <a:spLocks noGrp="1"/>
          </p:cNvSpPr>
          <p:nvPr>
            <p:ph type="title"/>
          </p:nvPr>
        </p:nvSpPr>
        <p:spPr>
          <a:xfrm>
            <a:off x="720725" y="447675"/>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200" dirty="0"/>
              <a:t>Administrative Case #2 (Case Study)</a:t>
            </a:r>
            <a:endParaRPr sz="3200" dirty="0"/>
          </a:p>
        </p:txBody>
      </p:sp>
    </p:spTree>
    <p:extLst>
      <p:ext uri="{BB962C8B-B14F-4D97-AF65-F5344CB8AC3E}">
        <p14:creationId xmlns:p14="http://schemas.microsoft.com/office/powerpoint/2010/main" val="4167599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E27318E7-3E51-D39E-5241-E1945F78BE28}"/>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C7CED515-4077-6EE2-1E2C-F2A9E4AC6970}"/>
              </a:ext>
            </a:extLst>
          </p:cNvPr>
          <p:cNvSpPr>
            <a:spLocks noGrp="1"/>
          </p:cNvSpPr>
          <p:nvPr>
            <p:ph type="subTitle" idx="1"/>
          </p:nvPr>
        </p:nvSpPr>
        <p:spPr>
          <a:xfrm>
            <a:off x="340911" y="1020763"/>
            <a:ext cx="8143332" cy="2192985"/>
          </a:xfrm>
        </p:spPr>
        <p:txBody>
          <a:bodyPr/>
          <a:lstStyle/>
          <a:p>
            <a:r>
              <a:rPr lang="en-US" dirty="0"/>
              <a:t>The investigative report was submitted to the Board of Pharmacy, recommending that disciplinary charges be filed against the pharmacist</a:t>
            </a:r>
          </a:p>
          <a:p>
            <a:r>
              <a:rPr lang="en-US" dirty="0"/>
              <a:t>The Board reviewed the report and determined that the pharmacist’s conduct was contrary to acceptable standards of practice</a:t>
            </a:r>
          </a:p>
          <a:p>
            <a:r>
              <a:rPr lang="en-US" dirty="0"/>
              <a:t>The pharmacist agreed to a consent agreement, placing his license on probation for 2 yrs and imposed a $2,500 civil penalty, and the disciplinary action also was reported to the National Practitioner Data Bank (NPDB)</a:t>
            </a:r>
          </a:p>
          <a:p>
            <a:r>
              <a:rPr lang="en-US" dirty="0"/>
              <a:t>The matter took more than a year to resolve, and the expenses to defend the pharmacist in the Board investigation totaled thousands of dollars</a:t>
            </a:r>
          </a:p>
        </p:txBody>
      </p:sp>
      <p:sp>
        <p:nvSpPr>
          <p:cNvPr id="3" name="Text Placeholder 3">
            <a:extLst>
              <a:ext uri="{FF2B5EF4-FFF2-40B4-BE49-F238E27FC236}">
                <a16:creationId xmlns:a16="http://schemas.microsoft.com/office/drawing/2014/main" id="{AB6F184C-0177-1B32-96F5-2B6C4173F096}"/>
              </a:ext>
            </a:extLst>
          </p:cNvPr>
          <p:cNvSpPr txBox="1">
            <a:spLocks/>
          </p:cNvSpPr>
          <p:nvPr/>
        </p:nvSpPr>
        <p:spPr>
          <a:xfrm>
            <a:off x="262890" y="4353725"/>
            <a:ext cx="7199795" cy="493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HPSO -  Pharmacist license protection case study: Making a false or misleading statement regarding a vaccination error</a:t>
            </a:r>
          </a:p>
          <a:p>
            <a:r>
              <a:rPr lang="en-US" sz="1000" dirty="0">
                <a:latin typeface="+mj-lt"/>
                <a:hlinkClick r:id="rId3"/>
              </a:rPr>
              <a:t>https://www.hpso.com/Resources/Legal-and-Ethical-Issues/Pharmacist-license-protection-case-study-Making-a-false-or-misleading-statement-regarding-a-vaccina</a:t>
            </a:r>
            <a:endParaRPr lang="en-US" sz="1000" dirty="0">
              <a:latin typeface="+mj-lt"/>
            </a:endParaRPr>
          </a:p>
          <a:p>
            <a:endParaRPr lang="en-US" sz="1000" dirty="0">
              <a:latin typeface="+mj-lt"/>
            </a:endParaRPr>
          </a:p>
        </p:txBody>
      </p:sp>
      <p:sp>
        <p:nvSpPr>
          <p:cNvPr id="6" name="Google Shape;329;p36">
            <a:extLst>
              <a:ext uri="{FF2B5EF4-FFF2-40B4-BE49-F238E27FC236}">
                <a16:creationId xmlns:a16="http://schemas.microsoft.com/office/drawing/2014/main" id="{F5B1E0BF-27A3-127D-C599-1E6985DF35ED}"/>
              </a:ext>
            </a:extLst>
          </p:cNvPr>
          <p:cNvSpPr txBox="1">
            <a:spLocks noGrp="1"/>
          </p:cNvSpPr>
          <p:nvPr>
            <p:ph type="title"/>
          </p:nvPr>
        </p:nvSpPr>
        <p:spPr>
          <a:xfrm>
            <a:off x="720725" y="447675"/>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200" dirty="0"/>
              <a:t>Administrative Case #2 (Case Study)</a:t>
            </a:r>
            <a:endParaRPr sz="3200" dirty="0"/>
          </a:p>
        </p:txBody>
      </p:sp>
    </p:spTree>
    <p:extLst>
      <p:ext uri="{BB962C8B-B14F-4D97-AF65-F5344CB8AC3E}">
        <p14:creationId xmlns:p14="http://schemas.microsoft.com/office/powerpoint/2010/main" val="2479310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FF0298D3-CE34-E69C-61C8-86E507733E55}"/>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9514B6D7-232E-A29F-B05C-57C753B5D533}"/>
              </a:ext>
            </a:extLst>
          </p:cNvPr>
          <p:cNvSpPr>
            <a:spLocks noGrp="1"/>
          </p:cNvSpPr>
          <p:nvPr>
            <p:ph type="subTitle" idx="1"/>
          </p:nvPr>
        </p:nvSpPr>
        <p:spPr>
          <a:xfrm>
            <a:off x="436553" y="927774"/>
            <a:ext cx="8247298" cy="2192985"/>
          </a:xfrm>
        </p:spPr>
        <p:txBody>
          <a:bodyPr/>
          <a:lstStyle/>
          <a:p>
            <a:r>
              <a:rPr lang="en-US" sz="1400" dirty="0"/>
              <a:t>HPSO provided risk control recommendations (proactive concepts and behaviors to mitigate the risk of complaints related to vaccine administration)</a:t>
            </a:r>
          </a:p>
          <a:p>
            <a:endParaRPr lang="en-US" sz="1400" dirty="0"/>
          </a:p>
          <a:p>
            <a:pPr lvl="1" algn="l"/>
            <a:r>
              <a:rPr lang="en-US" b="1" i="1" dirty="0"/>
              <a:t>Develop, implement and adhere to standard operating procedures </a:t>
            </a:r>
            <a:r>
              <a:rPr lang="en-US" dirty="0"/>
              <a:t>designed to prevent/identify errors prior to vaccine administration.</a:t>
            </a:r>
          </a:p>
          <a:p>
            <a:pPr lvl="1" algn="l"/>
            <a:r>
              <a:rPr lang="en-US" b="1" i="1" dirty="0"/>
              <a:t>Store vaccine formulations apart from one another </a:t>
            </a:r>
            <a:r>
              <a:rPr lang="en-US" dirty="0"/>
              <a:t>in separate bins that are accurately labeled with the corresponding age group or booster designation.</a:t>
            </a:r>
          </a:p>
          <a:p>
            <a:pPr lvl="1" algn="l"/>
            <a:r>
              <a:rPr lang="en-US" b="1" i="1" dirty="0"/>
              <a:t>Utilize automated identification systems, such as barcode scanning</a:t>
            </a:r>
            <a:r>
              <a:rPr lang="en-US" dirty="0"/>
              <a:t>, to reduce the risk of vaccine and administration errors.</a:t>
            </a:r>
          </a:p>
          <a:p>
            <a:pPr lvl="1" algn="l"/>
            <a:r>
              <a:rPr lang="en-US" b="1" i="1" dirty="0"/>
              <a:t>Prior to preparation, check the patient’s vaccine card/medical record</a:t>
            </a:r>
            <a:r>
              <a:rPr lang="en-US" dirty="0"/>
              <a:t>, and the immunization information system.</a:t>
            </a:r>
          </a:p>
          <a:p>
            <a:pPr lvl="1" algn="l"/>
            <a:r>
              <a:rPr lang="en-US" b="1" i="1" dirty="0"/>
              <a:t>Clearly label all syringes. </a:t>
            </a:r>
            <a:r>
              <a:rPr lang="en-US" dirty="0"/>
              <a:t>Dispense pharmacy prepared syringes where possible.</a:t>
            </a:r>
          </a:p>
        </p:txBody>
      </p:sp>
      <p:sp>
        <p:nvSpPr>
          <p:cNvPr id="3" name="Text Placeholder 3">
            <a:extLst>
              <a:ext uri="{FF2B5EF4-FFF2-40B4-BE49-F238E27FC236}">
                <a16:creationId xmlns:a16="http://schemas.microsoft.com/office/drawing/2014/main" id="{78BE6B10-C692-7909-F198-B56206E510EC}"/>
              </a:ext>
            </a:extLst>
          </p:cNvPr>
          <p:cNvSpPr txBox="1">
            <a:spLocks/>
          </p:cNvSpPr>
          <p:nvPr/>
        </p:nvSpPr>
        <p:spPr>
          <a:xfrm>
            <a:off x="262890" y="4353725"/>
            <a:ext cx="7199795" cy="493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HPSO -  Pharmacist license protection case study: Making a false or misleading statement regarding a vaccination error</a:t>
            </a:r>
          </a:p>
          <a:p>
            <a:r>
              <a:rPr lang="en-US" sz="1000" dirty="0">
                <a:latin typeface="+mj-lt"/>
                <a:hlinkClick r:id="rId3"/>
              </a:rPr>
              <a:t>https://www.hpso.com/Resources/Legal-and-Ethical-Issues/Pharmacist-license-protection-case-study-Making-a-false-or-misleading-statement-regarding-a-vaccina</a:t>
            </a:r>
            <a:endParaRPr lang="en-US" sz="1000" dirty="0">
              <a:latin typeface="+mj-lt"/>
            </a:endParaRPr>
          </a:p>
          <a:p>
            <a:endParaRPr lang="en-US" sz="1000" dirty="0">
              <a:latin typeface="+mj-lt"/>
            </a:endParaRPr>
          </a:p>
        </p:txBody>
      </p:sp>
      <p:sp>
        <p:nvSpPr>
          <p:cNvPr id="6" name="Google Shape;329;p36">
            <a:extLst>
              <a:ext uri="{FF2B5EF4-FFF2-40B4-BE49-F238E27FC236}">
                <a16:creationId xmlns:a16="http://schemas.microsoft.com/office/drawing/2014/main" id="{A6B06C42-E935-C978-7350-18E445628588}"/>
              </a:ext>
            </a:extLst>
          </p:cNvPr>
          <p:cNvSpPr txBox="1">
            <a:spLocks noGrp="1"/>
          </p:cNvSpPr>
          <p:nvPr>
            <p:ph type="title"/>
          </p:nvPr>
        </p:nvSpPr>
        <p:spPr>
          <a:xfrm>
            <a:off x="720725" y="447675"/>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200" dirty="0"/>
              <a:t>Administrative Case #2 (Case Study)</a:t>
            </a:r>
            <a:endParaRPr sz="3200" dirty="0"/>
          </a:p>
        </p:txBody>
      </p:sp>
    </p:spTree>
    <p:extLst>
      <p:ext uri="{BB962C8B-B14F-4D97-AF65-F5344CB8AC3E}">
        <p14:creationId xmlns:p14="http://schemas.microsoft.com/office/powerpoint/2010/main" val="1428418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04D8B440-2977-1845-D705-6F5D75B94433}"/>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F35D7798-54F0-473B-EB04-CCB07B3B948C}"/>
              </a:ext>
            </a:extLst>
          </p:cNvPr>
          <p:cNvSpPr>
            <a:spLocks noGrp="1"/>
          </p:cNvSpPr>
          <p:nvPr>
            <p:ph type="subTitle" idx="1"/>
          </p:nvPr>
        </p:nvSpPr>
        <p:spPr>
          <a:xfrm>
            <a:off x="436553" y="927774"/>
            <a:ext cx="8247298" cy="2192985"/>
          </a:xfrm>
        </p:spPr>
        <p:txBody>
          <a:bodyPr/>
          <a:lstStyle/>
          <a:p>
            <a:r>
              <a:rPr lang="en-US" sz="1400" dirty="0"/>
              <a:t>HPSO provided risk control recommendations (proactive concepts and behaviors to mitigate the risk of complaints related to vaccine administration)</a:t>
            </a:r>
          </a:p>
          <a:p>
            <a:endParaRPr lang="en-US" sz="1400" dirty="0"/>
          </a:p>
          <a:p>
            <a:pPr lvl="1" algn="l"/>
            <a:r>
              <a:rPr lang="en-US" b="1" i="1" dirty="0"/>
              <a:t>Prior to administration, document vaccine information</a:t>
            </a:r>
            <a:r>
              <a:rPr lang="en-US" dirty="0"/>
              <a:t> including the National Drug Code (NDC) number, lot number and expiration date of each vial or prefilled syringe. Document vaccine administration after doing so.</a:t>
            </a:r>
          </a:p>
          <a:p>
            <a:pPr lvl="1" algn="l"/>
            <a:r>
              <a:rPr lang="en-US" b="1" i="1" dirty="0"/>
              <a:t>Only bring the intended and labeled vaccine syringe(s) for one patient into the vaccination area </a:t>
            </a:r>
            <a:r>
              <a:rPr lang="en-US" dirty="0"/>
              <a:t>and vaccinate one patient at a time.</a:t>
            </a:r>
          </a:p>
          <a:p>
            <a:pPr lvl="1" algn="l"/>
            <a:r>
              <a:rPr lang="en-US" b="1" i="1" dirty="0"/>
              <a:t>Use a checklist to perform a systematic final check</a:t>
            </a:r>
            <a:r>
              <a:rPr lang="en-US" dirty="0"/>
              <a:t>, to confirm the correct vaccine/medication, dose, and patient. Involve the patient or caregiver in verifying the correct vaccine by reading the label to confirm the vaccine, formulation, and dose.</a:t>
            </a:r>
          </a:p>
          <a:p>
            <a:pPr lvl="1" algn="l"/>
            <a:r>
              <a:rPr lang="en-US" b="1" i="1" dirty="0"/>
              <a:t>Review and implement additional recommendations </a:t>
            </a:r>
            <a:r>
              <a:rPr lang="en-US" dirty="0"/>
              <a:t>appropriate for your practice according to state/jurisdictional regulations and guidance from appropriate organizations (resources and references provided within the case study online)</a:t>
            </a:r>
          </a:p>
          <a:p>
            <a:endParaRPr lang="en-US" sz="1400" dirty="0"/>
          </a:p>
        </p:txBody>
      </p:sp>
      <p:sp>
        <p:nvSpPr>
          <p:cNvPr id="3" name="Text Placeholder 3">
            <a:extLst>
              <a:ext uri="{FF2B5EF4-FFF2-40B4-BE49-F238E27FC236}">
                <a16:creationId xmlns:a16="http://schemas.microsoft.com/office/drawing/2014/main" id="{6247B3E6-2670-D68C-ED76-D393F77D99C4}"/>
              </a:ext>
            </a:extLst>
          </p:cNvPr>
          <p:cNvSpPr txBox="1">
            <a:spLocks/>
          </p:cNvSpPr>
          <p:nvPr/>
        </p:nvSpPr>
        <p:spPr>
          <a:xfrm>
            <a:off x="262890" y="4353725"/>
            <a:ext cx="7199795" cy="493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HPSO -  Pharmacist license protection case study: Making a false or misleading statement regarding a vaccination error</a:t>
            </a:r>
          </a:p>
          <a:p>
            <a:r>
              <a:rPr lang="en-US" sz="1000" dirty="0">
                <a:latin typeface="+mj-lt"/>
                <a:hlinkClick r:id="rId3"/>
              </a:rPr>
              <a:t>https://www.hpso.com/Resources/Legal-and-Ethical-Issues/Pharmacist-license-protection-case-study-Making-a-false-or-misleading-statement-regarding-a-vaccina</a:t>
            </a:r>
            <a:endParaRPr lang="en-US" sz="1000" dirty="0">
              <a:latin typeface="+mj-lt"/>
            </a:endParaRPr>
          </a:p>
          <a:p>
            <a:endParaRPr lang="en-US" sz="1000" dirty="0">
              <a:latin typeface="+mj-lt"/>
            </a:endParaRPr>
          </a:p>
        </p:txBody>
      </p:sp>
      <p:sp>
        <p:nvSpPr>
          <p:cNvPr id="6" name="Google Shape;329;p36">
            <a:extLst>
              <a:ext uri="{FF2B5EF4-FFF2-40B4-BE49-F238E27FC236}">
                <a16:creationId xmlns:a16="http://schemas.microsoft.com/office/drawing/2014/main" id="{43150E98-465A-98CD-A6D8-3F07470D810F}"/>
              </a:ext>
            </a:extLst>
          </p:cNvPr>
          <p:cNvSpPr txBox="1">
            <a:spLocks noGrp="1"/>
          </p:cNvSpPr>
          <p:nvPr>
            <p:ph type="title"/>
          </p:nvPr>
        </p:nvSpPr>
        <p:spPr>
          <a:xfrm>
            <a:off x="720725" y="447675"/>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200" dirty="0"/>
              <a:t>Administrative Case #2 (Case Study)</a:t>
            </a:r>
            <a:endParaRPr sz="3200" dirty="0"/>
          </a:p>
        </p:txBody>
      </p:sp>
    </p:spTree>
    <p:extLst>
      <p:ext uri="{BB962C8B-B14F-4D97-AF65-F5344CB8AC3E}">
        <p14:creationId xmlns:p14="http://schemas.microsoft.com/office/powerpoint/2010/main" val="2421510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916EB9EF-C1F7-F7CF-1FB4-2CC754D194E4}"/>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373D80CB-8ED9-A041-A335-6DBA854597E5}"/>
              </a:ext>
            </a:extLst>
          </p:cNvPr>
          <p:cNvSpPr>
            <a:spLocks noGrp="1"/>
          </p:cNvSpPr>
          <p:nvPr>
            <p:ph type="subTitle" idx="1"/>
          </p:nvPr>
        </p:nvSpPr>
        <p:spPr>
          <a:xfrm>
            <a:off x="389358" y="945471"/>
            <a:ext cx="8259096" cy="3077888"/>
          </a:xfrm>
        </p:spPr>
        <p:txBody>
          <a:bodyPr/>
          <a:lstStyle/>
          <a:p>
            <a:pPr>
              <a:spcBef>
                <a:spcPts val="375"/>
              </a:spcBef>
            </a:pPr>
            <a:r>
              <a:rPr lang="en-US" dirty="0"/>
              <a:t>Additional Take Aways:</a:t>
            </a:r>
          </a:p>
          <a:p>
            <a:pPr lvl="1" algn="l">
              <a:spcBef>
                <a:spcPts val="375"/>
              </a:spcBef>
            </a:pPr>
            <a:r>
              <a:rPr lang="en-US" sz="1600" dirty="0"/>
              <a:t>A regulatory Board complaint may be filed against a pharmacist by a patient, colleague, employer, and/or a regulatory agency, such as the State Department of Health </a:t>
            </a:r>
          </a:p>
          <a:p>
            <a:pPr lvl="1" algn="l">
              <a:spcBef>
                <a:spcPts val="375"/>
              </a:spcBef>
            </a:pPr>
            <a:r>
              <a:rPr lang="en-US" sz="1600" dirty="0"/>
              <a:t>Complaints are subsequently investigated by the Board of Pharmacy in order to ensure that licensed pharmacists are practicing safely, professionally, and ethically. </a:t>
            </a:r>
          </a:p>
          <a:p>
            <a:pPr lvl="1" algn="l">
              <a:spcBef>
                <a:spcPts val="375"/>
              </a:spcBef>
            </a:pPr>
            <a:r>
              <a:rPr lang="en-US" sz="1600" dirty="0"/>
              <a:t>Board of Pharmacy investigations may lead to outcomes ranging from no action against the pharmacist to revocation of the pharmacist’s license to practice. </a:t>
            </a:r>
            <a:endParaRPr lang="en-US" dirty="0"/>
          </a:p>
        </p:txBody>
      </p:sp>
      <p:sp>
        <p:nvSpPr>
          <p:cNvPr id="3" name="Text Placeholder 3">
            <a:extLst>
              <a:ext uri="{FF2B5EF4-FFF2-40B4-BE49-F238E27FC236}">
                <a16:creationId xmlns:a16="http://schemas.microsoft.com/office/drawing/2014/main" id="{4AB5DA8F-CBDC-5401-E199-F572C114E8F0}"/>
              </a:ext>
            </a:extLst>
          </p:cNvPr>
          <p:cNvSpPr txBox="1">
            <a:spLocks/>
          </p:cNvSpPr>
          <p:nvPr/>
        </p:nvSpPr>
        <p:spPr>
          <a:xfrm>
            <a:off x="262890" y="4353725"/>
            <a:ext cx="7199795" cy="4936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HPSO -  Pharmacist license protection case study: Making a false or misleading statement regarding a vaccination error</a:t>
            </a:r>
          </a:p>
          <a:p>
            <a:r>
              <a:rPr lang="en-US" sz="1000" dirty="0">
                <a:latin typeface="+mj-lt"/>
                <a:hlinkClick r:id="rId3"/>
              </a:rPr>
              <a:t>https://www.hpso.com/Resources/Legal-and-Ethical-Issues/Pharmacist-license-protection-case-study-Making-a-false-or-misleading-statement-regarding-a-vaccina</a:t>
            </a:r>
            <a:endParaRPr lang="en-US" sz="1000" dirty="0">
              <a:latin typeface="+mj-lt"/>
            </a:endParaRPr>
          </a:p>
          <a:p>
            <a:endParaRPr lang="en-US" sz="1000" dirty="0">
              <a:latin typeface="+mj-lt"/>
            </a:endParaRPr>
          </a:p>
        </p:txBody>
      </p:sp>
      <p:sp>
        <p:nvSpPr>
          <p:cNvPr id="6" name="Google Shape;329;p36">
            <a:extLst>
              <a:ext uri="{FF2B5EF4-FFF2-40B4-BE49-F238E27FC236}">
                <a16:creationId xmlns:a16="http://schemas.microsoft.com/office/drawing/2014/main" id="{4F5CD874-04BE-13FC-EB43-DA34F1ADBB5A}"/>
              </a:ext>
            </a:extLst>
          </p:cNvPr>
          <p:cNvSpPr txBox="1">
            <a:spLocks noGrp="1"/>
          </p:cNvSpPr>
          <p:nvPr>
            <p:ph type="title"/>
          </p:nvPr>
        </p:nvSpPr>
        <p:spPr>
          <a:xfrm>
            <a:off x="716756" y="372383"/>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200" dirty="0"/>
              <a:t>Administrative Case #2 (Case Study)</a:t>
            </a:r>
            <a:endParaRPr sz="3200" dirty="0"/>
          </a:p>
        </p:txBody>
      </p:sp>
    </p:spTree>
    <p:extLst>
      <p:ext uri="{BB962C8B-B14F-4D97-AF65-F5344CB8AC3E}">
        <p14:creationId xmlns:p14="http://schemas.microsoft.com/office/powerpoint/2010/main" val="4103137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0856F7E2-4649-2699-83E2-44A7E91EAAE4}"/>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03FEFD7C-D925-B13F-CF10-098D00379205}"/>
              </a:ext>
            </a:extLst>
          </p:cNvPr>
          <p:cNvSpPr>
            <a:spLocks noGrp="1"/>
          </p:cNvSpPr>
          <p:nvPr>
            <p:ph type="subTitle" idx="1"/>
          </p:nvPr>
        </p:nvSpPr>
        <p:spPr>
          <a:xfrm>
            <a:off x="302547" y="864449"/>
            <a:ext cx="8418976" cy="3077888"/>
          </a:xfrm>
        </p:spPr>
        <p:txBody>
          <a:bodyPr/>
          <a:lstStyle/>
          <a:p>
            <a:pPr>
              <a:spcBef>
                <a:spcPts val="375"/>
              </a:spcBef>
            </a:pPr>
            <a:r>
              <a:rPr lang="en-US" dirty="0"/>
              <a:t>In November of 2021, a chain pharmacy notified the California Board of Pharmacy that it terminated a pharmacist for violation of company’s Standard Operating Procedures for Immunizations</a:t>
            </a:r>
          </a:p>
          <a:p>
            <a:pPr>
              <a:spcBef>
                <a:spcPts val="375"/>
              </a:spcBef>
            </a:pPr>
            <a:r>
              <a:rPr lang="en-US" dirty="0"/>
              <a:t>Board inspector investigated the matter further; chain pharmacy provided that pharmacist processed a flu vaccine and removed it from the pharmacy to administer to her son at home; as well as during the investigation it was determined the pharmacist self-administered a COVID-19 vaccine in the pharmacy restroom </a:t>
            </a:r>
          </a:p>
          <a:p>
            <a:pPr lvl="1" algn="l">
              <a:spcBef>
                <a:spcPts val="375"/>
              </a:spcBef>
            </a:pPr>
            <a:r>
              <a:rPr lang="en-US" dirty="0"/>
              <a:t>Both these actions were against company policy</a:t>
            </a:r>
          </a:p>
          <a:p>
            <a:pPr>
              <a:spcBef>
                <a:spcPts val="375"/>
              </a:spcBef>
            </a:pPr>
            <a:r>
              <a:rPr lang="en-US" dirty="0"/>
              <a:t>Pharmacy records determined the pharmacist ordered/processed both immunizations; administered the flu vaccine to her son; but the COVID-19 vaccine was recorded as being administered to the pharmacist by a technician</a:t>
            </a:r>
          </a:p>
          <a:p>
            <a:pPr lvl="1" algn="l">
              <a:spcBef>
                <a:spcPts val="375"/>
              </a:spcBef>
            </a:pPr>
            <a:r>
              <a:rPr lang="en-US" dirty="0"/>
              <a:t>Technician denied doing this </a:t>
            </a:r>
          </a:p>
        </p:txBody>
      </p:sp>
      <p:sp>
        <p:nvSpPr>
          <p:cNvPr id="6" name="Google Shape;329;p36">
            <a:extLst>
              <a:ext uri="{FF2B5EF4-FFF2-40B4-BE49-F238E27FC236}">
                <a16:creationId xmlns:a16="http://schemas.microsoft.com/office/drawing/2014/main" id="{4F87F838-06F4-2C91-C1A2-E2B8F6FA09D5}"/>
              </a:ext>
            </a:extLst>
          </p:cNvPr>
          <p:cNvSpPr txBox="1">
            <a:spLocks noGrp="1"/>
          </p:cNvSpPr>
          <p:nvPr>
            <p:ph type="title"/>
          </p:nvPr>
        </p:nvSpPr>
        <p:spPr>
          <a:xfrm>
            <a:off x="716756" y="372383"/>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200" dirty="0"/>
              <a:t>Administrative Case #3</a:t>
            </a:r>
            <a:endParaRPr sz="3200" dirty="0"/>
          </a:p>
        </p:txBody>
      </p:sp>
      <p:sp>
        <p:nvSpPr>
          <p:cNvPr id="3" name="TextBox 2">
            <a:extLst>
              <a:ext uri="{FF2B5EF4-FFF2-40B4-BE49-F238E27FC236}">
                <a16:creationId xmlns:a16="http://schemas.microsoft.com/office/drawing/2014/main" id="{0168E718-C742-776D-AA9C-249AA27E3C09}"/>
              </a:ext>
            </a:extLst>
          </p:cNvPr>
          <p:cNvSpPr txBox="1"/>
          <p:nvPr/>
        </p:nvSpPr>
        <p:spPr>
          <a:xfrm>
            <a:off x="389358" y="4503850"/>
            <a:ext cx="4894484" cy="400110"/>
          </a:xfrm>
          <a:prstGeom prst="rect">
            <a:avLst/>
          </a:prstGeom>
          <a:noFill/>
        </p:spPr>
        <p:txBody>
          <a:bodyPr wrap="square" rtlCol="0">
            <a:spAutoFit/>
          </a:bodyPr>
          <a:lstStyle/>
          <a:p>
            <a:pPr>
              <a:spcBef>
                <a:spcPts val="375"/>
              </a:spcBef>
            </a:pPr>
            <a:r>
              <a:rPr lang="en-US" sz="1000" dirty="0"/>
              <a:t>California Board of Pharmacy Case No. 7315 OAH No. 2022110800, available at: </a:t>
            </a:r>
            <a:r>
              <a:rPr lang="en-US" sz="1000" dirty="0">
                <a:hlinkClick r:id="rId3"/>
              </a:rPr>
              <a:t>https://www.pharmacy.ca.gov/enforcement/fy2122/ac217315</a:t>
            </a:r>
            <a:endParaRPr lang="en-US" sz="1000" dirty="0"/>
          </a:p>
        </p:txBody>
      </p:sp>
    </p:spTree>
    <p:extLst>
      <p:ext uri="{BB962C8B-B14F-4D97-AF65-F5344CB8AC3E}">
        <p14:creationId xmlns:p14="http://schemas.microsoft.com/office/powerpoint/2010/main" val="2909419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1E9D5B47-DA2E-B349-D025-DC1D7C536245}"/>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6C9C781E-25FA-7C78-ED33-1E9275CDAA99}"/>
              </a:ext>
            </a:extLst>
          </p:cNvPr>
          <p:cNvSpPr>
            <a:spLocks noGrp="1"/>
          </p:cNvSpPr>
          <p:nvPr>
            <p:ph type="subTitle" idx="1"/>
          </p:nvPr>
        </p:nvSpPr>
        <p:spPr>
          <a:xfrm>
            <a:off x="389358" y="945471"/>
            <a:ext cx="8259096" cy="3077888"/>
          </a:xfrm>
        </p:spPr>
        <p:txBody>
          <a:bodyPr/>
          <a:lstStyle/>
          <a:p>
            <a:pPr>
              <a:spcBef>
                <a:spcPts val="375"/>
              </a:spcBef>
            </a:pPr>
            <a:r>
              <a:rPr lang="en-US" dirty="0"/>
              <a:t>Board alleged unprofessional conduct by pharmacist</a:t>
            </a:r>
          </a:p>
          <a:p>
            <a:pPr lvl="1" algn="l">
              <a:spcBef>
                <a:spcPts val="375"/>
              </a:spcBef>
            </a:pPr>
            <a:r>
              <a:rPr lang="en-US" dirty="0"/>
              <a:t>Offered pharmacist opportunity to provide written statement</a:t>
            </a:r>
          </a:p>
          <a:p>
            <a:pPr lvl="2" algn="l">
              <a:spcBef>
                <a:spcPts val="375"/>
              </a:spcBef>
            </a:pPr>
            <a:r>
              <a:rPr lang="en-US" dirty="0"/>
              <a:t>Pharmacist provided she wasn’t aware of the policies against home/self-administration (which she provided reasons to do both), and that she mistakenly/unknowingly added the techs name to documentation, but had no intent to forge any documents</a:t>
            </a:r>
          </a:p>
          <a:p>
            <a:pPr lvl="1" algn="l">
              <a:spcBef>
                <a:spcPts val="375"/>
              </a:spcBef>
            </a:pPr>
            <a:r>
              <a:rPr lang="en-US" dirty="0"/>
              <a:t>Pharmacy supervisor provided that pharmacists are educated on company policies, and the pharmacist provided inaccurate information about the incident when confronted  </a:t>
            </a:r>
          </a:p>
          <a:p>
            <a:pPr>
              <a:spcBef>
                <a:spcPts val="375"/>
              </a:spcBef>
            </a:pPr>
            <a:r>
              <a:rPr lang="en-US" dirty="0"/>
              <a:t>Pharmacist had past history of discipline unrelated to issue being addressed (variation of prescription); but she also had a long employment history with the chain and received awards/recognitions during her employment </a:t>
            </a:r>
          </a:p>
          <a:p>
            <a:pPr>
              <a:spcBef>
                <a:spcPts val="375"/>
              </a:spcBef>
            </a:pPr>
            <a:endParaRPr lang="en-US" dirty="0"/>
          </a:p>
        </p:txBody>
      </p:sp>
      <p:sp>
        <p:nvSpPr>
          <p:cNvPr id="6" name="Google Shape;329;p36">
            <a:extLst>
              <a:ext uri="{FF2B5EF4-FFF2-40B4-BE49-F238E27FC236}">
                <a16:creationId xmlns:a16="http://schemas.microsoft.com/office/drawing/2014/main" id="{B8F2A692-CF0E-50BB-3BD5-4B32454C7D12}"/>
              </a:ext>
            </a:extLst>
          </p:cNvPr>
          <p:cNvSpPr txBox="1">
            <a:spLocks noGrp="1"/>
          </p:cNvSpPr>
          <p:nvPr>
            <p:ph type="title"/>
          </p:nvPr>
        </p:nvSpPr>
        <p:spPr>
          <a:xfrm>
            <a:off x="716756" y="372383"/>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200" dirty="0"/>
              <a:t>Administrative Case #3</a:t>
            </a:r>
            <a:endParaRPr sz="3200" dirty="0"/>
          </a:p>
        </p:txBody>
      </p:sp>
      <p:sp>
        <p:nvSpPr>
          <p:cNvPr id="3" name="TextBox 2">
            <a:extLst>
              <a:ext uri="{FF2B5EF4-FFF2-40B4-BE49-F238E27FC236}">
                <a16:creationId xmlns:a16="http://schemas.microsoft.com/office/drawing/2014/main" id="{4C20A959-F550-6EB7-4EB8-9EE6973627E3}"/>
              </a:ext>
            </a:extLst>
          </p:cNvPr>
          <p:cNvSpPr txBox="1"/>
          <p:nvPr/>
        </p:nvSpPr>
        <p:spPr>
          <a:xfrm>
            <a:off x="389358" y="4503850"/>
            <a:ext cx="4894484" cy="400110"/>
          </a:xfrm>
          <a:prstGeom prst="rect">
            <a:avLst/>
          </a:prstGeom>
          <a:noFill/>
        </p:spPr>
        <p:txBody>
          <a:bodyPr wrap="square" rtlCol="0">
            <a:spAutoFit/>
          </a:bodyPr>
          <a:lstStyle/>
          <a:p>
            <a:pPr>
              <a:spcBef>
                <a:spcPts val="375"/>
              </a:spcBef>
            </a:pPr>
            <a:r>
              <a:rPr lang="en-US" sz="1000" dirty="0"/>
              <a:t>California Board of Pharmacy Case No. 7315 OAH No. 2022110800, available at: </a:t>
            </a:r>
            <a:r>
              <a:rPr lang="en-US" sz="1000" dirty="0">
                <a:hlinkClick r:id="rId3"/>
              </a:rPr>
              <a:t>https://www.pharmacy.ca.gov/enforcement/fy2122/ac217315</a:t>
            </a:r>
            <a:endParaRPr lang="en-US" sz="1000" dirty="0"/>
          </a:p>
        </p:txBody>
      </p:sp>
    </p:spTree>
    <p:extLst>
      <p:ext uri="{BB962C8B-B14F-4D97-AF65-F5344CB8AC3E}">
        <p14:creationId xmlns:p14="http://schemas.microsoft.com/office/powerpoint/2010/main" val="3192165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FA1A50CE-BE50-2902-544F-5F86CF69D5FC}"/>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66FFDA64-56CD-5AD8-851D-3A8AF0EB84C7}"/>
              </a:ext>
            </a:extLst>
          </p:cNvPr>
          <p:cNvSpPr>
            <a:spLocks noGrp="1"/>
          </p:cNvSpPr>
          <p:nvPr>
            <p:ph type="subTitle" idx="1"/>
          </p:nvPr>
        </p:nvSpPr>
        <p:spPr>
          <a:xfrm>
            <a:off x="389358" y="945471"/>
            <a:ext cx="8259096" cy="3077888"/>
          </a:xfrm>
        </p:spPr>
        <p:txBody>
          <a:bodyPr/>
          <a:lstStyle/>
          <a:p>
            <a:pPr>
              <a:spcBef>
                <a:spcPts val="375"/>
              </a:spcBef>
            </a:pPr>
            <a:r>
              <a:rPr lang="en-US" dirty="0"/>
              <a:t>Expert witness (practicing pharmacist/faculty member in CA) was asked to opine on whether the violation of company policy constituted unprofessional conduct</a:t>
            </a:r>
          </a:p>
          <a:p>
            <a:pPr lvl="1" algn="l">
              <a:spcBef>
                <a:spcPts val="375"/>
              </a:spcBef>
            </a:pPr>
            <a:r>
              <a:rPr lang="en-US" dirty="0"/>
              <a:t>Expert determined the pharmacist's actions did not constitute unprofessional conduct (CA has no law/rule against home/self administration, and other pharmacists do it)</a:t>
            </a:r>
          </a:p>
          <a:p>
            <a:pPr>
              <a:spcBef>
                <a:spcPts val="375"/>
              </a:spcBef>
            </a:pPr>
            <a:r>
              <a:rPr lang="en-US" dirty="0"/>
              <a:t>State has the burden to prove by “clear and convincing evidence” that pharmacist engaged in unprofessional conduct </a:t>
            </a:r>
          </a:p>
          <a:p>
            <a:pPr>
              <a:spcBef>
                <a:spcPts val="375"/>
              </a:spcBef>
            </a:pPr>
            <a:r>
              <a:rPr lang="en-US" dirty="0"/>
              <a:t>After revieing all the evidence and holding a hearing, Board determined: </a:t>
            </a:r>
          </a:p>
          <a:p>
            <a:pPr lvl="1" algn="l">
              <a:spcBef>
                <a:spcPts val="375"/>
              </a:spcBef>
            </a:pPr>
            <a:r>
              <a:rPr lang="en-US" dirty="0"/>
              <a:t>“When all the evidence is considered, [state] proved each allegation in the Accusation. However, as explained below, the Board believes that under the unique circumstances of this case, formal discipline of respondent’s license is not warranted.”</a:t>
            </a:r>
          </a:p>
          <a:p>
            <a:pPr>
              <a:spcBef>
                <a:spcPts val="375"/>
              </a:spcBef>
            </a:pPr>
            <a:endParaRPr lang="en-US" dirty="0"/>
          </a:p>
        </p:txBody>
      </p:sp>
      <p:sp>
        <p:nvSpPr>
          <p:cNvPr id="6" name="Google Shape;329;p36">
            <a:extLst>
              <a:ext uri="{FF2B5EF4-FFF2-40B4-BE49-F238E27FC236}">
                <a16:creationId xmlns:a16="http://schemas.microsoft.com/office/drawing/2014/main" id="{030D6A1E-2CA0-3BE4-93CF-DDD6F5D11A64}"/>
              </a:ext>
            </a:extLst>
          </p:cNvPr>
          <p:cNvSpPr txBox="1">
            <a:spLocks noGrp="1"/>
          </p:cNvSpPr>
          <p:nvPr>
            <p:ph type="title"/>
          </p:nvPr>
        </p:nvSpPr>
        <p:spPr>
          <a:xfrm>
            <a:off x="716756" y="372383"/>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200" dirty="0"/>
              <a:t>Administrative Case #3</a:t>
            </a:r>
            <a:endParaRPr sz="3200" dirty="0"/>
          </a:p>
        </p:txBody>
      </p:sp>
      <p:sp>
        <p:nvSpPr>
          <p:cNvPr id="3" name="TextBox 2">
            <a:extLst>
              <a:ext uri="{FF2B5EF4-FFF2-40B4-BE49-F238E27FC236}">
                <a16:creationId xmlns:a16="http://schemas.microsoft.com/office/drawing/2014/main" id="{2FA07B64-1089-6653-C4B5-B2BA6A00A99D}"/>
              </a:ext>
            </a:extLst>
          </p:cNvPr>
          <p:cNvSpPr txBox="1"/>
          <p:nvPr/>
        </p:nvSpPr>
        <p:spPr>
          <a:xfrm>
            <a:off x="389358" y="4503850"/>
            <a:ext cx="4894484" cy="400110"/>
          </a:xfrm>
          <a:prstGeom prst="rect">
            <a:avLst/>
          </a:prstGeom>
          <a:noFill/>
        </p:spPr>
        <p:txBody>
          <a:bodyPr wrap="square" rtlCol="0">
            <a:spAutoFit/>
          </a:bodyPr>
          <a:lstStyle/>
          <a:p>
            <a:pPr>
              <a:spcBef>
                <a:spcPts val="375"/>
              </a:spcBef>
            </a:pPr>
            <a:r>
              <a:rPr lang="en-US" sz="1000" dirty="0"/>
              <a:t>California Board of Pharmacy Case No. 7315 OAH No. 2022110800, available at: </a:t>
            </a:r>
            <a:r>
              <a:rPr lang="en-US" sz="1000" dirty="0">
                <a:hlinkClick r:id="rId3"/>
              </a:rPr>
              <a:t>https://www.pharmacy.ca.gov/enforcement/fy2122/ac217315</a:t>
            </a:r>
            <a:endParaRPr lang="en-US" sz="1000" dirty="0"/>
          </a:p>
        </p:txBody>
      </p:sp>
    </p:spTree>
    <p:extLst>
      <p:ext uri="{BB962C8B-B14F-4D97-AF65-F5344CB8AC3E}">
        <p14:creationId xmlns:p14="http://schemas.microsoft.com/office/powerpoint/2010/main" val="133766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14D7DF75-E5D5-7C8B-5E52-509C85B952F5}"/>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2FD42680-5384-B5F1-19EF-427EA7E4F70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History of Pharmacists Vaccinating </a:t>
            </a:r>
            <a:r>
              <a:rPr lang="en" baseline="30000" dirty="0"/>
              <a:t>1,2,3</a:t>
            </a:r>
            <a:endParaRPr baseline="30000" dirty="0">
              <a:latin typeface="Actor" panose="020B0503050000020004" pitchFamily="34" charset="77"/>
            </a:endParaRPr>
          </a:p>
        </p:txBody>
      </p:sp>
      <p:sp>
        <p:nvSpPr>
          <p:cNvPr id="6" name="Google Shape;161;p30">
            <a:extLst>
              <a:ext uri="{FF2B5EF4-FFF2-40B4-BE49-F238E27FC236}">
                <a16:creationId xmlns:a16="http://schemas.microsoft.com/office/drawing/2014/main" id="{AE484EE7-75A3-0F1A-B803-F23B28AE576C}"/>
              </a:ext>
            </a:extLst>
          </p:cNvPr>
          <p:cNvSpPr txBox="1">
            <a:spLocks/>
          </p:cNvSpPr>
          <p:nvPr/>
        </p:nvSpPr>
        <p:spPr>
          <a:xfrm>
            <a:off x="364922" y="1089926"/>
            <a:ext cx="8414156" cy="38977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nSpc>
                <a:spcPct val="150000"/>
              </a:lnSpc>
              <a:buSzPts val="1100"/>
            </a:pPr>
            <a:r>
              <a:rPr lang="en-US" sz="1600" b="1" dirty="0">
                <a:latin typeface="Actor" panose="020B0503050000020004" pitchFamily="34" charset="77"/>
              </a:rPr>
              <a:t>1990s-2016</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Concerns over the need for increased public access to vaccines helped push the movement to grant pharmacists authority to administer vaccines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In 1994, Washington State Pharmacy Association offered the first formal vaccination training program for pharmacists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In 1996, APhA launched their own national vaccination training program which was endorsed by the CDC</a:t>
            </a:r>
          </a:p>
          <a:p>
            <a:pPr marL="158750">
              <a:lnSpc>
                <a:spcPct val="150000"/>
              </a:lnSpc>
              <a:buSzPts val="1100"/>
            </a:pPr>
            <a:r>
              <a:rPr lang="en-US" sz="1600" b="1" dirty="0">
                <a:latin typeface="Actor" panose="020B0503050000020004" pitchFamily="34" charset="77"/>
              </a:rPr>
              <a:t>2019 Pre-COVID</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Pharmacists in 48 states, including Puerto Rico and the District of Columbia, were authorized to administer vaccines to adult patients</a:t>
            </a:r>
          </a:p>
          <a:p>
            <a:pPr marL="787400" lvl="1" indent="-171450">
              <a:lnSpc>
                <a:spcPct val="150000"/>
              </a:lnSpc>
              <a:buSzPts val="1100"/>
              <a:buFont typeface="Arial" panose="020B0604020202020204" pitchFamily="34" charset="0"/>
              <a:buChar char="•"/>
            </a:pPr>
            <a:endParaRPr lang="en-US" sz="1200" dirty="0">
              <a:latin typeface="Actor" panose="020B0503050000020004" pitchFamily="34" charset="77"/>
            </a:endParaRPr>
          </a:p>
        </p:txBody>
      </p:sp>
    </p:spTree>
    <p:extLst>
      <p:ext uri="{BB962C8B-B14F-4D97-AF65-F5344CB8AC3E}">
        <p14:creationId xmlns:p14="http://schemas.microsoft.com/office/powerpoint/2010/main" val="2513831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189F2163-5A12-2B19-00AE-F842AC6944A6}"/>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4C8523DB-2822-51D2-9B99-9BF9149A30BC}"/>
              </a:ext>
            </a:extLst>
          </p:cNvPr>
          <p:cNvSpPr>
            <a:spLocks noGrp="1"/>
          </p:cNvSpPr>
          <p:nvPr>
            <p:ph type="subTitle" idx="1"/>
          </p:nvPr>
        </p:nvSpPr>
        <p:spPr>
          <a:xfrm>
            <a:off x="250461" y="627167"/>
            <a:ext cx="8538906" cy="3077888"/>
          </a:xfrm>
        </p:spPr>
        <p:txBody>
          <a:bodyPr/>
          <a:lstStyle/>
          <a:p>
            <a:pPr>
              <a:spcBef>
                <a:spcPts val="375"/>
              </a:spcBef>
            </a:pPr>
            <a:r>
              <a:rPr lang="en-US" sz="1400" dirty="0"/>
              <a:t>Alleged violations would constitute a “Category II” under Board adopted disciplinary guidelines</a:t>
            </a:r>
          </a:p>
          <a:p>
            <a:pPr lvl="1" algn="l">
              <a:spcBef>
                <a:spcPts val="375"/>
              </a:spcBef>
            </a:pPr>
            <a:r>
              <a:rPr lang="en-US" sz="1200" dirty="0"/>
              <a:t>“Category II” - recommended discipline range from a minimum of revocation, stayed, with probation of three years, to a maximum of revocation</a:t>
            </a:r>
          </a:p>
          <a:p>
            <a:pPr>
              <a:spcBef>
                <a:spcPts val="375"/>
              </a:spcBef>
            </a:pPr>
            <a:r>
              <a:rPr lang="en-US" sz="1400" dirty="0"/>
              <a:t>Factors relevant to determine appropriate level of discipline include: </a:t>
            </a:r>
          </a:p>
          <a:p>
            <a:pPr lvl="1" algn="l">
              <a:spcBef>
                <a:spcPts val="375"/>
              </a:spcBef>
            </a:pPr>
            <a:r>
              <a:rPr lang="en-US" sz="1200" dirty="0"/>
              <a:t>(1) actual/potential harm to the public; (2) actual/potential harm to any consumer; (3) prior discipline; (4) prior warnings/citations; (5) number and/or variety of current violations; (6) nature and severity of the acts or offenses under consideration; (7) evidence of aggravation, mitigation, or rehabilitation; (8) time passed since the acts or offenses; and (9) whether the conduct was intentional</a:t>
            </a:r>
          </a:p>
          <a:p>
            <a:pPr>
              <a:spcBef>
                <a:spcPts val="375"/>
              </a:spcBef>
            </a:pPr>
            <a:r>
              <a:rPr lang="en-US" sz="1400" dirty="0"/>
              <a:t>Board determined:</a:t>
            </a:r>
          </a:p>
          <a:p>
            <a:pPr lvl="1" algn="l">
              <a:spcBef>
                <a:spcPts val="375"/>
              </a:spcBef>
            </a:pPr>
            <a:r>
              <a:rPr lang="en-US" sz="1200" dirty="0"/>
              <a:t>Pharmacist did not cause any actual harm to the public or any consumer and the pharmacist has a career spanning &gt; 25 years, with a disciplinary record limited to a 2016 citation for unrelated conduct</a:t>
            </a:r>
          </a:p>
          <a:p>
            <a:pPr lvl="1" algn="l">
              <a:spcBef>
                <a:spcPts val="375"/>
              </a:spcBef>
            </a:pPr>
            <a:r>
              <a:rPr lang="en-US" sz="1200" dirty="0"/>
              <a:t>While the conduct at issue was in direct violation of [Company] policy, there is no law or regulation against self immunization or administering vaccines to family members at home. </a:t>
            </a:r>
          </a:p>
          <a:p>
            <a:pPr lvl="2" algn="l">
              <a:spcBef>
                <a:spcPts val="375"/>
              </a:spcBef>
            </a:pPr>
            <a:r>
              <a:rPr lang="en-US" sz="1200" dirty="0"/>
              <a:t>The administration to her son at home was motivated by concern for his health/safety, and the administration to herself was motivated in part by her employer’s “zero waste” directive</a:t>
            </a:r>
          </a:p>
          <a:p>
            <a:pPr lvl="2" algn="l">
              <a:spcBef>
                <a:spcPts val="375"/>
              </a:spcBef>
            </a:pPr>
            <a:r>
              <a:rPr lang="en-US" sz="1200" dirty="0"/>
              <a:t>Both administrations occurred during the height of the COVID-19 pandemic, a time of extreme uncertainty and unprecedented stress for front-line healthcare professionals, including pharmacists</a:t>
            </a:r>
          </a:p>
        </p:txBody>
      </p:sp>
      <p:sp>
        <p:nvSpPr>
          <p:cNvPr id="6" name="Google Shape;329;p36">
            <a:extLst>
              <a:ext uri="{FF2B5EF4-FFF2-40B4-BE49-F238E27FC236}">
                <a16:creationId xmlns:a16="http://schemas.microsoft.com/office/drawing/2014/main" id="{2944793E-F7FF-FC26-588D-F2D38EF8C925}"/>
              </a:ext>
            </a:extLst>
          </p:cNvPr>
          <p:cNvSpPr txBox="1">
            <a:spLocks noGrp="1"/>
          </p:cNvSpPr>
          <p:nvPr>
            <p:ph type="title"/>
          </p:nvPr>
        </p:nvSpPr>
        <p:spPr>
          <a:xfrm>
            <a:off x="354633" y="227699"/>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200" dirty="0"/>
              <a:t>Administrative Case #3</a:t>
            </a:r>
            <a:endParaRPr sz="3200" dirty="0"/>
          </a:p>
        </p:txBody>
      </p:sp>
      <p:sp>
        <p:nvSpPr>
          <p:cNvPr id="3" name="TextBox 2">
            <a:extLst>
              <a:ext uri="{FF2B5EF4-FFF2-40B4-BE49-F238E27FC236}">
                <a16:creationId xmlns:a16="http://schemas.microsoft.com/office/drawing/2014/main" id="{EDCA9AEF-F971-B54D-0D57-7624B3043DF9}"/>
              </a:ext>
            </a:extLst>
          </p:cNvPr>
          <p:cNvSpPr txBox="1"/>
          <p:nvPr/>
        </p:nvSpPr>
        <p:spPr>
          <a:xfrm>
            <a:off x="250461" y="4897279"/>
            <a:ext cx="8355316" cy="246221"/>
          </a:xfrm>
          <a:prstGeom prst="rect">
            <a:avLst/>
          </a:prstGeom>
          <a:noFill/>
        </p:spPr>
        <p:txBody>
          <a:bodyPr wrap="square" rtlCol="0">
            <a:spAutoFit/>
          </a:bodyPr>
          <a:lstStyle/>
          <a:p>
            <a:pPr>
              <a:spcBef>
                <a:spcPts val="375"/>
              </a:spcBef>
            </a:pPr>
            <a:r>
              <a:rPr lang="en-US" sz="1000" dirty="0"/>
              <a:t>California Board of Pharmacy Case No. 7315 OAH No. 2022110800, available at: </a:t>
            </a:r>
            <a:r>
              <a:rPr lang="en-US" sz="1000" dirty="0">
                <a:hlinkClick r:id="rId3"/>
              </a:rPr>
              <a:t>https://www.pharmacy.ca.gov/enforcement/fy2122/ac217315</a:t>
            </a:r>
            <a:endParaRPr lang="en-US" sz="1000" dirty="0"/>
          </a:p>
        </p:txBody>
      </p:sp>
    </p:spTree>
    <p:extLst>
      <p:ext uri="{BB962C8B-B14F-4D97-AF65-F5344CB8AC3E}">
        <p14:creationId xmlns:p14="http://schemas.microsoft.com/office/powerpoint/2010/main" val="184682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5D63EB42-E826-16E5-DDA1-5DD905579709}"/>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03B875B4-D304-AE45-6E57-B0AC6A40917E}"/>
              </a:ext>
            </a:extLst>
          </p:cNvPr>
          <p:cNvSpPr>
            <a:spLocks noGrp="1"/>
          </p:cNvSpPr>
          <p:nvPr>
            <p:ph type="subTitle" idx="1"/>
          </p:nvPr>
        </p:nvSpPr>
        <p:spPr>
          <a:xfrm>
            <a:off x="250461" y="627167"/>
            <a:ext cx="8538906" cy="3077888"/>
          </a:xfrm>
        </p:spPr>
        <p:txBody>
          <a:bodyPr/>
          <a:lstStyle/>
          <a:p>
            <a:pPr>
              <a:spcBef>
                <a:spcPts val="375"/>
              </a:spcBef>
            </a:pPr>
            <a:endParaRPr lang="en-US" sz="1400" dirty="0"/>
          </a:p>
          <a:p>
            <a:pPr>
              <a:spcBef>
                <a:spcPts val="375"/>
              </a:spcBef>
            </a:pPr>
            <a:r>
              <a:rPr lang="en-US" sz="1800" dirty="0"/>
              <a:t>Board conclusion (as quoted in proceedings):</a:t>
            </a:r>
          </a:p>
          <a:p>
            <a:pPr lvl="1" algn="l">
              <a:spcBef>
                <a:spcPts val="375"/>
              </a:spcBef>
            </a:pPr>
            <a:r>
              <a:rPr lang="en-US" sz="1800" dirty="0"/>
              <a:t>State proved each cause for discipline in the Accusation; however, when all the evidence is considered in light of the disciplinary criteria in the guidelines, the Board finds that formal discipline is not warranted, and would be unduly punitive under the unique circumstances of this case</a:t>
            </a:r>
          </a:p>
          <a:p>
            <a:pPr lvl="2" algn="l">
              <a:spcBef>
                <a:spcPts val="375"/>
              </a:spcBef>
            </a:pPr>
            <a:r>
              <a:rPr lang="en-US" sz="1800" dirty="0"/>
              <a:t>Rather, the Board finds that administrative action, in the form of a citation and fine to be separately issued to respondent, is a more appropriate resolution</a:t>
            </a:r>
          </a:p>
          <a:p>
            <a:pPr lvl="2" algn="l">
              <a:spcBef>
                <a:spcPts val="375"/>
              </a:spcBef>
            </a:pPr>
            <a:r>
              <a:rPr lang="en-US" sz="1800" dirty="0"/>
              <a:t>The public safety will not be compromised, and will be adequately protected, fulfilling the Board’s highest priority, by this more moderate measure in lieu of discipline</a:t>
            </a:r>
          </a:p>
        </p:txBody>
      </p:sp>
      <p:sp>
        <p:nvSpPr>
          <p:cNvPr id="6" name="Google Shape;329;p36">
            <a:extLst>
              <a:ext uri="{FF2B5EF4-FFF2-40B4-BE49-F238E27FC236}">
                <a16:creationId xmlns:a16="http://schemas.microsoft.com/office/drawing/2014/main" id="{E13B7407-D847-898E-520F-370ED243988E}"/>
              </a:ext>
            </a:extLst>
          </p:cNvPr>
          <p:cNvSpPr txBox="1">
            <a:spLocks noGrp="1"/>
          </p:cNvSpPr>
          <p:nvPr>
            <p:ph type="title"/>
          </p:nvPr>
        </p:nvSpPr>
        <p:spPr>
          <a:xfrm>
            <a:off x="354633" y="227699"/>
            <a:ext cx="7710488" cy="5730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3200" dirty="0"/>
              <a:t>Administrative Case #3</a:t>
            </a:r>
            <a:endParaRPr sz="3200" dirty="0"/>
          </a:p>
        </p:txBody>
      </p:sp>
      <p:sp>
        <p:nvSpPr>
          <p:cNvPr id="3" name="TextBox 2">
            <a:extLst>
              <a:ext uri="{FF2B5EF4-FFF2-40B4-BE49-F238E27FC236}">
                <a16:creationId xmlns:a16="http://schemas.microsoft.com/office/drawing/2014/main" id="{60BF33F3-F532-F7AE-3524-B8C923E0F2B1}"/>
              </a:ext>
            </a:extLst>
          </p:cNvPr>
          <p:cNvSpPr txBox="1"/>
          <p:nvPr/>
        </p:nvSpPr>
        <p:spPr>
          <a:xfrm>
            <a:off x="389358" y="4503850"/>
            <a:ext cx="4894484" cy="400110"/>
          </a:xfrm>
          <a:prstGeom prst="rect">
            <a:avLst/>
          </a:prstGeom>
          <a:noFill/>
        </p:spPr>
        <p:txBody>
          <a:bodyPr wrap="square" rtlCol="0">
            <a:spAutoFit/>
          </a:bodyPr>
          <a:lstStyle/>
          <a:p>
            <a:pPr>
              <a:spcBef>
                <a:spcPts val="375"/>
              </a:spcBef>
            </a:pPr>
            <a:r>
              <a:rPr lang="en-US" sz="1000" dirty="0"/>
              <a:t>California Board of Pharmacy Case No. 7315 OAH No. 2022110800, available at: </a:t>
            </a:r>
            <a:r>
              <a:rPr lang="en-US" sz="1000" dirty="0">
                <a:hlinkClick r:id="rId3"/>
              </a:rPr>
              <a:t>https://www.pharmacy.ca.gov/enforcement/fy2122/ac217315</a:t>
            </a:r>
            <a:endParaRPr lang="en-US" sz="1000" dirty="0"/>
          </a:p>
        </p:txBody>
      </p:sp>
    </p:spTree>
    <p:extLst>
      <p:ext uri="{BB962C8B-B14F-4D97-AF65-F5344CB8AC3E}">
        <p14:creationId xmlns:p14="http://schemas.microsoft.com/office/powerpoint/2010/main" val="105628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B9B9836A-9B2E-1061-CA8A-CB30029B4117}"/>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E7DE48A5-8F88-09B1-4E1E-DA32E2532F5A}"/>
              </a:ext>
            </a:extLst>
          </p:cNvPr>
          <p:cNvSpPr txBox="1">
            <a:spLocks noGrp="1"/>
          </p:cNvSpPr>
          <p:nvPr>
            <p:ph type="title"/>
          </p:nvPr>
        </p:nvSpPr>
        <p:spPr>
          <a:xfrm>
            <a:off x="341909" y="390525"/>
            <a:ext cx="77109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4000" dirty="0"/>
              <a:t>Criminal Case #1</a:t>
            </a:r>
            <a:endParaRPr sz="4000" dirty="0"/>
          </a:p>
        </p:txBody>
      </p:sp>
      <p:sp>
        <p:nvSpPr>
          <p:cNvPr id="2" name="Subtitle 1">
            <a:extLst>
              <a:ext uri="{FF2B5EF4-FFF2-40B4-BE49-F238E27FC236}">
                <a16:creationId xmlns:a16="http://schemas.microsoft.com/office/drawing/2014/main" id="{EB14F834-3578-6076-56FB-890D78008D5C}"/>
              </a:ext>
            </a:extLst>
          </p:cNvPr>
          <p:cNvSpPr>
            <a:spLocks noGrp="1"/>
          </p:cNvSpPr>
          <p:nvPr>
            <p:ph type="subTitle" idx="1"/>
          </p:nvPr>
        </p:nvSpPr>
        <p:spPr>
          <a:xfrm>
            <a:off x="590214" y="1110654"/>
            <a:ext cx="7599887" cy="3356571"/>
          </a:xfrm>
        </p:spPr>
        <p:txBody>
          <a:bodyPr/>
          <a:lstStyle/>
          <a:p>
            <a:pPr>
              <a:spcBef>
                <a:spcPts val="375"/>
              </a:spcBef>
            </a:pPr>
            <a:r>
              <a:rPr lang="en-US" dirty="0"/>
              <a:t>Pharmacist intentionally removed hundreds of Moderna COVID-19 vaccine vials from hospital refrigeration unit during 2 overnight shifts in December 2020</a:t>
            </a:r>
          </a:p>
          <a:p>
            <a:pPr>
              <a:spcBef>
                <a:spcPts val="375"/>
              </a:spcBef>
            </a:pPr>
            <a:r>
              <a:rPr lang="en-US" dirty="0"/>
              <a:t>Pharmacist left the vials out for several hours, then returned to the refrigeration unit to be used in the hospital’s vaccination clinic the following day; by the time his conduct was discovered, 57 people had received doses of the vaccine from these vials</a:t>
            </a:r>
          </a:p>
          <a:p>
            <a:pPr>
              <a:spcBef>
                <a:spcPts val="375"/>
              </a:spcBef>
            </a:pPr>
            <a:r>
              <a:rPr lang="en-US" dirty="0"/>
              <a:t>Pharmacist tampered with the Moderna vaccine because he believed it was not safe; he was skeptical of vaccines in general, including Moderna, and he shared these concerns with other employees</a:t>
            </a:r>
          </a:p>
          <a:p>
            <a:pPr>
              <a:spcBef>
                <a:spcPts val="375"/>
              </a:spcBef>
            </a:pPr>
            <a:endParaRPr lang="en-US" dirty="0"/>
          </a:p>
        </p:txBody>
      </p:sp>
      <p:sp>
        <p:nvSpPr>
          <p:cNvPr id="4" name="Text Placeholder 3">
            <a:extLst>
              <a:ext uri="{FF2B5EF4-FFF2-40B4-BE49-F238E27FC236}">
                <a16:creationId xmlns:a16="http://schemas.microsoft.com/office/drawing/2014/main" id="{7A38A22C-CD12-0A36-683C-239103820B40}"/>
              </a:ext>
            </a:extLst>
          </p:cNvPr>
          <p:cNvSpPr txBox="1">
            <a:spLocks/>
          </p:cNvSpPr>
          <p:nvPr/>
        </p:nvSpPr>
        <p:spPr>
          <a:xfrm>
            <a:off x="341909" y="4467225"/>
            <a:ext cx="8096496" cy="2857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US v Brandenburg, No. 2:21-cr-00025 (E.D. Wis); see also DOJ release at:  https://www.justice.gov/archives/opa/pr/hospital-pharmacist-sentenced-attempt-spoil-hundreds-covid-vaccine-doses </a:t>
            </a:r>
          </a:p>
        </p:txBody>
      </p:sp>
    </p:spTree>
    <p:extLst>
      <p:ext uri="{BB962C8B-B14F-4D97-AF65-F5344CB8AC3E}">
        <p14:creationId xmlns:p14="http://schemas.microsoft.com/office/powerpoint/2010/main" val="2024209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DAD4DC62-2610-D0B7-0594-05473868E15D}"/>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9164F572-405C-E17C-DB2F-6644AC94524B}"/>
              </a:ext>
            </a:extLst>
          </p:cNvPr>
          <p:cNvSpPr txBox="1">
            <a:spLocks noGrp="1"/>
          </p:cNvSpPr>
          <p:nvPr>
            <p:ph type="title"/>
          </p:nvPr>
        </p:nvSpPr>
        <p:spPr>
          <a:xfrm>
            <a:off x="341909" y="488562"/>
            <a:ext cx="77109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4000" dirty="0"/>
              <a:t>Criminal Case #1</a:t>
            </a:r>
            <a:endParaRPr sz="4000" dirty="0"/>
          </a:p>
        </p:txBody>
      </p:sp>
      <p:sp>
        <p:nvSpPr>
          <p:cNvPr id="2" name="Subtitle 1">
            <a:extLst>
              <a:ext uri="{FF2B5EF4-FFF2-40B4-BE49-F238E27FC236}">
                <a16:creationId xmlns:a16="http://schemas.microsoft.com/office/drawing/2014/main" id="{B2740B19-29E5-7A96-8CFD-4334149249A6}"/>
              </a:ext>
            </a:extLst>
          </p:cNvPr>
          <p:cNvSpPr>
            <a:spLocks noGrp="1"/>
          </p:cNvSpPr>
          <p:nvPr>
            <p:ph type="subTitle" idx="1"/>
          </p:nvPr>
        </p:nvSpPr>
        <p:spPr>
          <a:xfrm>
            <a:off x="590214" y="1527933"/>
            <a:ext cx="7599887" cy="2939292"/>
          </a:xfrm>
        </p:spPr>
        <p:txBody>
          <a:bodyPr/>
          <a:lstStyle/>
          <a:p>
            <a:pPr>
              <a:spcBef>
                <a:spcPts val="375"/>
              </a:spcBef>
            </a:pPr>
            <a:r>
              <a:rPr lang="en-US" dirty="0"/>
              <a:t>Pharmacist pled guilty to 2 counts of attempting to tamper with consumer products with reckless disregard for the risk of another person / danger of death or bodily injury</a:t>
            </a:r>
          </a:p>
          <a:p>
            <a:pPr>
              <a:spcBef>
                <a:spcPts val="375"/>
              </a:spcBef>
            </a:pPr>
            <a:r>
              <a:rPr lang="en-US" dirty="0">
                <a:solidFill>
                  <a:srgbClr val="262626"/>
                </a:solidFill>
              </a:rPr>
              <a:t>Signed plea agreement for 3 years in prison, then 3 years of supervised release, and $83,800 in fees as restitution to the hospital</a:t>
            </a:r>
          </a:p>
          <a:p>
            <a:pPr>
              <a:spcBef>
                <a:spcPts val="375"/>
              </a:spcBef>
            </a:pPr>
            <a:endParaRPr lang="en-US" dirty="0"/>
          </a:p>
        </p:txBody>
      </p:sp>
      <p:sp>
        <p:nvSpPr>
          <p:cNvPr id="4" name="Text Placeholder 3">
            <a:extLst>
              <a:ext uri="{FF2B5EF4-FFF2-40B4-BE49-F238E27FC236}">
                <a16:creationId xmlns:a16="http://schemas.microsoft.com/office/drawing/2014/main" id="{A09A19D9-AC29-3098-5467-D5111A3051DB}"/>
              </a:ext>
            </a:extLst>
          </p:cNvPr>
          <p:cNvSpPr txBox="1">
            <a:spLocks/>
          </p:cNvSpPr>
          <p:nvPr/>
        </p:nvSpPr>
        <p:spPr>
          <a:xfrm>
            <a:off x="341909" y="4467225"/>
            <a:ext cx="8096496" cy="2857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US v Brandenburg, No. 2:21-cr-00025 (E.D. Wis); see also DOJ release at:  https://www.justice.gov/archives/opa/pr/hospital-pharmacist-sentenced-attempt-spoil-hundreds-covid-vaccine-doses </a:t>
            </a:r>
          </a:p>
        </p:txBody>
      </p:sp>
    </p:spTree>
    <p:extLst>
      <p:ext uri="{BB962C8B-B14F-4D97-AF65-F5344CB8AC3E}">
        <p14:creationId xmlns:p14="http://schemas.microsoft.com/office/powerpoint/2010/main" val="487190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11F94581-605A-DBBF-30EA-3E5B19C15DE5}"/>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5ECC9155-6D80-E8ED-B124-37769C1982B0}"/>
              </a:ext>
            </a:extLst>
          </p:cNvPr>
          <p:cNvSpPr txBox="1">
            <a:spLocks noGrp="1"/>
          </p:cNvSpPr>
          <p:nvPr>
            <p:ph type="title"/>
          </p:nvPr>
        </p:nvSpPr>
        <p:spPr>
          <a:xfrm>
            <a:off x="282916" y="381812"/>
            <a:ext cx="77109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4000" dirty="0"/>
              <a:t>Criminal Case #2</a:t>
            </a:r>
            <a:endParaRPr sz="4000" dirty="0"/>
          </a:p>
        </p:txBody>
      </p:sp>
      <p:sp>
        <p:nvSpPr>
          <p:cNvPr id="2" name="Subtitle 1">
            <a:extLst>
              <a:ext uri="{FF2B5EF4-FFF2-40B4-BE49-F238E27FC236}">
                <a16:creationId xmlns:a16="http://schemas.microsoft.com/office/drawing/2014/main" id="{57BD35AB-7144-BE0C-E13A-48ABEAD65B8F}"/>
              </a:ext>
            </a:extLst>
          </p:cNvPr>
          <p:cNvSpPr>
            <a:spLocks noGrp="1"/>
          </p:cNvSpPr>
          <p:nvPr>
            <p:ph type="subTitle" idx="1"/>
          </p:nvPr>
        </p:nvSpPr>
        <p:spPr>
          <a:xfrm>
            <a:off x="282916" y="843608"/>
            <a:ext cx="8459928" cy="2939292"/>
          </a:xfrm>
        </p:spPr>
        <p:txBody>
          <a:bodyPr/>
          <a:lstStyle/>
          <a:p>
            <a:r>
              <a:rPr lang="en-US" sz="1400" dirty="0"/>
              <a:t>Defendant, the owner and president of a pharmacy in Puerto Rico, was charged and pleaded guilty to participating in a felony conspiracy to convert government property and to commit health care fraud in connection with the illegal vaccination of minors between the ages of 7 to 11 with a COVID-19 vaccine</a:t>
            </a:r>
          </a:p>
          <a:p>
            <a:r>
              <a:rPr lang="en-US" sz="1400" dirty="0"/>
              <a:t>From May – June, 2021, owner and employees of pharmacy conspired to knowingly filling and willfully administering the COVID-19 vaccine to children 11 years old or younger to submit Medicaid claims</a:t>
            </a:r>
          </a:p>
          <a:p>
            <a:r>
              <a:rPr lang="en-US" sz="1400" dirty="0"/>
              <a:t>24 children aged 7-11 were administered with the COVID-19 vaccine, at full dosage</a:t>
            </a:r>
          </a:p>
          <a:p>
            <a:r>
              <a:rPr lang="en-US" sz="1400" dirty="0"/>
              <a:t>CDC COVID-19 Vaccination Program required pharmacies to comply with FDA EUA requirements, which permitted administration of the COVID-19 vaccine billed to children aged 12 and older (the EUA for this vaccine was not approved for children 11 years old and younger)</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C3E1F383-AC17-B5AA-48FA-461CF635E194}"/>
              </a:ext>
            </a:extLst>
          </p:cNvPr>
          <p:cNvSpPr txBox="1">
            <a:spLocks/>
          </p:cNvSpPr>
          <p:nvPr/>
        </p:nvSpPr>
        <p:spPr>
          <a:xfrm>
            <a:off x="282916" y="4049767"/>
            <a:ext cx="8096496" cy="2857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DOJ Press Release from Sept. 27, 2021: Pharmacy Owner Pleads Guilty to Federal Charge Involving the Vaccination of Minors Under 12 with the Pfizer-BioNTech Covid-19 Vaccine available at: </a:t>
            </a:r>
            <a:r>
              <a:rPr lang="en-US" sz="1000" dirty="0">
                <a:hlinkClick r:id="rId3"/>
              </a:rPr>
              <a:t>https://www.justice.gov/usao-pr/pr/pharmacy-owner-pleads-guilty-federal-charge-involving-thevaccination-minors-under-12</a:t>
            </a:r>
            <a:endParaRPr lang="en-US" sz="1000" dirty="0"/>
          </a:p>
          <a:p>
            <a:endParaRPr lang="en-US" sz="1000" dirty="0"/>
          </a:p>
          <a:p>
            <a:endParaRPr lang="en-US" sz="1000" dirty="0"/>
          </a:p>
          <a:p>
            <a:r>
              <a:rPr lang="en-US" sz="1000" dirty="0"/>
              <a:t> </a:t>
            </a:r>
          </a:p>
        </p:txBody>
      </p:sp>
    </p:spTree>
    <p:extLst>
      <p:ext uri="{BB962C8B-B14F-4D97-AF65-F5344CB8AC3E}">
        <p14:creationId xmlns:p14="http://schemas.microsoft.com/office/powerpoint/2010/main" val="2841903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04E446AE-5CAB-9D95-DD30-53B0E3C002F3}"/>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F309DCB9-9D56-E8DB-42C8-A30B45A19779}"/>
              </a:ext>
            </a:extLst>
          </p:cNvPr>
          <p:cNvSpPr txBox="1">
            <a:spLocks noGrp="1"/>
          </p:cNvSpPr>
          <p:nvPr>
            <p:ph type="title"/>
          </p:nvPr>
        </p:nvSpPr>
        <p:spPr>
          <a:xfrm>
            <a:off x="240014" y="323715"/>
            <a:ext cx="77109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 </a:t>
            </a:r>
            <a:r>
              <a:rPr lang="en" sz="4000" dirty="0"/>
              <a:t>Criminal Case #2</a:t>
            </a:r>
            <a:endParaRPr sz="4000" dirty="0"/>
          </a:p>
        </p:txBody>
      </p:sp>
      <p:sp>
        <p:nvSpPr>
          <p:cNvPr id="2" name="Subtitle 1">
            <a:extLst>
              <a:ext uri="{FF2B5EF4-FFF2-40B4-BE49-F238E27FC236}">
                <a16:creationId xmlns:a16="http://schemas.microsoft.com/office/drawing/2014/main" id="{4ED27F98-8379-73D9-9D38-5AA993351FAB}"/>
              </a:ext>
            </a:extLst>
          </p:cNvPr>
          <p:cNvSpPr>
            <a:spLocks noGrp="1"/>
          </p:cNvSpPr>
          <p:nvPr>
            <p:ph type="subTitle" idx="1"/>
          </p:nvPr>
        </p:nvSpPr>
        <p:spPr>
          <a:xfrm>
            <a:off x="389991" y="719722"/>
            <a:ext cx="8364018" cy="2939292"/>
          </a:xfrm>
        </p:spPr>
        <p:txBody>
          <a:bodyPr/>
          <a:lstStyle/>
          <a:p>
            <a:r>
              <a:rPr lang="en-US" sz="1400" dirty="0"/>
              <a:t>The administration represented an unauthorized and unlawful administration of the vaccine</a:t>
            </a:r>
          </a:p>
          <a:p>
            <a:r>
              <a:rPr lang="en-US" sz="1400" dirty="0"/>
              <a:t>The vaccine was property of the US govt. and were illegally converted without authority</a:t>
            </a:r>
          </a:p>
          <a:p>
            <a:r>
              <a:rPr lang="en-US" sz="1400" dirty="0"/>
              <a:t>The pharmacy also was not permitted to submit claims to Medicaid for the unlawful and unauthorized administration of the COVID-19 vaccine</a:t>
            </a:r>
          </a:p>
          <a:p>
            <a:r>
              <a:rPr lang="en-US" sz="1400" dirty="0"/>
              <a:t>The state DOH identified the activity and suspended the pharmacy from the vaccine program</a:t>
            </a:r>
          </a:p>
          <a:p>
            <a:r>
              <a:rPr lang="en-US" sz="1400" dirty="0"/>
              <a:t>No medical conditions identified from administration, and funds received for the vaccinations were voluntarily returned to Medicaid</a:t>
            </a:r>
          </a:p>
          <a:p>
            <a:r>
              <a:rPr lang="en-US" sz="1400" dirty="0"/>
              <a:t>Owner voluntarily agreed to be excluded as a provider for Medicare, Medicaid, and all other federal health care programs for 5 years, and faced up to 5 yrs in prison/3 yrs of supervised release &amp; a </a:t>
            </a:r>
            <a:r>
              <a:rPr lang="en-US" dirty="0"/>
              <a:t>$250,000 fine </a:t>
            </a:r>
            <a:endParaRPr lang="en-US" sz="1400" dirty="0"/>
          </a:p>
          <a:p>
            <a:r>
              <a:rPr lang="en-US" sz="1400" dirty="0"/>
              <a:t>DOJ: “Pharmacists rank among the most trusted professionals… [t]his individual used her special access to illegally vaccinate children under the age of 12 years old putting their health at risk…. the DOJ will continue to work with its law enforcement partners to ensure the public receives safe and effective vaccines.”</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D6CE3DF7-A179-F9ED-E1A2-DC9C8753904D}"/>
              </a:ext>
            </a:extLst>
          </p:cNvPr>
          <p:cNvSpPr txBox="1">
            <a:spLocks/>
          </p:cNvSpPr>
          <p:nvPr/>
        </p:nvSpPr>
        <p:spPr>
          <a:xfrm>
            <a:off x="240014" y="4375718"/>
            <a:ext cx="8096496" cy="2857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DOJ Press Release from Sept. 27, 2021: Pharmacy Owner Pleads Guilty to Federal Charge Involving the Vaccination of Minors Under 12 with the Pfizer-BioNTech Covid-19 Vaccine available at: </a:t>
            </a:r>
            <a:r>
              <a:rPr lang="en-US" sz="1000" dirty="0">
                <a:hlinkClick r:id="rId3"/>
              </a:rPr>
              <a:t>https://www.justice.gov/usao-pr/pr/pharmacy-owner-pleads-guilty-federal-charge-involving-thevaccination-minors-under-12</a:t>
            </a:r>
            <a:endParaRPr lang="en-US" sz="1000" dirty="0"/>
          </a:p>
          <a:p>
            <a:endParaRPr lang="en-US" sz="1000" dirty="0"/>
          </a:p>
          <a:p>
            <a:endParaRPr lang="en-US" sz="1000" dirty="0"/>
          </a:p>
          <a:p>
            <a:r>
              <a:rPr lang="en-US" sz="1000" dirty="0"/>
              <a:t> </a:t>
            </a:r>
          </a:p>
        </p:txBody>
      </p:sp>
    </p:spTree>
    <p:extLst>
      <p:ext uri="{BB962C8B-B14F-4D97-AF65-F5344CB8AC3E}">
        <p14:creationId xmlns:p14="http://schemas.microsoft.com/office/powerpoint/2010/main" val="1634978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75D937C4-BFA0-FBAF-EB57-BADDE5D0FE3A}"/>
            </a:ext>
          </a:extLst>
        </p:cNvPr>
        <p:cNvGrpSpPr/>
        <p:nvPr/>
      </p:nvGrpSpPr>
      <p:grpSpPr>
        <a:xfrm>
          <a:off x="0" y="0"/>
          <a:ext cx="0" cy="0"/>
          <a:chOff x="0" y="0"/>
          <a:chExt cx="0" cy="0"/>
        </a:xfrm>
      </p:grpSpPr>
      <p:sp>
        <p:nvSpPr>
          <p:cNvPr id="331" name="Google Shape;331;p36">
            <a:extLst>
              <a:ext uri="{FF2B5EF4-FFF2-40B4-BE49-F238E27FC236}">
                <a16:creationId xmlns:a16="http://schemas.microsoft.com/office/drawing/2014/main" id="{91983624-F856-956C-7A9F-EB6FBF4EE457}"/>
              </a:ext>
            </a:extLst>
          </p:cNvPr>
          <p:cNvSpPr txBox="1">
            <a:spLocks noGrp="1"/>
          </p:cNvSpPr>
          <p:nvPr>
            <p:ph type="title" idx="2"/>
          </p:nvPr>
        </p:nvSpPr>
        <p:spPr>
          <a:xfrm>
            <a:off x="672705" y="525631"/>
            <a:ext cx="7798589" cy="4092238"/>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br>
              <a:rPr lang="en-US" sz="1800" dirty="0"/>
            </a:br>
            <a:br>
              <a:rPr lang="en-US" sz="1800" dirty="0"/>
            </a:br>
            <a:r>
              <a:rPr lang="en-US" sz="1800" dirty="0"/>
              <a:t>Which type of legal action could be brought against a pharmacist involving vaccine administration?</a:t>
            </a:r>
            <a:br>
              <a:rPr lang="en-US" sz="1800" dirty="0"/>
            </a:br>
            <a:r>
              <a:rPr lang="en-US" sz="1800" dirty="0"/>
              <a:t>I. Administrative</a:t>
            </a:r>
            <a:br>
              <a:rPr lang="en-US" sz="1800" dirty="0"/>
            </a:br>
            <a:r>
              <a:rPr lang="en-US" sz="1800" dirty="0"/>
              <a:t>II. Civil</a:t>
            </a:r>
            <a:br>
              <a:rPr lang="en-US" sz="1800" dirty="0"/>
            </a:br>
            <a:r>
              <a:rPr lang="en-US" sz="1800" dirty="0"/>
              <a:t>III. Criminal</a:t>
            </a:r>
            <a:br>
              <a:rPr lang="en-US" sz="1800" dirty="0"/>
            </a:br>
            <a:br>
              <a:rPr lang="en-US" sz="1800" dirty="0"/>
            </a:br>
            <a:r>
              <a:rPr lang="en-US" sz="1800" dirty="0"/>
              <a:t>A. I only</a:t>
            </a:r>
            <a:br>
              <a:rPr lang="en-US" sz="1800" dirty="0"/>
            </a:br>
            <a:r>
              <a:rPr lang="en-US" sz="1800" dirty="0"/>
              <a:t>B.  I and II only</a:t>
            </a:r>
            <a:br>
              <a:rPr lang="en-US" sz="1800" dirty="0"/>
            </a:br>
            <a:r>
              <a:rPr lang="en-US" sz="1800" dirty="0"/>
              <a:t>C. II and III only</a:t>
            </a:r>
            <a:br>
              <a:rPr lang="en-US" sz="1800" dirty="0"/>
            </a:br>
            <a:r>
              <a:rPr lang="en-US" sz="1800" dirty="0"/>
              <a:t>D. I, II, and III</a:t>
            </a:r>
            <a:br>
              <a:rPr lang="en-US" sz="2500" dirty="0"/>
            </a:br>
            <a:endParaRPr lang="en-US" sz="2500" dirty="0"/>
          </a:p>
        </p:txBody>
      </p:sp>
      <p:sp>
        <p:nvSpPr>
          <p:cNvPr id="329" name="Google Shape;329;p36">
            <a:extLst>
              <a:ext uri="{FF2B5EF4-FFF2-40B4-BE49-F238E27FC236}">
                <a16:creationId xmlns:a16="http://schemas.microsoft.com/office/drawing/2014/main" id="{598162DE-A8AC-4901-CAB0-EEC6BE1CDA1C}"/>
              </a:ext>
            </a:extLst>
          </p:cNvPr>
          <p:cNvSpPr txBox="1">
            <a:spLocks noGrp="1"/>
          </p:cNvSpPr>
          <p:nvPr>
            <p:ph type="title"/>
          </p:nvPr>
        </p:nvSpPr>
        <p:spPr>
          <a:xfrm>
            <a:off x="672705" y="525631"/>
            <a:ext cx="6469577"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Actor" panose="020B0503050000020004" pitchFamily="34" charset="77"/>
              </a:rPr>
              <a:t>Knowledge Check </a:t>
            </a:r>
            <a:endParaRPr dirty="0">
              <a:latin typeface="Actor" panose="020B0503050000020004" pitchFamily="34" charset="77"/>
            </a:endParaRPr>
          </a:p>
        </p:txBody>
      </p:sp>
    </p:spTree>
    <p:extLst>
      <p:ext uri="{BB962C8B-B14F-4D97-AF65-F5344CB8AC3E}">
        <p14:creationId xmlns:p14="http://schemas.microsoft.com/office/powerpoint/2010/main" val="3332291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9DE7731D-3D05-BD7D-E298-D7926C5373C5}"/>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50E50D15-5792-C762-032B-D7400A783B51}"/>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Summary </a:t>
            </a:r>
            <a:endParaRPr baseline="30000" dirty="0">
              <a:latin typeface="Actor" panose="020B0503050000020004" pitchFamily="34" charset="77"/>
            </a:endParaRPr>
          </a:p>
        </p:txBody>
      </p:sp>
      <p:sp>
        <p:nvSpPr>
          <p:cNvPr id="6" name="Google Shape;161;p30">
            <a:extLst>
              <a:ext uri="{FF2B5EF4-FFF2-40B4-BE49-F238E27FC236}">
                <a16:creationId xmlns:a16="http://schemas.microsoft.com/office/drawing/2014/main" id="{A8558DD9-6871-F050-0FFD-1240450C634A}"/>
              </a:ext>
            </a:extLst>
          </p:cNvPr>
          <p:cNvSpPr txBox="1">
            <a:spLocks/>
          </p:cNvSpPr>
          <p:nvPr/>
        </p:nvSpPr>
        <p:spPr>
          <a:xfrm>
            <a:off x="364922" y="1089926"/>
            <a:ext cx="8414156" cy="38977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Pharmacist authorization to vaccinate varies state-by-state, including ages, types of vaccines, and requirements in order to vaccinate</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PREP act expanded the authorization and liability immunity of pharmacists, interns, and technicians to vaccinate, superseding any state laws, through 2029</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Post-COVID, many states have started to expand their own state laws to allow pharmacists to vaccinate COVID-19, influenza, and ACIP-recommended vaccines as well as administer point-of-care tests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Administrative, civil, and criminal action pertaining vaccines can be brought against pharmacists</a:t>
            </a:r>
          </a:p>
          <a:p>
            <a:pPr marL="330200" indent="-171450">
              <a:lnSpc>
                <a:spcPct val="150000"/>
              </a:lnSpc>
              <a:buSzPts val="1100"/>
              <a:buFont typeface="Arial" panose="020B0604020202020204" pitchFamily="34" charset="0"/>
              <a:buChar char="•"/>
            </a:pPr>
            <a:endParaRPr lang="en-US" sz="1200" dirty="0">
              <a:latin typeface="Actor" panose="020B0503050000020004" pitchFamily="34" charset="77"/>
            </a:endParaRPr>
          </a:p>
        </p:txBody>
      </p:sp>
    </p:spTree>
    <p:extLst>
      <p:ext uri="{BB962C8B-B14F-4D97-AF65-F5344CB8AC3E}">
        <p14:creationId xmlns:p14="http://schemas.microsoft.com/office/powerpoint/2010/main" val="3961598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F4848D9F-2660-85A3-2AFA-5B4D1A56C00E}"/>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87D0EB0A-38F1-74A1-9C41-6F3835FE6ACB}"/>
              </a:ext>
            </a:extLst>
          </p:cNvPr>
          <p:cNvSpPr txBox="1">
            <a:spLocks noGrp="1"/>
          </p:cNvSpPr>
          <p:nvPr>
            <p:ph type="title"/>
          </p:nvPr>
        </p:nvSpPr>
        <p:spPr>
          <a:xfrm>
            <a:off x="1216475" y="1977150"/>
            <a:ext cx="50676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 you!</a:t>
            </a:r>
            <a:endParaRPr dirty="0"/>
          </a:p>
        </p:txBody>
      </p:sp>
      <p:sp>
        <p:nvSpPr>
          <p:cNvPr id="330" name="Google Shape;330;p36">
            <a:extLst>
              <a:ext uri="{FF2B5EF4-FFF2-40B4-BE49-F238E27FC236}">
                <a16:creationId xmlns:a16="http://schemas.microsoft.com/office/drawing/2014/main" id="{AF21524D-BDB3-621C-7182-3921BDCBDBB6}"/>
              </a:ext>
            </a:extLst>
          </p:cNvPr>
          <p:cNvSpPr txBox="1">
            <a:spLocks noGrp="1"/>
          </p:cNvSpPr>
          <p:nvPr>
            <p:ph type="subTitle" idx="1"/>
          </p:nvPr>
        </p:nvSpPr>
        <p:spPr>
          <a:xfrm>
            <a:off x="1216475" y="2730750"/>
            <a:ext cx="5067600" cy="43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Any Questions?</a:t>
            </a:r>
            <a:endParaRPr dirty="0"/>
          </a:p>
        </p:txBody>
      </p:sp>
    </p:spTree>
    <p:extLst>
      <p:ext uri="{BB962C8B-B14F-4D97-AF65-F5344CB8AC3E}">
        <p14:creationId xmlns:p14="http://schemas.microsoft.com/office/powerpoint/2010/main" val="2494871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58"/>
          <p:cNvSpPr txBox="1">
            <a:spLocks noGrp="1"/>
          </p:cNvSpPr>
          <p:nvPr>
            <p:ph type="title"/>
          </p:nvPr>
        </p:nvSpPr>
        <p:spPr>
          <a:xfrm>
            <a:off x="505868" y="290922"/>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a:t>
            </a:r>
            <a:endParaRPr dirty="0"/>
          </a:p>
        </p:txBody>
      </p:sp>
      <p:sp>
        <p:nvSpPr>
          <p:cNvPr id="834" name="Google Shape;834;p58"/>
          <p:cNvSpPr txBox="1">
            <a:spLocks noGrp="1"/>
          </p:cNvSpPr>
          <p:nvPr>
            <p:ph type="subTitle" idx="1"/>
          </p:nvPr>
        </p:nvSpPr>
        <p:spPr>
          <a:xfrm>
            <a:off x="436728" y="818193"/>
            <a:ext cx="7710900" cy="3831828"/>
          </a:xfrm>
          <a:prstGeom prst="rect">
            <a:avLst/>
          </a:prstGeom>
        </p:spPr>
        <p:txBody>
          <a:bodyPr spcFirstLastPara="1" wrap="square" lIns="91425" tIns="91425" rIns="91425" bIns="91425" anchor="t" anchorCtr="0">
            <a:noAutofit/>
          </a:bodyPr>
          <a:lstStyle/>
          <a:p>
            <a:pPr marL="228600" indent="-228600">
              <a:buSzPct val="100000"/>
              <a:buFont typeface="+mj-lt"/>
              <a:buAutoNum type="arabicParenR"/>
            </a:pPr>
            <a:r>
              <a:rPr lang="en-US" sz="900" dirty="0" err="1">
                <a:latin typeface="Actor" panose="020B0503050000020004" pitchFamily="34" charset="77"/>
              </a:rPr>
              <a:t>Erintalati</a:t>
            </a:r>
            <a:r>
              <a:rPr lang="en-US" sz="900" dirty="0">
                <a:latin typeface="Actor" panose="020B0503050000020004" pitchFamily="34" charset="77"/>
              </a:rPr>
              <a:t>. Pharmacist vaccination laws, 1990-2016 - Petrie-Flom center. Petrie. January 10, 2017. Accessed September 7, 2025. http://</a:t>
            </a:r>
            <a:r>
              <a:rPr lang="en-US" sz="900" dirty="0" err="1">
                <a:latin typeface="Actor" panose="020B0503050000020004" pitchFamily="34" charset="77"/>
              </a:rPr>
              <a:t>petrieflom.law.harvard.edu</a:t>
            </a:r>
            <a:r>
              <a:rPr lang="en-US" sz="900" dirty="0">
                <a:latin typeface="Actor" panose="020B0503050000020004" pitchFamily="34" charset="77"/>
              </a:rPr>
              <a:t>/2017/01/10/pharmacist-vaccination-laws-1990-2016/. </a:t>
            </a:r>
          </a:p>
          <a:p>
            <a:pPr marL="228600" indent="-228600">
              <a:buSzPct val="100000"/>
              <a:buFont typeface="+mj-lt"/>
              <a:buAutoNum type="arabicParenR"/>
            </a:pPr>
            <a:r>
              <a:rPr lang="en-US" sz="900" dirty="0">
                <a:latin typeface="Actor" panose="020B0503050000020004" pitchFamily="34" charset="77"/>
              </a:rPr>
              <a:t>Kathleen Kenny P. Pharmacist-administered immunization movement Propels Profession Forward. Pharmacy Times. September 14, 2021. Accessed September 7, 2025. https://</a:t>
            </a:r>
            <a:r>
              <a:rPr lang="en-US" sz="900" dirty="0" err="1">
                <a:latin typeface="Actor" panose="020B0503050000020004" pitchFamily="34" charset="77"/>
              </a:rPr>
              <a:t>www.pharmacytimes.com</a:t>
            </a:r>
            <a:r>
              <a:rPr lang="en-US" sz="900" dirty="0">
                <a:latin typeface="Actor" panose="020B0503050000020004" pitchFamily="34" charset="77"/>
              </a:rPr>
              <a:t>/view/pharmacist-administered-immunization-movement-propels-profession-forward. </a:t>
            </a:r>
          </a:p>
          <a:p>
            <a:pPr marL="228600" indent="-228600">
              <a:buSzPct val="100000"/>
              <a:buFont typeface="+mj-lt"/>
              <a:buAutoNum type="arabicParenR"/>
            </a:pPr>
            <a:r>
              <a:rPr lang="en-US" sz="900" dirty="0">
                <a:latin typeface="Actor" panose="020B0503050000020004" pitchFamily="34" charset="77"/>
              </a:rPr>
              <a:t>NASPA. Accessed September 7, 2025. https://</a:t>
            </a:r>
            <a:r>
              <a:rPr lang="en-US" sz="900" dirty="0" err="1">
                <a:latin typeface="Actor" panose="020B0503050000020004" pitchFamily="34" charset="77"/>
              </a:rPr>
              <a:t>naspa.us</a:t>
            </a:r>
            <a:r>
              <a:rPr lang="en-US" sz="900" dirty="0">
                <a:latin typeface="Actor" panose="020B0503050000020004" pitchFamily="34" charset="77"/>
              </a:rPr>
              <a:t>/wp-content/uploads/2019/04/IZ-Authority-012019.pdf. </a:t>
            </a:r>
          </a:p>
          <a:p>
            <a:pPr marL="228600" indent="-228600">
              <a:buSzPct val="100000"/>
              <a:buFont typeface="+mj-lt"/>
              <a:buAutoNum type="arabicParenR"/>
            </a:pPr>
            <a:r>
              <a:rPr lang="en-US" sz="900" dirty="0">
                <a:latin typeface="Actor" panose="020B0503050000020004" pitchFamily="34" charset="77"/>
              </a:rPr>
              <a:t>Pharmacist administered vaccines. Accessed September 7, 2025. https://</a:t>
            </a:r>
            <a:r>
              <a:rPr lang="en-US" sz="900" dirty="0" err="1">
                <a:latin typeface="Actor" panose="020B0503050000020004" pitchFamily="34" charset="77"/>
              </a:rPr>
              <a:t>naspa.us</a:t>
            </a:r>
            <a:r>
              <a:rPr lang="en-US" sz="900" dirty="0">
                <a:latin typeface="Actor" panose="020B0503050000020004" pitchFamily="34" charset="77"/>
              </a:rPr>
              <a:t>/wp-content/uploads/2022/06/Pharmacist-Immunization-Authority-June-2022.pdf. </a:t>
            </a:r>
          </a:p>
          <a:p>
            <a:pPr marL="228600" indent="-228600">
              <a:buSzPct val="100000"/>
              <a:buFont typeface="+mj-lt"/>
              <a:buAutoNum type="arabicParenR"/>
            </a:pPr>
            <a:r>
              <a:rPr lang="en-US" sz="900" dirty="0">
                <a:latin typeface="Actor" panose="020B0503050000020004" pitchFamily="34" charset="77"/>
              </a:rPr>
              <a:t>Pharmacist and pharmacy technician vaccination authority. NASPA. August 29, 2025. Accessed September 7, 2025. https://</a:t>
            </a:r>
            <a:r>
              <a:rPr lang="en-US" sz="900" dirty="0" err="1">
                <a:latin typeface="Actor" panose="020B0503050000020004" pitchFamily="34" charset="77"/>
              </a:rPr>
              <a:t>naspa.us</a:t>
            </a:r>
            <a:r>
              <a:rPr lang="en-US" sz="900" dirty="0">
                <a:latin typeface="Actor" panose="020B0503050000020004" pitchFamily="34" charset="77"/>
              </a:rPr>
              <a:t>/resource/2024-pharmacist-immunization-authority/. </a:t>
            </a:r>
          </a:p>
          <a:p>
            <a:pPr marL="228600" indent="-228600">
              <a:buSzPct val="100000"/>
              <a:buFont typeface="+mj-lt"/>
              <a:buAutoNum type="arabicParenR"/>
            </a:pPr>
            <a:r>
              <a:rPr lang="en-US" sz="900" dirty="0">
                <a:latin typeface="Actor" panose="020B0503050000020004" pitchFamily="34" charset="77"/>
              </a:rPr>
              <a:t>The PREP Act and Covid-19, part 2: The prep act declaration for covid-19 countermeasures. </a:t>
            </a:r>
            <a:r>
              <a:rPr lang="en-US" sz="900" dirty="0" err="1">
                <a:latin typeface="Actor" panose="020B0503050000020004" pitchFamily="34" charset="77"/>
              </a:rPr>
              <a:t>EveryCRSReport.com</a:t>
            </a:r>
            <a:r>
              <a:rPr lang="en-US" sz="900" dirty="0">
                <a:latin typeface="Actor" panose="020B0503050000020004" pitchFamily="34" charset="77"/>
              </a:rPr>
              <a:t>. January 3, 2025. Accessed September 7, 2025. https://</a:t>
            </a:r>
            <a:r>
              <a:rPr lang="en-US" sz="900" dirty="0" err="1">
                <a:latin typeface="Actor" panose="020B0503050000020004" pitchFamily="34" charset="77"/>
              </a:rPr>
              <a:t>www.everycrsreport.com</a:t>
            </a:r>
            <a:r>
              <a:rPr lang="en-US" sz="900" dirty="0">
                <a:latin typeface="Actor" panose="020B0503050000020004" pitchFamily="34" charset="77"/>
              </a:rPr>
              <a:t>/reports/LSB10730.html. </a:t>
            </a:r>
          </a:p>
          <a:p>
            <a:pPr marL="228600" indent="-228600">
              <a:buSzPct val="100000"/>
              <a:buFont typeface="+mj-lt"/>
              <a:buAutoNum type="arabicParenR"/>
            </a:pPr>
            <a:r>
              <a:rPr lang="en-US" sz="900" dirty="0">
                <a:latin typeface="Actor" panose="020B0503050000020004" pitchFamily="34" charset="77"/>
              </a:rPr>
              <a:t>Keagy J. Apha Press Release. American Pharmacists Association. December 10, 2024. Accessed September 7, 2025. https://</a:t>
            </a:r>
            <a:r>
              <a:rPr lang="en-US" sz="900" dirty="0" err="1">
                <a:latin typeface="Actor" panose="020B0503050000020004" pitchFamily="34" charset="77"/>
              </a:rPr>
              <a:t>www.pharmacist.com</a:t>
            </a:r>
            <a:r>
              <a:rPr lang="en-US" sz="900" dirty="0">
                <a:latin typeface="Actor" panose="020B0503050000020004" pitchFamily="34" charset="77"/>
              </a:rPr>
              <a:t>/APhA-Press-Releases/hhs-extends-federal-authority-consistent-with-apha-request-for-pharmacy-personnel-to-independently-administer-vaccines-and-test-to-treat-services-through-2029. </a:t>
            </a:r>
          </a:p>
          <a:p>
            <a:pPr marL="228600" indent="-228600">
              <a:buSzPct val="100000"/>
              <a:buFont typeface="+mj-lt"/>
              <a:buAutoNum type="arabicParenR"/>
            </a:pPr>
            <a:r>
              <a:rPr lang="en-US" sz="900" dirty="0">
                <a:latin typeface="Actor" panose="020B0503050000020004" pitchFamily="34" charset="77"/>
              </a:rPr>
              <a:t>El Kalach R, Jones-Jack NH, Grabenstein JD, et al. Pharmacists’ answer to the covid-19 pandemic: Contribution of the federal retail pharmacy program to covid-19 vaccination across sociodemographic characteristics—United States. Journal of the American Pharmacists Association. 2025;65(1):102305. doi:10.1016/j.japh.2024.102305 </a:t>
            </a:r>
          </a:p>
          <a:p>
            <a:pPr marL="228600" indent="-228600">
              <a:buSzPct val="100000"/>
              <a:buFont typeface="+mj-lt"/>
              <a:buAutoNum type="arabicParenR"/>
            </a:pPr>
            <a:r>
              <a:rPr lang="en-US" sz="900" dirty="0">
                <a:latin typeface="Actor" panose="020B0503050000020004" pitchFamily="34" charset="77"/>
              </a:rPr>
              <a:t>Pharmacist and pharmacy technician vaccination authority. NASPA. August 29, 2025. Accessed September 7, 2025. https://naspa.us/resource/2024-pharmacist-immunization-authority/. </a:t>
            </a:r>
          </a:p>
          <a:p>
            <a:pPr marL="228600" indent="-228600">
              <a:buSzPct val="100000"/>
              <a:buFont typeface="+mj-lt"/>
              <a:buAutoNum type="arabicParenR"/>
            </a:pPr>
            <a:r>
              <a:rPr lang="en-US" sz="900" dirty="0">
                <a:latin typeface="Actor" panose="020B0503050000020004" pitchFamily="34" charset="77"/>
              </a:rPr>
              <a:t>The NVIC Advocacy Team. NVIC’s 2024 state vaccine legislation report | National Vaccine Information Center (NVIC). Accessed September 7, 2025. https://www.nvic.org/newsletter/nov-2024/nvics-2024-state-vaccine-legislation-report. </a:t>
            </a:r>
          </a:p>
          <a:p>
            <a:pPr marL="228600" indent="-228600">
              <a:buSzPct val="100000"/>
              <a:buFont typeface="+mj-lt"/>
              <a:buAutoNum type="arabicParenR"/>
            </a:pPr>
            <a:r>
              <a:rPr lang="en-US" sz="900" dirty="0">
                <a:latin typeface="Actor" panose="020B0503050000020004" pitchFamily="34" charset="77"/>
              </a:rPr>
              <a:t>COVID Pharmacy Waivers PREP Act Extended. PA Pharmacists COVID Waivers. • https://www.papharmacists.com/page/covidwaivers . </a:t>
            </a:r>
          </a:p>
          <a:p>
            <a:pPr marL="228600" indent="-228600">
              <a:buSzPct val="100000"/>
              <a:buFont typeface="+mj-lt"/>
              <a:buAutoNum type="arabicParenR"/>
            </a:pPr>
            <a:r>
              <a:rPr lang="en-US" sz="900" dirty="0">
                <a:latin typeface="Actor" panose="020B0503050000020004" pitchFamily="34" charset="77"/>
              </a:rPr>
              <a:t>Pennsylvania Act No. 77 of 2024 (Pharmacy Benefit Reform Act). Accessed September 19, 2025.  https://www.legis.state.pa.us/cfdocs/legis/li/uconsCheck.cfm?yr=2024&amp;sessInd=0&amp;act=77.  </a:t>
            </a:r>
          </a:p>
          <a:p>
            <a:pPr marL="228600" indent="-228600">
              <a:buSzPct val="100000"/>
              <a:buFont typeface="+mj-lt"/>
              <a:buAutoNum type="arabicParenR"/>
            </a:pPr>
            <a:r>
              <a:rPr lang="en-US" sz="900" dirty="0">
                <a:latin typeface="Actor" panose="020B0503050000020004" pitchFamily="34" charset="77"/>
              </a:rPr>
              <a:t>Pennsylvania Pharmacists Association. Accessed September 7, 2025. https://</a:t>
            </a:r>
            <a:r>
              <a:rPr lang="en-US" sz="900" dirty="0" err="1">
                <a:latin typeface="Actor" panose="020B0503050000020004" pitchFamily="34" charset="77"/>
              </a:rPr>
              <a:t>www.papharmacists.com</a:t>
            </a:r>
            <a:r>
              <a:rPr lang="en-US" sz="900" dirty="0">
                <a:latin typeface="Actor" panose="020B0503050000020004" pitchFamily="34" charset="77"/>
              </a:rPr>
              <a:t>/page/</a:t>
            </a:r>
            <a:r>
              <a:rPr lang="en-US" sz="900" dirty="0" err="1">
                <a:latin typeface="Actor" panose="020B0503050000020004" pitchFamily="34" charset="77"/>
              </a:rPr>
              <a:t>vaccinepage</a:t>
            </a:r>
            <a:r>
              <a:rPr lang="en-US" sz="900" dirty="0">
                <a:latin typeface="Actor" panose="020B0503050000020004" pitchFamily="34" charset="77"/>
              </a:rPr>
              <a:t>. </a:t>
            </a:r>
          </a:p>
          <a:p>
            <a:pPr marL="171450" indent="-171450"/>
            <a:endParaRPr lang="en-US" sz="900" dirty="0">
              <a:latin typeface="Actor" panose="020B0503050000020004" pitchFamily="34" charset="77"/>
            </a:endParaRPr>
          </a:p>
          <a:p>
            <a:pPr marL="171450" indent="-171450"/>
            <a:endParaRPr lang="en-US" sz="900" dirty="0">
              <a:latin typeface="Actor" panose="020B0503050000020004" pitchFamily="34" charset="77"/>
            </a:endParaRPr>
          </a:p>
          <a:p>
            <a:pPr marL="171450" indent="-171450"/>
            <a:endParaRPr lang="en-US" sz="900" dirty="0">
              <a:latin typeface="Actor" panose="020B0503050000020004" pitchFamily="34" charset="77"/>
            </a:endParaRPr>
          </a:p>
          <a:p>
            <a:pPr marL="171450" indent="-171450"/>
            <a:endParaRPr lang="en-US" sz="1200" dirty="0"/>
          </a:p>
          <a:p>
            <a:pPr marL="171450" indent="-171450"/>
            <a:endParaRPr lang="en-US" sz="1200" dirty="0"/>
          </a:p>
          <a:p>
            <a:pPr marL="171450" indent="-171450"/>
            <a:endParaRPr lang="en-US" sz="1200" dirty="0"/>
          </a:p>
          <a:p>
            <a:pPr marL="171450" indent="-171450"/>
            <a:endParaRPr lang="en-US" sz="1200" dirty="0"/>
          </a:p>
          <a:p>
            <a:pPr marL="171450" indent="-171450"/>
            <a:endParaRP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7B692FF9-DB5D-27EF-DA5F-4AB0C8D49E9D}"/>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D2CCC17B-B2D4-DF94-33C8-6D5CC5DD7BB3}"/>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History of Pharmacists Vaccinating – 2019 </a:t>
            </a:r>
            <a:r>
              <a:rPr lang="en" baseline="30000" dirty="0"/>
              <a:t>3</a:t>
            </a:r>
            <a:endParaRPr baseline="30000" dirty="0">
              <a:latin typeface="Actor" panose="020B0503050000020004" pitchFamily="34" charset="77"/>
            </a:endParaRPr>
          </a:p>
        </p:txBody>
      </p:sp>
      <p:sp>
        <p:nvSpPr>
          <p:cNvPr id="6" name="Google Shape;161;p30">
            <a:extLst>
              <a:ext uri="{FF2B5EF4-FFF2-40B4-BE49-F238E27FC236}">
                <a16:creationId xmlns:a16="http://schemas.microsoft.com/office/drawing/2014/main" id="{E2FC92FF-737E-A29B-798D-A275B8381CB8}"/>
              </a:ext>
            </a:extLst>
          </p:cNvPr>
          <p:cNvSpPr txBox="1">
            <a:spLocks/>
          </p:cNvSpPr>
          <p:nvPr/>
        </p:nvSpPr>
        <p:spPr>
          <a:xfrm>
            <a:off x="364922" y="952085"/>
            <a:ext cx="8414156" cy="38977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8275" indent="-168275">
              <a:lnSpc>
                <a:spcPct val="150000"/>
              </a:lnSpc>
              <a:buSzPts val="1100"/>
              <a:buFont typeface="Arial" panose="020B0604020202020204" pitchFamily="34" charset="0"/>
              <a:buChar char="•"/>
            </a:pPr>
            <a:r>
              <a:rPr lang="en-US" sz="1200" dirty="0">
                <a:latin typeface="Actor" panose="020B0503050000020004" pitchFamily="34" charset="77"/>
              </a:rPr>
              <a:t>Comparison between states how vaccines could be administered by a pharmacist, including the HPV, MMR, and Hepatitis B vaccines</a:t>
            </a:r>
          </a:p>
        </p:txBody>
      </p:sp>
      <p:pic>
        <p:nvPicPr>
          <p:cNvPr id="3" name="Picture 2" descr="A white paper with black text and black text&#10;&#10;AI-generated content may be incorrect.">
            <a:extLst>
              <a:ext uri="{FF2B5EF4-FFF2-40B4-BE49-F238E27FC236}">
                <a16:creationId xmlns:a16="http://schemas.microsoft.com/office/drawing/2014/main" id="{68DF29FB-B368-8C6E-1CB0-38B2F296B3B3}"/>
              </a:ext>
            </a:extLst>
          </p:cNvPr>
          <p:cNvPicPr>
            <a:picLocks noChangeAspect="1"/>
          </p:cNvPicPr>
          <p:nvPr/>
        </p:nvPicPr>
        <p:blipFill>
          <a:blip r:embed="rId3"/>
          <a:stretch>
            <a:fillRect/>
          </a:stretch>
        </p:blipFill>
        <p:spPr>
          <a:xfrm>
            <a:off x="4798507" y="1293756"/>
            <a:ext cx="3625493" cy="1720481"/>
          </a:xfrm>
          <a:prstGeom prst="rect">
            <a:avLst/>
          </a:prstGeom>
        </p:spPr>
      </p:pic>
      <p:pic>
        <p:nvPicPr>
          <p:cNvPr id="5" name="Picture 4" descr="A white sheet with a red and black text&#10;&#10;AI-generated content may be incorrect.">
            <a:extLst>
              <a:ext uri="{FF2B5EF4-FFF2-40B4-BE49-F238E27FC236}">
                <a16:creationId xmlns:a16="http://schemas.microsoft.com/office/drawing/2014/main" id="{24C090E5-9014-4B87-B427-9BBA711392EE}"/>
              </a:ext>
            </a:extLst>
          </p:cNvPr>
          <p:cNvPicPr>
            <a:picLocks noChangeAspect="1"/>
          </p:cNvPicPr>
          <p:nvPr/>
        </p:nvPicPr>
        <p:blipFill>
          <a:blip r:embed="rId4"/>
          <a:stretch>
            <a:fillRect/>
          </a:stretch>
        </p:blipFill>
        <p:spPr>
          <a:xfrm>
            <a:off x="611810" y="2044058"/>
            <a:ext cx="3624914" cy="1779403"/>
          </a:xfrm>
          <a:prstGeom prst="rect">
            <a:avLst/>
          </a:prstGeom>
        </p:spPr>
      </p:pic>
      <p:pic>
        <p:nvPicPr>
          <p:cNvPr id="8" name="Picture 7" descr="A white paper with black text and a red graph&#10;&#10;AI-generated content may be incorrect.">
            <a:extLst>
              <a:ext uri="{FF2B5EF4-FFF2-40B4-BE49-F238E27FC236}">
                <a16:creationId xmlns:a16="http://schemas.microsoft.com/office/drawing/2014/main" id="{93FF83A3-14DC-2DAD-7637-189D20021575}"/>
              </a:ext>
            </a:extLst>
          </p:cNvPr>
          <p:cNvPicPr>
            <a:picLocks noChangeAspect="1"/>
          </p:cNvPicPr>
          <p:nvPr/>
        </p:nvPicPr>
        <p:blipFill>
          <a:blip r:embed="rId5"/>
          <a:stretch>
            <a:fillRect/>
          </a:stretch>
        </p:blipFill>
        <p:spPr>
          <a:xfrm>
            <a:off x="4907277" y="3129314"/>
            <a:ext cx="3624913" cy="1720481"/>
          </a:xfrm>
          <a:prstGeom prst="rect">
            <a:avLst/>
          </a:prstGeom>
        </p:spPr>
      </p:pic>
      <p:sp>
        <p:nvSpPr>
          <p:cNvPr id="10" name="TextBox 9">
            <a:extLst>
              <a:ext uri="{FF2B5EF4-FFF2-40B4-BE49-F238E27FC236}">
                <a16:creationId xmlns:a16="http://schemas.microsoft.com/office/drawing/2014/main" id="{EB372492-E845-A35D-717A-BD8C51465689}"/>
              </a:ext>
            </a:extLst>
          </p:cNvPr>
          <p:cNvSpPr txBox="1"/>
          <p:nvPr/>
        </p:nvSpPr>
        <p:spPr>
          <a:xfrm>
            <a:off x="720000" y="3759546"/>
            <a:ext cx="3315287" cy="384721"/>
          </a:xfrm>
          <a:prstGeom prst="rect">
            <a:avLst/>
          </a:prstGeom>
          <a:noFill/>
        </p:spPr>
        <p:txBody>
          <a:bodyPr wrap="square" rtlCol="0">
            <a:spAutoFit/>
          </a:bodyPr>
          <a:lstStyle/>
          <a:p>
            <a:r>
              <a:rPr lang="en-US" sz="500" dirty="0">
                <a:latin typeface="Actor" panose="020B0503050000020004" pitchFamily="34" charset="77"/>
              </a:rPr>
              <a:t>NASPA. Accessed September 7, 2025. https://</a:t>
            </a:r>
            <a:r>
              <a:rPr lang="en-US" sz="500" dirty="0" err="1">
                <a:latin typeface="Actor" panose="020B0503050000020004" pitchFamily="34" charset="77"/>
              </a:rPr>
              <a:t>naspa.us</a:t>
            </a:r>
            <a:r>
              <a:rPr lang="en-US" sz="500" dirty="0">
                <a:latin typeface="Actor" panose="020B0503050000020004" pitchFamily="34" charset="77"/>
              </a:rPr>
              <a:t>/wp-content/uploads/2019/04/IZ-Authority-012019.pdf. </a:t>
            </a:r>
          </a:p>
          <a:p>
            <a:endParaRPr lang="en-US" dirty="0"/>
          </a:p>
        </p:txBody>
      </p:sp>
      <p:sp>
        <p:nvSpPr>
          <p:cNvPr id="11" name="TextBox 10">
            <a:extLst>
              <a:ext uri="{FF2B5EF4-FFF2-40B4-BE49-F238E27FC236}">
                <a16:creationId xmlns:a16="http://schemas.microsoft.com/office/drawing/2014/main" id="{88417FB8-25E1-CA25-6614-5693B9B37B0F}"/>
              </a:ext>
            </a:extLst>
          </p:cNvPr>
          <p:cNvSpPr txBox="1"/>
          <p:nvPr/>
        </p:nvSpPr>
        <p:spPr>
          <a:xfrm>
            <a:off x="5062088" y="4772511"/>
            <a:ext cx="3315287" cy="384721"/>
          </a:xfrm>
          <a:prstGeom prst="rect">
            <a:avLst/>
          </a:prstGeom>
          <a:noFill/>
        </p:spPr>
        <p:txBody>
          <a:bodyPr wrap="square" rtlCol="0">
            <a:spAutoFit/>
          </a:bodyPr>
          <a:lstStyle/>
          <a:p>
            <a:r>
              <a:rPr lang="en-US" sz="500" dirty="0">
                <a:latin typeface="Actor" panose="020B0503050000020004" pitchFamily="34" charset="77"/>
              </a:rPr>
              <a:t>NASPA. Accessed September 7, 2025. https://</a:t>
            </a:r>
            <a:r>
              <a:rPr lang="en-US" sz="500" dirty="0" err="1">
                <a:latin typeface="Actor" panose="020B0503050000020004" pitchFamily="34" charset="77"/>
              </a:rPr>
              <a:t>naspa.us</a:t>
            </a:r>
            <a:r>
              <a:rPr lang="en-US" sz="500" dirty="0">
                <a:latin typeface="Actor" panose="020B0503050000020004" pitchFamily="34" charset="77"/>
              </a:rPr>
              <a:t>/wp-content/uploads/2019/04/IZ-Authority-012019.pdf. </a:t>
            </a:r>
          </a:p>
          <a:p>
            <a:endParaRPr lang="en-US" dirty="0"/>
          </a:p>
        </p:txBody>
      </p:sp>
      <p:sp>
        <p:nvSpPr>
          <p:cNvPr id="12" name="TextBox 11">
            <a:extLst>
              <a:ext uri="{FF2B5EF4-FFF2-40B4-BE49-F238E27FC236}">
                <a16:creationId xmlns:a16="http://schemas.microsoft.com/office/drawing/2014/main" id="{8112CE28-77A8-B5E8-9274-59B887A38589}"/>
              </a:ext>
            </a:extLst>
          </p:cNvPr>
          <p:cNvSpPr txBox="1"/>
          <p:nvPr/>
        </p:nvSpPr>
        <p:spPr>
          <a:xfrm>
            <a:off x="5062089" y="3014237"/>
            <a:ext cx="3315287" cy="384721"/>
          </a:xfrm>
          <a:prstGeom prst="rect">
            <a:avLst/>
          </a:prstGeom>
          <a:noFill/>
        </p:spPr>
        <p:txBody>
          <a:bodyPr wrap="square" rtlCol="0">
            <a:spAutoFit/>
          </a:bodyPr>
          <a:lstStyle/>
          <a:p>
            <a:r>
              <a:rPr lang="en-US" sz="500" dirty="0">
                <a:latin typeface="Actor" panose="020B0503050000020004" pitchFamily="34" charset="77"/>
              </a:rPr>
              <a:t>NASPA. Accessed September 7, 2025. https://</a:t>
            </a:r>
            <a:r>
              <a:rPr lang="en-US" sz="500" dirty="0" err="1">
                <a:latin typeface="Actor" panose="020B0503050000020004" pitchFamily="34" charset="77"/>
              </a:rPr>
              <a:t>naspa.us</a:t>
            </a:r>
            <a:r>
              <a:rPr lang="en-US" sz="500" dirty="0">
                <a:latin typeface="Actor" panose="020B0503050000020004" pitchFamily="34" charset="77"/>
              </a:rPr>
              <a:t>/wp-content/uploads/2019/04/IZ-Authority-012019.pdf. </a:t>
            </a:r>
          </a:p>
          <a:p>
            <a:endParaRPr lang="en-US" dirty="0"/>
          </a:p>
        </p:txBody>
      </p:sp>
    </p:spTree>
    <p:extLst>
      <p:ext uri="{BB962C8B-B14F-4D97-AF65-F5344CB8AC3E}">
        <p14:creationId xmlns:p14="http://schemas.microsoft.com/office/powerpoint/2010/main" val="98387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17B5DFC5-0D64-E24C-7FB0-FC11493B7056}"/>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A983F5EF-A9F1-ECFD-81E0-68C38CCD33E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 dirty="0"/>
              <a:t>History of Pharmacists Vaccinating - 2019</a:t>
            </a:r>
            <a:r>
              <a:rPr lang="en" baseline="30000" dirty="0"/>
              <a:t> 3</a:t>
            </a:r>
            <a:endParaRPr dirty="0">
              <a:latin typeface="Actor" panose="020B0503050000020004" pitchFamily="34" charset="77"/>
            </a:endParaRPr>
          </a:p>
        </p:txBody>
      </p:sp>
      <p:sp>
        <p:nvSpPr>
          <p:cNvPr id="6" name="Google Shape;161;p30">
            <a:extLst>
              <a:ext uri="{FF2B5EF4-FFF2-40B4-BE49-F238E27FC236}">
                <a16:creationId xmlns:a16="http://schemas.microsoft.com/office/drawing/2014/main" id="{22FD88DB-1F01-247F-6E6B-C1FF30EF1C66}"/>
              </a:ext>
            </a:extLst>
          </p:cNvPr>
          <p:cNvSpPr txBox="1">
            <a:spLocks/>
          </p:cNvSpPr>
          <p:nvPr/>
        </p:nvSpPr>
        <p:spPr>
          <a:xfrm>
            <a:off x="364922" y="1089926"/>
            <a:ext cx="8414156" cy="38977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8275" indent="-168275">
              <a:lnSpc>
                <a:spcPct val="150000"/>
              </a:lnSpc>
              <a:buSzPts val="1100"/>
              <a:buFont typeface="Arial" panose="020B0604020202020204" pitchFamily="34" charset="0"/>
              <a:buChar char="•"/>
            </a:pPr>
            <a:r>
              <a:rPr lang="en-US" sz="1200" dirty="0">
                <a:latin typeface="Actor" panose="020B0503050000020004" pitchFamily="34" charset="77"/>
              </a:rPr>
              <a:t>Comparison of states and requirements for pharmacists to immunize </a:t>
            </a:r>
          </a:p>
          <a:p>
            <a:pPr marL="787400" lvl="1" indent="-171450">
              <a:lnSpc>
                <a:spcPct val="150000"/>
              </a:lnSpc>
              <a:buSzPts val="1100"/>
              <a:buFont typeface="Arial" panose="020B0604020202020204" pitchFamily="34" charset="0"/>
              <a:buChar char="•"/>
            </a:pPr>
            <a:endParaRPr lang="en-US" sz="1200" dirty="0">
              <a:latin typeface="Actor" panose="020B0503050000020004" pitchFamily="34" charset="77"/>
            </a:endParaRPr>
          </a:p>
        </p:txBody>
      </p:sp>
      <p:pic>
        <p:nvPicPr>
          <p:cNvPr id="4" name="Picture 3" descr="A diagram of a person with a red box&#10;&#10;AI-generated content may be incorrect.">
            <a:extLst>
              <a:ext uri="{FF2B5EF4-FFF2-40B4-BE49-F238E27FC236}">
                <a16:creationId xmlns:a16="http://schemas.microsoft.com/office/drawing/2014/main" id="{579AE0B6-35C3-6D1E-D350-562DDF033EA8}"/>
              </a:ext>
            </a:extLst>
          </p:cNvPr>
          <p:cNvPicPr>
            <a:picLocks noChangeAspect="1"/>
          </p:cNvPicPr>
          <p:nvPr/>
        </p:nvPicPr>
        <p:blipFill>
          <a:blip r:embed="rId3"/>
          <a:stretch>
            <a:fillRect/>
          </a:stretch>
        </p:blipFill>
        <p:spPr>
          <a:xfrm>
            <a:off x="1230963" y="1530075"/>
            <a:ext cx="6682074" cy="3168400"/>
          </a:xfrm>
          <a:prstGeom prst="rect">
            <a:avLst/>
          </a:prstGeom>
        </p:spPr>
      </p:pic>
      <p:sp>
        <p:nvSpPr>
          <p:cNvPr id="7" name="TextBox 6">
            <a:extLst>
              <a:ext uri="{FF2B5EF4-FFF2-40B4-BE49-F238E27FC236}">
                <a16:creationId xmlns:a16="http://schemas.microsoft.com/office/drawing/2014/main" id="{9A22C8A2-9D54-B1C7-CDC9-03DAD01B1C1E}"/>
              </a:ext>
            </a:extLst>
          </p:cNvPr>
          <p:cNvSpPr txBox="1"/>
          <p:nvPr/>
        </p:nvSpPr>
        <p:spPr>
          <a:xfrm>
            <a:off x="1525070" y="4458334"/>
            <a:ext cx="3315287" cy="384721"/>
          </a:xfrm>
          <a:prstGeom prst="rect">
            <a:avLst/>
          </a:prstGeom>
          <a:noFill/>
        </p:spPr>
        <p:txBody>
          <a:bodyPr wrap="square" rtlCol="0">
            <a:spAutoFit/>
          </a:bodyPr>
          <a:lstStyle/>
          <a:p>
            <a:r>
              <a:rPr lang="en-US" sz="500" dirty="0">
                <a:latin typeface="Actor" panose="020B0503050000020004" pitchFamily="34" charset="77"/>
              </a:rPr>
              <a:t>NASPA. Accessed September 7, 2025. https://</a:t>
            </a:r>
            <a:r>
              <a:rPr lang="en-US" sz="500" dirty="0" err="1">
                <a:latin typeface="Actor" panose="020B0503050000020004" pitchFamily="34" charset="77"/>
              </a:rPr>
              <a:t>naspa.us</a:t>
            </a:r>
            <a:r>
              <a:rPr lang="en-US" sz="500" dirty="0">
                <a:latin typeface="Actor" panose="020B0503050000020004" pitchFamily="34" charset="77"/>
              </a:rPr>
              <a:t>/wp-content/uploads/2019/04/IZ-Authority-012019.pdf. </a:t>
            </a:r>
          </a:p>
          <a:p>
            <a:endParaRPr lang="en-US" dirty="0"/>
          </a:p>
        </p:txBody>
      </p:sp>
    </p:spTree>
    <p:extLst>
      <p:ext uri="{BB962C8B-B14F-4D97-AF65-F5344CB8AC3E}">
        <p14:creationId xmlns:p14="http://schemas.microsoft.com/office/powerpoint/2010/main" val="334719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2">
          <a:extLst>
            <a:ext uri="{FF2B5EF4-FFF2-40B4-BE49-F238E27FC236}">
              <a16:creationId xmlns:a16="http://schemas.microsoft.com/office/drawing/2014/main" id="{69437BE5-C5E3-4CB3-1900-0563B8239176}"/>
            </a:ext>
          </a:extLst>
        </p:cNvPr>
        <p:cNvGrpSpPr/>
        <p:nvPr/>
      </p:nvGrpSpPr>
      <p:grpSpPr>
        <a:xfrm>
          <a:off x="0" y="0"/>
          <a:ext cx="0" cy="0"/>
          <a:chOff x="0" y="0"/>
          <a:chExt cx="0" cy="0"/>
        </a:xfrm>
      </p:grpSpPr>
      <p:sp>
        <p:nvSpPr>
          <p:cNvPr id="613" name="Google Shape;613;p50">
            <a:extLst>
              <a:ext uri="{FF2B5EF4-FFF2-40B4-BE49-F238E27FC236}">
                <a16:creationId xmlns:a16="http://schemas.microsoft.com/office/drawing/2014/main" id="{D25F9CB6-2488-E909-4028-F80934325DF8}"/>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History of Pharmacists Vaccinating </a:t>
            </a:r>
            <a:r>
              <a:rPr lang="en" baseline="30000" dirty="0"/>
              <a:t>4,5</a:t>
            </a:r>
            <a:endParaRPr baseline="30000" dirty="0">
              <a:latin typeface="Actor" panose="020B0503050000020004" pitchFamily="34" charset="77"/>
            </a:endParaRPr>
          </a:p>
        </p:txBody>
      </p:sp>
      <p:sp>
        <p:nvSpPr>
          <p:cNvPr id="6" name="Google Shape;161;p30">
            <a:extLst>
              <a:ext uri="{FF2B5EF4-FFF2-40B4-BE49-F238E27FC236}">
                <a16:creationId xmlns:a16="http://schemas.microsoft.com/office/drawing/2014/main" id="{28A0FCD5-414F-DF5D-1252-FC53D02D1F72}"/>
              </a:ext>
            </a:extLst>
          </p:cNvPr>
          <p:cNvSpPr txBox="1">
            <a:spLocks/>
          </p:cNvSpPr>
          <p:nvPr/>
        </p:nvSpPr>
        <p:spPr>
          <a:xfrm>
            <a:off x="364922" y="1089926"/>
            <a:ext cx="8414156" cy="38977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nSpc>
                <a:spcPct val="150000"/>
              </a:lnSpc>
              <a:buSzPts val="1100"/>
            </a:pPr>
            <a:r>
              <a:rPr lang="en-US" sz="1600" b="1" dirty="0">
                <a:latin typeface="Actor" panose="020B0503050000020004" pitchFamily="34" charset="77"/>
              </a:rPr>
              <a:t>2024</a:t>
            </a:r>
            <a:endParaRPr lang="en-US" sz="1200" b="1" dirty="0">
              <a:latin typeface="Actor" panose="020B0503050000020004" pitchFamily="34" charset="77"/>
            </a:endParaRPr>
          </a:p>
          <a:p>
            <a:pPr marL="444500" indent="-285750">
              <a:lnSpc>
                <a:spcPct val="150000"/>
              </a:lnSpc>
              <a:buSzPts val="1100"/>
              <a:buFont typeface="Arial" panose="020B0604020202020204" pitchFamily="34" charset="0"/>
              <a:buChar char="•"/>
            </a:pPr>
            <a:r>
              <a:rPr lang="en-US" sz="1200" dirty="0">
                <a:latin typeface="Actor" panose="020B0503050000020004" pitchFamily="34" charset="77"/>
              </a:rPr>
              <a:t>According to the APhA and NASPA – only 19 states and DC allowed pharmacists to administer all ACIP-recommended vaccines to individuals 3 years and older (independently or by protocol) </a:t>
            </a:r>
          </a:p>
          <a:p>
            <a:pPr marL="158750">
              <a:lnSpc>
                <a:spcPct val="150000"/>
              </a:lnSpc>
              <a:buSzPts val="1100"/>
            </a:pPr>
            <a:r>
              <a:rPr lang="en-US" sz="1600" dirty="0">
                <a:latin typeface="Actor" panose="020B0503050000020004" pitchFamily="34" charset="77"/>
              </a:rPr>
              <a:t> </a:t>
            </a:r>
            <a:r>
              <a:rPr lang="en-US" sz="1600" b="1" dirty="0">
                <a:latin typeface="Actor" panose="020B0503050000020004" pitchFamily="34" charset="77"/>
              </a:rPr>
              <a:t>State-by-state Variations</a:t>
            </a:r>
          </a:p>
          <a:p>
            <a:pPr marL="330200" indent="-171450">
              <a:lnSpc>
                <a:spcPct val="150000"/>
              </a:lnSpc>
              <a:buSzPts val="1100"/>
              <a:buFont typeface="Arial" panose="020B0604020202020204" pitchFamily="34" charset="0"/>
              <a:buChar char="•"/>
            </a:pPr>
            <a:r>
              <a:rPr lang="en-US" sz="1200" dirty="0">
                <a:latin typeface="Actor" panose="020B0503050000020004" pitchFamily="34" charset="77"/>
              </a:rPr>
              <a:t>States vary in vaccination laws for pharmacists:</a:t>
            </a:r>
          </a:p>
          <a:p>
            <a:pPr marL="573088" lvl="1" indent="-171450">
              <a:lnSpc>
                <a:spcPct val="150000"/>
              </a:lnSpc>
              <a:buSzPts val="1100"/>
              <a:buFont typeface="Arial" panose="020B0604020202020204" pitchFamily="34" charset="0"/>
              <a:buChar char="•"/>
              <a:tabLst>
                <a:tab pos="850900" algn="l"/>
              </a:tabLst>
            </a:pPr>
            <a:r>
              <a:rPr lang="en-US" sz="1200" dirty="0">
                <a:latin typeface="Actor" panose="020B0503050000020004" pitchFamily="34" charset="77"/>
              </a:rPr>
              <a:t>Age: adult-only to all ages</a:t>
            </a:r>
          </a:p>
          <a:p>
            <a:pPr marL="573088" lvl="1" indent="-171450">
              <a:lnSpc>
                <a:spcPct val="150000"/>
              </a:lnSpc>
              <a:buSzPts val="1100"/>
              <a:buFont typeface="Arial" panose="020B0604020202020204" pitchFamily="34" charset="0"/>
              <a:buChar char="•"/>
              <a:tabLst>
                <a:tab pos="850900" algn="l"/>
              </a:tabLst>
            </a:pPr>
            <a:r>
              <a:rPr lang="en-US" sz="1200" dirty="0">
                <a:latin typeface="Actor" panose="020B0503050000020004" pitchFamily="34" charset="77"/>
              </a:rPr>
              <a:t>Types: COVID, influenza, ACIP- recommended vaccines</a:t>
            </a:r>
          </a:p>
          <a:p>
            <a:pPr marL="573088" lvl="1" indent="-171450">
              <a:lnSpc>
                <a:spcPct val="150000"/>
              </a:lnSpc>
              <a:buSzPts val="1100"/>
              <a:buFont typeface="Arial" panose="020B0604020202020204" pitchFamily="34" charset="0"/>
              <a:buChar char="•"/>
              <a:tabLst>
                <a:tab pos="850900" algn="l"/>
              </a:tabLst>
            </a:pPr>
            <a:r>
              <a:rPr lang="en-US" sz="1200" dirty="0">
                <a:latin typeface="Actor" panose="020B0503050000020004" pitchFamily="34" charset="77"/>
              </a:rPr>
              <a:t>Variations in requirements providing authorization: standing order, pharmacist prescribing, prescription via prescriber</a:t>
            </a:r>
          </a:p>
        </p:txBody>
      </p:sp>
    </p:spTree>
    <p:extLst>
      <p:ext uri="{BB962C8B-B14F-4D97-AF65-F5344CB8AC3E}">
        <p14:creationId xmlns:p14="http://schemas.microsoft.com/office/powerpoint/2010/main" val="383339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3B32437A-95C2-40EB-B056-3DA348470851}"/>
            </a:ext>
          </a:extLst>
        </p:cNvPr>
        <p:cNvGrpSpPr/>
        <p:nvPr/>
      </p:nvGrpSpPr>
      <p:grpSpPr>
        <a:xfrm>
          <a:off x="0" y="0"/>
          <a:ext cx="0" cy="0"/>
          <a:chOff x="0" y="0"/>
          <a:chExt cx="0" cy="0"/>
        </a:xfrm>
      </p:grpSpPr>
      <p:sp>
        <p:nvSpPr>
          <p:cNvPr id="331" name="Google Shape;331;p36">
            <a:extLst>
              <a:ext uri="{FF2B5EF4-FFF2-40B4-BE49-F238E27FC236}">
                <a16:creationId xmlns:a16="http://schemas.microsoft.com/office/drawing/2014/main" id="{21AAE46D-F603-80C7-7D05-B6ECCAD6F3D8}"/>
              </a:ext>
            </a:extLst>
          </p:cNvPr>
          <p:cNvSpPr txBox="1">
            <a:spLocks noGrp="1"/>
          </p:cNvSpPr>
          <p:nvPr>
            <p:ph type="title" idx="2"/>
          </p:nvPr>
        </p:nvSpPr>
        <p:spPr>
          <a:xfrm>
            <a:off x="672705" y="988618"/>
            <a:ext cx="7798589" cy="4092238"/>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t>Which of the following represents how a pharmacist could obtain authoriztion to immunize patients?</a:t>
            </a:r>
            <a:br>
              <a:rPr lang="en" sz="2500" dirty="0"/>
            </a:br>
            <a:r>
              <a:rPr lang="en-US" sz="2500" dirty="0"/>
              <a:t>A</a:t>
            </a:r>
            <a:r>
              <a:rPr lang="en" sz="2500" dirty="0"/>
              <a:t>. Standing Order</a:t>
            </a:r>
            <a:br>
              <a:rPr lang="en" sz="2500" dirty="0"/>
            </a:br>
            <a:r>
              <a:rPr lang="en" sz="2500" dirty="0"/>
              <a:t>B. Pharmacist Prescription</a:t>
            </a:r>
            <a:br>
              <a:rPr lang="en" sz="2500" dirty="0"/>
            </a:br>
            <a:r>
              <a:rPr lang="en" sz="2500" dirty="0"/>
              <a:t>C. Prescriber Prescription</a:t>
            </a:r>
            <a:br>
              <a:rPr lang="en" sz="2500" dirty="0"/>
            </a:br>
            <a:r>
              <a:rPr lang="en" sz="2500" dirty="0"/>
              <a:t>D. A and C only</a:t>
            </a:r>
            <a:br>
              <a:rPr lang="en" sz="2500" dirty="0"/>
            </a:br>
            <a:r>
              <a:rPr lang="en" sz="2500" dirty="0"/>
              <a:t>E. A, B, and C</a:t>
            </a:r>
            <a:br>
              <a:rPr lang="en" sz="2500" dirty="0"/>
            </a:br>
            <a:br>
              <a:rPr lang="en" sz="2500" dirty="0"/>
            </a:br>
            <a:endParaRPr sz="2500" dirty="0"/>
          </a:p>
        </p:txBody>
      </p:sp>
      <p:sp>
        <p:nvSpPr>
          <p:cNvPr id="329" name="Google Shape;329;p36">
            <a:extLst>
              <a:ext uri="{FF2B5EF4-FFF2-40B4-BE49-F238E27FC236}">
                <a16:creationId xmlns:a16="http://schemas.microsoft.com/office/drawing/2014/main" id="{B47D816B-30E7-BFD0-8F7A-41D7179D5EAF}"/>
              </a:ext>
            </a:extLst>
          </p:cNvPr>
          <p:cNvSpPr txBox="1">
            <a:spLocks noGrp="1"/>
          </p:cNvSpPr>
          <p:nvPr>
            <p:ph type="title"/>
          </p:nvPr>
        </p:nvSpPr>
        <p:spPr>
          <a:xfrm>
            <a:off x="672705" y="17362"/>
            <a:ext cx="6301042" cy="68869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dirty="0">
                <a:latin typeface="Actor" panose="020B0503050000020004" pitchFamily="34" charset="77"/>
              </a:rPr>
              <a:t>Knowledge Check </a:t>
            </a:r>
            <a:endParaRPr sz="4400" dirty="0">
              <a:latin typeface="Actor" panose="020B0503050000020004" pitchFamily="34" charset="77"/>
            </a:endParaRPr>
          </a:p>
        </p:txBody>
      </p:sp>
    </p:spTree>
    <p:extLst>
      <p:ext uri="{BB962C8B-B14F-4D97-AF65-F5344CB8AC3E}">
        <p14:creationId xmlns:p14="http://schemas.microsoft.com/office/powerpoint/2010/main" val="3224131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a:extLst>
            <a:ext uri="{FF2B5EF4-FFF2-40B4-BE49-F238E27FC236}">
              <a16:creationId xmlns:a16="http://schemas.microsoft.com/office/drawing/2014/main" id="{C5D4D9A0-4EB6-D428-ADBD-4C2ACC0D6F54}"/>
            </a:ext>
          </a:extLst>
        </p:cNvPr>
        <p:cNvGrpSpPr/>
        <p:nvPr/>
      </p:nvGrpSpPr>
      <p:grpSpPr>
        <a:xfrm>
          <a:off x="0" y="0"/>
          <a:ext cx="0" cy="0"/>
          <a:chOff x="0" y="0"/>
          <a:chExt cx="0" cy="0"/>
        </a:xfrm>
      </p:grpSpPr>
      <p:sp>
        <p:nvSpPr>
          <p:cNvPr id="329" name="Google Shape;329;p36">
            <a:extLst>
              <a:ext uri="{FF2B5EF4-FFF2-40B4-BE49-F238E27FC236}">
                <a16:creationId xmlns:a16="http://schemas.microsoft.com/office/drawing/2014/main" id="{8B4DDABC-55BB-428C-1361-0D4B07EE9955}"/>
              </a:ext>
            </a:extLst>
          </p:cNvPr>
          <p:cNvSpPr txBox="1">
            <a:spLocks noGrp="1"/>
          </p:cNvSpPr>
          <p:nvPr>
            <p:ph type="title"/>
          </p:nvPr>
        </p:nvSpPr>
        <p:spPr>
          <a:xfrm>
            <a:off x="1246456" y="2441845"/>
            <a:ext cx="50676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COVID-19: PREP Act</a:t>
            </a:r>
            <a:endParaRPr dirty="0"/>
          </a:p>
        </p:txBody>
      </p:sp>
      <p:sp>
        <p:nvSpPr>
          <p:cNvPr id="331" name="Google Shape;331;p36">
            <a:extLst>
              <a:ext uri="{FF2B5EF4-FFF2-40B4-BE49-F238E27FC236}">
                <a16:creationId xmlns:a16="http://schemas.microsoft.com/office/drawing/2014/main" id="{D25E390A-556F-033D-1213-A6FA14A37462}"/>
              </a:ext>
            </a:extLst>
          </p:cNvPr>
          <p:cNvSpPr txBox="1">
            <a:spLocks noGrp="1"/>
          </p:cNvSpPr>
          <p:nvPr>
            <p:ph type="title" idx="2"/>
          </p:nvPr>
        </p:nvSpPr>
        <p:spPr>
          <a:xfrm>
            <a:off x="720000" y="533550"/>
            <a:ext cx="824400" cy="705000"/>
          </a:xfrm>
          <a:prstGeom prst="rect">
            <a:avLst/>
          </a:prstGeom>
          <a:solidFill>
            <a:srgbClr val="B9D6FE"/>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Tree>
    <p:extLst>
      <p:ext uri="{BB962C8B-B14F-4D97-AF65-F5344CB8AC3E}">
        <p14:creationId xmlns:p14="http://schemas.microsoft.com/office/powerpoint/2010/main" val="1573034890"/>
      </p:ext>
    </p:extLst>
  </p:cSld>
  <p:clrMapOvr>
    <a:masterClrMapping/>
  </p:clrMapOvr>
</p:sld>
</file>

<file path=ppt/theme/theme1.xml><?xml version="1.0" encoding="utf-8"?>
<a:theme xmlns:a="http://schemas.openxmlformats.org/drawingml/2006/main" name="Elegant Black &amp; White Thesis Defense by Slidesgo">
  <a:themeElements>
    <a:clrScheme name="Simple Light">
      <a:dk1>
        <a:srgbClr val="333333"/>
      </a:dk1>
      <a:lt1>
        <a:srgbClr val="FDFDFD"/>
      </a:lt1>
      <a:dk2>
        <a:srgbClr val="E8E7E7"/>
      </a:dk2>
      <a:lt2>
        <a:srgbClr val="B2B2B2"/>
      </a:lt2>
      <a:accent1>
        <a:srgbClr val="777777"/>
      </a:accent1>
      <a:accent2>
        <a:srgbClr val="FFFFFF"/>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f9f489-e0a0-4eeb-87cc-3a526112fd0d}" enabled="0" method="" siteId="{9ef9f489-e0a0-4eeb-87cc-3a526112fd0d}" removed="1"/>
</clbl:labelList>
</file>

<file path=docProps/app.xml><?xml version="1.0" encoding="utf-8"?>
<Properties xmlns="http://schemas.openxmlformats.org/officeDocument/2006/extended-properties" xmlns:vt="http://schemas.openxmlformats.org/officeDocument/2006/docPropsVTypes">
  <TotalTime>16892</TotalTime>
  <Words>6205</Words>
  <Application>Microsoft Office PowerPoint</Application>
  <PresentationFormat>On-screen Show (16:9)</PresentationFormat>
  <Paragraphs>354</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Hanken Grotesk</vt:lpstr>
      <vt:lpstr>Actor</vt:lpstr>
      <vt:lpstr>Nunito Light</vt:lpstr>
      <vt:lpstr>Arial</vt:lpstr>
      <vt:lpstr>Figtree Black</vt:lpstr>
      <vt:lpstr>Elegant Black &amp; White Thesis Defense by Slidesgo</vt:lpstr>
      <vt:lpstr>The Evolving Landscape of Immunization Law</vt:lpstr>
      <vt:lpstr>By the end of this session, participants will be able to…</vt:lpstr>
      <vt:lpstr>Background:  Legal Authority for Administering  Immunizations </vt:lpstr>
      <vt:lpstr>History of Pharmacists Vaccinating 1,2,3</vt:lpstr>
      <vt:lpstr>History of Pharmacists Vaccinating – 2019 3</vt:lpstr>
      <vt:lpstr>History of Pharmacists Vaccinating - 2019 3</vt:lpstr>
      <vt:lpstr>History of Pharmacists Vaccinating 4,5</vt:lpstr>
      <vt:lpstr>Which of the following represents how a pharmacist could obtain authoriztion to immunize patients? A. Standing Order B. Pharmacist Prescription C. Prescriber Prescription D. A and C only E. A, B, and C  </vt:lpstr>
      <vt:lpstr>COVID-19: PREP Act</vt:lpstr>
      <vt:lpstr>History of PREP Act 6</vt:lpstr>
      <vt:lpstr>PREP Act During COVID-19 6</vt:lpstr>
      <vt:lpstr>PREP Act COVID-19 Expansion 7</vt:lpstr>
      <vt:lpstr>T/F: Pharmacists, Interns, and Technicians can administer COVID-19 and ACIP-recommended vaccines under the PREP act.</vt:lpstr>
      <vt:lpstr>Impact of Pharmacist Immunizations during COVID-19</vt:lpstr>
      <vt:lpstr>Pharmacists Contribution to Vaccinations 8</vt:lpstr>
      <vt:lpstr>Where are we currently?</vt:lpstr>
      <vt:lpstr>State Authorization Post-COVID 9</vt:lpstr>
      <vt:lpstr>States - Expanded Authority 10</vt:lpstr>
      <vt:lpstr>States - Expanded Authority 10</vt:lpstr>
      <vt:lpstr>Immunizing in Pennsylvania</vt:lpstr>
      <vt:lpstr>Authorization at State Level Expanded 11</vt:lpstr>
      <vt:lpstr>Authorization at State Level Expanded 12</vt:lpstr>
      <vt:lpstr>Authorization at State Level Expanded 13</vt:lpstr>
      <vt:lpstr>Under the current PA law, what is the age group that technicians can vaccinate?   A. 3 years or older B. 13 years or older C. 18 years or older D. all ages</vt:lpstr>
      <vt:lpstr>Vaccine Legal Cases</vt:lpstr>
      <vt:lpstr> Civil Case</vt:lpstr>
      <vt:lpstr> Civil Case</vt:lpstr>
      <vt:lpstr> Administrative Case #1</vt:lpstr>
      <vt:lpstr> Administrative Case #1</vt:lpstr>
      <vt:lpstr> Administrative Case #2 (Case Study)</vt:lpstr>
      <vt:lpstr> Administrative Case #2 (Case Study)</vt:lpstr>
      <vt:lpstr> Administrative Case #2 (Case Study)</vt:lpstr>
      <vt:lpstr> Administrative Case #2 (Case Study)</vt:lpstr>
      <vt:lpstr> Administrative Case #2 (Case Study)</vt:lpstr>
      <vt:lpstr> Administrative Case #2 (Case Study)</vt:lpstr>
      <vt:lpstr> Administrative Case #2 (Case Study)</vt:lpstr>
      <vt:lpstr> Administrative Case #3</vt:lpstr>
      <vt:lpstr> Administrative Case #3</vt:lpstr>
      <vt:lpstr> Administrative Case #3</vt:lpstr>
      <vt:lpstr> Administrative Case #3</vt:lpstr>
      <vt:lpstr> Administrative Case #3</vt:lpstr>
      <vt:lpstr> Criminal Case #1</vt:lpstr>
      <vt:lpstr> Criminal Case #1</vt:lpstr>
      <vt:lpstr> Criminal Case #2</vt:lpstr>
      <vt:lpstr> Criminal Case #2</vt:lpstr>
      <vt:lpstr>  Which type of legal action could be brought against a pharmacist involving vaccine administration? I. Administrative II. Civil III. Criminal  A. I only B.  I and II only C. II and III only D. I, II, and III </vt:lpstr>
      <vt:lpstr>Summary </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Kimberly Burns</dc:creator>
  <cp:lastModifiedBy>Skledar, Susan Jean</cp:lastModifiedBy>
  <cp:revision>114</cp:revision>
  <dcterms:modified xsi:type="dcterms:W3CDTF">2025-11-07T13:17:21Z</dcterms:modified>
</cp:coreProperties>
</file>