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9" r:id="rId6"/>
    <p:sldId id="261" r:id="rId7"/>
    <p:sldId id="262" r:id="rId8"/>
    <p:sldId id="263" r:id="rId9"/>
    <p:sldId id="260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A955F-B752-46DF-8CDC-70D5BA2C9E57}" v="35" dt="2025-09-30T17:27:24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pmc-chp.policystat.com/doc_attachment/view/61611571/NjE2MTE1NzE:1v3cqi:ffc0ooLUeaAJdgVpsjKAPCY4Dk3xKdrvKXmAHHGnPyQ/C.%2520Blood%2520Culture%2520Checklist.pdf.pdf" TargetMode="External"/><Relationship Id="rId13" Type="http://schemas.openxmlformats.org/officeDocument/2006/relationships/hyperlink" Target="https://upmc-chp.policystat.com/doc_attachment/view/63604152/NjM2MDQxNTI:1v3d9U:m6IkXAkKV4cV5ogLz3ZGQrdzw4BBjL7xqEDoGTI3gWw/CHP%2520CVAD%2520Skin%2520Algorithm.pdf" TargetMode="External"/><Relationship Id="rId3" Type="http://schemas.openxmlformats.org/officeDocument/2006/relationships/hyperlink" Target="https://pstat-live-media.s3.amazonaws.com/pdf_cache/policy/15283212/a9edaf4d-7f95-425c-aa34-443ff9fd29d6/Central%20Venous%20Access%20Device%20Care-%20General%20Maintenance-%20Blood%20Draw-%20Blood%20Culture-%20and%20Laboratory%20Paper%20-PTCMDIV818.pdf" TargetMode="External"/><Relationship Id="rId7" Type="http://schemas.openxmlformats.org/officeDocument/2006/relationships/hyperlink" Target="https://pstat-live-media.s3.amazonaws.com/pdf_cache/policy/18591284/4281e5df-7fa8-4f52-9559-8c09c1d35dcd/Blood%20Culture%20Guideline%20in%20BMT%20Recipients%20-BMT234.pdf" TargetMode="External"/><Relationship Id="rId12" Type="http://schemas.openxmlformats.org/officeDocument/2006/relationships/hyperlink" Target="https://upmc-chp.policystat.com/doc_attachment/view/63604150/NjM2MDQxNTA:1v3d94:CrYTx2BRlSVmhF35JPwiWVtccMfdXOVIeFu-9zSCeBM/STATSEAL%2520POWDER%2520%2526%2520STATSEAL%2520ADVANCED%2520POWDER.pdf.pdf" TargetMode="External"/><Relationship Id="rId2" Type="http://schemas.openxmlformats.org/officeDocument/2006/relationships/hyperlink" Target="https://pstat-live-media.s3.amazonaws.com/pdf_cache/policy/17985807/ac2abc99-eec0-4327-a970-bee95c9d3201/Central%20Vascular%20Access%20Device-%20Dressing%20Change%20and%20Sutureless%20Securement%20Device%20Dressing%20Change%20-PTCMDIV818-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ew.officeapps.live.com/op/view.aspx?src=https%3A%2F%2Fupmc-chp.policystat.com%2Fdoc_attachment%2Fview%2F62823051%2FNjI4MjMwNTE%3A1v3dKG%3ADn1djceoQzOaCaymWA6YzaiU2N-UZk4bllavsvNPW-0%2F2023%252520Line%252520List%252520Update.docx.docx&amp;wdOrigin=BROWSELINK" TargetMode="External"/><Relationship Id="rId11" Type="http://schemas.openxmlformats.org/officeDocument/2006/relationships/hyperlink" Target="https://upmc-chp.policystat.com/doc_attachment/view/51797189/NTE3OTcxODk:1v3css:qrkBgmsdPe8_CdO8ArD1_0sZIC5E9VMcJ06m6tE8tyc/G.%2520Medication%2520Administration%2520Checklist.pdf.pdf" TargetMode="External"/><Relationship Id="rId5" Type="http://schemas.openxmlformats.org/officeDocument/2006/relationships/hyperlink" Target="https://upmc-chp.policystat.com/policy/17832988/latest" TargetMode="External"/><Relationship Id="rId10" Type="http://schemas.openxmlformats.org/officeDocument/2006/relationships/hyperlink" Target="https://upmc-chp.policystat.com/doc_attachment/view/55407358/NTU0MDczNTg:1v3dCh:7AZgsRNCUxw1HK8U0CpDH-RreESZUOJnDFOWCw_gabg/K.%2520Vascular%2520Access%2520Reference%2520Sheet%2520August%25202024%2520Final.pdf.pdf" TargetMode="External"/><Relationship Id="rId4" Type="http://schemas.openxmlformats.org/officeDocument/2006/relationships/hyperlink" Target="https://pstat-live-media.s3.amazonaws.com/pdf_cache/policy/17832988/d1d78d1f-fb1b-498f-ac12-f3a59aa905e3/Central%20Venous%20Catheter%20Clearance%20Using%20Alteplase%20or%20Hydrochloric%20Acid%20-PTCMDIV802.pdf" TargetMode="External"/><Relationship Id="rId9" Type="http://schemas.openxmlformats.org/officeDocument/2006/relationships/hyperlink" Target="https://upmc-chp.policystat.com/doc_attachment/view/51857804/NTE4NTc4MDQ:1v3csC:JrC7wZArx5-zEW-7351T-P7vxEKUp8b8AV-9oJzXtfc/A.%2520Flushing%2520and%2520Locking%2520Table.pdf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stat-live-media.s3.amazonaws.com/pdf_cache/policy/17968599/d14f99f1-53be-4ed9-8d3b-c6ba7c3b5089/Use%20of%20Patient%20Restraint%20Devices%20-PTC-RN455.pdf" TargetMode="External"/><Relationship Id="rId3" Type="http://schemas.openxmlformats.org/officeDocument/2006/relationships/hyperlink" Target="https://pstat-live-media.s3.amazonaws.com/pdf_cache/policy/14799337/a8269a68-063b-451c-8b43-8c2f73de20e2/Pain%20Management%20Policy%20-HS-NA0408.pdf" TargetMode="External"/><Relationship Id="rId7" Type="http://schemas.openxmlformats.org/officeDocument/2006/relationships/hyperlink" Target="https://pstat-live-media.s3.amazonaws.com/pdf_cache/policy/18197436/4d1b764b-0dde-4d5a-b065-0542e9f257be/Tracheostomy%20Tube%20Care-%20Replacement-%20and%20Internal%20Transport%20-PTC-RN500.pdf" TargetMode="External"/><Relationship Id="rId12" Type="http://schemas.openxmlformats.org/officeDocument/2006/relationships/hyperlink" Target="https://upmc-chp.policystat.com/policy/17690653/latest" TargetMode="External"/><Relationship Id="rId2" Type="http://schemas.openxmlformats.org/officeDocument/2006/relationships/hyperlink" Target="https://pstat-live-media.s3.amazonaws.com/pdf_cache/policy/16492910/0b288eda-bd4f-4786-a9af-ce3cd6a1d81c/Critical%20Results%20of%20Tests%20and%20Diagnostic%20Procedures%20-PTC-RN24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mc-chp.policystat.com/policy/18197436/latest" TargetMode="External"/><Relationship Id="rId11" Type="http://schemas.openxmlformats.org/officeDocument/2006/relationships/hyperlink" Target="https://pstat-live-media.s3.amazonaws.com/pdf_cache/policy/17690653/bae1995c-a673-4460-9d62-abb26dd18a40/Urethral%20Catheterization-%20Insertion-%20Care-%20and%20Removal%20-PTC-RN250.pdf" TargetMode="External"/><Relationship Id="rId5" Type="http://schemas.openxmlformats.org/officeDocument/2006/relationships/hyperlink" Target="https://pstat-live-media.s3.amazonaws.com/pdf_cache/policy/18197487/f274ad0a-6ae1-4798-a982-43115008ce5d/Suctioning-%20Nasotracheal%20and%20Artificial%20Airways%20-PTC-RN485.pdf" TargetMode="External"/><Relationship Id="rId10" Type="http://schemas.openxmlformats.org/officeDocument/2006/relationships/hyperlink" Target="https://pstat-live-media.s3.amazonaws.com/pdf_cache/policy/16146563/e92e1137-a0bf-48fd-ae9d-496910f41c97/Support%20Surfaces%20and%20Specialty%20Beds%20-PTC-RN220.pdf" TargetMode="External"/><Relationship Id="rId4" Type="http://schemas.openxmlformats.org/officeDocument/2006/relationships/hyperlink" Target="https://upmchs.sharepoint.com/sites/infonet/ClinicalTools/StandardsOfCare/GuidelinesLiterature/CHP%20Clinical%20Effectiveness%20Guidelines/219.02.pdf#search=sepsis" TargetMode="External"/><Relationship Id="rId9" Type="http://schemas.openxmlformats.org/officeDocument/2006/relationships/hyperlink" Target="https://pstat-live-media.s3.amazonaws.com/pdf_cache/policy/15396414/18700212-6808-485d-8df9-222410a3885c/Suicide%20Risk%20Assessment%20and%20Suicide%20Precautions%20-PTC-RN49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761" y="590062"/>
            <a:ext cx="7708355" cy="21531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Cardiac Education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6544" y="4698614"/>
            <a:ext cx="8098550" cy="1198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Quality Nurse Indicators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C108-CDED-9C7B-141D-3A56E9817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2028238"/>
            <a:ext cx="5002427" cy="425196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 are measurable outcomes that are directly influenced by nursing care.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 are reported to a variety of databases (NDNQI, NHSN, SPS) to help assess and evaluate practice.</a:t>
            </a:r>
          </a:p>
          <a:p>
            <a:pPr marL="0" indent="0">
              <a:buNone/>
            </a:pPr>
            <a:endParaRPr lang="en-US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 CHP, we also utilize a Nursing Quality Report Card to drive new practices and process changes.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914E69-5E00-C3AE-DDF0-55AD8B77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06" y="2591851"/>
            <a:ext cx="6307900" cy="2745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FE2E125-E5B0-2C2A-2967-A41CEC838FD7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26025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65411-2214-D5D0-6CDF-B4A9CA77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CB56450-2B3D-0343-0335-DCECC54FB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89539E6A-089A-9D00-C3B9-77D93D40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6774-24E7-2F1D-9AA7-9D7AA1B0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12" y="1896433"/>
            <a:ext cx="10853928" cy="88252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direct influence of nursing actions are demonstrated through these patient outcomes, showing the value of nursing care and prioritize patient safety.</a:t>
            </a: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Below are a few (not all) of the quality indicators that are commonly evaluated in pediatric practice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791B97-DF21-B7FA-C65D-E73C6EF073D7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7D96F9-3064-6038-07ED-53F574A58C8D}"/>
              </a:ext>
            </a:extLst>
          </p:cNvPr>
          <p:cNvSpPr txBox="1">
            <a:spLocks/>
          </p:cNvSpPr>
          <p:nvPr/>
        </p:nvSpPr>
        <p:spPr>
          <a:xfrm>
            <a:off x="387034" y="2900815"/>
            <a:ext cx="3698934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ADVERSE DRUG EVENTS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ABD14C-CE8F-BBB3-817A-645A6C447562}"/>
              </a:ext>
            </a:extLst>
          </p:cNvPr>
          <p:cNvSpPr txBox="1">
            <a:spLocks/>
          </p:cNvSpPr>
          <p:nvPr/>
        </p:nvSpPr>
        <p:spPr>
          <a:xfrm>
            <a:off x="4085968" y="2900815"/>
            <a:ext cx="3698934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PRESSURE INJURY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A93DBA-4CBE-FF56-8AF6-FFEB22A88D3D}"/>
              </a:ext>
            </a:extLst>
          </p:cNvPr>
          <p:cNvSpPr txBox="1">
            <a:spLocks/>
          </p:cNvSpPr>
          <p:nvPr/>
        </p:nvSpPr>
        <p:spPr>
          <a:xfrm>
            <a:off x="7937157" y="2900815"/>
            <a:ext cx="3698934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CENTRAL LINE INFECTION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29EFE6-D8CF-4C14-BF22-23738AD6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24" y="3335138"/>
            <a:ext cx="2424970" cy="3133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E5C358-CF31-53AD-3647-15AC94C9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9"/>
          <a:stretch>
            <a:fillRect/>
          </a:stretch>
        </p:blipFill>
        <p:spPr>
          <a:xfrm>
            <a:off x="461294" y="3770428"/>
            <a:ext cx="3550414" cy="222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2245C6-8D6D-DB8D-523F-1BA5B0A76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80" y="3602100"/>
            <a:ext cx="2890644" cy="2557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61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F42A1-AED6-F8C0-1975-8CDF0AC5B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B11FC48-EE55-4939-CE20-C154AC31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952FB9D-3D18-AC04-2ACB-1DC58731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2234-AA10-789A-009F-34864CC2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12" y="1896433"/>
            <a:ext cx="10853928" cy="88252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direct influence of nursing actions are demonstrated through these patient outcomes, showing the value of nursing care and prioritize patient safety.</a:t>
            </a: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Below are a few (not all) of the quality indicators that are commonly evaluated in pediatric practice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34D35A-B96D-925C-C8B9-089D9CB9ED45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4B296C-2ADB-1488-27E3-123A2ACD69C0}"/>
              </a:ext>
            </a:extLst>
          </p:cNvPr>
          <p:cNvSpPr txBox="1">
            <a:spLocks/>
          </p:cNvSpPr>
          <p:nvPr/>
        </p:nvSpPr>
        <p:spPr>
          <a:xfrm>
            <a:off x="-156667" y="2744293"/>
            <a:ext cx="3698934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CAUTI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6F095-31E5-B3DA-1AC7-B21B44A5D99A}"/>
              </a:ext>
            </a:extLst>
          </p:cNvPr>
          <p:cNvSpPr txBox="1">
            <a:spLocks/>
          </p:cNvSpPr>
          <p:nvPr/>
        </p:nvSpPr>
        <p:spPr>
          <a:xfrm>
            <a:off x="3698934" y="2783563"/>
            <a:ext cx="3851189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SURGICAL SITE INFECTION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427513-AED1-0A1F-CA66-1DDCA38D6DE5}"/>
              </a:ext>
            </a:extLst>
          </p:cNvPr>
          <p:cNvSpPr txBox="1">
            <a:spLocks/>
          </p:cNvSpPr>
          <p:nvPr/>
        </p:nvSpPr>
        <p:spPr>
          <a:xfrm>
            <a:off x="8184290" y="2748903"/>
            <a:ext cx="3698934" cy="172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F8969-BF5D-8FB6-C164-270FA65F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1" y="3210864"/>
            <a:ext cx="2686113" cy="3505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6684B-9BF2-4151-D361-BC2839879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659" y="3822232"/>
            <a:ext cx="3828942" cy="117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FD126-686F-80C7-E12B-83EE88B01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4" y="3358746"/>
            <a:ext cx="2703848" cy="3283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15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36392-D077-5715-80C9-C735E6CC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5149FC-1C38-5694-A105-1F9935B3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2E5C4A13-822A-F470-1228-EFA2709B3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DEF9-D879-7ADE-0212-89B7F226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12" y="1896432"/>
            <a:ext cx="10853928" cy="12403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Specific, evidence-based set of nursing interventions designed to improve patient outcomes related to a nursing-sensitive quality indicator</a:t>
            </a:r>
          </a:p>
          <a:p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Typically, these bundles are a cohesive unit of 3-5 practices that are all essential to the success of patient outcomes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8BCD62-8C90-131F-5356-05B258483D43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Bundles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408F4B-7012-1D90-3998-EE8D071F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"/>
          <a:stretch>
            <a:fillRect/>
          </a:stretch>
        </p:blipFill>
        <p:spPr>
          <a:xfrm>
            <a:off x="1713470" y="3136804"/>
            <a:ext cx="8373550" cy="339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98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C2342-E969-7E25-6A96-7975639A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ADE1C9-8C38-628B-76BF-7C3F9882E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95A98B0-4698-0493-E114-1D94FA70F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7DAF-169C-C445-BCDE-518C1DC2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key aspect of our responsibilities at the bedside involves effectively utilizing available resources to access pertinent information and ensure adherence to best practices.</a:t>
            </a:r>
            <a:b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Please refer to the following resources, accessible via the UPMC Infonet, to complete the educational activity for this month.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0DE8F-A2F8-502F-3B9C-8C3D3BFCBA7A}"/>
              </a:ext>
            </a:extLst>
          </p:cNvPr>
          <p:cNvSpPr>
            <a:spLocks noGrp="1"/>
          </p:cNvSpPr>
          <p:nvPr/>
        </p:nvSpPr>
        <p:spPr>
          <a:xfrm>
            <a:off x="574589" y="628281"/>
            <a:ext cx="10948375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Nursing quality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392511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808297-CA15-DE86-1D38-C2000E1B1A80}"/>
              </a:ext>
            </a:extLst>
          </p:cNvPr>
          <p:cNvSpPr>
            <a:spLocks noGrp="1"/>
          </p:cNvSpPr>
          <p:nvPr/>
        </p:nvSpPr>
        <p:spPr>
          <a:xfrm>
            <a:off x="1185059" y="628281"/>
            <a:ext cx="10118377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UPMC 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Infonet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Resources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CBA855-C857-6A25-608A-EAEEA017975E}"/>
              </a:ext>
            </a:extLst>
          </p:cNvPr>
          <p:cNvSpPr>
            <a:spLocks noGrp="1"/>
          </p:cNvSpPr>
          <p:nvPr/>
        </p:nvSpPr>
        <p:spPr>
          <a:xfrm>
            <a:off x="236860" y="2011680"/>
            <a:ext cx="5460836" cy="444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r>
              <a:rPr lang="en-US" dirty="0">
                <a:hlinkClick r:id="rId2"/>
              </a:rPr>
              <a:t>Central Vascular Access Device: Dressing Change and Sutureless Securement Device Dressing Change (PTCMDIV818-A)</a:t>
            </a:r>
            <a:endParaRPr lang="en-US" dirty="0"/>
          </a:p>
          <a:p>
            <a:r>
              <a:rPr lang="en-US" dirty="0">
                <a:hlinkClick r:id="rId3"/>
              </a:rPr>
              <a:t>Central Venous Access Device Care: General Maintenance, Blood Draw, Blood Culture, and Laboratory Paper (PTCMDIV818)</a:t>
            </a:r>
            <a:endParaRPr lang="en-US" dirty="0"/>
          </a:p>
          <a:p>
            <a:r>
              <a:rPr lang="en-US" dirty="0">
                <a:hlinkClick r:id="rId4"/>
              </a:rPr>
              <a:t>Central Venous Catheter Clearance Using Alteplase or Hydrochloric Acid (PTCMDIV802)</a:t>
            </a:r>
            <a:endParaRPr lang="en-US" dirty="0">
              <a:hlinkClick r:id="rId5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10B721D-8F3E-5B87-0170-E66C66B69FBE}"/>
              </a:ext>
            </a:extLst>
          </p:cNvPr>
          <p:cNvSpPr>
            <a:spLocks noGrp="1"/>
          </p:cNvSpPr>
          <p:nvPr/>
        </p:nvSpPr>
        <p:spPr>
          <a:xfrm>
            <a:off x="6049690" y="2018805"/>
            <a:ext cx="5460835" cy="4612653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r>
              <a:rPr lang="en-US" dirty="0">
                <a:hlinkClick r:id="rId6"/>
              </a:rPr>
              <a:t>2023 Line List Update (tPA)</a:t>
            </a:r>
            <a:endParaRPr lang="en-US" dirty="0"/>
          </a:p>
          <a:p>
            <a:r>
              <a:rPr lang="en-US" dirty="0">
                <a:hlinkClick r:id="rId7"/>
              </a:rPr>
              <a:t>Blood Culture Guideline in BMT Recipients (BMT234)</a:t>
            </a:r>
            <a:endParaRPr lang="en-US" dirty="0"/>
          </a:p>
          <a:p>
            <a:r>
              <a:rPr lang="en-US" dirty="0">
                <a:hlinkClick r:id="rId8"/>
              </a:rPr>
              <a:t>Blood Culture Checklist</a:t>
            </a:r>
            <a:endParaRPr lang="en-US" dirty="0"/>
          </a:p>
          <a:p>
            <a:r>
              <a:rPr lang="en-US" dirty="0">
                <a:hlinkClick r:id="rId9"/>
              </a:rPr>
              <a:t>Flushing &amp; Locking Table</a:t>
            </a:r>
            <a:endParaRPr lang="en-US" dirty="0"/>
          </a:p>
          <a:p>
            <a:r>
              <a:rPr lang="en-US" dirty="0">
                <a:hlinkClick r:id="rId10"/>
              </a:rPr>
              <a:t>Vascular Access Reference Sheet</a:t>
            </a:r>
            <a:endParaRPr lang="en-US" dirty="0"/>
          </a:p>
          <a:p>
            <a:r>
              <a:rPr lang="en-US" dirty="0">
                <a:hlinkClick r:id="rId11"/>
              </a:rPr>
              <a:t>Medication Administration Checklist</a:t>
            </a:r>
            <a:endParaRPr lang="en-US" dirty="0"/>
          </a:p>
          <a:p>
            <a:r>
              <a:rPr lang="en-US" dirty="0" err="1">
                <a:hlinkClick r:id="rId12"/>
              </a:rPr>
              <a:t>StatSeal</a:t>
            </a:r>
            <a:r>
              <a:rPr lang="en-US" dirty="0">
                <a:hlinkClick r:id="rId12"/>
              </a:rPr>
              <a:t> Powder</a:t>
            </a:r>
            <a:endParaRPr lang="en-US" dirty="0"/>
          </a:p>
          <a:p>
            <a:r>
              <a:rPr lang="en-US" dirty="0">
                <a:hlinkClick r:id="rId13"/>
              </a:rPr>
              <a:t>CVAD Skin Algorithm</a:t>
            </a:r>
            <a:endParaRPr lang="en-US" b="1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95104C3-2DE0-3903-09BF-BD5C864D23F7}"/>
              </a:ext>
            </a:extLst>
          </p:cNvPr>
          <p:cNvSpPr>
            <a:spLocks noGrp="1"/>
          </p:cNvSpPr>
          <p:nvPr/>
        </p:nvSpPr>
        <p:spPr>
          <a:xfrm>
            <a:off x="11516229" y="6012180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89E6-C847-4AD0-B56D-D205B2EAB1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D32A-C230-A4F8-8623-2964B32F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5F856FF-A28E-96E2-8CFE-C3960A60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2E4B9A1-0898-09A4-872E-4F35EBCF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8E3B822-6840-C990-22AA-B98B3853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103A3-534B-A5A6-A5ED-EDD2AFCCF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40BA1D-33AD-C9F4-77FA-1E5F6C1D7EBF}"/>
              </a:ext>
            </a:extLst>
          </p:cNvPr>
          <p:cNvSpPr>
            <a:spLocks noGrp="1"/>
          </p:cNvSpPr>
          <p:nvPr/>
        </p:nvSpPr>
        <p:spPr>
          <a:xfrm>
            <a:off x="1185059" y="628281"/>
            <a:ext cx="10118377" cy="7551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UPMC  </a:t>
            </a:r>
            <a:r>
              <a:rPr lang="en-US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Infonet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Resources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CAE6C1-6AA8-4F1F-A14F-83C24333FFB6}"/>
              </a:ext>
            </a:extLst>
          </p:cNvPr>
          <p:cNvSpPr>
            <a:spLocks noGrp="1"/>
          </p:cNvSpPr>
          <p:nvPr/>
        </p:nvSpPr>
        <p:spPr>
          <a:xfrm>
            <a:off x="236860" y="2011680"/>
            <a:ext cx="5460836" cy="444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r>
              <a:rPr lang="en-US" dirty="0">
                <a:hlinkClick r:id="rId2"/>
              </a:rPr>
              <a:t>Critical Results of Tests and Diagnostic Procedures (PTC-RN247)</a:t>
            </a:r>
            <a:endParaRPr lang="en-US" dirty="0"/>
          </a:p>
          <a:p>
            <a:r>
              <a:rPr lang="en-US" dirty="0">
                <a:hlinkClick r:id="rId3"/>
              </a:rPr>
              <a:t>Pain Management Policy (HS-NA0408)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Sepsis and Septic Shock CEG</a:t>
            </a:r>
            <a:endParaRPr lang="en-US" dirty="0"/>
          </a:p>
          <a:p>
            <a:r>
              <a:rPr lang="en-US" dirty="0">
                <a:hlinkClick r:id="rId5"/>
              </a:rPr>
              <a:t>Suctioning: Nasotracheal and Artificial Airways (PTC-RN485)</a:t>
            </a:r>
            <a:endParaRPr lang="en-US" dirty="0">
              <a:hlinkClick r:id="rId6"/>
            </a:endParaRPr>
          </a:p>
          <a:p>
            <a:r>
              <a:rPr lang="en-US" dirty="0">
                <a:hlinkClick r:id="rId7"/>
              </a:rPr>
              <a:t>Tracheostomy Tube Care, Replacement, and Internal Transport (PTC-RN500)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F760EC-C70B-544B-4A22-42618F20E3CC}"/>
              </a:ext>
            </a:extLst>
          </p:cNvPr>
          <p:cNvSpPr>
            <a:spLocks noGrp="1"/>
          </p:cNvSpPr>
          <p:nvPr/>
        </p:nvSpPr>
        <p:spPr>
          <a:xfrm>
            <a:off x="6049690" y="2018806"/>
            <a:ext cx="5460835" cy="36550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r>
              <a:rPr lang="en-US" dirty="0">
                <a:hlinkClick r:id="rId8"/>
              </a:rPr>
              <a:t>Use of Patient Restraint Devices (PTC-RN455)</a:t>
            </a:r>
            <a:endParaRPr lang="en-US" dirty="0"/>
          </a:p>
          <a:p>
            <a:r>
              <a:rPr lang="en-US" dirty="0">
                <a:hlinkClick r:id="rId9"/>
              </a:rPr>
              <a:t>Suicide Risk Assessment and Suicide Precautions (PTC-RN490)</a:t>
            </a:r>
            <a:endParaRPr lang="en-US" dirty="0"/>
          </a:p>
          <a:p>
            <a:r>
              <a:rPr lang="en-US" dirty="0">
                <a:hlinkClick r:id="rId10"/>
              </a:rPr>
              <a:t>Support Surfaces and Specialty Beds (PTC-RN220)</a:t>
            </a:r>
            <a:endParaRPr lang="en-US" dirty="0"/>
          </a:p>
          <a:p>
            <a:r>
              <a:rPr lang="en-US" dirty="0">
                <a:hlinkClick r:id="rId11"/>
              </a:rPr>
              <a:t>Urethral Catheterization: Insertion, Care, and Removal (PTC-RN250)</a:t>
            </a:r>
            <a:endParaRPr lang="en-US" dirty="0">
              <a:hlinkClick r:id="rId12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A47A42E-CEBB-2646-3F65-E462FF4A948F}"/>
              </a:ext>
            </a:extLst>
          </p:cNvPr>
          <p:cNvSpPr>
            <a:spLocks noGrp="1"/>
          </p:cNvSpPr>
          <p:nvPr/>
        </p:nvSpPr>
        <p:spPr>
          <a:xfrm>
            <a:off x="11516229" y="6012180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389E6-C847-4AD0-B56D-D205B2EAB1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7b61ad-f3c2-4e6c-a6d0-394c78849f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5CEB0626BD04E905C15D05927DCE8" ma:contentTypeVersion="11" ma:contentTypeDescription="Create a new document." ma:contentTypeScope="" ma:versionID="275e78762449a56e5b7583644b35653a">
  <xsd:schema xmlns:xsd="http://www.w3.org/2001/XMLSchema" xmlns:xs="http://www.w3.org/2001/XMLSchema" xmlns:p="http://schemas.microsoft.com/office/2006/metadata/properties" xmlns:ns2="7f7b61ad-f3c2-4e6c-a6d0-394c78849f67" targetNamespace="http://schemas.microsoft.com/office/2006/metadata/properties" ma:root="true" ma:fieldsID="e18e15e30e4ef14e2ffc1f02c5dd91ae" ns2:_="">
    <xsd:import namespace="7f7b61ad-f3c2-4e6c-a6d0-394c78849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b61ad-f3c2-4e6c-a6d0-394c78849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ad8b9ce-7cfe-4c6e-ad5f-084dd22e8f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D4C09-8BF0-4556-8053-396263C39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15DAB-16DC-4135-ADA1-D743F4A5DD45}">
  <ds:schemaRefs>
    <ds:schemaRef ds:uri="http://schemas.microsoft.com/office/2006/metadata/properties"/>
    <ds:schemaRef ds:uri="http://schemas.microsoft.com/office/infopath/2007/PartnerControls"/>
    <ds:schemaRef ds:uri="7f7b61ad-f3c2-4e6c-a6d0-394c78849f67"/>
  </ds:schemaRefs>
</ds:datastoreItem>
</file>

<file path=customXml/itemProps3.xml><?xml version="1.0" encoding="utf-8"?>
<ds:datastoreItem xmlns:ds="http://schemas.openxmlformats.org/officeDocument/2006/customXml" ds:itemID="{2DFF810F-51A8-4331-BDEA-ACC93A289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7b61ad-f3c2-4e6c-a6d0-394c78849f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434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office theme</vt:lpstr>
      <vt:lpstr>Cardiac Education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Michelle</dc:creator>
  <cp:lastModifiedBy>Barone, Annamarie</cp:lastModifiedBy>
  <cp:revision>12</cp:revision>
  <dcterms:created xsi:type="dcterms:W3CDTF">2013-07-15T20:26:40Z</dcterms:created>
  <dcterms:modified xsi:type="dcterms:W3CDTF">2025-10-01T12:04:27Z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2025-09-29T18:27:58Z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96d7d2bd-576d-4d7e-a7c4-165374cfbc38</vt:lpwstr>
  </property>
  <property fmtid="{D5CDD505-2E9C-101B-9397-08002B2CF9AE}" pid="8" name="MSIP_Label_5e4b1be8-281e-475d-98b0-21c3457e5a46_ContentBits">
    <vt:lpwstr>0</vt:lpwstr>
  </property>
  <property fmtid="{D5CDD505-2E9C-101B-9397-08002B2CF9AE}" pid="9" name="MSIP_Label_5e4b1be8-281e-475d-98b0-21c3457e5a46_Tag">
    <vt:lpwstr>10, 3, 0, 2</vt:lpwstr>
  </property>
  <property fmtid="{D5CDD505-2E9C-101B-9397-08002B2CF9AE}" pid="10" name="ContentTypeId">
    <vt:lpwstr>0x0101009A35CEB0626BD04E905C15D05927DCE8</vt:lpwstr>
  </property>
</Properties>
</file>