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 id="2147483699" r:id="rId4"/>
  </p:sldMasterIdLst>
  <p:notesMasterIdLst>
    <p:notesMasterId r:id="rId49"/>
  </p:notesMasterIdLst>
  <p:sldIdLst>
    <p:sldId id="2147472554" r:id="rId5"/>
    <p:sldId id="302" r:id="rId6"/>
    <p:sldId id="357" r:id="rId7"/>
    <p:sldId id="3943" r:id="rId8"/>
    <p:sldId id="2147472551" r:id="rId9"/>
    <p:sldId id="851" r:id="rId10"/>
    <p:sldId id="2147472634" r:id="rId11"/>
    <p:sldId id="853" r:id="rId12"/>
    <p:sldId id="2147472532" r:id="rId13"/>
    <p:sldId id="854" r:id="rId14"/>
    <p:sldId id="2402" r:id="rId15"/>
    <p:sldId id="2147472533" r:id="rId16"/>
    <p:sldId id="256" r:id="rId17"/>
    <p:sldId id="257" r:id="rId18"/>
    <p:sldId id="258" r:id="rId19"/>
    <p:sldId id="259" r:id="rId20"/>
    <p:sldId id="260" r:id="rId21"/>
    <p:sldId id="261" r:id="rId22"/>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 id="279" r:id="rId40"/>
    <p:sldId id="280" r:id="rId41"/>
    <p:sldId id="281" r:id="rId42"/>
    <p:sldId id="282" r:id="rId43"/>
    <p:sldId id="283" r:id="rId44"/>
    <p:sldId id="2147472552" r:id="rId45"/>
    <p:sldId id="2411" r:id="rId46"/>
    <p:sldId id="2147472553" r:id="rId47"/>
    <p:sldId id="240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90" y="102"/>
      </p:cViewPr>
      <p:guideLst/>
    </p:cSldViewPr>
  </p:slideViewPr>
  <p:notesTextViewPr>
    <p:cViewPr>
      <p:scale>
        <a:sx n="1" d="1"/>
        <a:sy n="1" d="1"/>
      </p:scale>
      <p:origin x="0" y="0"/>
    </p:cViewPr>
  </p:notesTextViewPr>
  <p:sorterViewPr>
    <p:cViewPr>
      <p:scale>
        <a:sx n="100" d="100"/>
        <a:sy n="100" d="100"/>
      </p:scale>
      <p:origin x="0" y="-110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1E15E9-9336-4001-A1E4-734CE2DD3E53}" type="datetimeFigureOut">
              <a:rPr lang="en-US" smtClean="0"/>
              <a:t>12/17/2025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218146-2664-45B0-A888-D38CE0232631}" type="slidenum">
              <a:rPr lang="en-US" smtClean="0"/>
              <a:t>‹#›</a:t>
            </a:fld>
            <a:endParaRPr lang="en-US"/>
          </a:p>
        </p:txBody>
      </p:sp>
    </p:spTree>
    <p:extLst>
      <p:ext uri="{BB962C8B-B14F-4D97-AF65-F5344CB8AC3E}">
        <p14:creationId xmlns:p14="http://schemas.microsoft.com/office/powerpoint/2010/main" val="1549625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6F3C1766-C845-4EC3-9C8F-F6AAF220BC6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4029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After studying the picture for 60 seconds: </a:t>
            </a:r>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Arial"/>
              <a:buChar char="•"/>
            </a:pPr>
            <a:r>
              <a:rPr lang="en-US" sz="1200" b="0" i="0">
                <a:solidFill>
                  <a:schemeClr val="dk1"/>
                </a:solidFill>
                <a:latin typeface="Calibri"/>
                <a:ea typeface="Calibri"/>
                <a:cs typeface="Calibri"/>
                <a:sym typeface="Calibri"/>
              </a:rPr>
              <a:t>How many people total were involved in this accident?</a:t>
            </a:r>
            <a:endParaRPr/>
          </a:p>
          <a:p>
            <a:pPr marL="171450" lvl="0" indent="-171450" algn="l" rtl="0">
              <a:lnSpc>
                <a:spcPct val="100000"/>
              </a:lnSpc>
              <a:spcBef>
                <a:spcPts val="0"/>
              </a:spcBef>
              <a:spcAft>
                <a:spcPts val="0"/>
              </a:spcAft>
              <a:buClr>
                <a:schemeClr val="dk1"/>
              </a:buClr>
              <a:buSzPts val="1200"/>
              <a:buFont typeface="Arial"/>
              <a:buChar char="•"/>
            </a:pPr>
            <a:r>
              <a:rPr lang="en-US" sz="1200" b="0" i="0">
                <a:solidFill>
                  <a:schemeClr val="dk1"/>
                </a:solidFill>
                <a:latin typeface="Calibri"/>
                <a:ea typeface="Calibri"/>
                <a:cs typeface="Calibri"/>
                <a:sym typeface="Calibri"/>
              </a:rPr>
              <a:t>How many males and how many females?</a:t>
            </a:r>
            <a:endParaRPr/>
          </a:p>
          <a:p>
            <a:pPr marL="171450" lvl="0" indent="-171450" algn="l" rtl="0">
              <a:lnSpc>
                <a:spcPct val="100000"/>
              </a:lnSpc>
              <a:spcBef>
                <a:spcPts val="0"/>
              </a:spcBef>
              <a:spcAft>
                <a:spcPts val="0"/>
              </a:spcAft>
              <a:buClr>
                <a:schemeClr val="dk1"/>
              </a:buClr>
              <a:buSzPts val="1200"/>
              <a:buFont typeface="Arial"/>
              <a:buChar char="•"/>
            </a:pPr>
            <a:r>
              <a:rPr lang="en-US" sz="1200" b="0" i="0">
                <a:solidFill>
                  <a:schemeClr val="dk1"/>
                </a:solidFill>
                <a:latin typeface="Calibri"/>
                <a:ea typeface="Calibri"/>
                <a:cs typeface="Calibri"/>
                <a:sym typeface="Calibri"/>
              </a:rPr>
              <a:t>What color were the two cars?</a:t>
            </a:r>
            <a:endParaRPr/>
          </a:p>
          <a:p>
            <a:pPr marL="171450" lvl="0" indent="-171450" algn="l" rtl="0">
              <a:lnSpc>
                <a:spcPct val="100000"/>
              </a:lnSpc>
              <a:spcBef>
                <a:spcPts val="0"/>
              </a:spcBef>
              <a:spcAft>
                <a:spcPts val="0"/>
              </a:spcAft>
              <a:buClr>
                <a:schemeClr val="dk1"/>
              </a:buClr>
              <a:buSzPts val="1200"/>
              <a:buFont typeface="Arial"/>
              <a:buChar char="•"/>
            </a:pPr>
            <a:r>
              <a:rPr lang="en-US" sz="1200" b="0" i="0">
                <a:solidFill>
                  <a:schemeClr val="dk1"/>
                </a:solidFill>
                <a:latin typeface="Calibri"/>
                <a:ea typeface="Calibri"/>
                <a:cs typeface="Calibri"/>
                <a:sym typeface="Calibri"/>
              </a:rPr>
              <a:t>What objects were lying on the ground?</a:t>
            </a:r>
            <a:endParaRPr/>
          </a:p>
          <a:p>
            <a:pPr marL="171450" lvl="0" indent="-171450" algn="l" rtl="0">
              <a:lnSpc>
                <a:spcPct val="100000"/>
              </a:lnSpc>
              <a:spcBef>
                <a:spcPts val="0"/>
              </a:spcBef>
              <a:spcAft>
                <a:spcPts val="0"/>
              </a:spcAft>
              <a:buClr>
                <a:schemeClr val="dk1"/>
              </a:buClr>
              <a:buSzPts val="1200"/>
              <a:buFont typeface="Arial"/>
              <a:buChar char="•"/>
            </a:pPr>
            <a:r>
              <a:rPr lang="en-US" sz="1200" b="0" i="0">
                <a:solidFill>
                  <a:schemeClr val="dk1"/>
                </a:solidFill>
                <a:latin typeface="Calibri"/>
                <a:ea typeface="Calibri"/>
                <a:cs typeface="Calibri"/>
                <a:sym typeface="Calibri"/>
              </a:rPr>
              <a:t>What injury did the man on the ground seem to be suffering from?</a:t>
            </a:r>
            <a:endParaRPr/>
          </a:p>
          <a:p>
            <a:pPr marL="171450" lvl="0" indent="-171450" algn="l" rtl="0">
              <a:lnSpc>
                <a:spcPct val="100000"/>
              </a:lnSpc>
              <a:spcBef>
                <a:spcPts val="0"/>
              </a:spcBef>
              <a:spcAft>
                <a:spcPts val="0"/>
              </a:spcAft>
              <a:buClr>
                <a:schemeClr val="dk1"/>
              </a:buClr>
              <a:buSzPts val="1200"/>
              <a:buFont typeface="Arial"/>
              <a:buChar char="•"/>
            </a:pPr>
            <a:r>
              <a:rPr lang="en-US" sz="1200" b="0" i="0">
                <a:solidFill>
                  <a:schemeClr val="dk1"/>
                </a:solidFill>
                <a:latin typeface="Calibri"/>
                <a:ea typeface="Calibri"/>
                <a:cs typeface="Calibri"/>
                <a:sym typeface="Calibri"/>
              </a:rPr>
              <a:t>What was the license plate number of one of the cars?</a:t>
            </a:r>
            <a:endParaRPr/>
          </a:p>
          <a:p>
            <a:pPr marL="0" lvl="0" indent="0" algn="l" rtl="0">
              <a:lnSpc>
                <a:spcPct val="100000"/>
              </a:lnSpc>
              <a:spcBef>
                <a:spcPts val="0"/>
              </a:spcBef>
              <a:spcAft>
                <a:spcPts val="0"/>
              </a:spcAft>
              <a:buSzPts val="1400"/>
              <a:buNone/>
            </a:pPr>
            <a:endParaRPr/>
          </a:p>
        </p:txBody>
      </p:sp>
      <p:sp>
        <p:nvSpPr>
          <p:cNvPr id="100" name="Google Shape;10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 name="Google Shape;10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External info: </a:t>
            </a:r>
            <a:endParaRPr/>
          </a:p>
          <a:p>
            <a:pPr marL="171450" lvl="0" indent="-171450" algn="l" rtl="0">
              <a:lnSpc>
                <a:spcPct val="100000"/>
              </a:lnSpc>
              <a:spcBef>
                <a:spcPts val="0"/>
              </a:spcBef>
              <a:spcAft>
                <a:spcPts val="0"/>
              </a:spcAft>
              <a:buClr>
                <a:schemeClr val="dk1"/>
              </a:buClr>
              <a:buSzPts val="1200"/>
              <a:buFont typeface="Arial"/>
              <a:buChar char="•"/>
            </a:pPr>
            <a:r>
              <a:rPr lang="en-US"/>
              <a:t>Uncomfortable behavior</a:t>
            </a:r>
            <a:endParaRPr/>
          </a:p>
          <a:p>
            <a:pPr marL="171450" lvl="0" indent="-171450" algn="l" rtl="0">
              <a:lnSpc>
                <a:spcPct val="100000"/>
              </a:lnSpc>
              <a:spcBef>
                <a:spcPts val="0"/>
              </a:spcBef>
              <a:spcAft>
                <a:spcPts val="0"/>
              </a:spcAft>
              <a:buClr>
                <a:schemeClr val="dk1"/>
              </a:buClr>
              <a:buSzPts val="1200"/>
              <a:buFont typeface="Arial"/>
              <a:buChar char="•"/>
            </a:pPr>
            <a:r>
              <a:rPr lang="en-US"/>
              <a:t>Unusual actions</a:t>
            </a:r>
            <a:endParaRPr/>
          </a:p>
          <a:p>
            <a:pPr marL="171450" lvl="0" indent="-171450" algn="l" rtl="0">
              <a:lnSpc>
                <a:spcPct val="100000"/>
              </a:lnSpc>
              <a:spcBef>
                <a:spcPts val="0"/>
              </a:spcBef>
              <a:spcAft>
                <a:spcPts val="0"/>
              </a:spcAft>
              <a:buClr>
                <a:schemeClr val="dk1"/>
              </a:buClr>
              <a:buSzPts val="1200"/>
              <a:buFont typeface="Arial"/>
              <a:buChar char="•"/>
            </a:pPr>
            <a:r>
              <a:rPr lang="en-US"/>
              <a:t>Hands</a:t>
            </a:r>
            <a:endParaRPr/>
          </a:p>
          <a:p>
            <a:pPr marL="171450" lvl="0" indent="-171450" algn="l" rtl="0">
              <a:lnSpc>
                <a:spcPct val="100000"/>
              </a:lnSpc>
              <a:spcBef>
                <a:spcPts val="0"/>
              </a:spcBef>
              <a:spcAft>
                <a:spcPts val="0"/>
              </a:spcAft>
              <a:buClr>
                <a:schemeClr val="dk1"/>
              </a:buClr>
              <a:buSzPts val="1200"/>
              <a:buFont typeface="Arial"/>
              <a:buChar char="•"/>
            </a:pPr>
            <a:r>
              <a:rPr lang="en-US"/>
              <a:t>Aggressive/erratic behavior</a:t>
            </a:r>
            <a:endParaRPr/>
          </a:p>
          <a:p>
            <a:pPr marL="171450" lvl="0" indent="-171450" algn="l" rtl="0">
              <a:lnSpc>
                <a:spcPct val="100000"/>
              </a:lnSpc>
              <a:spcBef>
                <a:spcPts val="0"/>
              </a:spcBef>
              <a:spcAft>
                <a:spcPts val="0"/>
              </a:spcAft>
              <a:buClr>
                <a:schemeClr val="dk1"/>
              </a:buClr>
              <a:buSzPts val="1200"/>
              <a:buFont typeface="Arial"/>
              <a:buChar char="•"/>
            </a:pPr>
            <a:r>
              <a:rPr lang="en-US"/>
              <a:t>Bulges in clothing</a:t>
            </a:r>
            <a:endParaRPr/>
          </a:p>
        </p:txBody>
      </p:sp>
      <p:sp>
        <p:nvSpPr>
          <p:cNvPr id="121" name="Google Shape;12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External info: </a:t>
            </a:r>
            <a:endParaRPr/>
          </a:p>
          <a:p>
            <a:pPr marL="171450" lvl="0" indent="-171450" algn="l" rtl="0">
              <a:lnSpc>
                <a:spcPct val="100000"/>
              </a:lnSpc>
              <a:spcBef>
                <a:spcPts val="0"/>
              </a:spcBef>
              <a:spcAft>
                <a:spcPts val="0"/>
              </a:spcAft>
              <a:buClr>
                <a:schemeClr val="dk1"/>
              </a:buClr>
              <a:buSzPts val="1200"/>
              <a:buFont typeface="Arial"/>
              <a:buChar char="•"/>
            </a:pPr>
            <a:r>
              <a:rPr lang="en-US"/>
              <a:t>Uncomfortable behavior</a:t>
            </a:r>
            <a:endParaRPr/>
          </a:p>
          <a:p>
            <a:pPr marL="171450" lvl="0" indent="-171450" algn="l" rtl="0">
              <a:lnSpc>
                <a:spcPct val="100000"/>
              </a:lnSpc>
              <a:spcBef>
                <a:spcPts val="0"/>
              </a:spcBef>
              <a:spcAft>
                <a:spcPts val="0"/>
              </a:spcAft>
              <a:buClr>
                <a:schemeClr val="dk1"/>
              </a:buClr>
              <a:buSzPts val="1200"/>
              <a:buFont typeface="Arial"/>
              <a:buChar char="•"/>
            </a:pPr>
            <a:r>
              <a:rPr lang="en-US"/>
              <a:t>Unusual actions</a:t>
            </a:r>
            <a:endParaRPr/>
          </a:p>
          <a:p>
            <a:pPr marL="171450" lvl="0" indent="-171450" algn="l" rtl="0">
              <a:lnSpc>
                <a:spcPct val="100000"/>
              </a:lnSpc>
              <a:spcBef>
                <a:spcPts val="0"/>
              </a:spcBef>
              <a:spcAft>
                <a:spcPts val="0"/>
              </a:spcAft>
              <a:buClr>
                <a:schemeClr val="dk1"/>
              </a:buClr>
              <a:buSzPts val="1200"/>
              <a:buFont typeface="Arial"/>
              <a:buChar char="•"/>
            </a:pPr>
            <a:r>
              <a:rPr lang="en-US"/>
              <a:t>Hands</a:t>
            </a:r>
            <a:endParaRPr/>
          </a:p>
          <a:p>
            <a:pPr marL="171450" lvl="0" indent="-171450" algn="l" rtl="0">
              <a:lnSpc>
                <a:spcPct val="100000"/>
              </a:lnSpc>
              <a:spcBef>
                <a:spcPts val="0"/>
              </a:spcBef>
              <a:spcAft>
                <a:spcPts val="0"/>
              </a:spcAft>
              <a:buClr>
                <a:schemeClr val="dk1"/>
              </a:buClr>
              <a:buSzPts val="1200"/>
              <a:buFont typeface="Arial"/>
              <a:buChar char="•"/>
            </a:pPr>
            <a:r>
              <a:rPr lang="en-US"/>
              <a:t>Aggressive/erratic behavior</a:t>
            </a:r>
            <a:endParaRPr/>
          </a:p>
          <a:p>
            <a:pPr marL="171450" lvl="0" indent="-171450" algn="l" rtl="0">
              <a:lnSpc>
                <a:spcPct val="100000"/>
              </a:lnSpc>
              <a:spcBef>
                <a:spcPts val="0"/>
              </a:spcBef>
              <a:spcAft>
                <a:spcPts val="0"/>
              </a:spcAft>
              <a:buClr>
                <a:schemeClr val="dk1"/>
              </a:buClr>
              <a:buSzPts val="1200"/>
              <a:buFont typeface="Arial"/>
              <a:buChar char="•"/>
            </a:pPr>
            <a:r>
              <a:rPr lang="en-US"/>
              <a:t>Bulges in clothing</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a:t>The gut, heart, and head all have complex networks and are functioning brains in their own right. Each different brain is a sophisticated system complete with billions of neurons that has the ability to grow, flex, and react. They are able to receive and process information, store it, and access it again when needed. They can: sense, learn, remember, communicate, and change</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sz="1200" b="0" i="0">
                <a:solidFill>
                  <a:schemeClr val="dk1"/>
                </a:solidFill>
                <a:latin typeface="Calibri"/>
                <a:ea typeface="Calibri"/>
                <a:cs typeface="Calibri"/>
                <a:sym typeface="Calibri"/>
              </a:rPr>
              <a:t>Neuroception refers to the neural circuits that allow our bodies to register whether an environment is safe or dangerous. Unlike perception, which delivers cognitive insights in the form of thoughts and sensory data, neuroception occurs outside of conscious thought.</a:t>
            </a:r>
            <a:endParaRPr/>
          </a:p>
        </p:txBody>
      </p:sp>
      <p:sp>
        <p:nvSpPr>
          <p:cNvPr id="132" name="Google Shape;13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Our emotions are also culturally informed. When a baby comes into the world it has this basic bearing… This is affect, the general sense of sensation/feeling that comes from your body. </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Affect is not emotion – your body is producing affect all the time, whether you’re emotional or not and whether you notice it or not. </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Affect is your brain’s summary of all the sense data coming from your body: your hormones, organs, immune system, heartbeat, respiration, muscle tension, body temperature – the storm of information coming from your experiencing of living in this moment is being summarized by your brains and you experience this as affect. This is an aspect of System 1</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144" name="Google Shape;14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The culturally layered and reinforced experiencing we label as… </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Culturally overlap exists just as difference does. </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Eg, in Western or individualistic culture, </a:t>
            </a:r>
            <a:r>
              <a:rPr lang="en-US" b="0" i="0">
                <a:solidFill>
                  <a:srgbClr val="1F1F1F"/>
                </a:solidFill>
                <a:latin typeface="Arial"/>
                <a:ea typeface="Arial"/>
                <a:cs typeface="Arial"/>
                <a:sym typeface="Arial"/>
              </a:rPr>
              <a:t>high arousal emotions are valued and promoted more than low arousal emotions. By contrast, in Eastern or collectivist culture, low arousal emotions are valued more than high arousal emotions. Moreover, people in the East actually experience and prefer to experience low arousal emotions more than high arousal emotions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159" name="Google Shape;15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A few things tend to hinder situational awareness: familiarity, complacency, apathy, over-confidence and denial.  </a:t>
            </a:r>
            <a:endParaRPr/>
          </a:p>
          <a:p>
            <a:pPr marL="0" lvl="0" indent="0" algn="l" rtl="0">
              <a:lnSpc>
                <a:spcPct val="100000"/>
              </a:lnSpc>
              <a:spcBef>
                <a:spcPts val="0"/>
              </a:spcBef>
              <a:spcAft>
                <a:spcPts val="0"/>
              </a:spcAft>
              <a:buSzPts val="1400"/>
              <a:buNone/>
            </a:pPr>
            <a:endParaRPr/>
          </a:p>
        </p:txBody>
      </p:sp>
      <p:sp>
        <p:nvSpPr>
          <p:cNvPr id="200" name="Google Shape;20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8" name="Google Shape;20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f01964218a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g1f01964218a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g1f01964218a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E9778ED7-3C91-4039-8E34-52F665B076D2}"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0099" name="Rectangle 2"/>
          <p:cNvSpPr>
            <a:spLocks noGrp="1" noRot="1" noChangeAspect="1" noChangeArrowheads="1" noTextEdit="1"/>
          </p:cNvSpPr>
          <p:nvPr>
            <p:ph type="sldImg"/>
          </p:nvPr>
        </p:nvSpPr>
        <p:spPr>
          <a:xfrm>
            <a:off x="369888" y="717550"/>
            <a:ext cx="6273800" cy="3529013"/>
          </a:xfrm>
          <a:ln/>
        </p:spPr>
      </p:sp>
      <p:sp>
        <p:nvSpPr>
          <p:cNvPr id="260100" name="Rectangle 3"/>
          <p:cNvSpPr>
            <a:spLocks noGrp="1" noChangeArrowheads="1"/>
          </p:cNvSpPr>
          <p:nvPr>
            <p:ph type="body" idx="1"/>
          </p:nvPr>
        </p:nvSpPr>
        <p:spPr>
          <a:xfrm>
            <a:off x="928689" y="4490119"/>
            <a:ext cx="5153025" cy="42545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1" tIns="47500" rIns="95001" bIns="47500"/>
          <a:lstStyle/>
          <a:p>
            <a:r>
              <a:rPr lang="en-US" altLang="en-US" dirty="0"/>
              <a:t>Review safety logistics–we begin all of our meetings with a discussion of your safety. We do this because we believe in a customer focus and alerting you to these issues shows respect and value for you within this training.</a:t>
            </a:r>
          </a:p>
          <a:p>
            <a:r>
              <a:rPr lang="en-US" altLang="en-US" dirty="0"/>
              <a:t>Facilitator should know ahead of the presentation where the restrooms are located, what happens in case of a fire alarm, etc.</a:t>
            </a:r>
          </a:p>
          <a:p>
            <a:r>
              <a:rPr lang="en-US" altLang="en-US" i="1" dirty="0"/>
              <a:t>In the event of a fire, we will exit by staying together and exiting via…</a:t>
            </a:r>
            <a:endParaRPr lang="en-US" altLang="en-US" b="1" dirty="0"/>
          </a:p>
          <a:p>
            <a:r>
              <a:rPr lang="en-US" altLang="en-US" dirty="0"/>
              <a:t>Provide the location of the bathrooms—men’s and women’s (they may not be in the same place)</a:t>
            </a:r>
            <a:endParaRPr lang="en-US" altLang="en-US" b="1" dirty="0"/>
          </a:p>
          <a:p>
            <a:r>
              <a:rPr lang="en-US" altLang="en-US" dirty="0"/>
              <a:t>Let all participants know that it is acceptable to get up during the presentation to stretch or get something to eat and drink. This is a long day for people who are used to being on their feet and fighting fires all day.</a:t>
            </a:r>
            <a:endParaRPr lang="en-US" altLang="en-US" b="1" dirty="0"/>
          </a:p>
          <a:p>
            <a:r>
              <a:rPr lang="en-US" altLang="en-US" i="1" dirty="0"/>
              <a:t>STORY: We begin all our meetings with a safety message because:</a:t>
            </a:r>
            <a:endParaRPr lang="en-US" altLang="en-US" dirty="0"/>
          </a:p>
          <a:p>
            <a:r>
              <a:rPr lang="en-US" altLang="en-US" i="1" dirty="0"/>
              <a:t>When Paul O’Neill one of the co-founders of PRHI, worked at Alcoa he made it clear that safety was a top priority by doing just this: beginning each meeting with a safety message. The importance of safety came from his days of working at Alcoa where employees were regularly working with what could have been very unsafe materials: molten metal and sharp edges. He felt strongly that it was everyone’s responsibility to report hazards in the workplace.  With the deployment of the TPS process Alcoa was able to become one of the safest workplaces in the world by attending to the importance of safety.</a:t>
            </a:r>
            <a:endParaRPr lang="en-US" altLang="en-US" b="1" dirty="0"/>
          </a:p>
          <a:p>
            <a:r>
              <a:rPr lang="en-US" altLang="en-US" i="1" dirty="0"/>
              <a:t>Putting </a:t>
            </a:r>
            <a:r>
              <a:rPr lang="en-US" altLang="en-US" i="1" u="sng" dirty="0"/>
              <a:t>safety</a:t>
            </a:r>
            <a:r>
              <a:rPr lang="en-US" altLang="en-US" i="1" dirty="0"/>
              <a:t> first shows </a:t>
            </a:r>
            <a:r>
              <a:rPr lang="en-US" altLang="en-US" i="1" u="sng" dirty="0"/>
              <a:t>respect</a:t>
            </a:r>
            <a:r>
              <a:rPr lang="en-US" altLang="en-US" i="1" dirty="0"/>
              <a:t> and </a:t>
            </a:r>
            <a:r>
              <a:rPr lang="en-US" altLang="en-US" i="1" u="sng" dirty="0"/>
              <a:t>value</a:t>
            </a:r>
            <a:r>
              <a:rPr lang="en-US" altLang="en-US" i="1" dirty="0"/>
              <a:t> for every worker.  Here we are touching on physical safety but a focus on safety includes emotional safety as well. </a:t>
            </a:r>
            <a:endParaRPr lang="en-US" altLang="en-US" b="1" dirty="0"/>
          </a:p>
          <a:p>
            <a:r>
              <a:rPr lang="en-US" altLang="en-US" i="1" dirty="0"/>
              <a:t>That means: this is a safe and respectful learning environment and we are all here to learn from each other.  There are no dumb questions and everyone is valued.  </a:t>
            </a:r>
            <a:endParaRPr lang="en-US" altLang="en-US" b="1" dirty="0"/>
          </a:p>
          <a:p>
            <a:r>
              <a:rPr lang="en-US" altLang="en-US" i="1" dirty="0"/>
              <a:t>A third type of safety is professional safety and we’ll discuss all three in more depth later today.</a:t>
            </a:r>
            <a:endParaRPr lang="en-US" altLang="en-US" b="1" dirty="0"/>
          </a:p>
          <a:p>
            <a:r>
              <a:rPr lang="en-US" altLang="en-US" dirty="0"/>
              <a:t>In relation to comfort, Please let the facilitator know if the room temperature is uncomfortable as he/she might be able to make adjustments.</a:t>
            </a:r>
            <a:endParaRPr lang="en-US" altLang="en-US" b="1" dirty="0"/>
          </a:p>
        </p:txBody>
      </p:sp>
    </p:spTree>
    <p:extLst>
      <p:ext uri="{BB962C8B-B14F-4D97-AF65-F5344CB8AC3E}">
        <p14:creationId xmlns:p14="http://schemas.microsoft.com/office/powerpoint/2010/main" val="139960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If the ball cost 10 cents and the bat costs $1.00 more than the ball, then the bat would cost $1.10 for a grand total of $1.20. The correct answer to this problem is that the ball costs 5 cents and the bat costs — at a dollar more — $1.05 for a grand total of $1.10.</a:t>
            </a:r>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So why do so many people answer incorrectly? The answer is that people often substitute difficult problems with simpler ones in order to quickly solve them. This is system one at work. </a:t>
            </a:r>
            <a:endParaRPr/>
          </a:p>
          <a:p>
            <a:pPr marL="0" lvl="0" indent="0" algn="l" rtl="0">
              <a:lnSpc>
                <a:spcPct val="100000"/>
              </a:lnSpc>
              <a:spcBef>
                <a:spcPts val="0"/>
              </a:spcBef>
              <a:spcAft>
                <a:spcPts val="0"/>
              </a:spcAft>
              <a:buSzPts val="1400"/>
              <a:buNone/>
            </a:pPr>
            <a:endParaRPr/>
          </a:p>
        </p:txBody>
      </p:sp>
      <p:sp>
        <p:nvSpPr>
          <p:cNvPr id="236" name="Google Shape;23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System 1 relies on our associative memory. It uses connections between earlier seen words, images, actions, and emotions to form a conclusion and make quick decisions. Even when there is not enough information available to make a rational decision. You could view System 1 as a stubborn hero, that does not think twice before acting.</a:t>
            </a:r>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System 2 is the mind’s slower, analytical mode, where reflection and reason dominate. To complement the stubborn hero, system 2 is the skeptical associate, not as fast or inexhaustible as our hero, but often second-guessing decisions and correcting them at critical moments.</a:t>
            </a:r>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System 1 discards important information in the name of efficiency. Situational awareness often means swimming against this current, becoming more intentional about enlisting the services of system 2. This is where OODA helps.  </a:t>
            </a:r>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Daniel Kahneman, </a:t>
            </a:r>
            <a:r>
              <a:rPr lang="en-US" sz="1200" b="0" i="1">
                <a:solidFill>
                  <a:schemeClr val="dk1"/>
                </a:solidFill>
                <a:latin typeface="Calibri"/>
                <a:ea typeface="Calibri"/>
                <a:cs typeface="Calibri"/>
                <a:sym typeface="Calibri"/>
              </a:rPr>
              <a:t>Thinking Fast and Slow</a:t>
            </a:r>
            <a:endParaRPr i="1"/>
          </a:p>
          <a:p>
            <a:pPr marL="0" lvl="0" indent="0" algn="l" rtl="0">
              <a:lnSpc>
                <a:spcPct val="100000"/>
              </a:lnSpc>
              <a:spcBef>
                <a:spcPts val="0"/>
              </a:spcBef>
              <a:spcAft>
                <a:spcPts val="0"/>
              </a:spcAft>
              <a:buSzPts val="1400"/>
              <a:buNone/>
            </a:pPr>
            <a:endParaRPr/>
          </a:p>
        </p:txBody>
      </p:sp>
      <p:sp>
        <p:nvSpPr>
          <p:cNvPr id="244" name="Google Shape;24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cc62c51c01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2cc62c51c01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g2cc62c51c01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f01964218a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1f01964218a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g1f01964218a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1474cdf59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3" name="Google Shape;263;g31474cdf59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Others:</a:t>
            </a:r>
            <a:endParaRPr/>
          </a:p>
          <a:p>
            <a:pPr marL="171450" lvl="0" indent="-171450" algn="l" rtl="0">
              <a:lnSpc>
                <a:spcPct val="100000"/>
              </a:lnSpc>
              <a:spcBef>
                <a:spcPts val="0"/>
              </a:spcBef>
              <a:spcAft>
                <a:spcPts val="0"/>
              </a:spcAft>
              <a:buClr>
                <a:schemeClr val="dk1"/>
              </a:buClr>
              <a:buSzPts val="1200"/>
              <a:buFont typeface="Arial"/>
              <a:buChar char="•"/>
            </a:pPr>
            <a:r>
              <a:rPr lang="en-US"/>
              <a:t>Silence</a:t>
            </a:r>
            <a:endParaRPr/>
          </a:p>
          <a:p>
            <a:pPr marL="171450" lvl="0" indent="-171450" algn="l" rtl="0">
              <a:lnSpc>
                <a:spcPct val="100000"/>
              </a:lnSpc>
              <a:spcBef>
                <a:spcPts val="0"/>
              </a:spcBef>
              <a:spcAft>
                <a:spcPts val="0"/>
              </a:spcAft>
              <a:buClr>
                <a:schemeClr val="dk1"/>
              </a:buClr>
              <a:buSzPts val="1200"/>
              <a:buFont typeface="Arial"/>
              <a:buChar char="•"/>
            </a:pPr>
            <a:r>
              <a:rPr lang="en-US"/>
              <a:t>Subtle/Indirect (response in form of story)</a:t>
            </a:r>
            <a:endParaRPr/>
          </a:p>
          <a:p>
            <a:pPr marL="171450" lvl="0" indent="-171450" algn="l" rtl="0">
              <a:lnSpc>
                <a:spcPct val="100000"/>
              </a:lnSpc>
              <a:spcBef>
                <a:spcPts val="0"/>
              </a:spcBef>
              <a:spcAft>
                <a:spcPts val="0"/>
              </a:spcAft>
              <a:buClr>
                <a:schemeClr val="dk1"/>
              </a:buClr>
              <a:buSzPts val="1200"/>
              <a:buFont typeface="Arial"/>
              <a:buChar char="•"/>
            </a:pPr>
            <a:r>
              <a:rPr lang="en-US"/>
              <a:t>Physical touch</a:t>
            </a:r>
            <a:endParaRPr/>
          </a:p>
          <a:p>
            <a:pPr marL="171450" lvl="0" indent="-171450" algn="l" rtl="0">
              <a:lnSpc>
                <a:spcPct val="100000"/>
              </a:lnSpc>
              <a:spcBef>
                <a:spcPts val="0"/>
              </a:spcBef>
              <a:spcAft>
                <a:spcPts val="0"/>
              </a:spcAft>
              <a:buClr>
                <a:schemeClr val="dk1"/>
              </a:buClr>
              <a:buSzPts val="1200"/>
              <a:buFont typeface="Arial"/>
              <a:buChar char="•"/>
            </a:pPr>
            <a:r>
              <a:rPr lang="en-US"/>
              <a:t>Physical space</a:t>
            </a:r>
            <a:endParaRPr/>
          </a:p>
          <a:p>
            <a:pPr marL="171450" lvl="0" indent="-171450" algn="l" rtl="0">
              <a:lnSpc>
                <a:spcPct val="100000"/>
              </a:lnSpc>
              <a:spcBef>
                <a:spcPts val="0"/>
              </a:spcBef>
              <a:spcAft>
                <a:spcPts val="0"/>
              </a:spcAft>
              <a:buClr>
                <a:schemeClr val="dk1"/>
              </a:buClr>
              <a:buSzPts val="1200"/>
              <a:buFont typeface="Arial"/>
              <a:buChar char="•"/>
            </a:pPr>
            <a:r>
              <a:rPr lang="en-US"/>
              <a:t>Eye contact</a:t>
            </a:r>
            <a:endParaRPr/>
          </a:p>
          <a:p>
            <a:pPr marL="171450" lvl="0" indent="-171450" algn="l" rtl="0">
              <a:lnSpc>
                <a:spcPct val="100000"/>
              </a:lnSpc>
              <a:spcBef>
                <a:spcPts val="0"/>
              </a:spcBef>
              <a:spcAft>
                <a:spcPts val="0"/>
              </a:spcAft>
              <a:buClr>
                <a:schemeClr val="dk1"/>
              </a:buClr>
              <a:buSzPts val="1200"/>
              <a:buFont typeface="Arial"/>
              <a:buChar char="•"/>
            </a:pPr>
            <a:r>
              <a:rPr lang="en-US"/>
              <a:t>Dress/appearance</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a:t>Specific threats to inflict harm, to self or others</a:t>
            </a:r>
            <a:endParaRPr/>
          </a:p>
          <a:p>
            <a:pPr marL="0" lvl="0" indent="0" algn="l" rtl="0">
              <a:lnSpc>
                <a:spcPct val="100000"/>
              </a:lnSpc>
              <a:spcBef>
                <a:spcPts val="0"/>
              </a:spcBef>
              <a:spcAft>
                <a:spcPts val="0"/>
              </a:spcAft>
              <a:buSzPts val="1400"/>
              <a:buNone/>
            </a:pPr>
            <a:endParaRPr/>
          </a:p>
        </p:txBody>
      </p:sp>
      <p:sp>
        <p:nvSpPr>
          <p:cNvPr id="270" name="Google Shape;27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During the COVID-19 pandemic, 44% of nurses reported experiencing physical violence and 68% reported experiencing verbal abuse.</a:t>
            </a:r>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a:t>https://www.aha.org/fact-sheets/2022-06-07-fact-sheet-workplace-violence-and-intimidation-and-need-federal-legislative</a:t>
            </a:r>
            <a:endParaRPr/>
          </a:p>
        </p:txBody>
      </p:sp>
      <p:sp>
        <p:nvSpPr>
          <p:cNvPr id="277" name="Google Shape;27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f01964218a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1f01964218a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A few things tend to hinder situational awareness: familiarity, complacency, apathy, over-confidence and denial.  </a:t>
            </a:r>
            <a:endParaRPr/>
          </a:p>
          <a:p>
            <a:pPr marL="0" lvl="0" indent="0" algn="l" rtl="0">
              <a:lnSpc>
                <a:spcPct val="100000"/>
              </a:lnSpc>
              <a:spcBef>
                <a:spcPts val="0"/>
              </a:spcBef>
              <a:spcAft>
                <a:spcPts val="0"/>
              </a:spcAft>
              <a:buSzPts val="1400"/>
              <a:buNone/>
            </a:pPr>
            <a:endParaRPr/>
          </a:p>
        </p:txBody>
      </p:sp>
      <p:sp>
        <p:nvSpPr>
          <p:cNvPr id="294" name="Google Shape;294;g1f01964218a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Handout</a:t>
            </a:r>
            <a:endParaRPr/>
          </a:p>
        </p:txBody>
      </p:sp>
      <p:sp>
        <p:nvSpPr>
          <p:cNvPr id="301" name="Google Shape;301;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Handout</a:t>
            </a:r>
            <a:endParaRPr/>
          </a:p>
        </p:txBody>
      </p:sp>
      <p:sp>
        <p:nvSpPr>
          <p:cNvPr id="316" name="Google Shape;316;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You are giving up valuable time to be here. Please be present throughout the week. This means minimizing distractions and being physically and mentally present throughout the training.</a:t>
            </a:r>
            <a:endParaRPr lang="en-US" altLang="en-US" b="1" dirty="0"/>
          </a:p>
          <a:p>
            <a:r>
              <a:rPr lang="en-US" altLang="en-US" dirty="0"/>
              <a:t>Cell Phones and Pagers should be turned off or set to “silent”</a:t>
            </a:r>
            <a:endParaRPr lang="en-US" altLang="en-US" b="1" dirty="0"/>
          </a:p>
          <a:p>
            <a:r>
              <a:rPr lang="en-US" altLang="en-US" dirty="0"/>
              <a:t>We will be generating a lot of valuable discussion and it may lead to sidebar conversations. Please keep them to a minimum and feel free to share stories with the whole group, often it may be relevant to others as well!</a:t>
            </a:r>
            <a:endParaRPr lang="en-US" altLang="en-US" b="1" dirty="0"/>
          </a:p>
          <a:p>
            <a:r>
              <a:rPr lang="en-US" altLang="en-US" dirty="0"/>
              <a:t>Other work should be done at another time. We will move through material quickly and each lesson provides the foundation for the next lesson.</a:t>
            </a:r>
            <a:endParaRPr lang="en-US" altLang="en-US" b="1" dirty="0"/>
          </a:p>
          <a:p>
            <a:r>
              <a:rPr lang="en-US" altLang="en-US" dirty="0"/>
              <a:t>We do count on a certain number of people to be present for the exercises so if you know that you will be late or must leave early, please let your facilitator know so that adjustments can be made.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E4387A-FBC9-43B8-8C8B-00FD4BC7DD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012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Handout</a:t>
            </a:r>
            <a:endParaRPr/>
          </a:p>
        </p:txBody>
      </p:sp>
      <p:sp>
        <p:nvSpPr>
          <p:cNvPr id="323" name="Google Shape;323;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9" name="Google Shape;32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When someone says or does something you perceive as weird or irrational, try not to judge or discount their feelings. Whether or not you think those feelings are justified, they’re real to the other person. Pay attention to them.</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Systems 1-2</a:t>
            </a:r>
            <a:endParaRPr/>
          </a:p>
          <a:p>
            <a:pPr marL="0" lvl="0" indent="0" algn="l" rtl="0">
              <a:lnSpc>
                <a:spcPct val="100000"/>
              </a:lnSpc>
              <a:spcBef>
                <a:spcPts val="0"/>
              </a:spcBef>
              <a:spcAft>
                <a:spcPts val="0"/>
              </a:spcAft>
              <a:buSzPts val="1400"/>
              <a:buNone/>
            </a:pPr>
            <a:endParaRPr/>
          </a:p>
        </p:txBody>
      </p:sp>
      <p:sp>
        <p:nvSpPr>
          <p:cNvPr id="337" name="Google Shape;33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2" name="Google Shape;34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4" name="Google Shape;35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2F233-38AA-05B7-117B-EFEBED76CA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2CD788-E232-DDF4-329F-5FCA19CE09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35E5B9-C27D-7521-7F3E-F88F4725BF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73DFBC-9AE5-3A92-E571-00F9B98124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1FB665-9F59-465B-BAA2-4D7EFC3E18F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8226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62049-641A-52E4-A0D6-E26E7B6257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11DAD7-CF10-E5DA-7E35-C110A5A7E7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51EA90-30BD-DCAF-AFD4-CC2F16A6D8E1}"/>
              </a:ext>
            </a:extLst>
          </p:cNvPr>
          <p:cNvSpPr>
            <a:spLocks noGrp="1"/>
          </p:cNvSpPr>
          <p:nvPr>
            <p:ph type="body" idx="1"/>
          </p:nvPr>
        </p:nvSpPr>
        <p:spPr/>
        <p:txBody>
          <a:bodyPr/>
          <a:lstStyle/>
          <a:p>
            <a:r>
              <a:rPr lang="en-US" dirty="0"/>
              <a:t>No conflicts of interest</a:t>
            </a:r>
          </a:p>
        </p:txBody>
      </p:sp>
      <p:sp>
        <p:nvSpPr>
          <p:cNvPr id="4" name="Slide Number Placeholder 3">
            <a:extLst>
              <a:ext uri="{FF2B5EF4-FFF2-40B4-BE49-F238E27FC236}">
                <a16:creationId xmlns:a16="http://schemas.microsoft.com/office/drawing/2014/main" id="{FAE6AA28-48D3-CD76-D130-5521B2C90FC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1FB665-9F59-465B-BAA2-4D7EFC3E18F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588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E4387A-FBC9-43B8-8C8B-00FD4BC7DD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140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6C87C-71EE-C15D-CC90-DA14DDA0BB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6880BE-0870-CA8B-E1E7-663CC7A08A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9BB7BF-E666-CFE8-EEB1-4D09170A7A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E35BFA-2639-D319-B014-E778223F5CA3}"/>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2BCAFB5C-1745-4FE3-B295-34659A2EF0B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637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0F9626-60FC-43C1-97DF-A0826EB1E21B}" type="datetime1">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02DB14-2E34-4DC2-BD26-090D2955C2C4}" type="slidenum">
              <a:rPr lang="en-US" smtClean="0"/>
              <a:t>‹#›</a:t>
            </a:fld>
            <a:endParaRPr lang="en-US"/>
          </a:p>
        </p:txBody>
      </p:sp>
    </p:spTree>
    <p:extLst>
      <p:ext uri="{BB962C8B-B14F-4D97-AF65-F5344CB8AC3E}">
        <p14:creationId xmlns:p14="http://schemas.microsoft.com/office/powerpoint/2010/main" val="1113216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294B2E-943E-493A-9BC6-CFDAA445EC40}" type="datetime1">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02DB14-2E34-4DC2-BD26-090D2955C2C4}" type="slidenum">
              <a:rPr lang="en-US" smtClean="0"/>
              <a:t>‹#›</a:t>
            </a:fld>
            <a:endParaRPr lang="en-US"/>
          </a:p>
        </p:txBody>
      </p:sp>
    </p:spTree>
    <p:extLst>
      <p:ext uri="{BB962C8B-B14F-4D97-AF65-F5344CB8AC3E}">
        <p14:creationId xmlns:p14="http://schemas.microsoft.com/office/powerpoint/2010/main" val="1195282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C39351-CFA8-4282-A845-6E3DD637AA52}" type="datetime1">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02DB14-2E34-4DC2-BD26-090D2955C2C4}" type="slidenum">
              <a:rPr lang="en-US" smtClean="0"/>
              <a:t>‹#›</a:t>
            </a:fld>
            <a:endParaRPr lang="en-US"/>
          </a:p>
        </p:txBody>
      </p:sp>
    </p:spTree>
    <p:extLst>
      <p:ext uri="{BB962C8B-B14F-4D97-AF65-F5344CB8AC3E}">
        <p14:creationId xmlns:p14="http://schemas.microsoft.com/office/powerpoint/2010/main" val="638297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A17E8-4CB2-51F7-9E31-A1494D05CE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C5C493-F08B-FD85-CE19-1DF83442E6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7477C9-3D62-1EAB-610F-AB4EDD7D5D5B}"/>
              </a:ext>
            </a:extLst>
          </p:cNvPr>
          <p:cNvSpPr>
            <a:spLocks noGrp="1"/>
          </p:cNvSpPr>
          <p:nvPr>
            <p:ph type="dt" sz="half" idx="10"/>
          </p:nvPr>
        </p:nvSpPr>
        <p:spPr/>
        <p:txBody>
          <a:bodyPr/>
          <a:lstStyle/>
          <a:p>
            <a:fld id="{A8489F68-16E2-4112-8E30-F49A5C64ACD3}" type="datetimeFigureOut">
              <a:rPr lang="en-US" smtClean="0"/>
              <a:t>12/17/2025</a:t>
            </a:fld>
            <a:endParaRPr lang="en-US"/>
          </a:p>
        </p:txBody>
      </p:sp>
      <p:sp>
        <p:nvSpPr>
          <p:cNvPr id="5" name="Footer Placeholder 4">
            <a:extLst>
              <a:ext uri="{FF2B5EF4-FFF2-40B4-BE49-F238E27FC236}">
                <a16:creationId xmlns:a16="http://schemas.microsoft.com/office/drawing/2014/main" id="{75306E2D-E9DD-532A-C882-4415792910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3855FF-DC54-52CC-E152-B6E5669143D2}"/>
              </a:ext>
            </a:extLst>
          </p:cNvPr>
          <p:cNvSpPr>
            <a:spLocks noGrp="1"/>
          </p:cNvSpPr>
          <p:nvPr>
            <p:ph type="sldNum" sz="quarter" idx="12"/>
          </p:nvPr>
        </p:nvSpPr>
        <p:spPr/>
        <p:txBody>
          <a:bodyPr/>
          <a:lstStyle/>
          <a:p>
            <a:fld id="{61AEE631-0E85-475B-A212-7CCB963B3266}" type="slidenum">
              <a:rPr lang="en-US" smtClean="0"/>
              <a:t>‹#›</a:t>
            </a:fld>
            <a:endParaRPr lang="en-US"/>
          </a:p>
        </p:txBody>
      </p:sp>
    </p:spTree>
    <p:extLst>
      <p:ext uri="{BB962C8B-B14F-4D97-AF65-F5344CB8AC3E}">
        <p14:creationId xmlns:p14="http://schemas.microsoft.com/office/powerpoint/2010/main" val="767084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401BC-7E0E-7E52-3CE3-05521C1F04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16809A-6FC3-2372-DC3D-D3D6AD56F8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8EA4A8-7ADB-0590-9256-B6BFCC4AFDBE}"/>
              </a:ext>
            </a:extLst>
          </p:cNvPr>
          <p:cNvSpPr>
            <a:spLocks noGrp="1"/>
          </p:cNvSpPr>
          <p:nvPr>
            <p:ph type="dt" sz="half" idx="10"/>
          </p:nvPr>
        </p:nvSpPr>
        <p:spPr/>
        <p:txBody>
          <a:bodyPr/>
          <a:lstStyle/>
          <a:p>
            <a:fld id="{A8489F68-16E2-4112-8E30-F49A5C64ACD3}" type="datetimeFigureOut">
              <a:rPr lang="en-US" smtClean="0"/>
              <a:t>12/17/2025</a:t>
            </a:fld>
            <a:endParaRPr lang="en-US"/>
          </a:p>
        </p:txBody>
      </p:sp>
      <p:sp>
        <p:nvSpPr>
          <p:cNvPr id="5" name="Footer Placeholder 4">
            <a:extLst>
              <a:ext uri="{FF2B5EF4-FFF2-40B4-BE49-F238E27FC236}">
                <a16:creationId xmlns:a16="http://schemas.microsoft.com/office/drawing/2014/main" id="{3CCE1A0D-8522-4AFC-AB9C-8E366D06C8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261A14-92E2-7E96-942B-AE5CC9F83B48}"/>
              </a:ext>
            </a:extLst>
          </p:cNvPr>
          <p:cNvSpPr>
            <a:spLocks noGrp="1"/>
          </p:cNvSpPr>
          <p:nvPr>
            <p:ph type="sldNum" sz="quarter" idx="12"/>
          </p:nvPr>
        </p:nvSpPr>
        <p:spPr/>
        <p:txBody>
          <a:bodyPr/>
          <a:lstStyle/>
          <a:p>
            <a:fld id="{61AEE631-0E85-475B-A212-7CCB963B3266}" type="slidenum">
              <a:rPr lang="en-US" smtClean="0"/>
              <a:t>‹#›</a:t>
            </a:fld>
            <a:endParaRPr lang="en-US"/>
          </a:p>
        </p:txBody>
      </p:sp>
    </p:spTree>
    <p:extLst>
      <p:ext uri="{BB962C8B-B14F-4D97-AF65-F5344CB8AC3E}">
        <p14:creationId xmlns:p14="http://schemas.microsoft.com/office/powerpoint/2010/main" val="2908804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068D8-27B8-DDD4-F4F6-F677853A8B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7A7BC5-8806-042B-6880-99BF9406C3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ED72C3-3C43-EAA9-09CE-84246FC57F06}"/>
              </a:ext>
            </a:extLst>
          </p:cNvPr>
          <p:cNvSpPr>
            <a:spLocks noGrp="1"/>
          </p:cNvSpPr>
          <p:nvPr>
            <p:ph type="dt" sz="half" idx="10"/>
          </p:nvPr>
        </p:nvSpPr>
        <p:spPr/>
        <p:txBody>
          <a:bodyPr/>
          <a:lstStyle/>
          <a:p>
            <a:fld id="{A8489F68-16E2-4112-8E30-F49A5C64ACD3}" type="datetimeFigureOut">
              <a:rPr lang="en-US" smtClean="0"/>
              <a:t>12/17/2025</a:t>
            </a:fld>
            <a:endParaRPr lang="en-US"/>
          </a:p>
        </p:txBody>
      </p:sp>
      <p:sp>
        <p:nvSpPr>
          <p:cNvPr id="5" name="Footer Placeholder 4">
            <a:extLst>
              <a:ext uri="{FF2B5EF4-FFF2-40B4-BE49-F238E27FC236}">
                <a16:creationId xmlns:a16="http://schemas.microsoft.com/office/drawing/2014/main" id="{5E5D0659-658B-99BE-C9D9-21211C5321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DE064A-053A-226F-9611-AB2B77B790F3}"/>
              </a:ext>
            </a:extLst>
          </p:cNvPr>
          <p:cNvSpPr>
            <a:spLocks noGrp="1"/>
          </p:cNvSpPr>
          <p:nvPr>
            <p:ph type="sldNum" sz="quarter" idx="12"/>
          </p:nvPr>
        </p:nvSpPr>
        <p:spPr/>
        <p:txBody>
          <a:bodyPr/>
          <a:lstStyle/>
          <a:p>
            <a:fld id="{61AEE631-0E85-475B-A212-7CCB963B3266}" type="slidenum">
              <a:rPr lang="en-US" smtClean="0"/>
              <a:t>‹#›</a:t>
            </a:fld>
            <a:endParaRPr lang="en-US"/>
          </a:p>
        </p:txBody>
      </p:sp>
    </p:spTree>
    <p:extLst>
      <p:ext uri="{BB962C8B-B14F-4D97-AF65-F5344CB8AC3E}">
        <p14:creationId xmlns:p14="http://schemas.microsoft.com/office/powerpoint/2010/main" val="2869903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D1A93-FAD0-B653-050D-87ED177B92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EB1A41-B436-5F80-D9CE-34C405E1CC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680A2F-EE8A-DE03-5A0C-B3E7E46C85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C66E4-2D78-C15C-37D3-C8188AD66932}"/>
              </a:ext>
            </a:extLst>
          </p:cNvPr>
          <p:cNvSpPr>
            <a:spLocks noGrp="1"/>
          </p:cNvSpPr>
          <p:nvPr>
            <p:ph type="dt" sz="half" idx="10"/>
          </p:nvPr>
        </p:nvSpPr>
        <p:spPr/>
        <p:txBody>
          <a:bodyPr/>
          <a:lstStyle/>
          <a:p>
            <a:fld id="{A8489F68-16E2-4112-8E30-F49A5C64ACD3}" type="datetimeFigureOut">
              <a:rPr lang="en-US" smtClean="0"/>
              <a:t>12/17/2025</a:t>
            </a:fld>
            <a:endParaRPr lang="en-US"/>
          </a:p>
        </p:txBody>
      </p:sp>
      <p:sp>
        <p:nvSpPr>
          <p:cNvPr id="6" name="Footer Placeholder 5">
            <a:extLst>
              <a:ext uri="{FF2B5EF4-FFF2-40B4-BE49-F238E27FC236}">
                <a16:creationId xmlns:a16="http://schemas.microsoft.com/office/drawing/2014/main" id="{00AC9218-0AC7-69B6-98DC-6107966465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4AF58E-ADEE-DFE4-95D0-086C3BCF9440}"/>
              </a:ext>
            </a:extLst>
          </p:cNvPr>
          <p:cNvSpPr>
            <a:spLocks noGrp="1"/>
          </p:cNvSpPr>
          <p:nvPr>
            <p:ph type="sldNum" sz="quarter" idx="12"/>
          </p:nvPr>
        </p:nvSpPr>
        <p:spPr/>
        <p:txBody>
          <a:bodyPr/>
          <a:lstStyle/>
          <a:p>
            <a:fld id="{61AEE631-0E85-475B-A212-7CCB963B3266}" type="slidenum">
              <a:rPr lang="en-US" smtClean="0"/>
              <a:t>‹#›</a:t>
            </a:fld>
            <a:endParaRPr lang="en-US"/>
          </a:p>
        </p:txBody>
      </p:sp>
    </p:spTree>
    <p:extLst>
      <p:ext uri="{BB962C8B-B14F-4D97-AF65-F5344CB8AC3E}">
        <p14:creationId xmlns:p14="http://schemas.microsoft.com/office/powerpoint/2010/main" val="1756819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7AB76-47C5-A377-B658-7936BA411A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06D274-102C-66AB-D619-95B53E8D6C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D697F9-5516-4362-E894-874738399A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C53B27-4031-ED91-FF66-ACB1DF1321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AB938E-9795-C35F-0B6D-89B063636B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489317-AFA2-2D60-9E6C-995FCF708871}"/>
              </a:ext>
            </a:extLst>
          </p:cNvPr>
          <p:cNvSpPr>
            <a:spLocks noGrp="1"/>
          </p:cNvSpPr>
          <p:nvPr>
            <p:ph type="dt" sz="half" idx="10"/>
          </p:nvPr>
        </p:nvSpPr>
        <p:spPr/>
        <p:txBody>
          <a:bodyPr/>
          <a:lstStyle/>
          <a:p>
            <a:fld id="{A8489F68-16E2-4112-8E30-F49A5C64ACD3}" type="datetimeFigureOut">
              <a:rPr lang="en-US" smtClean="0"/>
              <a:t>12/17/2025</a:t>
            </a:fld>
            <a:endParaRPr lang="en-US"/>
          </a:p>
        </p:txBody>
      </p:sp>
      <p:sp>
        <p:nvSpPr>
          <p:cNvPr id="8" name="Footer Placeholder 7">
            <a:extLst>
              <a:ext uri="{FF2B5EF4-FFF2-40B4-BE49-F238E27FC236}">
                <a16:creationId xmlns:a16="http://schemas.microsoft.com/office/drawing/2014/main" id="{39BB8E2D-CDC0-4B32-014F-326FF98C58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6FF426-31EA-D4F3-41DF-C753EAFDC429}"/>
              </a:ext>
            </a:extLst>
          </p:cNvPr>
          <p:cNvSpPr>
            <a:spLocks noGrp="1"/>
          </p:cNvSpPr>
          <p:nvPr>
            <p:ph type="sldNum" sz="quarter" idx="12"/>
          </p:nvPr>
        </p:nvSpPr>
        <p:spPr/>
        <p:txBody>
          <a:bodyPr/>
          <a:lstStyle/>
          <a:p>
            <a:fld id="{61AEE631-0E85-475B-A212-7CCB963B3266}" type="slidenum">
              <a:rPr lang="en-US" smtClean="0"/>
              <a:t>‹#›</a:t>
            </a:fld>
            <a:endParaRPr lang="en-US"/>
          </a:p>
        </p:txBody>
      </p:sp>
    </p:spTree>
    <p:extLst>
      <p:ext uri="{BB962C8B-B14F-4D97-AF65-F5344CB8AC3E}">
        <p14:creationId xmlns:p14="http://schemas.microsoft.com/office/powerpoint/2010/main" val="1406309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0194B-7F82-C504-BDB6-73797F3857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E2F619-B26C-672A-DE66-07A4A167D89B}"/>
              </a:ext>
            </a:extLst>
          </p:cNvPr>
          <p:cNvSpPr>
            <a:spLocks noGrp="1"/>
          </p:cNvSpPr>
          <p:nvPr>
            <p:ph type="dt" sz="half" idx="10"/>
          </p:nvPr>
        </p:nvSpPr>
        <p:spPr/>
        <p:txBody>
          <a:bodyPr/>
          <a:lstStyle/>
          <a:p>
            <a:fld id="{A8489F68-16E2-4112-8E30-F49A5C64ACD3}" type="datetimeFigureOut">
              <a:rPr lang="en-US" smtClean="0"/>
              <a:t>12/17/2025</a:t>
            </a:fld>
            <a:endParaRPr lang="en-US"/>
          </a:p>
        </p:txBody>
      </p:sp>
      <p:sp>
        <p:nvSpPr>
          <p:cNvPr id="4" name="Footer Placeholder 3">
            <a:extLst>
              <a:ext uri="{FF2B5EF4-FFF2-40B4-BE49-F238E27FC236}">
                <a16:creationId xmlns:a16="http://schemas.microsoft.com/office/drawing/2014/main" id="{A3EFA79B-16D3-4502-674A-EFA9BDAD23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5E8D64-FCF3-9A92-4BD0-C549F0F4A478}"/>
              </a:ext>
            </a:extLst>
          </p:cNvPr>
          <p:cNvSpPr>
            <a:spLocks noGrp="1"/>
          </p:cNvSpPr>
          <p:nvPr>
            <p:ph type="sldNum" sz="quarter" idx="12"/>
          </p:nvPr>
        </p:nvSpPr>
        <p:spPr/>
        <p:txBody>
          <a:bodyPr/>
          <a:lstStyle/>
          <a:p>
            <a:fld id="{61AEE631-0E85-475B-A212-7CCB963B3266}" type="slidenum">
              <a:rPr lang="en-US" smtClean="0"/>
              <a:t>‹#›</a:t>
            </a:fld>
            <a:endParaRPr lang="en-US"/>
          </a:p>
        </p:txBody>
      </p:sp>
    </p:spTree>
    <p:extLst>
      <p:ext uri="{BB962C8B-B14F-4D97-AF65-F5344CB8AC3E}">
        <p14:creationId xmlns:p14="http://schemas.microsoft.com/office/powerpoint/2010/main" val="1199008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D0FB54-47FB-DFE2-434F-8FE74CA3FA0C}"/>
              </a:ext>
            </a:extLst>
          </p:cNvPr>
          <p:cNvSpPr>
            <a:spLocks noGrp="1"/>
          </p:cNvSpPr>
          <p:nvPr>
            <p:ph type="dt" sz="half" idx="10"/>
          </p:nvPr>
        </p:nvSpPr>
        <p:spPr/>
        <p:txBody>
          <a:bodyPr/>
          <a:lstStyle/>
          <a:p>
            <a:fld id="{A8489F68-16E2-4112-8E30-F49A5C64ACD3}" type="datetimeFigureOut">
              <a:rPr lang="en-US" smtClean="0"/>
              <a:t>12/17/2025</a:t>
            </a:fld>
            <a:endParaRPr lang="en-US"/>
          </a:p>
        </p:txBody>
      </p:sp>
      <p:sp>
        <p:nvSpPr>
          <p:cNvPr id="3" name="Footer Placeholder 2">
            <a:extLst>
              <a:ext uri="{FF2B5EF4-FFF2-40B4-BE49-F238E27FC236}">
                <a16:creationId xmlns:a16="http://schemas.microsoft.com/office/drawing/2014/main" id="{AE2B930F-3102-6352-350B-F7C2290056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84C881-8631-1C56-4AB1-24B412CFAC4C}"/>
              </a:ext>
            </a:extLst>
          </p:cNvPr>
          <p:cNvSpPr>
            <a:spLocks noGrp="1"/>
          </p:cNvSpPr>
          <p:nvPr>
            <p:ph type="sldNum" sz="quarter" idx="12"/>
          </p:nvPr>
        </p:nvSpPr>
        <p:spPr/>
        <p:txBody>
          <a:bodyPr/>
          <a:lstStyle/>
          <a:p>
            <a:fld id="{61AEE631-0E85-475B-A212-7CCB963B3266}" type="slidenum">
              <a:rPr lang="en-US" smtClean="0"/>
              <a:t>‹#›</a:t>
            </a:fld>
            <a:endParaRPr lang="en-US"/>
          </a:p>
        </p:txBody>
      </p:sp>
    </p:spTree>
    <p:extLst>
      <p:ext uri="{BB962C8B-B14F-4D97-AF65-F5344CB8AC3E}">
        <p14:creationId xmlns:p14="http://schemas.microsoft.com/office/powerpoint/2010/main" val="2881448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33022-5EF9-E474-156E-041979C853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DF46C3-1529-78BA-BA16-50FC927099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882BEB-AB0C-4E32-9E07-55E1E975BB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A90FD8-448B-0633-4471-5DDDEB48AD01}"/>
              </a:ext>
            </a:extLst>
          </p:cNvPr>
          <p:cNvSpPr>
            <a:spLocks noGrp="1"/>
          </p:cNvSpPr>
          <p:nvPr>
            <p:ph type="dt" sz="half" idx="10"/>
          </p:nvPr>
        </p:nvSpPr>
        <p:spPr/>
        <p:txBody>
          <a:bodyPr/>
          <a:lstStyle/>
          <a:p>
            <a:fld id="{A8489F68-16E2-4112-8E30-F49A5C64ACD3}" type="datetimeFigureOut">
              <a:rPr lang="en-US" smtClean="0"/>
              <a:t>12/17/2025</a:t>
            </a:fld>
            <a:endParaRPr lang="en-US"/>
          </a:p>
        </p:txBody>
      </p:sp>
      <p:sp>
        <p:nvSpPr>
          <p:cNvPr id="6" name="Footer Placeholder 5">
            <a:extLst>
              <a:ext uri="{FF2B5EF4-FFF2-40B4-BE49-F238E27FC236}">
                <a16:creationId xmlns:a16="http://schemas.microsoft.com/office/drawing/2014/main" id="{AEF0BC78-E863-C36C-3C41-DA5EEC3C2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7B1A6-D07F-7463-2A2D-25648D60DDCC}"/>
              </a:ext>
            </a:extLst>
          </p:cNvPr>
          <p:cNvSpPr>
            <a:spLocks noGrp="1"/>
          </p:cNvSpPr>
          <p:nvPr>
            <p:ph type="sldNum" sz="quarter" idx="12"/>
          </p:nvPr>
        </p:nvSpPr>
        <p:spPr/>
        <p:txBody>
          <a:bodyPr/>
          <a:lstStyle/>
          <a:p>
            <a:fld id="{61AEE631-0E85-475B-A212-7CCB963B3266}" type="slidenum">
              <a:rPr lang="en-US" smtClean="0"/>
              <a:t>‹#›</a:t>
            </a:fld>
            <a:endParaRPr lang="en-US"/>
          </a:p>
        </p:txBody>
      </p:sp>
    </p:spTree>
    <p:extLst>
      <p:ext uri="{BB962C8B-B14F-4D97-AF65-F5344CB8AC3E}">
        <p14:creationId xmlns:p14="http://schemas.microsoft.com/office/powerpoint/2010/main" val="3206787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9DBDDB-D8F9-402E-B6DA-E8D91D4E791A}" type="datetime1">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02DB14-2E34-4DC2-BD26-090D2955C2C4}" type="slidenum">
              <a:rPr lang="en-US" smtClean="0"/>
              <a:t>‹#›</a:t>
            </a:fld>
            <a:endParaRPr lang="en-US"/>
          </a:p>
        </p:txBody>
      </p:sp>
    </p:spTree>
    <p:extLst>
      <p:ext uri="{BB962C8B-B14F-4D97-AF65-F5344CB8AC3E}">
        <p14:creationId xmlns:p14="http://schemas.microsoft.com/office/powerpoint/2010/main" val="465690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7D43F-8BEE-1B13-F4D1-C19EC748B3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8BD7CF-3368-3DF0-7B2A-235D4C7714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69BEDD-731D-A440-5819-A2D5F794E9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DFD5A0-88BB-77C8-0526-40614E651DE6}"/>
              </a:ext>
            </a:extLst>
          </p:cNvPr>
          <p:cNvSpPr>
            <a:spLocks noGrp="1"/>
          </p:cNvSpPr>
          <p:nvPr>
            <p:ph type="dt" sz="half" idx="10"/>
          </p:nvPr>
        </p:nvSpPr>
        <p:spPr/>
        <p:txBody>
          <a:bodyPr/>
          <a:lstStyle/>
          <a:p>
            <a:fld id="{A8489F68-16E2-4112-8E30-F49A5C64ACD3}" type="datetimeFigureOut">
              <a:rPr lang="en-US" smtClean="0"/>
              <a:t>12/17/2025</a:t>
            </a:fld>
            <a:endParaRPr lang="en-US"/>
          </a:p>
        </p:txBody>
      </p:sp>
      <p:sp>
        <p:nvSpPr>
          <p:cNvPr id="6" name="Footer Placeholder 5">
            <a:extLst>
              <a:ext uri="{FF2B5EF4-FFF2-40B4-BE49-F238E27FC236}">
                <a16:creationId xmlns:a16="http://schemas.microsoft.com/office/drawing/2014/main" id="{58383886-35FE-E186-EFE4-D45681C72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F35A8B-3579-FF92-4A87-7A09EAB1022E}"/>
              </a:ext>
            </a:extLst>
          </p:cNvPr>
          <p:cNvSpPr>
            <a:spLocks noGrp="1"/>
          </p:cNvSpPr>
          <p:nvPr>
            <p:ph type="sldNum" sz="quarter" idx="12"/>
          </p:nvPr>
        </p:nvSpPr>
        <p:spPr/>
        <p:txBody>
          <a:bodyPr/>
          <a:lstStyle/>
          <a:p>
            <a:fld id="{61AEE631-0E85-475B-A212-7CCB963B3266}" type="slidenum">
              <a:rPr lang="en-US" smtClean="0"/>
              <a:t>‹#›</a:t>
            </a:fld>
            <a:endParaRPr lang="en-US"/>
          </a:p>
        </p:txBody>
      </p:sp>
    </p:spTree>
    <p:extLst>
      <p:ext uri="{BB962C8B-B14F-4D97-AF65-F5344CB8AC3E}">
        <p14:creationId xmlns:p14="http://schemas.microsoft.com/office/powerpoint/2010/main" val="539044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8CE8C-AFEA-2411-D16C-7A4201E73F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187762-1B83-43C1-58C6-59C6E65E0B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C4CC9D-932E-C4FD-7F17-365CB863B421}"/>
              </a:ext>
            </a:extLst>
          </p:cNvPr>
          <p:cNvSpPr>
            <a:spLocks noGrp="1"/>
          </p:cNvSpPr>
          <p:nvPr>
            <p:ph type="dt" sz="half" idx="10"/>
          </p:nvPr>
        </p:nvSpPr>
        <p:spPr/>
        <p:txBody>
          <a:bodyPr/>
          <a:lstStyle/>
          <a:p>
            <a:fld id="{A8489F68-16E2-4112-8E30-F49A5C64ACD3}" type="datetimeFigureOut">
              <a:rPr lang="en-US" smtClean="0"/>
              <a:t>12/17/2025</a:t>
            </a:fld>
            <a:endParaRPr lang="en-US"/>
          </a:p>
        </p:txBody>
      </p:sp>
      <p:sp>
        <p:nvSpPr>
          <p:cNvPr id="5" name="Footer Placeholder 4">
            <a:extLst>
              <a:ext uri="{FF2B5EF4-FFF2-40B4-BE49-F238E27FC236}">
                <a16:creationId xmlns:a16="http://schemas.microsoft.com/office/drawing/2014/main" id="{D95D89C9-B2BD-3592-52F6-D55EF2EBA4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AA6432-981B-6FB4-4281-FEE6A7B42FBB}"/>
              </a:ext>
            </a:extLst>
          </p:cNvPr>
          <p:cNvSpPr>
            <a:spLocks noGrp="1"/>
          </p:cNvSpPr>
          <p:nvPr>
            <p:ph type="sldNum" sz="quarter" idx="12"/>
          </p:nvPr>
        </p:nvSpPr>
        <p:spPr/>
        <p:txBody>
          <a:bodyPr/>
          <a:lstStyle/>
          <a:p>
            <a:fld id="{61AEE631-0E85-475B-A212-7CCB963B3266}" type="slidenum">
              <a:rPr lang="en-US" smtClean="0"/>
              <a:t>‹#›</a:t>
            </a:fld>
            <a:endParaRPr lang="en-US"/>
          </a:p>
        </p:txBody>
      </p:sp>
    </p:spTree>
    <p:extLst>
      <p:ext uri="{BB962C8B-B14F-4D97-AF65-F5344CB8AC3E}">
        <p14:creationId xmlns:p14="http://schemas.microsoft.com/office/powerpoint/2010/main" val="1967665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C17B0B-5FB9-2DC4-013E-71D39641F6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9C573C-882D-B074-F16A-314B5A7EDA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4C05F4-7AD8-8E4F-910F-890D08AA8EB9}"/>
              </a:ext>
            </a:extLst>
          </p:cNvPr>
          <p:cNvSpPr>
            <a:spLocks noGrp="1"/>
          </p:cNvSpPr>
          <p:nvPr>
            <p:ph type="dt" sz="half" idx="10"/>
          </p:nvPr>
        </p:nvSpPr>
        <p:spPr/>
        <p:txBody>
          <a:bodyPr/>
          <a:lstStyle/>
          <a:p>
            <a:fld id="{A8489F68-16E2-4112-8E30-F49A5C64ACD3}" type="datetimeFigureOut">
              <a:rPr lang="en-US" smtClean="0"/>
              <a:t>12/17/2025</a:t>
            </a:fld>
            <a:endParaRPr lang="en-US"/>
          </a:p>
        </p:txBody>
      </p:sp>
      <p:sp>
        <p:nvSpPr>
          <p:cNvPr id="5" name="Footer Placeholder 4">
            <a:extLst>
              <a:ext uri="{FF2B5EF4-FFF2-40B4-BE49-F238E27FC236}">
                <a16:creationId xmlns:a16="http://schemas.microsoft.com/office/drawing/2014/main" id="{8EBE4628-D26E-9DA4-58C1-5ACD093D05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BC1100-C126-110B-6117-6357AD3E045A}"/>
              </a:ext>
            </a:extLst>
          </p:cNvPr>
          <p:cNvSpPr>
            <a:spLocks noGrp="1"/>
          </p:cNvSpPr>
          <p:nvPr>
            <p:ph type="sldNum" sz="quarter" idx="12"/>
          </p:nvPr>
        </p:nvSpPr>
        <p:spPr/>
        <p:txBody>
          <a:bodyPr/>
          <a:lstStyle/>
          <a:p>
            <a:fld id="{61AEE631-0E85-475B-A212-7CCB963B3266}" type="slidenum">
              <a:rPr lang="en-US" smtClean="0"/>
              <a:t>‹#›</a:t>
            </a:fld>
            <a:endParaRPr lang="en-US"/>
          </a:p>
        </p:txBody>
      </p:sp>
    </p:spTree>
    <p:extLst>
      <p:ext uri="{BB962C8B-B14F-4D97-AF65-F5344CB8AC3E}">
        <p14:creationId xmlns:p14="http://schemas.microsoft.com/office/powerpoint/2010/main" val="35637496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4_Title &amp; Bullets">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F998A237-AB79-404A-B139-97DAF21E0C89}"/>
              </a:ext>
            </a:extLst>
          </p:cNvPr>
          <p:cNvSpPr/>
          <p:nvPr/>
        </p:nvSpPr>
        <p:spPr>
          <a:xfrm>
            <a:off x="210810" y="391857"/>
            <a:ext cx="11891917" cy="4013802"/>
          </a:xfrm>
          <a:prstGeom prst="rect">
            <a:avLst/>
          </a:prstGeom>
          <a:solidFill>
            <a:srgbClr val="496DAE"/>
          </a:solidFill>
          <a:ln w="12700">
            <a:miter lim="400000"/>
          </a:ln>
        </p:spPr>
        <p:txBody>
          <a:bodyPr lIns="25400" tIns="25400" rIns="25400" bIns="25400" anchor="ct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14" name="Rectangle">
            <a:extLst>
              <a:ext uri="{FF2B5EF4-FFF2-40B4-BE49-F238E27FC236}">
                <a16:creationId xmlns:a16="http://schemas.microsoft.com/office/drawing/2014/main" id="{B397EF2C-A2B4-4072-B07A-C9189FAF7E34}"/>
              </a:ext>
            </a:extLst>
          </p:cNvPr>
          <p:cNvSpPr/>
          <p:nvPr/>
        </p:nvSpPr>
        <p:spPr>
          <a:xfrm>
            <a:off x="-11554" y="391857"/>
            <a:ext cx="251654" cy="4013802"/>
          </a:xfrm>
          <a:prstGeom prst="rect">
            <a:avLst/>
          </a:prstGeom>
          <a:solidFill>
            <a:srgbClr val="66B35F"/>
          </a:solidFill>
          <a:ln w="12700">
            <a:miter lim="400000"/>
          </a:ln>
        </p:spPr>
        <p:txBody>
          <a:bodyPr lIns="25400" tIns="25400" rIns="25400" bIns="25400" anchor="ct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15" name="Rectangle">
            <a:extLst>
              <a:ext uri="{FF2B5EF4-FFF2-40B4-BE49-F238E27FC236}">
                <a16:creationId xmlns:a16="http://schemas.microsoft.com/office/drawing/2014/main" id="{347F03FA-D3E0-4B61-9EF0-4C06020801E2}"/>
              </a:ext>
            </a:extLst>
          </p:cNvPr>
          <p:cNvSpPr/>
          <p:nvPr/>
        </p:nvSpPr>
        <p:spPr>
          <a:xfrm>
            <a:off x="-11554" y="391857"/>
            <a:ext cx="89273" cy="4013802"/>
          </a:xfrm>
          <a:prstGeom prst="rect">
            <a:avLst/>
          </a:prstGeom>
          <a:solidFill>
            <a:srgbClr val="D74F94"/>
          </a:solidFill>
          <a:ln w="12700">
            <a:miter lim="400000"/>
          </a:ln>
        </p:spPr>
        <p:txBody>
          <a:bodyPr lIns="25400" tIns="25400" rIns="25400" bIns="25400" anchor="ct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pic>
        <p:nvPicPr>
          <p:cNvPr id="16" name="Image" descr="Image">
            <a:extLst>
              <a:ext uri="{FF2B5EF4-FFF2-40B4-BE49-F238E27FC236}">
                <a16:creationId xmlns:a16="http://schemas.microsoft.com/office/drawing/2014/main" id="{0DFA16D1-2ACD-40D5-AD3C-043946E314CE}"/>
              </a:ext>
            </a:extLst>
          </p:cNvPr>
          <p:cNvPicPr>
            <a:picLocks noChangeAspect="1"/>
          </p:cNvPicPr>
          <p:nvPr/>
        </p:nvPicPr>
        <p:blipFill>
          <a:blip r:embed="rId2"/>
          <a:stretch>
            <a:fillRect/>
          </a:stretch>
        </p:blipFill>
        <p:spPr>
          <a:xfrm>
            <a:off x="3828299" y="4566942"/>
            <a:ext cx="4929554" cy="1736081"/>
          </a:xfrm>
          <a:prstGeom prst="rect">
            <a:avLst/>
          </a:prstGeom>
          <a:ln w="12700">
            <a:miter lim="400000"/>
          </a:ln>
        </p:spPr>
      </p:pic>
      <p:sp>
        <p:nvSpPr>
          <p:cNvPr id="10" name="Presentation Title">
            <a:extLst>
              <a:ext uri="{FF2B5EF4-FFF2-40B4-BE49-F238E27FC236}">
                <a16:creationId xmlns:a16="http://schemas.microsoft.com/office/drawing/2014/main" id="{8B2C0537-5BEC-4FF9-BEE7-0D0CDB13DEAE}"/>
              </a:ext>
            </a:extLst>
          </p:cNvPr>
          <p:cNvSpPr txBox="1">
            <a:spLocks noGrp="1"/>
          </p:cNvSpPr>
          <p:nvPr>
            <p:ph type="title" hasCustomPrompt="1"/>
          </p:nvPr>
        </p:nvSpPr>
        <p:spPr>
          <a:xfrm>
            <a:off x="950720" y="391858"/>
            <a:ext cx="10387840" cy="2324101"/>
          </a:xfrm>
          <a:prstGeom prst="rect">
            <a:avLst/>
          </a:prstGeom>
        </p:spPr>
        <p:txBody>
          <a:bodyPr anchor="b"/>
          <a:lstStyle>
            <a:lvl1pPr algn="ctr">
              <a:defRPr sz="5800" spc="-116">
                <a:solidFill>
                  <a:schemeClr val="bg1"/>
                </a:solidFill>
                <a:latin typeface="Arial" panose="020B0604020202020204" pitchFamily="34" charset="0"/>
                <a:cs typeface="Arial" panose="020B0604020202020204" pitchFamily="34" charset="0"/>
              </a:defRPr>
            </a:lvl1pPr>
          </a:lstStyle>
          <a:p>
            <a:r>
              <a:rPr lang="en-US" dirty="0"/>
              <a:t>Presentation Title</a:t>
            </a:r>
            <a:endParaRPr dirty="0"/>
          </a:p>
        </p:txBody>
      </p:sp>
      <p:sp>
        <p:nvSpPr>
          <p:cNvPr id="12" name="Body Level One…">
            <a:extLst>
              <a:ext uri="{FF2B5EF4-FFF2-40B4-BE49-F238E27FC236}">
                <a16:creationId xmlns:a16="http://schemas.microsoft.com/office/drawing/2014/main" id="{EDDE1368-0E02-484A-ACEB-573B640CB284}"/>
              </a:ext>
            </a:extLst>
          </p:cNvPr>
          <p:cNvSpPr txBox="1">
            <a:spLocks noGrp="1"/>
          </p:cNvSpPr>
          <p:nvPr>
            <p:ph type="body" sz="quarter" idx="1"/>
          </p:nvPr>
        </p:nvSpPr>
        <p:spPr>
          <a:xfrm>
            <a:off x="600672" y="3084558"/>
            <a:ext cx="10962333" cy="952501"/>
          </a:xfrm>
          <a:prstGeom prst="rect">
            <a:avLst/>
          </a:prstGeom>
        </p:spPr>
        <p:txBody>
          <a:bodyPr/>
          <a:lstStyle>
            <a:lvl1pPr marL="0" indent="0" algn="r" defTabSz="412750">
              <a:lnSpc>
                <a:spcPct val="100000"/>
              </a:lnSpc>
              <a:spcBef>
                <a:spcPts val="0"/>
              </a:spcBef>
              <a:buSzTx/>
              <a:buNone/>
              <a:defRPr sz="2500" b="0">
                <a:solidFill>
                  <a:schemeClr val="bg1"/>
                </a:solidFill>
                <a:latin typeface="Arial" panose="020B0604020202020204" pitchFamily="34" charset="0"/>
                <a:cs typeface="Arial" panose="020B0604020202020204" pitchFamily="34" charset="0"/>
              </a:defRPr>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3139205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mp; Bullets">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635A0200-263A-44CD-BF7F-4D200EE4FFEC}"/>
              </a:ext>
            </a:extLst>
          </p:cNvPr>
          <p:cNvSpPr/>
          <p:nvPr userDrawn="1"/>
        </p:nvSpPr>
        <p:spPr>
          <a:xfrm>
            <a:off x="-7412" y="-1"/>
            <a:ext cx="12203554" cy="1055717"/>
          </a:xfrm>
          <a:prstGeom prst="rect">
            <a:avLst/>
          </a:prstGeom>
          <a:solidFill>
            <a:srgbClr val="496DAE"/>
          </a:solidFill>
          <a:ln w="12700">
            <a:miter lim="400000"/>
          </a:ln>
        </p:spPr>
        <p:txBody>
          <a:bodyPr lIns="25400" tIns="25400" rIns="25400" bIns="25400" anchor="ct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dirty="0">
              <a:ln>
                <a:noFill/>
              </a:ln>
              <a:solidFill>
                <a:srgbClr val="FFFFFF"/>
              </a:solidFill>
              <a:effectLst/>
              <a:uLnTx/>
              <a:uFillTx/>
              <a:latin typeface="Helvetica Neue Medium"/>
              <a:sym typeface="Helvetica Neue Medium"/>
            </a:endParaRPr>
          </a:p>
        </p:txBody>
      </p:sp>
      <p:sp>
        <p:nvSpPr>
          <p:cNvPr id="14" name="Rectangle">
            <a:extLst>
              <a:ext uri="{FF2B5EF4-FFF2-40B4-BE49-F238E27FC236}">
                <a16:creationId xmlns:a16="http://schemas.microsoft.com/office/drawing/2014/main" id="{E3639A1A-DAE5-46D9-8CDF-5CF6A0477989}"/>
              </a:ext>
            </a:extLst>
          </p:cNvPr>
          <p:cNvSpPr/>
          <p:nvPr userDrawn="1"/>
        </p:nvSpPr>
        <p:spPr>
          <a:xfrm>
            <a:off x="-11554" y="111366"/>
            <a:ext cx="251654" cy="940243"/>
          </a:xfrm>
          <a:prstGeom prst="rect">
            <a:avLst/>
          </a:prstGeom>
          <a:solidFill>
            <a:srgbClr val="66B35F"/>
          </a:solidFill>
          <a:ln w="12700">
            <a:miter lim="400000"/>
          </a:ln>
        </p:spPr>
        <p:txBody>
          <a:bodyPr lIns="25400" tIns="25400" rIns="25400" bIns="25400" anchor="ct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15" name="Rectangle">
            <a:extLst>
              <a:ext uri="{FF2B5EF4-FFF2-40B4-BE49-F238E27FC236}">
                <a16:creationId xmlns:a16="http://schemas.microsoft.com/office/drawing/2014/main" id="{2F1F5686-6A4D-4AF7-8738-B4298B9B5071}"/>
              </a:ext>
            </a:extLst>
          </p:cNvPr>
          <p:cNvSpPr/>
          <p:nvPr userDrawn="1"/>
        </p:nvSpPr>
        <p:spPr>
          <a:xfrm>
            <a:off x="-11554" y="136304"/>
            <a:ext cx="89273" cy="939801"/>
          </a:xfrm>
          <a:prstGeom prst="rect">
            <a:avLst/>
          </a:prstGeom>
          <a:solidFill>
            <a:srgbClr val="D74F94"/>
          </a:solidFill>
          <a:ln w="12700">
            <a:miter lim="400000"/>
          </a:ln>
        </p:spPr>
        <p:txBody>
          <a:bodyPr lIns="25400" tIns="25400" rIns="25400" bIns="25400" anchor="ctr"/>
          <a:lstStyle/>
          <a:p>
            <a:pPr marL="0" marR="0" lvl="0" indent="0" algn="l" defTabSz="412750" rtl="0" eaLnBrk="1" fontAlgn="auto" latinLnBrk="0" hangingPunct="1">
              <a:lnSpc>
                <a:spcPct val="100000"/>
              </a:lnSpc>
              <a:spcBef>
                <a:spcPts val="0"/>
              </a:spcBef>
              <a:spcAft>
                <a:spcPts val="0"/>
              </a:spcAft>
              <a:buClrTx/>
              <a:buSzTx/>
              <a:buFontTx/>
              <a:buNone/>
              <a:tabLst/>
              <a:defRPr sz="3500">
                <a:solidFill>
                  <a:srgbClr val="FFFFFF"/>
                </a:solidFill>
                <a:latin typeface="Helvetica Neue Medium"/>
                <a:ea typeface="Helvetica Neue Medium"/>
                <a:cs typeface="Helvetica Neue Medium"/>
                <a:sym typeface="Helvetica Neue Medium"/>
              </a:defRPr>
            </a:pPr>
            <a:endParaRPr kumimoji="0" sz="1750" b="0" i="0" u="none" strike="noStrike" kern="1200" cap="none" spc="0" normalizeH="0" baseline="0" noProof="0">
              <a:ln>
                <a:noFill/>
              </a:ln>
              <a:solidFill>
                <a:srgbClr val="FFFFFF"/>
              </a:solidFill>
              <a:effectLst/>
              <a:uLnTx/>
              <a:uFillTx/>
              <a:latin typeface="Helvetica Neue Medium"/>
              <a:sym typeface="Helvetica Neue Medium"/>
            </a:endParaRPr>
          </a:p>
        </p:txBody>
      </p:sp>
      <p:pic>
        <p:nvPicPr>
          <p:cNvPr id="16" name="Image" descr="Image">
            <a:extLst>
              <a:ext uri="{FF2B5EF4-FFF2-40B4-BE49-F238E27FC236}">
                <a16:creationId xmlns:a16="http://schemas.microsoft.com/office/drawing/2014/main" id="{4C9EF5C1-6447-4F92-9B8A-70FA426D7572}"/>
              </a:ext>
            </a:extLst>
          </p:cNvPr>
          <p:cNvPicPr>
            <a:picLocks noChangeAspect="1"/>
          </p:cNvPicPr>
          <p:nvPr userDrawn="1"/>
        </p:nvPicPr>
        <p:blipFill>
          <a:blip r:embed="rId2"/>
          <a:stretch>
            <a:fillRect/>
          </a:stretch>
        </p:blipFill>
        <p:spPr>
          <a:xfrm>
            <a:off x="11525959" y="100339"/>
            <a:ext cx="516183" cy="726558"/>
          </a:xfrm>
          <a:prstGeom prst="rect">
            <a:avLst/>
          </a:prstGeom>
          <a:ln w="12700">
            <a:miter lim="400000"/>
          </a:ln>
        </p:spPr>
      </p:pic>
      <p:sp>
        <p:nvSpPr>
          <p:cNvPr id="17" name="Slide Number">
            <a:extLst>
              <a:ext uri="{FF2B5EF4-FFF2-40B4-BE49-F238E27FC236}">
                <a16:creationId xmlns:a16="http://schemas.microsoft.com/office/drawing/2014/main" id="{265B0108-C992-4E21-B181-407D722A848A}"/>
              </a:ext>
            </a:extLst>
          </p:cNvPr>
          <p:cNvSpPr txBox="1">
            <a:spLocks noGrp="1"/>
          </p:cNvSpPr>
          <p:nvPr>
            <p:ph type="sldNum" sz="quarter" idx="2"/>
          </p:nvPr>
        </p:nvSpPr>
        <p:spPr>
          <a:xfrm>
            <a:off x="6000750" y="6540500"/>
            <a:ext cx="184253" cy="1873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8" name="Slide Title">
            <a:extLst>
              <a:ext uri="{FF2B5EF4-FFF2-40B4-BE49-F238E27FC236}">
                <a16:creationId xmlns:a16="http://schemas.microsoft.com/office/drawing/2014/main" id="{39E42CBE-0F2E-4464-8C1B-A910DBB7DA9B}"/>
              </a:ext>
            </a:extLst>
          </p:cNvPr>
          <p:cNvSpPr txBox="1">
            <a:spLocks noGrp="1"/>
          </p:cNvSpPr>
          <p:nvPr>
            <p:ph type="title" hasCustomPrompt="1"/>
          </p:nvPr>
        </p:nvSpPr>
        <p:spPr>
          <a:xfrm>
            <a:off x="461767" y="217158"/>
            <a:ext cx="10985500" cy="716582"/>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dirty="0"/>
              <a:t>Slide </a:t>
            </a:r>
            <a:r>
              <a:rPr lang="en-US" dirty="0"/>
              <a:t>w/Large Image</a:t>
            </a:r>
            <a:endParaRPr dirty="0"/>
          </a:p>
        </p:txBody>
      </p:sp>
      <p:sp>
        <p:nvSpPr>
          <p:cNvPr id="10" name="Picture Placeholder 2">
            <a:extLst>
              <a:ext uri="{FF2B5EF4-FFF2-40B4-BE49-F238E27FC236}">
                <a16:creationId xmlns:a16="http://schemas.microsoft.com/office/drawing/2014/main" id="{CD9A94E0-86FD-472D-B3E4-17EBD68AC810}"/>
              </a:ext>
            </a:extLst>
          </p:cNvPr>
          <p:cNvSpPr>
            <a:spLocks noGrp="1"/>
          </p:cNvSpPr>
          <p:nvPr>
            <p:ph type="pic" sz="quarter" idx="10"/>
          </p:nvPr>
        </p:nvSpPr>
        <p:spPr>
          <a:xfrm>
            <a:off x="1255738" y="1225296"/>
            <a:ext cx="9680525" cy="5001768"/>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98394716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tatement">
    <p:spTree>
      <p:nvGrpSpPr>
        <p:cNvPr id="1" name=""/>
        <p:cNvGrpSpPr/>
        <p:nvPr/>
      </p:nvGrpSpPr>
      <p:grpSpPr>
        <a:xfrm>
          <a:off x="0" y="0"/>
          <a:ext cx="0" cy="0"/>
          <a:chOff x="0" y="0"/>
          <a:chExt cx="0" cy="0"/>
        </a:xfrm>
      </p:grpSpPr>
      <p:sp>
        <p:nvSpPr>
          <p:cNvPr id="4" name="For more information, please visit:…">
            <a:extLst>
              <a:ext uri="{FF2B5EF4-FFF2-40B4-BE49-F238E27FC236}">
                <a16:creationId xmlns:a16="http://schemas.microsoft.com/office/drawing/2014/main" id="{0FE4E10F-7DC1-4212-9671-F49397729129}"/>
              </a:ext>
            </a:extLst>
          </p:cNvPr>
          <p:cNvSpPr txBox="1"/>
          <p:nvPr userDrawn="1"/>
        </p:nvSpPr>
        <p:spPr>
          <a:xfrm>
            <a:off x="6070336" y="4353959"/>
            <a:ext cx="51361" cy="1436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6500" b="1">
                <a:solidFill>
                  <a:srgbClr val="496DAE"/>
                </a:solidFill>
              </a:defRPr>
            </a:pPr>
            <a:endParaRPr kumimoji="0" sz="600" b="1" i="0" u="none" strike="noStrike" kern="1200" cap="none" spc="0" normalizeH="0" baseline="0" noProof="0" dirty="0">
              <a:ln>
                <a:noFill/>
              </a:ln>
              <a:solidFill>
                <a:srgbClr val="496DAE"/>
              </a:solidFill>
              <a:effectLst/>
              <a:uLnTx/>
              <a:uFillTx/>
              <a:latin typeface="Calibri" panose="020F0502020204030204"/>
              <a:ea typeface="+mn-ea"/>
              <a:cs typeface="+mn-cs"/>
            </a:endParaRPr>
          </a:p>
        </p:txBody>
      </p:sp>
      <p:pic>
        <p:nvPicPr>
          <p:cNvPr id="5" name="Image" descr="Image">
            <a:extLst>
              <a:ext uri="{FF2B5EF4-FFF2-40B4-BE49-F238E27FC236}">
                <a16:creationId xmlns:a16="http://schemas.microsoft.com/office/drawing/2014/main" id="{9400EC27-E818-4052-8B52-F8B8CA20CF41}"/>
              </a:ext>
            </a:extLst>
          </p:cNvPr>
          <p:cNvPicPr>
            <a:picLocks noChangeAspect="1"/>
          </p:cNvPicPr>
          <p:nvPr userDrawn="1"/>
        </p:nvPicPr>
        <p:blipFill>
          <a:blip r:embed="rId2"/>
          <a:stretch>
            <a:fillRect/>
          </a:stretch>
        </p:blipFill>
        <p:spPr>
          <a:xfrm>
            <a:off x="2717354" y="508907"/>
            <a:ext cx="6808621" cy="1917932"/>
          </a:xfrm>
          <a:prstGeom prst="rect">
            <a:avLst/>
          </a:prstGeom>
          <a:ln w="12700">
            <a:miter lim="400000"/>
          </a:ln>
        </p:spPr>
      </p:pic>
      <p:sp>
        <p:nvSpPr>
          <p:cNvPr id="3" name="Text Placeholder 2">
            <a:extLst>
              <a:ext uri="{FF2B5EF4-FFF2-40B4-BE49-F238E27FC236}">
                <a16:creationId xmlns:a16="http://schemas.microsoft.com/office/drawing/2014/main" id="{C35BC7D9-5635-4438-93BE-4D803FAD9385}"/>
              </a:ext>
            </a:extLst>
          </p:cNvPr>
          <p:cNvSpPr>
            <a:spLocks noGrp="1"/>
          </p:cNvSpPr>
          <p:nvPr>
            <p:ph type="body" sz="quarter" idx="10" hasCustomPrompt="1"/>
          </p:nvPr>
        </p:nvSpPr>
        <p:spPr>
          <a:xfrm>
            <a:off x="2180298" y="2886315"/>
            <a:ext cx="7882732" cy="2935288"/>
          </a:xfrm>
          <a:prstGeom prst="rect">
            <a:avLst/>
          </a:prstGeom>
        </p:spPr>
        <p:txBody>
          <a:bodyPr/>
          <a:lstStyle>
            <a:lvl1pPr algn="ctr">
              <a:buNone/>
              <a:defRPr sz="3000" b="1">
                <a:solidFill>
                  <a:srgbClr val="66B35F"/>
                </a:solidFill>
                <a:latin typeface="Arial" panose="020B0604020202020204" pitchFamily="34" charset="0"/>
                <a:cs typeface="Arial" panose="020B0604020202020204" pitchFamily="34" charset="0"/>
              </a:defRPr>
            </a:lvl1pPr>
            <a:lvl2pPr>
              <a:buNone/>
              <a:defRPr>
                <a:latin typeface="Arial" panose="020B0604020202020204" pitchFamily="34" charset="0"/>
                <a:cs typeface="Arial" panose="020B0604020202020204" pitchFamily="34" charset="0"/>
              </a:defRPr>
            </a:lvl2pPr>
            <a:lvl3pPr>
              <a:buNone/>
              <a:defRPr>
                <a:latin typeface="Arial" panose="020B0604020202020204" pitchFamily="34" charset="0"/>
                <a:cs typeface="Arial" panose="020B0604020202020204" pitchFamily="34" charset="0"/>
              </a:defRPr>
            </a:lvl3pPr>
            <a:lvl4pPr>
              <a:buNone/>
              <a:defRPr>
                <a:latin typeface="Arial" panose="020B0604020202020204" pitchFamily="34" charset="0"/>
                <a:cs typeface="Arial" panose="020B0604020202020204" pitchFamily="34" charset="0"/>
              </a:defRPr>
            </a:lvl4pPr>
            <a:lvl5pPr>
              <a:buNone/>
              <a:defRPr>
                <a:latin typeface="Arial" panose="020B0604020202020204" pitchFamily="34" charset="0"/>
                <a:cs typeface="Arial" panose="020B0604020202020204" pitchFamily="34" charset="0"/>
              </a:defRPr>
            </a:lvl5pPr>
          </a:lstStyle>
          <a:p>
            <a:pPr lvl="0"/>
            <a:r>
              <a:rPr lang="en-US" dirty="0"/>
              <a:t>For more information, please visit:</a:t>
            </a:r>
            <a:br>
              <a:rPr lang="en-US" dirty="0"/>
            </a:br>
            <a:r>
              <a:rPr lang="en-US" dirty="0"/>
              <a:t>alleghenyfamilynetwork.org</a:t>
            </a:r>
          </a:p>
          <a:p>
            <a:pPr lvl="0"/>
            <a:r>
              <a:rPr lang="en-US" dirty="0"/>
              <a:t>Parent Support Line</a:t>
            </a:r>
            <a:br>
              <a:rPr lang="en-US" dirty="0"/>
            </a:br>
            <a:r>
              <a:rPr lang="en-US" dirty="0"/>
              <a:t>888.273.2361</a:t>
            </a:r>
          </a:p>
          <a:p>
            <a:pPr lvl="0"/>
            <a:r>
              <a:rPr lang="en-US" dirty="0"/>
              <a:t>Provider Consultation Line</a:t>
            </a:r>
            <a:br>
              <a:rPr lang="en-US" dirty="0"/>
            </a:br>
            <a:r>
              <a:rPr lang="en-US" dirty="0"/>
              <a:t>412.939.7250</a:t>
            </a:r>
          </a:p>
        </p:txBody>
      </p:sp>
    </p:spTree>
    <p:extLst>
      <p:ext uri="{BB962C8B-B14F-4D97-AF65-F5344CB8AC3E}">
        <p14:creationId xmlns:p14="http://schemas.microsoft.com/office/powerpoint/2010/main" val="142208484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494554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349795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7"/>
        <p:cNvGrpSpPr/>
        <p:nvPr/>
      </p:nvGrpSpPr>
      <p:grpSpPr>
        <a:xfrm>
          <a:off x="0" y="0"/>
          <a:ext cx="0" cy="0"/>
          <a:chOff x="0" y="0"/>
          <a:chExt cx="0" cy="0"/>
        </a:xfrm>
      </p:grpSpPr>
      <p:sp>
        <p:nvSpPr>
          <p:cNvPr id="28" name="Google Shape;28;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69918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12624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74CCE1-4498-41BA-BEEB-D7F6055446D9}" type="datetime1">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02DB14-2E34-4DC2-BD26-090D2955C2C4}" type="slidenum">
              <a:rPr lang="en-US" smtClean="0"/>
              <a:t>‹#›</a:t>
            </a:fld>
            <a:endParaRPr lang="en-US"/>
          </a:p>
        </p:txBody>
      </p:sp>
    </p:spTree>
    <p:extLst>
      <p:ext uri="{BB962C8B-B14F-4D97-AF65-F5344CB8AC3E}">
        <p14:creationId xmlns:p14="http://schemas.microsoft.com/office/powerpoint/2010/main" val="527280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3252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sp>
        <p:nvSpPr>
          <p:cNvPr id="46" name="Google Shape;46;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8" name="Google Shape;48;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89055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1"/>
        <p:cNvGrpSpPr/>
        <p:nvPr/>
      </p:nvGrpSpPr>
      <p:grpSpPr>
        <a:xfrm>
          <a:off x="0" y="0"/>
          <a:ext cx="0" cy="0"/>
          <a:chOff x="0" y="0"/>
          <a:chExt cx="0" cy="0"/>
        </a:xfrm>
      </p:grpSpPr>
      <p:sp>
        <p:nvSpPr>
          <p:cNvPr id="52" name="Google Shape;52;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052372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3894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6"/>
          <p:cNvSpPr>
            <a:spLocks noGrp="1"/>
          </p:cNvSpPr>
          <p:nvPr>
            <p:ph type="pic" idx="2"/>
          </p:nvPr>
        </p:nvSpPr>
        <p:spPr>
          <a:xfrm>
            <a:off x="5183188" y="987425"/>
            <a:ext cx="6172200" cy="4873625"/>
          </a:xfrm>
          <a:prstGeom prst="rect">
            <a:avLst/>
          </a:prstGeom>
          <a:noFill/>
          <a:ln>
            <a:noFill/>
          </a:ln>
        </p:spPr>
      </p:sp>
      <p:sp>
        <p:nvSpPr>
          <p:cNvPr id="68" name="Google Shape;68;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251298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31799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573655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FFCAA-0246-4487-B82F-DF42B6385A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1231F9-CC57-455F-9163-2965B37E59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F54B18-28DE-4A93-BD1A-626745617880}"/>
              </a:ext>
            </a:extLst>
          </p:cNvPr>
          <p:cNvSpPr>
            <a:spLocks noGrp="1"/>
          </p:cNvSpPr>
          <p:nvPr>
            <p:ph type="dt" sz="half" idx="10"/>
          </p:nvPr>
        </p:nvSpPr>
        <p:spPr/>
        <p:txBody>
          <a:bodyPr/>
          <a:lstStyle/>
          <a:p>
            <a:fld id="{1B232AD9-E2A5-410D-A813-D9CEAC8E8B9E}" type="datetime1">
              <a:rPr lang="en-US" smtClean="0"/>
              <a:t>12/17/2025</a:t>
            </a:fld>
            <a:endParaRPr lang="en-US"/>
          </a:p>
        </p:txBody>
      </p:sp>
      <p:sp>
        <p:nvSpPr>
          <p:cNvPr id="5" name="Footer Placeholder 4">
            <a:extLst>
              <a:ext uri="{FF2B5EF4-FFF2-40B4-BE49-F238E27FC236}">
                <a16:creationId xmlns:a16="http://schemas.microsoft.com/office/drawing/2014/main" id="{F304968B-52D6-4928-9F16-EDEA30EEADFA}"/>
              </a:ext>
            </a:extLst>
          </p:cNvPr>
          <p:cNvSpPr>
            <a:spLocks noGrp="1"/>
          </p:cNvSpPr>
          <p:nvPr>
            <p:ph type="ftr" sz="quarter" idx="11"/>
          </p:nvPr>
        </p:nvSpPr>
        <p:spPr/>
        <p:txBody>
          <a:bodyPr/>
          <a:lstStyle/>
          <a:p>
            <a:r>
              <a:rPr lang="en-US"/>
              <a:t>2025 JHF, PRHI</a:t>
            </a:r>
          </a:p>
        </p:txBody>
      </p:sp>
      <p:sp>
        <p:nvSpPr>
          <p:cNvPr id="6" name="Slide Number Placeholder 5">
            <a:extLst>
              <a:ext uri="{FF2B5EF4-FFF2-40B4-BE49-F238E27FC236}">
                <a16:creationId xmlns:a16="http://schemas.microsoft.com/office/drawing/2014/main" id="{C976D8C4-E2B5-46CB-80B4-3238994A741C}"/>
              </a:ext>
            </a:extLst>
          </p:cNvPr>
          <p:cNvSpPr>
            <a:spLocks noGrp="1"/>
          </p:cNvSpPr>
          <p:nvPr>
            <p:ph type="sldNum" sz="quarter" idx="12"/>
          </p:nvPr>
        </p:nvSpPr>
        <p:spPr/>
        <p:txBody>
          <a:bodyPr/>
          <a:lstStyle/>
          <a:p>
            <a:fld id="{AEDC9F37-11E6-4AF9-BA69-C0774AF4F4D1}" type="slidenum">
              <a:rPr lang="en-US" smtClean="0"/>
              <a:t>‹#›</a:t>
            </a:fld>
            <a:endParaRPr lang="en-US"/>
          </a:p>
        </p:txBody>
      </p:sp>
    </p:spTree>
    <p:extLst>
      <p:ext uri="{BB962C8B-B14F-4D97-AF65-F5344CB8AC3E}">
        <p14:creationId xmlns:p14="http://schemas.microsoft.com/office/powerpoint/2010/main" val="65935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5A80D-6408-4E2B-A1D1-07B6969C00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30881B-14BA-4FBB-80C7-094403594C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A49CA8-3553-4C9D-A62C-B90760252473}"/>
              </a:ext>
            </a:extLst>
          </p:cNvPr>
          <p:cNvSpPr>
            <a:spLocks noGrp="1"/>
          </p:cNvSpPr>
          <p:nvPr>
            <p:ph type="dt" sz="half" idx="10"/>
          </p:nvPr>
        </p:nvSpPr>
        <p:spPr/>
        <p:txBody>
          <a:bodyPr/>
          <a:lstStyle/>
          <a:p>
            <a:fld id="{043E38A4-C262-4162-9200-FF9A7EE8E810}" type="datetime1">
              <a:rPr lang="en-US" smtClean="0"/>
              <a:t>12/17/2025</a:t>
            </a:fld>
            <a:endParaRPr lang="en-US"/>
          </a:p>
        </p:txBody>
      </p:sp>
      <p:sp>
        <p:nvSpPr>
          <p:cNvPr id="5" name="Footer Placeholder 4">
            <a:extLst>
              <a:ext uri="{FF2B5EF4-FFF2-40B4-BE49-F238E27FC236}">
                <a16:creationId xmlns:a16="http://schemas.microsoft.com/office/drawing/2014/main" id="{A6774269-3BA5-4612-8AA3-D501FFEFEADC}"/>
              </a:ext>
            </a:extLst>
          </p:cNvPr>
          <p:cNvSpPr>
            <a:spLocks noGrp="1"/>
          </p:cNvSpPr>
          <p:nvPr>
            <p:ph type="ftr" sz="quarter" idx="11"/>
          </p:nvPr>
        </p:nvSpPr>
        <p:spPr/>
        <p:txBody>
          <a:bodyPr/>
          <a:lstStyle/>
          <a:p>
            <a:r>
              <a:rPr lang="en-US"/>
              <a:t>2025 JHF, PRHI</a:t>
            </a:r>
          </a:p>
        </p:txBody>
      </p:sp>
      <p:sp>
        <p:nvSpPr>
          <p:cNvPr id="6" name="Slide Number Placeholder 5">
            <a:extLst>
              <a:ext uri="{FF2B5EF4-FFF2-40B4-BE49-F238E27FC236}">
                <a16:creationId xmlns:a16="http://schemas.microsoft.com/office/drawing/2014/main" id="{A74177AF-55E4-44B0-AF60-EA6875C05701}"/>
              </a:ext>
            </a:extLst>
          </p:cNvPr>
          <p:cNvSpPr>
            <a:spLocks noGrp="1"/>
          </p:cNvSpPr>
          <p:nvPr>
            <p:ph type="sldNum" sz="quarter" idx="12"/>
          </p:nvPr>
        </p:nvSpPr>
        <p:spPr/>
        <p:txBody>
          <a:bodyPr/>
          <a:lstStyle/>
          <a:p>
            <a:fld id="{AEDC9F37-11E6-4AF9-BA69-C0774AF4F4D1}" type="slidenum">
              <a:rPr lang="en-US" smtClean="0"/>
              <a:t>‹#›</a:t>
            </a:fld>
            <a:endParaRPr lang="en-US"/>
          </a:p>
        </p:txBody>
      </p:sp>
    </p:spTree>
    <p:extLst>
      <p:ext uri="{BB962C8B-B14F-4D97-AF65-F5344CB8AC3E}">
        <p14:creationId xmlns:p14="http://schemas.microsoft.com/office/powerpoint/2010/main" val="40831925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9BD68-2A07-4922-BD8A-8F8C14763F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21D8E0-8E7A-4A1E-9DEB-66A5F3928A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65011B-71D7-484C-811A-B8EEFC09D087}"/>
              </a:ext>
            </a:extLst>
          </p:cNvPr>
          <p:cNvSpPr>
            <a:spLocks noGrp="1"/>
          </p:cNvSpPr>
          <p:nvPr>
            <p:ph type="dt" sz="half" idx="10"/>
          </p:nvPr>
        </p:nvSpPr>
        <p:spPr/>
        <p:txBody>
          <a:bodyPr/>
          <a:lstStyle/>
          <a:p>
            <a:fld id="{B3EED7EF-C429-45A5-B783-5456A4EF88E6}" type="datetime1">
              <a:rPr lang="en-US" smtClean="0"/>
              <a:t>12/17/2025</a:t>
            </a:fld>
            <a:endParaRPr lang="en-US"/>
          </a:p>
        </p:txBody>
      </p:sp>
      <p:sp>
        <p:nvSpPr>
          <p:cNvPr id="5" name="Footer Placeholder 4">
            <a:extLst>
              <a:ext uri="{FF2B5EF4-FFF2-40B4-BE49-F238E27FC236}">
                <a16:creationId xmlns:a16="http://schemas.microsoft.com/office/drawing/2014/main" id="{552236CE-2005-43D0-A05E-A741905C2F2C}"/>
              </a:ext>
            </a:extLst>
          </p:cNvPr>
          <p:cNvSpPr>
            <a:spLocks noGrp="1"/>
          </p:cNvSpPr>
          <p:nvPr>
            <p:ph type="ftr" sz="quarter" idx="11"/>
          </p:nvPr>
        </p:nvSpPr>
        <p:spPr/>
        <p:txBody>
          <a:bodyPr/>
          <a:lstStyle/>
          <a:p>
            <a:r>
              <a:rPr lang="en-US"/>
              <a:t>2025 JHF, PRHI</a:t>
            </a:r>
          </a:p>
        </p:txBody>
      </p:sp>
      <p:sp>
        <p:nvSpPr>
          <p:cNvPr id="6" name="Slide Number Placeholder 5">
            <a:extLst>
              <a:ext uri="{FF2B5EF4-FFF2-40B4-BE49-F238E27FC236}">
                <a16:creationId xmlns:a16="http://schemas.microsoft.com/office/drawing/2014/main" id="{B3E64BA0-E618-46EB-B2E1-060F210E5B14}"/>
              </a:ext>
            </a:extLst>
          </p:cNvPr>
          <p:cNvSpPr>
            <a:spLocks noGrp="1"/>
          </p:cNvSpPr>
          <p:nvPr>
            <p:ph type="sldNum" sz="quarter" idx="12"/>
          </p:nvPr>
        </p:nvSpPr>
        <p:spPr/>
        <p:txBody>
          <a:bodyPr/>
          <a:lstStyle/>
          <a:p>
            <a:fld id="{AEDC9F37-11E6-4AF9-BA69-C0774AF4F4D1}" type="slidenum">
              <a:rPr lang="en-US" smtClean="0"/>
              <a:t>‹#›</a:t>
            </a:fld>
            <a:endParaRPr lang="en-US"/>
          </a:p>
        </p:txBody>
      </p:sp>
    </p:spTree>
    <p:extLst>
      <p:ext uri="{BB962C8B-B14F-4D97-AF65-F5344CB8AC3E}">
        <p14:creationId xmlns:p14="http://schemas.microsoft.com/office/powerpoint/2010/main" val="669722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3F6309-896E-4182-9CC1-46ECD8D09A8A}" type="datetime1">
              <a:rPr lang="en-US" smtClean="0"/>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02DB14-2E34-4DC2-BD26-090D2955C2C4}" type="slidenum">
              <a:rPr lang="en-US" smtClean="0"/>
              <a:t>‹#›</a:t>
            </a:fld>
            <a:endParaRPr lang="en-US"/>
          </a:p>
        </p:txBody>
      </p:sp>
    </p:spTree>
    <p:extLst>
      <p:ext uri="{BB962C8B-B14F-4D97-AF65-F5344CB8AC3E}">
        <p14:creationId xmlns:p14="http://schemas.microsoft.com/office/powerpoint/2010/main" val="27755313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90052-B1B6-411D-AF5D-32B8346635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C4FD46-8576-45F1-AF94-0E05A9F651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8D49F1-0644-410E-A933-0CCD6F10CB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F9BF4B-3A87-48A2-90F5-917C86B2C9AF}"/>
              </a:ext>
            </a:extLst>
          </p:cNvPr>
          <p:cNvSpPr>
            <a:spLocks noGrp="1"/>
          </p:cNvSpPr>
          <p:nvPr>
            <p:ph type="dt" sz="half" idx="10"/>
          </p:nvPr>
        </p:nvSpPr>
        <p:spPr/>
        <p:txBody>
          <a:bodyPr/>
          <a:lstStyle/>
          <a:p>
            <a:fld id="{AD0E563A-740C-4419-AD92-FBEBDA28C234}" type="datetime1">
              <a:rPr lang="en-US" smtClean="0"/>
              <a:t>12/17/2025</a:t>
            </a:fld>
            <a:endParaRPr lang="en-US"/>
          </a:p>
        </p:txBody>
      </p:sp>
      <p:sp>
        <p:nvSpPr>
          <p:cNvPr id="6" name="Footer Placeholder 5">
            <a:extLst>
              <a:ext uri="{FF2B5EF4-FFF2-40B4-BE49-F238E27FC236}">
                <a16:creationId xmlns:a16="http://schemas.microsoft.com/office/drawing/2014/main" id="{D1058327-0C03-4897-A536-BF7DD49EB383}"/>
              </a:ext>
            </a:extLst>
          </p:cNvPr>
          <p:cNvSpPr>
            <a:spLocks noGrp="1"/>
          </p:cNvSpPr>
          <p:nvPr>
            <p:ph type="ftr" sz="quarter" idx="11"/>
          </p:nvPr>
        </p:nvSpPr>
        <p:spPr/>
        <p:txBody>
          <a:bodyPr/>
          <a:lstStyle/>
          <a:p>
            <a:r>
              <a:rPr lang="en-US"/>
              <a:t>2025 JHF, PRHI</a:t>
            </a:r>
          </a:p>
        </p:txBody>
      </p:sp>
      <p:sp>
        <p:nvSpPr>
          <p:cNvPr id="7" name="Slide Number Placeholder 6">
            <a:extLst>
              <a:ext uri="{FF2B5EF4-FFF2-40B4-BE49-F238E27FC236}">
                <a16:creationId xmlns:a16="http://schemas.microsoft.com/office/drawing/2014/main" id="{155107D6-B3E1-4C85-9D63-E4440EC3E568}"/>
              </a:ext>
            </a:extLst>
          </p:cNvPr>
          <p:cNvSpPr>
            <a:spLocks noGrp="1"/>
          </p:cNvSpPr>
          <p:nvPr>
            <p:ph type="sldNum" sz="quarter" idx="12"/>
          </p:nvPr>
        </p:nvSpPr>
        <p:spPr/>
        <p:txBody>
          <a:bodyPr/>
          <a:lstStyle/>
          <a:p>
            <a:fld id="{AEDC9F37-11E6-4AF9-BA69-C0774AF4F4D1}" type="slidenum">
              <a:rPr lang="en-US" smtClean="0"/>
              <a:t>‹#›</a:t>
            </a:fld>
            <a:endParaRPr lang="en-US"/>
          </a:p>
        </p:txBody>
      </p:sp>
    </p:spTree>
    <p:extLst>
      <p:ext uri="{BB962C8B-B14F-4D97-AF65-F5344CB8AC3E}">
        <p14:creationId xmlns:p14="http://schemas.microsoft.com/office/powerpoint/2010/main" val="22868293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AB0F-687F-4F00-B92E-CE0625735D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6DD8AD-F11E-40EF-8D40-F02AEC7066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365E14-B4E0-4CB6-88B3-B2FAB82FFC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489C8A-F506-4B85-B539-BA0CC5D0C3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AF67DD-CF0A-4BE1-9CE2-2B32035E05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EB392E-DA57-414B-9C26-CA91195591B3}"/>
              </a:ext>
            </a:extLst>
          </p:cNvPr>
          <p:cNvSpPr>
            <a:spLocks noGrp="1"/>
          </p:cNvSpPr>
          <p:nvPr>
            <p:ph type="dt" sz="half" idx="10"/>
          </p:nvPr>
        </p:nvSpPr>
        <p:spPr/>
        <p:txBody>
          <a:bodyPr/>
          <a:lstStyle/>
          <a:p>
            <a:fld id="{0BAAF8F0-3E38-46F3-AFB3-B7CE10630909}" type="datetime1">
              <a:rPr lang="en-US" smtClean="0"/>
              <a:t>12/17/2025</a:t>
            </a:fld>
            <a:endParaRPr lang="en-US"/>
          </a:p>
        </p:txBody>
      </p:sp>
      <p:sp>
        <p:nvSpPr>
          <p:cNvPr id="8" name="Footer Placeholder 7">
            <a:extLst>
              <a:ext uri="{FF2B5EF4-FFF2-40B4-BE49-F238E27FC236}">
                <a16:creationId xmlns:a16="http://schemas.microsoft.com/office/drawing/2014/main" id="{BE8D4C82-A06C-4147-9E30-E110C6352565}"/>
              </a:ext>
            </a:extLst>
          </p:cNvPr>
          <p:cNvSpPr>
            <a:spLocks noGrp="1"/>
          </p:cNvSpPr>
          <p:nvPr>
            <p:ph type="ftr" sz="quarter" idx="11"/>
          </p:nvPr>
        </p:nvSpPr>
        <p:spPr/>
        <p:txBody>
          <a:bodyPr/>
          <a:lstStyle/>
          <a:p>
            <a:r>
              <a:rPr lang="en-US"/>
              <a:t>2025 JHF, PRHI</a:t>
            </a:r>
          </a:p>
        </p:txBody>
      </p:sp>
      <p:sp>
        <p:nvSpPr>
          <p:cNvPr id="9" name="Slide Number Placeholder 8">
            <a:extLst>
              <a:ext uri="{FF2B5EF4-FFF2-40B4-BE49-F238E27FC236}">
                <a16:creationId xmlns:a16="http://schemas.microsoft.com/office/drawing/2014/main" id="{A59F2E37-2077-40BD-974D-0060C855147C}"/>
              </a:ext>
            </a:extLst>
          </p:cNvPr>
          <p:cNvSpPr>
            <a:spLocks noGrp="1"/>
          </p:cNvSpPr>
          <p:nvPr>
            <p:ph type="sldNum" sz="quarter" idx="12"/>
          </p:nvPr>
        </p:nvSpPr>
        <p:spPr/>
        <p:txBody>
          <a:bodyPr/>
          <a:lstStyle/>
          <a:p>
            <a:fld id="{AEDC9F37-11E6-4AF9-BA69-C0774AF4F4D1}" type="slidenum">
              <a:rPr lang="en-US" smtClean="0"/>
              <a:t>‹#›</a:t>
            </a:fld>
            <a:endParaRPr lang="en-US"/>
          </a:p>
        </p:txBody>
      </p:sp>
    </p:spTree>
    <p:extLst>
      <p:ext uri="{BB962C8B-B14F-4D97-AF65-F5344CB8AC3E}">
        <p14:creationId xmlns:p14="http://schemas.microsoft.com/office/powerpoint/2010/main" val="23532984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B6A46-73BB-4A0C-9376-885C366F27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FF7CB2-C601-4CDC-AAA7-0705D72E549F}"/>
              </a:ext>
            </a:extLst>
          </p:cNvPr>
          <p:cNvSpPr>
            <a:spLocks noGrp="1"/>
          </p:cNvSpPr>
          <p:nvPr>
            <p:ph type="dt" sz="half" idx="10"/>
          </p:nvPr>
        </p:nvSpPr>
        <p:spPr/>
        <p:txBody>
          <a:bodyPr/>
          <a:lstStyle/>
          <a:p>
            <a:fld id="{C3D2896B-3192-48E6-973B-12790996EAAF}" type="datetime1">
              <a:rPr lang="en-US" smtClean="0"/>
              <a:t>12/17/2025</a:t>
            </a:fld>
            <a:endParaRPr lang="en-US"/>
          </a:p>
        </p:txBody>
      </p:sp>
      <p:sp>
        <p:nvSpPr>
          <p:cNvPr id="4" name="Footer Placeholder 3">
            <a:extLst>
              <a:ext uri="{FF2B5EF4-FFF2-40B4-BE49-F238E27FC236}">
                <a16:creationId xmlns:a16="http://schemas.microsoft.com/office/drawing/2014/main" id="{60E3871C-4236-4A1E-9D36-CAEDA1E288FF}"/>
              </a:ext>
            </a:extLst>
          </p:cNvPr>
          <p:cNvSpPr>
            <a:spLocks noGrp="1"/>
          </p:cNvSpPr>
          <p:nvPr>
            <p:ph type="ftr" sz="quarter" idx="11"/>
          </p:nvPr>
        </p:nvSpPr>
        <p:spPr/>
        <p:txBody>
          <a:bodyPr/>
          <a:lstStyle/>
          <a:p>
            <a:r>
              <a:rPr lang="en-US"/>
              <a:t>2025 JHF, PRHI</a:t>
            </a:r>
          </a:p>
        </p:txBody>
      </p:sp>
      <p:sp>
        <p:nvSpPr>
          <p:cNvPr id="5" name="Slide Number Placeholder 4">
            <a:extLst>
              <a:ext uri="{FF2B5EF4-FFF2-40B4-BE49-F238E27FC236}">
                <a16:creationId xmlns:a16="http://schemas.microsoft.com/office/drawing/2014/main" id="{112D1018-4541-4742-9068-849C93150FB5}"/>
              </a:ext>
            </a:extLst>
          </p:cNvPr>
          <p:cNvSpPr>
            <a:spLocks noGrp="1"/>
          </p:cNvSpPr>
          <p:nvPr>
            <p:ph type="sldNum" sz="quarter" idx="12"/>
          </p:nvPr>
        </p:nvSpPr>
        <p:spPr/>
        <p:txBody>
          <a:bodyPr/>
          <a:lstStyle/>
          <a:p>
            <a:fld id="{AEDC9F37-11E6-4AF9-BA69-C0774AF4F4D1}" type="slidenum">
              <a:rPr lang="en-US" smtClean="0"/>
              <a:t>‹#›</a:t>
            </a:fld>
            <a:endParaRPr lang="en-US"/>
          </a:p>
        </p:txBody>
      </p:sp>
    </p:spTree>
    <p:extLst>
      <p:ext uri="{BB962C8B-B14F-4D97-AF65-F5344CB8AC3E}">
        <p14:creationId xmlns:p14="http://schemas.microsoft.com/office/powerpoint/2010/main" val="33973322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CE4C57-5CC8-4336-9E53-43073F34255C}"/>
              </a:ext>
            </a:extLst>
          </p:cNvPr>
          <p:cNvSpPr>
            <a:spLocks noGrp="1"/>
          </p:cNvSpPr>
          <p:nvPr>
            <p:ph type="dt" sz="half" idx="10"/>
          </p:nvPr>
        </p:nvSpPr>
        <p:spPr/>
        <p:txBody>
          <a:bodyPr/>
          <a:lstStyle/>
          <a:p>
            <a:fld id="{FF4335D4-4B48-4999-B0FB-B198D5A440C2}" type="datetime1">
              <a:rPr lang="en-US" smtClean="0"/>
              <a:t>12/17/2025</a:t>
            </a:fld>
            <a:endParaRPr lang="en-US"/>
          </a:p>
        </p:txBody>
      </p:sp>
      <p:sp>
        <p:nvSpPr>
          <p:cNvPr id="3" name="Footer Placeholder 2">
            <a:extLst>
              <a:ext uri="{FF2B5EF4-FFF2-40B4-BE49-F238E27FC236}">
                <a16:creationId xmlns:a16="http://schemas.microsoft.com/office/drawing/2014/main" id="{43F7869A-350E-4CEB-9ED9-32AA04B3C232}"/>
              </a:ext>
            </a:extLst>
          </p:cNvPr>
          <p:cNvSpPr>
            <a:spLocks noGrp="1"/>
          </p:cNvSpPr>
          <p:nvPr>
            <p:ph type="ftr" sz="quarter" idx="11"/>
          </p:nvPr>
        </p:nvSpPr>
        <p:spPr/>
        <p:txBody>
          <a:bodyPr/>
          <a:lstStyle/>
          <a:p>
            <a:r>
              <a:rPr lang="en-US"/>
              <a:t>2025 JHF, PRHI</a:t>
            </a:r>
          </a:p>
        </p:txBody>
      </p:sp>
      <p:sp>
        <p:nvSpPr>
          <p:cNvPr id="4" name="Slide Number Placeholder 3">
            <a:extLst>
              <a:ext uri="{FF2B5EF4-FFF2-40B4-BE49-F238E27FC236}">
                <a16:creationId xmlns:a16="http://schemas.microsoft.com/office/drawing/2014/main" id="{6A3BF7AF-BEC5-44B9-BE5E-718446C5F426}"/>
              </a:ext>
            </a:extLst>
          </p:cNvPr>
          <p:cNvSpPr>
            <a:spLocks noGrp="1"/>
          </p:cNvSpPr>
          <p:nvPr>
            <p:ph type="sldNum" sz="quarter" idx="12"/>
          </p:nvPr>
        </p:nvSpPr>
        <p:spPr/>
        <p:txBody>
          <a:bodyPr/>
          <a:lstStyle/>
          <a:p>
            <a:fld id="{AEDC9F37-11E6-4AF9-BA69-C0774AF4F4D1}" type="slidenum">
              <a:rPr lang="en-US" smtClean="0"/>
              <a:t>‹#›</a:t>
            </a:fld>
            <a:endParaRPr lang="en-US"/>
          </a:p>
        </p:txBody>
      </p:sp>
    </p:spTree>
    <p:extLst>
      <p:ext uri="{BB962C8B-B14F-4D97-AF65-F5344CB8AC3E}">
        <p14:creationId xmlns:p14="http://schemas.microsoft.com/office/powerpoint/2010/main" val="37549445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744BD-8F8C-430D-B390-803D76FADF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98976F-F63D-432F-AD44-E6AFC9694C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AF741C-D9E4-4473-BD1E-9181B1254E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F72953-A1E3-4427-A3DD-6B62EE26CC23}"/>
              </a:ext>
            </a:extLst>
          </p:cNvPr>
          <p:cNvSpPr>
            <a:spLocks noGrp="1"/>
          </p:cNvSpPr>
          <p:nvPr>
            <p:ph type="dt" sz="half" idx="10"/>
          </p:nvPr>
        </p:nvSpPr>
        <p:spPr/>
        <p:txBody>
          <a:bodyPr/>
          <a:lstStyle/>
          <a:p>
            <a:fld id="{7C9E2568-598C-44F6-B0A5-77B5BE2CE29E}" type="datetime1">
              <a:rPr lang="en-US" smtClean="0"/>
              <a:t>12/17/2025</a:t>
            </a:fld>
            <a:endParaRPr lang="en-US"/>
          </a:p>
        </p:txBody>
      </p:sp>
      <p:sp>
        <p:nvSpPr>
          <p:cNvPr id="6" name="Footer Placeholder 5">
            <a:extLst>
              <a:ext uri="{FF2B5EF4-FFF2-40B4-BE49-F238E27FC236}">
                <a16:creationId xmlns:a16="http://schemas.microsoft.com/office/drawing/2014/main" id="{4119EB2F-2BA2-4246-9AC2-F132508875E0}"/>
              </a:ext>
            </a:extLst>
          </p:cNvPr>
          <p:cNvSpPr>
            <a:spLocks noGrp="1"/>
          </p:cNvSpPr>
          <p:nvPr>
            <p:ph type="ftr" sz="quarter" idx="11"/>
          </p:nvPr>
        </p:nvSpPr>
        <p:spPr/>
        <p:txBody>
          <a:bodyPr/>
          <a:lstStyle/>
          <a:p>
            <a:r>
              <a:rPr lang="en-US"/>
              <a:t>2025 JHF, PRHI</a:t>
            </a:r>
          </a:p>
        </p:txBody>
      </p:sp>
      <p:sp>
        <p:nvSpPr>
          <p:cNvPr id="7" name="Slide Number Placeholder 6">
            <a:extLst>
              <a:ext uri="{FF2B5EF4-FFF2-40B4-BE49-F238E27FC236}">
                <a16:creationId xmlns:a16="http://schemas.microsoft.com/office/drawing/2014/main" id="{6F46F700-C03D-4907-8DEB-CE156C978BC6}"/>
              </a:ext>
            </a:extLst>
          </p:cNvPr>
          <p:cNvSpPr>
            <a:spLocks noGrp="1"/>
          </p:cNvSpPr>
          <p:nvPr>
            <p:ph type="sldNum" sz="quarter" idx="12"/>
          </p:nvPr>
        </p:nvSpPr>
        <p:spPr/>
        <p:txBody>
          <a:bodyPr/>
          <a:lstStyle/>
          <a:p>
            <a:fld id="{AEDC9F37-11E6-4AF9-BA69-C0774AF4F4D1}" type="slidenum">
              <a:rPr lang="en-US" smtClean="0"/>
              <a:t>‹#›</a:t>
            </a:fld>
            <a:endParaRPr lang="en-US"/>
          </a:p>
        </p:txBody>
      </p:sp>
    </p:spTree>
    <p:extLst>
      <p:ext uri="{BB962C8B-B14F-4D97-AF65-F5344CB8AC3E}">
        <p14:creationId xmlns:p14="http://schemas.microsoft.com/office/powerpoint/2010/main" val="29480640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9C9B-0B1D-4E45-94E4-1EEA19ECA2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C875F0-1971-4596-9668-AB9A4F073A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419A96-99D0-4CA1-9C7D-AD3E798AFA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27684C-D2CA-4DB8-AF71-6ECBAECE81DD}"/>
              </a:ext>
            </a:extLst>
          </p:cNvPr>
          <p:cNvSpPr>
            <a:spLocks noGrp="1"/>
          </p:cNvSpPr>
          <p:nvPr>
            <p:ph type="dt" sz="half" idx="10"/>
          </p:nvPr>
        </p:nvSpPr>
        <p:spPr/>
        <p:txBody>
          <a:bodyPr/>
          <a:lstStyle/>
          <a:p>
            <a:fld id="{4B602E93-4637-4397-A8AA-6191855D9731}" type="datetime1">
              <a:rPr lang="en-US" smtClean="0"/>
              <a:t>12/17/2025</a:t>
            </a:fld>
            <a:endParaRPr lang="en-US"/>
          </a:p>
        </p:txBody>
      </p:sp>
      <p:sp>
        <p:nvSpPr>
          <p:cNvPr id="6" name="Footer Placeholder 5">
            <a:extLst>
              <a:ext uri="{FF2B5EF4-FFF2-40B4-BE49-F238E27FC236}">
                <a16:creationId xmlns:a16="http://schemas.microsoft.com/office/drawing/2014/main" id="{59B6FF68-70CF-407F-A314-AA5E017DBFBB}"/>
              </a:ext>
            </a:extLst>
          </p:cNvPr>
          <p:cNvSpPr>
            <a:spLocks noGrp="1"/>
          </p:cNvSpPr>
          <p:nvPr>
            <p:ph type="ftr" sz="quarter" idx="11"/>
          </p:nvPr>
        </p:nvSpPr>
        <p:spPr/>
        <p:txBody>
          <a:bodyPr/>
          <a:lstStyle/>
          <a:p>
            <a:r>
              <a:rPr lang="en-US"/>
              <a:t>2025 JHF, PRHI</a:t>
            </a:r>
          </a:p>
        </p:txBody>
      </p:sp>
      <p:sp>
        <p:nvSpPr>
          <p:cNvPr id="7" name="Slide Number Placeholder 6">
            <a:extLst>
              <a:ext uri="{FF2B5EF4-FFF2-40B4-BE49-F238E27FC236}">
                <a16:creationId xmlns:a16="http://schemas.microsoft.com/office/drawing/2014/main" id="{9FD28AEE-BF21-457C-B52E-97263011E94B}"/>
              </a:ext>
            </a:extLst>
          </p:cNvPr>
          <p:cNvSpPr>
            <a:spLocks noGrp="1"/>
          </p:cNvSpPr>
          <p:nvPr>
            <p:ph type="sldNum" sz="quarter" idx="12"/>
          </p:nvPr>
        </p:nvSpPr>
        <p:spPr/>
        <p:txBody>
          <a:bodyPr/>
          <a:lstStyle/>
          <a:p>
            <a:fld id="{AEDC9F37-11E6-4AF9-BA69-C0774AF4F4D1}" type="slidenum">
              <a:rPr lang="en-US" smtClean="0"/>
              <a:t>‹#›</a:t>
            </a:fld>
            <a:endParaRPr lang="en-US"/>
          </a:p>
        </p:txBody>
      </p:sp>
    </p:spTree>
    <p:extLst>
      <p:ext uri="{BB962C8B-B14F-4D97-AF65-F5344CB8AC3E}">
        <p14:creationId xmlns:p14="http://schemas.microsoft.com/office/powerpoint/2010/main" val="2568366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27104-3D76-4D26-A857-61AD213D67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D5A82E-D617-4B85-A257-EA95C87F59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7318E-73A4-4237-BBBF-B1D1C592C49C}"/>
              </a:ext>
            </a:extLst>
          </p:cNvPr>
          <p:cNvSpPr>
            <a:spLocks noGrp="1"/>
          </p:cNvSpPr>
          <p:nvPr>
            <p:ph type="dt" sz="half" idx="10"/>
          </p:nvPr>
        </p:nvSpPr>
        <p:spPr/>
        <p:txBody>
          <a:bodyPr/>
          <a:lstStyle/>
          <a:p>
            <a:fld id="{B9BDA401-B52B-48A8-B1BE-48429D6AE7BD}" type="datetime1">
              <a:rPr lang="en-US" smtClean="0"/>
              <a:t>12/17/2025</a:t>
            </a:fld>
            <a:endParaRPr lang="en-US"/>
          </a:p>
        </p:txBody>
      </p:sp>
      <p:sp>
        <p:nvSpPr>
          <p:cNvPr id="5" name="Footer Placeholder 4">
            <a:extLst>
              <a:ext uri="{FF2B5EF4-FFF2-40B4-BE49-F238E27FC236}">
                <a16:creationId xmlns:a16="http://schemas.microsoft.com/office/drawing/2014/main" id="{987DD107-1FBA-4703-8637-7E472003A52B}"/>
              </a:ext>
            </a:extLst>
          </p:cNvPr>
          <p:cNvSpPr>
            <a:spLocks noGrp="1"/>
          </p:cNvSpPr>
          <p:nvPr>
            <p:ph type="ftr" sz="quarter" idx="11"/>
          </p:nvPr>
        </p:nvSpPr>
        <p:spPr/>
        <p:txBody>
          <a:bodyPr/>
          <a:lstStyle/>
          <a:p>
            <a:r>
              <a:rPr lang="en-US"/>
              <a:t>2025 JHF, PRHI</a:t>
            </a:r>
          </a:p>
        </p:txBody>
      </p:sp>
      <p:sp>
        <p:nvSpPr>
          <p:cNvPr id="6" name="Slide Number Placeholder 5">
            <a:extLst>
              <a:ext uri="{FF2B5EF4-FFF2-40B4-BE49-F238E27FC236}">
                <a16:creationId xmlns:a16="http://schemas.microsoft.com/office/drawing/2014/main" id="{3E45CD6A-ECD4-4067-9468-924EF8DA5587}"/>
              </a:ext>
            </a:extLst>
          </p:cNvPr>
          <p:cNvSpPr>
            <a:spLocks noGrp="1"/>
          </p:cNvSpPr>
          <p:nvPr>
            <p:ph type="sldNum" sz="quarter" idx="12"/>
          </p:nvPr>
        </p:nvSpPr>
        <p:spPr/>
        <p:txBody>
          <a:bodyPr/>
          <a:lstStyle/>
          <a:p>
            <a:fld id="{AEDC9F37-11E6-4AF9-BA69-C0774AF4F4D1}" type="slidenum">
              <a:rPr lang="en-US" smtClean="0"/>
              <a:t>‹#›</a:t>
            </a:fld>
            <a:endParaRPr lang="en-US"/>
          </a:p>
        </p:txBody>
      </p:sp>
    </p:spTree>
    <p:extLst>
      <p:ext uri="{BB962C8B-B14F-4D97-AF65-F5344CB8AC3E}">
        <p14:creationId xmlns:p14="http://schemas.microsoft.com/office/powerpoint/2010/main" val="16472661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6E8F39-3744-4974-BA02-B71F6B2422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F4D65A-A2B4-4D64-BEB9-09F1753E76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D8CCC-CA16-4C1A-BD10-3137860C0485}"/>
              </a:ext>
            </a:extLst>
          </p:cNvPr>
          <p:cNvSpPr>
            <a:spLocks noGrp="1"/>
          </p:cNvSpPr>
          <p:nvPr>
            <p:ph type="dt" sz="half" idx="10"/>
          </p:nvPr>
        </p:nvSpPr>
        <p:spPr/>
        <p:txBody>
          <a:bodyPr/>
          <a:lstStyle/>
          <a:p>
            <a:fld id="{F5C95166-B220-4421-B0F1-96DA5C600C0B}" type="datetime1">
              <a:rPr lang="en-US" smtClean="0"/>
              <a:t>12/17/2025</a:t>
            </a:fld>
            <a:endParaRPr lang="en-US"/>
          </a:p>
        </p:txBody>
      </p:sp>
      <p:sp>
        <p:nvSpPr>
          <p:cNvPr id="5" name="Footer Placeholder 4">
            <a:extLst>
              <a:ext uri="{FF2B5EF4-FFF2-40B4-BE49-F238E27FC236}">
                <a16:creationId xmlns:a16="http://schemas.microsoft.com/office/drawing/2014/main" id="{E9B57555-198D-4515-9FE4-A8CB088311A9}"/>
              </a:ext>
            </a:extLst>
          </p:cNvPr>
          <p:cNvSpPr>
            <a:spLocks noGrp="1"/>
          </p:cNvSpPr>
          <p:nvPr>
            <p:ph type="ftr" sz="quarter" idx="11"/>
          </p:nvPr>
        </p:nvSpPr>
        <p:spPr/>
        <p:txBody>
          <a:bodyPr/>
          <a:lstStyle/>
          <a:p>
            <a:r>
              <a:rPr lang="en-US"/>
              <a:t>2025 JHF, PRHI</a:t>
            </a:r>
          </a:p>
        </p:txBody>
      </p:sp>
      <p:sp>
        <p:nvSpPr>
          <p:cNvPr id="6" name="Slide Number Placeholder 5">
            <a:extLst>
              <a:ext uri="{FF2B5EF4-FFF2-40B4-BE49-F238E27FC236}">
                <a16:creationId xmlns:a16="http://schemas.microsoft.com/office/drawing/2014/main" id="{3CE7E78F-C2AA-485E-8BB4-0F84FF7B6AAE}"/>
              </a:ext>
            </a:extLst>
          </p:cNvPr>
          <p:cNvSpPr>
            <a:spLocks noGrp="1"/>
          </p:cNvSpPr>
          <p:nvPr>
            <p:ph type="sldNum" sz="quarter" idx="12"/>
          </p:nvPr>
        </p:nvSpPr>
        <p:spPr/>
        <p:txBody>
          <a:bodyPr/>
          <a:lstStyle/>
          <a:p>
            <a:fld id="{AEDC9F37-11E6-4AF9-BA69-C0774AF4F4D1}" type="slidenum">
              <a:rPr lang="en-US" smtClean="0"/>
              <a:t>‹#›</a:t>
            </a:fld>
            <a:endParaRPr lang="en-US"/>
          </a:p>
        </p:txBody>
      </p:sp>
    </p:spTree>
    <p:extLst>
      <p:ext uri="{BB962C8B-B14F-4D97-AF65-F5344CB8AC3E}">
        <p14:creationId xmlns:p14="http://schemas.microsoft.com/office/powerpoint/2010/main" val="3547818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3ADE0F-CA04-41D2-B963-A716E7544636}" type="datetime1">
              <a:rPr lang="en-US" smtClean="0"/>
              <a:t>12/17/2025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02DB14-2E34-4DC2-BD26-090D2955C2C4}" type="slidenum">
              <a:rPr lang="en-US" smtClean="0"/>
              <a:t>‹#›</a:t>
            </a:fld>
            <a:endParaRPr lang="en-US"/>
          </a:p>
        </p:txBody>
      </p:sp>
    </p:spTree>
    <p:extLst>
      <p:ext uri="{BB962C8B-B14F-4D97-AF65-F5344CB8AC3E}">
        <p14:creationId xmlns:p14="http://schemas.microsoft.com/office/powerpoint/2010/main" val="2884373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D53D97-A27E-4C67-A07F-C83B1BA24802}" type="datetime1">
              <a:rPr lang="en-US" smtClean="0"/>
              <a:t>12/17/2025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02DB14-2E34-4DC2-BD26-090D2955C2C4}" type="slidenum">
              <a:rPr lang="en-US" smtClean="0"/>
              <a:t>‹#›</a:t>
            </a:fld>
            <a:endParaRPr lang="en-US"/>
          </a:p>
        </p:txBody>
      </p:sp>
    </p:spTree>
    <p:extLst>
      <p:ext uri="{BB962C8B-B14F-4D97-AF65-F5344CB8AC3E}">
        <p14:creationId xmlns:p14="http://schemas.microsoft.com/office/powerpoint/2010/main" val="3467837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0F60EE-5BC7-4B7D-9FFE-F39CB31D31D7}" type="datetime1">
              <a:rPr lang="en-US" smtClean="0"/>
              <a:t>12/17/2025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02DB14-2E34-4DC2-BD26-090D2955C2C4}" type="slidenum">
              <a:rPr lang="en-US" smtClean="0"/>
              <a:t>‹#›</a:t>
            </a:fld>
            <a:endParaRPr lang="en-US"/>
          </a:p>
        </p:txBody>
      </p:sp>
    </p:spTree>
    <p:extLst>
      <p:ext uri="{BB962C8B-B14F-4D97-AF65-F5344CB8AC3E}">
        <p14:creationId xmlns:p14="http://schemas.microsoft.com/office/powerpoint/2010/main" val="1967382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E7316D-1B62-4D2E-9424-E4CDA79AD4D9}" type="datetime1">
              <a:rPr lang="en-US" smtClean="0"/>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02DB14-2E34-4DC2-BD26-090D2955C2C4}" type="slidenum">
              <a:rPr lang="en-US" smtClean="0"/>
              <a:t>‹#›</a:t>
            </a:fld>
            <a:endParaRPr lang="en-US"/>
          </a:p>
        </p:txBody>
      </p:sp>
    </p:spTree>
    <p:extLst>
      <p:ext uri="{BB962C8B-B14F-4D97-AF65-F5344CB8AC3E}">
        <p14:creationId xmlns:p14="http://schemas.microsoft.com/office/powerpoint/2010/main" val="3347499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E96AD9-F0FA-4A0F-9FA7-03B041B496A8}" type="datetime1">
              <a:rPr lang="en-US" smtClean="0"/>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02DB14-2E34-4DC2-BD26-090D2955C2C4}" type="slidenum">
              <a:rPr lang="en-US" smtClean="0"/>
              <a:t>‹#›</a:t>
            </a:fld>
            <a:endParaRPr lang="en-US"/>
          </a:p>
        </p:txBody>
      </p:sp>
    </p:spTree>
    <p:extLst>
      <p:ext uri="{BB962C8B-B14F-4D97-AF65-F5344CB8AC3E}">
        <p14:creationId xmlns:p14="http://schemas.microsoft.com/office/powerpoint/2010/main" val="1165619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A60DF1-CB28-4814-930A-D4D5F18B14CC}" type="datetime1">
              <a:rPr lang="en-US" smtClean="0"/>
              <a:t>12/17/2025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02DB14-2E34-4DC2-BD26-090D2955C2C4}" type="slidenum">
              <a:rPr lang="en-US" smtClean="0"/>
              <a:t>‹#›</a:t>
            </a:fld>
            <a:endParaRPr lang="en-US"/>
          </a:p>
        </p:txBody>
      </p:sp>
    </p:spTree>
    <p:extLst>
      <p:ext uri="{BB962C8B-B14F-4D97-AF65-F5344CB8AC3E}">
        <p14:creationId xmlns:p14="http://schemas.microsoft.com/office/powerpoint/2010/main" val="6845544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E82E71-9C64-9725-70EB-1D6B802FFC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DB395C-3A1F-DD49-2F34-FF5393727F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B3212-1BAB-407C-8B74-135204DC82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489F68-16E2-4112-8E30-F49A5C64ACD3}" type="datetimeFigureOut">
              <a:rPr lang="en-US" smtClean="0"/>
              <a:t>12/17/2025</a:t>
            </a:fld>
            <a:endParaRPr lang="en-US"/>
          </a:p>
        </p:txBody>
      </p:sp>
      <p:sp>
        <p:nvSpPr>
          <p:cNvPr id="5" name="Footer Placeholder 4">
            <a:extLst>
              <a:ext uri="{FF2B5EF4-FFF2-40B4-BE49-F238E27FC236}">
                <a16:creationId xmlns:a16="http://schemas.microsoft.com/office/drawing/2014/main" id="{A1666657-6748-3BC0-2B2F-F13548AE25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030F0F-F3CD-61DF-5A61-8CEE3E2B8C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AEE631-0E85-475B-A212-7CCB963B3266}" type="slidenum">
              <a:rPr lang="en-US" smtClean="0"/>
              <a:t>‹#›</a:t>
            </a:fld>
            <a:endParaRPr lang="en-US"/>
          </a:p>
        </p:txBody>
      </p:sp>
    </p:spTree>
    <p:extLst>
      <p:ext uri="{BB962C8B-B14F-4D97-AF65-F5344CB8AC3E}">
        <p14:creationId xmlns:p14="http://schemas.microsoft.com/office/powerpoint/2010/main" val="22889706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60263020"/>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6D47A7-2166-4853-9F03-C7B652A06B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C84564-0E03-446A-ABEA-E90FF72BD4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53785F-C9FF-4223-B131-11FBE01B1E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EC9C20-10DC-445C-A59B-3E9C08DD174B}" type="datetime1">
              <a:rPr lang="en-US" smtClean="0"/>
              <a:t>12/17/2025</a:t>
            </a:fld>
            <a:endParaRPr lang="en-US"/>
          </a:p>
        </p:txBody>
      </p:sp>
      <p:sp>
        <p:nvSpPr>
          <p:cNvPr id="5" name="Footer Placeholder 4">
            <a:extLst>
              <a:ext uri="{FF2B5EF4-FFF2-40B4-BE49-F238E27FC236}">
                <a16:creationId xmlns:a16="http://schemas.microsoft.com/office/drawing/2014/main" id="{0A3CAD30-5161-4B44-AB77-E10F89CDC0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2025 JHF, PRHI</a:t>
            </a:r>
          </a:p>
        </p:txBody>
      </p:sp>
      <p:sp>
        <p:nvSpPr>
          <p:cNvPr id="6" name="Slide Number Placeholder 5">
            <a:extLst>
              <a:ext uri="{FF2B5EF4-FFF2-40B4-BE49-F238E27FC236}">
                <a16:creationId xmlns:a16="http://schemas.microsoft.com/office/drawing/2014/main" id="{BA9AAED0-09F7-47C2-9DA1-7E3A70B8EA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DC9F37-11E6-4AF9-BA69-C0774AF4F4D1}" type="slidenum">
              <a:rPr lang="en-US" smtClean="0"/>
              <a:t>‹#›</a:t>
            </a:fld>
            <a:endParaRPr lang="en-US"/>
          </a:p>
        </p:txBody>
      </p:sp>
    </p:spTree>
    <p:extLst>
      <p:ext uri="{BB962C8B-B14F-4D97-AF65-F5344CB8AC3E}">
        <p14:creationId xmlns:p14="http://schemas.microsoft.com/office/powerpoint/2010/main" val="394113994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cid:image003.png@01D7C4D0.654E4930"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een&#10;&#10;Description automatically generated">
            <a:extLst>
              <a:ext uri="{FF2B5EF4-FFF2-40B4-BE49-F238E27FC236}">
                <a16:creationId xmlns:a16="http://schemas.microsoft.com/office/drawing/2014/main" id="{6F921887-EFE8-65FD-ED1D-AF6836782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30611" cy="6858000"/>
          </a:xfrm>
          <a:prstGeom prst="rect">
            <a:avLst/>
          </a:prstGeom>
        </p:spPr>
      </p:pic>
      <p:pic>
        <p:nvPicPr>
          <p:cNvPr id="7" name="Picture 6" descr="A picture containing green&#10;&#10;Description automatically generated">
            <a:extLst>
              <a:ext uri="{FF2B5EF4-FFF2-40B4-BE49-F238E27FC236}">
                <a16:creationId xmlns:a16="http://schemas.microsoft.com/office/drawing/2014/main" id="{BE1EBD6F-37EE-D89A-1940-4C52F7A7D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0612" y="0"/>
            <a:ext cx="2861387" cy="6858000"/>
          </a:xfrm>
          <a:prstGeom prst="rect">
            <a:avLst/>
          </a:prstGeom>
        </p:spPr>
      </p:pic>
      <p:sp>
        <p:nvSpPr>
          <p:cNvPr id="8" name="TextBox 7">
            <a:extLst>
              <a:ext uri="{FF2B5EF4-FFF2-40B4-BE49-F238E27FC236}">
                <a16:creationId xmlns:a16="http://schemas.microsoft.com/office/drawing/2014/main" id="{752B484E-8D09-B3CA-4CF7-4EC54B6D0CEC}"/>
              </a:ext>
            </a:extLst>
          </p:cNvPr>
          <p:cNvSpPr txBox="1"/>
          <p:nvPr/>
        </p:nvSpPr>
        <p:spPr>
          <a:xfrm>
            <a:off x="9440884" y="1409177"/>
            <a:ext cx="2751116" cy="44012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Good Morning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Zesty Fellows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800" dirty="0">
              <a:solidFill>
                <a:prstClr val="white"/>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August 28, 2025</a:t>
            </a:r>
          </a:p>
        </p:txBody>
      </p:sp>
      <p:pic>
        <p:nvPicPr>
          <p:cNvPr id="2" name="Picture 1" descr="A group of people posing for a photo&#10;&#10;AI-generated content may be incorrect.">
            <a:extLst>
              <a:ext uri="{FF2B5EF4-FFF2-40B4-BE49-F238E27FC236}">
                <a16:creationId xmlns:a16="http://schemas.microsoft.com/office/drawing/2014/main" id="{41B2DC1E-18B2-A4F1-4823-38E7A483AFEF}"/>
              </a:ext>
            </a:extLst>
          </p:cNvPr>
          <p:cNvPicPr>
            <a:picLocks noChangeAspect="1"/>
          </p:cNvPicPr>
          <p:nvPr/>
        </p:nvPicPr>
        <p:blipFill>
          <a:blip r:embed="rId3">
            <a:extLst>
              <a:ext uri="{28A0092B-C50C-407E-A947-70E740481C1C}">
                <a14:useLocalDpi xmlns:a14="http://schemas.microsoft.com/office/drawing/2010/main" val="0"/>
              </a:ext>
            </a:extLst>
          </a:blip>
          <a:srcRect t="7490" r="2475" b="9817"/>
          <a:stretch>
            <a:fillRect/>
          </a:stretch>
        </p:blipFill>
        <p:spPr>
          <a:xfrm>
            <a:off x="288949" y="189120"/>
            <a:ext cx="8785491" cy="5586989"/>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75793410-6E1D-19C8-042B-27E47D359F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3970" y="5585925"/>
            <a:ext cx="2813099" cy="1082955"/>
          </a:xfrm>
          <a:prstGeom prst="rect">
            <a:avLst/>
          </a:prstGeom>
          <a:effectLst>
            <a:outerShdw blurRad="63500" dist="50800" dir="5400000" sx="105000" sy="105000" algn="ctr" rotWithShape="0">
              <a:schemeClr val="tx1">
                <a:alpha val="34000"/>
              </a:schemeClr>
            </a:outerShdw>
          </a:effectLst>
        </p:spPr>
      </p:pic>
    </p:spTree>
    <p:extLst>
      <p:ext uri="{BB962C8B-B14F-4D97-AF65-F5344CB8AC3E}">
        <p14:creationId xmlns:p14="http://schemas.microsoft.com/office/powerpoint/2010/main" val="752711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7C89D-735B-9FB9-BDBC-A6EF3084A41A}"/>
              </a:ext>
            </a:extLst>
          </p:cNvPr>
          <p:cNvSpPr>
            <a:spLocks noGrp="1"/>
          </p:cNvSpPr>
          <p:nvPr>
            <p:ph type="title"/>
          </p:nvPr>
        </p:nvSpPr>
        <p:spPr>
          <a:xfrm>
            <a:off x="368433" y="18484"/>
            <a:ext cx="10515600" cy="1325563"/>
          </a:xfrm>
        </p:spPr>
        <p:txBody>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5800"/>
                </a:solidFill>
                <a:effectLst/>
                <a:uLnTx/>
                <a:uFillTx/>
                <a:latin typeface="Arial" panose="020B0604020202020204" pitchFamily="34" charset="0"/>
                <a:ea typeface="+mj-ea"/>
                <a:cs typeface="Arial" panose="020B0604020202020204" pitchFamily="34" charset="0"/>
              </a:rPr>
              <a:t>Welcome</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A5FAAAA5-CEFC-5360-CC40-03473AE36EE7}"/>
              </a:ext>
            </a:extLst>
          </p:cNvPr>
          <p:cNvSpPr>
            <a:spLocks noGrp="1"/>
          </p:cNvSpPr>
          <p:nvPr>
            <p:ph idx="1"/>
          </p:nvPr>
        </p:nvSpPr>
        <p:spPr>
          <a:xfrm>
            <a:off x="226595" y="1548354"/>
            <a:ext cx="7124819" cy="4628380"/>
          </a:xfrm>
        </p:spPr>
        <p:txBody>
          <a:bodyPr/>
          <a:lstStyle/>
          <a:p>
            <a:pPr marL="0" indent="0">
              <a:buNone/>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Stem-LightItalic" panose="020B0503020203090204" pitchFamily="34" charset="0"/>
                <a:cs typeface="Arial" panose="020B0604020202020204" pitchFamily="34" charset="0"/>
              </a:rPr>
              <a:t>Sanctuary Model</a:t>
            </a:r>
          </a:p>
          <a:p>
            <a:pPr marL="0" indent="0">
              <a:buNone/>
            </a:pPr>
            <a:endParaRPr lang="en-US" dirty="0">
              <a:solidFill>
                <a:prstClr val="black"/>
              </a:solidFill>
              <a:latin typeface="Arial" panose="020B0604020202020204" pitchFamily="34" charset="0"/>
              <a:ea typeface="Stem-LightItalic" panose="020B0503020203090204" pitchFamily="34" charset="0"/>
              <a:cs typeface="Arial" panose="020B0604020202020204" pitchFamily="34" charset="0"/>
            </a:endParaRPr>
          </a:p>
          <a:p>
            <a:pPr marL="0" indent="0">
              <a:buNone/>
            </a:pPr>
            <a:r>
              <a:rPr lang="en-US" dirty="0">
                <a:solidFill>
                  <a:srgbClr val="0070C0"/>
                </a:solidFill>
                <a:latin typeface="Arial" panose="020B0604020202020204" pitchFamily="34" charset="0"/>
                <a:ea typeface="Stem-LightItalic" panose="020B0503020203090204" pitchFamily="34" charset="0"/>
                <a:cs typeface="Arial" panose="020B0604020202020204" pitchFamily="34" charset="0"/>
              </a:rPr>
              <a:t>Please share your name, role, and organization</a:t>
            </a:r>
          </a:p>
          <a:p>
            <a:pPr marL="0" indent="0">
              <a:buNone/>
            </a:pPr>
            <a:endParaRPr lang="en-US" dirty="0">
              <a:solidFill>
                <a:prstClr val="black"/>
              </a:solidFill>
              <a:latin typeface="Arial" panose="020B0604020202020204" pitchFamily="34" charset="0"/>
              <a:ea typeface="Stem-LightItalic" panose="020B0503020203090204" pitchFamily="34" charset="0"/>
              <a:cs typeface="Arial" panose="020B0604020202020204" pitchFamily="34" charset="0"/>
            </a:endParaRPr>
          </a:p>
          <a:p>
            <a:r>
              <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Stem-LightItalic" panose="020B0503020203090204" pitchFamily="34" charset="0"/>
                <a:cs typeface="Arial" panose="020B0604020202020204" pitchFamily="34" charset="0"/>
              </a:rPr>
              <a:t>How are you feeling today? </a:t>
            </a:r>
          </a:p>
          <a:p>
            <a:r>
              <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Stem-LightItalic" panose="020B0503020203090204" pitchFamily="34" charset="0"/>
                <a:cs typeface="Arial" panose="020B0604020202020204" pitchFamily="34" charset="0"/>
              </a:rPr>
              <a:t>What do you need from the group/anyone     in the room? </a:t>
            </a:r>
          </a:p>
          <a:p>
            <a:r>
              <a:rPr lang="en-US" dirty="0">
                <a:solidFill>
                  <a:prstClr val="black"/>
                </a:solidFill>
                <a:latin typeface="Arial" panose="020B0604020202020204" pitchFamily="34" charset="0"/>
                <a:ea typeface="Stem-LightItalic" panose="020B0503020203090204" pitchFamily="34" charset="0"/>
                <a:cs typeface="Arial" panose="020B0604020202020204" pitchFamily="34" charset="0"/>
              </a:rPr>
              <a:t>What will you bring to the group?</a:t>
            </a:r>
          </a:p>
        </p:txBody>
      </p:sp>
      <p:sp>
        <p:nvSpPr>
          <p:cNvPr id="4" name="Slide Number Placeholder 3">
            <a:extLst>
              <a:ext uri="{FF2B5EF4-FFF2-40B4-BE49-F238E27FC236}">
                <a16:creationId xmlns:a16="http://schemas.microsoft.com/office/drawing/2014/main" id="{F6EE7369-2929-E2E8-E80B-EAF4450EC4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02DB14-2E34-4DC2-BD26-090D2955C2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descr="A picture containing text, sign&#10;&#10;Description automatically generated">
            <a:extLst>
              <a:ext uri="{FF2B5EF4-FFF2-40B4-BE49-F238E27FC236}">
                <a16:creationId xmlns:a16="http://schemas.microsoft.com/office/drawing/2014/main" id="{00C1B8AA-F1CE-7EAF-078E-E22DA309E4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95" y="6090468"/>
            <a:ext cx="612445" cy="626025"/>
          </a:xfrm>
          <a:prstGeom prst="rect">
            <a:avLst/>
          </a:prstGeom>
        </p:spPr>
      </p:pic>
      <p:sp>
        <p:nvSpPr>
          <p:cNvPr id="6" name="Rectangle 5">
            <a:extLst>
              <a:ext uri="{FF2B5EF4-FFF2-40B4-BE49-F238E27FC236}">
                <a16:creationId xmlns:a16="http://schemas.microsoft.com/office/drawing/2014/main" id="{63FECD34-D507-A9B7-D139-3249931314B7}"/>
              </a:ext>
            </a:extLst>
          </p:cNvPr>
          <p:cNvSpPr/>
          <p:nvPr/>
        </p:nvSpPr>
        <p:spPr>
          <a:xfrm>
            <a:off x="368433" y="1044671"/>
            <a:ext cx="11823567" cy="130986"/>
          </a:xfrm>
          <a:prstGeom prst="rect">
            <a:avLst/>
          </a:prstGeom>
          <a:solidFill>
            <a:srgbClr val="005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58DF744-61C0-0D36-13C4-65F313CC512F}"/>
              </a:ext>
            </a:extLst>
          </p:cNvPr>
          <p:cNvSpPr txBox="1"/>
          <p:nvPr/>
        </p:nvSpPr>
        <p:spPr>
          <a:xfrm>
            <a:off x="7512113" y="2304980"/>
            <a:ext cx="4329819" cy="3108543"/>
          </a:xfrm>
          <a:prstGeom prst="rect">
            <a:avLst/>
          </a:prstGeom>
          <a:solidFill>
            <a:schemeClr val="accent2">
              <a:lumMod val="20000"/>
              <a:lumOff val="80000"/>
            </a:schemeClr>
          </a:solidFill>
        </p:spPr>
        <p:txBody>
          <a:bodyPr wrap="square">
            <a:spAutoFit/>
          </a:bodyPr>
          <a:lstStyle/>
          <a:p>
            <a:r>
              <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Stem-LightItalic" panose="020B0503020203090204" pitchFamily="34" charset="0"/>
                <a:cs typeface="Arial" panose="020B0604020202020204" pitchFamily="34" charset="0"/>
              </a:rPr>
              <a:t>Share a tip </a:t>
            </a:r>
            <a:r>
              <a:rPr lang="en-US" sz="2800" dirty="0">
                <a:solidFill>
                  <a:prstClr val="black"/>
                </a:solidFill>
                <a:latin typeface="Arial" panose="020B0604020202020204" pitchFamily="34" charset="0"/>
                <a:ea typeface="Stem-LightItalic" panose="020B0503020203090204" pitchFamily="34" charset="0"/>
                <a:cs typeface="Arial" panose="020B0604020202020204" pitchFamily="34" charset="0"/>
              </a:rPr>
              <a:t>for maintaining safety in your work or a support/resource from your organization that has been helpful in terms of safety.</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Stem-LightItalic" panose="020B0503020203090204" pitchFamily="34" charset="0"/>
              <a:cs typeface="Arial" panose="020B0604020202020204" pitchFamily="34" charset="0"/>
            </a:endParaRPr>
          </a:p>
        </p:txBody>
      </p:sp>
    </p:spTree>
    <p:extLst>
      <p:ext uri="{BB962C8B-B14F-4D97-AF65-F5344CB8AC3E}">
        <p14:creationId xmlns:p14="http://schemas.microsoft.com/office/powerpoint/2010/main" val="503445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21173-1B9A-FEAC-552F-71D08000E51C}"/>
              </a:ext>
            </a:extLst>
          </p:cNvPr>
          <p:cNvSpPr>
            <a:spLocks noGrp="1"/>
          </p:cNvSpPr>
          <p:nvPr>
            <p:ph type="title"/>
          </p:nvPr>
        </p:nvSpPr>
        <p:spPr>
          <a:xfrm>
            <a:off x="368433" y="56602"/>
            <a:ext cx="10515600" cy="1325563"/>
          </a:xfrm>
        </p:spPr>
        <p:txBody>
          <a:bodyPr/>
          <a:lstStyle/>
          <a:p>
            <a:pPr algn="r"/>
            <a:r>
              <a:rPr lang="en-US" b="1" dirty="0">
                <a:solidFill>
                  <a:srgbClr val="005800"/>
                </a:solidFill>
                <a:latin typeface="Arial" panose="020B0604020202020204" pitchFamily="34" charset="0"/>
                <a:cs typeface="Arial" panose="020B0604020202020204" pitchFamily="34" charset="0"/>
              </a:rPr>
              <a:t>Reflections</a:t>
            </a:r>
            <a:endParaRPr lang="en-US" dirty="0">
              <a:solidFill>
                <a:schemeClr val="accent2">
                  <a:lumMod val="75000"/>
                </a:schemeClr>
              </a:solidFill>
              <a:latin typeface="Franklin Gothic Demi" panose="020B0703020102020204" pitchFamily="34" charset="0"/>
            </a:endParaRPr>
          </a:p>
        </p:txBody>
      </p:sp>
      <p:sp>
        <p:nvSpPr>
          <p:cNvPr id="3" name="Content Placeholder 2">
            <a:extLst>
              <a:ext uri="{FF2B5EF4-FFF2-40B4-BE49-F238E27FC236}">
                <a16:creationId xmlns:a16="http://schemas.microsoft.com/office/drawing/2014/main" id="{BA8131C0-4D63-6722-77A2-E17C42D1F452}"/>
              </a:ext>
            </a:extLst>
          </p:cNvPr>
          <p:cNvSpPr>
            <a:spLocks noGrp="1"/>
          </p:cNvSpPr>
          <p:nvPr>
            <p:ph idx="1"/>
          </p:nvPr>
        </p:nvSpPr>
        <p:spPr>
          <a:xfrm>
            <a:off x="6974438" y="1919666"/>
            <a:ext cx="4990967" cy="4735165"/>
          </a:xfrm>
        </p:spPr>
        <p:txBody>
          <a:bodyPr>
            <a:normAutofit/>
          </a:bodyPr>
          <a:lstStyle/>
          <a:p>
            <a:pPr marL="342900" marR="0" lvl="0" indent="-342900">
              <a:lnSpc>
                <a:spcPct val="107000"/>
              </a:lnSpc>
              <a:spcBef>
                <a:spcPts val="0"/>
              </a:spcBef>
              <a:spcAft>
                <a:spcPts val="800"/>
              </a:spcAft>
              <a:buFont typeface="Symbol" panose="05050102010706020507" pitchFamily="18" charset="2"/>
              <a:buChar char=""/>
            </a:pPr>
            <a:r>
              <a:rPr lang="en-US" dirty="0">
                <a:effectLst/>
                <a:latin typeface="Arial" panose="020B0604020202020204" pitchFamily="34" charset="0"/>
                <a:ea typeface="Times New Roman" panose="02020603050405020304" pitchFamily="18" charset="0"/>
                <a:cs typeface="Arial" panose="020B0604020202020204" pitchFamily="34" charset="0"/>
              </a:rPr>
              <a:t>What have been your experiences returning to your workplaces after your participation in the </a:t>
            </a:r>
            <a:r>
              <a:rPr lang="en-US" b="1" dirty="0">
                <a:effectLst/>
                <a:latin typeface="Arial" panose="020B0604020202020204" pitchFamily="34" charset="0"/>
                <a:ea typeface="Times New Roman" panose="02020603050405020304" pitchFamily="18" charset="0"/>
                <a:cs typeface="Arial" panose="020B0604020202020204" pitchFamily="34" charset="0"/>
              </a:rPr>
              <a:t>Burnout &amp; Self-care session?</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nSpc>
                <a:spcPct val="107000"/>
              </a:lnSpc>
              <a:spcBef>
                <a:spcPts val="0"/>
              </a:spcBef>
              <a:spcAft>
                <a:spcPts val="800"/>
              </a:spcAft>
              <a:buNone/>
            </a:pP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Have you been able to apply a </a:t>
            </a:r>
            <a:r>
              <a:rPr lang="en-US" b="1" dirty="0">
                <a:latin typeface="Arial" panose="020B0604020202020204" pitchFamily="34" charset="0"/>
                <a:ea typeface="Calibri" panose="020F0502020204030204" pitchFamily="34" charset="0"/>
                <a:cs typeface="Arial" panose="020B0604020202020204" pitchFamily="34" charset="0"/>
              </a:rPr>
              <a:t>self-care plan</a:t>
            </a:r>
            <a:r>
              <a:rPr lang="en-US" dirty="0">
                <a:latin typeface="Arial" panose="020B0604020202020204" pitchFamily="34" charset="0"/>
                <a:ea typeface="Calibri" panose="020F0502020204030204" pitchFamily="34" charset="0"/>
                <a:cs typeface="Arial" panose="020B0604020202020204" pitchFamily="34" charset="0"/>
              </a:rPr>
              <a:t>?</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12EB4E8-0B1C-0F0A-31D9-C82F840CE2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02DB14-2E34-4DC2-BD26-090D2955C2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descr="A picture containing text, sign&#10;&#10;Description automatically generated">
            <a:extLst>
              <a:ext uri="{FF2B5EF4-FFF2-40B4-BE49-F238E27FC236}">
                <a16:creationId xmlns:a16="http://schemas.microsoft.com/office/drawing/2014/main" id="{1EABA625-225A-ADBF-0FE6-0DED7DC1C6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95" y="6090468"/>
            <a:ext cx="612445" cy="626025"/>
          </a:xfrm>
          <a:prstGeom prst="rect">
            <a:avLst/>
          </a:prstGeom>
        </p:spPr>
      </p:pic>
      <p:sp>
        <p:nvSpPr>
          <p:cNvPr id="8" name="Rectangle 7">
            <a:extLst>
              <a:ext uri="{FF2B5EF4-FFF2-40B4-BE49-F238E27FC236}">
                <a16:creationId xmlns:a16="http://schemas.microsoft.com/office/drawing/2014/main" id="{D466B45F-6FEA-1283-1A41-079BE2B49B69}"/>
              </a:ext>
            </a:extLst>
          </p:cNvPr>
          <p:cNvSpPr/>
          <p:nvPr/>
        </p:nvSpPr>
        <p:spPr>
          <a:xfrm>
            <a:off x="368433" y="1057652"/>
            <a:ext cx="11823567" cy="132520"/>
          </a:xfrm>
          <a:prstGeom prst="rect">
            <a:avLst/>
          </a:prstGeom>
          <a:solidFill>
            <a:srgbClr val="005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Quizzical burrowing owl looking forward">
            <a:extLst>
              <a:ext uri="{FF2B5EF4-FFF2-40B4-BE49-F238E27FC236}">
                <a16:creationId xmlns:a16="http://schemas.microsoft.com/office/drawing/2014/main" id="{DA4B860A-6DFD-6580-C918-EBC45789EF23}"/>
              </a:ext>
            </a:extLst>
          </p:cNvPr>
          <p:cNvPicPr>
            <a:picLocks noChangeAspect="1"/>
          </p:cNvPicPr>
          <p:nvPr/>
        </p:nvPicPr>
        <p:blipFill>
          <a:blip r:embed="rId3">
            <a:extLst>
              <a:ext uri="{28A0092B-C50C-407E-A947-70E740481C1C}">
                <a14:useLocalDpi xmlns:a14="http://schemas.microsoft.com/office/drawing/2010/main" val="0"/>
              </a:ext>
            </a:extLst>
          </a:blip>
          <a:srcRect r="43337" b="825"/>
          <a:stretch/>
        </p:blipFill>
        <p:spPr>
          <a:xfrm>
            <a:off x="0" y="-31678"/>
            <a:ext cx="5666472" cy="6891132"/>
          </a:xfrm>
          <a:prstGeom prst="rect">
            <a:avLst/>
          </a:prstGeom>
        </p:spPr>
      </p:pic>
    </p:spTree>
    <p:extLst>
      <p:ext uri="{BB962C8B-B14F-4D97-AF65-F5344CB8AC3E}">
        <p14:creationId xmlns:p14="http://schemas.microsoft.com/office/powerpoint/2010/main" val="191042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D18D8-DC57-14C2-9F4A-7CE3BB9AACE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D8B4E20-08BF-994D-73A4-4A5CD505960A}"/>
              </a:ext>
            </a:extLst>
          </p:cNvPr>
          <p:cNvSpPr/>
          <p:nvPr/>
        </p:nvSpPr>
        <p:spPr>
          <a:xfrm>
            <a:off x="0" y="0"/>
            <a:ext cx="12192000" cy="6841106"/>
          </a:xfrm>
          <a:prstGeom prst="rect">
            <a:avLst/>
          </a:prstGeom>
          <a:solidFill>
            <a:srgbClr val="005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ontent Placeholder 14">
            <a:extLst>
              <a:ext uri="{FF2B5EF4-FFF2-40B4-BE49-F238E27FC236}">
                <a16:creationId xmlns:a16="http://schemas.microsoft.com/office/drawing/2014/main" id="{FF640BDC-4D4A-6EF8-C46C-E7F1682F4ABC}"/>
              </a:ext>
            </a:extLst>
          </p:cNvPr>
          <p:cNvSpPr>
            <a:spLocks noGrp="1"/>
          </p:cNvSpPr>
          <p:nvPr>
            <p:ph idx="1"/>
          </p:nvPr>
        </p:nvSpPr>
        <p:spPr>
          <a:xfrm>
            <a:off x="315495" y="1891530"/>
            <a:ext cx="11214866" cy="4351338"/>
          </a:xfrm>
        </p:spPr>
        <p:txBody>
          <a:bodyPr anchor="ctr">
            <a:normAutofit/>
          </a:bodyPr>
          <a:lstStyle/>
          <a:p>
            <a:pPr marL="0" indent="0">
              <a:lnSpc>
                <a:spcPct val="100000"/>
              </a:lnSpc>
              <a:spcBef>
                <a:spcPts val="0"/>
              </a:spcBef>
              <a:spcAft>
                <a:spcPts val="800"/>
              </a:spcAft>
              <a:buNone/>
            </a:pPr>
            <a:r>
              <a:rPr lang="en-US" sz="4000" dirty="0">
                <a:solidFill>
                  <a:schemeClr val="bg1"/>
                </a:solidFill>
                <a:latin typeface="Arial" panose="020B0604020202020204" pitchFamily="34" charset="0"/>
                <a:cs typeface="Arial" panose="020B0604020202020204" pitchFamily="34" charset="0"/>
              </a:rPr>
              <a:t>Michael Bowersox, LPC</a:t>
            </a:r>
          </a:p>
          <a:p>
            <a:pPr marL="0" indent="0">
              <a:lnSpc>
                <a:spcPct val="100000"/>
              </a:lnSpc>
              <a:spcBef>
                <a:spcPts val="0"/>
              </a:spcBef>
              <a:spcAft>
                <a:spcPts val="800"/>
              </a:spcAft>
              <a:buNone/>
            </a:pPr>
            <a:r>
              <a:rPr lang="en-US" sz="4000" i="1" dirty="0">
                <a:solidFill>
                  <a:schemeClr val="bg1"/>
                </a:solidFill>
                <a:latin typeface="Arial" panose="020B0604020202020204" pitchFamily="34" charset="0"/>
                <a:cs typeface="Arial" panose="020B0604020202020204" pitchFamily="34" charset="0"/>
              </a:rPr>
              <a:t>Southwest PA AHEC (Area Health Education Center)</a:t>
            </a:r>
          </a:p>
          <a:p>
            <a:pPr marL="0" indent="0">
              <a:lnSpc>
                <a:spcPct val="100000"/>
              </a:lnSpc>
              <a:spcBef>
                <a:spcPts val="0"/>
              </a:spcBef>
              <a:spcAft>
                <a:spcPts val="800"/>
              </a:spcAft>
              <a:buNone/>
            </a:pPr>
            <a:r>
              <a:rPr lang="en-US" sz="4000" i="1" dirty="0">
                <a:solidFill>
                  <a:schemeClr val="bg1"/>
                </a:solidFill>
                <a:latin typeface="Arial" panose="020B0604020202020204" pitchFamily="34" charset="0"/>
                <a:cs typeface="Arial" panose="020B0604020202020204" pitchFamily="34" charset="0"/>
              </a:rPr>
              <a:t>PA CHW Collaborative</a:t>
            </a:r>
          </a:p>
          <a:p>
            <a:pPr marL="0" indent="0">
              <a:lnSpc>
                <a:spcPct val="100000"/>
              </a:lnSpc>
              <a:spcBef>
                <a:spcPts val="0"/>
              </a:spcBef>
              <a:spcAft>
                <a:spcPts val="800"/>
              </a:spcAft>
              <a:buNone/>
            </a:pPr>
            <a:endParaRPr lang="en-US" sz="4000" dirty="0">
              <a:solidFill>
                <a:schemeClr val="bg1"/>
              </a:solidFill>
            </a:endParaRPr>
          </a:p>
        </p:txBody>
      </p:sp>
      <p:pic>
        <p:nvPicPr>
          <p:cNvPr id="6" name="Picture 5" descr="A picture containing text, sign&#10;&#10;Description automatically generated">
            <a:extLst>
              <a:ext uri="{FF2B5EF4-FFF2-40B4-BE49-F238E27FC236}">
                <a16:creationId xmlns:a16="http://schemas.microsoft.com/office/drawing/2014/main" id="{54A5B537-C78F-55E9-356E-34D13C13E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95" y="6090468"/>
            <a:ext cx="612445" cy="626025"/>
          </a:xfrm>
          <a:prstGeom prst="rect">
            <a:avLst/>
          </a:prstGeom>
        </p:spPr>
      </p:pic>
      <p:sp>
        <p:nvSpPr>
          <p:cNvPr id="4" name="Title 1">
            <a:extLst>
              <a:ext uri="{FF2B5EF4-FFF2-40B4-BE49-F238E27FC236}">
                <a16:creationId xmlns:a16="http://schemas.microsoft.com/office/drawing/2014/main" id="{CB26777E-CD79-07E6-0A4C-12337A97B05D}"/>
              </a:ext>
            </a:extLst>
          </p:cNvPr>
          <p:cNvSpPr txBox="1">
            <a:spLocks/>
          </p:cNvSpPr>
          <p:nvPr/>
        </p:nvSpPr>
        <p:spPr>
          <a:xfrm>
            <a:off x="315495" y="282984"/>
            <a:ext cx="10515600" cy="1325563"/>
          </a:xfrm>
          <a:prstGeom prst="rect">
            <a:avLst/>
          </a:prstGeom>
          <a:solidFill>
            <a:schemeClr val="tx1">
              <a:lumMod val="95000"/>
              <a:lumOff val="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Franklin Gothic Demi" panose="020B0703020102020204" pitchFamily="34" charset="0"/>
                <a:ea typeface="+mj-ea"/>
                <a:cs typeface="Arial" panose="020B0604020202020204" pitchFamily="34" charset="0"/>
              </a:rPr>
              <a:t>Safety in the Workplace: Applying Situational Awareness and Trauma-informed Care Culture</a:t>
            </a:r>
            <a:endParaRPr kumimoji="0" lang="en-US" sz="4400" b="0" i="0" u="none" strike="noStrike" kern="1200" cap="none" spc="0" normalizeH="0" baseline="0" noProof="0" dirty="0">
              <a:ln>
                <a:noFill/>
              </a:ln>
              <a:solidFill>
                <a:prstClr val="white"/>
              </a:solidFill>
              <a:effectLst/>
              <a:uLnTx/>
              <a:uFillTx/>
              <a:latin typeface="Franklin Gothic Demi" panose="020B0703020102020204" pitchFamily="34" charset="0"/>
              <a:ea typeface="+mj-ea"/>
              <a:cs typeface="+mj-cs"/>
            </a:endParaRPr>
          </a:p>
        </p:txBody>
      </p:sp>
    </p:spTree>
    <p:extLst>
      <p:ext uri="{BB962C8B-B14F-4D97-AF65-F5344CB8AC3E}">
        <p14:creationId xmlns:p14="http://schemas.microsoft.com/office/powerpoint/2010/main" val="1735345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1524000" y="1041400"/>
            <a:ext cx="9144000" cy="238760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4800"/>
              <a:buFont typeface="Calibri"/>
              <a:buNone/>
            </a:pPr>
            <a:r>
              <a:rPr lang="en-US" sz="4800"/>
              <a:t>Situational Awareness &amp; Safety</a:t>
            </a:r>
            <a:endParaRPr/>
          </a:p>
        </p:txBody>
      </p:sp>
      <p:sp>
        <p:nvSpPr>
          <p:cNvPr id="89" name="Google Shape;89;p1"/>
          <p:cNvSpPr txBox="1">
            <a:spLocks noGrp="1"/>
          </p:cNvSpPr>
          <p:nvPr>
            <p:ph type="subTitle" idx="1"/>
          </p:nvPr>
        </p:nvSpPr>
        <p:spPr>
          <a:xfrm>
            <a:off x="1524000" y="3708139"/>
            <a:ext cx="9144000" cy="1655762"/>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dk1"/>
              </a:buClr>
              <a:buSzPts val="2000"/>
              <a:buNone/>
            </a:pPr>
            <a:r>
              <a:rPr lang="en-US" sz="2000"/>
              <a:t>Southwest PA Area Health Education Center</a:t>
            </a:r>
            <a:endParaRPr/>
          </a:p>
          <a:p>
            <a:pPr marL="0" lvl="0" indent="0" algn="r" rtl="0">
              <a:lnSpc>
                <a:spcPct val="90000"/>
              </a:lnSpc>
              <a:spcBef>
                <a:spcPts val="1000"/>
              </a:spcBef>
              <a:spcAft>
                <a:spcPts val="0"/>
              </a:spcAft>
              <a:buClr>
                <a:schemeClr val="dk1"/>
              </a:buClr>
              <a:buSzPts val="2000"/>
              <a:buNone/>
            </a:pPr>
            <a:r>
              <a:rPr lang="en-US" sz="2000"/>
              <a:t>Mike Bowersox, LPC</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p:cNvSpPr/>
          <p:nvPr/>
        </p:nvSpPr>
        <p:spPr>
          <a:xfrm>
            <a:off x="3429747" y="1855440"/>
            <a:ext cx="5332506" cy="3529106"/>
          </a:xfrm>
          <a:prstGeom prst="bracketPair">
            <a:avLst/>
          </a:prstGeom>
          <a:noFill/>
          <a:ln w="9525" cap="flat" cmpd="sng">
            <a:solidFill>
              <a:srgbClr val="2F549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7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 name="Google Shape;95;p2"/>
          <p:cNvSpPr/>
          <p:nvPr/>
        </p:nvSpPr>
        <p:spPr>
          <a:xfrm>
            <a:off x="3048000" y="2470099"/>
            <a:ext cx="6096000" cy="22998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7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Situational Awareness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7000"/>
              </a:lnSpc>
              <a:spcBef>
                <a:spcPts val="120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Risk Factors for Violence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7000"/>
              </a:lnSpc>
              <a:spcBef>
                <a:spcPts val="120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Nonverbal Communication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7000"/>
              </a:lnSpc>
              <a:spcBef>
                <a:spcPts val="120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Organizational Considerations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7000"/>
              </a:lnSpc>
              <a:spcBef>
                <a:spcPts val="120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Your Wellbeing</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 name="Google Shape;96;p2"/>
          <p:cNvSpPr txBox="1">
            <a:spLocks noGrp="1"/>
          </p:cNvSpPr>
          <p:nvPr>
            <p:ph type="title"/>
          </p:nvPr>
        </p:nvSpPr>
        <p:spPr>
          <a:xfrm>
            <a:off x="838200" y="304302"/>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en-US" sz="3200"/>
              <a:t>Session Outline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3" descr="car accident on road two cars illustration "/>
          <p:cNvPicPr preferRelativeResize="0"/>
          <p:nvPr/>
        </p:nvPicPr>
        <p:blipFill rotWithShape="1">
          <a:blip r:embed="rId3">
            <a:alphaModFix/>
          </a:blip>
          <a:srcRect/>
          <a:stretch/>
        </p:blipFill>
        <p:spPr>
          <a:xfrm>
            <a:off x="1890611" y="0"/>
            <a:ext cx="8650942" cy="6858000"/>
          </a:xfrm>
          <a:prstGeom prst="rect">
            <a:avLst/>
          </a:prstGeom>
          <a:noFill/>
          <a:ln>
            <a:noFill/>
          </a:ln>
        </p:spPr>
      </p:pic>
      <p:sp>
        <p:nvSpPr>
          <p:cNvPr id="103" name="Google Shape;103;p3"/>
          <p:cNvSpPr/>
          <p:nvPr/>
        </p:nvSpPr>
        <p:spPr>
          <a:xfrm>
            <a:off x="3168082" y="2220977"/>
            <a:ext cx="6096000" cy="2416046"/>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How many people total were involved in this accident?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171450" marR="0" lvl="0" indent="-171450" algn="l" defTabSz="914400" rtl="0" eaLnBrk="1" fontAlgn="auto" latinLnBrk="0" hangingPunct="1">
              <a:lnSpc>
                <a:spcPct val="100000"/>
              </a:lnSpc>
              <a:spcBef>
                <a:spcPts val="600"/>
              </a:spcBef>
              <a:spcAft>
                <a:spcPts val="0"/>
              </a:spcAft>
              <a:buClr>
                <a:srgbClr val="000000"/>
              </a:buClr>
              <a:buSzPts val="1800"/>
              <a:buFont typeface="Arial"/>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What color were the two cars?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171450" marR="0" lvl="0" indent="-171450" algn="l" defTabSz="914400" rtl="0" eaLnBrk="1" fontAlgn="auto" latinLnBrk="0" hangingPunct="1">
              <a:lnSpc>
                <a:spcPct val="100000"/>
              </a:lnSpc>
              <a:spcBef>
                <a:spcPts val="600"/>
              </a:spcBef>
              <a:spcAft>
                <a:spcPts val="0"/>
              </a:spcAft>
              <a:buClr>
                <a:srgbClr val="000000"/>
              </a:buClr>
              <a:buSzPts val="1800"/>
              <a:buFont typeface="Arial"/>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What objects were lying on the ground?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171450" marR="0" lvl="0" indent="-171450" algn="l" defTabSz="914400" rtl="0" eaLnBrk="1" fontAlgn="auto" latinLnBrk="0" hangingPunct="1">
              <a:lnSpc>
                <a:spcPct val="100000"/>
              </a:lnSpc>
              <a:spcBef>
                <a:spcPts val="600"/>
              </a:spcBef>
              <a:spcAft>
                <a:spcPts val="0"/>
              </a:spcAft>
              <a:buClr>
                <a:srgbClr val="000000"/>
              </a:buClr>
              <a:buSzPts val="1800"/>
              <a:buFont typeface="Arial"/>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What injury did the person on the ground seem to be suffering from?</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171450" marR="0" lvl="0" indent="-171450" algn="l" defTabSz="914400" rtl="0" eaLnBrk="1" fontAlgn="auto" latinLnBrk="0" hangingPunct="1">
              <a:lnSpc>
                <a:spcPct val="100000"/>
              </a:lnSpc>
              <a:spcBef>
                <a:spcPts val="600"/>
              </a:spcBef>
              <a:spcAft>
                <a:spcPts val="0"/>
              </a:spcAft>
              <a:buClr>
                <a:srgbClr val="000000"/>
              </a:buClr>
              <a:buSzPts val="1800"/>
              <a:buFont typeface="Arial"/>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What was the license plate number of one of the cars?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171450" marR="0" lvl="0" indent="-171450" algn="l" defTabSz="914400" rtl="0" eaLnBrk="1" fontAlgn="auto" latinLnBrk="0" hangingPunct="1">
              <a:lnSpc>
                <a:spcPct val="100000"/>
              </a:lnSpc>
              <a:spcBef>
                <a:spcPts val="600"/>
              </a:spcBef>
              <a:spcAft>
                <a:spcPts val="0"/>
              </a:spcAft>
              <a:buClr>
                <a:srgbClr val="000000"/>
              </a:buClr>
              <a:buSzPts val="1800"/>
              <a:buFont typeface="Arial"/>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How many people were wearing hats?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04" name="Google Shape;104;p3"/>
          <p:cNvPicPr preferRelativeResize="0"/>
          <p:nvPr/>
        </p:nvPicPr>
        <p:blipFill rotWithShape="1">
          <a:blip r:embed="rId4">
            <a:alphaModFix/>
          </a:blip>
          <a:srcRect/>
          <a:stretch/>
        </p:blipFill>
        <p:spPr>
          <a:xfrm rot="-418625" flipH="1">
            <a:off x="9655105" y="4942390"/>
            <a:ext cx="572383" cy="32246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
                                        </p:tgtEl>
                                        <p:attrNameLst>
                                          <p:attrName>style.visibility</p:attrName>
                                        </p:attrNameLst>
                                      </p:cBhvr>
                                      <p:to>
                                        <p:strVal val="visible"/>
                                      </p:to>
                                    </p:set>
                                  </p:childTnLst>
                                </p:cTn>
                              </p:par>
                              <p:par>
                                <p:cTn id="9" presetID="10" presetClass="exit" presetSubtype="0" fill="hold" nodeType="withEffect">
                                  <p:stCondLst>
                                    <p:cond delay="25000"/>
                                  </p:stCondLst>
                                  <p:childTnLst>
                                    <p:animEffect transition="out" filter="fade">
                                      <p:cBhvr>
                                        <p:cTn id="10" dur="100"/>
                                        <p:tgtEl>
                                          <p:spTgt spid="104"/>
                                        </p:tgtEl>
                                      </p:cBhvr>
                                    </p:animEffect>
                                    <p:set>
                                      <p:cBhvr>
                                        <p:cTn id="11" dur="1" fill="hold">
                                          <p:stCondLst>
                                            <p:cond delay="100"/>
                                          </p:stCondLst>
                                        </p:cTn>
                                        <p:tgtEl>
                                          <p:spTgt spid="104"/>
                                        </p:tgtEl>
                                        <p:attrNameLst>
                                          <p:attrName>style.visibility</p:attrName>
                                        </p:attrNameLst>
                                      </p:cBhvr>
                                      <p:to>
                                        <p:strVal val="hidden"/>
                                      </p:to>
                                    </p:set>
                                  </p:childTnLst>
                                </p:cTn>
                              </p:par>
                              <p:par>
                                <p:cTn id="12" presetID="1" presetClass="exit" presetSubtype="0" fill="hold" nodeType="withEffect">
                                  <p:stCondLst>
                                    <p:cond delay="13000"/>
                                  </p:stCondLst>
                                  <p:childTnLst>
                                    <p:set>
                                      <p:cBhvr>
                                        <p:cTn id="13" dur="1" fill="hold">
                                          <p:stCondLst>
                                            <p:cond delay="1"/>
                                          </p:stCondLst>
                                        </p:cTn>
                                        <p:tgtEl>
                                          <p:spTgt spid="104"/>
                                        </p:tgtEl>
                                        <p:attrNameLst>
                                          <p:attrName>style.visibility</p:attrName>
                                        </p:attrNameLst>
                                      </p:cBhvr>
                                      <p:to>
                                        <p:strVal val="hidden"/>
                                      </p:to>
                                    </p:set>
                                  </p:childTnLst>
                                </p:cTn>
                              </p:par>
                            </p:childTnLst>
                          </p:cTn>
                        </p:par>
                        <p:par>
                          <p:cTn id="14" fill="hold">
                            <p:stCondLst>
                              <p:cond delay="100"/>
                            </p:stCondLst>
                            <p:childTnLst>
                              <p:par>
                                <p:cTn id="15" presetID="10" presetClass="exit" presetSubtype="0" fill="hold" nodeType="afterEffect">
                                  <p:stCondLst>
                                    <p:cond delay="17000"/>
                                  </p:stCondLst>
                                  <p:childTnLst>
                                    <p:animEffect transition="out" filter="fade">
                                      <p:cBhvr>
                                        <p:cTn id="16" dur="900"/>
                                        <p:tgtEl>
                                          <p:spTgt spid="102"/>
                                        </p:tgtEl>
                                      </p:cBhvr>
                                    </p:animEffect>
                                    <p:set>
                                      <p:cBhvr>
                                        <p:cTn id="17" dur="1" fill="hold">
                                          <p:stCondLst>
                                            <p:cond delay="900"/>
                                          </p:stCondLst>
                                        </p:cTn>
                                        <p:tgtEl>
                                          <p:spTgt spid="10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fade">
                                      <p:cBhvr>
                                        <p:cTn id="22" dur="10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Group Scenario Creation</a:t>
            </a:r>
            <a:endParaRPr/>
          </a:p>
        </p:txBody>
      </p:sp>
      <p:sp>
        <p:nvSpPr>
          <p:cNvPr id="110" name="Google Shape;110;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Create and  describe a situation that includes at least these elements: </a:t>
            </a:r>
            <a:endParaRPr/>
          </a:p>
          <a:p>
            <a:pPr marL="0" lvl="0" indent="0" algn="l" rtl="0">
              <a:lnSpc>
                <a:spcPct val="90000"/>
              </a:lnSpc>
              <a:spcBef>
                <a:spcPts val="1000"/>
              </a:spcBef>
              <a:spcAft>
                <a:spcPts val="0"/>
              </a:spcAft>
              <a:buClr>
                <a:schemeClr val="dk1"/>
              </a:buClr>
              <a:buSzPts val="2800"/>
              <a:buNone/>
            </a:pPr>
            <a:endParaRPr/>
          </a:p>
          <a:p>
            <a:pPr marL="685800" lvl="1" indent="-228600" algn="l" rtl="0">
              <a:lnSpc>
                <a:spcPct val="90000"/>
              </a:lnSpc>
              <a:spcBef>
                <a:spcPts val="500"/>
              </a:spcBef>
              <a:spcAft>
                <a:spcPts val="0"/>
              </a:spcAft>
              <a:buClr>
                <a:schemeClr val="dk1"/>
              </a:buClr>
              <a:buSzPts val="2400"/>
              <a:buChar char="•"/>
            </a:pPr>
            <a:r>
              <a:rPr lang="en-US"/>
              <a:t>Describe the scene, ‘paint of picture’ of what is happening and where it is taking place</a:t>
            </a:r>
            <a:endParaRPr/>
          </a:p>
          <a:p>
            <a:pPr marL="1143000" lvl="2" indent="-228600" algn="l" rtl="0">
              <a:lnSpc>
                <a:spcPct val="90000"/>
              </a:lnSpc>
              <a:spcBef>
                <a:spcPts val="1100"/>
              </a:spcBef>
              <a:spcAft>
                <a:spcPts val="0"/>
              </a:spcAft>
              <a:buClr>
                <a:schemeClr val="dk1"/>
              </a:buClr>
              <a:buSzPts val="2000"/>
              <a:buChar char="•"/>
            </a:pPr>
            <a:r>
              <a:rPr lang="en-US"/>
              <a:t>Eg, Private residence or public space? Potential threats? Exits? Number of people? etc.</a:t>
            </a:r>
            <a:endParaRPr/>
          </a:p>
          <a:p>
            <a:pPr marL="685800" lvl="1" indent="-228600" algn="l" rtl="0">
              <a:lnSpc>
                <a:spcPct val="90000"/>
              </a:lnSpc>
              <a:spcBef>
                <a:spcPts val="1100"/>
              </a:spcBef>
              <a:spcAft>
                <a:spcPts val="0"/>
              </a:spcAft>
              <a:buClr>
                <a:schemeClr val="dk1"/>
              </a:buClr>
              <a:buSzPts val="2400"/>
              <a:buChar char="•"/>
            </a:pPr>
            <a:r>
              <a:rPr lang="en-US" b="1"/>
              <a:t>Pick one:</a:t>
            </a:r>
            <a:r>
              <a:rPr lang="en-US"/>
              <a:t> signs that the situation could potentially turn into a crisis – OR – an emergency/crisis already taking place. Describe this. </a:t>
            </a:r>
            <a:endParaRPr/>
          </a:p>
          <a:p>
            <a:pPr marL="685800" lvl="1" indent="-228600" algn="l" rtl="0">
              <a:lnSpc>
                <a:spcPct val="90000"/>
              </a:lnSpc>
              <a:spcBef>
                <a:spcPts val="1100"/>
              </a:spcBef>
              <a:spcAft>
                <a:spcPts val="0"/>
              </a:spcAft>
              <a:buClr>
                <a:schemeClr val="dk1"/>
              </a:buClr>
              <a:buSzPts val="2400"/>
              <a:buChar char="•"/>
            </a:pPr>
            <a:r>
              <a:rPr lang="en-US"/>
              <a:t>Who are the people involved? Add some relevant and not relevant details about those folks</a:t>
            </a:r>
            <a:endParaRPr/>
          </a:p>
          <a:p>
            <a:pPr marL="685800" lvl="1" indent="-228600" algn="l" rtl="0">
              <a:lnSpc>
                <a:spcPct val="90000"/>
              </a:lnSpc>
              <a:spcBef>
                <a:spcPts val="1100"/>
              </a:spcBef>
              <a:spcAft>
                <a:spcPts val="0"/>
              </a:spcAft>
              <a:buClr>
                <a:schemeClr val="dk1"/>
              </a:buClr>
              <a:buSzPts val="2400"/>
              <a:buChar char="•"/>
            </a:pPr>
            <a:r>
              <a:rPr lang="en-US"/>
              <a:t>Who will be the supervisor to ”huddle” the other table?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Shape 114"/>
        <p:cNvGrpSpPr/>
        <p:nvPr/>
      </p:nvGrpSpPr>
      <p:grpSpPr>
        <a:xfrm>
          <a:off x="0" y="0"/>
          <a:ext cx="0" cy="0"/>
          <a:chOff x="0" y="0"/>
          <a:chExt cx="0" cy="0"/>
        </a:xfrm>
      </p:grpSpPr>
      <p:pic>
        <p:nvPicPr>
          <p:cNvPr id="115" name="Google Shape;115;p6" descr="Avoiding the Deadly “Oh-Oh loop” with OODA - TorchStone Global"/>
          <p:cNvPicPr preferRelativeResize="0"/>
          <p:nvPr/>
        </p:nvPicPr>
        <p:blipFill rotWithShape="1">
          <a:blip r:embed="rId3">
            <a:alphaModFix/>
          </a:blip>
          <a:srcRect r="4395" b="3421"/>
          <a:stretch/>
        </p:blipFill>
        <p:spPr>
          <a:xfrm>
            <a:off x="855682" y="567964"/>
            <a:ext cx="10480635" cy="5722072"/>
          </a:xfrm>
          <a:prstGeom prst="rect">
            <a:avLst/>
          </a:prstGeom>
          <a:noFill/>
          <a:ln>
            <a:noFill/>
          </a:ln>
        </p:spPr>
      </p:pic>
      <p:sp>
        <p:nvSpPr>
          <p:cNvPr id="116" name="Google Shape;116;p6"/>
          <p:cNvSpPr/>
          <p:nvPr/>
        </p:nvSpPr>
        <p:spPr>
          <a:xfrm rot="5400000">
            <a:off x="3171957" y="3447672"/>
            <a:ext cx="640828" cy="521598"/>
          </a:xfrm>
          <a:prstGeom prst="curvedDownArrow">
            <a:avLst>
              <a:gd name="adj1" fmla="val 21184"/>
              <a:gd name="adj2" fmla="val 52441"/>
              <a:gd name="adj3" fmla="val 25547"/>
            </a:avLst>
          </a:prstGeom>
          <a:solidFill>
            <a:srgbClr val="B6C0E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17;p6"/>
          <p:cNvSpPr/>
          <p:nvPr/>
        </p:nvSpPr>
        <p:spPr>
          <a:xfrm rot="-5400000">
            <a:off x="2634437" y="3367333"/>
            <a:ext cx="640826" cy="521598"/>
          </a:xfrm>
          <a:prstGeom prst="curvedDownArrow">
            <a:avLst>
              <a:gd name="adj1" fmla="val 21184"/>
              <a:gd name="adj2" fmla="val 52441"/>
              <a:gd name="adj3" fmla="val 25547"/>
            </a:avLst>
          </a:prstGeom>
          <a:solidFill>
            <a:srgbClr val="B6C0E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2"/>
        <p:cNvGrpSpPr/>
        <p:nvPr/>
      </p:nvGrpSpPr>
      <p:grpSpPr>
        <a:xfrm>
          <a:off x="0" y="0"/>
          <a:ext cx="0" cy="0"/>
          <a:chOff x="0" y="0"/>
          <a:chExt cx="0" cy="0"/>
        </a:xfrm>
      </p:grpSpPr>
      <p:sp>
        <p:nvSpPr>
          <p:cNvPr id="123" name="Google Shape;123;p7"/>
          <p:cNvSpPr txBox="1">
            <a:spLocks noGrp="1"/>
          </p:cNvSpPr>
          <p:nvPr>
            <p:ph type="body" idx="1"/>
          </p:nvPr>
        </p:nvSpPr>
        <p:spPr>
          <a:xfrm>
            <a:off x="1280315" y="1328886"/>
            <a:ext cx="5157787" cy="8239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800"/>
              <a:buNone/>
            </a:pPr>
            <a:r>
              <a:rPr lang="en-US" sz="2800"/>
              <a:t>External Information</a:t>
            </a:r>
            <a:endParaRPr/>
          </a:p>
        </p:txBody>
      </p:sp>
      <p:sp>
        <p:nvSpPr>
          <p:cNvPr id="124" name="Google Shape;124;p7"/>
          <p:cNvSpPr txBox="1">
            <a:spLocks noGrp="1"/>
          </p:cNvSpPr>
          <p:nvPr>
            <p:ph type="body" idx="2"/>
          </p:nvPr>
        </p:nvSpPr>
        <p:spPr>
          <a:xfrm>
            <a:off x="1280315" y="2313071"/>
            <a:ext cx="3975280" cy="4789126"/>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US"/>
              <a:t>Situational details</a:t>
            </a:r>
            <a:endParaRPr/>
          </a:p>
          <a:p>
            <a:pPr marL="685800" lvl="1" indent="-228600" algn="l" rtl="0">
              <a:lnSpc>
                <a:spcPct val="90000"/>
              </a:lnSpc>
              <a:spcBef>
                <a:spcPts val="500"/>
              </a:spcBef>
              <a:spcAft>
                <a:spcPts val="0"/>
              </a:spcAft>
              <a:buClr>
                <a:schemeClr val="dk1"/>
              </a:buClr>
              <a:buSzPts val="2400"/>
              <a:buChar char="•"/>
            </a:pPr>
            <a:r>
              <a:rPr lang="en-US"/>
              <a:t>Number of people</a:t>
            </a:r>
            <a:endParaRPr/>
          </a:p>
          <a:p>
            <a:pPr marL="685800" lvl="1" indent="-228600" algn="l" rtl="0">
              <a:lnSpc>
                <a:spcPct val="90000"/>
              </a:lnSpc>
              <a:spcBef>
                <a:spcPts val="500"/>
              </a:spcBef>
              <a:spcAft>
                <a:spcPts val="0"/>
              </a:spcAft>
              <a:buClr>
                <a:schemeClr val="dk1"/>
              </a:buClr>
              <a:buSzPts val="2400"/>
              <a:buChar char="•"/>
            </a:pPr>
            <a:r>
              <a:rPr lang="en-US"/>
              <a:t>Potential threats</a:t>
            </a:r>
            <a:endParaRPr/>
          </a:p>
          <a:p>
            <a:pPr marL="685800" lvl="1" indent="-228600" algn="l" rtl="0">
              <a:lnSpc>
                <a:spcPct val="90000"/>
              </a:lnSpc>
              <a:spcBef>
                <a:spcPts val="500"/>
              </a:spcBef>
              <a:spcAft>
                <a:spcPts val="0"/>
              </a:spcAft>
              <a:buClr>
                <a:schemeClr val="dk1"/>
              </a:buClr>
              <a:buSzPts val="2400"/>
              <a:buChar char="•"/>
            </a:pPr>
            <a:r>
              <a:rPr lang="en-US"/>
              <a:t>Time</a:t>
            </a:r>
            <a:endParaRPr/>
          </a:p>
          <a:p>
            <a:pPr marL="228600" lvl="0" indent="-228600" algn="l" rtl="0">
              <a:lnSpc>
                <a:spcPct val="90000"/>
              </a:lnSpc>
              <a:spcBef>
                <a:spcPts val="1000"/>
              </a:spcBef>
              <a:spcAft>
                <a:spcPts val="0"/>
              </a:spcAft>
              <a:buClr>
                <a:schemeClr val="dk1"/>
              </a:buClr>
              <a:buSzPts val="2800"/>
              <a:buChar char="•"/>
            </a:pPr>
            <a:r>
              <a:rPr lang="en-US"/>
              <a:t>Environmental details</a:t>
            </a:r>
            <a:endParaRPr/>
          </a:p>
          <a:p>
            <a:pPr marL="685800" lvl="1" indent="-228600" algn="l" rtl="0">
              <a:lnSpc>
                <a:spcPct val="90000"/>
              </a:lnSpc>
              <a:spcBef>
                <a:spcPts val="500"/>
              </a:spcBef>
              <a:spcAft>
                <a:spcPts val="0"/>
              </a:spcAft>
              <a:buClr>
                <a:schemeClr val="dk1"/>
              </a:buClr>
              <a:buSzPts val="2400"/>
              <a:buChar char="•"/>
            </a:pPr>
            <a:r>
              <a:rPr lang="en-US"/>
              <a:t>Distractions</a:t>
            </a:r>
            <a:endParaRPr/>
          </a:p>
          <a:p>
            <a:pPr marL="685800" lvl="1" indent="-228600" algn="l" rtl="0">
              <a:lnSpc>
                <a:spcPct val="90000"/>
              </a:lnSpc>
              <a:spcBef>
                <a:spcPts val="500"/>
              </a:spcBef>
              <a:spcAft>
                <a:spcPts val="0"/>
              </a:spcAft>
              <a:buClr>
                <a:schemeClr val="dk1"/>
              </a:buClr>
              <a:buSzPts val="2400"/>
              <a:buChar char="•"/>
            </a:pPr>
            <a:r>
              <a:rPr lang="en-US"/>
              <a:t>Temperature</a:t>
            </a:r>
            <a:endParaRPr/>
          </a:p>
          <a:p>
            <a:pPr marL="685800" lvl="1" indent="-228600" algn="l" rtl="0">
              <a:lnSpc>
                <a:spcPct val="90000"/>
              </a:lnSpc>
              <a:spcBef>
                <a:spcPts val="500"/>
              </a:spcBef>
              <a:spcAft>
                <a:spcPts val="0"/>
              </a:spcAft>
              <a:buClr>
                <a:schemeClr val="dk1"/>
              </a:buClr>
              <a:buSzPts val="2400"/>
              <a:buChar char="•"/>
            </a:pPr>
            <a:r>
              <a:rPr lang="en-US"/>
              <a:t>Space</a:t>
            </a:r>
            <a:endParaRPr/>
          </a:p>
          <a:p>
            <a:pPr marL="228600" lvl="0" indent="-228600" algn="l" rtl="0">
              <a:lnSpc>
                <a:spcPct val="90000"/>
              </a:lnSpc>
              <a:spcBef>
                <a:spcPts val="1000"/>
              </a:spcBef>
              <a:spcAft>
                <a:spcPts val="0"/>
              </a:spcAft>
              <a:buClr>
                <a:schemeClr val="dk1"/>
              </a:buClr>
              <a:buSzPts val="2800"/>
              <a:buChar char="•"/>
            </a:pPr>
            <a:r>
              <a:rPr lang="en-US"/>
              <a:t>Pace of environment</a:t>
            </a:r>
            <a:endParaRPr/>
          </a:p>
          <a:p>
            <a:pPr marL="228600" lvl="0" indent="-228600" algn="l" rtl="0">
              <a:lnSpc>
                <a:spcPct val="90000"/>
              </a:lnSpc>
              <a:spcBef>
                <a:spcPts val="1000"/>
              </a:spcBef>
              <a:spcAft>
                <a:spcPts val="0"/>
              </a:spcAft>
              <a:buClr>
                <a:schemeClr val="dk1"/>
              </a:buClr>
              <a:buSzPts val="2800"/>
              <a:buChar char="•"/>
            </a:pPr>
            <a:r>
              <a:rPr lang="en-US"/>
              <a:t>Nonverbal cues</a:t>
            </a:r>
            <a:endParaRPr/>
          </a:p>
          <a:p>
            <a:pPr marL="228600" lvl="0" indent="-228600" algn="l" rtl="0">
              <a:lnSpc>
                <a:spcPct val="90000"/>
              </a:lnSpc>
              <a:spcBef>
                <a:spcPts val="1000"/>
              </a:spcBef>
              <a:spcAft>
                <a:spcPts val="0"/>
              </a:spcAft>
              <a:buClr>
                <a:schemeClr val="dk1"/>
              </a:buClr>
              <a:buSzPts val="2800"/>
              <a:buChar char="•"/>
            </a:pPr>
            <a:r>
              <a:rPr lang="en-US"/>
              <a:t>Identify exits</a:t>
            </a:r>
            <a:endParaRPr/>
          </a:p>
        </p:txBody>
      </p:sp>
      <p:sp>
        <p:nvSpPr>
          <p:cNvPr id="125" name="Google Shape;125;p7"/>
          <p:cNvSpPr txBox="1">
            <a:spLocks noGrp="1"/>
          </p:cNvSpPr>
          <p:nvPr>
            <p:ph type="body" idx="3"/>
          </p:nvPr>
        </p:nvSpPr>
        <p:spPr>
          <a:xfrm>
            <a:off x="6858087" y="1328886"/>
            <a:ext cx="5183188" cy="8239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800"/>
              <a:buNone/>
            </a:pPr>
            <a:r>
              <a:rPr lang="en-US" sz="2800"/>
              <a:t>Internal Information</a:t>
            </a:r>
            <a:endParaRPr/>
          </a:p>
        </p:txBody>
      </p:sp>
      <p:sp>
        <p:nvSpPr>
          <p:cNvPr id="126" name="Google Shape;126;p7"/>
          <p:cNvSpPr txBox="1">
            <a:spLocks noGrp="1"/>
          </p:cNvSpPr>
          <p:nvPr>
            <p:ph type="body" idx="4"/>
          </p:nvPr>
        </p:nvSpPr>
        <p:spPr>
          <a:xfrm>
            <a:off x="6858087" y="2313071"/>
            <a:ext cx="5183188" cy="2361236"/>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ct val="100000"/>
              <a:buChar char="•"/>
            </a:pPr>
            <a:r>
              <a:rPr lang="en-US"/>
              <a:t>Be mindful</a:t>
            </a:r>
            <a:endParaRPr/>
          </a:p>
          <a:p>
            <a:pPr marL="685800" lvl="1" indent="-228600" algn="l" rtl="0">
              <a:lnSpc>
                <a:spcPct val="90000"/>
              </a:lnSpc>
              <a:spcBef>
                <a:spcPts val="500"/>
              </a:spcBef>
              <a:spcAft>
                <a:spcPts val="0"/>
              </a:spcAft>
              <a:buClr>
                <a:schemeClr val="dk1"/>
              </a:buClr>
              <a:buSzPct val="100000"/>
              <a:buChar char="•"/>
            </a:pPr>
            <a:r>
              <a:rPr lang="en-US"/>
              <a:t>Tune into senses</a:t>
            </a:r>
            <a:endParaRPr/>
          </a:p>
          <a:p>
            <a:pPr marL="685800" lvl="1" indent="-228600" algn="l" rtl="0">
              <a:lnSpc>
                <a:spcPct val="90000"/>
              </a:lnSpc>
              <a:spcBef>
                <a:spcPts val="500"/>
              </a:spcBef>
              <a:spcAft>
                <a:spcPts val="0"/>
              </a:spcAft>
              <a:buClr>
                <a:schemeClr val="dk1"/>
              </a:buClr>
              <a:buSzPct val="100000"/>
              <a:buChar char="•"/>
            </a:pPr>
            <a:r>
              <a:rPr lang="en-US"/>
              <a:t>Listen to your gut</a:t>
            </a:r>
            <a:endParaRPr/>
          </a:p>
          <a:p>
            <a:pPr marL="228600" lvl="0" indent="-228600" algn="l" rtl="0">
              <a:lnSpc>
                <a:spcPct val="90000"/>
              </a:lnSpc>
              <a:spcBef>
                <a:spcPts val="1000"/>
              </a:spcBef>
              <a:spcAft>
                <a:spcPts val="0"/>
              </a:spcAft>
              <a:buClr>
                <a:schemeClr val="dk1"/>
              </a:buClr>
              <a:buSzPct val="100000"/>
              <a:buChar char="•"/>
            </a:pPr>
            <a:r>
              <a:rPr lang="en-US"/>
              <a:t>Relaxed alertness</a:t>
            </a:r>
            <a:endParaRPr/>
          </a:p>
          <a:p>
            <a:pPr marL="685800" lvl="1" indent="-228600" algn="l" rtl="0">
              <a:lnSpc>
                <a:spcPct val="90000"/>
              </a:lnSpc>
              <a:spcBef>
                <a:spcPts val="500"/>
              </a:spcBef>
              <a:spcAft>
                <a:spcPts val="0"/>
              </a:spcAft>
              <a:buClr>
                <a:schemeClr val="dk1"/>
              </a:buClr>
              <a:buSzPct val="100000"/>
              <a:buChar char="•"/>
            </a:pPr>
            <a:r>
              <a:rPr lang="en-US"/>
              <a:t>Don’t get complacent</a:t>
            </a:r>
            <a:endParaRPr/>
          </a:p>
          <a:p>
            <a:pPr marL="228600" lvl="0" indent="-228600" algn="l" rtl="0">
              <a:lnSpc>
                <a:spcPct val="90000"/>
              </a:lnSpc>
              <a:spcBef>
                <a:spcPts val="1000"/>
              </a:spcBef>
              <a:spcAft>
                <a:spcPts val="0"/>
              </a:spcAft>
              <a:buClr>
                <a:schemeClr val="dk1"/>
              </a:buClr>
              <a:buSzPct val="100000"/>
              <a:buChar char="•"/>
            </a:pPr>
            <a:r>
              <a:rPr lang="en-US"/>
              <a:t>System 1 &amp; 2</a:t>
            </a:r>
            <a:endParaRPr/>
          </a:p>
        </p:txBody>
      </p:sp>
      <p:cxnSp>
        <p:nvCxnSpPr>
          <p:cNvPr id="127" name="Google Shape;127;p7"/>
          <p:cNvCxnSpPr/>
          <p:nvPr/>
        </p:nvCxnSpPr>
        <p:spPr>
          <a:xfrm>
            <a:off x="5852685" y="2152798"/>
            <a:ext cx="0" cy="2986269"/>
          </a:xfrm>
          <a:prstGeom prst="straightConnector1">
            <a:avLst/>
          </a:prstGeom>
          <a:noFill/>
          <a:ln w="19050" cap="flat" cmpd="sng">
            <a:solidFill>
              <a:srgbClr val="7F7F7F"/>
            </a:solidFill>
            <a:prstDash val="lgDash"/>
            <a:miter lim="800000"/>
            <a:headEnd type="none" w="sm" len="sm"/>
            <a:tailEnd type="none" w="sm" len="sm"/>
          </a:ln>
        </p:spPr>
      </p:cxnSp>
      <p:sp>
        <p:nvSpPr>
          <p:cNvPr id="128" name="Google Shape;128;p7"/>
          <p:cNvSpPr txBox="1">
            <a:spLocks noGrp="1"/>
          </p:cNvSpPr>
          <p:nvPr>
            <p:ph type="title"/>
          </p:nvPr>
        </p:nvSpPr>
        <p:spPr>
          <a:xfrm>
            <a:off x="0" y="398416"/>
            <a:ext cx="4461468" cy="823913"/>
          </a:xfrm>
          <a:prstGeom prst="rect">
            <a:avLst/>
          </a:prstGeom>
          <a:solidFill>
            <a:schemeClr val="accent1"/>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a:solidFill>
                  <a:schemeClr val="lt1"/>
                </a:solidFill>
              </a:rPr>
              <a:t>    Observe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
        <p:cNvGrpSpPr/>
        <p:nvPr/>
      </p:nvGrpSpPr>
      <p:grpSpPr>
        <a:xfrm>
          <a:off x="0" y="0"/>
          <a:ext cx="0" cy="0"/>
          <a:chOff x="0" y="0"/>
          <a:chExt cx="0" cy="0"/>
        </a:xfrm>
      </p:grpSpPr>
      <p:sp>
        <p:nvSpPr>
          <p:cNvPr id="134" name="Google Shape;134;p8"/>
          <p:cNvSpPr txBox="1">
            <a:spLocks noGrp="1"/>
          </p:cNvSpPr>
          <p:nvPr>
            <p:ph type="body" idx="1"/>
          </p:nvPr>
        </p:nvSpPr>
        <p:spPr>
          <a:xfrm>
            <a:off x="304801" y="465822"/>
            <a:ext cx="2609849" cy="8239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000"/>
              <a:buNone/>
            </a:pPr>
            <a:r>
              <a:rPr lang="en-US" sz="2000"/>
              <a:t>External Information</a:t>
            </a:r>
            <a:endParaRPr/>
          </a:p>
        </p:txBody>
      </p:sp>
      <p:sp>
        <p:nvSpPr>
          <p:cNvPr id="135" name="Google Shape;135;p8"/>
          <p:cNvSpPr txBox="1">
            <a:spLocks noGrp="1"/>
          </p:cNvSpPr>
          <p:nvPr>
            <p:ph type="body" idx="2"/>
          </p:nvPr>
        </p:nvSpPr>
        <p:spPr>
          <a:xfrm>
            <a:off x="304801" y="1627888"/>
            <a:ext cx="2712316" cy="2986269"/>
          </a:xfrm>
          <a:prstGeom prst="rect">
            <a:avLst/>
          </a:prstGeom>
          <a:noFill/>
          <a:ln>
            <a:noFill/>
          </a:ln>
        </p:spPr>
        <p:txBody>
          <a:bodyPr spcFirstLastPara="1" wrap="square" lIns="91425" tIns="45700" rIns="91425" bIns="45700" anchor="t" anchorCtr="0">
            <a:normAutofit fontScale="62500" lnSpcReduction="20000"/>
          </a:bodyPr>
          <a:lstStyle/>
          <a:p>
            <a:pPr marL="228600" lvl="0" indent="-228600" algn="l" rtl="0">
              <a:lnSpc>
                <a:spcPct val="90000"/>
              </a:lnSpc>
              <a:spcBef>
                <a:spcPts val="0"/>
              </a:spcBef>
              <a:spcAft>
                <a:spcPts val="0"/>
              </a:spcAft>
              <a:buClr>
                <a:schemeClr val="dk1"/>
              </a:buClr>
              <a:buSzPct val="100000"/>
              <a:buChar char="•"/>
            </a:pPr>
            <a:r>
              <a:rPr lang="en-US"/>
              <a:t>Situational details</a:t>
            </a:r>
            <a:endParaRPr/>
          </a:p>
          <a:p>
            <a:pPr marL="685800" lvl="1" indent="-228600" algn="l" rtl="0">
              <a:lnSpc>
                <a:spcPct val="90000"/>
              </a:lnSpc>
              <a:spcBef>
                <a:spcPts val="500"/>
              </a:spcBef>
              <a:spcAft>
                <a:spcPts val="0"/>
              </a:spcAft>
              <a:buClr>
                <a:schemeClr val="dk1"/>
              </a:buClr>
              <a:buSzPct val="100000"/>
              <a:buChar char="•"/>
            </a:pPr>
            <a:r>
              <a:rPr lang="en-US"/>
              <a:t>Number of people</a:t>
            </a:r>
            <a:endParaRPr/>
          </a:p>
          <a:p>
            <a:pPr marL="685800" lvl="1" indent="-228600" algn="l" rtl="0">
              <a:lnSpc>
                <a:spcPct val="90000"/>
              </a:lnSpc>
              <a:spcBef>
                <a:spcPts val="500"/>
              </a:spcBef>
              <a:spcAft>
                <a:spcPts val="0"/>
              </a:spcAft>
              <a:buClr>
                <a:schemeClr val="dk1"/>
              </a:buClr>
              <a:buSzPct val="100000"/>
              <a:buChar char="•"/>
            </a:pPr>
            <a:r>
              <a:rPr lang="en-US"/>
              <a:t>Potential threats</a:t>
            </a:r>
            <a:endParaRPr/>
          </a:p>
          <a:p>
            <a:pPr marL="685800" lvl="1" indent="-228600" algn="l" rtl="0">
              <a:lnSpc>
                <a:spcPct val="90000"/>
              </a:lnSpc>
              <a:spcBef>
                <a:spcPts val="500"/>
              </a:spcBef>
              <a:spcAft>
                <a:spcPts val="0"/>
              </a:spcAft>
              <a:buClr>
                <a:schemeClr val="dk1"/>
              </a:buClr>
              <a:buSzPct val="100000"/>
              <a:buChar char="•"/>
            </a:pPr>
            <a:r>
              <a:rPr lang="en-US"/>
              <a:t>Time</a:t>
            </a:r>
            <a:endParaRPr/>
          </a:p>
          <a:p>
            <a:pPr marL="228600" lvl="0" indent="-228600" algn="l" rtl="0">
              <a:lnSpc>
                <a:spcPct val="90000"/>
              </a:lnSpc>
              <a:spcBef>
                <a:spcPts val="1000"/>
              </a:spcBef>
              <a:spcAft>
                <a:spcPts val="0"/>
              </a:spcAft>
              <a:buClr>
                <a:schemeClr val="dk1"/>
              </a:buClr>
              <a:buSzPct val="100000"/>
              <a:buChar char="•"/>
            </a:pPr>
            <a:r>
              <a:rPr lang="en-US"/>
              <a:t>Environmental details</a:t>
            </a:r>
            <a:endParaRPr/>
          </a:p>
          <a:p>
            <a:pPr marL="685800" lvl="1" indent="-228600" algn="l" rtl="0">
              <a:lnSpc>
                <a:spcPct val="90000"/>
              </a:lnSpc>
              <a:spcBef>
                <a:spcPts val="500"/>
              </a:spcBef>
              <a:spcAft>
                <a:spcPts val="0"/>
              </a:spcAft>
              <a:buClr>
                <a:schemeClr val="dk1"/>
              </a:buClr>
              <a:buSzPct val="100000"/>
              <a:buChar char="•"/>
            </a:pPr>
            <a:r>
              <a:rPr lang="en-US"/>
              <a:t>Distractions</a:t>
            </a:r>
            <a:endParaRPr/>
          </a:p>
          <a:p>
            <a:pPr marL="685800" lvl="1" indent="-228600" algn="l" rtl="0">
              <a:lnSpc>
                <a:spcPct val="90000"/>
              </a:lnSpc>
              <a:spcBef>
                <a:spcPts val="500"/>
              </a:spcBef>
              <a:spcAft>
                <a:spcPts val="0"/>
              </a:spcAft>
              <a:buClr>
                <a:schemeClr val="dk1"/>
              </a:buClr>
              <a:buSzPct val="100000"/>
              <a:buChar char="•"/>
            </a:pPr>
            <a:r>
              <a:rPr lang="en-US"/>
              <a:t>Temperature</a:t>
            </a:r>
            <a:endParaRPr/>
          </a:p>
          <a:p>
            <a:pPr marL="685800" lvl="1" indent="-228600" algn="l" rtl="0">
              <a:lnSpc>
                <a:spcPct val="90000"/>
              </a:lnSpc>
              <a:spcBef>
                <a:spcPts val="500"/>
              </a:spcBef>
              <a:spcAft>
                <a:spcPts val="0"/>
              </a:spcAft>
              <a:buClr>
                <a:schemeClr val="dk1"/>
              </a:buClr>
              <a:buSzPct val="100000"/>
              <a:buChar char="•"/>
            </a:pPr>
            <a:r>
              <a:rPr lang="en-US"/>
              <a:t>Space</a:t>
            </a:r>
            <a:endParaRPr/>
          </a:p>
          <a:p>
            <a:pPr marL="228600" lvl="0" indent="-228600" algn="l" rtl="0">
              <a:lnSpc>
                <a:spcPct val="90000"/>
              </a:lnSpc>
              <a:spcBef>
                <a:spcPts val="1000"/>
              </a:spcBef>
              <a:spcAft>
                <a:spcPts val="0"/>
              </a:spcAft>
              <a:buClr>
                <a:schemeClr val="dk1"/>
              </a:buClr>
              <a:buSzPct val="100000"/>
              <a:buChar char="•"/>
            </a:pPr>
            <a:r>
              <a:rPr lang="en-US"/>
              <a:t>Pace of environment</a:t>
            </a:r>
            <a:endParaRPr/>
          </a:p>
          <a:p>
            <a:pPr marL="228600" lvl="0" indent="-228600" algn="l" rtl="0">
              <a:lnSpc>
                <a:spcPct val="90000"/>
              </a:lnSpc>
              <a:spcBef>
                <a:spcPts val="1000"/>
              </a:spcBef>
              <a:spcAft>
                <a:spcPts val="0"/>
              </a:spcAft>
              <a:buClr>
                <a:schemeClr val="dk1"/>
              </a:buClr>
              <a:buSzPct val="100000"/>
              <a:buChar char="•"/>
            </a:pPr>
            <a:r>
              <a:rPr lang="en-US"/>
              <a:t>Nonverbal cues</a:t>
            </a:r>
            <a:endParaRPr/>
          </a:p>
          <a:p>
            <a:pPr marL="228600" lvl="0" indent="-228600" algn="l" rtl="0">
              <a:lnSpc>
                <a:spcPct val="90000"/>
              </a:lnSpc>
              <a:spcBef>
                <a:spcPts val="1000"/>
              </a:spcBef>
              <a:spcAft>
                <a:spcPts val="0"/>
              </a:spcAft>
              <a:buClr>
                <a:schemeClr val="dk1"/>
              </a:buClr>
              <a:buSzPct val="100000"/>
              <a:buChar char="•"/>
            </a:pPr>
            <a:r>
              <a:rPr lang="en-US"/>
              <a:t>Identify exits</a:t>
            </a:r>
            <a:endParaRPr/>
          </a:p>
        </p:txBody>
      </p:sp>
      <p:sp>
        <p:nvSpPr>
          <p:cNvPr id="136" name="Google Shape;136;p8"/>
          <p:cNvSpPr txBox="1">
            <a:spLocks noGrp="1"/>
          </p:cNvSpPr>
          <p:nvPr>
            <p:ph type="body" idx="3"/>
          </p:nvPr>
        </p:nvSpPr>
        <p:spPr>
          <a:xfrm>
            <a:off x="3345314" y="465822"/>
            <a:ext cx="5183188" cy="8239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000"/>
              <a:buNone/>
            </a:pPr>
            <a:r>
              <a:rPr lang="en-US" sz="2000"/>
              <a:t>Internal Information</a:t>
            </a:r>
            <a:endParaRPr/>
          </a:p>
        </p:txBody>
      </p:sp>
      <p:sp>
        <p:nvSpPr>
          <p:cNvPr id="137" name="Google Shape;137;p8"/>
          <p:cNvSpPr txBox="1">
            <a:spLocks noGrp="1"/>
          </p:cNvSpPr>
          <p:nvPr>
            <p:ph type="body" idx="4"/>
          </p:nvPr>
        </p:nvSpPr>
        <p:spPr>
          <a:xfrm>
            <a:off x="3436936" y="1604519"/>
            <a:ext cx="3151579" cy="2361236"/>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chemeClr val="dk1"/>
              </a:buClr>
              <a:buSzPct val="100000"/>
              <a:buChar char="•"/>
            </a:pPr>
            <a:r>
              <a:rPr lang="en-US"/>
              <a:t>Be mindful</a:t>
            </a:r>
            <a:endParaRPr/>
          </a:p>
          <a:p>
            <a:pPr marL="685800" lvl="1" indent="-228600" algn="l" rtl="0">
              <a:lnSpc>
                <a:spcPct val="90000"/>
              </a:lnSpc>
              <a:spcBef>
                <a:spcPts val="500"/>
              </a:spcBef>
              <a:spcAft>
                <a:spcPts val="0"/>
              </a:spcAft>
              <a:buClr>
                <a:schemeClr val="dk1"/>
              </a:buClr>
              <a:buSzPct val="100000"/>
              <a:buChar char="•"/>
            </a:pPr>
            <a:r>
              <a:rPr lang="en-US"/>
              <a:t>Tune into senses</a:t>
            </a:r>
            <a:endParaRPr/>
          </a:p>
          <a:p>
            <a:pPr marL="685800" lvl="1" indent="-228600" algn="l" rtl="0">
              <a:lnSpc>
                <a:spcPct val="90000"/>
              </a:lnSpc>
              <a:spcBef>
                <a:spcPts val="500"/>
              </a:spcBef>
              <a:spcAft>
                <a:spcPts val="0"/>
              </a:spcAft>
              <a:buClr>
                <a:schemeClr val="dk1"/>
              </a:buClr>
              <a:buSzPct val="100000"/>
              <a:buChar char="•"/>
            </a:pPr>
            <a:r>
              <a:rPr lang="en-US" sz="3200" b="1"/>
              <a:t>Listening to your gut</a:t>
            </a:r>
            <a:endParaRPr/>
          </a:p>
          <a:p>
            <a:pPr marL="228600" lvl="0" indent="-228600" algn="l" rtl="0">
              <a:lnSpc>
                <a:spcPct val="90000"/>
              </a:lnSpc>
              <a:spcBef>
                <a:spcPts val="1000"/>
              </a:spcBef>
              <a:spcAft>
                <a:spcPts val="0"/>
              </a:spcAft>
              <a:buClr>
                <a:schemeClr val="dk1"/>
              </a:buClr>
              <a:buSzPct val="100000"/>
              <a:buChar char="•"/>
            </a:pPr>
            <a:r>
              <a:rPr lang="en-US"/>
              <a:t>Relaxed alertness</a:t>
            </a:r>
            <a:endParaRPr/>
          </a:p>
          <a:p>
            <a:pPr marL="685800" lvl="1" indent="-228600" algn="l" rtl="0">
              <a:lnSpc>
                <a:spcPct val="90000"/>
              </a:lnSpc>
              <a:spcBef>
                <a:spcPts val="500"/>
              </a:spcBef>
              <a:spcAft>
                <a:spcPts val="0"/>
              </a:spcAft>
              <a:buClr>
                <a:schemeClr val="dk1"/>
              </a:buClr>
              <a:buSzPct val="100000"/>
              <a:buChar char="•"/>
            </a:pPr>
            <a:r>
              <a:rPr lang="en-US"/>
              <a:t>Don’t get complacent</a:t>
            </a:r>
            <a:endParaRPr/>
          </a:p>
          <a:p>
            <a:pPr marL="228600" lvl="0" indent="-228600" algn="l" rtl="0">
              <a:lnSpc>
                <a:spcPct val="90000"/>
              </a:lnSpc>
              <a:spcBef>
                <a:spcPts val="1000"/>
              </a:spcBef>
              <a:spcAft>
                <a:spcPts val="0"/>
              </a:spcAft>
              <a:buClr>
                <a:schemeClr val="dk1"/>
              </a:buClr>
              <a:buSzPct val="100000"/>
              <a:buChar char="•"/>
            </a:pPr>
            <a:r>
              <a:rPr lang="en-US"/>
              <a:t>System 1 &amp; 2</a:t>
            </a:r>
            <a:endParaRPr/>
          </a:p>
        </p:txBody>
      </p:sp>
      <p:cxnSp>
        <p:nvCxnSpPr>
          <p:cNvPr id="138" name="Google Shape;138;p8"/>
          <p:cNvCxnSpPr/>
          <p:nvPr/>
        </p:nvCxnSpPr>
        <p:spPr>
          <a:xfrm>
            <a:off x="3017117" y="1604519"/>
            <a:ext cx="2783" cy="1757806"/>
          </a:xfrm>
          <a:prstGeom prst="straightConnector1">
            <a:avLst/>
          </a:prstGeom>
          <a:noFill/>
          <a:ln w="19050" cap="flat" cmpd="sng">
            <a:solidFill>
              <a:srgbClr val="7F7F7F"/>
            </a:solidFill>
            <a:prstDash val="lgDash"/>
            <a:miter lim="800000"/>
            <a:headEnd type="none" w="sm" len="sm"/>
            <a:tailEnd type="none" w="sm" len="sm"/>
          </a:ln>
        </p:spPr>
      </p:cxnSp>
      <p:sp>
        <p:nvSpPr>
          <p:cNvPr id="139" name="Google Shape;139;p8"/>
          <p:cNvSpPr txBox="1"/>
          <p:nvPr/>
        </p:nvSpPr>
        <p:spPr>
          <a:xfrm>
            <a:off x="1638024" y="161902"/>
            <a:ext cx="8915952"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400" b="1" i="0" u="none" strike="noStrike" kern="0" cap="none" spc="0" normalizeH="0" baseline="0" noProof="0">
                <a:ln>
                  <a:noFill/>
                </a:ln>
                <a:solidFill>
                  <a:srgbClr val="000000"/>
                </a:solidFill>
                <a:effectLst/>
                <a:uLnTx/>
                <a:uFillTx/>
                <a:latin typeface="Calibri"/>
                <a:ea typeface="Calibri"/>
                <a:cs typeface="Calibri"/>
                <a:sym typeface="Calibri"/>
              </a:rPr>
              <a:t>Perception &amp; Neuroception</a:t>
            </a:r>
            <a:endParaRPr kumimoji="0" sz="2400" b="1"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40" name="Google Shape;140;p8" descr="Gut Health and Depression: What's the Link?"/>
          <p:cNvPicPr preferRelativeResize="0"/>
          <p:nvPr/>
        </p:nvPicPr>
        <p:blipFill rotWithShape="1">
          <a:blip r:embed="rId3">
            <a:alphaModFix/>
          </a:blip>
          <a:srcRect/>
          <a:stretch/>
        </p:blipFill>
        <p:spPr>
          <a:xfrm>
            <a:off x="6682126" y="866022"/>
            <a:ext cx="5445924" cy="592604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DDAF6D-7CA6-71D5-9D2A-490BCCC955CA}"/>
              </a:ext>
            </a:extLst>
          </p:cNvPr>
          <p:cNvSpPr txBox="1">
            <a:spLocks/>
          </p:cNvSpPr>
          <p:nvPr/>
        </p:nvSpPr>
        <p:spPr>
          <a:xfrm>
            <a:off x="441097" y="224262"/>
            <a:ext cx="11309806" cy="819979"/>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5800"/>
                </a:solidFill>
                <a:effectLst/>
                <a:uLnTx/>
                <a:uFillTx/>
                <a:latin typeface="Arial" panose="020B0604020202020204" pitchFamily="34" charset="0"/>
                <a:ea typeface="+mj-ea"/>
                <a:cs typeface="Arial" panose="020B0604020202020204" pitchFamily="34" charset="0"/>
              </a:rPr>
              <a:t>Agenda For the Day</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Slide Number Placeholder 3">
            <a:extLst>
              <a:ext uri="{FF2B5EF4-FFF2-40B4-BE49-F238E27FC236}">
                <a16:creationId xmlns:a16="http://schemas.microsoft.com/office/drawing/2014/main" id="{9A33DC1A-644B-2BB1-B5CC-536DBEA01780}"/>
              </a:ext>
            </a:extLst>
          </p:cNvPr>
          <p:cNvSpPr>
            <a:spLocks noGrp="1"/>
          </p:cNvSpPr>
          <p:nvPr>
            <p:ph type="sldNum" sz="quarter" idx="12"/>
          </p:nvPr>
        </p:nvSpPr>
        <p:spPr>
          <a:xfrm>
            <a:off x="9222205"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02DB14-2E34-4DC2-BD26-090D2955C2C4}" type="slidenum">
              <a:rPr kumimoji="0" lang="en-US" sz="1200" b="0" i="0" u="none" strike="noStrike" kern="1200" cap="none" spc="0" normalizeH="0" baseline="0" noProof="0" smtClean="0">
                <a:ln>
                  <a:noFill/>
                </a:ln>
                <a:solidFill>
                  <a:srgbClr val="004A1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004A1F"/>
              </a:solidFill>
              <a:effectLst/>
              <a:uLnTx/>
              <a:uFillTx/>
              <a:latin typeface="Arial" panose="020B0604020202020204" pitchFamily="34" charset="0"/>
              <a:ea typeface="+mn-ea"/>
              <a:cs typeface="Arial" panose="020B0604020202020204" pitchFamily="34" charset="0"/>
            </a:endParaRPr>
          </a:p>
        </p:txBody>
      </p:sp>
      <p:pic>
        <p:nvPicPr>
          <p:cNvPr id="6" name="Picture 5" descr="A picture containing text, sign&#10;&#10;Description automatically generated">
            <a:extLst>
              <a:ext uri="{FF2B5EF4-FFF2-40B4-BE49-F238E27FC236}">
                <a16:creationId xmlns:a16="http://schemas.microsoft.com/office/drawing/2014/main" id="{56CB43BD-8792-97C7-BFA5-76610E97DA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95" y="6090468"/>
            <a:ext cx="612445" cy="626025"/>
          </a:xfrm>
          <a:prstGeom prst="rect">
            <a:avLst/>
          </a:prstGeom>
        </p:spPr>
      </p:pic>
      <p:graphicFrame>
        <p:nvGraphicFramePr>
          <p:cNvPr id="2" name="Table 1">
            <a:extLst>
              <a:ext uri="{FF2B5EF4-FFF2-40B4-BE49-F238E27FC236}">
                <a16:creationId xmlns:a16="http://schemas.microsoft.com/office/drawing/2014/main" id="{214ECB80-CE53-24DD-5A81-B9975F70F6DB}"/>
              </a:ext>
            </a:extLst>
          </p:cNvPr>
          <p:cNvGraphicFramePr>
            <a:graphicFrameLocks noGrp="1"/>
          </p:cNvGraphicFramePr>
          <p:nvPr>
            <p:extLst>
              <p:ext uri="{D42A27DB-BD31-4B8C-83A1-F6EECF244321}">
                <p14:modId xmlns:p14="http://schemas.microsoft.com/office/powerpoint/2010/main" val="2915509092"/>
              </p:ext>
            </p:extLst>
          </p:nvPr>
        </p:nvGraphicFramePr>
        <p:xfrm>
          <a:off x="1508803" y="1424484"/>
          <a:ext cx="9085002" cy="2926080"/>
        </p:xfrm>
        <a:graphic>
          <a:graphicData uri="http://schemas.openxmlformats.org/drawingml/2006/table">
            <a:tbl>
              <a:tblPr firstRow="1" bandRow="1">
                <a:tableStyleId>{BC89EF96-8CEA-46FF-86C4-4CE0E7609802}</a:tableStyleId>
              </a:tblPr>
              <a:tblGrid>
                <a:gridCol w="9085002">
                  <a:extLst>
                    <a:ext uri="{9D8B030D-6E8A-4147-A177-3AD203B41FA5}">
                      <a16:colId xmlns:a16="http://schemas.microsoft.com/office/drawing/2014/main" val="1961637771"/>
                    </a:ext>
                  </a:extLst>
                </a:gridCol>
              </a:tblGrid>
              <a:tr h="370840">
                <a:tc>
                  <a:txBody>
                    <a:bodyPr/>
                    <a:lstStyle/>
                    <a:p>
                      <a:r>
                        <a:rPr lang="en-US" sz="2600" b="1" dirty="0"/>
                        <a:t>Welcome</a:t>
                      </a:r>
                      <a:r>
                        <a:rPr lang="en-US" sz="2600" b="0" dirty="0"/>
                        <a:t> with Sanctuary Model</a:t>
                      </a:r>
                    </a:p>
                  </a:txBody>
                  <a:tcPr/>
                </a:tc>
                <a:extLst>
                  <a:ext uri="{0D108BD9-81ED-4DB2-BD59-A6C34878D82A}">
                    <a16:rowId xmlns:a16="http://schemas.microsoft.com/office/drawing/2014/main" val="12539164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0" dirty="0"/>
                        <a:t>Reflections</a:t>
                      </a:r>
                    </a:p>
                  </a:txBody>
                  <a:tcPr/>
                </a:tc>
                <a:extLst>
                  <a:ext uri="{0D108BD9-81ED-4DB2-BD59-A6C34878D82A}">
                    <a16:rowId xmlns:a16="http://schemas.microsoft.com/office/drawing/2014/main" val="19583240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0" dirty="0"/>
                        <a:t>Situational Awareness and Safety in Behavioral Health</a:t>
                      </a:r>
                    </a:p>
                  </a:txBody>
                  <a:tcPr/>
                </a:tc>
                <a:extLst>
                  <a:ext uri="{0D108BD9-81ED-4DB2-BD59-A6C34878D82A}">
                    <a16:rowId xmlns:a16="http://schemas.microsoft.com/office/drawing/2014/main" val="863334537"/>
                  </a:ext>
                </a:extLst>
              </a:tr>
              <a:tr h="370840">
                <a:tc>
                  <a:txBody>
                    <a:bodyPr/>
                    <a:lstStyle/>
                    <a:p>
                      <a:r>
                        <a:rPr lang="en-US" sz="2600" b="1" dirty="0"/>
                        <a:t>Break</a:t>
                      </a:r>
                    </a:p>
                  </a:txBody>
                  <a:tcPr/>
                </a:tc>
                <a:extLst>
                  <a:ext uri="{0D108BD9-81ED-4DB2-BD59-A6C34878D82A}">
                    <a16:rowId xmlns:a16="http://schemas.microsoft.com/office/drawing/2014/main" val="2026479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0" dirty="0"/>
                        <a:t>Wellness Practices</a:t>
                      </a:r>
                    </a:p>
                  </a:txBody>
                  <a:tcPr/>
                </a:tc>
                <a:extLst>
                  <a:ext uri="{0D108BD9-81ED-4DB2-BD59-A6C34878D82A}">
                    <a16:rowId xmlns:a16="http://schemas.microsoft.com/office/drawing/2014/main" val="1090116688"/>
                  </a:ext>
                </a:extLst>
              </a:tr>
              <a:tr h="370840">
                <a:tc>
                  <a:txBody>
                    <a:bodyPr/>
                    <a:lstStyle/>
                    <a:p>
                      <a:r>
                        <a:rPr lang="en-US" sz="2600" b="0" dirty="0"/>
                        <a:t>Wrap-up</a:t>
                      </a:r>
                    </a:p>
                  </a:txBody>
                  <a:tcPr/>
                </a:tc>
                <a:extLst>
                  <a:ext uri="{0D108BD9-81ED-4DB2-BD59-A6C34878D82A}">
                    <a16:rowId xmlns:a16="http://schemas.microsoft.com/office/drawing/2014/main" val="3775803794"/>
                  </a:ext>
                </a:extLst>
              </a:tr>
            </a:tbl>
          </a:graphicData>
        </a:graphic>
      </p:graphicFrame>
      <p:graphicFrame>
        <p:nvGraphicFramePr>
          <p:cNvPr id="3" name="Table 2">
            <a:extLst>
              <a:ext uri="{FF2B5EF4-FFF2-40B4-BE49-F238E27FC236}">
                <a16:creationId xmlns:a16="http://schemas.microsoft.com/office/drawing/2014/main" id="{900CE0E8-CF52-1F6C-F9D8-ABD1D3C28786}"/>
              </a:ext>
            </a:extLst>
          </p:cNvPr>
          <p:cNvGraphicFramePr>
            <a:graphicFrameLocks noGrp="1"/>
          </p:cNvGraphicFramePr>
          <p:nvPr>
            <p:extLst>
              <p:ext uri="{D42A27DB-BD31-4B8C-83A1-F6EECF244321}">
                <p14:modId xmlns:p14="http://schemas.microsoft.com/office/powerpoint/2010/main" val="1492915763"/>
              </p:ext>
            </p:extLst>
          </p:nvPr>
        </p:nvGraphicFramePr>
        <p:xfrm>
          <a:off x="1499749" y="4359621"/>
          <a:ext cx="9094055" cy="487680"/>
        </p:xfrm>
        <a:graphic>
          <a:graphicData uri="http://schemas.openxmlformats.org/drawingml/2006/table">
            <a:tbl>
              <a:tblPr firstRow="1" bandRow="1">
                <a:tableStyleId>{BC89EF96-8CEA-46FF-86C4-4CE0E7609802}</a:tableStyleId>
              </a:tblPr>
              <a:tblGrid>
                <a:gridCol w="9094055">
                  <a:extLst>
                    <a:ext uri="{9D8B030D-6E8A-4147-A177-3AD203B41FA5}">
                      <a16:colId xmlns:a16="http://schemas.microsoft.com/office/drawing/2014/main" val="196163777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t>Lunch</a:t>
                      </a:r>
                      <a:endParaRPr lang="en-US" sz="2600" b="0" dirty="0"/>
                    </a:p>
                  </a:txBody>
                  <a:tcPr/>
                </a:tc>
                <a:extLst>
                  <a:ext uri="{0D108BD9-81ED-4DB2-BD59-A6C34878D82A}">
                    <a16:rowId xmlns:a16="http://schemas.microsoft.com/office/drawing/2014/main" val="1253916423"/>
                  </a:ext>
                </a:extLst>
              </a:tr>
            </a:tbl>
          </a:graphicData>
        </a:graphic>
      </p:graphicFrame>
    </p:spTree>
    <p:extLst>
      <p:ext uri="{BB962C8B-B14F-4D97-AF65-F5344CB8AC3E}">
        <p14:creationId xmlns:p14="http://schemas.microsoft.com/office/powerpoint/2010/main" val="1375005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5"/>
        <p:cNvGrpSpPr/>
        <p:nvPr/>
      </p:nvGrpSpPr>
      <p:grpSpPr>
        <a:xfrm>
          <a:off x="0" y="0"/>
          <a:ext cx="0" cy="0"/>
          <a:chOff x="0" y="0"/>
          <a:chExt cx="0" cy="0"/>
        </a:xfrm>
      </p:grpSpPr>
      <p:sp>
        <p:nvSpPr>
          <p:cNvPr id="146" name="Google Shape;146;p17"/>
          <p:cNvSpPr/>
          <p:nvPr/>
        </p:nvSpPr>
        <p:spPr>
          <a:xfrm>
            <a:off x="3508377" y="841117"/>
            <a:ext cx="5175246" cy="5175766"/>
          </a:xfrm>
          <a:prstGeom prst="ellipse">
            <a:avLst/>
          </a:prstGeom>
          <a:solidFill>
            <a:schemeClr val="lt2"/>
          </a:solidFill>
          <a:ln w="25400" cap="flat" cmpd="sng">
            <a:solidFill>
              <a:srgbClr val="08283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7" name="Google Shape;147;p17"/>
          <p:cNvSpPr txBox="1"/>
          <p:nvPr/>
        </p:nvSpPr>
        <p:spPr>
          <a:xfrm>
            <a:off x="5262332" y="3244334"/>
            <a:ext cx="1714500"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small" spc="0" normalizeH="0" baseline="0" noProof="0">
                <a:ln>
                  <a:noFill/>
                </a:ln>
                <a:solidFill>
                  <a:srgbClr val="000000"/>
                </a:solidFill>
                <a:effectLst/>
                <a:uLnTx/>
                <a:uFillTx/>
                <a:latin typeface="Arial"/>
                <a:ea typeface="Arial"/>
                <a:cs typeface="Arial"/>
                <a:sym typeface="Arial"/>
              </a:rPr>
              <a:t>NEUTRAL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48" name="Google Shape;148;p17"/>
          <p:cNvCxnSpPr/>
          <p:nvPr/>
        </p:nvCxnSpPr>
        <p:spPr>
          <a:xfrm>
            <a:off x="6972300" y="3429000"/>
            <a:ext cx="1447800" cy="0"/>
          </a:xfrm>
          <a:prstGeom prst="straightConnector1">
            <a:avLst/>
          </a:prstGeom>
          <a:noFill/>
          <a:ln w="28575" cap="flat" cmpd="sng">
            <a:solidFill>
              <a:schemeClr val="dk1"/>
            </a:solidFill>
            <a:prstDash val="solid"/>
            <a:round/>
            <a:headEnd type="none" w="sm" len="sm"/>
            <a:tailEnd type="triangle" w="med" len="med"/>
          </a:ln>
        </p:spPr>
      </p:cxnSp>
      <p:cxnSp>
        <p:nvCxnSpPr>
          <p:cNvPr id="149" name="Google Shape;149;p17"/>
          <p:cNvCxnSpPr/>
          <p:nvPr/>
        </p:nvCxnSpPr>
        <p:spPr>
          <a:xfrm rot="10800000">
            <a:off x="6096000" y="1168400"/>
            <a:ext cx="0" cy="1682234"/>
          </a:xfrm>
          <a:prstGeom prst="straightConnector1">
            <a:avLst/>
          </a:prstGeom>
          <a:noFill/>
          <a:ln w="28575" cap="flat" cmpd="sng">
            <a:solidFill>
              <a:schemeClr val="dk1"/>
            </a:solidFill>
            <a:prstDash val="solid"/>
            <a:round/>
            <a:headEnd type="none" w="sm" len="sm"/>
            <a:tailEnd type="triangle" w="med" len="med"/>
          </a:ln>
        </p:spPr>
      </p:cxnSp>
      <p:cxnSp>
        <p:nvCxnSpPr>
          <p:cNvPr id="150" name="Google Shape;150;p17"/>
          <p:cNvCxnSpPr/>
          <p:nvPr/>
        </p:nvCxnSpPr>
        <p:spPr>
          <a:xfrm>
            <a:off x="6096000" y="3887688"/>
            <a:ext cx="0" cy="1669534"/>
          </a:xfrm>
          <a:prstGeom prst="straightConnector1">
            <a:avLst/>
          </a:prstGeom>
          <a:noFill/>
          <a:ln w="28575" cap="flat" cmpd="sng">
            <a:solidFill>
              <a:schemeClr val="dk1"/>
            </a:solidFill>
            <a:prstDash val="solid"/>
            <a:round/>
            <a:headEnd type="none" w="sm" len="sm"/>
            <a:tailEnd type="triangle" w="med" len="med"/>
          </a:ln>
        </p:spPr>
      </p:cxnSp>
      <p:cxnSp>
        <p:nvCxnSpPr>
          <p:cNvPr id="151" name="Google Shape;151;p17"/>
          <p:cNvCxnSpPr>
            <a:stCxn id="147" idx="1"/>
          </p:cNvCxnSpPr>
          <p:nvPr/>
        </p:nvCxnSpPr>
        <p:spPr>
          <a:xfrm rot="10800000">
            <a:off x="3820832" y="3429000"/>
            <a:ext cx="1441500" cy="0"/>
          </a:xfrm>
          <a:prstGeom prst="straightConnector1">
            <a:avLst/>
          </a:prstGeom>
          <a:noFill/>
          <a:ln w="28575" cap="flat" cmpd="sng">
            <a:solidFill>
              <a:schemeClr val="dk1"/>
            </a:solidFill>
            <a:prstDash val="solid"/>
            <a:round/>
            <a:headEnd type="none" w="sm" len="sm"/>
            <a:tailEnd type="triangle" w="med" len="med"/>
          </a:ln>
        </p:spPr>
      </p:cxnSp>
      <p:sp>
        <p:nvSpPr>
          <p:cNvPr id="152" name="Google Shape;152;p17"/>
          <p:cNvSpPr txBox="1"/>
          <p:nvPr/>
        </p:nvSpPr>
        <p:spPr>
          <a:xfrm>
            <a:off x="1418771" y="3244334"/>
            <a:ext cx="1186543"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unpleasant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7"/>
          <p:cNvSpPr txBox="1"/>
          <p:nvPr/>
        </p:nvSpPr>
        <p:spPr>
          <a:xfrm>
            <a:off x="5469404" y="212179"/>
            <a:ext cx="1300356"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high arousal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7"/>
          <p:cNvSpPr txBox="1"/>
          <p:nvPr/>
        </p:nvSpPr>
        <p:spPr>
          <a:xfrm>
            <a:off x="9586686" y="3259723"/>
            <a:ext cx="958917"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pleasant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7"/>
          <p:cNvSpPr txBox="1"/>
          <p:nvPr/>
        </p:nvSpPr>
        <p:spPr>
          <a:xfrm>
            <a:off x="5485897" y="6344166"/>
            <a:ext cx="1220206"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low arousal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0"/>
        <p:cNvGrpSpPr/>
        <p:nvPr/>
      </p:nvGrpSpPr>
      <p:grpSpPr>
        <a:xfrm>
          <a:off x="0" y="0"/>
          <a:ext cx="0" cy="0"/>
          <a:chOff x="0" y="0"/>
          <a:chExt cx="0" cy="0"/>
        </a:xfrm>
      </p:grpSpPr>
      <p:sp>
        <p:nvSpPr>
          <p:cNvPr id="161" name="Google Shape;161;p23"/>
          <p:cNvSpPr/>
          <p:nvPr/>
        </p:nvSpPr>
        <p:spPr>
          <a:xfrm>
            <a:off x="3508377" y="841117"/>
            <a:ext cx="5175246" cy="5175766"/>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2" name="Google Shape;162;p23"/>
          <p:cNvSpPr txBox="1"/>
          <p:nvPr/>
        </p:nvSpPr>
        <p:spPr>
          <a:xfrm>
            <a:off x="5262332" y="3244334"/>
            <a:ext cx="1714500"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small" spc="0" normalizeH="0" baseline="0" noProof="0">
                <a:ln>
                  <a:noFill/>
                </a:ln>
                <a:solidFill>
                  <a:srgbClr val="7F7F7F"/>
                </a:solidFill>
                <a:effectLst/>
                <a:uLnTx/>
                <a:uFillTx/>
                <a:latin typeface="Arial"/>
                <a:ea typeface="Arial"/>
                <a:cs typeface="Arial"/>
                <a:sym typeface="Arial"/>
              </a:rPr>
              <a:t>NEUTRAL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63" name="Google Shape;163;p23"/>
          <p:cNvCxnSpPr/>
          <p:nvPr/>
        </p:nvCxnSpPr>
        <p:spPr>
          <a:xfrm>
            <a:off x="6972300" y="3429000"/>
            <a:ext cx="2513536" cy="0"/>
          </a:xfrm>
          <a:prstGeom prst="straightConnector1">
            <a:avLst/>
          </a:prstGeom>
          <a:noFill/>
          <a:ln w="28575" cap="flat" cmpd="sng">
            <a:solidFill>
              <a:schemeClr val="dk1"/>
            </a:solidFill>
            <a:prstDash val="solid"/>
            <a:round/>
            <a:headEnd type="none" w="sm" len="sm"/>
            <a:tailEnd type="triangle" w="med" len="med"/>
          </a:ln>
        </p:spPr>
      </p:cxnSp>
      <p:cxnSp>
        <p:nvCxnSpPr>
          <p:cNvPr id="164" name="Google Shape;164;p23"/>
          <p:cNvCxnSpPr/>
          <p:nvPr/>
        </p:nvCxnSpPr>
        <p:spPr>
          <a:xfrm rot="10800000">
            <a:off x="6096000" y="631443"/>
            <a:ext cx="0" cy="2219191"/>
          </a:xfrm>
          <a:prstGeom prst="straightConnector1">
            <a:avLst/>
          </a:prstGeom>
          <a:noFill/>
          <a:ln w="28575" cap="flat" cmpd="sng">
            <a:solidFill>
              <a:schemeClr val="dk1"/>
            </a:solidFill>
            <a:prstDash val="solid"/>
            <a:round/>
            <a:headEnd type="none" w="sm" len="sm"/>
            <a:tailEnd type="triangle" w="med" len="med"/>
          </a:ln>
        </p:spPr>
      </p:cxnSp>
      <p:cxnSp>
        <p:nvCxnSpPr>
          <p:cNvPr id="165" name="Google Shape;165;p23"/>
          <p:cNvCxnSpPr/>
          <p:nvPr/>
        </p:nvCxnSpPr>
        <p:spPr>
          <a:xfrm>
            <a:off x="6096000" y="3887688"/>
            <a:ext cx="0" cy="2415260"/>
          </a:xfrm>
          <a:prstGeom prst="straightConnector1">
            <a:avLst/>
          </a:prstGeom>
          <a:noFill/>
          <a:ln w="28575" cap="flat" cmpd="sng">
            <a:solidFill>
              <a:schemeClr val="dk1"/>
            </a:solidFill>
            <a:prstDash val="solid"/>
            <a:round/>
            <a:headEnd type="none" w="sm" len="sm"/>
            <a:tailEnd type="triangle" w="med" len="med"/>
          </a:ln>
        </p:spPr>
      </p:cxnSp>
      <p:cxnSp>
        <p:nvCxnSpPr>
          <p:cNvPr id="166" name="Google Shape;166;p23"/>
          <p:cNvCxnSpPr>
            <a:stCxn id="162" idx="1"/>
          </p:cNvCxnSpPr>
          <p:nvPr/>
        </p:nvCxnSpPr>
        <p:spPr>
          <a:xfrm rot="10800000">
            <a:off x="2696732" y="3429000"/>
            <a:ext cx="2565600" cy="0"/>
          </a:xfrm>
          <a:prstGeom prst="straightConnector1">
            <a:avLst/>
          </a:prstGeom>
          <a:noFill/>
          <a:ln w="28575" cap="flat" cmpd="sng">
            <a:solidFill>
              <a:schemeClr val="dk1"/>
            </a:solidFill>
            <a:prstDash val="solid"/>
            <a:round/>
            <a:headEnd type="none" w="sm" len="sm"/>
            <a:tailEnd type="triangle" w="med" len="med"/>
          </a:ln>
        </p:spPr>
      </p:cxnSp>
      <p:sp>
        <p:nvSpPr>
          <p:cNvPr id="167" name="Google Shape;167;p23"/>
          <p:cNvSpPr txBox="1"/>
          <p:nvPr/>
        </p:nvSpPr>
        <p:spPr>
          <a:xfrm>
            <a:off x="1418771" y="3244334"/>
            <a:ext cx="1186543"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unpleasant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23"/>
          <p:cNvSpPr txBox="1"/>
          <p:nvPr/>
        </p:nvSpPr>
        <p:spPr>
          <a:xfrm>
            <a:off x="5445822" y="120238"/>
            <a:ext cx="1300356"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high arousal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23"/>
          <p:cNvSpPr txBox="1"/>
          <p:nvPr/>
        </p:nvSpPr>
        <p:spPr>
          <a:xfrm>
            <a:off x="9586686" y="3259723"/>
            <a:ext cx="958917"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pleasant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23"/>
          <p:cNvSpPr txBox="1"/>
          <p:nvPr/>
        </p:nvSpPr>
        <p:spPr>
          <a:xfrm>
            <a:off x="5488594" y="6410583"/>
            <a:ext cx="1220206"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low arousal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23"/>
          <p:cNvSpPr txBox="1"/>
          <p:nvPr/>
        </p:nvSpPr>
        <p:spPr>
          <a:xfrm>
            <a:off x="9536261" y="365552"/>
            <a:ext cx="2183299" cy="2462213"/>
          </a:xfrm>
          <a:prstGeom prst="rect">
            <a:avLst/>
          </a:prstGeom>
          <a:noFill/>
          <a:ln w="9525" cap="flat" cmpd="sng">
            <a:solidFill>
              <a:srgbClr val="595959"/>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Elated, thrilled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Content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Gratified, pleased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172" name="Google Shape;172;p23"/>
          <p:cNvCxnSpPr>
            <a:endCxn id="173" idx="2"/>
          </p:cNvCxnSpPr>
          <p:nvPr/>
        </p:nvCxnSpPr>
        <p:spPr>
          <a:xfrm flipH="1">
            <a:off x="7413882" y="882679"/>
            <a:ext cx="2116500" cy="571500"/>
          </a:xfrm>
          <a:prstGeom prst="straightConnector1">
            <a:avLst/>
          </a:prstGeom>
          <a:noFill/>
          <a:ln w="19050" cap="flat" cmpd="sng">
            <a:solidFill>
              <a:schemeClr val="dk1"/>
            </a:solidFill>
            <a:prstDash val="solid"/>
            <a:round/>
            <a:headEnd type="none" w="sm" len="sm"/>
            <a:tailEnd type="triangle" w="med" len="med"/>
          </a:ln>
        </p:spPr>
      </p:cxnSp>
      <p:cxnSp>
        <p:nvCxnSpPr>
          <p:cNvPr id="174" name="Google Shape;174;p23"/>
          <p:cNvCxnSpPr>
            <a:endCxn id="175" idx="3"/>
          </p:cNvCxnSpPr>
          <p:nvPr/>
        </p:nvCxnSpPr>
        <p:spPr>
          <a:xfrm flipH="1">
            <a:off x="8307533" y="2463468"/>
            <a:ext cx="1222800" cy="495900"/>
          </a:xfrm>
          <a:prstGeom prst="straightConnector1">
            <a:avLst/>
          </a:prstGeom>
          <a:noFill/>
          <a:ln w="19050" cap="flat" cmpd="sng">
            <a:solidFill>
              <a:schemeClr val="dk1"/>
            </a:solidFill>
            <a:prstDash val="solid"/>
            <a:round/>
            <a:headEnd type="none" w="sm" len="sm"/>
            <a:tailEnd type="triangle" w="med" len="med"/>
          </a:ln>
        </p:spPr>
      </p:cxnSp>
      <p:cxnSp>
        <p:nvCxnSpPr>
          <p:cNvPr id="176" name="Google Shape;176;p23"/>
          <p:cNvCxnSpPr>
            <a:stCxn id="171" idx="1"/>
            <a:endCxn id="177" idx="2"/>
          </p:cNvCxnSpPr>
          <p:nvPr/>
        </p:nvCxnSpPr>
        <p:spPr>
          <a:xfrm flipH="1">
            <a:off x="6760961" y="1596659"/>
            <a:ext cx="2775300" cy="968100"/>
          </a:xfrm>
          <a:prstGeom prst="straightConnector1">
            <a:avLst/>
          </a:prstGeom>
          <a:noFill/>
          <a:ln w="19050" cap="flat" cmpd="sng">
            <a:solidFill>
              <a:schemeClr val="dk1"/>
            </a:solidFill>
            <a:prstDash val="solid"/>
            <a:round/>
            <a:headEnd type="none" w="sm" len="sm"/>
            <a:tailEnd type="triangle" w="med" len="med"/>
          </a:ln>
        </p:spPr>
      </p:cxnSp>
      <p:sp>
        <p:nvSpPr>
          <p:cNvPr id="178" name="Google Shape;178;p23"/>
          <p:cNvSpPr txBox="1"/>
          <p:nvPr/>
        </p:nvSpPr>
        <p:spPr>
          <a:xfrm>
            <a:off x="9536260" y="4613254"/>
            <a:ext cx="2183299" cy="1600438"/>
          </a:xfrm>
          <a:prstGeom prst="rect">
            <a:avLst/>
          </a:prstGeom>
          <a:noFill/>
          <a:ln w="9525" cap="flat" cmpd="sng">
            <a:solidFill>
              <a:srgbClr val="595959"/>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Calm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Serene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179" name="Google Shape;179;p23"/>
          <p:cNvCxnSpPr>
            <a:endCxn id="180" idx="2"/>
          </p:cNvCxnSpPr>
          <p:nvPr/>
        </p:nvCxnSpPr>
        <p:spPr>
          <a:xfrm rot="10800000">
            <a:off x="7699553" y="5166651"/>
            <a:ext cx="1858500" cy="697500"/>
          </a:xfrm>
          <a:prstGeom prst="straightConnector1">
            <a:avLst/>
          </a:prstGeom>
          <a:noFill/>
          <a:ln w="19050" cap="flat" cmpd="sng">
            <a:solidFill>
              <a:schemeClr val="dk1"/>
            </a:solidFill>
            <a:prstDash val="solid"/>
            <a:round/>
            <a:headEnd type="none" w="sm" len="sm"/>
            <a:tailEnd type="triangle" w="med" len="med"/>
          </a:ln>
        </p:spPr>
      </p:cxnSp>
      <p:cxnSp>
        <p:nvCxnSpPr>
          <p:cNvPr id="181" name="Google Shape;181;p23"/>
          <p:cNvCxnSpPr>
            <a:endCxn id="182" idx="1"/>
          </p:cNvCxnSpPr>
          <p:nvPr/>
        </p:nvCxnSpPr>
        <p:spPr>
          <a:xfrm rot="10800000">
            <a:off x="7673480" y="4139073"/>
            <a:ext cx="1873500" cy="855300"/>
          </a:xfrm>
          <a:prstGeom prst="straightConnector1">
            <a:avLst/>
          </a:prstGeom>
          <a:noFill/>
          <a:ln w="19050" cap="flat" cmpd="sng">
            <a:solidFill>
              <a:schemeClr val="dk1"/>
            </a:solidFill>
            <a:prstDash val="solid"/>
            <a:round/>
            <a:headEnd type="none" w="sm" len="sm"/>
            <a:tailEnd type="triangle" w="med" len="med"/>
          </a:ln>
        </p:spPr>
      </p:cxnSp>
      <p:sp>
        <p:nvSpPr>
          <p:cNvPr id="183" name="Google Shape;183;p23"/>
          <p:cNvSpPr txBox="1"/>
          <p:nvPr/>
        </p:nvSpPr>
        <p:spPr>
          <a:xfrm>
            <a:off x="468863" y="365551"/>
            <a:ext cx="2183299" cy="2462213"/>
          </a:xfrm>
          <a:prstGeom prst="rect">
            <a:avLst/>
          </a:prstGeom>
          <a:noFill/>
          <a:ln w="9525" cap="flat" cmpd="sng">
            <a:solidFill>
              <a:srgbClr val="595959"/>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Fight/flight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Distressed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Frustration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184" name="Google Shape;184;p23"/>
          <p:cNvCxnSpPr>
            <a:endCxn id="185" idx="6"/>
          </p:cNvCxnSpPr>
          <p:nvPr/>
        </p:nvCxnSpPr>
        <p:spPr>
          <a:xfrm>
            <a:off x="2641409" y="686808"/>
            <a:ext cx="2226300" cy="619800"/>
          </a:xfrm>
          <a:prstGeom prst="straightConnector1">
            <a:avLst/>
          </a:prstGeom>
          <a:noFill/>
          <a:ln w="19050" cap="flat" cmpd="sng">
            <a:solidFill>
              <a:schemeClr val="dk1"/>
            </a:solidFill>
            <a:prstDash val="solid"/>
            <a:round/>
            <a:headEnd type="none" w="sm" len="sm"/>
            <a:tailEnd type="triangle" w="med" len="med"/>
          </a:ln>
        </p:spPr>
      </p:cxnSp>
      <p:cxnSp>
        <p:nvCxnSpPr>
          <p:cNvPr id="186" name="Google Shape;186;p23"/>
          <p:cNvCxnSpPr>
            <a:endCxn id="187" idx="6"/>
          </p:cNvCxnSpPr>
          <p:nvPr/>
        </p:nvCxnSpPr>
        <p:spPr>
          <a:xfrm>
            <a:off x="2668798" y="2446974"/>
            <a:ext cx="2304300" cy="498900"/>
          </a:xfrm>
          <a:prstGeom prst="straightConnector1">
            <a:avLst/>
          </a:prstGeom>
          <a:noFill/>
          <a:ln w="19050" cap="flat" cmpd="sng">
            <a:solidFill>
              <a:schemeClr val="dk1"/>
            </a:solidFill>
            <a:prstDash val="solid"/>
            <a:round/>
            <a:headEnd type="none" w="sm" len="sm"/>
            <a:tailEnd type="triangle" w="med" len="med"/>
          </a:ln>
        </p:spPr>
      </p:cxnSp>
      <p:cxnSp>
        <p:nvCxnSpPr>
          <p:cNvPr id="188" name="Google Shape;188;p23"/>
          <p:cNvCxnSpPr>
            <a:stCxn id="183" idx="3"/>
            <a:endCxn id="189" idx="6"/>
          </p:cNvCxnSpPr>
          <p:nvPr/>
        </p:nvCxnSpPr>
        <p:spPr>
          <a:xfrm>
            <a:off x="2652162" y="1596658"/>
            <a:ext cx="2274000" cy="358500"/>
          </a:xfrm>
          <a:prstGeom prst="straightConnector1">
            <a:avLst/>
          </a:prstGeom>
          <a:noFill/>
          <a:ln w="19050" cap="flat" cmpd="sng">
            <a:solidFill>
              <a:schemeClr val="dk1"/>
            </a:solidFill>
            <a:prstDash val="solid"/>
            <a:round/>
            <a:headEnd type="none" w="sm" len="sm"/>
            <a:tailEnd type="triangle" w="med" len="med"/>
          </a:ln>
        </p:spPr>
      </p:cxnSp>
      <p:sp>
        <p:nvSpPr>
          <p:cNvPr id="190" name="Google Shape;190;p23"/>
          <p:cNvSpPr txBox="1"/>
          <p:nvPr/>
        </p:nvSpPr>
        <p:spPr>
          <a:xfrm>
            <a:off x="468863" y="4117647"/>
            <a:ext cx="2183299" cy="2462213"/>
          </a:xfrm>
          <a:prstGeom prst="rect">
            <a:avLst/>
          </a:prstGeom>
          <a:noFill/>
          <a:ln w="9525" cap="flat" cmpd="sng">
            <a:solidFill>
              <a:srgbClr val="595959"/>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Lethargic</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Depressed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Freeze/Collapse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191" name="Google Shape;191;p23"/>
          <p:cNvCxnSpPr>
            <a:endCxn id="192" idx="6"/>
          </p:cNvCxnSpPr>
          <p:nvPr/>
        </p:nvCxnSpPr>
        <p:spPr>
          <a:xfrm rot="10800000" flipH="1">
            <a:off x="2650359" y="5633380"/>
            <a:ext cx="2424000" cy="561900"/>
          </a:xfrm>
          <a:prstGeom prst="straightConnector1">
            <a:avLst/>
          </a:prstGeom>
          <a:noFill/>
          <a:ln w="19050" cap="flat" cmpd="sng">
            <a:solidFill>
              <a:schemeClr val="dk1"/>
            </a:solidFill>
            <a:prstDash val="solid"/>
            <a:round/>
            <a:headEnd type="none" w="sm" len="sm"/>
            <a:tailEnd type="triangle" w="med" len="med"/>
          </a:ln>
        </p:spPr>
      </p:cxnSp>
      <p:cxnSp>
        <p:nvCxnSpPr>
          <p:cNvPr id="193" name="Google Shape;193;p23"/>
          <p:cNvCxnSpPr>
            <a:stCxn id="190" idx="3"/>
            <a:endCxn id="194" idx="6"/>
          </p:cNvCxnSpPr>
          <p:nvPr/>
        </p:nvCxnSpPr>
        <p:spPr>
          <a:xfrm rot="10800000" flipH="1">
            <a:off x="2652162" y="5031954"/>
            <a:ext cx="2051100" cy="316800"/>
          </a:xfrm>
          <a:prstGeom prst="straightConnector1">
            <a:avLst/>
          </a:prstGeom>
          <a:noFill/>
          <a:ln w="19050" cap="flat" cmpd="sng">
            <a:solidFill>
              <a:schemeClr val="dk1"/>
            </a:solidFill>
            <a:prstDash val="solid"/>
            <a:round/>
            <a:headEnd type="none" w="sm" len="sm"/>
            <a:tailEnd type="triangle" w="med" len="med"/>
          </a:ln>
        </p:spPr>
      </p:cxnSp>
      <p:cxnSp>
        <p:nvCxnSpPr>
          <p:cNvPr id="195" name="Google Shape;195;p23"/>
          <p:cNvCxnSpPr>
            <a:endCxn id="196" idx="6"/>
          </p:cNvCxnSpPr>
          <p:nvPr/>
        </p:nvCxnSpPr>
        <p:spPr>
          <a:xfrm rot="10800000" flipH="1">
            <a:off x="2668561" y="4317023"/>
            <a:ext cx="2604600" cy="241500"/>
          </a:xfrm>
          <a:prstGeom prst="straightConnector1">
            <a:avLst/>
          </a:prstGeom>
          <a:noFill/>
          <a:ln w="19050" cap="flat" cmpd="sng">
            <a:solidFill>
              <a:schemeClr val="dk1"/>
            </a:solidFill>
            <a:prstDash val="solid"/>
            <a:round/>
            <a:headEnd type="none" w="sm" len="sm"/>
            <a:tailEnd type="triangle" w="med" len="med"/>
          </a:ln>
        </p:spPr>
      </p:cxnSp>
      <p:sp>
        <p:nvSpPr>
          <p:cNvPr id="173" name="Google Shape;173;p23"/>
          <p:cNvSpPr/>
          <p:nvPr/>
        </p:nvSpPr>
        <p:spPr>
          <a:xfrm>
            <a:off x="7413882" y="1381027"/>
            <a:ext cx="148164" cy="146304"/>
          </a:xfrm>
          <a:prstGeom prst="ellipse">
            <a:avLst/>
          </a:prstGeom>
          <a:solidFill>
            <a:schemeClr val="dk1"/>
          </a:solidFill>
          <a:ln w="25400" cap="flat" cmpd="sng">
            <a:solidFill>
              <a:srgbClr val="08283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7" name="Google Shape;177;p23"/>
          <p:cNvSpPr/>
          <p:nvPr/>
        </p:nvSpPr>
        <p:spPr>
          <a:xfrm>
            <a:off x="6760909" y="2491581"/>
            <a:ext cx="148164" cy="146304"/>
          </a:xfrm>
          <a:prstGeom prst="ellipse">
            <a:avLst/>
          </a:prstGeom>
          <a:solidFill>
            <a:schemeClr val="dk1"/>
          </a:solidFill>
          <a:ln w="25400" cap="flat" cmpd="sng">
            <a:solidFill>
              <a:srgbClr val="08283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5" name="Google Shape;175;p23"/>
          <p:cNvSpPr/>
          <p:nvPr/>
        </p:nvSpPr>
        <p:spPr>
          <a:xfrm>
            <a:off x="8285835" y="2834490"/>
            <a:ext cx="148164" cy="146304"/>
          </a:xfrm>
          <a:prstGeom prst="ellipse">
            <a:avLst/>
          </a:prstGeom>
          <a:solidFill>
            <a:schemeClr val="dk1"/>
          </a:solidFill>
          <a:ln w="25400" cap="flat" cmpd="sng">
            <a:solidFill>
              <a:srgbClr val="08283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6" name="Google Shape;196;p23"/>
          <p:cNvSpPr/>
          <p:nvPr/>
        </p:nvSpPr>
        <p:spPr>
          <a:xfrm>
            <a:off x="5124997" y="4243871"/>
            <a:ext cx="148164" cy="146304"/>
          </a:xfrm>
          <a:prstGeom prst="ellipse">
            <a:avLst/>
          </a:prstGeom>
          <a:solidFill>
            <a:schemeClr val="dk1"/>
          </a:solidFill>
          <a:ln w="25400" cap="flat" cmpd="sng">
            <a:solidFill>
              <a:srgbClr val="08283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4" name="Google Shape;194;p23"/>
          <p:cNvSpPr/>
          <p:nvPr/>
        </p:nvSpPr>
        <p:spPr>
          <a:xfrm>
            <a:off x="4555036" y="4958716"/>
            <a:ext cx="148164" cy="146304"/>
          </a:xfrm>
          <a:prstGeom prst="ellipse">
            <a:avLst/>
          </a:prstGeom>
          <a:solidFill>
            <a:schemeClr val="dk1"/>
          </a:solidFill>
          <a:ln w="25400" cap="flat" cmpd="sng">
            <a:solidFill>
              <a:srgbClr val="08283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2" name="Google Shape;192;p23"/>
          <p:cNvSpPr/>
          <p:nvPr/>
        </p:nvSpPr>
        <p:spPr>
          <a:xfrm>
            <a:off x="4926159" y="5560180"/>
            <a:ext cx="148200" cy="146400"/>
          </a:xfrm>
          <a:prstGeom prst="ellipse">
            <a:avLst/>
          </a:prstGeom>
          <a:solidFill>
            <a:schemeClr val="dk1"/>
          </a:solidFill>
          <a:ln w="25400" cap="flat" cmpd="sng">
            <a:solidFill>
              <a:srgbClr val="08283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87" name="Google Shape;187;p23"/>
          <p:cNvSpPr/>
          <p:nvPr/>
        </p:nvSpPr>
        <p:spPr>
          <a:xfrm>
            <a:off x="4824934" y="2872722"/>
            <a:ext cx="148164" cy="146304"/>
          </a:xfrm>
          <a:prstGeom prst="ellipse">
            <a:avLst/>
          </a:prstGeom>
          <a:solidFill>
            <a:schemeClr val="dk1"/>
          </a:solidFill>
          <a:ln w="25400" cap="flat" cmpd="sng">
            <a:solidFill>
              <a:srgbClr val="08283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89" name="Google Shape;189;p23"/>
          <p:cNvSpPr/>
          <p:nvPr/>
        </p:nvSpPr>
        <p:spPr>
          <a:xfrm>
            <a:off x="4778119" y="1881878"/>
            <a:ext cx="148164" cy="146304"/>
          </a:xfrm>
          <a:prstGeom prst="ellipse">
            <a:avLst/>
          </a:prstGeom>
          <a:solidFill>
            <a:schemeClr val="dk1"/>
          </a:solidFill>
          <a:ln w="25400" cap="flat" cmpd="sng">
            <a:solidFill>
              <a:srgbClr val="08283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85" name="Google Shape;185;p23"/>
          <p:cNvSpPr/>
          <p:nvPr/>
        </p:nvSpPr>
        <p:spPr>
          <a:xfrm>
            <a:off x="4719509" y="1233408"/>
            <a:ext cx="148200" cy="146400"/>
          </a:xfrm>
          <a:prstGeom prst="ellipse">
            <a:avLst/>
          </a:prstGeom>
          <a:solidFill>
            <a:schemeClr val="dk1"/>
          </a:solidFill>
          <a:ln w="25400" cap="flat" cmpd="sng">
            <a:solidFill>
              <a:srgbClr val="08283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80" name="Google Shape;180;p23"/>
          <p:cNvSpPr/>
          <p:nvPr/>
        </p:nvSpPr>
        <p:spPr>
          <a:xfrm>
            <a:off x="7699553" y="5093499"/>
            <a:ext cx="148164" cy="146304"/>
          </a:xfrm>
          <a:prstGeom prst="ellipse">
            <a:avLst/>
          </a:prstGeom>
          <a:solidFill>
            <a:schemeClr val="dk1"/>
          </a:solidFill>
          <a:ln w="25400" cap="flat" cmpd="sng">
            <a:solidFill>
              <a:srgbClr val="08283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82" name="Google Shape;182;p23"/>
          <p:cNvSpPr/>
          <p:nvPr/>
        </p:nvSpPr>
        <p:spPr>
          <a:xfrm>
            <a:off x="7651782" y="4117647"/>
            <a:ext cx="148164" cy="146304"/>
          </a:xfrm>
          <a:prstGeom prst="ellipse">
            <a:avLst/>
          </a:prstGeom>
          <a:solidFill>
            <a:schemeClr val="dk1"/>
          </a:solidFill>
          <a:ln w="25400" cap="flat" cmpd="sng">
            <a:solidFill>
              <a:srgbClr val="08283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3"/>
          <p:cNvSpPr txBox="1"/>
          <p:nvPr/>
        </p:nvSpPr>
        <p:spPr>
          <a:xfrm>
            <a:off x="838198" y="2308006"/>
            <a:ext cx="10515600" cy="1015500"/>
          </a:xfrm>
          <a:prstGeom prst="rect">
            <a:avLst/>
          </a:prstGeom>
          <a:no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9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a:ln>
                  <a:noFill/>
                </a:ln>
                <a:solidFill>
                  <a:srgbClr val="000000"/>
                </a:solidFill>
                <a:effectLst/>
                <a:uLnTx/>
                <a:uFillTx/>
                <a:latin typeface="Calibri"/>
                <a:ea typeface="Calibri"/>
                <a:cs typeface="Calibri"/>
                <a:sym typeface="Calibri"/>
              </a:rPr>
              <a:t>Breathe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 name="Google Shape;203;p13"/>
          <p:cNvSpPr/>
          <p:nvPr/>
        </p:nvSpPr>
        <p:spPr>
          <a:xfrm>
            <a:off x="2024978" y="4196824"/>
            <a:ext cx="8142000" cy="5232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a:ln>
                  <a:noFill/>
                </a:ln>
                <a:solidFill>
                  <a:srgbClr val="000000"/>
                </a:solidFill>
                <a:effectLst/>
                <a:uLnTx/>
                <a:uFillTx/>
                <a:latin typeface="Calibri"/>
                <a:ea typeface="Calibri"/>
                <a:cs typeface="Calibri"/>
                <a:sym typeface="Calibri"/>
              </a:rPr>
              <a:t>Where am I in relation to what’s important right now?</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04" name="Google Shape;204;p13"/>
          <p:cNvCxnSpPr/>
          <p:nvPr/>
        </p:nvCxnSpPr>
        <p:spPr>
          <a:xfrm>
            <a:off x="6095997" y="2977625"/>
            <a:ext cx="0" cy="1066800"/>
          </a:xfrm>
          <a:prstGeom prst="straightConnector1">
            <a:avLst/>
          </a:prstGeom>
          <a:noFill/>
          <a:ln w="38100" cap="flat" cmpd="sng">
            <a:solidFill>
              <a:srgbClr val="BFBFBF"/>
            </a:solidFill>
            <a:prstDash val="solid"/>
            <a:miter lim="800000"/>
            <a:headEnd type="none" w="sm" len="sm"/>
            <a:tailEnd type="triangle" w="med" len="med"/>
          </a:ln>
        </p:spPr>
      </p:cxnSp>
      <p:sp>
        <p:nvSpPr>
          <p:cNvPr id="205" name="Google Shape;205;p13"/>
          <p:cNvSpPr txBox="1">
            <a:spLocks noGrp="1"/>
          </p:cNvSpPr>
          <p:nvPr>
            <p:ph type="title"/>
          </p:nvPr>
        </p:nvSpPr>
        <p:spPr>
          <a:xfrm>
            <a:off x="0" y="398416"/>
            <a:ext cx="4461468" cy="823913"/>
          </a:xfrm>
          <a:prstGeom prst="rect">
            <a:avLst/>
          </a:prstGeom>
          <a:solidFill>
            <a:schemeClr val="accent1"/>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a:solidFill>
                  <a:schemeClr val="lt1"/>
                </a:solidFill>
              </a:rPr>
              <a:t>    Orient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500"/>
                                        <p:tgtEl>
                                          <p:spTgt spid="202"/>
                                        </p:tgtEl>
                                      </p:cBhvr>
                                    </p:animEffect>
                                  </p:childTnLst>
                                </p:cTn>
                              </p:par>
                              <p:par>
                                <p:cTn id="8" presetID="10" presetClass="entr" presetSubtype="0" fill="hold" nodeType="withEffect">
                                  <p:stCondLst>
                                    <p:cond delay="3000"/>
                                  </p:stCondLst>
                                  <p:childTnLst>
                                    <p:set>
                                      <p:cBhvr>
                                        <p:cTn id="9" dur="1" fill="hold">
                                          <p:stCondLst>
                                            <p:cond delay="0"/>
                                          </p:stCondLst>
                                        </p:cTn>
                                        <p:tgtEl>
                                          <p:spTgt spid="204"/>
                                        </p:tgtEl>
                                        <p:attrNameLst>
                                          <p:attrName>style.visibility</p:attrName>
                                        </p:attrNameLst>
                                      </p:cBhvr>
                                      <p:to>
                                        <p:strVal val="visible"/>
                                      </p:to>
                                    </p:set>
                                    <p:animEffect transition="in" filter="fade">
                                      <p:cBhvr>
                                        <p:cTn id="10" dur="500"/>
                                        <p:tgtEl>
                                          <p:spTgt spid="204"/>
                                        </p:tgtEl>
                                      </p:cBhvr>
                                    </p:animEffect>
                                  </p:childTnLst>
                                </p:cTn>
                              </p:par>
                              <p:par>
                                <p:cTn id="11" presetID="10" presetClass="entr" presetSubtype="0" fill="hold" nodeType="withEffect">
                                  <p:stCondLst>
                                    <p:cond delay="5000"/>
                                  </p:stCondLst>
                                  <p:childTnLst>
                                    <p:set>
                                      <p:cBhvr>
                                        <p:cTn id="12" dur="1" fill="hold">
                                          <p:stCondLst>
                                            <p:cond delay="0"/>
                                          </p:stCondLst>
                                        </p:cTn>
                                        <p:tgtEl>
                                          <p:spTgt spid="203"/>
                                        </p:tgtEl>
                                        <p:attrNameLst>
                                          <p:attrName>style.visibility</p:attrName>
                                        </p:attrNameLst>
                                      </p:cBhvr>
                                      <p:to>
                                        <p:strVal val="visible"/>
                                      </p:to>
                                    </p:set>
                                    <p:animEffect transition="in" filter="fade">
                                      <p:cBhvr>
                                        <p:cTn id="13" dur="500"/>
                                        <p:tgtEl>
                                          <p:spTgt spid="203"/>
                                        </p:tgtEl>
                                      </p:cBhvr>
                                    </p:animEffect>
                                  </p:childTnLst>
                                </p:cTn>
                              </p:par>
                              <p:par>
                                <p:cTn id="14" presetID="10" presetClass="entr" presetSubtype="0" fill="hold" nodeType="withEffect">
                                  <p:stCondLst>
                                    <p:cond delay="8500"/>
                                  </p:stCondLst>
                                  <p:childTnLst>
                                    <p:set>
                                      <p:cBhvr>
                                        <p:cTn id="15" dur="1" fill="hold">
                                          <p:stCondLst>
                                            <p:cond delay="0"/>
                                          </p:stCondLst>
                                        </p:cTn>
                                        <p:tgtEl>
                                          <p:spTgt spid="202"/>
                                        </p:tgtEl>
                                        <p:attrNameLst>
                                          <p:attrName>style.visibility</p:attrName>
                                        </p:attrNameLst>
                                      </p:cBhvr>
                                      <p:to>
                                        <p:strVal val="visible"/>
                                      </p:to>
                                    </p:set>
                                    <p:animEffect transition="in" filter="fade">
                                      <p:cBhvr>
                                        <p:cTn id="16"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4"/>
          <p:cNvSpPr/>
          <p:nvPr/>
        </p:nvSpPr>
        <p:spPr>
          <a:xfrm>
            <a:off x="633350" y="3410700"/>
            <a:ext cx="5372700" cy="2541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4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Orienting (and re-orienting) takes </a:t>
            </a:r>
            <a:r>
              <a:rPr kumimoji="0" lang="en-US" sz="2000" b="0" i="1" u="none" strike="noStrike" kern="0" cap="none" spc="0" normalizeH="0" baseline="0" noProof="0">
                <a:ln>
                  <a:noFill/>
                </a:ln>
                <a:solidFill>
                  <a:srgbClr val="000000"/>
                </a:solidFill>
                <a:effectLst/>
                <a:uLnTx/>
                <a:uFillTx/>
                <a:latin typeface="Calibri"/>
                <a:ea typeface="Calibri"/>
                <a:cs typeface="Calibri"/>
                <a:sym typeface="Calibri"/>
              </a:rPr>
              <a:t>what</a:t>
            </a: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 we need to be looking for when we’re observing, and then puts those observations into context so we know what to </a:t>
            </a:r>
            <a:r>
              <a:rPr kumimoji="0" lang="en-US" sz="2000" b="0" i="1" u="none" strike="noStrike" kern="0" cap="none" spc="0" normalizeH="0" baseline="0" noProof="0">
                <a:ln>
                  <a:noFill/>
                </a:ln>
                <a:solidFill>
                  <a:srgbClr val="000000"/>
                </a:solidFill>
                <a:effectLst/>
                <a:uLnTx/>
                <a:uFillTx/>
                <a:latin typeface="Calibri"/>
                <a:ea typeface="Calibri"/>
                <a:cs typeface="Calibri"/>
                <a:sym typeface="Calibri"/>
              </a:rPr>
              <a:t>do</a:t>
            </a: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 with the information.</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4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4000"/>
              </a:lnSpc>
              <a:spcBef>
                <a:spcPts val="0"/>
              </a:spcBef>
              <a:spcAft>
                <a:spcPts val="0"/>
              </a:spcAft>
              <a:buClr>
                <a:srgbClr val="000000"/>
              </a:buClr>
              <a:buSzPts val="2000"/>
              <a:buFont typeface="Arial"/>
              <a:buNone/>
              <a:tabLst/>
              <a:defRPr/>
            </a:pPr>
            <a:r>
              <a:rPr kumimoji="0" lang="en-US" sz="2000" b="1" i="0" u="none" strike="noStrike" kern="0" cap="none" spc="0" normalizeH="0" baseline="0" noProof="0">
                <a:ln>
                  <a:noFill/>
                </a:ln>
                <a:solidFill>
                  <a:srgbClr val="000000"/>
                </a:solidFill>
                <a:effectLst/>
                <a:uLnTx/>
                <a:uFillTx/>
                <a:latin typeface="Calibri"/>
                <a:ea typeface="Calibri"/>
                <a:cs typeface="Calibri"/>
                <a:sym typeface="Calibri"/>
              </a:rPr>
              <a:t>Interpreting </a:t>
            </a: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a situation plays a significant role here, influenced by: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 name="Google Shape;211;p14"/>
          <p:cNvSpPr/>
          <p:nvPr/>
        </p:nvSpPr>
        <p:spPr>
          <a:xfrm>
            <a:off x="565255" y="757257"/>
            <a:ext cx="6373091"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small" spc="0" normalizeH="0" baseline="0" noProof="0">
                <a:ln>
                  <a:noFill/>
                </a:ln>
                <a:solidFill>
                  <a:srgbClr val="000000"/>
                </a:solidFill>
                <a:effectLst/>
                <a:uLnTx/>
                <a:uFillTx/>
                <a:latin typeface="Calibri"/>
                <a:ea typeface="Calibri"/>
                <a:cs typeface="Calibri"/>
                <a:sym typeface="Calibri"/>
              </a:rPr>
              <a:t>Observe + Orient = Situational Awareness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12" name="Google Shape;212;p14"/>
          <p:cNvGrpSpPr/>
          <p:nvPr/>
        </p:nvGrpSpPr>
        <p:grpSpPr>
          <a:xfrm>
            <a:off x="2476272" y="2341933"/>
            <a:ext cx="9040795" cy="4315052"/>
            <a:chOff x="-3619728" y="-556241"/>
            <a:chExt cx="9040795" cy="4315052"/>
          </a:xfrm>
        </p:grpSpPr>
        <p:sp>
          <p:nvSpPr>
            <p:cNvPr id="213" name="Google Shape;213;p14"/>
            <p:cNvSpPr/>
            <p:nvPr/>
          </p:nvSpPr>
          <p:spPr>
            <a:xfrm>
              <a:off x="-3619728" y="-556241"/>
              <a:ext cx="4315052" cy="4315052"/>
            </a:xfrm>
            <a:prstGeom prst="blockArc">
              <a:avLst>
                <a:gd name="adj1" fmla="val 18900000"/>
                <a:gd name="adj2" fmla="val 2700000"/>
                <a:gd name="adj3" fmla="val 501"/>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4" name="Google Shape;214;p14"/>
            <p:cNvSpPr/>
            <p:nvPr/>
          </p:nvSpPr>
          <p:spPr>
            <a:xfrm>
              <a:off x="364504" y="246213"/>
              <a:ext cx="5056563" cy="492683"/>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5" name="Google Shape;215;p14"/>
            <p:cNvSpPr txBox="1"/>
            <p:nvPr/>
          </p:nvSpPr>
          <p:spPr>
            <a:xfrm>
              <a:off x="364504" y="246213"/>
              <a:ext cx="5056563" cy="492683"/>
            </a:xfrm>
            <a:prstGeom prst="rect">
              <a:avLst/>
            </a:prstGeom>
            <a:noFill/>
            <a:ln>
              <a:noFill/>
            </a:ln>
          </p:spPr>
          <p:txBody>
            <a:bodyPr spcFirstLastPara="1" wrap="square" lIns="391050" tIns="58400" rIns="58400" bIns="584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300"/>
                <a:buFont typeface="Libre Franklin"/>
                <a:buNone/>
                <a:tabLst/>
                <a:defRPr/>
              </a:pPr>
              <a:r>
                <a:rPr kumimoji="0" lang="en-US" sz="2200" b="0" i="0" u="none" strike="noStrike" kern="0" cap="none" spc="0" normalizeH="0" baseline="0" noProof="0">
                  <a:ln>
                    <a:noFill/>
                  </a:ln>
                  <a:solidFill>
                    <a:srgbClr val="FFFFFF"/>
                  </a:solidFill>
                  <a:effectLst/>
                  <a:uLnTx/>
                  <a:uFillTx/>
                  <a:latin typeface="Libre Franklin"/>
                  <a:ea typeface="Libre Franklin"/>
                  <a:cs typeface="Libre Franklin"/>
                  <a:sym typeface="Libre Franklin"/>
                </a:rPr>
                <a:t>Cultural traditions</a:t>
              </a:r>
              <a:endParaRPr kumimoji="0" sz="13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6" name="Google Shape;216;p14"/>
            <p:cNvSpPr/>
            <p:nvPr/>
          </p:nvSpPr>
          <p:spPr>
            <a:xfrm>
              <a:off x="56577" y="184628"/>
              <a:ext cx="615854" cy="615854"/>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 name="Google Shape;217;p14"/>
            <p:cNvSpPr/>
            <p:nvPr/>
          </p:nvSpPr>
          <p:spPr>
            <a:xfrm>
              <a:off x="646971" y="985366"/>
              <a:ext cx="4774096" cy="492683"/>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 name="Google Shape;218;p14"/>
            <p:cNvSpPr txBox="1"/>
            <p:nvPr/>
          </p:nvSpPr>
          <p:spPr>
            <a:xfrm>
              <a:off x="646971" y="985366"/>
              <a:ext cx="4774096" cy="492683"/>
            </a:xfrm>
            <a:prstGeom prst="rect">
              <a:avLst/>
            </a:prstGeom>
            <a:noFill/>
            <a:ln>
              <a:noFill/>
            </a:ln>
          </p:spPr>
          <p:txBody>
            <a:bodyPr spcFirstLastPara="1" wrap="square" lIns="391050" tIns="58400" rIns="58400" bIns="584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300"/>
                <a:buFont typeface="Libre Franklin"/>
                <a:buNone/>
                <a:tabLst/>
                <a:defRPr/>
              </a:pPr>
              <a:r>
                <a:rPr kumimoji="0" lang="en-US" sz="1900" b="0" i="0" u="none" strike="noStrike" kern="0" cap="none" spc="0" normalizeH="0" baseline="0" noProof="0">
                  <a:ln>
                    <a:noFill/>
                  </a:ln>
                  <a:solidFill>
                    <a:srgbClr val="FFFFFF"/>
                  </a:solidFill>
                  <a:effectLst/>
                  <a:uLnTx/>
                  <a:uFillTx/>
                  <a:latin typeface="Libre Franklin"/>
                  <a:ea typeface="Libre Franklin"/>
                  <a:cs typeface="Libre Franklin"/>
                  <a:sym typeface="Libre Franklin"/>
                </a:rPr>
                <a:t>The ability to analyze and synthesize</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 name="Google Shape;219;p14"/>
            <p:cNvSpPr/>
            <p:nvPr/>
          </p:nvSpPr>
          <p:spPr>
            <a:xfrm>
              <a:off x="339044" y="923781"/>
              <a:ext cx="615854" cy="615854"/>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 name="Google Shape;220;p14"/>
            <p:cNvSpPr/>
            <p:nvPr/>
          </p:nvSpPr>
          <p:spPr>
            <a:xfrm>
              <a:off x="646971" y="1724519"/>
              <a:ext cx="4774096" cy="492683"/>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1" name="Google Shape;221;p14"/>
            <p:cNvSpPr txBox="1"/>
            <p:nvPr/>
          </p:nvSpPr>
          <p:spPr>
            <a:xfrm>
              <a:off x="646971" y="1724519"/>
              <a:ext cx="4774096" cy="492683"/>
            </a:xfrm>
            <a:prstGeom prst="rect">
              <a:avLst/>
            </a:prstGeom>
            <a:noFill/>
            <a:ln>
              <a:noFill/>
            </a:ln>
          </p:spPr>
          <p:txBody>
            <a:bodyPr spcFirstLastPara="1" wrap="square" lIns="391050" tIns="58400" rIns="58400" bIns="584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300"/>
                <a:buFont typeface="Libre Franklin"/>
                <a:buNone/>
                <a:tabLst/>
                <a:defRPr/>
              </a:pPr>
              <a:r>
                <a:rPr kumimoji="0" lang="en-US" sz="2200" b="0" i="0" u="none" strike="noStrike" kern="0" cap="none" spc="0" normalizeH="0" baseline="0" noProof="0">
                  <a:ln>
                    <a:noFill/>
                  </a:ln>
                  <a:solidFill>
                    <a:srgbClr val="FFFFFF"/>
                  </a:solidFill>
                  <a:effectLst/>
                  <a:uLnTx/>
                  <a:uFillTx/>
                  <a:latin typeface="Libre Franklin"/>
                  <a:ea typeface="Libre Franklin"/>
                  <a:cs typeface="Libre Franklin"/>
                  <a:sym typeface="Libre Franklin"/>
                </a:rPr>
                <a:t>Previous experience</a:t>
              </a:r>
              <a:endParaRPr kumimoji="0" sz="13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2" name="Google Shape;222;p14"/>
            <p:cNvSpPr/>
            <p:nvPr/>
          </p:nvSpPr>
          <p:spPr>
            <a:xfrm>
              <a:off x="339044" y="1662933"/>
              <a:ext cx="615854" cy="615854"/>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3" name="Google Shape;223;p14"/>
            <p:cNvSpPr/>
            <p:nvPr/>
          </p:nvSpPr>
          <p:spPr>
            <a:xfrm>
              <a:off x="364504" y="2463672"/>
              <a:ext cx="5056563" cy="492683"/>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 name="Google Shape;224;p14"/>
            <p:cNvSpPr txBox="1"/>
            <p:nvPr/>
          </p:nvSpPr>
          <p:spPr>
            <a:xfrm>
              <a:off x="364504" y="2463672"/>
              <a:ext cx="5056563" cy="492683"/>
            </a:xfrm>
            <a:prstGeom prst="rect">
              <a:avLst/>
            </a:prstGeom>
            <a:noFill/>
            <a:ln>
              <a:noFill/>
            </a:ln>
          </p:spPr>
          <p:txBody>
            <a:bodyPr spcFirstLastPara="1" wrap="square" lIns="391050" tIns="58400" rIns="58400" bIns="584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300"/>
                <a:buFont typeface="Libre Franklin"/>
                <a:buNone/>
                <a:tabLst/>
                <a:defRPr/>
              </a:pPr>
              <a:r>
                <a:rPr kumimoji="0" lang="en-US" sz="2200" b="0" i="0" u="none" strike="noStrike" kern="0" cap="none" spc="0" normalizeH="0" baseline="0" noProof="0">
                  <a:ln>
                    <a:noFill/>
                  </a:ln>
                  <a:solidFill>
                    <a:srgbClr val="FFFFFF"/>
                  </a:solidFill>
                  <a:effectLst/>
                  <a:uLnTx/>
                  <a:uFillTx/>
                  <a:latin typeface="Libre Franklin"/>
                  <a:ea typeface="Libre Franklin"/>
                  <a:cs typeface="Libre Franklin"/>
                  <a:sym typeface="Libre Franklin"/>
                </a:rPr>
                <a:t>New information coming in</a:t>
              </a:r>
              <a:endParaRPr kumimoji="0" sz="2200" b="0" i="0" u="none" strike="noStrike" kern="0" cap="none" spc="0" normalizeH="0" baseline="0" noProof="0">
                <a:ln>
                  <a:noFill/>
                </a:ln>
                <a:solidFill>
                  <a:srgbClr val="FFFFFF"/>
                </a:solidFill>
                <a:effectLst/>
                <a:uLnTx/>
                <a:uFillTx/>
                <a:latin typeface="Libre Franklin"/>
                <a:ea typeface="Libre Franklin"/>
                <a:cs typeface="Libre Franklin"/>
                <a:sym typeface="Libre Franklin"/>
              </a:endParaRPr>
            </a:p>
          </p:txBody>
        </p:sp>
        <p:sp>
          <p:nvSpPr>
            <p:cNvPr id="225" name="Google Shape;225;p14"/>
            <p:cNvSpPr/>
            <p:nvPr/>
          </p:nvSpPr>
          <p:spPr>
            <a:xfrm>
              <a:off x="56577" y="2402086"/>
              <a:ext cx="615854" cy="615854"/>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226" name="Google Shape;226;p14"/>
          <p:cNvCxnSpPr/>
          <p:nvPr/>
        </p:nvCxnSpPr>
        <p:spPr>
          <a:xfrm rot="5400000">
            <a:off x="811696" y="1725978"/>
            <a:ext cx="2044500" cy="1153500"/>
          </a:xfrm>
          <a:prstGeom prst="bentConnector3">
            <a:avLst>
              <a:gd name="adj1" fmla="val 50003"/>
            </a:avLst>
          </a:prstGeom>
          <a:noFill/>
          <a:ln w="38100" cap="flat" cmpd="sng">
            <a:solidFill>
              <a:schemeClr val="accent1"/>
            </a:solidFill>
            <a:prstDash val="dash"/>
            <a:miter lim="800000"/>
            <a:headEnd type="none" w="sm" len="sm"/>
            <a:tailEnd type="triangle"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1f01964218a_0_15"/>
          <p:cNvSpPr txBox="1">
            <a:spLocks noGrp="1"/>
          </p:cNvSpPr>
          <p:nvPr>
            <p:ph type="title"/>
          </p:nvPr>
        </p:nvSpPr>
        <p:spPr>
          <a:xfrm>
            <a:off x="838200" y="2766150"/>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000"/>
              <a:t>System 1  &amp;  System 2</a:t>
            </a:r>
            <a:endParaRPr sz="40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9"/>
          <p:cNvSpPr txBox="1"/>
          <p:nvPr/>
        </p:nvSpPr>
        <p:spPr>
          <a:xfrm>
            <a:off x="4583575" y="2828835"/>
            <a:ext cx="2720051" cy="120032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7200"/>
              <a:buFont typeface="Arial"/>
              <a:buNone/>
              <a:tabLst/>
              <a:defRPr/>
            </a:pPr>
            <a:r>
              <a:rPr kumimoji="0" lang="en-US" sz="7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 name="Google Shape;239;p9"/>
          <p:cNvSpPr/>
          <p:nvPr/>
        </p:nvSpPr>
        <p:spPr>
          <a:xfrm>
            <a:off x="2377469" y="1271021"/>
            <a:ext cx="7437061" cy="2677656"/>
          </a:xfrm>
          <a:prstGeom prst="rect">
            <a:avLst/>
          </a:prstGeom>
          <a:solidFill>
            <a:srgbClr val="FFFFFF"/>
          </a:solidFill>
          <a:ln>
            <a:noFill/>
          </a:ln>
        </p:spPr>
        <p:txBody>
          <a:bodyPr spcFirstLastPara="1" wrap="square" lIns="457200" tIns="45700" rIns="45720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a:ln>
                <a:noFill/>
              </a:ln>
              <a:solidFill>
                <a:srgbClr val="33495E"/>
              </a:solidFill>
              <a:effectLst/>
              <a:uLnTx/>
              <a:uFillTx/>
              <a:latin typeface="Nunito Sans"/>
              <a:ea typeface="Nunito Sans"/>
              <a:cs typeface="Nunito Sans"/>
              <a:sym typeface="Nunito Sans"/>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a:ln>
                  <a:noFill/>
                </a:ln>
                <a:solidFill>
                  <a:srgbClr val="33495E"/>
                </a:solidFill>
                <a:effectLst/>
                <a:uLnTx/>
                <a:uFillTx/>
                <a:latin typeface="Nunito Sans"/>
                <a:ea typeface="Nunito Sans"/>
                <a:cs typeface="Nunito Sans"/>
                <a:sym typeface="Nunito Sans"/>
              </a:rPr>
              <a:t>A baseball bat and ball cost a total of $1.10. The bat costs $1.00 more than the ball.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a:ln>
                <a:noFill/>
              </a:ln>
              <a:solidFill>
                <a:srgbClr val="33495E"/>
              </a:solidFill>
              <a:effectLst/>
              <a:uLnTx/>
              <a:uFillTx/>
              <a:latin typeface="Nunito Sans"/>
              <a:ea typeface="Nunito Sans"/>
              <a:cs typeface="Nunito Sans"/>
              <a:sym typeface="Nunito Sans"/>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a:ln>
                  <a:noFill/>
                </a:ln>
                <a:solidFill>
                  <a:srgbClr val="33495E"/>
                </a:solidFill>
                <a:effectLst/>
                <a:uLnTx/>
                <a:uFillTx/>
                <a:latin typeface="Nunito Sans"/>
                <a:ea typeface="Nunito Sans"/>
                <a:cs typeface="Nunito Sans"/>
                <a:sym typeface="Nunito Sans"/>
              </a:rPr>
              <a:t>How much does the ball cost?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a:ln>
                <a:noFill/>
              </a:ln>
              <a:solidFill>
                <a:srgbClr val="000000"/>
              </a:solidFill>
              <a:effectLst/>
              <a:uLnTx/>
              <a:uFillTx/>
              <a:latin typeface="Calibri"/>
              <a:ea typeface="Calibri"/>
              <a:cs typeface="Calibri"/>
              <a:sym typeface="Calibri"/>
            </a:endParaRPr>
          </a:p>
        </p:txBody>
      </p:sp>
      <p:graphicFrame>
        <p:nvGraphicFramePr>
          <p:cNvPr id="240" name="Google Shape;240;p9"/>
          <p:cNvGraphicFramePr/>
          <p:nvPr/>
        </p:nvGraphicFramePr>
        <p:xfrm>
          <a:off x="3839664" y="4950216"/>
          <a:ext cx="5052025" cy="1112550"/>
        </p:xfrm>
        <a:graphic>
          <a:graphicData uri="http://schemas.openxmlformats.org/drawingml/2006/table">
            <a:tbl>
              <a:tblPr bandRow="1">
                <a:noFill/>
              </a:tblPr>
              <a:tblGrid>
                <a:gridCol w="3876675">
                  <a:extLst>
                    <a:ext uri="{9D8B030D-6E8A-4147-A177-3AD203B41FA5}">
                      <a16:colId xmlns:a16="http://schemas.microsoft.com/office/drawing/2014/main" val="20000"/>
                    </a:ext>
                  </a:extLst>
                </a:gridCol>
                <a:gridCol w="1175350">
                  <a:extLst>
                    <a:ext uri="{9D8B030D-6E8A-4147-A177-3AD203B41FA5}">
                      <a16:colId xmlns:a16="http://schemas.microsoft.com/office/drawing/2014/main" val="20001"/>
                    </a:ext>
                  </a:extLst>
                </a:gridCol>
              </a:tblGrid>
              <a:tr h="370850">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Ball</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.05</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Bat</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1.05</a:t>
                      </a:r>
                      <a:endParaRPr sz="1400" u="none" strike="noStrike" cap="none"/>
                    </a:p>
                  </a:txBody>
                  <a:tcPr marL="91450" marR="91450" marT="45725" marB="45725">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r"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1.10</a:t>
                      </a:r>
                      <a:endParaRPr sz="1400" u="none" strike="noStrike" cap="none"/>
                    </a:p>
                  </a:txBody>
                  <a:tcPr marL="91450" marR="91450" marT="45725" marB="45725">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10" descr="FairHire - Unconscious bias | System 1 &amp; 2 thinking | FairHire"/>
          <p:cNvPicPr preferRelativeResize="0"/>
          <p:nvPr/>
        </p:nvPicPr>
        <p:blipFill rotWithShape="1">
          <a:blip r:embed="rId3">
            <a:alphaModFix/>
          </a:blip>
          <a:srcRect t="20929" b="11729"/>
          <a:stretch/>
        </p:blipFill>
        <p:spPr>
          <a:xfrm>
            <a:off x="1115991" y="1927707"/>
            <a:ext cx="9960018" cy="4930293"/>
          </a:xfrm>
          <a:prstGeom prst="rect">
            <a:avLst/>
          </a:prstGeom>
          <a:solidFill>
            <a:srgbClr val="F7FBFE"/>
          </a:solidFill>
          <a:ln>
            <a:noFill/>
          </a:ln>
        </p:spPr>
      </p:pic>
      <p:sp>
        <p:nvSpPr>
          <p:cNvPr id="247" name="Google Shape;247;p10"/>
          <p:cNvSpPr txBox="1"/>
          <p:nvPr/>
        </p:nvSpPr>
        <p:spPr>
          <a:xfrm>
            <a:off x="1649503" y="295835"/>
            <a:ext cx="3711388" cy="152400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2 + 2 = ___</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“Autopilot”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Detect sadness in a voice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Depth perception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8" name="Google Shape;248;p10"/>
          <p:cNvSpPr txBox="1"/>
          <p:nvPr/>
        </p:nvSpPr>
        <p:spPr>
          <a:xfrm>
            <a:off x="6831111" y="295835"/>
            <a:ext cx="3810003" cy="152400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17 x 24 = ___</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Unfamiliar place/car radio</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Monitor own behavior in social situation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Picking out friend in a crowd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g2cc62c51c01_0_1"/>
          <p:cNvPicPr preferRelativeResize="0"/>
          <p:nvPr/>
        </p:nvPicPr>
        <p:blipFill>
          <a:blip r:embed="rId3">
            <a:alphaModFix/>
          </a:blip>
          <a:stretch>
            <a:fillRect/>
          </a:stretch>
        </p:blipFill>
        <p:spPr>
          <a:xfrm>
            <a:off x="1040100" y="260963"/>
            <a:ext cx="10111800" cy="63360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g1f01964218a_0_10"/>
          <p:cNvPicPr preferRelativeResize="0"/>
          <p:nvPr/>
        </p:nvPicPr>
        <p:blipFill>
          <a:blip r:embed="rId3">
            <a:alphaModFix/>
          </a:blip>
          <a:stretch>
            <a:fillRect/>
          </a:stretch>
        </p:blipFill>
        <p:spPr>
          <a:xfrm>
            <a:off x="1013888" y="244538"/>
            <a:ext cx="10164225" cy="63689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g31474cdf593_0_0"/>
          <p:cNvSpPr txBox="1">
            <a:spLocks noGrp="1"/>
          </p:cNvSpPr>
          <p:nvPr>
            <p:ph type="title"/>
          </p:nvPr>
        </p:nvSpPr>
        <p:spPr>
          <a:xfrm>
            <a:off x="780500" y="20114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Risk Factors for Violence</a:t>
            </a:r>
            <a:endParaRPr/>
          </a:p>
        </p:txBody>
      </p:sp>
      <p:pic>
        <p:nvPicPr>
          <p:cNvPr id="266" name="Google Shape;266;g31474cdf593_0_0"/>
          <p:cNvPicPr preferRelativeResize="0"/>
          <p:nvPr/>
        </p:nvPicPr>
        <p:blipFill>
          <a:blip r:embed="rId3">
            <a:alphaModFix/>
          </a:blip>
          <a:stretch>
            <a:fillRect/>
          </a:stretch>
        </p:blipFill>
        <p:spPr>
          <a:xfrm>
            <a:off x="780500" y="2158103"/>
            <a:ext cx="10631001" cy="4227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5980" name="Rectangle 125979">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All Virginia schools will soon be required to have defibrillators •  Virginia Mercury">
            <a:extLst>
              <a:ext uri="{FF2B5EF4-FFF2-40B4-BE49-F238E27FC236}">
                <a16:creationId xmlns:a16="http://schemas.microsoft.com/office/drawing/2014/main" id="{746A9566-AA2B-3C28-55C2-1AF4015DD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855" r="2" b="12690"/>
          <a:stretch/>
        </p:blipFill>
        <p:spPr bwMode="auto">
          <a:xfrm>
            <a:off x="20" y="2"/>
            <a:ext cx="753462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a:noFill/>
          <a:extLst>
            <a:ext uri="{909E8E84-426E-40DD-AFC4-6F175D3DCCD1}">
              <a14:hiddenFill xmlns:a14="http://schemas.microsoft.com/office/drawing/2010/main">
                <a:solidFill>
                  <a:srgbClr val="FFFFFF"/>
                </a:solidFill>
              </a14:hiddenFill>
            </a:ext>
          </a:extLst>
        </p:spPr>
      </p:pic>
      <p:pic>
        <p:nvPicPr>
          <p:cNvPr id="8" name="Picture 7" descr="Male and female restrooms">
            <a:extLst>
              <a:ext uri="{FF2B5EF4-FFF2-40B4-BE49-F238E27FC236}">
                <a16:creationId xmlns:a16="http://schemas.microsoft.com/office/drawing/2014/main" id="{9688B6FC-A3AE-382D-DF1B-A3DEEFC781B3}"/>
              </a:ext>
            </a:extLst>
          </p:cNvPr>
          <p:cNvPicPr>
            <a:picLocks noChangeAspect="1"/>
          </p:cNvPicPr>
          <p:nvPr/>
        </p:nvPicPr>
        <p:blipFill>
          <a:blip r:embed="rId4">
            <a:extLst>
              <a:ext uri="{28A0092B-C50C-407E-A947-70E740481C1C}">
                <a14:useLocalDpi xmlns:a14="http://schemas.microsoft.com/office/drawing/2010/main" val="0"/>
              </a:ext>
            </a:extLst>
          </a:blip>
          <a:srcRect l="5457" r="4121" b="2"/>
          <a:stretch/>
        </p:blipFill>
        <p:spPr>
          <a:xfrm>
            <a:off x="7653536"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2050" name="Picture 2" descr="What Is the Best Room Temperature for Baby?">
            <a:extLst>
              <a:ext uri="{FF2B5EF4-FFF2-40B4-BE49-F238E27FC236}">
                <a16:creationId xmlns:a16="http://schemas.microsoft.com/office/drawing/2014/main" id="{4267267E-C975-0665-6DDA-1576F04D15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1929" r="-1" b="1683"/>
          <a:stretch/>
        </p:blipFill>
        <p:spPr bwMode="auto">
          <a:xfrm>
            <a:off x="1" y="4316255"/>
            <a:ext cx="6836850"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a:noFill/>
          <a:extLst>
            <a:ext uri="{909E8E84-426E-40DD-AFC4-6F175D3DCCD1}">
              <a14:hiddenFill xmlns:a14="http://schemas.microsoft.com/office/drawing/2010/main">
                <a:solidFill>
                  <a:srgbClr val="FFFFFF"/>
                </a:solidFill>
              </a14:hiddenFill>
            </a:ext>
          </a:extLst>
        </p:spPr>
      </p:pic>
      <p:sp>
        <p:nvSpPr>
          <p:cNvPr id="125954" name="Rectangle 2"/>
          <p:cNvSpPr>
            <a:spLocks noGrp="1" noChangeArrowheads="1"/>
          </p:cNvSpPr>
          <p:nvPr>
            <p:ph type="title"/>
          </p:nvPr>
        </p:nvSpPr>
        <p:spPr>
          <a:xfrm>
            <a:off x="6527930" y="4552078"/>
            <a:ext cx="5505814" cy="1576910"/>
          </a:xfrm>
        </p:spPr>
        <p:txBody>
          <a:bodyPr vert="horz" lIns="91440" tIns="45720" rIns="91440" bIns="45720" rtlCol="0" anchor="b">
            <a:normAutofit/>
          </a:bodyPr>
          <a:lstStyle/>
          <a:p>
            <a:r>
              <a:rPr lang="en-US" altLang="en-US" sz="4800" kern="1200" dirty="0">
                <a:solidFill>
                  <a:schemeClr val="accent6">
                    <a:lumMod val="50000"/>
                  </a:schemeClr>
                </a:solidFill>
                <a:latin typeface="Franklin Gothic Demi" panose="020B0703020102020204" pitchFamily="34" charset="0"/>
              </a:rPr>
              <a:t>For Your Safety and Comfort</a:t>
            </a:r>
          </a:p>
        </p:txBody>
      </p:sp>
      <p:pic>
        <p:nvPicPr>
          <p:cNvPr id="2" name="Picture 1" descr="A picture containing text, sign&#10;&#10;Description automatically generated">
            <a:extLst>
              <a:ext uri="{FF2B5EF4-FFF2-40B4-BE49-F238E27FC236}">
                <a16:creationId xmlns:a16="http://schemas.microsoft.com/office/drawing/2014/main" id="{1921DAFA-CF6F-279E-8C82-B0D4510353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595" y="6090468"/>
            <a:ext cx="612445" cy="626025"/>
          </a:xfrm>
          <a:prstGeom prst="rect">
            <a:avLst/>
          </a:prstGeom>
        </p:spPr>
      </p:pic>
    </p:spTree>
    <p:extLst>
      <p:ext uri="{BB962C8B-B14F-4D97-AF65-F5344CB8AC3E}">
        <p14:creationId xmlns:p14="http://schemas.microsoft.com/office/powerpoint/2010/main" val="2212842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9"/>
          <p:cNvSpPr txBox="1">
            <a:spLocks noGrp="1"/>
          </p:cNvSpPr>
          <p:nvPr>
            <p:ph type="title"/>
          </p:nvPr>
        </p:nvSpPr>
        <p:spPr>
          <a:xfrm>
            <a:off x="639019" y="1365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Nonverbal Warning Signals</a:t>
            </a:r>
            <a:endParaRPr/>
          </a:p>
        </p:txBody>
      </p:sp>
      <p:pic>
        <p:nvPicPr>
          <p:cNvPr id="2" name="Picture 1">
            <a:extLst>
              <a:ext uri="{FF2B5EF4-FFF2-40B4-BE49-F238E27FC236}">
                <a16:creationId xmlns:a16="http://schemas.microsoft.com/office/drawing/2014/main" id="{5630F9F3-4012-19D4-9F0F-440383907CA7}"/>
              </a:ext>
            </a:extLst>
          </p:cNvPr>
          <p:cNvPicPr>
            <a:picLocks noChangeAspect="1"/>
          </p:cNvPicPr>
          <p:nvPr/>
        </p:nvPicPr>
        <p:blipFill>
          <a:blip r:embed="rId3"/>
          <a:stretch>
            <a:fillRect/>
          </a:stretch>
        </p:blipFill>
        <p:spPr>
          <a:xfrm>
            <a:off x="618269" y="1696539"/>
            <a:ext cx="10955462" cy="417612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Risk Factors for Violence</a:t>
            </a:r>
            <a:endParaRPr/>
          </a:p>
        </p:txBody>
      </p:sp>
      <p:grpSp>
        <p:nvGrpSpPr>
          <p:cNvPr id="280" name="Google Shape;280;p16"/>
          <p:cNvGrpSpPr/>
          <p:nvPr/>
        </p:nvGrpSpPr>
        <p:grpSpPr>
          <a:xfrm>
            <a:off x="423424" y="1587767"/>
            <a:ext cx="10388788" cy="4478762"/>
            <a:chOff x="63405" y="849663"/>
            <a:chExt cx="10388788" cy="4478762"/>
          </a:xfrm>
        </p:grpSpPr>
        <p:sp>
          <p:nvSpPr>
            <p:cNvPr id="281" name="Google Shape;281;p16"/>
            <p:cNvSpPr/>
            <p:nvPr/>
          </p:nvSpPr>
          <p:spPr>
            <a:xfrm>
              <a:off x="7277583" y="1501724"/>
              <a:ext cx="3174610" cy="3175197"/>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 name="Google Shape;282;p16"/>
            <p:cNvSpPr/>
            <p:nvPr/>
          </p:nvSpPr>
          <p:spPr>
            <a:xfrm>
              <a:off x="7382990" y="1607583"/>
              <a:ext cx="2963796" cy="2963480"/>
            </a:xfrm>
            <a:prstGeom prst="ellipse">
              <a:avLst/>
            </a:prstGeom>
            <a:solidFill>
              <a:schemeClr val="lt1">
                <a:alpha val="89019"/>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 name="Google Shape;283;p16"/>
            <p:cNvSpPr txBox="1"/>
            <p:nvPr/>
          </p:nvSpPr>
          <p:spPr>
            <a:xfrm>
              <a:off x="7806685" y="2031017"/>
              <a:ext cx="2116406" cy="2116612"/>
            </a:xfrm>
            <a:prstGeom prst="rect">
              <a:avLst/>
            </a:prstGeom>
            <a:noFill/>
            <a:ln>
              <a:noFill/>
            </a:ln>
          </p:spPr>
          <p:txBody>
            <a:bodyPr spcFirstLastPara="1" wrap="square" lIns="24125" tIns="24125" rIns="24125" bIns="241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900"/>
                <a:buFont typeface="Calibri"/>
                <a:buNone/>
                <a:tabLst/>
                <a:defRPr/>
              </a:pPr>
              <a:r>
                <a:rPr kumimoji="0" lang="en-US" sz="1900" b="0" i="0" u="none" strike="noStrike" kern="0" cap="none" spc="0" normalizeH="0" baseline="0" noProof="0">
                  <a:ln>
                    <a:noFill/>
                  </a:ln>
                  <a:solidFill>
                    <a:srgbClr val="000000"/>
                  </a:solidFill>
                  <a:effectLst/>
                  <a:uLnTx/>
                  <a:uFillTx/>
                  <a:latin typeface="Calibri"/>
                  <a:ea typeface="Calibri"/>
                  <a:cs typeface="Calibri"/>
                  <a:sym typeface="Calibri"/>
                </a:rPr>
                <a:t>Between 8% and 38% of health workers suffer physical violence at some point in their careers.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 name="Google Shape;284;p16"/>
            <p:cNvSpPr/>
            <p:nvPr/>
          </p:nvSpPr>
          <p:spPr>
            <a:xfrm rot="2700000">
              <a:off x="4000356" y="1505563"/>
              <a:ext cx="3166963" cy="3166963"/>
            </a:xfrm>
            <a:prstGeom prst="teardrop">
              <a:avLst>
                <a:gd name="adj" fmla="val 10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 name="Google Shape;285;p16"/>
            <p:cNvSpPr/>
            <p:nvPr/>
          </p:nvSpPr>
          <p:spPr>
            <a:xfrm>
              <a:off x="4101940" y="1607583"/>
              <a:ext cx="2963796" cy="2963480"/>
            </a:xfrm>
            <a:prstGeom prst="ellipse">
              <a:avLst/>
            </a:prstGeom>
            <a:solidFill>
              <a:schemeClr val="lt1">
                <a:alpha val="89019"/>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 name="Google Shape;286;p16"/>
            <p:cNvSpPr txBox="1"/>
            <p:nvPr/>
          </p:nvSpPr>
          <p:spPr>
            <a:xfrm>
              <a:off x="4525634" y="2031017"/>
              <a:ext cx="2116406" cy="2116612"/>
            </a:xfrm>
            <a:prstGeom prst="rect">
              <a:avLst/>
            </a:prstGeom>
            <a:noFill/>
            <a:ln>
              <a:noFill/>
            </a:ln>
          </p:spPr>
          <p:txBody>
            <a:bodyPr spcFirstLastPara="1" wrap="square" lIns="24125" tIns="24125" rIns="24125" bIns="241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900"/>
                <a:buFont typeface="Calibri"/>
                <a:buNone/>
                <a:tabLst/>
                <a:defRPr/>
              </a:pPr>
              <a:r>
                <a:rPr kumimoji="0" lang="en-US" sz="1900" b="0" i="0" u="none" strike="noStrike" kern="0" cap="none" spc="0" normalizeH="0" baseline="0" noProof="0">
                  <a:ln>
                    <a:noFill/>
                  </a:ln>
                  <a:solidFill>
                    <a:srgbClr val="000000"/>
                  </a:solidFill>
                  <a:effectLst/>
                  <a:uLnTx/>
                  <a:uFillTx/>
                  <a:latin typeface="Calibri"/>
                  <a:ea typeface="Calibri"/>
                  <a:cs typeface="Calibri"/>
                  <a:sym typeface="Calibri"/>
                </a:rPr>
                <a:t>Many are threatened or exposed to verbal aggression. Most violence is perpetrated by patients and visitors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 name="Google Shape;287;p16"/>
            <p:cNvSpPr/>
            <p:nvPr/>
          </p:nvSpPr>
          <p:spPr>
            <a:xfrm rot="2700000">
              <a:off x="719305" y="1505563"/>
              <a:ext cx="3166963" cy="3166963"/>
            </a:xfrm>
            <a:prstGeom prst="teardrop">
              <a:avLst>
                <a:gd name="adj" fmla="val 10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 name="Google Shape;288;p16"/>
            <p:cNvSpPr/>
            <p:nvPr/>
          </p:nvSpPr>
          <p:spPr>
            <a:xfrm>
              <a:off x="820889" y="1607583"/>
              <a:ext cx="2963796" cy="2963480"/>
            </a:xfrm>
            <a:prstGeom prst="ellipse">
              <a:avLst/>
            </a:prstGeom>
            <a:solidFill>
              <a:schemeClr val="lt1">
                <a:alpha val="89019"/>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 name="Google Shape;289;p16"/>
            <p:cNvSpPr txBox="1"/>
            <p:nvPr/>
          </p:nvSpPr>
          <p:spPr>
            <a:xfrm>
              <a:off x="1244584" y="2031017"/>
              <a:ext cx="2116406" cy="2116612"/>
            </a:xfrm>
            <a:prstGeom prst="rect">
              <a:avLst/>
            </a:prstGeom>
            <a:noFill/>
            <a:ln>
              <a:noFill/>
            </a:ln>
          </p:spPr>
          <p:txBody>
            <a:bodyPr spcFirstLastPara="1" wrap="square" lIns="24125" tIns="24125" rIns="24125" bIns="241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900"/>
                <a:buFont typeface="Calibri"/>
                <a:buNone/>
                <a:tabLst/>
                <a:defRPr/>
              </a:pPr>
              <a:r>
                <a:rPr kumimoji="0" lang="en-US" sz="1900" b="0" i="0" u="none" strike="noStrike" kern="0" cap="none" spc="0" normalizeH="0" baseline="0" noProof="0">
                  <a:ln>
                    <a:noFill/>
                  </a:ln>
                  <a:solidFill>
                    <a:srgbClr val="000000"/>
                  </a:solidFill>
                  <a:effectLst/>
                  <a:uLnTx/>
                  <a:uFillTx/>
                  <a:latin typeface="Calibri"/>
                  <a:ea typeface="Calibri"/>
                  <a:cs typeface="Calibri"/>
                  <a:sym typeface="Calibri"/>
                </a:rPr>
                <a:t>Health workers are at high risk of violence all over the world.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90" name="Google Shape;290;p16"/>
          <p:cNvSpPr txBox="1">
            <a:spLocks noGrp="1"/>
          </p:cNvSpPr>
          <p:nvPr>
            <p:ph type="body" idx="1"/>
          </p:nvPr>
        </p:nvSpPr>
        <p:spPr>
          <a:xfrm>
            <a:off x="7981120" y="5634437"/>
            <a:ext cx="2566505" cy="398616"/>
          </a:xfrm>
          <a:prstGeom prst="rect">
            <a:avLst/>
          </a:prstGeom>
          <a:noFill/>
          <a:ln>
            <a:noFill/>
          </a:ln>
        </p:spPr>
        <p:txBody>
          <a:bodyPr spcFirstLastPara="1" wrap="square" lIns="91425" tIns="45700" rIns="91425" bIns="45700" anchor="t" anchorCtr="0">
            <a:normAutofit/>
          </a:bodyPr>
          <a:lstStyle/>
          <a:p>
            <a:pPr marL="0" lvl="0" indent="0" algn="r" rtl="0">
              <a:lnSpc>
                <a:spcPct val="120000"/>
              </a:lnSpc>
              <a:spcBef>
                <a:spcPts val="0"/>
              </a:spcBef>
              <a:spcAft>
                <a:spcPts val="0"/>
              </a:spcAft>
              <a:buClr>
                <a:schemeClr val="dk1"/>
              </a:buClr>
              <a:buSzPts val="1400"/>
              <a:buNone/>
            </a:pPr>
            <a:r>
              <a:rPr lang="en-US" sz="1400"/>
              <a:t>- World Health Organization</a:t>
            </a:r>
            <a:endParaRPr/>
          </a:p>
          <a:p>
            <a:pPr marL="0" lvl="0" indent="0" algn="r" rtl="0">
              <a:lnSpc>
                <a:spcPct val="90000"/>
              </a:lnSpc>
              <a:spcBef>
                <a:spcPts val="1000"/>
              </a:spcBef>
              <a:spcAft>
                <a:spcPts val="0"/>
              </a:spcAft>
              <a:buClr>
                <a:schemeClr val="dk1"/>
              </a:buClr>
              <a:buSzPts val="1400"/>
              <a:buNone/>
            </a:pPr>
            <a:endParaRPr sz="14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g1f01964218a_0_20" descr="The Escalation Cycle | PBS LearningMedia"/>
          <p:cNvPicPr preferRelativeResize="0"/>
          <p:nvPr/>
        </p:nvPicPr>
        <p:blipFill rotWithShape="1">
          <a:blip r:embed="rId3">
            <a:alphaModFix/>
          </a:blip>
          <a:srcRect/>
          <a:stretch/>
        </p:blipFill>
        <p:spPr>
          <a:xfrm>
            <a:off x="1905000" y="1071562"/>
            <a:ext cx="10287000" cy="5786438"/>
          </a:xfrm>
          <a:prstGeom prst="rect">
            <a:avLst/>
          </a:prstGeom>
          <a:noFill/>
          <a:ln>
            <a:noFill/>
          </a:ln>
        </p:spPr>
      </p:pic>
      <p:sp>
        <p:nvSpPr>
          <p:cNvPr id="297" name="Google Shape;297;g1f01964218a_0_20"/>
          <p:cNvSpPr txBox="1">
            <a:spLocks noGrp="1"/>
          </p:cNvSpPr>
          <p:nvPr>
            <p:ph type="title"/>
          </p:nvPr>
        </p:nvSpPr>
        <p:spPr>
          <a:xfrm>
            <a:off x="0" y="398425"/>
            <a:ext cx="2962800" cy="1421400"/>
          </a:xfrm>
          <a:prstGeom prst="rect">
            <a:avLst/>
          </a:prstGeom>
          <a:solidFill>
            <a:schemeClr val="accent1"/>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a:solidFill>
                  <a:schemeClr val="lt1"/>
                </a:solidFill>
              </a:rPr>
              <a:t>  Decide </a:t>
            </a:r>
            <a:br>
              <a:rPr lang="en-US">
                <a:solidFill>
                  <a:schemeClr val="lt1"/>
                </a:solidFill>
              </a:rPr>
            </a:br>
            <a:r>
              <a:rPr lang="en-US">
                <a:solidFill>
                  <a:schemeClr val="lt1"/>
                </a:solidFill>
              </a:rPr>
              <a:t>  &amp; Act</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9"/>
          <p:cNvSpPr txBox="1">
            <a:spLocks noGrp="1"/>
          </p:cNvSpPr>
          <p:nvPr>
            <p:ph type="title"/>
          </p:nvPr>
        </p:nvSpPr>
        <p:spPr>
          <a:xfrm>
            <a:off x="2057400" y="105797"/>
            <a:ext cx="80772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4 Tools for Challenging Situations</a:t>
            </a:r>
            <a:endParaRPr/>
          </a:p>
        </p:txBody>
      </p:sp>
      <p:grpSp>
        <p:nvGrpSpPr>
          <p:cNvPr id="304" name="Google Shape;304;p39"/>
          <p:cNvGrpSpPr/>
          <p:nvPr/>
        </p:nvGrpSpPr>
        <p:grpSpPr>
          <a:xfrm>
            <a:off x="339634" y="1639410"/>
            <a:ext cx="11512732" cy="4890968"/>
            <a:chOff x="339634" y="1730850"/>
            <a:chExt cx="11512732" cy="4890968"/>
          </a:xfrm>
        </p:grpSpPr>
        <p:sp>
          <p:nvSpPr>
            <p:cNvPr id="305" name="Google Shape;305;p39"/>
            <p:cNvSpPr/>
            <p:nvPr/>
          </p:nvSpPr>
          <p:spPr>
            <a:xfrm>
              <a:off x="4097383" y="1730850"/>
              <a:ext cx="914400" cy="914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06" name="Google Shape;306;p39"/>
            <p:cNvSpPr/>
            <p:nvPr/>
          </p:nvSpPr>
          <p:spPr>
            <a:xfrm>
              <a:off x="7133407" y="1730850"/>
              <a:ext cx="914400" cy="914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07" name="Google Shape;307;p39"/>
            <p:cNvSpPr/>
            <p:nvPr/>
          </p:nvSpPr>
          <p:spPr>
            <a:xfrm>
              <a:off x="1182188" y="1730850"/>
              <a:ext cx="914400" cy="914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08" name="Google Shape;308;p39"/>
            <p:cNvSpPr txBox="1"/>
            <p:nvPr/>
          </p:nvSpPr>
          <p:spPr>
            <a:xfrm>
              <a:off x="339634" y="2005170"/>
              <a:ext cx="2599509" cy="310854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Arial"/>
                  <a:cs typeface="Arial"/>
                  <a:sym typeface="Arial"/>
                </a:rPr>
                <a:t>1</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Empathetic Listening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Engage in attentive listening - "Listen with your ears, eyes, and heart. Listen for feelings and meaning."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Listen with intent to understand, rather than intent to reply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39"/>
            <p:cNvSpPr txBox="1"/>
            <p:nvPr/>
          </p:nvSpPr>
          <p:spPr>
            <a:xfrm>
              <a:off x="3278779" y="2005170"/>
              <a:ext cx="2599508" cy="397031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Arial"/>
                  <a:cs typeface="Arial"/>
                  <a:sym typeface="Arial"/>
                </a:rPr>
                <a:t>2</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Verbal Communication Techniques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Calm, reassuring voice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Speak with respect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Ask open ended questions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Avoid using "You"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Paralanguage - non-verbal communication such as tone, pitch, manner of speaking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39"/>
            <p:cNvSpPr txBox="1"/>
            <p:nvPr/>
          </p:nvSpPr>
          <p:spPr>
            <a:xfrm>
              <a:off x="6313713" y="2005170"/>
              <a:ext cx="2599508" cy="461664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Arial"/>
                  <a:cs typeface="Arial"/>
                  <a:sym typeface="Arial"/>
                </a:rPr>
                <a:t>3</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Non-Verbal Communication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90% of all communication is non-verbal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Avoid crossing your arms, pointing fingers, leaning in or getting too close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Maintain personal space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Relaxed body posture and open stance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Provide eye contact •Show concern and confidence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39"/>
            <p:cNvSpPr/>
            <p:nvPr/>
          </p:nvSpPr>
          <p:spPr>
            <a:xfrm>
              <a:off x="10095411" y="1730850"/>
              <a:ext cx="914400" cy="914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12" name="Google Shape;312;p39"/>
            <p:cNvSpPr txBox="1"/>
            <p:nvPr/>
          </p:nvSpPr>
          <p:spPr>
            <a:xfrm>
              <a:off x="9252857" y="2005170"/>
              <a:ext cx="2599509" cy="28931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Arial"/>
                  <a:cs typeface="Arial"/>
                  <a:sym typeface="Arial"/>
                </a:rPr>
                <a:t>4</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Asking for Help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Politely ask the guest to wait for a moment and scan for nearby colleagues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If you have a radio or phone, call a colleague you believe may be able to assist you</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0"/>
          <p:cNvSpPr txBox="1">
            <a:spLocks noGrp="1"/>
          </p:cNvSpPr>
          <p:nvPr>
            <p:ph type="title"/>
          </p:nvPr>
        </p:nvSpPr>
        <p:spPr>
          <a:xfrm>
            <a:off x="2057400" y="389335"/>
            <a:ext cx="8077200" cy="8041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600"/>
              <a:t>10 Strategies for De-escalation (CPI)</a:t>
            </a:r>
            <a:endParaRPr sz="3600"/>
          </a:p>
        </p:txBody>
      </p:sp>
      <p:sp>
        <p:nvSpPr>
          <p:cNvPr id="319" name="Google Shape;319;p40"/>
          <p:cNvSpPr txBox="1"/>
          <p:nvPr/>
        </p:nvSpPr>
        <p:spPr>
          <a:xfrm>
            <a:off x="243840" y="1757725"/>
            <a:ext cx="11704320" cy="4308872"/>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Pts val="1600"/>
              <a:buFont typeface="Arial"/>
              <a:buAutoNum type="arabicPeriod"/>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Be Empathic and Nonjudgmental </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 Do not judge or be dismissive of the feelings of the person in distress. Remember that the person’s feelings are real, whether or not you think those feelings are justified. Respect those feelings, keeping in mind that whatever the person is going through could be the most important event in their life at the moment.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254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600"/>
              <a:buFont typeface="Arial"/>
              <a:buAutoNum type="arabicPeriod"/>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Respect Personal Space </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 Be aware of your position, posture, and proximity when interacting with a person in distress. Allowing personal space shows respect, keeps you safer, and tends to decrease a person’s anxiety. If you must enter someone’s personal space to provide care, explain what you’re doing so the person feels less confused and frightened.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254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600"/>
              <a:buFont typeface="Arial"/>
              <a:buAutoNum type="arabicPeriod"/>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Use Nonthreatening Nonverbals</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 - The more a person is in distress, the less they hear your words—and the more they react to your nonverbal communication. Be mindful of your gestures, facial expressions, movements, and tone of voice. Keeping your tone and body language neutral will go a long way toward defusing a situation.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254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600"/>
              <a:buFont typeface="Arial"/>
              <a:buAutoNum type="arabicPeriod"/>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Be Mindful of your Emotional Brain</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 - Remain calm, rational, and professional. While you can’t control the person’s behavior, how you respond to their behavior will have a direct effect on whether the situation escalates or defuses. Positive thoughts like “I can handle this” and “I know what to do” will help you maintain your own rationality and calm the person down.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254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600"/>
              <a:buFont typeface="Arial"/>
              <a:buAutoNum type="arabicPeriod"/>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Focus on Their Feelings </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 Facts are important, but how a person feels is the heart of the matter. Yet some people have trouble identifying how they feel about what’s happening to them. Watch and listen carefully for the person’s real message. Try saying something like “That must be scary.” Supportive words like these will let the person know that you understand what’s happening—and you may get a positive response.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1"/>
          <p:cNvSpPr txBox="1">
            <a:spLocks noGrp="1"/>
          </p:cNvSpPr>
          <p:nvPr>
            <p:ph type="title"/>
          </p:nvPr>
        </p:nvSpPr>
        <p:spPr>
          <a:xfrm>
            <a:off x="2057400" y="365010"/>
            <a:ext cx="8077200" cy="8041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600"/>
              <a:t>10 Strategies for De-escalation (CPI)</a:t>
            </a:r>
            <a:endParaRPr sz="3600"/>
          </a:p>
        </p:txBody>
      </p:sp>
      <p:sp>
        <p:nvSpPr>
          <p:cNvPr id="326" name="Google Shape;326;p41"/>
          <p:cNvSpPr txBox="1"/>
          <p:nvPr/>
        </p:nvSpPr>
        <p:spPr>
          <a:xfrm>
            <a:off x="243840" y="1757724"/>
            <a:ext cx="11704320" cy="4093428"/>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Pts val="1600"/>
              <a:buFont typeface="Arial"/>
              <a:buAutoNum type="arabicPeriod" startAt="6"/>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Ignore Challenging Questions </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 Engaging with people who ask challenging questions is rarely productive. When a person challenges your authority, redirect their attention to the issue at hand. Ignore the challenge, but not the person. Bring their focus back to how you can work together to solve the problem.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254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600"/>
              <a:buFont typeface="Arial"/>
              <a:buAutoNum type="arabicPeriod" startAt="6"/>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Set Limits </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 As a person progresses through a crisis, give them respectful, simple, and reasonable limits. Offer concise and respectful choices and consequences. A person who’s upset may not be able to focus on everything you say. Be clear, speak simply, and offer the positive choice first.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254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600"/>
              <a:buFont typeface="Arial"/>
              <a:buAutoNum type="arabicPeriod" startAt="6"/>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Choose Wisely What You Insist Upon - </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It’s important to be thoughtful in deciding which rules are negotiable and which are not. For example, if a person doesn’t want to shower in the morning, can you allow them to choose the time of day that feels best for them? If you can offer a person options and flexibility, you may be able to avoid unnecessary altercations.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254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600"/>
              <a:buFont typeface="Arial"/>
              <a:buAutoNum type="arabicPeriod" startAt="6"/>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Allow Silence for Reflection </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 We’ve all experienced awkward silences. While it may seem counterintuitive to let moments of silence occur, sometimes it’s the best choice. It can give a person a chance to reflect on what’s happening, and how they need to proceed. Silence can be a powerful communication tool.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254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600"/>
              <a:buFont typeface="Arial"/>
              <a:buAutoNum type="arabicPeriod" startAt="6"/>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Allow Time for Decisions </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 When a person is upset, they may not be able to think clearly. Give them a few moments to think through what you’ve said. A person’s stress rises when they feel rushed. Allowing time brings calm.</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21"/>
          <p:cNvSpPr txBox="1">
            <a:spLocks noGrp="1"/>
          </p:cNvSpPr>
          <p:nvPr>
            <p:ph type="title"/>
          </p:nvPr>
        </p:nvSpPr>
        <p:spPr>
          <a:xfrm>
            <a:off x="838200" y="31799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Composed Confidence</a:t>
            </a:r>
            <a:endParaRPr/>
          </a:p>
        </p:txBody>
      </p:sp>
      <p:sp>
        <p:nvSpPr>
          <p:cNvPr id="332" name="Google Shape;332;p21"/>
          <p:cNvSpPr txBox="1">
            <a:spLocks noGrp="1"/>
          </p:cNvSpPr>
          <p:nvPr>
            <p:ph type="body" idx="1"/>
          </p:nvPr>
        </p:nvSpPr>
        <p:spPr>
          <a:xfrm>
            <a:off x="3799002" y="1747248"/>
            <a:ext cx="7949937" cy="4400124"/>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400"/>
              <a:buChar char="•"/>
            </a:pPr>
            <a:r>
              <a:rPr lang="en-US" sz="2400" b="1"/>
              <a:t>Point your feet towards the person you are talking to</a:t>
            </a:r>
            <a:endParaRPr sz="2400"/>
          </a:p>
          <a:p>
            <a:pPr marL="228600" lvl="0" indent="-228600" algn="l" rtl="0">
              <a:lnSpc>
                <a:spcPct val="90000"/>
              </a:lnSpc>
              <a:spcBef>
                <a:spcPts val="1600"/>
              </a:spcBef>
              <a:spcAft>
                <a:spcPts val="0"/>
              </a:spcAft>
              <a:buClr>
                <a:schemeClr val="dk1"/>
              </a:buClr>
              <a:buSzPts val="2400"/>
              <a:buChar char="•"/>
            </a:pPr>
            <a:r>
              <a:rPr lang="en-US" sz="2400" b="1"/>
              <a:t>Sit/Stand up straight, shoulders back.</a:t>
            </a:r>
            <a:r>
              <a:rPr lang="en-US" sz="2400"/>
              <a:t> You can also lean towards the person, but this is situationally and culturally dependent</a:t>
            </a:r>
            <a:endParaRPr/>
          </a:p>
          <a:p>
            <a:pPr marL="228600" lvl="0" indent="-228600" algn="l" rtl="0">
              <a:lnSpc>
                <a:spcPct val="90000"/>
              </a:lnSpc>
              <a:spcBef>
                <a:spcPts val="1600"/>
              </a:spcBef>
              <a:spcAft>
                <a:spcPts val="0"/>
              </a:spcAft>
              <a:buClr>
                <a:schemeClr val="dk1"/>
              </a:buClr>
              <a:buSzPts val="2400"/>
              <a:buChar char="•"/>
            </a:pPr>
            <a:r>
              <a:rPr lang="en-US" sz="2400" b="1"/>
              <a:t>Keep an open posture:</a:t>
            </a:r>
            <a:r>
              <a:rPr lang="en-US" sz="2400"/>
              <a:t> arms, hands, and legs</a:t>
            </a:r>
            <a:endParaRPr/>
          </a:p>
          <a:p>
            <a:pPr marL="228600" lvl="0" indent="-228600" algn="l" rtl="0">
              <a:lnSpc>
                <a:spcPct val="90000"/>
              </a:lnSpc>
              <a:spcBef>
                <a:spcPts val="1600"/>
              </a:spcBef>
              <a:spcAft>
                <a:spcPts val="0"/>
              </a:spcAft>
              <a:buClr>
                <a:schemeClr val="dk1"/>
              </a:buClr>
              <a:buSzPts val="2400"/>
              <a:buChar char="•"/>
            </a:pPr>
            <a:r>
              <a:rPr lang="en-US" sz="2400" b="1"/>
              <a:t>Remember to breathe</a:t>
            </a:r>
            <a:endParaRPr sz="2400"/>
          </a:p>
          <a:p>
            <a:pPr marL="228600" lvl="0" indent="-228600" algn="l" rtl="0">
              <a:lnSpc>
                <a:spcPct val="90000"/>
              </a:lnSpc>
              <a:spcBef>
                <a:spcPts val="1600"/>
              </a:spcBef>
              <a:spcAft>
                <a:spcPts val="0"/>
              </a:spcAft>
              <a:buClr>
                <a:schemeClr val="dk1"/>
              </a:buClr>
              <a:buSzPts val="2400"/>
              <a:buChar char="•"/>
            </a:pPr>
            <a:r>
              <a:rPr lang="en-US" sz="2400" b="1"/>
              <a:t>The half-smile</a:t>
            </a:r>
            <a:r>
              <a:rPr lang="en-US" sz="2400"/>
              <a:t>. Forcing a smile, even a half smile has been proven to lower heart rate and stress</a:t>
            </a:r>
            <a:endParaRPr/>
          </a:p>
        </p:txBody>
      </p:sp>
      <p:pic>
        <p:nvPicPr>
          <p:cNvPr id="333" name="Google Shape;333;p21" descr="Yoga Pose Mountain&quot; Art Board Print for Sale by SadSacDesigns | Redbubble"/>
          <p:cNvPicPr preferRelativeResize="0"/>
          <p:nvPr/>
        </p:nvPicPr>
        <p:blipFill rotWithShape="1">
          <a:blip r:embed="rId3">
            <a:alphaModFix/>
          </a:blip>
          <a:srcRect/>
          <a:stretch/>
        </p:blipFill>
        <p:spPr>
          <a:xfrm>
            <a:off x="357434" y="1747248"/>
            <a:ext cx="3028315" cy="427647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0"/>
          <p:cNvSpPr txBox="1">
            <a:spLocks noGrp="1"/>
          </p:cNvSpPr>
          <p:nvPr>
            <p:ph type="body" idx="1"/>
          </p:nvPr>
        </p:nvSpPr>
        <p:spPr>
          <a:xfrm>
            <a:off x="838201" y="3012210"/>
            <a:ext cx="10515600" cy="833700"/>
          </a:xfrm>
          <a:prstGeom prst="rect">
            <a:avLst/>
          </a:prstGeom>
          <a:noFill/>
          <a:ln>
            <a:noFill/>
          </a:ln>
        </p:spPr>
        <p:txBody>
          <a:bodyPr spcFirstLastPara="1" wrap="square" lIns="91425" tIns="45700" rIns="91425" bIns="45700" anchor="ctr" anchorCtr="0">
            <a:normAutofit/>
          </a:bodyPr>
          <a:lstStyle/>
          <a:p>
            <a:pPr marL="0" lvl="0" indent="0" algn="ctr" rtl="0">
              <a:lnSpc>
                <a:spcPct val="150000"/>
              </a:lnSpc>
              <a:spcBef>
                <a:spcPts val="0"/>
              </a:spcBef>
              <a:spcAft>
                <a:spcPts val="0"/>
              </a:spcAft>
              <a:buClr>
                <a:schemeClr val="dk1"/>
              </a:buClr>
              <a:buSzPts val="2800"/>
              <a:buNone/>
            </a:pPr>
            <a:r>
              <a:rPr lang="en-US" sz="2900"/>
              <a:t>Be curious not judgmental </a:t>
            </a:r>
            <a:endParaRPr sz="29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43"/>
        <p:cNvGrpSpPr/>
        <p:nvPr/>
      </p:nvGrpSpPr>
      <p:grpSpPr>
        <a:xfrm>
          <a:off x="0" y="0"/>
          <a:ext cx="0" cy="0"/>
          <a:chOff x="0" y="0"/>
          <a:chExt cx="0" cy="0"/>
        </a:xfrm>
      </p:grpSpPr>
      <p:pic>
        <p:nvPicPr>
          <p:cNvPr id="344" name="Google Shape;344;p22" descr="Game Theory"/>
          <p:cNvPicPr preferRelativeResize="0"/>
          <p:nvPr/>
        </p:nvPicPr>
        <p:blipFill rotWithShape="1">
          <a:blip r:embed="rId3">
            <a:alphaModFix/>
          </a:blip>
          <a:srcRect r="10220"/>
          <a:stretch/>
        </p:blipFill>
        <p:spPr>
          <a:xfrm>
            <a:off x="4381080" y="1378232"/>
            <a:ext cx="7067341" cy="5479768"/>
          </a:xfrm>
          <a:prstGeom prst="rect">
            <a:avLst/>
          </a:prstGeom>
          <a:noFill/>
          <a:ln>
            <a:noFill/>
          </a:ln>
        </p:spPr>
      </p:pic>
      <p:sp>
        <p:nvSpPr>
          <p:cNvPr id="345" name="Google Shape;345;p22"/>
          <p:cNvSpPr txBox="1"/>
          <p:nvPr/>
        </p:nvSpPr>
        <p:spPr>
          <a:xfrm>
            <a:off x="834012" y="876671"/>
            <a:ext cx="6144567" cy="1325563"/>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defTabSz="914400" rtl="0" eaLnBrk="1" fontAlgn="auto" latinLnBrk="0" hangingPunct="1">
              <a:lnSpc>
                <a:spcPct val="90000"/>
              </a:lnSpc>
              <a:spcBef>
                <a:spcPts val="0"/>
              </a:spcBef>
              <a:spcAft>
                <a:spcPts val="0"/>
              </a:spcAft>
              <a:buClr>
                <a:srgbClr val="000000"/>
              </a:buClr>
              <a:buSzPct val="100000"/>
              <a:buFont typeface="Calibri"/>
              <a:buNone/>
              <a:tabLst/>
              <a:defRPr/>
            </a:pPr>
            <a:r>
              <a:rPr kumimoji="0" lang="en-US" sz="5400" b="0" i="0" u="none" strike="noStrike" kern="0" cap="none" spc="0" normalizeH="0" baseline="0" noProof="0">
                <a:ln>
                  <a:noFill/>
                </a:ln>
                <a:solidFill>
                  <a:srgbClr val="000000"/>
                </a:solidFill>
                <a:effectLst/>
                <a:uLnTx/>
                <a:uFillTx/>
                <a:latin typeface="Calibri"/>
                <a:ea typeface="Calibri"/>
                <a:cs typeface="Calibri"/>
                <a:sym typeface="Calibri"/>
              </a:rPr>
              <a:t>Group</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Pct val="100000"/>
              <a:buFont typeface="Calibri"/>
              <a:buNone/>
              <a:tabLst/>
              <a:defRPr/>
            </a:pPr>
            <a:r>
              <a:rPr kumimoji="0" lang="en-US" sz="5400" b="0" i="0" u="none" strike="noStrike" kern="0" cap="none" spc="0" normalizeH="0" baseline="0" noProof="0">
                <a:ln>
                  <a:noFill/>
                </a:ln>
                <a:solidFill>
                  <a:srgbClr val="000000"/>
                </a:solidFill>
                <a:effectLst/>
                <a:uLnTx/>
                <a:uFillTx/>
                <a:latin typeface="Calibri"/>
                <a:ea typeface="Calibri"/>
                <a:cs typeface="Calibri"/>
                <a:sym typeface="Calibri"/>
              </a:rPr>
              <a:t>Scenarios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Organizational Considerations</a:t>
            </a:r>
            <a:endParaRPr/>
          </a:p>
        </p:txBody>
      </p:sp>
      <p:sp>
        <p:nvSpPr>
          <p:cNvPr id="351" name="Google Shape;35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chemeClr val="dk1"/>
              </a:buClr>
              <a:buSzPct val="100000"/>
              <a:buChar char="•"/>
            </a:pPr>
            <a:r>
              <a:rPr lang="en-US"/>
              <a:t>What training is provided on topics of:</a:t>
            </a:r>
            <a:endParaRPr/>
          </a:p>
          <a:p>
            <a:pPr marL="685800" lvl="1" indent="-228600" algn="l" rtl="0">
              <a:lnSpc>
                <a:spcPct val="90000"/>
              </a:lnSpc>
              <a:spcBef>
                <a:spcPts val="1700"/>
              </a:spcBef>
              <a:spcAft>
                <a:spcPts val="0"/>
              </a:spcAft>
              <a:buClr>
                <a:schemeClr val="dk1"/>
              </a:buClr>
              <a:buSzPct val="100000"/>
              <a:buChar char="•"/>
            </a:pPr>
            <a:r>
              <a:rPr lang="en-US"/>
              <a:t>Traumatic stress?</a:t>
            </a:r>
            <a:endParaRPr/>
          </a:p>
          <a:p>
            <a:pPr marL="685800" lvl="1" indent="-228600" algn="l" rtl="0">
              <a:lnSpc>
                <a:spcPct val="90000"/>
              </a:lnSpc>
              <a:spcBef>
                <a:spcPts val="1700"/>
              </a:spcBef>
              <a:spcAft>
                <a:spcPts val="0"/>
              </a:spcAft>
              <a:buClr>
                <a:schemeClr val="dk1"/>
              </a:buClr>
              <a:buSzPct val="100000"/>
              <a:buChar char="•"/>
            </a:pPr>
            <a:r>
              <a:rPr lang="en-US"/>
              <a:t>Crisis prevention? </a:t>
            </a:r>
            <a:endParaRPr/>
          </a:p>
          <a:p>
            <a:pPr marL="685800" lvl="1" indent="-228600" algn="l" rtl="0">
              <a:lnSpc>
                <a:spcPct val="90000"/>
              </a:lnSpc>
              <a:spcBef>
                <a:spcPts val="1700"/>
              </a:spcBef>
              <a:spcAft>
                <a:spcPts val="0"/>
              </a:spcAft>
              <a:buClr>
                <a:schemeClr val="dk1"/>
              </a:buClr>
              <a:buSzPct val="100000"/>
              <a:buChar char="•"/>
            </a:pPr>
            <a:r>
              <a:rPr lang="en-US"/>
              <a:t>De-escalation?</a:t>
            </a:r>
            <a:endParaRPr/>
          </a:p>
          <a:p>
            <a:pPr marL="685800" lvl="1" indent="-228600" algn="l" rtl="0">
              <a:lnSpc>
                <a:spcPct val="90000"/>
              </a:lnSpc>
              <a:spcBef>
                <a:spcPts val="1700"/>
              </a:spcBef>
              <a:spcAft>
                <a:spcPts val="0"/>
              </a:spcAft>
              <a:buClr>
                <a:schemeClr val="dk1"/>
              </a:buClr>
              <a:buSzPct val="100000"/>
              <a:buChar char="•"/>
            </a:pPr>
            <a:r>
              <a:rPr lang="en-US"/>
              <a:t>Cultural consideration?</a:t>
            </a:r>
            <a:endParaRPr/>
          </a:p>
          <a:p>
            <a:pPr marL="228600" lvl="0" indent="-228600" algn="l" rtl="0">
              <a:lnSpc>
                <a:spcPct val="90000"/>
              </a:lnSpc>
              <a:spcBef>
                <a:spcPts val="2200"/>
              </a:spcBef>
              <a:spcAft>
                <a:spcPts val="0"/>
              </a:spcAft>
              <a:buClr>
                <a:schemeClr val="dk1"/>
              </a:buClr>
              <a:buSzPct val="100000"/>
              <a:buChar char="•"/>
            </a:pPr>
            <a:r>
              <a:rPr lang="en-US"/>
              <a:t>Are topics related to trauma addressed in team meetings or supervision?</a:t>
            </a:r>
            <a:endParaRPr/>
          </a:p>
          <a:p>
            <a:pPr marL="228600" lvl="0" indent="-228600" algn="l" rtl="0">
              <a:lnSpc>
                <a:spcPct val="90000"/>
              </a:lnSpc>
              <a:spcBef>
                <a:spcPts val="2200"/>
              </a:spcBef>
              <a:spcAft>
                <a:spcPts val="0"/>
              </a:spcAft>
              <a:buClr>
                <a:schemeClr val="dk1"/>
              </a:buClr>
              <a:buSzPct val="100000"/>
              <a:buChar char="•"/>
            </a:pPr>
            <a:r>
              <a:rPr lang="en-US"/>
              <a:t>Are outreach workers </a:t>
            </a:r>
            <a:r>
              <a:rPr lang="en-US" i="1"/>
              <a:t>and</a:t>
            </a:r>
            <a:r>
              <a:rPr lang="en-US"/>
              <a:t> clients asked for their definition of physical safety? </a:t>
            </a:r>
            <a:endParaRPr/>
          </a:p>
          <a:p>
            <a:pPr marL="228600" lvl="0" indent="-228600" algn="l" rtl="0">
              <a:lnSpc>
                <a:spcPct val="90000"/>
              </a:lnSpc>
              <a:spcBef>
                <a:spcPts val="2200"/>
              </a:spcBef>
              <a:spcAft>
                <a:spcPts val="0"/>
              </a:spcAft>
              <a:buClr>
                <a:schemeClr val="dk1"/>
              </a:buClr>
              <a:buSzPct val="100000"/>
              <a:buChar char="•"/>
            </a:pPr>
            <a:r>
              <a:rPr lang="en-US"/>
              <a:t>How is supervision conducted? </a:t>
            </a:r>
            <a:endParaRPr/>
          </a:p>
          <a:p>
            <a:pPr marL="685800" lvl="1" indent="-228600" algn="l" rtl="0">
              <a:lnSpc>
                <a:spcPct val="90000"/>
              </a:lnSpc>
              <a:spcBef>
                <a:spcPts val="1700"/>
              </a:spcBef>
              <a:spcAft>
                <a:spcPts val="0"/>
              </a:spcAft>
              <a:buClr>
                <a:schemeClr val="dk1"/>
              </a:buClr>
              <a:buSzPct val="100000"/>
              <a:buChar char="•"/>
            </a:pPr>
            <a:r>
              <a:rPr lang="en-US"/>
              <a:t>Is part of supervision time used to help staff members understand their own stress reactions?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19A9006A-6B89-C22E-ADA1-0C5C98C412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918" t="-857" b="1"/>
          <a:stretch/>
        </p:blipFill>
        <p:spPr bwMode="auto">
          <a:xfrm>
            <a:off x="994611" y="564145"/>
            <a:ext cx="10202778" cy="509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ircle: Hollow 3">
            <a:extLst>
              <a:ext uri="{FF2B5EF4-FFF2-40B4-BE49-F238E27FC236}">
                <a16:creationId xmlns:a16="http://schemas.microsoft.com/office/drawing/2014/main" id="{164377E9-FF81-BEC8-A024-A75F7DEFA563}"/>
              </a:ext>
            </a:extLst>
          </p:cNvPr>
          <p:cNvSpPr/>
          <p:nvPr/>
        </p:nvSpPr>
        <p:spPr>
          <a:xfrm>
            <a:off x="7662548" y="3146933"/>
            <a:ext cx="1431235" cy="1070518"/>
          </a:xfrm>
          <a:prstGeom prst="donut">
            <a:avLst>
              <a:gd name="adj" fmla="val 5746"/>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1337DDC-FED6-CCD2-721A-87F941557971}"/>
              </a:ext>
            </a:extLst>
          </p:cNvPr>
          <p:cNvSpPr/>
          <p:nvPr/>
        </p:nvSpPr>
        <p:spPr>
          <a:xfrm>
            <a:off x="5710989" y="4476277"/>
            <a:ext cx="6352673" cy="20295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pitchFamily="34" charset="0"/>
                <a:ea typeface="Times New Roman" panose="02020603050405020304" pitchFamily="18" charset="0"/>
                <a:cs typeface="+mn-cs"/>
              </a:rPr>
              <a:t>Theater Square Garage Loading Dock 	     in Scott Place Alley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w="0"/>
                <a:solidFill>
                  <a:srgbClr val="00B0F0"/>
                </a:solidFill>
                <a:effectLst>
                  <a:outerShdw blurRad="38100" dist="19050" dir="2700000" algn="tl" rotWithShape="0">
                    <a:prstClr val="black">
                      <a:alpha val="40000"/>
                    </a:prstClr>
                  </a:outerShdw>
                </a:effectLst>
                <a:uLnTx/>
                <a:uFillTx/>
                <a:latin typeface="Calibri" panose="020F0502020204030204" pitchFamily="34" charset="0"/>
                <a:ea typeface="Times New Roman" panose="02020603050405020304" pitchFamily="18" charset="0"/>
                <a:cs typeface="+mn-cs"/>
              </a:rPr>
              <a:t>(Penn Avenue side of Building behind “Eyeball Park”)</a:t>
            </a:r>
            <a:endParaRPr kumimoji="0" lang="en-US" sz="3200" b="0" i="1" u="none" strike="noStrike" kern="1200" cap="none" spc="0" normalizeH="0" baseline="0" noProof="0" dirty="0">
              <a:ln w="0"/>
              <a:solidFill>
                <a:srgbClr val="00B0F0"/>
              </a:solidFill>
              <a:effectLst>
                <a:outerShdw blurRad="38100" dist="19050" dir="2700000" algn="tl" rotWithShape="0">
                  <a:prstClr val="black">
                    <a:alpha val="40000"/>
                  </a:prstClr>
                </a:outerShdw>
              </a:effectLst>
              <a:uLnTx/>
              <a:uFillTx/>
              <a:latin typeface="Calibri" panose="020F0502020204030204" pitchFamily="34" charset="0"/>
              <a:ea typeface="Aptos" panose="020B0004020202020204" pitchFamily="34" charset="0"/>
              <a:cs typeface="+mn-cs"/>
            </a:endParaRPr>
          </a:p>
        </p:txBody>
      </p:sp>
      <p:sp>
        <p:nvSpPr>
          <p:cNvPr id="7" name="TextBox 6">
            <a:extLst>
              <a:ext uri="{FF2B5EF4-FFF2-40B4-BE49-F238E27FC236}">
                <a16:creationId xmlns:a16="http://schemas.microsoft.com/office/drawing/2014/main" id="{FE6F0345-5239-AF81-7353-5D1380236099}"/>
              </a:ext>
            </a:extLst>
          </p:cNvPr>
          <p:cNvSpPr txBox="1"/>
          <p:nvPr/>
        </p:nvSpPr>
        <p:spPr>
          <a:xfrm>
            <a:off x="850231" y="95532"/>
            <a:ext cx="109246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Franklin Gothic Demi" panose="020B0703020102020204" pitchFamily="34" charset="0"/>
                <a:ea typeface="+mn-ea"/>
                <a:cs typeface="+mn-cs"/>
              </a:rPr>
              <a:t>Designated meeting location for emergency evacuation:</a:t>
            </a:r>
            <a:endParaRPr kumimoji="0" lang="en-US" sz="20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pic>
        <p:nvPicPr>
          <p:cNvPr id="8" name="Picture 1">
            <a:extLst>
              <a:ext uri="{FF2B5EF4-FFF2-40B4-BE49-F238E27FC236}">
                <a16:creationId xmlns:a16="http://schemas.microsoft.com/office/drawing/2014/main" id="{C38839D5-909E-0E1E-191F-93459585F3AE}"/>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r="8275" b="2"/>
          <a:stretch>
            <a:fillRect/>
          </a:stretch>
        </p:blipFill>
        <p:spPr bwMode="auto">
          <a:xfrm>
            <a:off x="1625629" y="4828484"/>
            <a:ext cx="3614765" cy="202951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969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6"/>
          <p:cNvSpPr txBox="1">
            <a:spLocks noGrp="1"/>
          </p:cNvSpPr>
          <p:nvPr>
            <p:ph type="body" idx="1"/>
          </p:nvPr>
        </p:nvSpPr>
        <p:spPr>
          <a:xfrm>
            <a:off x="838200" y="553006"/>
            <a:ext cx="10515600" cy="4434629"/>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50000"/>
              </a:lnSpc>
              <a:spcBef>
                <a:spcPts val="0"/>
              </a:spcBef>
              <a:spcAft>
                <a:spcPts val="0"/>
              </a:spcAft>
              <a:buClr>
                <a:srgbClr val="000000"/>
              </a:buClr>
              <a:buSzPts val="2000"/>
              <a:buNone/>
            </a:pPr>
            <a:r>
              <a:rPr lang="en-US" sz="2400" i="1">
                <a:solidFill>
                  <a:srgbClr val="000000"/>
                </a:solidFill>
              </a:rPr>
              <a:t>Nothing can survive without food. Everything we consume acts to either heal us or to poison us. We tend to think of nourishment only as what we take in through our mouths, but what we take in through our eyes, our ears, our noses, our tongues, and our bodies is also food. The conversations going on around us, and those we participate in, are also food. Are we consuming and creating the kind of food that is healthy for us and helps us grow?   </a:t>
            </a:r>
            <a:endParaRPr/>
          </a:p>
          <a:p>
            <a:pPr marL="0" lvl="0" indent="0" algn="l" rtl="0">
              <a:lnSpc>
                <a:spcPct val="150000"/>
              </a:lnSpc>
              <a:spcBef>
                <a:spcPts val="0"/>
              </a:spcBef>
              <a:spcAft>
                <a:spcPts val="0"/>
              </a:spcAft>
              <a:buClr>
                <a:srgbClr val="000000"/>
              </a:buClr>
              <a:buSzPts val="2000"/>
              <a:buNone/>
            </a:pPr>
            <a:r>
              <a:rPr lang="en-US" sz="2400">
                <a:solidFill>
                  <a:srgbClr val="000000"/>
                </a:solidFill>
              </a:rPr>
              <a:t> </a:t>
            </a:r>
            <a:endParaRPr/>
          </a:p>
          <a:p>
            <a:pPr marL="609585" lvl="0" indent="0" algn="l" rtl="0">
              <a:lnSpc>
                <a:spcPct val="150000"/>
              </a:lnSpc>
              <a:spcBef>
                <a:spcPts val="0"/>
              </a:spcBef>
              <a:spcAft>
                <a:spcPts val="0"/>
              </a:spcAft>
              <a:buClr>
                <a:srgbClr val="000000"/>
              </a:buClr>
              <a:buSzPts val="2000"/>
              <a:buNone/>
            </a:pPr>
            <a:r>
              <a:rPr lang="en-US" sz="2400">
                <a:solidFill>
                  <a:srgbClr val="000000"/>
                </a:solidFill>
              </a:rPr>
              <a:t>                                                                 - Thich Nhat Hahn</a:t>
            </a:r>
            <a:endParaRPr/>
          </a:p>
          <a:p>
            <a:pPr marL="0" lvl="0" indent="0" algn="l" rtl="0">
              <a:lnSpc>
                <a:spcPct val="150000"/>
              </a:lnSpc>
              <a:spcBef>
                <a:spcPts val="1000"/>
              </a:spcBef>
              <a:spcAft>
                <a:spcPts val="0"/>
              </a:spcAft>
              <a:buClr>
                <a:schemeClr val="dk1"/>
              </a:buClr>
              <a:buSzPts val="2400"/>
              <a:buNone/>
            </a:pPr>
            <a:endParaRPr sz="2400"/>
          </a:p>
        </p:txBody>
      </p:sp>
      <p:sp>
        <p:nvSpPr>
          <p:cNvPr id="357" name="Google Shape;357;p26"/>
          <p:cNvSpPr/>
          <p:nvPr/>
        </p:nvSpPr>
        <p:spPr>
          <a:xfrm>
            <a:off x="5648527" y="5445150"/>
            <a:ext cx="894945" cy="719846"/>
          </a:xfrm>
          <a:prstGeom prst="triangle">
            <a:avLst>
              <a:gd name="adj" fmla="val 50000"/>
            </a:avLst>
          </a:prstGeom>
          <a:noFill/>
          <a:ln w="76200" cap="flat" cmpd="sng">
            <a:solidFill>
              <a:srgbClr val="8DA9D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8" name="Google Shape;358;p26"/>
          <p:cNvSpPr/>
          <p:nvPr/>
        </p:nvSpPr>
        <p:spPr>
          <a:xfrm>
            <a:off x="2881819" y="5354275"/>
            <a:ext cx="6428362" cy="45719"/>
          </a:xfrm>
          <a:prstGeom prst="rect">
            <a:avLst/>
          </a:prstGeom>
          <a:noFill/>
          <a:ln w="57150" cap="flat" cmpd="sng">
            <a:solidFill>
              <a:srgbClr val="8DA9DB"/>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56F67-5DE5-0DAA-1BE6-F44C123B803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40F10B6-73C5-9ED8-3BA4-D6960AE76847}"/>
              </a:ext>
            </a:extLst>
          </p:cNvPr>
          <p:cNvSpPr>
            <a:spLocks noGrp="1"/>
          </p:cNvSpPr>
          <p:nvPr>
            <p:ph type="body" idx="1"/>
          </p:nvPr>
        </p:nvSpPr>
        <p:spPr/>
        <p:txBody>
          <a:bodyPr/>
          <a:lstStyle/>
          <a:p>
            <a:endParaRPr lang="en-US"/>
          </a:p>
        </p:txBody>
      </p:sp>
      <p:pic>
        <p:nvPicPr>
          <p:cNvPr id="7" name="Picture 6" descr="Close up of a violet Hydrangea flower">
            <a:extLst>
              <a:ext uri="{FF2B5EF4-FFF2-40B4-BE49-F238E27FC236}">
                <a16:creationId xmlns:a16="http://schemas.microsoft.com/office/drawing/2014/main" id="{A884E552-CA3C-B1A1-704D-7810AB5E10F6}"/>
              </a:ext>
            </a:extLst>
          </p:cNvPr>
          <p:cNvPicPr>
            <a:picLocks noChangeAspect="1"/>
          </p:cNvPicPr>
          <p:nvPr/>
        </p:nvPicPr>
        <p:blipFill>
          <a:blip r:embed="rId2">
            <a:extLst>
              <a:ext uri="{28A0092B-C50C-407E-A947-70E740481C1C}">
                <a14:useLocalDpi xmlns:a14="http://schemas.microsoft.com/office/drawing/2010/main" val="0"/>
              </a:ext>
            </a:extLst>
          </a:blip>
          <a:srcRect t="6875" b="8606"/>
          <a:stretch/>
        </p:blipFill>
        <p:spPr>
          <a:xfrm>
            <a:off x="0" y="-1"/>
            <a:ext cx="12192000" cy="6858001"/>
          </a:xfrm>
          <a:prstGeom prst="rect">
            <a:avLst/>
          </a:prstGeom>
        </p:spPr>
      </p:pic>
      <p:sp>
        <p:nvSpPr>
          <p:cNvPr id="8" name="Rectangle 7">
            <a:extLst>
              <a:ext uri="{FF2B5EF4-FFF2-40B4-BE49-F238E27FC236}">
                <a16:creationId xmlns:a16="http://schemas.microsoft.com/office/drawing/2014/main" id="{33B3A1FC-07EE-F556-B7EC-2E522FB46B80}"/>
              </a:ext>
            </a:extLst>
          </p:cNvPr>
          <p:cNvSpPr/>
          <p:nvPr/>
        </p:nvSpPr>
        <p:spPr>
          <a:xfrm>
            <a:off x="689526" y="2571560"/>
            <a:ext cx="6362405" cy="954089"/>
          </a:xfrm>
          <a:prstGeom prst="rect">
            <a:avLst/>
          </a:prstGeom>
          <a:noFill/>
          <a:ln>
            <a:noFill/>
          </a:ln>
        </p:spPr>
        <p:style>
          <a:lnRef idx="0">
            <a:scrgbClr r="0" g="0" b="0"/>
          </a:lnRef>
          <a:fillRef idx="0">
            <a:scrgbClr r="0" g="0" b="0"/>
          </a:fillRef>
          <a:effectRef idx="0">
            <a:scrgbClr r="0" g="0" b="0"/>
          </a:effectRef>
          <a:fontRef idx="minor">
            <a:schemeClr val="accent6"/>
          </a:fontRef>
        </p:style>
        <p:txBody>
          <a:bodyPr rtlCol="0" anchor="ctr"/>
          <a:lstStyle/>
          <a:p>
            <a:pPr algn="ctr"/>
            <a:r>
              <a:rPr lang="en-US" sz="7200" b="1" dirty="0">
                <a:solidFill>
                  <a:schemeClr val="accent6">
                    <a:lumMod val="60000"/>
                    <a:lumOff val="40000"/>
                  </a:schemeClr>
                </a:solidFill>
                <a:latin typeface="Cochocib Script Latin Pro" panose="02000503000000020003" pitchFamily="2" charset="0"/>
              </a:rPr>
              <a:t>Wellness Practices</a:t>
            </a:r>
          </a:p>
        </p:txBody>
      </p:sp>
      <p:pic>
        <p:nvPicPr>
          <p:cNvPr id="10" name="Picture 9">
            <a:extLst>
              <a:ext uri="{FF2B5EF4-FFF2-40B4-BE49-F238E27FC236}">
                <a16:creationId xmlns:a16="http://schemas.microsoft.com/office/drawing/2014/main" id="{F49BD4D8-7D2C-BD55-8C17-EB2C004231FD}"/>
              </a:ext>
            </a:extLst>
          </p:cNvPr>
          <p:cNvPicPr>
            <a:picLocks noChangeAspect="1"/>
          </p:cNvPicPr>
          <p:nvPr/>
        </p:nvPicPr>
        <p:blipFill>
          <a:blip r:embed="rId3"/>
          <a:stretch>
            <a:fillRect/>
          </a:stretch>
        </p:blipFill>
        <p:spPr>
          <a:xfrm>
            <a:off x="7471031" y="0"/>
            <a:ext cx="4720969" cy="6858000"/>
          </a:xfrm>
          <a:prstGeom prst="rect">
            <a:avLst/>
          </a:prstGeom>
        </p:spPr>
      </p:pic>
    </p:spTree>
    <p:extLst>
      <p:ext uri="{BB962C8B-B14F-4D97-AF65-F5344CB8AC3E}">
        <p14:creationId xmlns:p14="http://schemas.microsoft.com/office/powerpoint/2010/main" val="13816505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ide view of a white calendar">
            <a:extLst>
              <a:ext uri="{FF2B5EF4-FFF2-40B4-BE49-F238E27FC236}">
                <a16:creationId xmlns:a16="http://schemas.microsoft.com/office/drawing/2014/main" id="{68713E46-AC04-B125-13E8-C1368298258F}"/>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915641" y="0"/>
            <a:ext cx="10276359" cy="6858000"/>
          </a:xfrm>
          <a:prstGeom prst="rect">
            <a:avLst/>
          </a:prstGeom>
        </p:spPr>
      </p:pic>
      <p:sp>
        <p:nvSpPr>
          <p:cNvPr id="2" name="Title 1">
            <a:extLst>
              <a:ext uri="{FF2B5EF4-FFF2-40B4-BE49-F238E27FC236}">
                <a16:creationId xmlns:a16="http://schemas.microsoft.com/office/drawing/2014/main" id="{FEC21173-1B9A-FEAC-552F-71D08000E51C}"/>
              </a:ext>
            </a:extLst>
          </p:cNvPr>
          <p:cNvSpPr>
            <a:spLocks noGrp="1"/>
          </p:cNvSpPr>
          <p:nvPr>
            <p:ph type="title"/>
          </p:nvPr>
        </p:nvSpPr>
        <p:spPr>
          <a:xfrm>
            <a:off x="470453" y="141731"/>
            <a:ext cx="10515600" cy="1325563"/>
          </a:xfrm>
        </p:spPr>
        <p:txBody>
          <a:bodyPr/>
          <a:lstStyle/>
          <a:p>
            <a:r>
              <a:rPr lang="en-US" dirty="0">
                <a:solidFill>
                  <a:srgbClr val="005800"/>
                </a:solidFill>
                <a:latin typeface="Franklin Gothic Demi" panose="020B0703020102020204" pitchFamily="34" charset="0"/>
              </a:rPr>
              <a:t>Wrap-up and Reminders</a:t>
            </a:r>
          </a:p>
        </p:txBody>
      </p:sp>
      <p:sp>
        <p:nvSpPr>
          <p:cNvPr id="3" name="Content Placeholder 2">
            <a:extLst>
              <a:ext uri="{FF2B5EF4-FFF2-40B4-BE49-F238E27FC236}">
                <a16:creationId xmlns:a16="http://schemas.microsoft.com/office/drawing/2014/main" id="{BA8131C0-4D63-6722-77A2-E17C42D1F452}"/>
              </a:ext>
            </a:extLst>
          </p:cNvPr>
          <p:cNvSpPr>
            <a:spLocks noGrp="1"/>
          </p:cNvSpPr>
          <p:nvPr>
            <p:ph idx="1"/>
          </p:nvPr>
        </p:nvSpPr>
        <p:spPr>
          <a:xfrm>
            <a:off x="470453" y="1640260"/>
            <a:ext cx="11306404" cy="4223472"/>
          </a:xfrm>
        </p:spPr>
        <p:txBody>
          <a:bodyPr>
            <a:normAutofit/>
          </a:bodyPr>
          <a:lstStyle/>
          <a:p>
            <a:pPr marL="342900" marR="0" lvl="0" indent="-342900">
              <a:lnSpc>
                <a:spcPct val="107000"/>
              </a:lnSpc>
              <a:spcBef>
                <a:spcPts val="0"/>
              </a:spcBef>
              <a:spcAft>
                <a:spcPts val="800"/>
              </a:spcAft>
              <a:buFont typeface="Symbol" panose="05050102010706020507" pitchFamily="18" charset="2"/>
              <a:buChar char=""/>
            </a:pPr>
            <a:r>
              <a:rPr lang="en-US" sz="3200" dirty="0">
                <a:effectLst/>
                <a:latin typeface="Arial" panose="020B0604020202020204" pitchFamily="34" charset="0"/>
                <a:ea typeface="Calibri" panose="020F0502020204030204" pitchFamily="34" charset="0"/>
                <a:cs typeface="Arial" panose="020B0604020202020204" pitchFamily="34" charset="0"/>
              </a:rPr>
              <a:t>Take aways from today</a:t>
            </a:r>
          </a:p>
          <a:p>
            <a:pPr marL="342900" marR="0" lvl="0" indent="-342900">
              <a:lnSpc>
                <a:spcPct val="107000"/>
              </a:lnSpc>
              <a:spcBef>
                <a:spcPts val="0"/>
              </a:spcBef>
              <a:spcAft>
                <a:spcPts val="800"/>
              </a:spcAft>
              <a:buFont typeface="Symbol" panose="05050102010706020507" pitchFamily="18" charset="2"/>
              <a:buChar char=""/>
            </a:pPr>
            <a:r>
              <a:rPr lang="en-US" sz="3200" dirty="0">
                <a:latin typeface="Arial" panose="020B0604020202020204" pitchFamily="34" charset="0"/>
                <a:ea typeface="Calibri" panose="020F0502020204030204" pitchFamily="34" charset="0"/>
                <a:cs typeface="Arial" panose="020B0604020202020204" pitchFamily="34" charset="0"/>
              </a:rPr>
              <a:t>Questions?</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en-US" sz="3200" b="1" dirty="0">
                <a:latin typeface="Arial" panose="020B0604020202020204" pitchFamily="34" charset="0"/>
                <a:cs typeface="Arial" panose="020B0604020202020204" pitchFamily="34" charset="0"/>
              </a:rPr>
              <a:t>Reminders:</a:t>
            </a:r>
          </a:p>
          <a:p>
            <a:pPr marL="342900" marR="0" lvl="0" indent="-342900">
              <a:lnSpc>
                <a:spcPct val="107000"/>
              </a:lnSpc>
              <a:spcBef>
                <a:spcPts val="0"/>
              </a:spcBef>
              <a:spcAft>
                <a:spcPts val="800"/>
              </a:spcAft>
              <a:buFont typeface="Symbol" panose="05050102010706020507" pitchFamily="18" charset="2"/>
              <a:buChar char=""/>
            </a:pPr>
            <a:r>
              <a:rPr lang="en-US" sz="3200" dirty="0">
                <a:latin typeface="Arial" panose="020B0604020202020204" pitchFamily="34" charset="0"/>
                <a:cs typeface="Arial" panose="020B0604020202020204" pitchFamily="34" charset="0"/>
              </a:rPr>
              <a:t>Next training: </a:t>
            </a:r>
            <a:r>
              <a:rPr lang="en-US" sz="3200" dirty="0">
                <a:solidFill>
                  <a:srgbClr val="0070C0"/>
                </a:solidFill>
                <a:latin typeface="Arial" panose="020B0604020202020204" pitchFamily="34" charset="0"/>
                <a:cs typeface="Arial" panose="020B0604020202020204" pitchFamily="34" charset="0"/>
              </a:rPr>
              <a:t>Cultural Humility, part 1</a:t>
            </a:r>
            <a:endParaRPr lang="en-US" sz="3200" dirty="0">
              <a:latin typeface="Arial" panose="020B0604020202020204" pitchFamily="34" charset="0"/>
              <a:cs typeface="Arial" panose="020B0604020202020204" pitchFamily="34" charset="0"/>
            </a:endParaRPr>
          </a:p>
          <a:p>
            <a:pPr marL="800100" lvl="1" indent="-342900">
              <a:lnSpc>
                <a:spcPct val="107000"/>
              </a:lnSpc>
              <a:spcBef>
                <a:spcPts val="0"/>
              </a:spcBef>
              <a:spcAft>
                <a:spcPts val="800"/>
              </a:spcAft>
              <a:buFont typeface="Symbol" panose="05050102010706020507" pitchFamily="18" charset="2"/>
              <a:buChar char=""/>
            </a:pPr>
            <a:r>
              <a:rPr lang="en-US" sz="2800" b="1" dirty="0">
                <a:latin typeface="Arial" panose="020B0604020202020204" pitchFamily="34" charset="0"/>
                <a:cs typeface="Arial" panose="020B0604020202020204" pitchFamily="34" charset="0"/>
              </a:rPr>
              <a:t>Thursday, February 26, 2026 </a:t>
            </a:r>
            <a:r>
              <a:rPr lang="en-US" sz="2800" dirty="0">
                <a:latin typeface="Arial" panose="020B0604020202020204" pitchFamily="34" charset="0"/>
                <a:cs typeface="Arial" panose="020B0604020202020204" pitchFamily="34" charset="0"/>
              </a:rPr>
              <a:t>at JHF Offices</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12EB4E8-0B1C-0F0A-31D9-C82F840CE2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02DB14-2E34-4DC2-BD26-090D2955C2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descr="A picture containing text, sign&#10;&#10;Description automatically generated">
            <a:extLst>
              <a:ext uri="{FF2B5EF4-FFF2-40B4-BE49-F238E27FC236}">
                <a16:creationId xmlns:a16="http://schemas.microsoft.com/office/drawing/2014/main" id="{1EABA625-225A-ADBF-0FE6-0DED7DC1C6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95" y="6090468"/>
            <a:ext cx="612445" cy="626025"/>
          </a:xfrm>
          <a:prstGeom prst="rect">
            <a:avLst/>
          </a:prstGeom>
        </p:spPr>
      </p:pic>
      <p:sp>
        <p:nvSpPr>
          <p:cNvPr id="8" name="Rectangle 7">
            <a:extLst>
              <a:ext uri="{FF2B5EF4-FFF2-40B4-BE49-F238E27FC236}">
                <a16:creationId xmlns:a16="http://schemas.microsoft.com/office/drawing/2014/main" id="{D466B45F-6FEA-1283-1A41-079BE2B49B69}"/>
              </a:ext>
            </a:extLst>
          </p:cNvPr>
          <p:cNvSpPr/>
          <p:nvPr/>
        </p:nvSpPr>
        <p:spPr>
          <a:xfrm>
            <a:off x="368433" y="1118674"/>
            <a:ext cx="11823567" cy="121884"/>
          </a:xfrm>
          <a:prstGeom prst="rect">
            <a:avLst/>
          </a:prstGeom>
          <a:solidFill>
            <a:srgbClr val="005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1238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A2DB8-561A-8A58-3933-CB9B3C946C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888049-506C-BFB5-3FB9-D72536A5680C}"/>
              </a:ext>
            </a:extLst>
          </p:cNvPr>
          <p:cNvSpPr>
            <a:spLocks noGrp="1"/>
          </p:cNvSpPr>
          <p:nvPr>
            <p:ph type="title"/>
          </p:nvPr>
        </p:nvSpPr>
        <p:spPr>
          <a:xfrm>
            <a:off x="470453" y="141731"/>
            <a:ext cx="10515600" cy="1325563"/>
          </a:xfrm>
        </p:spPr>
        <p:txBody>
          <a:bodyPr/>
          <a:lstStyle/>
          <a:p>
            <a:r>
              <a:rPr lang="en-US" dirty="0">
                <a:solidFill>
                  <a:srgbClr val="005800"/>
                </a:solidFill>
                <a:latin typeface="Franklin Gothic Demi" panose="020B0703020102020204" pitchFamily="34" charset="0"/>
              </a:rPr>
              <a:t>Surveys</a:t>
            </a:r>
          </a:p>
        </p:txBody>
      </p:sp>
      <p:sp>
        <p:nvSpPr>
          <p:cNvPr id="3" name="Content Placeholder 2">
            <a:extLst>
              <a:ext uri="{FF2B5EF4-FFF2-40B4-BE49-F238E27FC236}">
                <a16:creationId xmlns:a16="http://schemas.microsoft.com/office/drawing/2014/main" id="{35A55B32-8250-98DC-8E0D-55B8C038571A}"/>
              </a:ext>
            </a:extLst>
          </p:cNvPr>
          <p:cNvSpPr>
            <a:spLocks noGrp="1"/>
          </p:cNvSpPr>
          <p:nvPr>
            <p:ph idx="1"/>
          </p:nvPr>
        </p:nvSpPr>
        <p:spPr>
          <a:xfrm>
            <a:off x="415143" y="1393009"/>
            <a:ext cx="5209480" cy="4614385"/>
          </a:xfrm>
        </p:spPr>
        <p:txBody>
          <a:bodyPr>
            <a:normAutofit/>
          </a:bodyPr>
          <a:lstStyle/>
          <a:p>
            <a:pPr marL="0" marR="0" lvl="0" indent="0">
              <a:lnSpc>
                <a:spcPct val="107000"/>
              </a:lnSpc>
              <a:spcBef>
                <a:spcPts val="0"/>
              </a:spcBef>
              <a:spcAft>
                <a:spcPts val="800"/>
              </a:spcAft>
              <a:buNone/>
            </a:pPr>
            <a:r>
              <a:rPr lang="en-US" sz="2400" b="1" dirty="0">
                <a:solidFill>
                  <a:srgbClr val="00B0F0"/>
                </a:solidFill>
                <a:effectLst/>
                <a:latin typeface="Arial" panose="020B0604020202020204" pitchFamily="34" charset="0"/>
                <a:ea typeface="Calibri" panose="020F0502020204030204" pitchFamily="34" charset="0"/>
                <a:cs typeface="Arial" panose="020B0604020202020204" pitchFamily="34" charset="0"/>
              </a:rPr>
              <a:t>CEU Survey:</a:t>
            </a:r>
          </a:p>
        </p:txBody>
      </p:sp>
      <p:sp>
        <p:nvSpPr>
          <p:cNvPr id="4" name="Slide Number Placeholder 3">
            <a:extLst>
              <a:ext uri="{FF2B5EF4-FFF2-40B4-BE49-F238E27FC236}">
                <a16:creationId xmlns:a16="http://schemas.microsoft.com/office/drawing/2014/main" id="{E94BF2BE-40A4-FCF3-54A1-EC66D624C5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02DB14-2E34-4DC2-BD26-090D2955C2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descr="A picture containing text, sign&#10;&#10;Description automatically generated">
            <a:extLst>
              <a:ext uri="{FF2B5EF4-FFF2-40B4-BE49-F238E27FC236}">
                <a16:creationId xmlns:a16="http://schemas.microsoft.com/office/drawing/2014/main" id="{7DCA3C66-67A0-CC86-AC09-3D3F5102F9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95" y="6090468"/>
            <a:ext cx="612445" cy="626025"/>
          </a:xfrm>
          <a:prstGeom prst="rect">
            <a:avLst/>
          </a:prstGeom>
        </p:spPr>
      </p:pic>
      <p:sp>
        <p:nvSpPr>
          <p:cNvPr id="8" name="Rectangle 7">
            <a:extLst>
              <a:ext uri="{FF2B5EF4-FFF2-40B4-BE49-F238E27FC236}">
                <a16:creationId xmlns:a16="http://schemas.microsoft.com/office/drawing/2014/main" id="{B767C52D-535D-F329-E271-9F30E3D62BEC}"/>
              </a:ext>
            </a:extLst>
          </p:cNvPr>
          <p:cNvSpPr/>
          <p:nvPr/>
        </p:nvSpPr>
        <p:spPr>
          <a:xfrm>
            <a:off x="368433" y="1118674"/>
            <a:ext cx="11823567" cy="121884"/>
          </a:xfrm>
          <a:prstGeom prst="rect">
            <a:avLst/>
          </a:prstGeom>
          <a:solidFill>
            <a:srgbClr val="005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D008312-3E52-3205-08CE-34B7FB8EDDEE}"/>
              </a:ext>
            </a:extLst>
          </p:cNvPr>
          <p:cNvSpPr txBox="1"/>
          <p:nvPr/>
        </p:nvSpPr>
        <p:spPr>
          <a:xfrm>
            <a:off x="7312542" y="1393009"/>
            <a:ext cx="3875411" cy="458780"/>
          </a:xfrm>
          <a:prstGeom prst="rect">
            <a:avLst/>
          </a:prstGeom>
          <a:noFill/>
        </p:spPr>
        <p:txBody>
          <a:bodyPr wrap="square">
            <a:spAutoFit/>
          </a:bodyPr>
          <a:lstStyle/>
          <a:p>
            <a:pPr marL="0" marR="0" lvl="0" indent="0">
              <a:lnSpc>
                <a:spcPct val="107000"/>
              </a:lnSpc>
              <a:spcBef>
                <a:spcPts val="0"/>
              </a:spcBef>
              <a:spcAft>
                <a:spcPts val="800"/>
              </a:spcAft>
              <a:buNone/>
            </a:pPr>
            <a:r>
              <a:rPr lang="en-US" sz="24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Session Survey:</a:t>
            </a:r>
          </a:p>
        </p:txBody>
      </p:sp>
    </p:spTree>
    <p:extLst>
      <p:ext uri="{BB962C8B-B14F-4D97-AF65-F5344CB8AC3E}">
        <p14:creationId xmlns:p14="http://schemas.microsoft.com/office/powerpoint/2010/main" val="19810067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D27B1C8-4304-5600-A956-022B5524A44F}"/>
              </a:ext>
            </a:extLst>
          </p:cNvPr>
          <p:cNvSpPr/>
          <p:nvPr/>
        </p:nvSpPr>
        <p:spPr>
          <a:xfrm>
            <a:off x="0" y="0"/>
            <a:ext cx="12192000" cy="6858000"/>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French fries and burgers in paper bag">
            <a:extLst>
              <a:ext uri="{FF2B5EF4-FFF2-40B4-BE49-F238E27FC236}">
                <a16:creationId xmlns:a16="http://schemas.microsoft.com/office/drawing/2014/main" id="{B428CD06-9812-080B-E908-959A49EE1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79794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E9BFC3-9D2B-065C-3B6A-78088805BB76}"/>
              </a:ext>
            </a:extLst>
          </p:cNvPr>
          <p:cNvSpPr>
            <a:spLocks noGrp="1" noChangeArrowheads="1"/>
          </p:cNvSpPr>
          <p:nvPr>
            <p:ph idx="1"/>
          </p:nvPr>
        </p:nvSpPr>
        <p:spPr>
          <a:xfrm>
            <a:off x="532817" y="1405890"/>
            <a:ext cx="10515600" cy="5310603"/>
          </a:xfrm>
        </p:spPr>
        <p:txBody>
          <a:bodyPr>
            <a:noAutofit/>
          </a:bodyPr>
          <a:lstStyle/>
          <a:p>
            <a:pPr eaLnBrk="1" hangingPunct="1"/>
            <a:r>
              <a:rPr lang="en-US" altLang="en-US" sz="3800" dirty="0"/>
              <a:t> Minimize distractions</a:t>
            </a:r>
          </a:p>
          <a:p>
            <a:pPr lvl="1" eaLnBrk="1" hangingPunct="1"/>
            <a:r>
              <a:rPr lang="en-US" altLang="en-US" sz="3800" dirty="0"/>
              <a:t> Cellular phones</a:t>
            </a:r>
          </a:p>
          <a:p>
            <a:pPr lvl="1" eaLnBrk="1" hangingPunct="1"/>
            <a:r>
              <a:rPr lang="en-US" altLang="en-US" sz="3800" dirty="0"/>
              <a:t>Work phones</a:t>
            </a:r>
          </a:p>
          <a:p>
            <a:pPr lvl="1" eaLnBrk="1" hangingPunct="1"/>
            <a:r>
              <a:rPr lang="en-US" altLang="en-US" sz="3800" dirty="0"/>
              <a:t> Sidebar conversations</a:t>
            </a:r>
          </a:p>
          <a:p>
            <a:pPr lvl="1" eaLnBrk="1" hangingPunct="1"/>
            <a:r>
              <a:rPr lang="en-US" altLang="en-US" sz="3800" dirty="0"/>
              <a:t> Other work</a:t>
            </a:r>
          </a:p>
          <a:p>
            <a:pPr eaLnBrk="1" hangingPunct="1"/>
            <a:r>
              <a:rPr lang="en-US" altLang="en-US" sz="3800" dirty="0"/>
              <a:t> </a:t>
            </a:r>
            <a:r>
              <a:rPr lang="en-US" altLang="en-US" sz="3800" b="1" dirty="0"/>
              <a:t>Attend all days, all sessions </a:t>
            </a:r>
          </a:p>
          <a:p>
            <a:pPr eaLnBrk="1" hangingPunct="1"/>
            <a:r>
              <a:rPr lang="en-US" altLang="en-US" sz="3800" dirty="0"/>
              <a:t> ‘Parking Lot’ for future further discussions</a:t>
            </a:r>
          </a:p>
          <a:p>
            <a:pPr marL="0" indent="0" eaLnBrk="1" hangingPunct="1">
              <a:buNone/>
            </a:pPr>
            <a:r>
              <a:rPr lang="en-US" altLang="en-US" sz="3800" dirty="0"/>
              <a:t>				</a:t>
            </a:r>
            <a:r>
              <a:rPr lang="en-US" altLang="en-US" sz="3800" dirty="0">
                <a:solidFill>
                  <a:srgbClr val="0070C0"/>
                </a:solidFill>
              </a:rPr>
              <a:t>“All teach - all learn”</a:t>
            </a:r>
          </a:p>
          <a:p>
            <a:pPr eaLnBrk="1" hangingPunct="1"/>
            <a:endParaRPr lang="en-US" altLang="en-US" sz="3800" b="1" dirty="0"/>
          </a:p>
          <a:p>
            <a:pPr eaLnBrk="1" hangingPunct="1">
              <a:buFontTx/>
              <a:buNone/>
            </a:pPr>
            <a:endParaRPr lang="en-US" altLang="en-US" sz="3800" dirty="0"/>
          </a:p>
        </p:txBody>
      </p:sp>
      <p:sp>
        <p:nvSpPr>
          <p:cNvPr id="6" name="Rectangle 5">
            <a:extLst>
              <a:ext uri="{FF2B5EF4-FFF2-40B4-BE49-F238E27FC236}">
                <a16:creationId xmlns:a16="http://schemas.microsoft.com/office/drawing/2014/main" id="{6934724E-F905-BF2C-E643-A3FD88932E85}"/>
              </a:ext>
            </a:extLst>
          </p:cNvPr>
          <p:cNvSpPr/>
          <p:nvPr/>
        </p:nvSpPr>
        <p:spPr>
          <a:xfrm>
            <a:off x="368433" y="1044671"/>
            <a:ext cx="11823567" cy="130986"/>
          </a:xfrm>
          <a:prstGeom prst="rect">
            <a:avLst/>
          </a:prstGeom>
          <a:solidFill>
            <a:srgbClr val="005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66B87BE8-9EEB-83A4-1B4A-1DEBBA25ADB3}"/>
              </a:ext>
            </a:extLst>
          </p:cNvPr>
          <p:cNvSpPr txBox="1">
            <a:spLocks/>
          </p:cNvSpPr>
          <p:nvPr/>
        </p:nvSpPr>
        <p:spPr>
          <a:xfrm>
            <a:off x="368433"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5800"/>
                </a:solidFill>
                <a:effectLst/>
                <a:uLnTx/>
                <a:uFillTx/>
                <a:latin typeface="Arial" panose="020B0604020202020204" pitchFamily="34" charset="0"/>
                <a:ea typeface="+mj-ea"/>
                <a:cs typeface="Arial" panose="020B0604020202020204" pitchFamily="34" charset="0"/>
              </a:rPr>
              <a:t>Please “Be Here Now”</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11" name="Picture 10" descr="People working on ideas">
            <a:extLst>
              <a:ext uri="{FF2B5EF4-FFF2-40B4-BE49-F238E27FC236}">
                <a16:creationId xmlns:a16="http://schemas.microsoft.com/office/drawing/2014/main" id="{DE0572B1-BBD7-1A20-81D4-726412A63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5676" y="1405890"/>
            <a:ext cx="4926324" cy="3223260"/>
          </a:xfrm>
          <a:prstGeom prst="rect">
            <a:avLst/>
          </a:prstGeom>
        </p:spPr>
      </p:pic>
      <p:pic>
        <p:nvPicPr>
          <p:cNvPr id="12" name="Picture 11" descr="A picture containing text, sign&#10;&#10;Description automatically generated">
            <a:extLst>
              <a:ext uri="{FF2B5EF4-FFF2-40B4-BE49-F238E27FC236}">
                <a16:creationId xmlns:a16="http://schemas.microsoft.com/office/drawing/2014/main" id="{882DC89D-399D-AC0A-2A97-AA8D0C79E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595" y="6090468"/>
            <a:ext cx="612445" cy="626025"/>
          </a:xfrm>
          <a:prstGeom prst="rect">
            <a:avLst/>
          </a:prstGeom>
        </p:spPr>
      </p:pic>
    </p:spTree>
    <p:extLst>
      <p:ext uri="{BB962C8B-B14F-4D97-AF65-F5344CB8AC3E}">
        <p14:creationId xmlns:p14="http://schemas.microsoft.com/office/powerpoint/2010/main" val="2148060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430EC-19E4-2855-4357-BC1E41E0676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111FAFC-10BA-A6B9-91D0-9F95CF6782D2}"/>
              </a:ext>
            </a:extLst>
          </p:cNvPr>
          <p:cNvSpPr>
            <a:spLocks noGrp="1"/>
          </p:cNvSpPr>
          <p:nvPr>
            <p:ph type="title"/>
          </p:nvPr>
        </p:nvSpPr>
        <p:spPr>
          <a:xfrm>
            <a:off x="226595" y="320675"/>
            <a:ext cx="10515600" cy="1325563"/>
          </a:xfrm>
        </p:spPr>
        <p:txBody>
          <a:bodyPr/>
          <a:lstStyle/>
          <a:p>
            <a:r>
              <a:rPr lang="en-US" dirty="0">
                <a:solidFill>
                  <a:srgbClr val="002060"/>
                </a:solidFill>
                <a:latin typeface="Franklin Gothic Demi" panose="020B0703020102020204" pitchFamily="34" charset="0"/>
              </a:rPr>
              <a:t>Continuing Education Information</a:t>
            </a:r>
            <a:endParaRPr lang="en-US" dirty="0">
              <a:solidFill>
                <a:srgbClr val="002060"/>
              </a:solidFill>
            </a:endParaRPr>
          </a:p>
        </p:txBody>
      </p:sp>
      <p:sp>
        <p:nvSpPr>
          <p:cNvPr id="7" name="Content Placeholder 6">
            <a:extLst>
              <a:ext uri="{FF2B5EF4-FFF2-40B4-BE49-F238E27FC236}">
                <a16:creationId xmlns:a16="http://schemas.microsoft.com/office/drawing/2014/main" id="{765723ED-7717-F198-B01A-FA710D7618B5}"/>
              </a:ext>
            </a:extLst>
          </p:cNvPr>
          <p:cNvSpPr>
            <a:spLocks noGrp="1"/>
          </p:cNvSpPr>
          <p:nvPr>
            <p:ph idx="1"/>
          </p:nvPr>
        </p:nvSpPr>
        <p:spPr>
          <a:xfrm>
            <a:off x="368432" y="1713705"/>
            <a:ext cx="11442567" cy="5007770"/>
          </a:xfrm>
        </p:spPr>
        <p:txBody>
          <a:bodyPr>
            <a:normAutofit/>
          </a:bodyPr>
          <a:lstStyle/>
          <a:p>
            <a:r>
              <a:rPr lang="en-US" dirty="0">
                <a:latin typeface="Aptos" panose="020B0004020202020204" pitchFamily="34" charset="0"/>
              </a:rPr>
              <a:t>In support of </a:t>
            </a:r>
            <a:r>
              <a:rPr lang="en-US" b="1" dirty="0">
                <a:solidFill>
                  <a:srgbClr val="0070C0"/>
                </a:solidFill>
                <a:latin typeface="Aptos" panose="020B0004020202020204" pitchFamily="34" charset="0"/>
              </a:rPr>
              <a:t>improving patient care</a:t>
            </a:r>
            <a:r>
              <a:rPr lang="en-US" dirty="0">
                <a:latin typeface="Aptos" panose="020B0004020202020204" pitchFamily="34" charset="0"/>
              </a:rPr>
              <a:t>, this activity has been planned and implemented by the University of Pittsburgh and The Jewish Healthcare Foundation. </a:t>
            </a:r>
          </a:p>
          <a:p>
            <a:r>
              <a:rPr lang="en-US" dirty="0">
                <a:latin typeface="Aptos" panose="020B0004020202020204" pitchFamily="34" charset="0"/>
              </a:rPr>
              <a:t>As a Jointly Accredited Organization, University of Pittsburgh is approved to offer social work continuing education by the </a:t>
            </a:r>
            <a:r>
              <a:rPr lang="en-US" b="1" dirty="0">
                <a:solidFill>
                  <a:srgbClr val="0070C0"/>
                </a:solidFill>
                <a:latin typeface="Aptos" panose="020B0004020202020204" pitchFamily="34" charset="0"/>
              </a:rPr>
              <a:t>Association of Social Work Boards (ASWB)</a:t>
            </a:r>
            <a:r>
              <a:rPr lang="en-US" b="1" dirty="0">
                <a:latin typeface="Aptos" panose="020B0004020202020204" pitchFamily="34" charset="0"/>
              </a:rPr>
              <a:t> </a:t>
            </a:r>
            <a:r>
              <a:rPr lang="en-US" dirty="0">
                <a:latin typeface="Aptos" panose="020B0004020202020204" pitchFamily="34" charset="0"/>
              </a:rPr>
              <a:t>Approved Continuing Education (ACE) program. Organizations, not individual courses, are approved under this program. State and provincial regulatory boards have the final authority to determine whether an individual course may be accepted for continuing education credit. University of Pittsburgh maintains responsibility for this course. Social workers completing this course receive</a:t>
            </a:r>
            <a:r>
              <a:rPr lang="en-US" b="1" dirty="0">
                <a:latin typeface="Aptos" panose="020B0004020202020204" pitchFamily="34" charset="0"/>
              </a:rPr>
              <a:t> </a:t>
            </a:r>
            <a:r>
              <a:rPr lang="en-US" b="1" dirty="0">
                <a:solidFill>
                  <a:srgbClr val="0070C0"/>
                </a:solidFill>
                <a:latin typeface="Aptos" panose="020B0004020202020204" pitchFamily="34" charset="0"/>
              </a:rPr>
              <a:t>2.0 continuing education credits</a:t>
            </a:r>
            <a:r>
              <a:rPr lang="en-US" dirty="0">
                <a:latin typeface="Aptos" panose="020B0004020202020204" pitchFamily="34" charset="0"/>
              </a:rPr>
              <a:t>.</a:t>
            </a:r>
          </a:p>
          <a:p>
            <a:endParaRPr lang="en-US" dirty="0">
              <a:latin typeface="Aptos" panose="020B0004020202020204" pitchFamily="34" charset="0"/>
            </a:endParaRPr>
          </a:p>
        </p:txBody>
      </p:sp>
      <p:sp>
        <p:nvSpPr>
          <p:cNvPr id="5" name="Slide Number Placeholder 4">
            <a:extLst>
              <a:ext uri="{FF2B5EF4-FFF2-40B4-BE49-F238E27FC236}">
                <a16:creationId xmlns:a16="http://schemas.microsoft.com/office/drawing/2014/main" id="{3DC40C29-6FDF-06A4-C3D2-8C229F11ACA9}"/>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7000212-68E8-4E0F-BB6F-A6238CCAF7D0}" type="slidenum">
              <a:rPr kumimoji="0" lang="en-US" sz="1051"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a:t>
            </a:fld>
            <a:endParaRPr kumimoji="0" lang="en-US" sz="10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Footer Placeholder 3">
            <a:extLst>
              <a:ext uri="{FF2B5EF4-FFF2-40B4-BE49-F238E27FC236}">
                <a16:creationId xmlns:a16="http://schemas.microsoft.com/office/drawing/2014/main" id="{F0404471-BC36-830B-D155-F94733F975B1}"/>
              </a:ext>
            </a:extLst>
          </p:cNvPr>
          <p:cNvSpPr>
            <a:spLocks noGrp="1"/>
          </p:cNvSpPr>
          <p:nvPr>
            <p:ph type="ftr" sz="quarter" idx="11"/>
          </p:nvPr>
        </p:nvSpPr>
        <p:spPr>
          <a:xfrm>
            <a:off x="3686186" y="6459786"/>
            <a:ext cx="4822804" cy="365125"/>
          </a:xfrm>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anose="020F0502020204030204"/>
                <a:ea typeface="+mn-ea"/>
                <a:cs typeface="+mn-cs"/>
              </a:rPr>
              <a:t>© 2023 JHF, PRHI, HCF, HFP</a:t>
            </a: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31E199F3-FAA4-6984-5CF9-436BAA67C7A7}"/>
              </a:ext>
            </a:extLst>
          </p:cNvPr>
          <p:cNvSpPr/>
          <p:nvPr/>
        </p:nvSpPr>
        <p:spPr>
          <a:xfrm>
            <a:off x="368433" y="1289454"/>
            <a:ext cx="11823567" cy="132946"/>
          </a:xfrm>
          <a:prstGeom prst="rect">
            <a:avLst/>
          </a:prstGeom>
          <a:solidFill>
            <a:srgbClr val="005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249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9838C-6C6D-BDFD-3999-ED1CC0ADBB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D34004-F419-FD5D-6CE2-C7ED226ED3DF}"/>
              </a:ext>
            </a:extLst>
          </p:cNvPr>
          <p:cNvSpPr>
            <a:spLocks noGrp="1"/>
          </p:cNvSpPr>
          <p:nvPr>
            <p:ph type="title"/>
          </p:nvPr>
        </p:nvSpPr>
        <p:spPr>
          <a:xfrm>
            <a:off x="298516" y="309066"/>
            <a:ext cx="10515600" cy="1325563"/>
          </a:xfrm>
        </p:spPr>
        <p:txBody>
          <a:bodyPr/>
          <a:lstStyle/>
          <a:p>
            <a:r>
              <a:rPr lang="en-US" dirty="0">
                <a:solidFill>
                  <a:srgbClr val="002060"/>
                </a:solidFill>
                <a:latin typeface="Franklin Gothic Demi" panose="020B0703020102020204" pitchFamily="34" charset="0"/>
              </a:rPr>
              <a:t>Disclosures</a:t>
            </a:r>
            <a:endParaRPr lang="en-US" dirty="0">
              <a:solidFill>
                <a:srgbClr val="002060"/>
              </a:solidFill>
            </a:endParaRPr>
          </a:p>
        </p:txBody>
      </p:sp>
      <p:sp>
        <p:nvSpPr>
          <p:cNvPr id="3" name="Content Placeholder 2">
            <a:extLst>
              <a:ext uri="{FF2B5EF4-FFF2-40B4-BE49-F238E27FC236}">
                <a16:creationId xmlns:a16="http://schemas.microsoft.com/office/drawing/2014/main" id="{6BE176A6-8933-8529-E38B-E7D2E1BC8F5A}"/>
              </a:ext>
            </a:extLst>
          </p:cNvPr>
          <p:cNvSpPr>
            <a:spLocks noGrp="1"/>
          </p:cNvSpPr>
          <p:nvPr>
            <p:ph idx="1"/>
          </p:nvPr>
        </p:nvSpPr>
        <p:spPr>
          <a:xfrm>
            <a:off x="298516" y="1796059"/>
            <a:ext cx="11512484" cy="4351338"/>
          </a:xfrm>
        </p:spPr>
        <p:txBody>
          <a:bodyPr>
            <a:normAutofit/>
          </a:bodyPr>
          <a:lstStyle/>
          <a:p>
            <a:r>
              <a:rPr lang="en-US" sz="3600" b="1" dirty="0">
                <a:solidFill>
                  <a:srgbClr val="0070C0"/>
                </a:solidFill>
                <a:latin typeface="Aptos" panose="020B0004020202020204" pitchFamily="34" charset="0"/>
              </a:rPr>
              <a:t>No members</a:t>
            </a:r>
            <a:r>
              <a:rPr lang="en-US" sz="3600" dirty="0">
                <a:solidFill>
                  <a:srgbClr val="0070C0"/>
                </a:solidFill>
                <a:latin typeface="Aptos" panose="020B0004020202020204" pitchFamily="34" charset="0"/>
              </a:rPr>
              <a:t> </a:t>
            </a:r>
            <a:r>
              <a:rPr lang="en-US" sz="3600" dirty="0">
                <a:latin typeface="Aptos" panose="020B0004020202020204" pitchFamily="34" charset="0"/>
              </a:rPr>
              <a:t>of the planning committee, speakers, presenters, authors, content reviewers and/or anyone else in a position to control the content of this education activity </a:t>
            </a:r>
            <a:r>
              <a:rPr lang="en-US" sz="3600" b="1" dirty="0">
                <a:solidFill>
                  <a:srgbClr val="0070C0"/>
                </a:solidFill>
                <a:latin typeface="Aptos" panose="020B0004020202020204" pitchFamily="34" charset="0"/>
              </a:rPr>
              <a:t>have relevant financial relationships </a:t>
            </a:r>
            <a:r>
              <a:rPr lang="en-US" sz="3600" dirty="0">
                <a:latin typeface="Aptos" panose="020B0004020202020204" pitchFamily="34" charset="0"/>
              </a:rPr>
              <a:t>with any entity producing, marketing, re-selling, or distributing health care goods or services, used on, or consumed by, patients </a:t>
            </a:r>
            <a:r>
              <a:rPr lang="en-US" sz="3600" b="1" dirty="0">
                <a:solidFill>
                  <a:srgbClr val="0070C0"/>
                </a:solidFill>
                <a:latin typeface="Aptos" panose="020B0004020202020204" pitchFamily="34" charset="0"/>
              </a:rPr>
              <a:t>to disclose</a:t>
            </a:r>
            <a:r>
              <a:rPr lang="en-US" sz="3600" dirty="0">
                <a:latin typeface="Aptos" panose="020B0004020202020204" pitchFamily="34" charset="0"/>
              </a:rPr>
              <a:t>.</a:t>
            </a:r>
            <a:endParaRPr lang="en-US" sz="3600" b="1" dirty="0">
              <a:latin typeface="Aptos" panose="020B0004020202020204" pitchFamily="34" charset="0"/>
            </a:endParaRPr>
          </a:p>
          <a:p>
            <a:endParaRPr lang="en-US" sz="3200" dirty="0">
              <a:latin typeface="Aptos" panose="020B0004020202020204" pitchFamily="34" charset="0"/>
            </a:endParaRPr>
          </a:p>
        </p:txBody>
      </p:sp>
      <p:sp>
        <p:nvSpPr>
          <p:cNvPr id="5" name="Slide Number Placeholder 4">
            <a:extLst>
              <a:ext uri="{FF2B5EF4-FFF2-40B4-BE49-F238E27FC236}">
                <a16:creationId xmlns:a16="http://schemas.microsoft.com/office/drawing/2014/main" id="{6A272683-F891-6527-74B9-69BC7246F3E8}"/>
              </a:ext>
            </a:extLst>
          </p:cNvPr>
          <p:cNvSpPr>
            <a:spLocks noGrp="1"/>
          </p:cNvSpPr>
          <p:nvPr>
            <p:ph type="sldNum" sz="quarter" idx="12"/>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E7000212-68E8-4E0F-BB6F-A6238CCAF7D0}"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50B18A4-F92C-0FB8-0E61-AD0996315BD2}"/>
              </a:ext>
            </a:extLst>
          </p:cNvPr>
          <p:cNvSpPr/>
          <p:nvPr/>
        </p:nvSpPr>
        <p:spPr>
          <a:xfrm>
            <a:off x="362016" y="1289454"/>
            <a:ext cx="11823567" cy="183746"/>
          </a:xfrm>
          <a:prstGeom prst="rect">
            <a:avLst/>
          </a:prstGeom>
          <a:solidFill>
            <a:srgbClr val="005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085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94A80-3BB1-F7EF-BCD3-83D67D4632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3D2C35-E69A-6D63-5664-530915A52C43}"/>
              </a:ext>
            </a:extLst>
          </p:cNvPr>
          <p:cNvSpPr>
            <a:spLocks noGrp="1"/>
          </p:cNvSpPr>
          <p:nvPr>
            <p:ph type="title"/>
          </p:nvPr>
        </p:nvSpPr>
        <p:spPr>
          <a:xfrm>
            <a:off x="298516" y="336549"/>
            <a:ext cx="10515600" cy="1325563"/>
          </a:xfrm>
        </p:spPr>
        <p:txBody>
          <a:bodyPr/>
          <a:lstStyle/>
          <a:p>
            <a:r>
              <a:rPr lang="en-US" dirty="0">
                <a:solidFill>
                  <a:srgbClr val="002060"/>
                </a:solidFill>
                <a:latin typeface="Franklin Gothic Demi" panose="020B0703020102020204" pitchFamily="34" charset="0"/>
              </a:rPr>
              <a:t>Disclaimer</a:t>
            </a:r>
            <a:endParaRPr lang="en-US" dirty="0">
              <a:solidFill>
                <a:srgbClr val="002060"/>
              </a:solidFill>
            </a:endParaRPr>
          </a:p>
        </p:txBody>
      </p:sp>
      <p:sp>
        <p:nvSpPr>
          <p:cNvPr id="3" name="Content Placeholder 2">
            <a:extLst>
              <a:ext uri="{FF2B5EF4-FFF2-40B4-BE49-F238E27FC236}">
                <a16:creationId xmlns:a16="http://schemas.microsoft.com/office/drawing/2014/main" id="{4CAC41AE-0329-81CD-3490-C59128A18A6B}"/>
              </a:ext>
            </a:extLst>
          </p:cNvPr>
          <p:cNvSpPr>
            <a:spLocks noGrp="1"/>
          </p:cNvSpPr>
          <p:nvPr>
            <p:ph idx="1"/>
          </p:nvPr>
        </p:nvSpPr>
        <p:spPr>
          <a:xfrm>
            <a:off x="355732" y="1751806"/>
            <a:ext cx="11404468" cy="4768056"/>
          </a:xfrm>
        </p:spPr>
        <p:txBody>
          <a:bodyPr>
            <a:normAutofit fontScale="92500"/>
          </a:bodyPr>
          <a:lstStyle/>
          <a:p>
            <a:r>
              <a:rPr lang="en-US" b="1" dirty="0">
                <a:solidFill>
                  <a:srgbClr val="0070C0"/>
                </a:solidFill>
                <a:latin typeface="Aptos" panose="020B0004020202020204" pitchFamily="34" charset="0"/>
              </a:rPr>
              <a:t>The information presented </a:t>
            </a:r>
            <a:r>
              <a:rPr lang="en-US" dirty="0">
                <a:latin typeface="Aptos" panose="020B0004020202020204" pitchFamily="34" charset="0"/>
              </a:rPr>
              <a:t>at this Center for Continuing Education in Health Sciences program </a:t>
            </a:r>
            <a:r>
              <a:rPr lang="en-US" b="1" dirty="0">
                <a:solidFill>
                  <a:srgbClr val="0070C0"/>
                </a:solidFill>
                <a:latin typeface="Aptos" panose="020B0004020202020204" pitchFamily="34" charset="0"/>
              </a:rPr>
              <a:t>represents the views and opinions of the individual presenters</a:t>
            </a:r>
            <a:r>
              <a:rPr lang="en-US" dirty="0">
                <a:latin typeface="Aptos" panose="020B0004020202020204" pitchFamily="34" charset="0"/>
              </a:rPr>
              <a:t>, and does not constitute the opinion or endorsement of, or promotion by, the UPMC Center for Continuing Education in the Health Sciences, UPMC / University of Pittsburgh Medical Center or Affiliates and University of Pittsburgh School of Medicine.  Reasonable efforts have been taken intending for educational subject matter to be presented in a balanced, unbiased fashion and in compliance with regulatory requirements. However, each program attendee must always use his/her own personal and professional judgment when considering further application of this information, particularly as it may relate to patient diagnostic or treatment decisions including, without limitation, FDA-approved uses and any off-label uses.</a:t>
            </a:r>
          </a:p>
          <a:p>
            <a:endParaRPr lang="en-US" sz="3200" dirty="0">
              <a:latin typeface="Aptos" panose="020B0004020202020204" pitchFamily="34" charset="0"/>
            </a:endParaRPr>
          </a:p>
        </p:txBody>
      </p:sp>
      <p:sp>
        <p:nvSpPr>
          <p:cNvPr id="4" name="Footer Placeholder 3">
            <a:extLst>
              <a:ext uri="{FF2B5EF4-FFF2-40B4-BE49-F238E27FC236}">
                <a16:creationId xmlns:a16="http://schemas.microsoft.com/office/drawing/2014/main" id="{CBC100D1-75A9-4051-7898-AC06A30992E5}"/>
              </a:ext>
            </a:extLst>
          </p:cNvPr>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anose="020F0502020204030204"/>
                <a:ea typeface="+mn-ea"/>
                <a:cs typeface="+mn-cs"/>
              </a:rPr>
              <a:t>© 2023 JHF, PRHI, HCF, HFP</a:t>
            </a: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98C3578-AD5C-A794-2F1D-4F2653C42F44}"/>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7000212-68E8-4E0F-BB6F-A6238CCAF7D0}" type="slidenum">
              <a:rPr kumimoji="0" lang="en-US" sz="1051"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8</a:t>
            </a:fld>
            <a:endParaRPr kumimoji="0" lang="en-US" sz="10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17FC7DD-166B-6E29-CFBC-6109D4010133}"/>
              </a:ext>
            </a:extLst>
          </p:cNvPr>
          <p:cNvSpPr/>
          <p:nvPr/>
        </p:nvSpPr>
        <p:spPr>
          <a:xfrm>
            <a:off x="362016" y="1289454"/>
            <a:ext cx="11823567" cy="209146"/>
          </a:xfrm>
          <a:prstGeom prst="rect">
            <a:avLst/>
          </a:prstGeom>
          <a:solidFill>
            <a:srgbClr val="005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067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lose-up of stacked books">
            <a:extLst>
              <a:ext uri="{FF2B5EF4-FFF2-40B4-BE49-F238E27FC236}">
                <a16:creationId xmlns:a16="http://schemas.microsoft.com/office/drawing/2014/main" id="{0CA3203D-3F91-0F2E-012D-D6D716F29BF6}"/>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66CB7EF7-4B81-668D-6091-BC68E780D25E}"/>
              </a:ext>
            </a:extLst>
          </p:cNvPr>
          <p:cNvSpPr>
            <a:spLocks noGrp="1"/>
          </p:cNvSpPr>
          <p:nvPr>
            <p:ph idx="1"/>
          </p:nvPr>
        </p:nvSpPr>
        <p:spPr>
          <a:xfrm>
            <a:off x="368432" y="1206886"/>
            <a:ext cx="11724507" cy="5042239"/>
          </a:xfrm>
        </p:spPr>
        <p:txBody>
          <a:bodyPr>
            <a:normAutofit lnSpcReduction="10000"/>
          </a:bodyPr>
          <a:lstStyle/>
          <a:p>
            <a:r>
              <a:rPr lang="en-US" sz="2400" dirty="0">
                <a:latin typeface="Arial" panose="020B0604020202020204" pitchFamily="34" charset="0"/>
                <a:cs typeface="Arial" panose="020B0604020202020204" pitchFamily="34" charset="0"/>
              </a:rPr>
              <a:t>Understand the </a:t>
            </a:r>
            <a:r>
              <a:rPr lang="en-US" sz="2400" b="1" dirty="0">
                <a:latin typeface="Arial" panose="020B0604020202020204" pitchFamily="34" charset="0"/>
                <a:cs typeface="Arial" panose="020B0604020202020204" pitchFamily="34" charset="0"/>
              </a:rPr>
              <a:t>concept of situational awareness</a:t>
            </a:r>
            <a:r>
              <a:rPr lang="en-US" sz="2400" dirty="0">
                <a:latin typeface="Arial" panose="020B0604020202020204" pitchFamily="34" charset="0"/>
                <a:cs typeface="Arial" panose="020B0604020202020204" pitchFamily="34" charset="0"/>
              </a:rPr>
              <a:t>: Define situational awareness and explain its importance in maintaining a safe working environment.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Identify </a:t>
            </a:r>
            <a:r>
              <a:rPr lang="en-US" sz="2400" b="1" dirty="0">
                <a:latin typeface="Arial" panose="020B0604020202020204" pitchFamily="34" charset="0"/>
                <a:cs typeface="Arial" panose="020B0604020202020204" pitchFamily="34" charset="0"/>
              </a:rPr>
              <a:t>potential hazards and risk factors </a:t>
            </a:r>
            <a:r>
              <a:rPr lang="en-US" sz="2400" dirty="0">
                <a:latin typeface="Arial" panose="020B0604020202020204" pitchFamily="34" charset="0"/>
                <a:cs typeface="Arial" panose="020B0604020202020204" pitchFamily="34" charset="0"/>
              </a:rPr>
              <a:t>for violence in different work settings or scenarios.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Enhance </a:t>
            </a:r>
            <a:r>
              <a:rPr lang="en-US" sz="2400" b="1" dirty="0">
                <a:latin typeface="Arial" panose="020B0604020202020204" pitchFamily="34" charset="0"/>
                <a:cs typeface="Arial" panose="020B0604020202020204" pitchFamily="34" charset="0"/>
              </a:rPr>
              <a:t>observation skills</a:t>
            </a:r>
            <a:r>
              <a:rPr lang="en-US" sz="2400" dirty="0">
                <a:latin typeface="Arial" panose="020B0604020202020204" pitchFamily="34" charset="0"/>
                <a:cs typeface="Arial" panose="020B0604020202020204" pitchFamily="34" charset="0"/>
              </a:rPr>
              <a:t>: Improve the ability to actively observe and gather relevant information from the environment to anticipate potential dangers.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Demonstrate </a:t>
            </a:r>
            <a:r>
              <a:rPr lang="en-US" sz="2400" b="1" dirty="0">
                <a:latin typeface="Arial" panose="020B0604020202020204" pitchFamily="34" charset="0"/>
                <a:cs typeface="Arial" panose="020B0604020202020204" pitchFamily="34" charset="0"/>
              </a:rPr>
              <a:t>active listening and de-escalation skills</a:t>
            </a:r>
            <a:r>
              <a:rPr lang="en-US" sz="2400" dirty="0">
                <a:latin typeface="Arial" panose="020B0604020202020204" pitchFamily="34" charset="0"/>
                <a:cs typeface="Arial" panose="020B0604020202020204" pitchFamily="34" charset="0"/>
              </a:rPr>
              <a:t> via role play scenarios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Organizational considerations: Learn how to </a:t>
            </a:r>
            <a:r>
              <a:rPr lang="en-US" sz="2400" b="1" dirty="0">
                <a:latin typeface="Arial" panose="020B0604020202020204" pitchFamily="34" charset="0"/>
                <a:cs typeface="Arial" panose="020B0604020202020204" pitchFamily="34" charset="0"/>
              </a:rPr>
              <a:t>assess and advocate for an organizational culture </a:t>
            </a:r>
            <a:r>
              <a:rPr lang="en-US" sz="2400" dirty="0">
                <a:latin typeface="Arial" panose="020B0604020202020204" pitchFamily="34" charset="0"/>
                <a:cs typeface="Arial" panose="020B0604020202020204" pitchFamily="34" charset="0"/>
              </a:rPr>
              <a:t>where trauma-informed care is valued and practiced. </a:t>
            </a:r>
          </a:p>
        </p:txBody>
      </p:sp>
      <p:sp>
        <p:nvSpPr>
          <p:cNvPr id="4" name="Title 1">
            <a:extLst>
              <a:ext uri="{FF2B5EF4-FFF2-40B4-BE49-F238E27FC236}">
                <a16:creationId xmlns:a16="http://schemas.microsoft.com/office/drawing/2014/main" id="{B3BBB5AB-E6CE-BCB4-BC91-28C47B63B779}"/>
              </a:ext>
            </a:extLst>
          </p:cNvPr>
          <p:cNvSpPr txBox="1">
            <a:spLocks/>
          </p:cNvSpPr>
          <p:nvPr/>
        </p:nvSpPr>
        <p:spPr>
          <a:xfrm>
            <a:off x="368433" y="1848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5800"/>
                </a:solidFill>
                <a:effectLst/>
                <a:uLnTx/>
                <a:uFillTx/>
                <a:latin typeface="Arial" panose="020B0604020202020204" pitchFamily="34" charset="0"/>
                <a:ea typeface="+mj-ea"/>
                <a:cs typeface="Arial" panose="020B0604020202020204" pitchFamily="34" charset="0"/>
              </a:rPr>
              <a:t>Learning Objectives</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Rectangle 4">
            <a:extLst>
              <a:ext uri="{FF2B5EF4-FFF2-40B4-BE49-F238E27FC236}">
                <a16:creationId xmlns:a16="http://schemas.microsoft.com/office/drawing/2014/main" id="{70A59D7B-69DF-D25F-C2EF-CD9767689658}"/>
              </a:ext>
            </a:extLst>
          </p:cNvPr>
          <p:cNvSpPr/>
          <p:nvPr/>
        </p:nvSpPr>
        <p:spPr>
          <a:xfrm>
            <a:off x="368433" y="1044671"/>
            <a:ext cx="11823567" cy="130986"/>
          </a:xfrm>
          <a:prstGeom prst="rect">
            <a:avLst/>
          </a:prstGeom>
          <a:solidFill>
            <a:srgbClr val="005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picture containing text, sign&#10;&#10;Description automatically generated">
            <a:extLst>
              <a:ext uri="{FF2B5EF4-FFF2-40B4-BE49-F238E27FC236}">
                <a16:creationId xmlns:a16="http://schemas.microsoft.com/office/drawing/2014/main" id="{AD7CDD30-0F52-2701-3B7C-817628270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95" y="6124758"/>
            <a:ext cx="612445" cy="626025"/>
          </a:xfrm>
          <a:prstGeom prst="rect">
            <a:avLst/>
          </a:prstGeom>
        </p:spPr>
      </p:pic>
    </p:spTree>
    <p:extLst>
      <p:ext uri="{BB962C8B-B14F-4D97-AF65-F5344CB8AC3E}">
        <p14:creationId xmlns:p14="http://schemas.microsoft.com/office/powerpoint/2010/main" val="2206291389"/>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JHF">
      <a:dk1>
        <a:sysClr val="windowText" lastClr="000000"/>
      </a:dk1>
      <a:lt1>
        <a:sysClr val="window" lastClr="FFFFFF"/>
      </a:lt1>
      <a:dk2>
        <a:srgbClr val="455F51"/>
      </a:dk2>
      <a:lt2>
        <a:srgbClr val="E2DFCC"/>
      </a:lt2>
      <a:accent1>
        <a:srgbClr val="00728F"/>
      </a:accent1>
      <a:accent2>
        <a:srgbClr val="5DAAC0"/>
      </a:accent2>
      <a:accent3>
        <a:srgbClr val="0091AC"/>
      </a:accent3>
      <a:accent4>
        <a:srgbClr val="99C7D6"/>
      </a:accent4>
      <a:accent5>
        <a:srgbClr val="757070"/>
      </a:accent5>
      <a:accent6>
        <a:srgbClr val="005268"/>
      </a:accent6>
      <a:hlink>
        <a:srgbClr val="00728F"/>
      </a:hlink>
      <a:folHlink>
        <a:srgbClr val="00526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432</TotalTime>
  <Words>3692</Words>
  <Application>Microsoft Office PowerPoint</Application>
  <PresentationFormat>Widescreen</PresentationFormat>
  <Paragraphs>422</Paragraphs>
  <Slides>44</Slides>
  <Notes>35</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44</vt:i4>
      </vt:variant>
    </vt:vector>
  </HeadingPairs>
  <TitlesOfParts>
    <vt:vector size="58" baseType="lpstr">
      <vt:lpstr>Aptos</vt:lpstr>
      <vt:lpstr>Arial</vt:lpstr>
      <vt:lpstr>Calibri</vt:lpstr>
      <vt:lpstr>Calibri Light</vt:lpstr>
      <vt:lpstr>Cochocib Script Latin Pro</vt:lpstr>
      <vt:lpstr>Franklin Gothic Demi</vt:lpstr>
      <vt:lpstr>Helvetica Neue Medium</vt:lpstr>
      <vt:lpstr>Libre Franklin</vt:lpstr>
      <vt:lpstr>Nunito Sans</vt:lpstr>
      <vt:lpstr>Symbol</vt:lpstr>
      <vt:lpstr>1_Office Theme</vt:lpstr>
      <vt:lpstr>2_Office Theme</vt:lpstr>
      <vt:lpstr>Office Theme</vt:lpstr>
      <vt:lpstr>5_Office Theme</vt:lpstr>
      <vt:lpstr>PowerPoint Presentation</vt:lpstr>
      <vt:lpstr>PowerPoint Presentation</vt:lpstr>
      <vt:lpstr>For Your Safety and Comfort</vt:lpstr>
      <vt:lpstr>PowerPoint Presentation</vt:lpstr>
      <vt:lpstr>PowerPoint Presentation</vt:lpstr>
      <vt:lpstr>Continuing Education Information</vt:lpstr>
      <vt:lpstr>Disclosures</vt:lpstr>
      <vt:lpstr>Disclaimer</vt:lpstr>
      <vt:lpstr>PowerPoint Presentation</vt:lpstr>
      <vt:lpstr>Welcome</vt:lpstr>
      <vt:lpstr>Reflections</vt:lpstr>
      <vt:lpstr>PowerPoint Presentation</vt:lpstr>
      <vt:lpstr>Situational Awareness &amp; Safety</vt:lpstr>
      <vt:lpstr>Session Outline</vt:lpstr>
      <vt:lpstr>PowerPoint Presentation</vt:lpstr>
      <vt:lpstr>Group Scenario Creation</vt:lpstr>
      <vt:lpstr>PowerPoint Presentation</vt:lpstr>
      <vt:lpstr>    Observe</vt:lpstr>
      <vt:lpstr>PowerPoint Presentation</vt:lpstr>
      <vt:lpstr>PowerPoint Presentation</vt:lpstr>
      <vt:lpstr>PowerPoint Presentation</vt:lpstr>
      <vt:lpstr>    Orient</vt:lpstr>
      <vt:lpstr>PowerPoint Presentation</vt:lpstr>
      <vt:lpstr>System 1  &amp;  System 2</vt:lpstr>
      <vt:lpstr>PowerPoint Presentation</vt:lpstr>
      <vt:lpstr>PowerPoint Presentation</vt:lpstr>
      <vt:lpstr>PowerPoint Presentation</vt:lpstr>
      <vt:lpstr>PowerPoint Presentation</vt:lpstr>
      <vt:lpstr>Risk Factors for Violence</vt:lpstr>
      <vt:lpstr>Nonverbal Warning Signals</vt:lpstr>
      <vt:lpstr>Risk Factors for Violence</vt:lpstr>
      <vt:lpstr>  Decide    &amp; Act</vt:lpstr>
      <vt:lpstr>4 Tools for Challenging Situations</vt:lpstr>
      <vt:lpstr>10 Strategies for De-escalation (CPI)</vt:lpstr>
      <vt:lpstr>10 Strategies for De-escalation (CPI)</vt:lpstr>
      <vt:lpstr>Composed Confidence</vt:lpstr>
      <vt:lpstr>PowerPoint Presentation</vt:lpstr>
      <vt:lpstr>PowerPoint Presentation</vt:lpstr>
      <vt:lpstr>Organizational Considerations</vt:lpstr>
      <vt:lpstr>PowerPoint Presentation</vt:lpstr>
      <vt:lpstr>PowerPoint Presentation</vt:lpstr>
      <vt:lpstr>Wrap-up and Reminders</vt:lpstr>
      <vt:lpstr>Surveys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Jennifer Condel</dc:creator>
  <cp:lastModifiedBy>Dorn, Carolyn</cp:lastModifiedBy>
  <cp:revision>9</cp:revision>
  <dcterms:created xsi:type="dcterms:W3CDTF">2025-04-23T13:11:03Z</dcterms:created>
  <dcterms:modified xsi:type="dcterms:W3CDTF">2025-12-17T13:19:49Z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e4b1be8-281e-475d-98b0-21c3457e5a46_Enabled">
    <vt:lpwstr>true</vt:lpwstr>
  </property>
  <property fmtid="{D5CDD505-2E9C-101B-9397-08002B2CF9AE}" pid="3" name="MSIP_Label_5e4b1be8-281e-475d-98b0-21c3457e5a46_SetDate">
    <vt:lpwstr>2025-12-17T13:19:43Z</vt:lpwstr>
  </property>
  <property fmtid="{D5CDD505-2E9C-101B-9397-08002B2CF9AE}" pid="4" name="MSIP_Label_5e4b1be8-281e-475d-98b0-21c3457e5a46_Method">
    <vt:lpwstr>Standard</vt:lpwstr>
  </property>
  <property fmtid="{D5CDD505-2E9C-101B-9397-08002B2CF9AE}" pid="5" name="MSIP_Label_5e4b1be8-281e-475d-98b0-21c3457e5a46_Name">
    <vt:lpwstr>Public</vt:lpwstr>
  </property>
  <property fmtid="{D5CDD505-2E9C-101B-9397-08002B2CF9AE}" pid="6" name="MSIP_Label_5e4b1be8-281e-475d-98b0-21c3457e5a46_SiteId">
    <vt:lpwstr>8b3dd73e-4e72-4679-b191-56da1588712b</vt:lpwstr>
  </property>
  <property fmtid="{D5CDD505-2E9C-101B-9397-08002B2CF9AE}" pid="7" name="MSIP_Label_5e4b1be8-281e-475d-98b0-21c3457e5a46_ActionId">
    <vt:lpwstr>429abe85-8f54-429a-ae00-9757d6eba7ef</vt:lpwstr>
  </property>
  <property fmtid="{D5CDD505-2E9C-101B-9397-08002B2CF9AE}" pid="8" name="MSIP_Label_5e4b1be8-281e-475d-98b0-21c3457e5a46_ContentBits">
    <vt:lpwstr>0</vt:lpwstr>
  </property>
  <property fmtid="{D5CDD505-2E9C-101B-9397-08002B2CF9AE}" pid="9" name="MSIP_Label_5e4b1be8-281e-475d-98b0-21c3457e5a46_Tag">
    <vt:lpwstr>10, 3, 0, 1</vt:lpwstr>
  </property>
</Properties>
</file>