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8" r:id="rId6"/>
  </p:sldMasterIdLst>
  <p:notesMasterIdLst>
    <p:notesMasterId r:id="rId42"/>
  </p:notesMasterIdLst>
  <p:sldIdLst>
    <p:sldId id="2567" r:id="rId7"/>
    <p:sldId id="2564" r:id="rId8"/>
    <p:sldId id="2568" r:id="rId9"/>
    <p:sldId id="2569" r:id="rId10"/>
    <p:sldId id="1721" r:id="rId11"/>
    <p:sldId id="1722" r:id="rId12"/>
    <p:sldId id="2566" r:id="rId13"/>
    <p:sldId id="503" r:id="rId14"/>
    <p:sldId id="346" r:id="rId15"/>
    <p:sldId id="504" r:id="rId16"/>
    <p:sldId id="450" r:id="rId17"/>
    <p:sldId id="477" r:id="rId18"/>
    <p:sldId id="2454" r:id="rId19"/>
    <p:sldId id="633" r:id="rId20"/>
    <p:sldId id="638" r:id="rId21"/>
    <p:sldId id="631" r:id="rId22"/>
    <p:sldId id="262" r:id="rId23"/>
    <p:sldId id="634" r:id="rId24"/>
    <p:sldId id="466" r:id="rId25"/>
    <p:sldId id="482" r:id="rId26"/>
    <p:sldId id="409" r:id="rId27"/>
    <p:sldId id="461" r:id="rId28"/>
    <p:sldId id="2498" r:id="rId29"/>
    <p:sldId id="480" r:id="rId30"/>
    <p:sldId id="465" r:id="rId31"/>
    <p:sldId id="369" r:id="rId32"/>
    <p:sldId id="430" r:id="rId33"/>
    <p:sldId id="350" r:id="rId34"/>
    <p:sldId id="2501" r:id="rId35"/>
    <p:sldId id="2500" r:id="rId36"/>
    <p:sldId id="485" r:id="rId37"/>
    <p:sldId id="445" r:id="rId38"/>
    <p:sldId id="637" r:id="rId39"/>
    <p:sldId id="636" r:id="rId40"/>
    <p:sldId id="25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wa, Raagini" initials="JR" lastIdx="7" clrIdx="0">
    <p:extLst>
      <p:ext uri="{19B8F6BF-5375-455C-9EA6-DF929625EA0E}">
        <p15:presenceInfo xmlns:p15="http://schemas.microsoft.com/office/powerpoint/2012/main" userId="S-1-5-21-2361984597-2039549782-3180204118-1546587" providerId="AD"/>
      </p:ext>
    </p:extLst>
  </p:cmAuthor>
  <p:cmAuthor id="2" name="Rae Elkasaban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578"/>
    <a:srgbClr val="05A188"/>
    <a:srgbClr val="4552A3"/>
    <a:srgbClr val="FFB400"/>
    <a:srgbClr val="00458A"/>
    <a:srgbClr val="0081A6"/>
    <a:srgbClr val="FFB81A"/>
    <a:srgbClr val="005777"/>
    <a:srgbClr val="4E7894"/>
    <a:srgbClr val="003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1522A-C29D-4021-AC56-B8449C7ED088}" v="4" dt="2025-12-05T13:14:04.197"/>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71" autoAdjust="0"/>
  </p:normalViewPr>
  <p:slideViewPr>
    <p:cSldViewPr snapToGrid="0">
      <p:cViewPr varScale="1">
        <p:scale>
          <a:sx n="93" d="100"/>
          <a:sy n="93" d="100"/>
        </p:scale>
        <p:origin x="1272" y="8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wer, Julie A" userId="52f33661-9687-445a-970c-7e1f52186b07" providerId="ADAL" clId="{8797D3EF-DC34-4AD6-8FA9-866122276FD1}"/>
    <pc:docChg chg="addSld delSld modSld sldOrd">
      <pc:chgData name="Brewer, Julie A" userId="52f33661-9687-445a-970c-7e1f52186b07" providerId="ADAL" clId="{8797D3EF-DC34-4AD6-8FA9-866122276FD1}" dt="2025-12-05T13:15:31.441" v="78" actId="20577"/>
      <pc:docMkLst>
        <pc:docMk/>
      </pc:docMkLst>
      <pc:sldChg chg="modSp mod ord">
        <pc:chgData name="Brewer, Julie A" userId="52f33661-9687-445a-970c-7e1f52186b07" providerId="ADAL" clId="{8797D3EF-DC34-4AD6-8FA9-866122276FD1}" dt="2025-12-05T13:15:31.441" v="78" actId="20577"/>
        <pc:sldMkLst>
          <pc:docMk/>
          <pc:sldMk cId="4037378103" sldId="503"/>
        </pc:sldMkLst>
        <pc:spChg chg="mod">
          <ac:chgData name="Brewer, Julie A" userId="52f33661-9687-445a-970c-7e1f52186b07" providerId="ADAL" clId="{8797D3EF-DC34-4AD6-8FA9-866122276FD1}" dt="2025-12-05T13:15:31.441" v="78" actId="20577"/>
          <ac:spMkLst>
            <pc:docMk/>
            <pc:sldMk cId="4037378103" sldId="503"/>
            <ac:spMk id="3" creationId="{C0C5D87B-5F60-AC3B-91A6-EF1A3779A0E6}"/>
          </ac:spMkLst>
        </pc:spChg>
      </pc:sldChg>
      <pc:sldChg chg="modSp mod">
        <pc:chgData name="Brewer, Julie A" userId="52f33661-9687-445a-970c-7e1f52186b07" providerId="ADAL" clId="{8797D3EF-DC34-4AD6-8FA9-866122276FD1}" dt="2025-12-05T13:14:08.905" v="71" actId="1076"/>
        <pc:sldMkLst>
          <pc:docMk/>
          <pc:sldMk cId="2512906653" sldId="504"/>
        </pc:sldMkLst>
        <pc:graphicFrameChg chg="mod">
          <ac:chgData name="Brewer, Julie A" userId="52f33661-9687-445a-970c-7e1f52186b07" providerId="ADAL" clId="{8797D3EF-DC34-4AD6-8FA9-866122276FD1}" dt="2025-12-05T13:14:08.905" v="71" actId="1076"/>
          <ac:graphicFrameMkLst>
            <pc:docMk/>
            <pc:sldMk cId="2512906653" sldId="504"/>
            <ac:graphicFrameMk id="9" creationId="{049F6A94-4EEA-B60B-5EA6-236206007E5F}"/>
          </ac:graphicFrameMkLst>
        </pc:graphicFrameChg>
      </pc:sldChg>
      <pc:sldChg chg="add">
        <pc:chgData name="Brewer, Julie A" userId="52f33661-9687-445a-970c-7e1f52186b07" providerId="ADAL" clId="{8797D3EF-DC34-4AD6-8FA9-866122276FD1}" dt="2025-11-25T14:39:07.996" v="0"/>
        <pc:sldMkLst>
          <pc:docMk/>
          <pc:sldMk cId="1391401138" sldId="1721"/>
        </pc:sldMkLst>
      </pc:sldChg>
      <pc:sldChg chg="add">
        <pc:chgData name="Brewer, Julie A" userId="52f33661-9687-445a-970c-7e1f52186b07" providerId="ADAL" clId="{8797D3EF-DC34-4AD6-8FA9-866122276FD1}" dt="2025-11-25T14:39:07.996" v="0"/>
        <pc:sldMkLst>
          <pc:docMk/>
          <pc:sldMk cId="2818226578" sldId="1722"/>
        </pc:sldMkLst>
      </pc:sldChg>
      <pc:sldChg chg="add">
        <pc:chgData name="Brewer, Julie A" userId="52f33661-9687-445a-970c-7e1f52186b07" providerId="ADAL" clId="{8797D3EF-DC34-4AD6-8FA9-866122276FD1}" dt="2025-11-25T14:39:07.996" v="0"/>
        <pc:sldMkLst>
          <pc:docMk/>
          <pc:sldMk cId="260615630" sldId="2564"/>
        </pc:sldMkLst>
      </pc:sldChg>
      <pc:sldChg chg="add">
        <pc:chgData name="Brewer, Julie A" userId="52f33661-9687-445a-970c-7e1f52186b07" providerId="ADAL" clId="{8797D3EF-DC34-4AD6-8FA9-866122276FD1}" dt="2025-11-25T14:39:07.996" v="0"/>
        <pc:sldMkLst>
          <pc:docMk/>
          <pc:sldMk cId="2146893518" sldId="2566"/>
        </pc:sldMkLst>
      </pc:sldChg>
      <pc:sldChg chg="add">
        <pc:chgData name="Brewer, Julie A" userId="52f33661-9687-445a-970c-7e1f52186b07" providerId="ADAL" clId="{8797D3EF-DC34-4AD6-8FA9-866122276FD1}" dt="2025-11-25T14:39:07.996" v="0"/>
        <pc:sldMkLst>
          <pc:docMk/>
          <pc:sldMk cId="3869033864" sldId="2567"/>
        </pc:sldMkLst>
      </pc:sldChg>
      <pc:sldChg chg="add">
        <pc:chgData name="Brewer, Julie A" userId="52f33661-9687-445a-970c-7e1f52186b07" providerId="ADAL" clId="{8797D3EF-DC34-4AD6-8FA9-866122276FD1}" dt="2025-11-25T14:39:07.996" v="0"/>
        <pc:sldMkLst>
          <pc:docMk/>
          <pc:sldMk cId="1032676008" sldId="2568"/>
        </pc:sldMkLst>
      </pc:sldChg>
      <pc:sldChg chg="add">
        <pc:chgData name="Brewer, Julie A" userId="52f33661-9687-445a-970c-7e1f52186b07" providerId="ADAL" clId="{8797D3EF-DC34-4AD6-8FA9-866122276FD1}" dt="2025-11-25T14:39:07.996" v="0"/>
        <pc:sldMkLst>
          <pc:docMk/>
          <pc:sldMk cId="3831967200" sldId="2569"/>
        </pc:sldMkLst>
      </pc:sldChg>
      <pc:sldChg chg="modSp new del mod">
        <pc:chgData name="Brewer, Julie A" userId="52f33661-9687-445a-970c-7e1f52186b07" providerId="ADAL" clId="{8797D3EF-DC34-4AD6-8FA9-866122276FD1}" dt="2025-11-25T14:41:59.971" v="69" actId="47"/>
        <pc:sldMkLst>
          <pc:docMk/>
          <pc:sldMk cId="3234199317" sldId="2570"/>
        </pc:sldMkLst>
      </pc:sldChg>
      <pc:sldChg chg="add del">
        <pc:chgData name="Brewer, Julie A" userId="52f33661-9687-445a-970c-7e1f52186b07" providerId="ADAL" clId="{8797D3EF-DC34-4AD6-8FA9-866122276FD1}" dt="2025-11-25T14:40:44.061" v="3"/>
        <pc:sldMkLst>
          <pc:docMk/>
          <pc:sldMk cId="2073272731" sldId="2571"/>
        </pc:sldMkLst>
      </pc:sldChg>
      <pc:sldChg chg="add del">
        <pc:chgData name="Brewer, Julie A" userId="52f33661-9687-445a-970c-7e1f52186b07" providerId="ADAL" clId="{8797D3EF-DC34-4AD6-8FA9-866122276FD1}" dt="2025-11-25T14:40:44.061" v="3"/>
        <pc:sldMkLst>
          <pc:docMk/>
          <pc:sldMk cId="3223279976" sldId="2572"/>
        </pc:sldMkLst>
      </pc:sldChg>
      <pc:sldChg chg="add del">
        <pc:chgData name="Brewer, Julie A" userId="52f33661-9687-445a-970c-7e1f52186b07" providerId="ADAL" clId="{8797D3EF-DC34-4AD6-8FA9-866122276FD1}" dt="2025-11-25T14:40:44.061" v="3"/>
        <pc:sldMkLst>
          <pc:docMk/>
          <pc:sldMk cId="3224118323" sldId="2573"/>
        </pc:sldMkLst>
      </pc:sldChg>
      <pc:sldChg chg="add del">
        <pc:chgData name="Brewer, Julie A" userId="52f33661-9687-445a-970c-7e1f52186b07" providerId="ADAL" clId="{8797D3EF-DC34-4AD6-8FA9-866122276FD1}" dt="2025-11-25T14:40:44.061" v="3"/>
        <pc:sldMkLst>
          <pc:docMk/>
          <pc:sldMk cId="4052935522" sldId="2574"/>
        </pc:sldMkLst>
      </pc:sldChg>
      <pc:sldChg chg="add del">
        <pc:chgData name="Brewer, Julie A" userId="52f33661-9687-445a-970c-7e1f52186b07" providerId="ADAL" clId="{8797D3EF-DC34-4AD6-8FA9-866122276FD1}" dt="2025-11-25T14:40:44.061" v="3"/>
        <pc:sldMkLst>
          <pc:docMk/>
          <pc:sldMk cId="3615152241" sldId="2575"/>
        </pc:sldMkLst>
      </pc:sldChg>
      <pc:sldChg chg="add del">
        <pc:chgData name="Brewer, Julie A" userId="52f33661-9687-445a-970c-7e1f52186b07" providerId="ADAL" clId="{8797D3EF-DC34-4AD6-8FA9-866122276FD1}" dt="2025-11-25T14:40:44.061" v="3"/>
        <pc:sldMkLst>
          <pc:docMk/>
          <pc:sldMk cId="942075919" sldId="2576"/>
        </pc:sldMkLst>
      </pc:sldChg>
      <pc:sldChg chg="add del">
        <pc:chgData name="Brewer, Julie A" userId="52f33661-9687-445a-970c-7e1f52186b07" providerId="ADAL" clId="{8797D3EF-DC34-4AD6-8FA9-866122276FD1}" dt="2025-11-25T14:40:44.061" v="3"/>
        <pc:sldMkLst>
          <pc:docMk/>
          <pc:sldMk cId="2394735821" sldId="25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White</c:v>
                </c:pt>
              </c:strCache>
            </c:strRef>
          </c:tx>
          <c:spPr>
            <a:ln w="19050" cap="rnd">
              <a:solidFill>
                <a:srgbClr val="FFB81A"/>
              </a:solidFill>
              <a:round/>
            </a:ln>
            <a:effectLst/>
          </c:spPr>
          <c:marker>
            <c:symbol val="circle"/>
            <c:size val="5"/>
            <c:spPr>
              <a:solidFill>
                <a:srgbClr val="FFB81A"/>
              </a:solidFill>
              <a:ln w="9525">
                <a:solidFill>
                  <a:srgbClr val="FFB81A"/>
                </a:solidFill>
              </a:ln>
              <a:effectLst/>
            </c:spPr>
          </c:marker>
          <c:dLbls>
            <c:dLbl>
              <c:idx val="0"/>
              <c:layout>
                <c:manualLayout>
                  <c:x val="1.7702248185519642E-3"/>
                  <c:y val="-5.6297907981212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5A-4D9D-ACF4-59483E609C6C}"/>
                </c:ext>
              </c:extLst>
            </c:dLbl>
            <c:dLbl>
              <c:idx val="1"/>
              <c:layout>
                <c:manualLayout>
                  <c:x val="-1.2391573729863693E-2"/>
                  <c:y val="6.6232832919073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5A-4D9D-ACF4-59483E609C6C}"/>
                </c:ext>
              </c:extLst>
            </c:dLbl>
            <c:dLbl>
              <c:idx val="2"/>
              <c:layout>
                <c:manualLayout>
                  <c:x val="-1.4161798548415714E-2"/>
                  <c:y val="6.2921191273120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5A-4D9D-ACF4-59483E609C6C}"/>
                </c:ext>
              </c:extLst>
            </c:dLbl>
            <c:dLbl>
              <c:idx val="3"/>
              <c:layout>
                <c:manualLayout>
                  <c:x val="-1.0621348911311737E-2"/>
                  <c:y val="6.2921191273120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5A-4D9D-ACF4-59483E609C6C}"/>
                </c:ext>
              </c:extLst>
            </c:dLbl>
            <c:dLbl>
              <c:idx val="4"/>
              <c:layout>
                <c:manualLayout>
                  <c:x val="-8.8511240927597809E-3"/>
                  <c:y val="4.967462468930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5A-4D9D-ACF4-59483E609C6C}"/>
                </c:ext>
              </c:extLst>
            </c:dLbl>
            <c:dLbl>
              <c:idx val="5"/>
              <c:layout>
                <c:manualLayout>
                  <c:x val="-3.0093821915383255E-2"/>
                  <c:y val="5.6076086639306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5A-4D9D-ACF4-59483E609C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Sheet1!$A$2:$A$7</c:f>
              <c:numCache>
                <c:formatCode>General</c:formatCode>
                <c:ptCount val="6"/>
                <c:pt idx="0">
                  <c:v>2017</c:v>
                </c:pt>
                <c:pt idx="1">
                  <c:v>2018</c:v>
                </c:pt>
                <c:pt idx="2">
                  <c:v>2019</c:v>
                </c:pt>
                <c:pt idx="3">
                  <c:v>2020</c:v>
                </c:pt>
                <c:pt idx="4">
                  <c:v>2021</c:v>
                </c:pt>
                <c:pt idx="5">
                  <c:v>2022</c:v>
                </c:pt>
              </c:numCache>
            </c:numRef>
          </c:xVal>
          <c:yVal>
            <c:numRef>
              <c:f>Sheet1!$B$2:$B$7</c:f>
              <c:numCache>
                <c:formatCode>General</c:formatCode>
                <c:ptCount val="6"/>
                <c:pt idx="0">
                  <c:v>4.3</c:v>
                </c:pt>
                <c:pt idx="1">
                  <c:v>3.4</c:v>
                </c:pt>
                <c:pt idx="2">
                  <c:v>3.3</c:v>
                </c:pt>
                <c:pt idx="3">
                  <c:v>3.6</c:v>
                </c:pt>
                <c:pt idx="4">
                  <c:v>3.7</c:v>
                </c:pt>
                <c:pt idx="5">
                  <c:v>3.4</c:v>
                </c:pt>
              </c:numCache>
            </c:numRef>
          </c:yVal>
          <c:smooth val="0"/>
          <c:extLst>
            <c:ext xmlns:c16="http://schemas.microsoft.com/office/drawing/2014/chart" uri="{C3380CC4-5D6E-409C-BE32-E72D297353CC}">
              <c16:uniqueId val="{00000000-385A-4D9D-ACF4-59483E609C6C}"/>
            </c:ext>
          </c:extLst>
        </c:ser>
        <c:ser>
          <c:idx val="1"/>
          <c:order val="1"/>
          <c:tx>
            <c:strRef>
              <c:f>Sheet1!$C$1</c:f>
              <c:strCache>
                <c:ptCount val="1"/>
                <c:pt idx="0">
                  <c:v>Black</c:v>
                </c:pt>
              </c:strCache>
            </c:strRef>
          </c:tx>
          <c:spPr>
            <a:ln w="19050" cap="rnd">
              <a:solidFill>
                <a:srgbClr val="00458A"/>
              </a:solidFill>
              <a:round/>
            </a:ln>
            <a:effectLst/>
          </c:spPr>
          <c:marker>
            <c:symbol val="circle"/>
            <c:size val="5"/>
            <c:spPr>
              <a:solidFill>
                <a:srgbClr val="00458A"/>
              </a:solidFill>
              <a:ln w="9525">
                <a:solidFill>
                  <a:srgbClr val="00458A"/>
                </a:solidFill>
              </a:ln>
              <a:effectLst/>
            </c:spPr>
          </c:marker>
          <c:dLbls>
            <c:dLbl>
              <c:idx val="0"/>
              <c:layout>
                <c:manualLayout>
                  <c:x val="-1.7702248185519562E-3"/>
                  <c:y val="5.6297907981212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5A-4D9D-ACF4-59483E609C6C}"/>
                </c:ext>
              </c:extLst>
            </c:dLbl>
            <c:dLbl>
              <c:idx val="1"/>
              <c:layout>
                <c:manualLayout>
                  <c:x val="-2.4783147459727387E-2"/>
                  <c:y val="-6.9544474565027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5A-4D9D-ACF4-59483E609C6C}"/>
                </c:ext>
              </c:extLst>
            </c:dLbl>
            <c:dLbl>
              <c:idx val="2"/>
              <c:layout>
                <c:manualLayout>
                  <c:x val="-2.1242697822623537E-2"/>
                  <c:y val="-6.2921191273120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5A-4D9D-ACF4-59483E609C6C}"/>
                </c:ext>
              </c:extLst>
            </c:dLbl>
            <c:dLbl>
              <c:idx val="3"/>
              <c:layout>
                <c:manualLayout>
                  <c:x val="-3.8944946008143098E-2"/>
                  <c:y val="-6.6232832919073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5A-4D9D-ACF4-59483E609C6C}"/>
                </c:ext>
              </c:extLst>
            </c:dLbl>
            <c:dLbl>
              <c:idx val="4"/>
              <c:layout>
                <c:manualLayout>
                  <c:x val="-3.717472118959108E-2"/>
                  <c:y val="-5.2986266335259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5A-4D9D-ACF4-59483E609C6C}"/>
                </c:ext>
              </c:extLst>
            </c:dLbl>
            <c:dLbl>
              <c:idx val="5"/>
              <c:layout>
                <c:manualLayout>
                  <c:x val="-3.8944946008143036E-2"/>
                  <c:y val="-5.6297907981212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5A-4D9D-ACF4-59483E609C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Sheet1!$A$2:$A$7</c:f>
              <c:numCache>
                <c:formatCode>General</c:formatCode>
                <c:ptCount val="6"/>
                <c:pt idx="0">
                  <c:v>2017</c:v>
                </c:pt>
                <c:pt idx="1">
                  <c:v>2018</c:v>
                </c:pt>
                <c:pt idx="2">
                  <c:v>2019</c:v>
                </c:pt>
                <c:pt idx="3">
                  <c:v>2020</c:v>
                </c:pt>
                <c:pt idx="4">
                  <c:v>2021</c:v>
                </c:pt>
                <c:pt idx="5">
                  <c:v>2022</c:v>
                </c:pt>
              </c:numCache>
            </c:numRef>
          </c:xVal>
          <c:yVal>
            <c:numRef>
              <c:f>Sheet1!$C$2:$C$7</c:f>
              <c:numCache>
                <c:formatCode>General</c:formatCode>
                <c:ptCount val="6"/>
                <c:pt idx="0">
                  <c:v>4.0999999999999996</c:v>
                </c:pt>
                <c:pt idx="1">
                  <c:v>3.9</c:v>
                </c:pt>
                <c:pt idx="2">
                  <c:v>4.5</c:v>
                </c:pt>
                <c:pt idx="3">
                  <c:v>6.3</c:v>
                </c:pt>
                <c:pt idx="4">
                  <c:v>6.7</c:v>
                </c:pt>
                <c:pt idx="5">
                  <c:v>7.7</c:v>
                </c:pt>
              </c:numCache>
            </c:numRef>
          </c:yVal>
          <c:smooth val="0"/>
          <c:extLst>
            <c:ext xmlns:c16="http://schemas.microsoft.com/office/drawing/2014/chart" uri="{C3380CC4-5D6E-409C-BE32-E72D297353CC}">
              <c16:uniqueId val="{00000001-385A-4D9D-ACF4-59483E609C6C}"/>
            </c:ext>
          </c:extLst>
        </c:ser>
        <c:dLbls>
          <c:showLegendKey val="0"/>
          <c:showVal val="0"/>
          <c:showCatName val="0"/>
          <c:showSerName val="0"/>
          <c:showPercent val="0"/>
          <c:showBubbleSize val="0"/>
        </c:dLbls>
        <c:axId val="400037152"/>
        <c:axId val="400037512"/>
      </c:scatterChart>
      <c:valAx>
        <c:axId val="400037152"/>
        <c:scaling>
          <c:orientation val="minMax"/>
          <c:max val="2022"/>
          <c:min val="2017"/>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0037512"/>
        <c:crosses val="autoZero"/>
        <c:crossBetween val="midCat"/>
        <c:majorUnit val="1"/>
      </c:valAx>
      <c:valAx>
        <c:axId val="40003751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003715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DA3A7-FF27-4538-8C33-5279F83ABD54}"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D9A51859-50ED-4284-B62C-2096277AB57A}">
      <dgm:prSet/>
      <dgm:spPr/>
      <dgm:t>
        <a:bodyPr/>
        <a:lstStyle/>
        <a:p>
          <a:r>
            <a:rPr lang="en-US" dirty="0"/>
            <a:t>Recognize how language and attitudes influence perceptions of MOUD.</a:t>
          </a:r>
        </a:p>
      </dgm:t>
    </dgm:pt>
    <dgm:pt modelId="{BB3CB08C-7E76-4B0D-991C-841AD696070C}" type="parTrans" cxnId="{7A099CD1-9AB5-47EE-B829-7DB1630BC116}">
      <dgm:prSet/>
      <dgm:spPr/>
      <dgm:t>
        <a:bodyPr/>
        <a:lstStyle/>
        <a:p>
          <a:endParaRPr lang="en-US"/>
        </a:p>
      </dgm:t>
    </dgm:pt>
    <dgm:pt modelId="{C8358798-B166-42C5-9492-0675F7B6208F}" type="sibTrans" cxnId="{7A099CD1-9AB5-47EE-B829-7DB1630BC116}">
      <dgm:prSet phldrT="1" phldr="0"/>
      <dgm:spPr/>
      <dgm:t>
        <a:bodyPr/>
        <a:lstStyle/>
        <a:p>
          <a:r>
            <a:rPr lang="en-US"/>
            <a:t>1</a:t>
          </a:r>
          <a:endParaRPr lang="en-US" dirty="0"/>
        </a:p>
      </dgm:t>
    </dgm:pt>
    <dgm:pt modelId="{A5EC9349-95AC-4122-B80C-A46AE17629BD}">
      <dgm:prSet/>
      <dgm:spPr/>
      <dgm:t>
        <a:bodyPr/>
        <a:lstStyle/>
        <a:p>
          <a:r>
            <a:rPr lang="en-US" dirty="0"/>
            <a:t>Use trauma-informed and culturally responsive communication to support client understanding and reduce stigma during MOUD education.</a:t>
          </a:r>
        </a:p>
      </dgm:t>
    </dgm:pt>
    <dgm:pt modelId="{C213B43F-8A2C-499E-BDB0-2160C19B74E2}" type="parTrans" cxnId="{2120C437-3D36-42A7-B65B-242CCC68ABA5}">
      <dgm:prSet/>
      <dgm:spPr/>
      <dgm:t>
        <a:bodyPr/>
        <a:lstStyle/>
        <a:p>
          <a:endParaRPr lang="en-US"/>
        </a:p>
      </dgm:t>
    </dgm:pt>
    <dgm:pt modelId="{1E8628E1-C551-4CFF-A019-64D21A91FBB3}" type="sibTrans" cxnId="{2120C437-3D36-42A7-B65B-242CCC68ABA5}">
      <dgm:prSet phldrT="2" phldr="0"/>
      <dgm:spPr/>
      <dgm:t>
        <a:bodyPr/>
        <a:lstStyle/>
        <a:p>
          <a:r>
            <a:rPr lang="en-US"/>
            <a:t>2</a:t>
          </a:r>
        </a:p>
      </dgm:t>
    </dgm:pt>
    <dgm:pt modelId="{FAA9E5D4-F75B-4EF2-BFE6-171629D00FBC}">
      <dgm:prSet/>
      <dgm:spPr/>
      <dgm:t>
        <a:bodyPr/>
        <a:lstStyle/>
        <a:p>
          <a:r>
            <a:rPr lang="en-US" dirty="0"/>
            <a:t>Accurately describe all MOUD options in plain language in a way that is non-stigmatizing.</a:t>
          </a:r>
        </a:p>
      </dgm:t>
    </dgm:pt>
    <dgm:pt modelId="{29A9975C-097A-4FC6-A610-628FEFC1AA6C}" type="parTrans" cxnId="{110BD9AD-17F4-48FC-BB10-FE1F047A03ED}">
      <dgm:prSet/>
      <dgm:spPr/>
      <dgm:t>
        <a:bodyPr/>
        <a:lstStyle/>
        <a:p>
          <a:endParaRPr lang="en-US"/>
        </a:p>
      </dgm:t>
    </dgm:pt>
    <dgm:pt modelId="{57EEA404-CB4B-4FE0-B9DB-3B668D3A0007}" type="sibTrans" cxnId="{110BD9AD-17F4-48FC-BB10-FE1F047A03ED}">
      <dgm:prSet phldrT="3" phldr="0"/>
      <dgm:spPr/>
      <dgm:t>
        <a:bodyPr/>
        <a:lstStyle/>
        <a:p>
          <a:r>
            <a:rPr lang="en-US"/>
            <a:t>3</a:t>
          </a:r>
        </a:p>
      </dgm:t>
    </dgm:pt>
    <dgm:pt modelId="{F0B12D97-80B6-4954-B76E-8F65DF2113AB}" type="pres">
      <dgm:prSet presAssocID="{159DA3A7-FF27-4538-8C33-5279F83ABD54}" presName="Name0" presStyleCnt="0">
        <dgm:presLayoutVars>
          <dgm:animLvl val="lvl"/>
          <dgm:resizeHandles val="exact"/>
        </dgm:presLayoutVars>
      </dgm:prSet>
      <dgm:spPr/>
    </dgm:pt>
    <dgm:pt modelId="{F750C9D0-2F2A-4478-A201-853ACBF372F9}" type="pres">
      <dgm:prSet presAssocID="{D9A51859-50ED-4284-B62C-2096277AB57A}" presName="compositeNode" presStyleCnt="0">
        <dgm:presLayoutVars>
          <dgm:bulletEnabled val="1"/>
        </dgm:presLayoutVars>
      </dgm:prSet>
      <dgm:spPr/>
    </dgm:pt>
    <dgm:pt modelId="{B6DC7585-6250-4B54-81B8-0763A5536535}" type="pres">
      <dgm:prSet presAssocID="{D9A51859-50ED-4284-B62C-2096277AB57A}" presName="bgRect" presStyleLbl="bgAccFollowNode1" presStyleIdx="0" presStyleCnt="3"/>
      <dgm:spPr/>
    </dgm:pt>
    <dgm:pt modelId="{ACF8D1F3-CFDF-4498-A8C7-02DA39539981}" type="pres">
      <dgm:prSet presAssocID="{C8358798-B166-42C5-9492-0675F7B6208F}" presName="sibTransNodeCircle" presStyleLbl="alignNode1" presStyleIdx="0" presStyleCnt="6">
        <dgm:presLayoutVars>
          <dgm:chMax val="0"/>
          <dgm:bulletEnabled/>
        </dgm:presLayoutVars>
      </dgm:prSet>
      <dgm:spPr/>
    </dgm:pt>
    <dgm:pt modelId="{75A04285-A978-49F1-9C2E-5C6AE23E57FD}" type="pres">
      <dgm:prSet presAssocID="{D9A51859-50ED-4284-B62C-2096277AB57A}" presName="bottomLine" presStyleLbl="alignNode1" presStyleIdx="1" presStyleCnt="6">
        <dgm:presLayoutVars/>
      </dgm:prSet>
      <dgm:spPr/>
    </dgm:pt>
    <dgm:pt modelId="{419BAE2C-94E5-415B-BCA2-F00889D9B10A}" type="pres">
      <dgm:prSet presAssocID="{D9A51859-50ED-4284-B62C-2096277AB57A}" presName="nodeText" presStyleLbl="bgAccFollowNode1" presStyleIdx="0" presStyleCnt="3">
        <dgm:presLayoutVars>
          <dgm:bulletEnabled val="1"/>
        </dgm:presLayoutVars>
      </dgm:prSet>
      <dgm:spPr/>
    </dgm:pt>
    <dgm:pt modelId="{4E021951-ACD8-4B2E-8379-5278C047B22D}" type="pres">
      <dgm:prSet presAssocID="{C8358798-B166-42C5-9492-0675F7B6208F}" presName="sibTrans" presStyleCnt="0"/>
      <dgm:spPr/>
    </dgm:pt>
    <dgm:pt modelId="{0AE7E988-F3FF-47AC-B8B3-96AEF18F7B8A}" type="pres">
      <dgm:prSet presAssocID="{A5EC9349-95AC-4122-B80C-A46AE17629BD}" presName="compositeNode" presStyleCnt="0">
        <dgm:presLayoutVars>
          <dgm:bulletEnabled val="1"/>
        </dgm:presLayoutVars>
      </dgm:prSet>
      <dgm:spPr/>
    </dgm:pt>
    <dgm:pt modelId="{2BDE3288-4900-4975-9225-D54C96A5FC99}" type="pres">
      <dgm:prSet presAssocID="{A5EC9349-95AC-4122-B80C-A46AE17629BD}" presName="bgRect" presStyleLbl="bgAccFollowNode1" presStyleIdx="1" presStyleCnt="3"/>
      <dgm:spPr/>
    </dgm:pt>
    <dgm:pt modelId="{F3CC11FF-7D81-4230-B035-43A0621E9804}" type="pres">
      <dgm:prSet presAssocID="{1E8628E1-C551-4CFF-A019-64D21A91FBB3}" presName="sibTransNodeCircle" presStyleLbl="alignNode1" presStyleIdx="2" presStyleCnt="6">
        <dgm:presLayoutVars>
          <dgm:chMax val="0"/>
          <dgm:bulletEnabled/>
        </dgm:presLayoutVars>
      </dgm:prSet>
      <dgm:spPr/>
    </dgm:pt>
    <dgm:pt modelId="{B66EB898-BF7E-4A9F-98F7-A0BE9AFE58B4}" type="pres">
      <dgm:prSet presAssocID="{A5EC9349-95AC-4122-B80C-A46AE17629BD}" presName="bottomLine" presStyleLbl="alignNode1" presStyleIdx="3" presStyleCnt="6">
        <dgm:presLayoutVars/>
      </dgm:prSet>
      <dgm:spPr/>
    </dgm:pt>
    <dgm:pt modelId="{3B468212-4DBE-4B92-B839-5294493FEE1C}" type="pres">
      <dgm:prSet presAssocID="{A5EC9349-95AC-4122-B80C-A46AE17629BD}" presName="nodeText" presStyleLbl="bgAccFollowNode1" presStyleIdx="1" presStyleCnt="3">
        <dgm:presLayoutVars>
          <dgm:bulletEnabled val="1"/>
        </dgm:presLayoutVars>
      </dgm:prSet>
      <dgm:spPr/>
    </dgm:pt>
    <dgm:pt modelId="{4E84AB62-B107-4A4D-A9CA-7FED34C20D16}" type="pres">
      <dgm:prSet presAssocID="{1E8628E1-C551-4CFF-A019-64D21A91FBB3}" presName="sibTrans" presStyleCnt="0"/>
      <dgm:spPr/>
    </dgm:pt>
    <dgm:pt modelId="{72D639B2-3057-4631-B0B8-A828FAD2F69B}" type="pres">
      <dgm:prSet presAssocID="{FAA9E5D4-F75B-4EF2-BFE6-171629D00FBC}" presName="compositeNode" presStyleCnt="0">
        <dgm:presLayoutVars>
          <dgm:bulletEnabled val="1"/>
        </dgm:presLayoutVars>
      </dgm:prSet>
      <dgm:spPr/>
    </dgm:pt>
    <dgm:pt modelId="{9C0B46E4-98CF-4BCB-8E4E-6F421695A75C}" type="pres">
      <dgm:prSet presAssocID="{FAA9E5D4-F75B-4EF2-BFE6-171629D00FBC}" presName="bgRect" presStyleLbl="bgAccFollowNode1" presStyleIdx="2" presStyleCnt="3" custLinFactNeighborY="2530"/>
      <dgm:spPr/>
    </dgm:pt>
    <dgm:pt modelId="{221AFE57-474C-4CA6-B65D-4D9651B19614}" type="pres">
      <dgm:prSet presAssocID="{57EEA404-CB4B-4FE0-B9DB-3B668D3A0007}" presName="sibTransNodeCircle" presStyleLbl="alignNode1" presStyleIdx="4" presStyleCnt="6">
        <dgm:presLayoutVars>
          <dgm:chMax val="0"/>
          <dgm:bulletEnabled/>
        </dgm:presLayoutVars>
      </dgm:prSet>
      <dgm:spPr/>
    </dgm:pt>
    <dgm:pt modelId="{58B78D36-DFEB-44D8-90F4-361590FBCA5D}" type="pres">
      <dgm:prSet presAssocID="{FAA9E5D4-F75B-4EF2-BFE6-171629D00FBC}" presName="bottomLine" presStyleLbl="alignNode1" presStyleIdx="5" presStyleCnt="6">
        <dgm:presLayoutVars/>
      </dgm:prSet>
      <dgm:spPr/>
    </dgm:pt>
    <dgm:pt modelId="{25A75B6B-FEED-4A52-8570-B7146A05E5BB}" type="pres">
      <dgm:prSet presAssocID="{FAA9E5D4-F75B-4EF2-BFE6-171629D00FBC}" presName="nodeText" presStyleLbl="bgAccFollowNode1" presStyleIdx="2" presStyleCnt="3">
        <dgm:presLayoutVars>
          <dgm:bulletEnabled val="1"/>
        </dgm:presLayoutVars>
      </dgm:prSet>
      <dgm:spPr/>
    </dgm:pt>
  </dgm:ptLst>
  <dgm:cxnLst>
    <dgm:cxn modelId="{AEA26532-C16C-4F62-92F7-AE727730B429}" type="presOf" srcId="{1E8628E1-C551-4CFF-A019-64D21A91FBB3}" destId="{F3CC11FF-7D81-4230-B035-43A0621E9804}" srcOrd="0" destOrd="0" presId="urn:microsoft.com/office/officeart/2016/7/layout/BasicLinearProcessNumbered"/>
    <dgm:cxn modelId="{2120C437-3D36-42A7-B65B-242CCC68ABA5}" srcId="{159DA3A7-FF27-4538-8C33-5279F83ABD54}" destId="{A5EC9349-95AC-4122-B80C-A46AE17629BD}" srcOrd="1" destOrd="0" parTransId="{C213B43F-8A2C-499E-BDB0-2160C19B74E2}" sibTransId="{1E8628E1-C551-4CFF-A019-64D21A91FBB3}"/>
    <dgm:cxn modelId="{8B8BA845-5497-44CD-855F-BA4BFA3BD546}" type="presOf" srcId="{FAA9E5D4-F75B-4EF2-BFE6-171629D00FBC}" destId="{9C0B46E4-98CF-4BCB-8E4E-6F421695A75C}" srcOrd="0" destOrd="0" presId="urn:microsoft.com/office/officeart/2016/7/layout/BasicLinearProcessNumbered"/>
    <dgm:cxn modelId="{003F966D-E21E-4F61-B6A9-1D8EDA9E7812}" type="presOf" srcId="{C8358798-B166-42C5-9492-0675F7B6208F}" destId="{ACF8D1F3-CFDF-4498-A8C7-02DA39539981}" srcOrd="0" destOrd="0" presId="urn:microsoft.com/office/officeart/2016/7/layout/BasicLinearProcessNumbered"/>
    <dgm:cxn modelId="{BEACBD4D-D72D-4311-B671-03F111618256}" type="presOf" srcId="{D9A51859-50ED-4284-B62C-2096277AB57A}" destId="{419BAE2C-94E5-415B-BCA2-F00889D9B10A}" srcOrd="1" destOrd="0" presId="urn:microsoft.com/office/officeart/2016/7/layout/BasicLinearProcessNumbered"/>
    <dgm:cxn modelId="{51B7B752-0784-4395-B995-CDB7E1EF75A8}" type="presOf" srcId="{A5EC9349-95AC-4122-B80C-A46AE17629BD}" destId="{2BDE3288-4900-4975-9225-D54C96A5FC99}" srcOrd="0" destOrd="0" presId="urn:microsoft.com/office/officeart/2016/7/layout/BasicLinearProcessNumbered"/>
    <dgm:cxn modelId="{A71F6398-5ED5-4471-9B93-9B51A4DB0D75}" type="presOf" srcId="{A5EC9349-95AC-4122-B80C-A46AE17629BD}" destId="{3B468212-4DBE-4B92-B839-5294493FEE1C}" srcOrd="1" destOrd="0" presId="urn:microsoft.com/office/officeart/2016/7/layout/BasicLinearProcessNumbered"/>
    <dgm:cxn modelId="{4F28D798-4941-4C0B-BAE1-D0586DB66059}" type="presOf" srcId="{159DA3A7-FF27-4538-8C33-5279F83ABD54}" destId="{F0B12D97-80B6-4954-B76E-8F65DF2113AB}" srcOrd="0" destOrd="0" presId="urn:microsoft.com/office/officeart/2016/7/layout/BasicLinearProcessNumbered"/>
    <dgm:cxn modelId="{110BD9AD-17F4-48FC-BB10-FE1F047A03ED}" srcId="{159DA3A7-FF27-4538-8C33-5279F83ABD54}" destId="{FAA9E5D4-F75B-4EF2-BFE6-171629D00FBC}" srcOrd="2" destOrd="0" parTransId="{29A9975C-097A-4FC6-A610-628FEFC1AA6C}" sibTransId="{57EEA404-CB4B-4FE0-B9DB-3B668D3A0007}"/>
    <dgm:cxn modelId="{A691C7BA-0233-496D-B7F4-961C6AF695E3}" type="presOf" srcId="{57EEA404-CB4B-4FE0-B9DB-3B668D3A0007}" destId="{221AFE57-474C-4CA6-B65D-4D9651B19614}" srcOrd="0" destOrd="0" presId="urn:microsoft.com/office/officeart/2016/7/layout/BasicLinearProcessNumbered"/>
    <dgm:cxn modelId="{7A099CD1-9AB5-47EE-B829-7DB1630BC116}" srcId="{159DA3A7-FF27-4538-8C33-5279F83ABD54}" destId="{D9A51859-50ED-4284-B62C-2096277AB57A}" srcOrd="0" destOrd="0" parTransId="{BB3CB08C-7E76-4B0D-991C-841AD696070C}" sibTransId="{C8358798-B166-42C5-9492-0675F7B6208F}"/>
    <dgm:cxn modelId="{7B5F0BF8-E578-46D7-A82E-7BE3BC2C7FCB}" type="presOf" srcId="{FAA9E5D4-F75B-4EF2-BFE6-171629D00FBC}" destId="{25A75B6B-FEED-4A52-8570-B7146A05E5BB}" srcOrd="1" destOrd="0" presId="urn:microsoft.com/office/officeart/2016/7/layout/BasicLinearProcessNumbered"/>
    <dgm:cxn modelId="{75C6D1F8-9427-4924-AA60-B36AA23E0700}" type="presOf" srcId="{D9A51859-50ED-4284-B62C-2096277AB57A}" destId="{B6DC7585-6250-4B54-81B8-0763A5536535}" srcOrd="0" destOrd="0" presId="urn:microsoft.com/office/officeart/2016/7/layout/BasicLinearProcessNumbered"/>
    <dgm:cxn modelId="{DE911C6E-2415-47EB-8F94-146F0CFEABDD}" type="presParOf" srcId="{F0B12D97-80B6-4954-B76E-8F65DF2113AB}" destId="{F750C9D0-2F2A-4478-A201-853ACBF372F9}" srcOrd="0" destOrd="0" presId="urn:microsoft.com/office/officeart/2016/7/layout/BasicLinearProcessNumbered"/>
    <dgm:cxn modelId="{ABCB497B-C9DA-4548-AEC5-474D225661DA}" type="presParOf" srcId="{F750C9D0-2F2A-4478-A201-853ACBF372F9}" destId="{B6DC7585-6250-4B54-81B8-0763A5536535}" srcOrd="0" destOrd="0" presId="urn:microsoft.com/office/officeart/2016/7/layout/BasicLinearProcessNumbered"/>
    <dgm:cxn modelId="{6A6B0F1A-8461-4860-ADFB-CCF9E9B8DB92}" type="presParOf" srcId="{F750C9D0-2F2A-4478-A201-853ACBF372F9}" destId="{ACF8D1F3-CFDF-4498-A8C7-02DA39539981}" srcOrd="1" destOrd="0" presId="urn:microsoft.com/office/officeart/2016/7/layout/BasicLinearProcessNumbered"/>
    <dgm:cxn modelId="{06417775-55D9-4C0A-8BD2-17A1912D2BFC}" type="presParOf" srcId="{F750C9D0-2F2A-4478-A201-853ACBF372F9}" destId="{75A04285-A978-49F1-9C2E-5C6AE23E57FD}" srcOrd="2" destOrd="0" presId="urn:microsoft.com/office/officeart/2016/7/layout/BasicLinearProcessNumbered"/>
    <dgm:cxn modelId="{3F743D06-B9AD-4D98-93A6-FF6E047676E0}" type="presParOf" srcId="{F750C9D0-2F2A-4478-A201-853ACBF372F9}" destId="{419BAE2C-94E5-415B-BCA2-F00889D9B10A}" srcOrd="3" destOrd="0" presId="urn:microsoft.com/office/officeart/2016/7/layout/BasicLinearProcessNumbered"/>
    <dgm:cxn modelId="{DFA692C2-1204-45B3-8626-FD2B0DB044F6}" type="presParOf" srcId="{F0B12D97-80B6-4954-B76E-8F65DF2113AB}" destId="{4E021951-ACD8-4B2E-8379-5278C047B22D}" srcOrd="1" destOrd="0" presId="urn:microsoft.com/office/officeart/2016/7/layout/BasicLinearProcessNumbered"/>
    <dgm:cxn modelId="{B3678197-070A-4E74-9AF6-57D28CF9A63D}" type="presParOf" srcId="{F0B12D97-80B6-4954-B76E-8F65DF2113AB}" destId="{0AE7E988-F3FF-47AC-B8B3-96AEF18F7B8A}" srcOrd="2" destOrd="0" presId="urn:microsoft.com/office/officeart/2016/7/layout/BasicLinearProcessNumbered"/>
    <dgm:cxn modelId="{B4A1EBB2-216E-4A3C-BE62-2C6019F4AE3E}" type="presParOf" srcId="{0AE7E988-F3FF-47AC-B8B3-96AEF18F7B8A}" destId="{2BDE3288-4900-4975-9225-D54C96A5FC99}" srcOrd="0" destOrd="0" presId="urn:microsoft.com/office/officeart/2016/7/layout/BasicLinearProcessNumbered"/>
    <dgm:cxn modelId="{0772FD2D-E6E3-4CFB-AF54-1A854DFE8092}" type="presParOf" srcId="{0AE7E988-F3FF-47AC-B8B3-96AEF18F7B8A}" destId="{F3CC11FF-7D81-4230-B035-43A0621E9804}" srcOrd="1" destOrd="0" presId="urn:microsoft.com/office/officeart/2016/7/layout/BasicLinearProcessNumbered"/>
    <dgm:cxn modelId="{4B59AF09-4248-4EAB-9545-4AF14E8D3E18}" type="presParOf" srcId="{0AE7E988-F3FF-47AC-B8B3-96AEF18F7B8A}" destId="{B66EB898-BF7E-4A9F-98F7-A0BE9AFE58B4}" srcOrd="2" destOrd="0" presId="urn:microsoft.com/office/officeart/2016/7/layout/BasicLinearProcessNumbered"/>
    <dgm:cxn modelId="{C6034CF3-D374-4E9F-966E-4F57852931B5}" type="presParOf" srcId="{0AE7E988-F3FF-47AC-B8B3-96AEF18F7B8A}" destId="{3B468212-4DBE-4B92-B839-5294493FEE1C}" srcOrd="3" destOrd="0" presId="urn:microsoft.com/office/officeart/2016/7/layout/BasicLinearProcessNumbered"/>
    <dgm:cxn modelId="{0F0C2C85-3100-4F6D-AE9E-68C2BBA7F1AE}" type="presParOf" srcId="{F0B12D97-80B6-4954-B76E-8F65DF2113AB}" destId="{4E84AB62-B107-4A4D-A9CA-7FED34C20D16}" srcOrd="3" destOrd="0" presId="urn:microsoft.com/office/officeart/2016/7/layout/BasicLinearProcessNumbered"/>
    <dgm:cxn modelId="{21A210BD-D7C8-474C-A8B4-6B40BBBAA040}" type="presParOf" srcId="{F0B12D97-80B6-4954-B76E-8F65DF2113AB}" destId="{72D639B2-3057-4631-B0B8-A828FAD2F69B}" srcOrd="4" destOrd="0" presId="urn:microsoft.com/office/officeart/2016/7/layout/BasicLinearProcessNumbered"/>
    <dgm:cxn modelId="{D31A11F6-3D93-47B6-AA21-C7311F27D028}" type="presParOf" srcId="{72D639B2-3057-4631-B0B8-A828FAD2F69B}" destId="{9C0B46E4-98CF-4BCB-8E4E-6F421695A75C}" srcOrd="0" destOrd="0" presId="urn:microsoft.com/office/officeart/2016/7/layout/BasicLinearProcessNumbered"/>
    <dgm:cxn modelId="{72FE6534-28B4-4CDA-BC94-72BF807DF1FB}" type="presParOf" srcId="{72D639B2-3057-4631-B0B8-A828FAD2F69B}" destId="{221AFE57-474C-4CA6-B65D-4D9651B19614}" srcOrd="1" destOrd="0" presId="urn:microsoft.com/office/officeart/2016/7/layout/BasicLinearProcessNumbered"/>
    <dgm:cxn modelId="{918A125E-2ECB-4245-9096-72EB21B6D0CE}" type="presParOf" srcId="{72D639B2-3057-4631-B0B8-A828FAD2F69B}" destId="{58B78D36-DFEB-44D8-90F4-361590FBCA5D}" srcOrd="2" destOrd="0" presId="urn:microsoft.com/office/officeart/2016/7/layout/BasicLinearProcessNumbered"/>
    <dgm:cxn modelId="{150D7501-C401-49C5-8CD1-A3EDCA634B34}" type="presParOf" srcId="{72D639B2-3057-4631-B0B8-A828FAD2F69B}" destId="{25A75B6B-FEED-4A52-8570-B7146A05E5B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B6182-70C8-4C0F-B6D5-4CC176D7C27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8250E47-E581-4439-A8C8-D18D034C357B}">
      <dgm:prSet custT="1"/>
      <dgm:spPr>
        <a:solidFill>
          <a:schemeClr val="accent1">
            <a:lumMod val="75000"/>
          </a:schemeClr>
        </a:solidFill>
        <a:ln>
          <a:noFill/>
        </a:ln>
        <a:effectLst>
          <a:outerShdw blurRad="50800" dist="38100" dir="2700000" algn="tl" rotWithShape="0">
            <a:prstClr val="black">
              <a:alpha val="40000"/>
            </a:prstClr>
          </a:outerShdw>
        </a:effectLst>
      </dgm:spPr>
      <dgm:t>
        <a:bodyPr/>
        <a:lstStyle/>
        <a:p>
          <a:r>
            <a:rPr lang="en-US" sz="2400" b="1" dirty="0"/>
            <a:t>Buprenorphine </a:t>
          </a:r>
        </a:p>
      </dgm:t>
    </dgm:pt>
    <dgm:pt modelId="{B413F2D5-794F-47AA-ACD3-66750171CC13}" type="parTrans" cxnId="{2F8D98A8-55A1-4C9A-B92A-FC5AE5807426}">
      <dgm:prSet/>
      <dgm:spPr/>
      <dgm:t>
        <a:bodyPr/>
        <a:lstStyle/>
        <a:p>
          <a:endParaRPr lang="en-US"/>
        </a:p>
      </dgm:t>
    </dgm:pt>
    <dgm:pt modelId="{5E22C65C-C1CA-4054-9B39-279AB9507E9A}" type="sibTrans" cxnId="{2F8D98A8-55A1-4C9A-B92A-FC5AE5807426}">
      <dgm:prSet/>
      <dgm:spPr/>
      <dgm:t>
        <a:bodyPr/>
        <a:lstStyle/>
        <a:p>
          <a:endParaRPr lang="en-US"/>
        </a:p>
      </dgm:t>
    </dgm:pt>
    <dgm:pt modelId="{580A1E70-D265-40A4-9463-B4D69B11747C}">
      <dgm:prSet custT="1"/>
      <dgm:spPr>
        <a:solidFill>
          <a:schemeClr val="accent1">
            <a:lumMod val="75000"/>
          </a:schemeClr>
        </a:solidFill>
        <a:ln>
          <a:noFill/>
        </a:ln>
        <a:effectLst>
          <a:outerShdw blurRad="50800" dist="38100" dir="2700000" algn="tl" rotWithShape="0">
            <a:prstClr val="black">
              <a:alpha val="40000"/>
            </a:prstClr>
          </a:outerShdw>
        </a:effectLst>
      </dgm:spPr>
      <dgm:t>
        <a:bodyPr/>
        <a:lstStyle/>
        <a:p>
          <a:r>
            <a:rPr lang="en-US" sz="2400" b="1" dirty="0"/>
            <a:t>Methadone </a:t>
          </a:r>
        </a:p>
      </dgm:t>
    </dgm:pt>
    <dgm:pt modelId="{5F352568-9FAB-4C5A-9C34-ED5B3820A56C}" type="parTrans" cxnId="{01A4CE7F-E10C-4351-A707-EC2B586213B7}">
      <dgm:prSet/>
      <dgm:spPr/>
      <dgm:t>
        <a:bodyPr/>
        <a:lstStyle/>
        <a:p>
          <a:endParaRPr lang="en-US"/>
        </a:p>
      </dgm:t>
    </dgm:pt>
    <dgm:pt modelId="{CCB768B8-1C74-4D9A-8AD7-509463752998}" type="sibTrans" cxnId="{01A4CE7F-E10C-4351-A707-EC2B586213B7}">
      <dgm:prSet/>
      <dgm:spPr/>
      <dgm:t>
        <a:bodyPr/>
        <a:lstStyle/>
        <a:p>
          <a:endParaRPr lang="en-US"/>
        </a:p>
      </dgm:t>
    </dgm:pt>
    <dgm:pt modelId="{C7148C79-A3F5-4DB1-8A3D-FFDDF2C502AE}">
      <dgm:prSet custT="1"/>
      <dgm:spPr>
        <a:solidFill>
          <a:schemeClr val="accent1">
            <a:lumMod val="75000"/>
          </a:schemeClr>
        </a:solidFill>
        <a:ln>
          <a:noFill/>
        </a:ln>
        <a:effectLst>
          <a:outerShdw blurRad="50800" dist="38100" dir="2700000" algn="tl" rotWithShape="0">
            <a:prstClr val="black">
              <a:alpha val="40000"/>
            </a:prstClr>
          </a:outerShdw>
        </a:effectLst>
      </dgm:spPr>
      <dgm:t>
        <a:bodyPr/>
        <a:lstStyle/>
        <a:p>
          <a:r>
            <a:rPr lang="en-US" sz="2400" b="1" dirty="0"/>
            <a:t>Naltrexone </a:t>
          </a:r>
        </a:p>
      </dgm:t>
    </dgm:pt>
    <dgm:pt modelId="{DE95392C-E986-40F0-A7C0-525F4F78F344}" type="parTrans" cxnId="{A3144A9C-1D1A-4528-B7CD-971CE0D6B34F}">
      <dgm:prSet/>
      <dgm:spPr/>
      <dgm:t>
        <a:bodyPr/>
        <a:lstStyle/>
        <a:p>
          <a:endParaRPr lang="en-US"/>
        </a:p>
      </dgm:t>
    </dgm:pt>
    <dgm:pt modelId="{B610EB5D-E09C-4581-95E6-94114A125360}" type="sibTrans" cxnId="{A3144A9C-1D1A-4528-B7CD-971CE0D6B34F}">
      <dgm:prSet/>
      <dgm:spPr/>
      <dgm:t>
        <a:bodyPr/>
        <a:lstStyle/>
        <a:p>
          <a:endParaRPr lang="en-US"/>
        </a:p>
      </dgm:t>
    </dgm:pt>
    <dgm:pt modelId="{B16DFD05-2B97-4690-8C69-2323CD3D0AF7}" type="pres">
      <dgm:prSet presAssocID="{D9BB6182-70C8-4C0F-B6D5-4CC176D7C27C}" presName="diagram" presStyleCnt="0">
        <dgm:presLayoutVars>
          <dgm:chPref val="1"/>
          <dgm:dir/>
          <dgm:animOne val="branch"/>
          <dgm:animLvl val="lvl"/>
          <dgm:resizeHandles/>
        </dgm:presLayoutVars>
      </dgm:prSet>
      <dgm:spPr/>
    </dgm:pt>
    <dgm:pt modelId="{D9A132B8-93BA-4380-976F-B23A85D1681A}" type="pres">
      <dgm:prSet presAssocID="{F8250E47-E581-4439-A8C8-D18D034C357B}" presName="root" presStyleCnt="0"/>
      <dgm:spPr/>
    </dgm:pt>
    <dgm:pt modelId="{4F98B6ED-5E0C-420D-8D04-A3AE6F5369D4}" type="pres">
      <dgm:prSet presAssocID="{F8250E47-E581-4439-A8C8-D18D034C357B}" presName="rootComposite" presStyleCnt="0"/>
      <dgm:spPr/>
    </dgm:pt>
    <dgm:pt modelId="{E8E8A394-89D2-4B3B-B863-AA0D6E34FB70}" type="pres">
      <dgm:prSet presAssocID="{F8250E47-E581-4439-A8C8-D18D034C357B}" presName="rootText" presStyleLbl="node1" presStyleIdx="0" presStyleCnt="3" custScaleY="156592"/>
      <dgm:spPr/>
    </dgm:pt>
    <dgm:pt modelId="{159369B6-69F8-42E7-B3DC-8CB081B659AB}" type="pres">
      <dgm:prSet presAssocID="{F8250E47-E581-4439-A8C8-D18D034C357B}" presName="rootConnector" presStyleLbl="node1" presStyleIdx="0" presStyleCnt="3"/>
      <dgm:spPr/>
    </dgm:pt>
    <dgm:pt modelId="{87AFE661-7E0D-4826-9E00-0AD6113D244F}" type="pres">
      <dgm:prSet presAssocID="{F8250E47-E581-4439-A8C8-D18D034C357B}" presName="childShape" presStyleCnt="0"/>
      <dgm:spPr/>
    </dgm:pt>
    <dgm:pt modelId="{221DDA5E-1A4F-410C-A290-6F4B68A3A8A2}" type="pres">
      <dgm:prSet presAssocID="{580A1E70-D265-40A4-9463-B4D69B11747C}" presName="root" presStyleCnt="0"/>
      <dgm:spPr/>
    </dgm:pt>
    <dgm:pt modelId="{5F3A08D2-B9ED-4583-8FD0-29CFB229739D}" type="pres">
      <dgm:prSet presAssocID="{580A1E70-D265-40A4-9463-B4D69B11747C}" presName="rootComposite" presStyleCnt="0"/>
      <dgm:spPr/>
    </dgm:pt>
    <dgm:pt modelId="{83CF3A24-A1BA-4469-A828-F4FA1C05A5B2}" type="pres">
      <dgm:prSet presAssocID="{580A1E70-D265-40A4-9463-B4D69B11747C}" presName="rootText" presStyleLbl="node1" presStyleIdx="1" presStyleCnt="3" custScaleY="156592"/>
      <dgm:spPr/>
    </dgm:pt>
    <dgm:pt modelId="{CBC65366-BC1F-4736-ADD6-3790661B59BD}" type="pres">
      <dgm:prSet presAssocID="{580A1E70-D265-40A4-9463-B4D69B11747C}" presName="rootConnector" presStyleLbl="node1" presStyleIdx="1" presStyleCnt="3"/>
      <dgm:spPr/>
    </dgm:pt>
    <dgm:pt modelId="{E8429FAB-85B7-4782-94A2-A0EA87D25144}" type="pres">
      <dgm:prSet presAssocID="{580A1E70-D265-40A4-9463-B4D69B11747C}" presName="childShape" presStyleCnt="0"/>
      <dgm:spPr/>
    </dgm:pt>
    <dgm:pt modelId="{330CE211-E0E1-4949-AD42-744269693FD4}" type="pres">
      <dgm:prSet presAssocID="{C7148C79-A3F5-4DB1-8A3D-FFDDF2C502AE}" presName="root" presStyleCnt="0"/>
      <dgm:spPr/>
    </dgm:pt>
    <dgm:pt modelId="{E70066A6-EDDF-4A8C-AEFF-A435933A9266}" type="pres">
      <dgm:prSet presAssocID="{C7148C79-A3F5-4DB1-8A3D-FFDDF2C502AE}" presName="rootComposite" presStyleCnt="0"/>
      <dgm:spPr/>
    </dgm:pt>
    <dgm:pt modelId="{F389231D-3E86-4C90-B1BB-A6534FAC4C74}" type="pres">
      <dgm:prSet presAssocID="{C7148C79-A3F5-4DB1-8A3D-FFDDF2C502AE}" presName="rootText" presStyleLbl="node1" presStyleIdx="2" presStyleCnt="3" custScaleY="156592"/>
      <dgm:spPr/>
    </dgm:pt>
    <dgm:pt modelId="{FBC17195-9081-4D44-9576-111306A7C129}" type="pres">
      <dgm:prSet presAssocID="{C7148C79-A3F5-4DB1-8A3D-FFDDF2C502AE}" presName="rootConnector" presStyleLbl="node1" presStyleIdx="2" presStyleCnt="3"/>
      <dgm:spPr/>
    </dgm:pt>
    <dgm:pt modelId="{C683382C-48D9-47CD-AC90-2F7FEED214AD}" type="pres">
      <dgm:prSet presAssocID="{C7148C79-A3F5-4DB1-8A3D-FFDDF2C502AE}" presName="childShape" presStyleCnt="0"/>
      <dgm:spPr/>
    </dgm:pt>
  </dgm:ptLst>
  <dgm:cxnLst>
    <dgm:cxn modelId="{1E55B440-3278-4C40-A739-79CA1EB1F967}" type="presOf" srcId="{D9BB6182-70C8-4C0F-B6D5-4CC176D7C27C}" destId="{B16DFD05-2B97-4690-8C69-2323CD3D0AF7}" srcOrd="0" destOrd="0" presId="urn:microsoft.com/office/officeart/2005/8/layout/hierarchy3"/>
    <dgm:cxn modelId="{01A4CE7F-E10C-4351-A707-EC2B586213B7}" srcId="{D9BB6182-70C8-4C0F-B6D5-4CC176D7C27C}" destId="{580A1E70-D265-40A4-9463-B4D69B11747C}" srcOrd="1" destOrd="0" parTransId="{5F352568-9FAB-4C5A-9C34-ED5B3820A56C}" sibTransId="{CCB768B8-1C74-4D9A-8AD7-509463752998}"/>
    <dgm:cxn modelId="{728E778B-018D-4E6B-88D2-ABD06101539D}" type="presOf" srcId="{580A1E70-D265-40A4-9463-B4D69B11747C}" destId="{83CF3A24-A1BA-4469-A828-F4FA1C05A5B2}" srcOrd="0" destOrd="0" presId="urn:microsoft.com/office/officeart/2005/8/layout/hierarchy3"/>
    <dgm:cxn modelId="{4ED76699-229B-4B97-8C0E-B3575C8D90E8}" type="presOf" srcId="{580A1E70-D265-40A4-9463-B4D69B11747C}" destId="{CBC65366-BC1F-4736-ADD6-3790661B59BD}" srcOrd="1" destOrd="0" presId="urn:microsoft.com/office/officeart/2005/8/layout/hierarchy3"/>
    <dgm:cxn modelId="{A3144A9C-1D1A-4528-B7CD-971CE0D6B34F}" srcId="{D9BB6182-70C8-4C0F-B6D5-4CC176D7C27C}" destId="{C7148C79-A3F5-4DB1-8A3D-FFDDF2C502AE}" srcOrd="2" destOrd="0" parTransId="{DE95392C-E986-40F0-A7C0-525F4F78F344}" sibTransId="{B610EB5D-E09C-4581-95E6-94114A125360}"/>
    <dgm:cxn modelId="{2F8D98A8-55A1-4C9A-B92A-FC5AE5807426}" srcId="{D9BB6182-70C8-4C0F-B6D5-4CC176D7C27C}" destId="{F8250E47-E581-4439-A8C8-D18D034C357B}" srcOrd="0" destOrd="0" parTransId="{B413F2D5-794F-47AA-ACD3-66750171CC13}" sibTransId="{5E22C65C-C1CA-4054-9B39-279AB9507E9A}"/>
    <dgm:cxn modelId="{B11A28BE-ADA3-45F6-A65D-84EBBCB64DE6}" type="presOf" srcId="{C7148C79-A3F5-4DB1-8A3D-FFDDF2C502AE}" destId="{F389231D-3E86-4C90-B1BB-A6534FAC4C74}" srcOrd="0" destOrd="0" presId="urn:microsoft.com/office/officeart/2005/8/layout/hierarchy3"/>
    <dgm:cxn modelId="{450D66C5-682E-4DF8-A67A-596C5B011C83}" type="presOf" srcId="{C7148C79-A3F5-4DB1-8A3D-FFDDF2C502AE}" destId="{FBC17195-9081-4D44-9576-111306A7C129}" srcOrd="1" destOrd="0" presId="urn:microsoft.com/office/officeart/2005/8/layout/hierarchy3"/>
    <dgm:cxn modelId="{E3BF2CD1-65CC-404B-BCA8-524C677B91DA}" type="presOf" srcId="{F8250E47-E581-4439-A8C8-D18D034C357B}" destId="{E8E8A394-89D2-4B3B-B863-AA0D6E34FB70}" srcOrd="0" destOrd="0" presId="urn:microsoft.com/office/officeart/2005/8/layout/hierarchy3"/>
    <dgm:cxn modelId="{6AF25BEE-9492-405F-967F-B2E0E72E9FE6}" type="presOf" srcId="{F8250E47-E581-4439-A8C8-D18D034C357B}" destId="{159369B6-69F8-42E7-B3DC-8CB081B659AB}" srcOrd="1" destOrd="0" presId="urn:microsoft.com/office/officeart/2005/8/layout/hierarchy3"/>
    <dgm:cxn modelId="{D6C51B7F-E811-470D-BE80-0466CF9B70EC}" type="presParOf" srcId="{B16DFD05-2B97-4690-8C69-2323CD3D0AF7}" destId="{D9A132B8-93BA-4380-976F-B23A85D1681A}" srcOrd="0" destOrd="0" presId="urn:microsoft.com/office/officeart/2005/8/layout/hierarchy3"/>
    <dgm:cxn modelId="{3544117E-4B22-4728-85C2-A0979360F3D8}" type="presParOf" srcId="{D9A132B8-93BA-4380-976F-B23A85D1681A}" destId="{4F98B6ED-5E0C-420D-8D04-A3AE6F5369D4}" srcOrd="0" destOrd="0" presId="urn:microsoft.com/office/officeart/2005/8/layout/hierarchy3"/>
    <dgm:cxn modelId="{94C2B28A-6CC5-421D-97C6-B10A46D3A883}" type="presParOf" srcId="{4F98B6ED-5E0C-420D-8D04-A3AE6F5369D4}" destId="{E8E8A394-89D2-4B3B-B863-AA0D6E34FB70}" srcOrd="0" destOrd="0" presId="urn:microsoft.com/office/officeart/2005/8/layout/hierarchy3"/>
    <dgm:cxn modelId="{8CCC1F50-C212-4069-ABD9-2EB0FB3C7729}" type="presParOf" srcId="{4F98B6ED-5E0C-420D-8D04-A3AE6F5369D4}" destId="{159369B6-69F8-42E7-B3DC-8CB081B659AB}" srcOrd="1" destOrd="0" presId="urn:microsoft.com/office/officeart/2005/8/layout/hierarchy3"/>
    <dgm:cxn modelId="{82F9DA59-FA28-49F7-8F32-2512DB8A9DCC}" type="presParOf" srcId="{D9A132B8-93BA-4380-976F-B23A85D1681A}" destId="{87AFE661-7E0D-4826-9E00-0AD6113D244F}" srcOrd="1" destOrd="0" presId="urn:microsoft.com/office/officeart/2005/8/layout/hierarchy3"/>
    <dgm:cxn modelId="{64A75BB0-7B2F-452C-BA0D-553D47839BEC}" type="presParOf" srcId="{B16DFD05-2B97-4690-8C69-2323CD3D0AF7}" destId="{221DDA5E-1A4F-410C-A290-6F4B68A3A8A2}" srcOrd="1" destOrd="0" presId="urn:microsoft.com/office/officeart/2005/8/layout/hierarchy3"/>
    <dgm:cxn modelId="{0246ABAA-E870-4474-9B55-60736D8B126F}" type="presParOf" srcId="{221DDA5E-1A4F-410C-A290-6F4B68A3A8A2}" destId="{5F3A08D2-B9ED-4583-8FD0-29CFB229739D}" srcOrd="0" destOrd="0" presId="urn:microsoft.com/office/officeart/2005/8/layout/hierarchy3"/>
    <dgm:cxn modelId="{F584BC60-C2AA-45C5-B564-ECD7F158AFBC}" type="presParOf" srcId="{5F3A08D2-B9ED-4583-8FD0-29CFB229739D}" destId="{83CF3A24-A1BA-4469-A828-F4FA1C05A5B2}" srcOrd="0" destOrd="0" presId="urn:microsoft.com/office/officeart/2005/8/layout/hierarchy3"/>
    <dgm:cxn modelId="{4E77B93A-F098-4B44-91A1-1E30034E59A8}" type="presParOf" srcId="{5F3A08D2-B9ED-4583-8FD0-29CFB229739D}" destId="{CBC65366-BC1F-4736-ADD6-3790661B59BD}" srcOrd="1" destOrd="0" presId="urn:microsoft.com/office/officeart/2005/8/layout/hierarchy3"/>
    <dgm:cxn modelId="{DB4E25B4-1835-4BD4-A813-0E9AB9F32EB7}" type="presParOf" srcId="{221DDA5E-1A4F-410C-A290-6F4B68A3A8A2}" destId="{E8429FAB-85B7-4782-94A2-A0EA87D25144}" srcOrd="1" destOrd="0" presId="urn:microsoft.com/office/officeart/2005/8/layout/hierarchy3"/>
    <dgm:cxn modelId="{3AE6DFAF-307E-484A-90E0-DE5FD738A91A}" type="presParOf" srcId="{B16DFD05-2B97-4690-8C69-2323CD3D0AF7}" destId="{330CE211-E0E1-4949-AD42-744269693FD4}" srcOrd="2" destOrd="0" presId="urn:microsoft.com/office/officeart/2005/8/layout/hierarchy3"/>
    <dgm:cxn modelId="{1B0F7D0E-D5DB-4BD0-9F1D-2D41321F1E32}" type="presParOf" srcId="{330CE211-E0E1-4949-AD42-744269693FD4}" destId="{E70066A6-EDDF-4A8C-AEFF-A435933A9266}" srcOrd="0" destOrd="0" presId="urn:microsoft.com/office/officeart/2005/8/layout/hierarchy3"/>
    <dgm:cxn modelId="{5CE9B446-7FB2-4BD0-824D-A8CAE7066B8E}" type="presParOf" srcId="{E70066A6-EDDF-4A8C-AEFF-A435933A9266}" destId="{F389231D-3E86-4C90-B1BB-A6534FAC4C74}" srcOrd="0" destOrd="0" presId="urn:microsoft.com/office/officeart/2005/8/layout/hierarchy3"/>
    <dgm:cxn modelId="{506DCA4B-5296-49CF-AA3C-530BE81CDA69}" type="presParOf" srcId="{E70066A6-EDDF-4A8C-AEFF-A435933A9266}" destId="{FBC17195-9081-4D44-9576-111306A7C129}" srcOrd="1" destOrd="0" presId="urn:microsoft.com/office/officeart/2005/8/layout/hierarchy3"/>
    <dgm:cxn modelId="{E5D10649-5A8A-4623-8D4C-8FEC8734BCE5}" type="presParOf" srcId="{330CE211-E0E1-4949-AD42-744269693FD4}" destId="{C683382C-48D9-47CD-AC90-2F7FEED214A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89568-6FB6-49EE-AB58-EA08103A4B77}" type="doc">
      <dgm:prSet loTypeId="urn:microsoft.com/office/officeart/2005/8/layout/vList2" loCatId="list" qsTypeId="urn:microsoft.com/office/officeart/2005/8/quickstyle/simple3" qsCatId="simple" csTypeId="urn:microsoft.com/office/officeart/2005/8/colors/accent3_1" csCatId="accent3" phldr="1"/>
      <dgm:spPr/>
      <dgm:t>
        <a:bodyPr/>
        <a:lstStyle/>
        <a:p>
          <a:endParaRPr lang="en-US"/>
        </a:p>
      </dgm:t>
    </dgm:pt>
    <dgm:pt modelId="{29FFAC93-587D-4697-97B4-CD03D2EC975C}">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US" sz="2800" dirty="0"/>
            <a:t>Current regimen/use pattern </a:t>
          </a:r>
        </a:p>
      </dgm:t>
    </dgm:pt>
    <dgm:pt modelId="{301C7B3D-4214-4BA2-BE94-76569F942FBC}" type="parTrans" cxnId="{B6E8BA70-8C3E-4458-AD23-958136A31BE9}">
      <dgm:prSet/>
      <dgm:spPr/>
      <dgm:t>
        <a:bodyPr/>
        <a:lstStyle/>
        <a:p>
          <a:endParaRPr lang="en-US" sz="1600"/>
        </a:p>
      </dgm:t>
    </dgm:pt>
    <dgm:pt modelId="{141DE792-4F6C-4D4B-BB6A-778E0EAF8128}" type="sibTrans" cxnId="{B6E8BA70-8C3E-4458-AD23-958136A31BE9}">
      <dgm:prSet/>
      <dgm:spPr/>
      <dgm:t>
        <a:bodyPr/>
        <a:lstStyle/>
        <a:p>
          <a:endParaRPr lang="en-US" sz="1600"/>
        </a:p>
      </dgm:t>
    </dgm:pt>
    <dgm:pt modelId="{BF7EF3F9-F893-4429-88F8-77355624F1D2}">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US" sz="2800"/>
            <a:t>Last use</a:t>
          </a:r>
        </a:p>
      </dgm:t>
    </dgm:pt>
    <dgm:pt modelId="{E68D32B2-216E-43BC-A3B0-3E4B3376E316}" type="parTrans" cxnId="{3648F9EB-EBFC-4E6B-95E7-D3A2B546C8E7}">
      <dgm:prSet/>
      <dgm:spPr/>
      <dgm:t>
        <a:bodyPr/>
        <a:lstStyle/>
        <a:p>
          <a:endParaRPr lang="en-US" sz="1600"/>
        </a:p>
      </dgm:t>
    </dgm:pt>
    <dgm:pt modelId="{F3B8781E-16F6-425C-9958-39212CA331E3}" type="sibTrans" cxnId="{3648F9EB-EBFC-4E6B-95E7-D3A2B546C8E7}">
      <dgm:prSet/>
      <dgm:spPr/>
      <dgm:t>
        <a:bodyPr/>
        <a:lstStyle/>
        <a:p>
          <a:endParaRPr lang="en-US" sz="1600"/>
        </a:p>
      </dgm:t>
    </dgm:pt>
    <dgm:pt modelId="{B83BB124-9AEB-4F79-BB12-720956A5B013}">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US" sz="2800"/>
            <a:t>Withdrawal symptoms  </a:t>
          </a:r>
        </a:p>
      </dgm:t>
    </dgm:pt>
    <dgm:pt modelId="{65266954-FF50-4489-BA90-3849CDD98446}" type="parTrans" cxnId="{E95474C6-587F-41CF-9B9C-1D99CD2803AD}">
      <dgm:prSet/>
      <dgm:spPr/>
      <dgm:t>
        <a:bodyPr/>
        <a:lstStyle/>
        <a:p>
          <a:endParaRPr lang="en-US" sz="1600"/>
        </a:p>
      </dgm:t>
    </dgm:pt>
    <dgm:pt modelId="{6BA6BB89-44A3-4FA6-9C11-7193C2E6D5B0}" type="sibTrans" cxnId="{E95474C6-587F-41CF-9B9C-1D99CD2803AD}">
      <dgm:prSet/>
      <dgm:spPr/>
      <dgm:t>
        <a:bodyPr/>
        <a:lstStyle/>
        <a:p>
          <a:endParaRPr lang="en-US" sz="1600"/>
        </a:p>
      </dgm:t>
    </dgm:pt>
    <dgm:pt modelId="{EA3AE8DB-42B7-43FE-A826-4D0E49E5FB66}">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US" sz="2800"/>
            <a:t>Inpatient vs outpatient </a:t>
          </a:r>
        </a:p>
      </dgm:t>
    </dgm:pt>
    <dgm:pt modelId="{005484F5-24FE-45BC-8C29-E294242C92D7}" type="parTrans" cxnId="{53C69A8A-F545-4CB2-A31C-D4F05B6F5353}">
      <dgm:prSet/>
      <dgm:spPr/>
      <dgm:t>
        <a:bodyPr/>
        <a:lstStyle/>
        <a:p>
          <a:endParaRPr lang="en-US" sz="1600"/>
        </a:p>
      </dgm:t>
    </dgm:pt>
    <dgm:pt modelId="{C6ED372B-BF00-4162-9331-519E0A492C3C}" type="sibTrans" cxnId="{53C69A8A-F545-4CB2-A31C-D4F05B6F5353}">
      <dgm:prSet/>
      <dgm:spPr/>
      <dgm:t>
        <a:bodyPr/>
        <a:lstStyle/>
        <a:p>
          <a:endParaRPr lang="en-US" sz="1600"/>
        </a:p>
      </dgm:t>
    </dgm:pt>
    <dgm:pt modelId="{CA0826E4-45B6-49DC-AA27-60796EF74114}">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US" sz="2800" dirty="0"/>
            <a:t>Patient’s concerns &amp; preference </a:t>
          </a:r>
        </a:p>
      </dgm:t>
    </dgm:pt>
    <dgm:pt modelId="{D37F6369-9A2C-4A08-A880-C4BFCEC9A5A6}" type="parTrans" cxnId="{9B3D6824-3281-451B-94CC-1B13B042FF26}">
      <dgm:prSet/>
      <dgm:spPr/>
      <dgm:t>
        <a:bodyPr/>
        <a:lstStyle/>
        <a:p>
          <a:endParaRPr lang="en-US" sz="1600"/>
        </a:p>
      </dgm:t>
    </dgm:pt>
    <dgm:pt modelId="{AB0D6C34-960F-4A84-8DAB-522062002C61}" type="sibTrans" cxnId="{9B3D6824-3281-451B-94CC-1B13B042FF26}">
      <dgm:prSet/>
      <dgm:spPr/>
      <dgm:t>
        <a:bodyPr/>
        <a:lstStyle/>
        <a:p>
          <a:endParaRPr lang="en-US" sz="1600"/>
        </a:p>
      </dgm:t>
    </dgm:pt>
    <dgm:pt modelId="{3F2AD558-F34B-4BF1-A8B6-853C17BBA6AB}" type="pres">
      <dgm:prSet presAssocID="{66689568-6FB6-49EE-AB58-EA08103A4B77}" presName="linear" presStyleCnt="0">
        <dgm:presLayoutVars>
          <dgm:animLvl val="lvl"/>
          <dgm:resizeHandles val="exact"/>
        </dgm:presLayoutVars>
      </dgm:prSet>
      <dgm:spPr/>
    </dgm:pt>
    <dgm:pt modelId="{4C22A22E-F259-4C50-8A9E-84E2EA8551E7}" type="pres">
      <dgm:prSet presAssocID="{29FFAC93-587D-4697-97B4-CD03D2EC975C}" presName="parentText" presStyleLbl="node1" presStyleIdx="0" presStyleCnt="5">
        <dgm:presLayoutVars>
          <dgm:chMax val="0"/>
          <dgm:bulletEnabled val="1"/>
        </dgm:presLayoutVars>
      </dgm:prSet>
      <dgm:spPr/>
    </dgm:pt>
    <dgm:pt modelId="{4A46C597-AB70-4CA7-A0FE-AAECC72877DB}" type="pres">
      <dgm:prSet presAssocID="{141DE792-4F6C-4D4B-BB6A-778E0EAF8128}" presName="spacer" presStyleCnt="0"/>
      <dgm:spPr/>
    </dgm:pt>
    <dgm:pt modelId="{466B70BB-EEEC-4E38-B1CB-EA29DB8A98C3}" type="pres">
      <dgm:prSet presAssocID="{BF7EF3F9-F893-4429-88F8-77355624F1D2}" presName="parentText" presStyleLbl="node1" presStyleIdx="1" presStyleCnt="5">
        <dgm:presLayoutVars>
          <dgm:chMax val="0"/>
          <dgm:bulletEnabled val="1"/>
        </dgm:presLayoutVars>
      </dgm:prSet>
      <dgm:spPr/>
    </dgm:pt>
    <dgm:pt modelId="{845E2F82-3CA7-49FC-8595-CA061111692C}" type="pres">
      <dgm:prSet presAssocID="{F3B8781E-16F6-425C-9958-39212CA331E3}" presName="spacer" presStyleCnt="0"/>
      <dgm:spPr/>
    </dgm:pt>
    <dgm:pt modelId="{FAFB9967-E4DB-4122-B71D-B107E114BDEA}" type="pres">
      <dgm:prSet presAssocID="{B83BB124-9AEB-4F79-BB12-720956A5B013}" presName="parentText" presStyleLbl="node1" presStyleIdx="2" presStyleCnt="5">
        <dgm:presLayoutVars>
          <dgm:chMax val="0"/>
          <dgm:bulletEnabled val="1"/>
        </dgm:presLayoutVars>
      </dgm:prSet>
      <dgm:spPr/>
    </dgm:pt>
    <dgm:pt modelId="{316AF86C-78F0-44C5-8326-EFC1FBE08E62}" type="pres">
      <dgm:prSet presAssocID="{6BA6BB89-44A3-4FA6-9C11-7193C2E6D5B0}" presName="spacer" presStyleCnt="0"/>
      <dgm:spPr/>
    </dgm:pt>
    <dgm:pt modelId="{18258659-AA2D-4082-A621-FF9626F0B4B2}" type="pres">
      <dgm:prSet presAssocID="{EA3AE8DB-42B7-43FE-A826-4D0E49E5FB66}" presName="parentText" presStyleLbl="node1" presStyleIdx="3" presStyleCnt="5">
        <dgm:presLayoutVars>
          <dgm:chMax val="0"/>
          <dgm:bulletEnabled val="1"/>
        </dgm:presLayoutVars>
      </dgm:prSet>
      <dgm:spPr/>
    </dgm:pt>
    <dgm:pt modelId="{20111E52-B10F-40B4-86F8-7CF7BA9C6AEE}" type="pres">
      <dgm:prSet presAssocID="{C6ED372B-BF00-4162-9331-519E0A492C3C}" presName="spacer" presStyleCnt="0"/>
      <dgm:spPr/>
    </dgm:pt>
    <dgm:pt modelId="{58CE6190-9D6D-4ED9-949F-4FD9E8E8E539}" type="pres">
      <dgm:prSet presAssocID="{CA0826E4-45B6-49DC-AA27-60796EF74114}" presName="parentText" presStyleLbl="node1" presStyleIdx="4" presStyleCnt="5">
        <dgm:presLayoutVars>
          <dgm:chMax val="0"/>
          <dgm:bulletEnabled val="1"/>
        </dgm:presLayoutVars>
      </dgm:prSet>
      <dgm:spPr/>
    </dgm:pt>
  </dgm:ptLst>
  <dgm:cxnLst>
    <dgm:cxn modelId="{DC13AF05-17F2-4357-8DAD-EF50D94D20B2}" type="presOf" srcId="{B83BB124-9AEB-4F79-BB12-720956A5B013}" destId="{FAFB9967-E4DB-4122-B71D-B107E114BDEA}" srcOrd="0" destOrd="0" presId="urn:microsoft.com/office/officeart/2005/8/layout/vList2"/>
    <dgm:cxn modelId="{9B3D6824-3281-451B-94CC-1B13B042FF26}" srcId="{66689568-6FB6-49EE-AB58-EA08103A4B77}" destId="{CA0826E4-45B6-49DC-AA27-60796EF74114}" srcOrd="4" destOrd="0" parTransId="{D37F6369-9A2C-4A08-A880-C4BFCEC9A5A6}" sibTransId="{AB0D6C34-960F-4A84-8DAB-522062002C61}"/>
    <dgm:cxn modelId="{78657C5B-FAAF-468B-AB35-C69F6D7623D3}" type="presOf" srcId="{CA0826E4-45B6-49DC-AA27-60796EF74114}" destId="{58CE6190-9D6D-4ED9-949F-4FD9E8E8E539}" srcOrd="0" destOrd="0" presId="urn:microsoft.com/office/officeart/2005/8/layout/vList2"/>
    <dgm:cxn modelId="{B6E8BA70-8C3E-4458-AD23-958136A31BE9}" srcId="{66689568-6FB6-49EE-AB58-EA08103A4B77}" destId="{29FFAC93-587D-4697-97B4-CD03D2EC975C}" srcOrd="0" destOrd="0" parTransId="{301C7B3D-4214-4BA2-BE94-76569F942FBC}" sibTransId="{141DE792-4F6C-4D4B-BB6A-778E0EAF8128}"/>
    <dgm:cxn modelId="{03AF1073-FEF8-4C7B-A402-35E747B78820}" type="presOf" srcId="{EA3AE8DB-42B7-43FE-A826-4D0E49E5FB66}" destId="{18258659-AA2D-4082-A621-FF9626F0B4B2}" srcOrd="0" destOrd="0" presId="urn:microsoft.com/office/officeart/2005/8/layout/vList2"/>
    <dgm:cxn modelId="{954FD084-36CD-4BDF-AEBF-90A4980CB5AF}" type="presOf" srcId="{BF7EF3F9-F893-4429-88F8-77355624F1D2}" destId="{466B70BB-EEEC-4E38-B1CB-EA29DB8A98C3}" srcOrd="0" destOrd="0" presId="urn:microsoft.com/office/officeart/2005/8/layout/vList2"/>
    <dgm:cxn modelId="{53C69A8A-F545-4CB2-A31C-D4F05B6F5353}" srcId="{66689568-6FB6-49EE-AB58-EA08103A4B77}" destId="{EA3AE8DB-42B7-43FE-A826-4D0E49E5FB66}" srcOrd="3" destOrd="0" parTransId="{005484F5-24FE-45BC-8C29-E294242C92D7}" sibTransId="{C6ED372B-BF00-4162-9331-519E0A492C3C}"/>
    <dgm:cxn modelId="{E95474C6-587F-41CF-9B9C-1D99CD2803AD}" srcId="{66689568-6FB6-49EE-AB58-EA08103A4B77}" destId="{B83BB124-9AEB-4F79-BB12-720956A5B013}" srcOrd="2" destOrd="0" parTransId="{65266954-FF50-4489-BA90-3849CDD98446}" sibTransId="{6BA6BB89-44A3-4FA6-9C11-7193C2E6D5B0}"/>
    <dgm:cxn modelId="{70F10ACA-5173-47C5-8A53-794F562004E1}" type="presOf" srcId="{66689568-6FB6-49EE-AB58-EA08103A4B77}" destId="{3F2AD558-F34B-4BF1-A8B6-853C17BBA6AB}" srcOrd="0" destOrd="0" presId="urn:microsoft.com/office/officeart/2005/8/layout/vList2"/>
    <dgm:cxn modelId="{3648F9EB-EBFC-4E6B-95E7-D3A2B546C8E7}" srcId="{66689568-6FB6-49EE-AB58-EA08103A4B77}" destId="{BF7EF3F9-F893-4429-88F8-77355624F1D2}" srcOrd="1" destOrd="0" parTransId="{E68D32B2-216E-43BC-A3B0-3E4B3376E316}" sibTransId="{F3B8781E-16F6-425C-9958-39212CA331E3}"/>
    <dgm:cxn modelId="{C56E3DF0-6472-4436-9EC3-3925EEAC1A6D}" type="presOf" srcId="{29FFAC93-587D-4697-97B4-CD03D2EC975C}" destId="{4C22A22E-F259-4C50-8A9E-84E2EA8551E7}" srcOrd="0" destOrd="0" presId="urn:microsoft.com/office/officeart/2005/8/layout/vList2"/>
    <dgm:cxn modelId="{A36CF1B4-1B9C-477F-96C0-9513ABE9C145}" type="presParOf" srcId="{3F2AD558-F34B-4BF1-A8B6-853C17BBA6AB}" destId="{4C22A22E-F259-4C50-8A9E-84E2EA8551E7}" srcOrd="0" destOrd="0" presId="urn:microsoft.com/office/officeart/2005/8/layout/vList2"/>
    <dgm:cxn modelId="{E7A97E83-82AF-4162-8447-6498A133261F}" type="presParOf" srcId="{3F2AD558-F34B-4BF1-A8B6-853C17BBA6AB}" destId="{4A46C597-AB70-4CA7-A0FE-AAECC72877DB}" srcOrd="1" destOrd="0" presId="urn:microsoft.com/office/officeart/2005/8/layout/vList2"/>
    <dgm:cxn modelId="{264AB5CC-E4D3-4E45-BB82-73FBCD9AF428}" type="presParOf" srcId="{3F2AD558-F34B-4BF1-A8B6-853C17BBA6AB}" destId="{466B70BB-EEEC-4E38-B1CB-EA29DB8A98C3}" srcOrd="2" destOrd="0" presId="urn:microsoft.com/office/officeart/2005/8/layout/vList2"/>
    <dgm:cxn modelId="{0B09958A-42E3-419E-B588-223F1CA9AD55}" type="presParOf" srcId="{3F2AD558-F34B-4BF1-A8B6-853C17BBA6AB}" destId="{845E2F82-3CA7-49FC-8595-CA061111692C}" srcOrd="3" destOrd="0" presId="urn:microsoft.com/office/officeart/2005/8/layout/vList2"/>
    <dgm:cxn modelId="{CB540D83-8511-4D49-BCF1-CB11EC998B08}" type="presParOf" srcId="{3F2AD558-F34B-4BF1-A8B6-853C17BBA6AB}" destId="{FAFB9967-E4DB-4122-B71D-B107E114BDEA}" srcOrd="4" destOrd="0" presId="urn:microsoft.com/office/officeart/2005/8/layout/vList2"/>
    <dgm:cxn modelId="{438B865B-E205-47CB-B86D-07BB7BE7582F}" type="presParOf" srcId="{3F2AD558-F34B-4BF1-A8B6-853C17BBA6AB}" destId="{316AF86C-78F0-44C5-8326-EFC1FBE08E62}" srcOrd="5" destOrd="0" presId="urn:microsoft.com/office/officeart/2005/8/layout/vList2"/>
    <dgm:cxn modelId="{A93B021C-8088-4D00-8D45-DB6100BA2293}" type="presParOf" srcId="{3F2AD558-F34B-4BF1-A8B6-853C17BBA6AB}" destId="{18258659-AA2D-4082-A621-FF9626F0B4B2}" srcOrd="6" destOrd="0" presId="urn:microsoft.com/office/officeart/2005/8/layout/vList2"/>
    <dgm:cxn modelId="{F7DFDCE4-39E8-4CFE-97B1-128016DA6D92}" type="presParOf" srcId="{3F2AD558-F34B-4BF1-A8B6-853C17BBA6AB}" destId="{20111E52-B10F-40B4-86F8-7CF7BA9C6AEE}" srcOrd="7" destOrd="0" presId="urn:microsoft.com/office/officeart/2005/8/layout/vList2"/>
    <dgm:cxn modelId="{6ABC76F3-1F16-4293-AF63-5AABA6E206B4}" type="presParOf" srcId="{3F2AD558-F34B-4BF1-A8B6-853C17BBA6AB}" destId="{58CE6190-9D6D-4ED9-949F-4FD9E8E8E539}" srcOrd="8"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C7585-6250-4B54-81B8-0763A5536535}">
      <dsp:nvSpPr>
        <dsp:cNvPr id="0" name=""/>
        <dsp:cNvSpPr/>
      </dsp:nvSpPr>
      <dsp:spPr>
        <a:xfrm>
          <a:off x="0" y="0"/>
          <a:ext cx="3247100" cy="378565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157" tIns="330200" rIns="253157" bIns="330200" numCol="1" spcCol="1270" anchor="t" anchorCtr="0">
          <a:noAutofit/>
        </a:bodyPr>
        <a:lstStyle/>
        <a:p>
          <a:pPr marL="0" lvl="0" indent="0" algn="l" defTabSz="755650">
            <a:lnSpc>
              <a:spcPct val="90000"/>
            </a:lnSpc>
            <a:spcBef>
              <a:spcPct val="0"/>
            </a:spcBef>
            <a:spcAft>
              <a:spcPct val="35000"/>
            </a:spcAft>
            <a:buNone/>
          </a:pPr>
          <a:r>
            <a:rPr lang="en-US" sz="1700" kern="1200" dirty="0"/>
            <a:t>Recognize how language and attitudes influence perceptions of MOUD.</a:t>
          </a:r>
        </a:p>
      </dsp:txBody>
      <dsp:txXfrm>
        <a:off x="0" y="1438547"/>
        <a:ext cx="3247100" cy="2271391"/>
      </dsp:txXfrm>
    </dsp:sp>
    <dsp:sp modelId="{ACF8D1F3-CFDF-4498-A8C7-02DA39539981}">
      <dsp:nvSpPr>
        <dsp:cNvPr id="0" name=""/>
        <dsp:cNvSpPr/>
      </dsp:nvSpPr>
      <dsp:spPr>
        <a:xfrm>
          <a:off x="1055702" y="378565"/>
          <a:ext cx="1135695" cy="113569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43" tIns="12700" rIns="8854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222021" y="544884"/>
        <a:ext cx="803057" cy="803057"/>
      </dsp:txXfrm>
    </dsp:sp>
    <dsp:sp modelId="{75A04285-A978-49F1-9C2E-5C6AE23E57FD}">
      <dsp:nvSpPr>
        <dsp:cNvPr id="0" name=""/>
        <dsp:cNvSpPr/>
      </dsp:nvSpPr>
      <dsp:spPr>
        <a:xfrm>
          <a:off x="0" y="3785580"/>
          <a:ext cx="3247100"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E3288-4900-4975-9225-D54C96A5FC99}">
      <dsp:nvSpPr>
        <dsp:cNvPr id="0" name=""/>
        <dsp:cNvSpPr/>
      </dsp:nvSpPr>
      <dsp:spPr>
        <a:xfrm>
          <a:off x="3571810" y="0"/>
          <a:ext cx="3247100" cy="378565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157" tIns="330200" rIns="253157" bIns="330200" numCol="1" spcCol="1270" anchor="t" anchorCtr="0">
          <a:noAutofit/>
        </a:bodyPr>
        <a:lstStyle/>
        <a:p>
          <a:pPr marL="0" lvl="0" indent="0" algn="l" defTabSz="755650">
            <a:lnSpc>
              <a:spcPct val="90000"/>
            </a:lnSpc>
            <a:spcBef>
              <a:spcPct val="0"/>
            </a:spcBef>
            <a:spcAft>
              <a:spcPct val="35000"/>
            </a:spcAft>
            <a:buNone/>
          </a:pPr>
          <a:r>
            <a:rPr lang="en-US" sz="1700" kern="1200" dirty="0"/>
            <a:t>Use trauma-informed and culturally responsive communication to support client understanding and reduce stigma during MOUD education.</a:t>
          </a:r>
        </a:p>
      </dsp:txBody>
      <dsp:txXfrm>
        <a:off x="3571810" y="1438547"/>
        <a:ext cx="3247100" cy="2271391"/>
      </dsp:txXfrm>
    </dsp:sp>
    <dsp:sp modelId="{F3CC11FF-7D81-4230-B035-43A0621E9804}">
      <dsp:nvSpPr>
        <dsp:cNvPr id="0" name=""/>
        <dsp:cNvSpPr/>
      </dsp:nvSpPr>
      <dsp:spPr>
        <a:xfrm>
          <a:off x="4627512" y="378565"/>
          <a:ext cx="1135695" cy="113569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43" tIns="12700" rIns="8854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3831" y="544884"/>
        <a:ext cx="803057" cy="803057"/>
      </dsp:txXfrm>
    </dsp:sp>
    <dsp:sp modelId="{B66EB898-BF7E-4A9F-98F7-A0BE9AFE58B4}">
      <dsp:nvSpPr>
        <dsp:cNvPr id="0" name=""/>
        <dsp:cNvSpPr/>
      </dsp:nvSpPr>
      <dsp:spPr>
        <a:xfrm>
          <a:off x="3571810" y="3785580"/>
          <a:ext cx="3247100"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B46E4-98CF-4BCB-8E4E-6F421695A75C}">
      <dsp:nvSpPr>
        <dsp:cNvPr id="0" name=""/>
        <dsp:cNvSpPr/>
      </dsp:nvSpPr>
      <dsp:spPr>
        <a:xfrm>
          <a:off x="7143620" y="0"/>
          <a:ext cx="3247100" cy="378565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157" tIns="330200" rIns="253157" bIns="330200" numCol="1" spcCol="1270" anchor="t" anchorCtr="0">
          <a:noAutofit/>
        </a:bodyPr>
        <a:lstStyle/>
        <a:p>
          <a:pPr marL="0" lvl="0" indent="0" algn="l" defTabSz="755650">
            <a:lnSpc>
              <a:spcPct val="90000"/>
            </a:lnSpc>
            <a:spcBef>
              <a:spcPct val="0"/>
            </a:spcBef>
            <a:spcAft>
              <a:spcPct val="35000"/>
            </a:spcAft>
            <a:buNone/>
          </a:pPr>
          <a:r>
            <a:rPr lang="en-US" sz="1700" kern="1200" dirty="0"/>
            <a:t>Accurately describe all MOUD options in plain language in a way that is non-stigmatizing.</a:t>
          </a:r>
        </a:p>
      </dsp:txBody>
      <dsp:txXfrm>
        <a:off x="7143620" y="1438547"/>
        <a:ext cx="3247100" cy="2271391"/>
      </dsp:txXfrm>
    </dsp:sp>
    <dsp:sp modelId="{221AFE57-474C-4CA6-B65D-4D9651B19614}">
      <dsp:nvSpPr>
        <dsp:cNvPr id="0" name=""/>
        <dsp:cNvSpPr/>
      </dsp:nvSpPr>
      <dsp:spPr>
        <a:xfrm>
          <a:off x="8199323" y="378565"/>
          <a:ext cx="1135695" cy="113569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543" tIns="12700" rIns="8854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65642" y="544884"/>
        <a:ext cx="803057" cy="803057"/>
      </dsp:txXfrm>
    </dsp:sp>
    <dsp:sp modelId="{58B78D36-DFEB-44D8-90F4-361590FBCA5D}">
      <dsp:nvSpPr>
        <dsp:cNvPr id="0" name=""/>
        <dsp:cNvSpPr/>
      </dsp:nvSpPr>
      <dsp:spPr>
        <a:xfrm>
          <a:off x="7143620" y="3785580"/>
          <a:ext cx="3247100"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8A394-89D2-4B3B-B863-AA0D6E34FB70}">
      <dsp:nvSpPr>
        <dsp:cNvPr id="0" name=""/>
        <dsp:cNvSpPr/>
      </dsp:nvSpPr>
      <dsp:spPr>
        <a:xfrm>
          <a:off x="1227" y="593191"/>
          <a:ext cx="2873126" cy="2249543"/>
        </a:xfrm>
        <a:prstGeom prst="roundRect">
          <a:avLst>
            <a:gd name="adj" fmla="val 10000"/>
          </a:avLst>
        </a:prstGeom>
        <a:solidFill>
          <a:schemeClr val="accent1">
            <a:lumMod val="7500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Buprenorphine </a:t>
          </a:r>
        </a:p>
      </dsp:txBody>
      <dsp:txXfrm>
        <a:off x="67114" y="659078"/>
        <a:ext cx="2741352" cy="2117769"/>
      </dsp:txXfrm>
    </dsp:sp>
    <dsp:sp modelId="{83CF3A24-A1BA-4469-A828-F4FA1C05A5B2}">
      <dsp:nvSpPr>
        <dsp:cNvPr id="0" name=""/>
        <dsp:cNvSpPr/>
      </dsp:nvSpPr>
      <dsp:spPr>
        <a:xfrm>
          <a:off x="3592636" y="593191"/>
          <a:ext cx="2873126" cy="2249543"/>
        </a:xfrm>
        <a:prstGeom prst="roundRect">
          <a:avLst>
            <a:gd name="adj" fmla="val 10000"/>
          </a:avLst>
        </a:prstGeom>
        <a:solidFill>
          <a:schemeClr val="accent1">
            <a:lumMod val="7500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Methadone </a:t>
          </a:r>
        </a:p>
      </dsp:txBody>
      <dsp:txXfrm>
        <a:off x="3658523" y="659078"/>
        <a:ext cx="2741352" cy="2117769"/>
      </dsp:txXfrm>
    </dsp:sp>
    <dsp:sp modelId="{F389231D-3E86-4C90-B1BB-A6534FAC4C74}">
      <dsp:nvSpPr>
        <dsp:cNvPr id="0" name=""/>
        <dsp:cNvSpPr/>
      </dsp:nvSpPr>
      <dsp:spPr>
        <a:xfrm>
          <a:off x="7184045" y="593191"/>
          <a:ext cx="2873126" cy="2249543"/>
        </a:xfrm>
        <a:prstGeom prst="roundRect">
          <a:avLst>
            <a:gd name="adj" fmla="val 10000"/>
          </a:avLst>
        </a:prstGeom>
        <a:solidFill>
          <a:schemeClr val="accent1">
            <a:lumMod val="7500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Naltrexone </a:t>
          </a:r>
        </a:p>
      </dsp:txBody>
      <dsp:txXfrm>
        <a:off x="7249932" y="659078"/>
        <a:ext cx="2741352" cy="211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2A22E-F259-4C50-8A9E-84E2EA8551E7}">
      <dsp:nvSpPr>
        <dsp:cNvPr id="0" name=""/>
        <dsp:cNvSpPr/>
      </dsp:nvSpPr>
      <dsp:spPr>
        <a:xfrm>
          <a:off x="0" y="20709"/>
          <a:ext cx="5913121" cy="767520"/>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Current regimen/use pattern </a:t>
          </a:r>
        </a:p>
      </dsp:txBody>
      <dsp:txXfrm>
        <a:off x="37467" y="58176"/>
        <a:ext cx="5838187" cy="692586"/>
      </dsp:txXfrm>
    </dsp:sp>
    <dsp:sp modelId="{466B70BB-EEEC-4E38-B1CB-EA29DB8A98C3}">
      <dsp:nvSpPr>
        <dsp:cNvPr id="0" name=""/>
        <dsp:cNvSpPr/>
      </dsp:nvSpPr>
      <dsp:spPr>
        <a:xfrm>
          <a:off x="0" y="906309"/>
          <a:ext cx="5913121" cy="767520"/>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Last use</a:t>
          </a:r>
        </a:p>
      </dsp:txBody>
      <dsp:txXfrm>
        <a:off x="37467" y="943776"/>
        <a:ext cx="5838187" cy="692586"/>
      </dsp:txXfrm>
    </dsp:sp>
    <dsp:sp modelId="{FAFB9967-E4DB-4122-B71D-B107E114BDEA}">
      <dsp:nvSpPr>
        <dsp:cNvPr id="0" name=""/>
        <dsp:cNvSpPr/>
      </dsp:nvSpPr>
      <dsp:spPr>
        <a:xfrm>
          <a:off x="0" y="1791909"/>
          <a:ext cx="5913121" cy="767520"/>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Withdrawal symptoms  </a:t>
          </a:r>
        </a:p>
      </dsp:txBody>
      <dsp:txXfrm>
        <a:off x="37467" y="1829376"/>
        <a:ext cx="5838187" cy="692586"/>
      </dsp:txXfrm>
    </dsp:sp>
    <dsp:sp modelId="{18258659-AA2D-4082-A621-FF9626F0B4B2}">
      <dsp:nvSpPr>
        <dsp:cNvPr id="0" name=""/>
        <dsp:cNvSpPr/>
      </dsp:nvSpPr>
      <dsp:spPr>
        <a:xfrm>
          <a:off x="0" y="2677509"/>
          <a:ext cx="5913121" cy="767520"/>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Inpatient vs outpatient </a:t>
          </a:r>
        </a:p>
      </dsp:txBody>
      <dsp:txXfrm>
        <a:off x="37467" y="2714976"/>
        <a:ext cx="5838187" cy="692586"/>
      </dsp:txXfrm>
    </dsp:sp>
    <dsp:sp modelId="{58CE6190-9D6D-4ED9-949F-4FD9E8E8E539}">
      <dsp:nvSpPr>
        <dsp:cNvPr id="0" name=""/>
        <dsp:cNvSpPr/>
      </dsp:nvSpPr>
      <dsp:spPr>
        <a:xfrm>
          <a:off x="0" y="3563109"/>
          <a:ext cx="5913121" cy="767520"/>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Patient’s concerns &amp; preference </a:t>
          </a:r>
        </a:p>
      </dsp:txBody>
      <dsp:txXfrm>
        <a:off x="37467" y="3600576"/>
        <a:ext cx="5838187" cy="69258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C21B4-E88A-4BDF-B679-30C35B15D405}"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A30A9-8A7B-4509-BEDA-680CB18221D8}" type="slidenum">
              <a:rPr lang="en-US" smtClean="0"/>
              <a:t>‹#›</a:t>
            </a:fld>
            <a:endParaRPr lang="en-US"/>
          </a:p>
        </p:txBody>
      </p:sp>
    </p:spTree>
    <p:extLst>
      <p:ext uri="{BB962C8B-B14F-4D97-AF65-F5344CB8AC3E}">
        <p14:creationId xmlns:p14="http://schemas.microsoft.com/office/powerpoint/2010/main" val="91427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ddictiontraining.org/documents/resources/355_Words_Matter_Pledg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Before we begin, we have some housekeeping items to review.</a:t>
            </a:r>
            <a:endParaRPr lang="en-US">
              <a:ea typeface="Calibri"/>
              <a:cs typeface="Calibri"/>
            </a:endParaRPr>
          </a:p>
          <a:p>
            <a:endParaRPr lang="en-US"/>
          </a:p>
          <a:p>
            <a:r>
              <a:rPr lang="en-US"/>
              <a:t>Please know that this learning network is being recorded and continued participation constitutes consent to be recorded. All recordings will be added to Tomorrow’s Healthcare for future viewing or to share with individuals in your organization who were unable to participate in this webinar. </a:t>
            </a:r>
          </a:p>
          <a:p>
            <a:endParaRPr lang="en-US"/>
          </a:p>
          <a:p>
            <a:r>
              <a:rPr lang="en-US"/>
              <a:t>If you used a link that was forwarded to you by a colleague and your name is not the name showing up as you on Zoom, it is likely that we will not have your email address to send the LN evaluation reminder and any follow up material. Please put your email address in the chat and we will be sure you receive follow up material.</a:t>
            </a:r>
          </a:p>
          <a:p>
            <a:endParaRPr lang="en-US">
              <a:ea typeface="Calibri"/>
              <a:cs typeface="Calibri"/>
            </a:endParaRPr>
          </a:p>
          <a:p>
            <a:r>
              <a:rPr lang="en-US"/>
              <a:t>You can type any questions you have in the chat box during the session, and we’ll answer them throughout the presentation. Please use the “everyone” option when sending your questions. You may also use the Q&amp;A feature, if you prefer. </a:t>
            </a:r>
            <a:endParaRPr lang="en-US">
              <a:ea typeface="Calibri"/>
              <a:cs typeface="Calibri"/>
            </a:endParaRPr>
          </a:p>
          <a:p>
            <a:endParaRPr lang="en-US"/>
          </a:p>
          <a:p>
            <a:pPr>
              <a:defRPr/>
            </a:pPr>
            <a:r>
              <a:rPr lang="en-US" b="0" i="0" u="none" strike="noStrike">
                <a:solidFill>
                  <a:srgbClr val="000000"/>
                </a:solidFill>
                <a:effectLst/>
                <a:latin typeface="Cambria" panose="02040503050406030204" pitchFamily="18" charset="0"/>
              </a:rPr>
              <a:t>At the end of the session, we will share a link in the chat box which will direct you to the session evaluation. This is also how you will claim continuing education credits for this session. </a:t>
            </a:r>
            <a:r>
              <a:rPr lang="en-US" b="0" i="0">
                <a:solidFill>
                  <a:srgbClr val="000000"/>
                </a:solidFill>
                <a:effectLst/>
                <a:latin typeface="Cambria" panose="02040503050406030204" pitchFamily="18" charset="0"/>
              </a:rPr>
              <a:t>​</a:t>
            </a:r>
            <a:endParaRPr lang="en-US"/>
          </a:p>
          <a:p>
            <a:endParaRPr lang="en-US"/>
          </a:p>
          <a:p>
            <a:r>
              <a:rPr lang="en-US"/>
              <a:t>Next slide, please.</a:t>
            </a:r>
            <a:endParaRPr lang="en-US">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D6B6D5-F8F3-2A47-89A2-B5B77D2D6E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103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62375-8ED0-C6CC-AB81-80D60C039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FF55A-A689-A09F-E404-712628A30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50F05-8290-A274-72FC-0EF383A048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6768D7-BFFD-279C-1685-744F90751992}"/>
              </a:ext>
            </a:extLst>
          </p:cNvPr>
          <p:cNvSpPr>
            <a:spLocks noGrp="1"/>
          </p:cNvSpPr>
          <p:nvPr>
            <p:ph type="sldNum" sz="quarter" idx="5"/>
          </p:nvPr>
        </p:nvSpPr>
        <p:spPr/>
        <p:txBody>
          <a:bodyPr/>
          <a:lstStyle/>
          <a:p>
            <a:fld id="{82DA30A9-8A7B-4509-BEDA-680CB18221D8}" type="slidenum">
              <a:rPr lang="en-US" smtClean="0"/>
              <a:t>10</a:t>
            </a:fld>
            <a:endParaRPr lang="en-US"/>
          </a:p>
        </p:txBody>
      </p:sp>
    </p:spTree>
    <p:extLst>
      <p:ext uri="{BB962C8B-B14F-4D97-AF65-F5344CB8AC3E}">
        <p14:creationId xmlns:p14="http://schemas.microsoft.com/office/powerpoint/2010/main" val="6424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 were opioid related</a:t>
            </a:r>
          </a:p>
        </p:txBody>
      </p:sp>
      <p:sp>
        <p:nvSpPr>
          <p:cNvPr id="4" name="Slide Number Placeholder 3"/>
          <p:cNvSpPr>
            <a:spLocks noGrp="1"/>
          </p:cNvSpPr>
          <p:nvPr>
            <p:ph type="sldNum" sz="quarter" idx="5"/>
          </p:nvPr>
        </p:nvSpPr>
        <p:spPr/>
        <p:txBody>
          <a:bodyPr/>
          <a:lstStyle/>
          <a:p>
            <a:fld id="{82DA30A9-8A7B-4509-BEDA-680CB18221D8}" type="slidenum">
              <a:rPr lang="en-US" smtClean="0"/>
              <a:t>11</a:t>
            </a:fld>
            <a:endParaRPr lang="en-US"/>
          </a:p>
        </p:txBody>
      </p:sp>
    </p:spTree>
    <p:extLst>
      <p:ext uri="{BB962C8B-B14F-4D97-AF65-F5344CB8AC3E}">
        <p14:creationId xmlns:p14="http://schemas.microsoft.com/office/powerpoint/2010/main" val="399357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Black PA have a higher rate of fatal overdoses than white PA</a:t>
            </a:r>
          </a:p>
        </p:txBody>
      </p:sp>
      <p:sp>
        <p:nvSpPr>
          <p:cNvPr id="4" name="Slide Number Placeholder 3"/>
          <p:cNvSpPr>
            <a:spLocks noGrp="1"/>
          </p:cNvSpPr>
          <p:nvPr>
            <p:ph type="sldNum" sz="quarter" idx="5"/>
          </p:nvPr>
        </p:nvSpPr>
        <p:spPr/>
        <p:txBody>
          <a:bodyPr/>
          <a:lstStyle/>
          <a:p>
            <a:fld id="{82DA30A9-8A7B-4509-BEDA-680CB18221D8}" type="slidenum">
              <a:rPr lang="en-US" smtClean="0"/>
              <a:t>12</a:t>
            </a:fld>
            <a:endParaRPr lang="en-US"/>
          </a:p>
        </p:txBody>
      </p:sp>
    </p:spTree>
    <p:extLst>
      <p:ext uri="{BB962C8B-B14F-4D97-AF65-F5344CB8AC3E}">
        <p14:creationId xmlns:p14="http://schemas.microsoft.com/office/powerpoint/2010/main" val="267224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400"/>
              </a:spcAft>
            </a:pPr>
            <a:r>
              <a:rPr lang="en-US" dirty="0"/>
              <a:t>Impact on PWUD: </a:t>
            </a:r>
            <a:r>
              <a:rPr lang="en-US" altLang="en-US" sz="1200" dirty="0">
                <a:latin typeface="Arial" charset="0"/>
              </a:rPr>
              <a:t>Poor health services access and uptake</a:t>
            </a:r>
          </a:p>
          <a:p>
            <a:pPr lvl="0">
              <a:spcAft>
                <a:spcPts val="400"/>
              </a:spcAft>
            </a:pPr>
            <a:r>
              <a:rPr lang="en-US" altLang="en-US" sz="1200" dirty="0">
                <a:latin typeface="Arial" charset="0"/>
              </a:rPr>
              <a:t>Poor social or emotional wellbeing</a:t>
            </a:r>
          </a:p>
          <a:p>
            <a:pPr lvl="0">
              <a:spcAft>
                <a:spcPts val="400"/>
              </a:spcAft>
            </a:pPr>
            <a:r>
              <a:rPr lang="en-US" altLang="en-US" sz="1200" dirty="0">
                <a:latin typeface="Arial" charset="0"/>
              </a:rPr>
              <a:t>Marginalization</a:t>
            </a:r>
          </a:p>
          <a:p>
            <a:pPr lvl="0">
              <a:spcAft>
                <a:spcPts val="400"/>
              </a:spcAft>
            </a:pPr>
            <a:r>
              <a:rPr lang="en-US" altLang="en-US" sz="1200" dirty="0">
                <a:latin typeface="Arial" charset="0"/>
              </a:rPr>
              <a:t>Engagement in “riskier” situations and behaviors</a:t>
            </a:r>
          </a:p>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13</a:t>
            </a:fld>
            <a:endParaRPr lang="en-US" dirty="0"/>
          </a:p>
        </p:txBody>
      </p:sp>
    </p:spTree>
    <p:extLst>
      <p:ext uri="{BB962C8B-B14F-4D97-AF65-F5344CB8AC3E}">
        <p14:creationId xmlns:p14="http://schemas.microsoft.com/office/powerpoint/2010/main" val="424062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tone and assumptions shape how clients feel about their choices.</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82DA30A9-8A7B-4509-BEDA-680CB18221D8}" type="slidenum">
              <a:rPr lang="en-US" smtClean="0"/>
              <a:t>14</a:t>
            </a:fld>
            <a:endParaRPr lang="en-US"/>
          </a:p>
        </p:txBody>
      </p:sp>
    </p:spTree>
    <p:extLst>
      <p:ext uri="{BB962C8B-B14F-4D97-AF65-F5344CB8AC3E}">
        <p14:creationId xmlns:p14="http://schemas.microsoft.com/office/powerpoint/2010/main" val="288687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A30A9-8A7B-4509-BEDA-680CB18221D8}" type="slidenum">
              <a:rPr lang="en-US" smtClean="0"/>
              <a:t>15</a:t>
            </a:fld>
            <a:endParaRPr lang="en-US"/>
          </a:p>
        </p:txBody>
      </p:sp>
    </p:spTree>
    <p:extLst>
      <p:ext uri="{BB962C8B-B14F-4D97-AF65-F5344CB8AC3E}">
        <p14:creationId xmlns:p14="http://schemas.microsoft.com/office/powerpoint/2010/main" val="151657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that even well-intentioned staff may use stigmatizing phrases out of habit.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2DA30A9-8A7B-4509-BEDA-680CB18221D8}" type="slidenum">
              <a:rPr lang="en-US" smtClean="0"/>
              <a:t>16</a:t>
            </a:fld>
            <a:endParaRPr lang="en-US"/>
          </a:p>
        </p:txBody>
      </p:sp>
    </p:spTree>
    <p:extLst>
      <p:ext uri="{BB962C8B-B14F-4D97-AF65-F5344CB8AC3E}">
        <p14:creationId xmlns:p14="http://schemas.microsoft.com/office/powerpoint/2010/main" val="179000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Words Matter Pledge - Portrait</a:t>
            </a:r>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17</a:t>
            </a:fld>
            <a:endParaRPr lang="en-US" dirty="0"/>
          </a:p>
        </p:txBody>
      </p:sp>
    </p:spTree>
    <p:extLst>
      <p:ext uri="{BB962C8B-B14F-4D97-AF65-F5344CB8AC3E}">
        <p14:creationId xmlns:p14="http://schemas.microsoft.com/office/powerpoint/2010/main" val="50238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Courtesy of Dr Margaret Shang 2025</a:t>
            </a:r>
          </a:p>
        </p:txBody>
      </p:sp>
      <p:sp>
        <p:nvSpPr>
          <p:cNvPr id="4" name="Slide Number Placeholder 3"/>
          <p:cNvSpPr>
            <a:spLocks noGrp="1"/>
          </p:cNvSpPr>
          <p:nvPr>
            <p:ph type="sldNum" sz="quarter" idx="5"/>
          </p:nvPr>
        </p:nvSpPr>
        <p:spPr/>
        <p:txBody>
          <a:bodyPr/>
          <a:lstStyle/>
          <a:p>
            <a:fld id="{7E6D1AA7-0D07-4C8F-AF16-272798CC0702}" type="slidenum">
              <a:rPr lang="en-US" smtClean="0"/>
              <a:t>19</a:t>
            </a:fld>
            <a:endParaRPr lang="en-US"/>
          </a:p>
        </p:txBody>
      </p:sp>
    </p:spTree>
    <p:extLst>
      <p:ext uri="{BB962C8B-B14F-4D97-AF65-F5344CB8AC3E}">
        <p14:creationId xmlns:p14="http://schemas.microsoft.com/office/powerpoint/2010/main" val="887946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2AA98-A3CE-46E9-BC90-CD87DD04EB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27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7000"/>
              </a:lnSpc>
              <a:spcAft>
                <a:spcPts val="800"/>
              </a:spcAft>
            </a:pPr>
            <a:r>
              <a:rPr lang="en-US" sz="1800">
                <a:solidFill>
                  <a:srgbClr val="000000"/>
                </a:solidFill>
                <a:latin typeface="Calibri"/>
                <a:cs typeface="Calibri"/>
              </a:rPr>
              <a:t>This session is approved for 1.25 hours of continuing education credit.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CE18F-6684-480D-B031-E9161F064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96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2AA98-A3CE-46E9-BC90-CD87DD04EB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673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https://www.ncbi.nlm.nih.gov/pmc/articles/PMC6387681/pdf/nihms-1002372.pdf (Larochelle, MR, et al, Annals of Internal Medicine,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Opioid Agonist Treatment is Associated with a Reduction in Mortality by ~50%</a:t>
            </a:r>
            <a:endParaRPr lang="en-US" dirty="0">
              <a:latin typeface="Arial" panose="020B0604020202020204" pitchFamily="34" charset="0"/>
              <a:cs typeface="Arial" panose="020B0604020202020204" pitchFamily="34" charset="0"/>
            </a:endParaRPr>
          </a:p>
          <a:p>
            <a:r>
              <a:rPr lang="en-US" sz="1200" b="1" dirty="0"/>
              <a:t>Results: </a:t>
            </a:r>
            <a:r>
              <a:rPr lang="en-US" sz="1200" b="1" u="sng" dirty="0"/>
              <a:t>Compared with no MOUD, MMT was associated with decreased all-cause mortality (adjusted hazard ratio [AHR], 0.47 [CI, 0.32 to 0.71]) and opioid-related mortality (AHR, 0.41 [CI, 0.24 to 0.70]). Buprenorphine was associated with decreased all-cause mortality (AHR, 0.63 [CI, 0.46 to 0.87]) and opioid-related mortality (AHR, 0.62 [CI, 0.41 to 0.92]). No associations between naltrexone and all-cause mortality (AHR, 1.44 [CI, 0.84 to 2.46]) or opioid-related mortality (AHR, 1.42 [CI, 0.73 to 2.79]) were identified.</a:t>
            </a:r>
          </a:p>
          <a:p>
            <a:r>
              <a:rPr lang="en-US" sz="1200" b="1" dirty="0"/>
              <a:t>Conclusion: </a:t>
            </a:r>
            <a:r>
              <a:rPr lang="en-US" sz="1200" dirty="0"/>
              <a:t>A minority of opioid overdose survivors received MOUD. </a:t>
            </a:r>
            <a:r>
              <a:rPr lang="en-US" sz="1200" b="1" i="1" dirty="0"/>
              <a:t>Buprenorphine and methadone were associated with reduced all-cause and opioid-related mortality. Naltrexone was not associated with decreased mortality.</a:t>
            </a:r>
          </a:p>
          <a:p>
            <a:endParaRPr lang="en-US" sz="1200" b="1" i="1" u="sng" dirty="0"/>
          </a:p>
          <a:p>
            <a:r>
              <a:rPr lang="en-US" dirty="0"/>
              <a:t>Retrospective cohort </a:t>
            </a:r>
          </a:p>
          <a:p>
            <a:r>
              <a:rPr lang="en-US" dirty="0"/>
              <a:t>Opioid overdose survivors (n=17,568) </a:t>
            </a:r>
          </a:p>
          <a:p>
            <a:r>
              <a:rPr lang="en-US" dirty="0"/>
              <a:t>3 in 10 received MOUD over 12 months </a:t>
            </a:r>
          </a:p>
          <a:p>
            <a:r>
              <a:rPr lang="en-US" dirty="0"/>
              <a:t>All-cause &amp; opioid-related mortality at 12 months </a:t>
            </a:r>
          </a:p>
          <a:p>
            <a:pPr lvl="1"/>
            <a:r>
              <a:rPr lang="en-US" dirty="0"/>
              <a:t>Methadone: decreased 53% and 59%</a:t>
            </a:r>
          </a:p>
          <a:p>
            <a:pPr lvl="1"/>
            <a:r>
              <a:rPr lang="en-US" dirty="0"/>
              <a:t>Buprenorphine: decreased 37% and 38% </a:t>
            </a:r>
          </a:p>
          <a:p>
            <a:pPr lvl="1"/>
            <a:r>
              <a:rPr lang="en-US" dirty="0"/>
              <a:t>No association with naltrexone (small sample) </a:t>
            </a:r>
          </a:p>
          <a:p>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23</a:t>
            </a:fld>
            <a:endParaRPr lang="en-US" dirty="0"/>
          </a:p>
        </p:txBody>
      </p:sp>
    </p:spTree>
    <p:extLst>
      <p:ext uri="{BB962C8B-B14F-4D97-AF65-F5344CB8AC3E}">
        <p14:creationId xmlns:p14="http://schemas.microsoft.com/office/powerpoint/2010/main" val="105011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1AA7-0D07-4C8F-AF16-272798CC0702}" type="slidenum">
              <a:rPr lang="en-US" smtClean="0"/>
              <a:t>24</a:t>
            </a:fld>
            <a:endParaRPr lang="en-US"/>
          </a:p>
        </p:txBody>
      </p:sp>
    </p:spTree>
    <p:extLst>
      <p:ext uri="{BB962C8B-B14F-4D97-AF65-F5344CB8AC3E}">
        <p14:creationId xmlns:p14="http://schemas.microsoft.com/office/powerpoint/2010/main" val="2413898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Long-acting formulation, starting at 30 mg on day 1 (federal regulation), with an additional 10 mg after 2-4 hours if needed, for a total of 40 mg.</a:t>
            </a:r>
          </a:p>
          <a:p>
            <a:r>
              <a:rPr lang="en-US" dirty="0"/>
              <a:t>Slow </a:t>
            </a:r>
            <a:r>
              <a:rPr lang="en-US" dirty="0" err="1"/>
              <a:t>uptitration</a:t>
            </a:r>
            <a:r>
              <a:rPr lang="en-US" dirty="0"/>
              <a:t> (5-10 mg every 3-5 days) to therapeutic doses of 80-120 mg, with no dose cap.</a:t>
            </a:r>
          </a:p>
          <a:p>
            <a:r>
              <a:rPr lang="en-US" dirty="0"/>
              <a:t>Dispensed only at licensed treatment centers (OTP) under strict enrollment criteria (OUD only) and observed daily dosing (usually in the morning).</a:t>
            </a:r>
          </a:p>
          <a:p>
            <a:r>
              <a:rPr lang="en-US" dirty="0"/>
              <a:t>Liquid formulation with take-home privileges up to 28 days and potential for medical exemptions.</a:t>
            </a:r>
          </a:p>
          <a:p>
            <a:endParaRPr lang="en-US" dirty="0"/>
          </a:p>
        </p:txBody>
      </p:sp>
      <p:sp>
        <p:nvSpPr>
          <p:cNvPr id="4" name="Slide Number Placeholder 3"/>
          <p:cNvSpPr>
            <a:spLocks noGrp="1"/>
          </p:cNvSpPr>
          <p:nvPr>
            <p:ph type="sldNum" sz="quarter" idx="5"/>
          </p:nvPr>
        </p:nvSpPr>
        <p:spPr/>
        <p:txBody>
          <a:bodyPr/>
          <a:lstStyle/>
          <a:p>
            <a:fld id="{7E6D1AA7-0D07-4C8F-AF16-272798CC0702}" type="slidenum">
              <a:rPr lang="en-US" smtClean="0"/>
              <a:t>25</a:t>
            </a:fld>
            <a:endParaRPr lang="en-US"/>
          </a:p>
        </p:txBody>
      </p:sp>
    </p:spTree>
    <p:extLst>
      <p:ext uri="{BB962C8B-B14F-4D97-AF65-F5344CB8AC3E}">
        <p14:creationId xmlns:p14="http://schemas.microsoft.com/office/powerpoint/2010/main" val="122896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AD39-E76A-41A9-B5D9-D800CE14E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11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AD39-E76A-41A9-B5D9-D800CE14E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459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AD39-E76A-41A9-B5D9-D800CE14E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43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CD18-3064-1EAC-4029-B246DBE44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AC40D-1819-FAAE-D3EA-AD8F27974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1FBA4-5A8E-EBFB-292F-D3FE5692C3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D522A-0D37-6F62-FC5D-5834722258B9}"/>
              </a:ext>
            </a:extLst>
          </p:cNvPr>
          <p:cNvSpPr>
            <a:spLocks noGrp="1"/>
          </p:cNvSpPr>
          <p:nvPr>
            <p:ph type="sldNum" sz="quarter" idx="5"/>
          </p:nvPr>
        </p:nvSpPr>
        <p:spPr/>
        <p:txBody>
          <a:bodyPr/>
          <a:lstStyle/>
          <a:p>
            <a:fld id="{7E6D1AA7-0D07-4C8F-AF16-272798CC0702}" type="slidenum">
              <a:rPr lang="en-US" smtClean="0"/>
              <a:t>29</a:t>
            </a:fld>
            <a:endParaRPr lang="en-US"/>
          </a:p>
        </p:txBody>
      </p:sp>
    </p:spTree>
    <p:extLst>
      <p:ext uri="{BB962C8B-B14F-4D97-AF65-F5344CB8AC3E}">
        <p14:creationId xmlns:p14="http://schemas.microsoft.com/office/powerpoint/2010/main" val="95503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DEC83-308C-283F-106B-E1B4B8BC9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B7590-F8F7-BDB0-03F8-668AF260A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CA391E-126D-01F1-4285-3EDBF4FF7E93}"/>
              </a:ext>
            </a:extLst>
          </p:cNvPr>
          <p:cNvSpPr>
            <a:spLocks noGrp="1"/>
          </p:cNvSpPr>
          <p:nvPr>
            <p:ph type="body" idx="1"/>
          </p:nvPr>
        </p:nvSpPr>
        <p:spPr/>
        <p:txBody>
          <a:bodyPr/>
          <a:lstStyle/>
          <a:p>
            <a:r>
              <a:rPr lang="en-US" dirty="0"/>
              <a:t>Its presence in the combination is specifically to deter misuse.</a:t>
            </a:r>
          </a:p>
        </p:txBody>
      </p:sp>
      <p:sp>
        <p:nvSpPr>
          <p:cNvPr id="4" name="Slide Number Placeholder 3">
            <a:extLst>
              <a:ext uri="{FF2B5EF4-FFF2-40B4-BE49-F238E27FC236}">
                <a16:creationId xmlns:a16="http://schemas.microsoft.com/office/drawing/2014/main" id="{5829E675-2E68-0DF9-538A-BB713A42E864}"/>
              </a:ext>
            </a:extLst>
          </p:cNvPr>
          <p:cNvSpPr>
            <a:spLocks noGrp="1"/>
          </p:cNvSpPr>
          <p:nvPr>
            <p:ph type="sldNum" sz="quarter" idx="5"/>
          </p:nvPr>
        </p:nvSpPr>
        <p:spPr/>
        <p:txBody>
          <a:bodyPr/>
          <a:lstStyle/>
          <a:p>
            <a:fld id="{7E6D1AA7-0D07-4C8F-AF16-272798CC0702}" type="slidenum">
              <a:rPr lang="en-US" smtClean="0"/>
              <a:t>30</a:t>
            </a:fld>
            <a:endParaRPr lang="en-US"/>
          </a:p>
        </p:txBody>
      </p:sp>
    </p:spTree>
    <p:extLst>
      <p:ext uri="{BB962C8B-B14F-4D97-AF65-F5344CB8AC3E}">
        <p14:creationId xmlns:p14="http://schemas.microsoft.com/office/powerpoint/2010/main" val="522530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logistics </a:t>
            </a:r>
          </a:p>
          <a:p>
            <a:r>
              <a:rPr lang="en-US" dirty="0"/>
              <a:t>Usual doses </a:t>
            </a:r>
          </a:p>
          <a:p>
            <a:endParaRPr lang="en-US" dirty="0"/>
          </a:p>
          <a:p>
            <a:pPr lvl="1">
              <a:lnSpc>
                <a:spcPct val="120000"/>
              </a:lnSpc>
            </a:pPr>
            <a:r>
              <a:rPr lang="en-US" dirty="0"/>
              <a:t>Complete 8 hours of training</a:t>
            </a:r>
          </a:p>
          <a:p>
            <a:pPr lvl="1">
              <a:lnSpc>
                <a:spcPct val="120000"/>
              </a:lnSpc>
            </a:pPr>
            <a:r>
              <a:rPr lang="en-US" dirty="0"/>
              <a:t>Addiction medicine/psychiatry  </a:t>
            </a:r>
          </a:p>
          <a:p>
            <a:pPr lvl="1">
              <a:lnSpc>
                <a:spcPct val="120000"/>
              </a:lnSpc>
            </a:pPr>
            <a:r>
              <a:rPr lang="en-US" dirty="0"/>
              <a:t>Within 5 years of graduating from med school with 8 hour SUD/OUD curriculum </a:t>
            </a:r>
          </a:p>
          <a:p>
            <a:endParaRPr lang="en-US" dirty="0"/>
          </a:p>
          <a:p>
            <a:r>
              <a:rPr lang="en-US" dirty="0"/>
              <a:t>maintaining abstinence, achieving medication adherence, maintaining retention, protecting against reestablishment of opioid physical dependence, and may reduce craving for opioids for some individuals, while showing good safety and tolerability</a:t>
            </a:r>
          </a:p>
        </p:txBody>
      </p:sp>
      <p:sp>
        <p:nvSpPr>
          <p:cNvPr id="4" name="Slide Number Placeholder 3"/>
          <p:cNvSpPr>
            <a:spLocks noGrp="1"/>
          </p:cNvSpPr>
          <p:nvPr>
            <p:ph type="sldNum" sz="quarter" idx="5"/>
          </p:nvPr>
        </p:nvSpPr>
        <p:spPr/>
        <p:txBody>
          <a:bodyPr/>
          <a:lstStyle/>
          <a:p>
            <a:fld id="{7E6D1AA7-0D07-4C8F-AF16-272798CC0702}" type="slidenum">
              <a:rPr lang="en-US" smtClean="0"/>
              <a:t>31</a:t>
            </a:fld>
            <a:endParaRPr lang="en-US"/>
          </a:p>
        </p:txBody>
      </p:sp>
    </p:spTree>
    <p:extLst>
      <p:ext uri="{BB962C8B-B14F-4D97-AF65-F5344CB8AC3E}">
        <p14:creationId xmlns:p14="http://schemas.microsoft.com/office/powerpoint/2010/main" val="56619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No members of the planning committee nor presenters have conflicts to disclose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CE18F-6684-480D-B031-E9161F064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39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 information being presented </a:t>
            </a:r>
            <a:r>
              <a:rPr lang="en-US" sz="1200"/>
              <a:t>represent the views and opinions of the individual presenters, and does not constitute the opinion or endorsement of, or promotion by, the UPMC Center for Continuing Education in the Health Sciences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CE18F-6684-480D-B031-E9161F064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2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There is a mutual agreement in place for all PERU webinars, including Learning Network sessions. These points are essential for a respectful learning environment. Let’s go through this agreement together.</a:t>
            </a:r>
          </a:p>
          <a:p>
            <a:endParaRPr lang="en-US"/>
          </a:p>
          <a:p>
            <a:r>
              <a:rPr lang="en-US"/>
              <a:t>&lt;Read slide&gt;</a:t>
            </a:r>
          </a:p>
          <a:p>
            <a:endParaRPr lang="en-US"/>
          </a:p>
          <a:p>
            <a:r>
              <a:rPr lang="en-US"/>
              <a:t>Next slide, please.</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0570C-BE98-3142-8567-CC5EE03980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6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a:p>
            <a:r>
              <a:rPr lang="en-US"/>
              <a:t>&lt;Read slide&gt;</a:t>
            </a:r>
          </a:p>
          <a:p>
            <a:endParaRPr lang="en-US"/>
          </a:p>
          <a:p>
            <a:r>
              <a:rPr lang="en-US"/>
              <a:t>Next slide, please.</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0570C-BE98-3142-8567-CC5EE03980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81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This presentation was created in partnership with </a:t>
            </a:r>
            <a:r>
              <a:rPr lang="en-US" sz="1200">
                <a:ea typeface="+mn-lt"/>
                <a:cs typeface="+mn-lt"/>
              </a:rPr>
              <a:t>Pennsylvania Department of Human Services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CE18F-6684-480D-B031-E9161F064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69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7DD7D-E400-CA9E-AA65-0351AD4B7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F79A6-6C8C-BB33-721F-9B802E600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5B563-605E-4863-E0BF-C20D9C037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885000-821A-380D-0A30-EAE0CE7E263E}"/>
              </a:ext>
            </a:extLst>
          </p:cNvPr>
          <p:cNvSpPr>
            <a:spLocks noGrp="1"/>
          </p:cNvSpPr>
          <p:nvPr>
            <p:ph type="sldNum" sz="quarter" idx="5"/>
          </p:nvPr>
        </p:nvSpPr>
        <p:spPr/>
        <p:txBody>
          <a:bodyPr/>
          <a:lstStyle/>
          <a:p>
            <a:fld id="{82DA30A9-8A7B-4509-BEDA-680CB18221D8}" type="slidenum">
              <a:rPr lang="en-US" smtClean="0"/>
              <a:t>8</a:t>
            </a:fld>
            <a:endParaRPr lang="en-US"/>
          </a:p>
        </p:txBody>
      </p:sp>
    </p:spTree>
    <p:extLst>
      <p:ext uri="{BB962C8B-B14F-4D97-AF65-F5344CB8AC3E}">
        <p14:creationId xmlns:p14="http://schemas.microsoft.com/office/powerpoint/2010/main" val="262428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A30A9-8A7B-4509-BEDA-680CB18221D8}" type="slidenum">
              <a:rPr lang="en-US" smtClean="0"/>
              <a:t>9</a:t>
            </a:fld>
            <a:endParaRPr lang="en-US"/>
          </a:p>
        </p:txBody>
      </p:sp>
    </p:spTree>
    <p:extLst>
      <p:ext uri="{BB962C8B-B14F-4D97-AF65-F5344CB8AC3E}">
        <p14:creationId xmlns:p14="http://schemas.microsoft.com/office/powerpoint/2010/main" val="101333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74CA-B4EE-26AA-9F44-DD2F35FB4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E0FCBA-31FD-44DB-4D7C-63ADF8603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F15E98-8A26-637F-8FEF-5DBC205DA901}"/>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5" name="Footer Placeholder 4">
            <a:extLst>
              <a:ext uri="{FF2B5EF4-FFF2-40B4-BE49-F238E27FC236}">
                <a16:creationId xmlns:a16="http://schemas.microsoft.com/office/drawing/2014/main" id="{845CDBE3-9105-4101-7DC9-56B63FC91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601B8-BE0A-2565-DD88-5C639FC71E7B}"/>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77002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0656-66AD-8449-7910-4C0B00C6AC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95FABF-8BA2-DBDB-2C89-89130B4BF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B482D-E050-D6FA-4E3C-BB600A5AA1AD}"/>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5" name="Footer Placeholder 4">
            <a:extLst>
              <a:ext uri="{FF2B5EF4-FFF2-40B4-BE49-F238E27FC236}">
                <a16:creationId xmlns:a16="http://schemas.microsoft.com/office/drawing/2014/main" id="{ED806DB1-18BB-0061-B4B0-3A95A8AEF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466-DF4C-6FE8-6F3D-6751E514EE72}"/>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345430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4C6A6-DE1F-60D9-CEA0-D1005DA95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F6F17-7357-9173-451B-18281A788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B8F77-53CD-5624-8553-DCA78D1DFF79}"/>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5" name="Footer Placeholder 4">
            <a:extLst>
              <a:ext uri="{FF2B5EF4-FFF2-40B4-BE49-F238E27FC236}">
                <a16:creationId xmlns:a16="http://schemas.microsoft.com/office/drawing/2014/main" id="{D008760C-FD96-608E-7DBE-AE4D85E36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F999E-63D0-870B-0DFA-8B032B218863}"/>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274777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67495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24298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4697" y="2145128"/>
            <a:ext cx="5488742" cy="1983624"/>
          </a:xfrm>
          <a:prstGeom prst="rect">
            <a:avLst/>
          </a:prstGeom>
        </p:spPr>
        <p:txBody>
          <a:bodyPr anchor="b">
            <a:normAutofit/>
          </a:bodyPr>
          <a:lstStyle>
            <a:lvl1pPr algn="l">
              <a:lnSpc>
                <a:spcPts val="4499"/>
              </a:lnSpc>
              <a:defRPr sz="4199">
                <a:solidFill>
                  <a:srgbClr val="003594"/>
                </a:solidFill>
              </a:defRPr>
            </a:lvl1pPr>
          </a:lstStyle>
          <a:p>
            <a:r>
              <a:rPr lang="en-US"/>
              <a:t>Click to edit Master title style</a:t>
            </a:r>
          </a:p>
        </p:txBody>
      </p:sp>
      <p:sp>
        <p:nvSpPr>
          <p:cNvPr id="3" name="Subtitle 2"/>
          <p:cNvSpPr>
            <a:spLocks noGrp="1"/>
          </p:cNvSpPr>
          <p:nvPr>
            <p:ph type="subTitle" idx="1"/>
          </p:nvPr>
        </p:nvSpPr>
        <p:spPr>
          <a:xfrm>
            <a:off x="5964697" y="4329463"/>
            <a:ext cx="5488743" cy="877532"/>
          </a:xfrm>
          <a:prstGeom prst="rect">
            <a:avLst/>
          </a:prstGeom>
        </p:spPr>
        <p:txBody>
          <a:bodyPr>
            <a:normAutofit/>
          </a:bodyPr>
          <a:lstStyle>
            <a:lvl1pPr marL="0" indent="0" algn="l">
              <a:buNone/>
              <a:defRPr sz="2400" i="1">
                <a:solidFill>
                  <a:srgbClr val="003594"/>
                </a:solidFill>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6096000" y="4230158"/>
            <a:ext cx="4919001" cy="0"/>
          </a:xfrm>
          <a:prstGeom prst="line">
            <a:avLst/>
          </a:prstGeom>
          <a:ln w="19050">
            <a:solidFill>
              <a:srgbClr val="FFB81C"/>
            </a:solidFill>
          </a:ln>
        </p:spPr>
        <p:style>
          <a:lnRef idx="1">
            <a:schemeClr val="accent1"/>
          </a:lnRef>
          <a:fillRef idx="0">
            <a:schemeClr val="accent1"/>
          </a:fillRef>
          <a:effectRef idx="0">
            <a:schemeClr val="accent1"/>
          </a:effectRef>
          <a:fontRef idx="minor">
            <a:schemeClr val="tx1"/>
          </a:fontRef>
        </p:style>
      </p:cxnSp>
      <p:sp>
        <p:nvSpPr>
          <p:cNvPr id="14" name="Pentagon 23">
            <a:extLst>
              <a:ext uri="{FF2B5EF4-FFF2-40B4-BE49-F238E27FC236}">
                <a16:creationId xmlns:a16="http://schemas.microsoft.com/office/drawing/2014/main" id="{FB9B1944-AA07-1A49-9656-65DBE458C059}"/>
              </a:ext>
            </a:extLst>
          </p:cNvPr>
          <p:cNvSpPr/>
          <p:nvPr userDrawn="1"/>
        </p:nvSpPr>
        <p:spPr>
          <a:xfrm rot="16200000">
            <a:off x="315455" y="2870618"/>
            <a:ext cx="6445871"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5" name="Pentagon 24">
            <a:extLst>
              <a:ext uri="{FF2B5EF4-FFF2-40B4-BE49-F238E27FC236}">
                <a16:creationId xmlns:a16="http://schemas.microsoft.com/office/drawing/2014/main" id="{574AF9FA-DC20-DA49-8124-A81A47531D6D}"/>
              </a:ext>
            </a:extLst>
          </p:cNvPr>
          <p:cNvSpPr/>
          <p:nvPr userDrawn="1"/>
        </p:nvSpPr>
        <p:spPr>
          <a:xfrm rot="5400000">
            <a:off x="-1729458" y="3247163"/>
            <a:ext cx="6266829" cy="954848"/>
          </a:xfrm>
          <a:prstGeom prst="homePlate">
            <a:avLst>
              <a:gd name="adj" fmla="val 0"/>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8" name="Pentagon 23">
            <a:extLst>
              <a:ext uri="{FF2B5EF4-FFF2-40B4-BE49-F238E27FC236}">
                <a16:creationId xmlns:a16="http://schemas.microsoft.com/office/drawing/2014/main" id="{7DCCFF13-4410-0046-9277-088C3838A971}"/>
              </a:ext>
            </a:extLst>
          </p:cNvPr>
          <p:cNvSpPr/>
          <p:nvPr userDrawn="1"/>
        </p:nvSpPr>
        <p:spPr>
          <a:xfrm rot="16200000">
            <a:off x="1793274" y="2381668"/>
            <a:ext cx="5467972"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6" name="Oval 5">
            <a:extLst>
              <a:ext uri="{FF2B5EF4-FFF2-40B4-BE49-F238E27FC236}">
                <a16:creationId xmlns:a16="http://schemas.microsoft.com/office/drawing/2014/main" id="{058E73F5-7370-9849-BCC3-152B37B865A5}"/>
              </a:ext>
            </a:extLst>
          </p:cNvPr>
          <p:cNvSpPr/>
          <p:nvPr userDrawn="1"/>
        </p:nvSpPr>
        <p:spPr>
          <a:xfrm>
            <a:off x="957482" y="1273850"/>
            <a:ext cx="3840480" cy="3840480"/>
          </a:xfrm>
          <a:prstGeom prst="ellipse">
            <a:avLst/>
          </a:prstGeom>
          <a:solidFill>
            <a:schemeClr val="bg1"/>
          </a:solidFill>
          <a:ln w="2159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23" name="Rectangle 22">
            <a:extLst>
              <a:ext uri="{FF2B5EF4-FFF2-40B4-BE49-F238E27FC236}">
                <a16:creationId xmlns:a16="http://schemas.microsoft.com/office/drawing/2014/main" id="{39F029A9-EC47-2C4F-952B-A740C54DE58A}"/>
              </a:ext>
            </a:extLst>
          </p:cNvPr>
          <p:cNvSpPr/>
          <p:nvPr userDrawn="1"/>
        </p:nvSpPr>
        <p:spPr>
          <a:xfrm>
            <a:off x="5040545" y="370669"/>
            <a:ext cx="277628" cy="2214541"/>
          </a:xfrm>
          <a:prstGeom prst="rect">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25" name="Rectangle 24">
            <a:extLst>
              <a:ext uri="{FF2B5EF4-FFF2-40B4-BE49-F238E27FC236}">
                <a16:creationId xmlns:a16="http://schemas.microsoft.com/office/drawing/2014/main" id="{88508BB0-ABBB-0E42-89E5-D4466894F0E2}"/>
              </a:ext>
            </a:extLst>
          </p:cNvPr>
          <p:cNvSpPr/>
          <p:nvPr userDrawn="1"/>
        </p:nvSpPr>
        <p:spPr>
          <a:xfrm>
            <a:off x="432778" y="4045572"/>
            <a:ext cx="277628" cy="22145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pic>
        <p:nvPicPr>
          <p:cNvPr id="12" name="Picture 11">
            <a:extLst>
              <a:ext uri="{FF2B5EF4-FFF2-40B4-BE49-F238E27FC236}">
                <a16:creationId xmlns:a16="http://schemas.microsoft.com/office/drawing/2014/main" id="{73B64827-5FD6-5B4C-9F48-EC113045E0DB}"/>
              </a:ext>
            </a:extLst>
          </p:cNvPr>
          <p:cNvPicPr>
            <a:picLocks noChangeAspect="1"/>
          </p:cNvPicPr>
          <p:nvPr userDrawn="1"/>
        </p:nvPicPr>
        <p:blipFill>
          <a:blip r:embed="rId2"/>
          <a:stretch>
            <a:fillRect/>
          </a:stretch>
        </p:blipFill>
        <p:spPr>
          <a:xfrm>
            <a:off x="1253633" y="2635444"/>
            <a:ext cx="3234743" cy="1174983"/>
          </a:xfrm>
          <a:prstGeom prst="rect">
            <a:avLst/>
          </a:prstGeom>
        </p:spPr>
      </p:pic>
      <p:pic>
        <p:nvPicPr>
          <p:cNvPr id="16" name="Picture 15">
            <a:extLst>
              <a:ext uri="{FF2B5EF4-FFF2-40B4-BE49-F238E27FC236}">
                <a16:creationId xmlns:a16="http://schemas.microsoft.com/office/drawing/2014/main" id="{69455C6D-9D00-8749-B471-5DBC5DE4EEDD}"/>
              </a:ext>
            </a:extLst>
          </p:cNvPr>
          <p:cNvPicPr>
            <a:picLocks noChangeAspect="1"/>
          </p:cNvPicPr>
          <p:nvPr userDrawn="1"/>
        </p:nvPicPr>
        <p:blipFill>
          <a:blip r:embed="rId3"/>
          <a:stretch>
            <a:fillRect/>
          </a:stretch>
        </p:blipFill>
        <p:spPr>
          <a:xfrm>
            <a:off x="8301293" y="5973691"/>
            <a:ext cx="3152146" cy="725187"/>
          </a:xfrm>
          <a:prstGeom prst="rect">
            <a:avLst/>
          </a:prstGeom>
        </p:spPr>
      </p:pic>
    </p:spTree>
    <p:extLst>
      <p:ext uri="{BB962C8B-B14F-4D97-AF65-F5344CB8AC3E}">
        <p14:creationId xmlns:p14="http://schemas.microsoft.com/office/powerpoint/2010/main" val="203384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1" y="1688857"/>
            <a:ext cx="10515600" cy="3646460"/>
          </a:xfrm>
          <a:prstGeom prst="rect">
            <a:avLst/>
          </a:prstGeom>
        </p:spPr>
        <p:txBody>
          <a:bodyPr>
            <a:noAutofit/>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800">
                <a:solidFill>
                  <a:srgbClr val="00359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TextBox 4">
            <a:extLst>
              <a:ext uri="{FF2B5EF4-FFF2-40B4-BE49-F238E27FC236}">
                <a16:creationId xmlns:a16="http://schemas.microsoft.com/office/drawing/2014/main" id="{6E4B78C0-D750-412F-851F-1FFC96B35D85}"/>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8" name="Text Placeholder 6">
            <a:extLst>
              <a:ext uri="{FF2B5EF4-FFF2-40B4-BE49-F238E27FC236}">
                <a16:creationId xmlns:a16="http://schemas.microsoft.com/office/drawing/2014/main" id="{60FC3067-9F81-4B58-862F-EB40CA125BBD}"/>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a:t>(Modified APA In-Text Citation Required Here)</a:t>
            </a:r>
          </a:p>
        </p:txBody>
      </p:sp>
      <p:sp>
        <p:nvSpPr>
          <p:cNvPr id="7" name="Title 1">
            <a:extLst>
              <a:ext uri="{FF2B5EF4-FFF2-40B4-BE49-F238E27FC236}">
                <a16:creationId xmlns:a16="http://schemas.microsoft.com/office/drawing/2014/main" id="{282F9728-0366-4D9E-AF62-E71A4978EE43}"/>
              </a:ext>
            </a:extLst>
          </p:cNvPr>
          <p:cNvSpPr>
            <a:spLocks noGrp="1"/>
          </p:cNvSpPr>
          <p:nvPr>
            <p:ph type="title"/>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p>
        </p:txBody>
      </p:sp>
    </p:spTree>
    <p:extLst>
      <p:ext uri="{BB962C8B-B14F-4D97-AF65-F5344CB8AC3E}">
        <p14:creationId xmlns:p14="http://schemas.microsoft.com/office/powerpoint/2010/main" val="180050758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Learning Objectives</a:t>
            </a:r>
          </a:p>
        </p:txBody>
      </p:sp>
      <p:sp>
        <p:nvSpPr>
          <p:cNvPr id="3" name="Content Placeholder 2"/>
          <p:cNvSpPr>
            <a:spLocks noGrp="1"/>
          </p:cNvSpPr>
          <p:nvPr>
            <p:ph idx="1" hasCustomPrompt="1"/>
          </p:nvPr>
        </p:nvSpPr>
        <p:spPr>
          <a:xfrm>
            <a:off x="838201" y="2165230"/>
            <a:ext cx="10515600" cy="3170087"/>
          </a:xfrm>
          <a:prstGeom prst="rect">
            <a:avLst/>
          </a:prstGeom>
        </p:spPr>
        <p:txBody>
          <a:bodyPr>
            <a:noAutofit/>
          </a:bodyPr>
          <a:lstStyle>
            <a:lvl1pPr>
              <a:lnSpc>
                <a:spcPct val="100000"/>
              </a:lnSpc>
              <a:spcBef>
                <a:spcPts val="0"/>
              </a:spcBef>
              <a:spcAft>
                <a:spcPts val="1200"/>
              </a:spcAft>
              <a:buClr>
                <a:srgbClr val="003594"/>
              </a:buClr>
              <a:defRPr sz="2800">
                <a:solidFill>
                  <a:srgbClr val="003594"/>
                </a:solidFill>
              </a:defRPr>
            </a:lvl1pPr>
            <a:lvl2pPr>
              <a:buClr>
                <a:srgbClr val="003594"/>
              </a:buClr>
              <a:defRPr sz="2400">
                <a:solidFill>
                  <a:srgbClr val="003594"/>
                </a:solidFill>
              </a:defRPr>
            </a:lvl2pPr>
            <a:lvl3pPr>
              <a:buClr>
                <a:srgbClr val="003594"/>
              </a:buClr>
              <a:defRPr sz="2000">
                <a:solidFill>
                  <a:srgbClr val="003594"/>
                </a:solidFill>
              </a:defRPr>
            </a:lvl3pPr>
            <a:lvl4pPr>
              <a:buClr>
                <a:srgbClr val="003594"/>
              </a:buClr>
              <a:defRPr sz="1800">
                <a:solidFill>
                  <a:srgbClr val="003594"/>
                </a:solidFill>
              </a:defRPr>
            </a:lvl4pPr>
            <a:lvl5pPr>
              <a:buClr>
                <a:srgbClr val="003594"/>
              </a:buClr>
              <a:defRPr sz="1800">
                <a:solidFill>
                  <a:srgbClr val="003594"/>
                </a:solidFill>
              </a:defRPr>
            </a:lvl5pPr>
          </a:lstStyle>
          <a:p>
            <a:pPr lvl="0"/>
            <a:r>
              <a:rPr lang="en-US"/>
              <a:t>Edit Master text styles</a:t>
            </a:r>
          </a:p>
          <a:p>
            <a:pPr lvl="0"/>
            <a:endParaRPr lang="en-US"/>
          </a:p>
          <a:p>
            <a:pPr lvl="0"/>
            <a:endParaRPr lang="en-US"/>
          </a:p>
        </p:txBody>
      </p:sp>
      <p:sp>
        <p:nvSpPr>
          <p:cNvPr id="5" name="TextBox 4">
            <a:extLst>
              <a:ext uri="{FF2B5EF4-FFF2-40B4-BE49-F238E27FC236}">
                <a16:creationId xmlns:a16="http://schemas.microsoft.com/office/drawing/2014/main" id="{6E4B78C0-D750-412F-851F-1FFC96B35D85}"/>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8" name="Text Placeholder 6">
            <a:extLst>
              <a:ext uri="{FF2B5EF4-FFF2-40B4-BE49-F238E27FC236}">
                <a16:creationId xmlns:a16="http://schemas.microsoft.com/office/drawing/2014/main" id="{60FC3067-9F81-4B58-862F-EB40CA125BBD}"/>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a:t>(Modified APA In-Text Citation Required Here)</a:t>
            </a:r>
          </a:p>
        </p:txBody>
      </p:sp>
      <p:sp>
        <p:nvSpPr>
          <p:cNvPr id="7" name="Rectangle 6">
            <a:extLst>
              <a:ext uri="{FF2B5EF4-FFF2-40B4-BE49-F238E27FC236}">
                <a16:creationId xmlns:a16="http://schemas.microsoft.com/office/drawing/2014/main" id="{2514E9EC-B8FC-4150-B77F-0FDAECD8E597}"/>
              </a:ext>
            </a:extLst>
          </p:cNvPr>
          <p:cNvSpPr/>
          <p:nvPr userDrawn="1"/>
        </p:nvSpPr>
        <p:spPr>
          <a:xfrm>
            <a:off x="838201" y="1571293"/>
            <a:ext cx="10515600" cy="523220"/>
          </a:xfrm>
          <a:prstGeom prst="rect">
            <a:avLst/>
          </a:prstGeom>
        </p:spPr>
        <p:txBody>
          <a:bodyPr wrap="square">
            <a:spAutoFit/>
          </a:bodyPr>
          <a:lstStyle/>
          <a:p>
            <a:pPr marL="0" indent="0">
              <a:buNone/>
            </a:pPr>
            <a:r>
              <a:rPr lang="en-US" sz="2800" b="1">
                <a:solidFill>
                  <a:srgbClr val="003594"/>
                </a:solidFill>
              </a:rPr>
              <a:t>By the end of this training, you will be able to do the following:</a:t>
            </a:r>
          </a:p>
        </p:txBody>
      </p:sp>
    </p:spTree>
    <p:extLst>
      <p:ext uri="{BB962C8B-B14F-4D97-AF65-F5344CB8AC3E}">
        <p14:creationId xmlns:p14="http://schemas.microsoft.com/office/powerpoint/2010/main" val="346526186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6DABE7-E563-4476-AFA2-563FCAAE5B38}"/>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
        <p:nvSpPr>
          <p:cNvPr id="6" name="TextBox 5">
            <a:extLst>
              <a:ext uri="{FF2B5EF4-FFF2-40B4-BE49-F238E27FC236}">
                <a16:creationId xmlns:a16="http://schemas.microsoft.com/office/drawing/2014/main" id="{721E6D67-DB98-4179-8A27-F7C19DE9D1BA}"/>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7" name="Text Placeholder 6">
            <a:extLst>
              <a:ext uri="{FF2B5EF4-FFF2-40B4-BE49-F238E27FC236}">
                <a16:creationId xmlns:a16="http://schemas.microsoft.com/office/drawing/2014/main" id="{5BF01A56-1AEB-4848-BB5B-75A3E5DA6978}"/>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a:t>(Modified APA In-Text Citation Required Here)</a:t>
            </a:r>
          </a:p>
        </p:txBody>
      </p:sp>
      <p:sp>
        <p:nvSpPr>
          <p:cNvPr id="8" name="Title 1">
            <a:extLst>
              <a:ext uri="{FF2B5EF4-FFF2-40B4-BE49-F238E27FC236}">
                <a16:creationId xmlns:a16="http://schemas.microsoft.com/office/drawing/2014/main" id="{A667B699-071D-4983-890B-C1156278C841}"/>
              </a:ext>
            </a:extLst>
          </p:cNvPr>
          <p:cNvSpPr>
            <a:spLocks noGrp="1"/>
          </p:cNvSpPr>
          <p:nvPr>
            <p:ph type="title"/>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p>
        </p:txBody>
      </p:sp>
    </p:spTree>
    <p:extLst>
      <p:ext uri="{BB962C8B-B14F-4D97-AF65-F5344CB8AC3E}">
        <p14:creationId xmlns:p14="http://schemas.microsoft.com/office/powerpoint/2010/main" val="444476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EF0B43-4DF7-9F46-971A-31302D7B8B5F}"/>
              </a:ext>
            </a:extLst>
          </p:cNvPr>
          <p:cNvSpPr>
            <a:spLocks noGrp="1"/>
          </p:cNvSpPr>
          <p:nvPr userDrawn="1">
            <p:ph type="ctrTitle"/>
          </p:nvPr>
        </p:nvSpPr>
        <p:spPr>
          <a:xfrm>
            <a:off x="1151439" y="769000"/>
            <a:ext cx="5314726" cy="1704110"/>
          </a:xfrm>
          <a:prstGeom prst="rect">
            <a:avLst/>
          </a:prstGeom>
        </p:spPr>
        <p:txBody>
          <a:bodyPr anchor="b">
            <a:normAutofit/>
          </a:bodyPr>
          <a:lstStyle>
            <a:lvl1pPr algn="l">
              <a:lnSpc>
                <a:spcPts val="4499"/>
              </a:lnSpc>
              <a:defRPr sz="4199">
                <a:solidFill>
                  <a:srgbClr val="003594"/>
                </a:solidFill>
              </a:defRPr>
            </a:lvl1pPr>
          </a:lstStyle>
          <a:p>
            <a:r>
              <a:rPr lang="en-US"/>
              <a:t>Click to edit Master title style</a:t>
            </a:r>
          </a:p>
        </p:txBody>
      </p:sp>
      <p:sp>
        <p:nvSpPr>
          <p:cNvPr id="10" name="Subtitle 2">
            <a:extLst>
              <a:ext uri="{FF2B5EF4-FFF2-40B4-BE49-F238E27FC236}">
                <a16:creationId xmlns:a16="http://schemas.microsoft.com/office/drawing/2014/main" id="{061F7915-DD99-154F-B684-CFAD5F25ED82}"/>
              </a:ext>
            </a:extLst>
          </p:cNvPr>
          <p:cNvSpPr>
            <a:spLocks noGrp="1"/>
          </p:cNvSpPr>
          <p:nvPr userDrawn="1">
            <p:ph type="subTitle" idx="1"/>
          </p:nvPr>
        </p:nvSpPr>
        <p:spPr>
          <a:xfrm>
            <a:off x="1151438" y="2673821"/>
            <a:ext cx="5314727" cy="877532"/>
          </a:xfrm>
          <a:prstGeom prst="rect">
            <a:avLst/>
          </a:prstGeom>
        </p:spPr>
        <p:txBody>
          <a:bodyPr>
            <a:normAutofit/>
          </a:bodyPr>
          <a:lstStyle>
            <a:lvl1pPr marL="0" indent="0" algn="l">
              <a:buNone/>
              <a:defRPr sz="2400" i="1">
                <a:solidFill>
                  <a:srgbClr val="003594"/>
                </a:solidFill>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88FE3BFE-79AA-D940-9025-132976443D8E}"/>
              </a:ext>
            </a:extLst>
          </p:cNvPr>
          <p:cNvCxnSpPr>
            <a:cxnSpLocks/>
          </p:cNvCxnSpPr>
          <p:nvPr userDrawn="1"/>
        </p:nvCxnSpPr>
        <p:spPr>
          <a:xfrm>
            <a:off x="1282743" y="2574516"/>
            <a:ext cx="4919001" cy="0"/>
          </a:xfrm>
          <a:prstGeom prst="line">
            <a:avLst/>
          </a:prstGeom>
          <a:ln w="19050">
            <a:solidFill>
              <a:srgbClr val="FFB81C"/>
            </a:solidFill>
          </a:ln>
        </p:spPr>
        <p:style>
          <a:lnRef idx="1">
            <a:schemeClr val="accent1"/>
          </a:lnRef>
          <a:fillRef idx="0">
            <a:schemeClr val="accent1"/>
          </a:fillRef>
          <a:effectRef idx="0">
            <a:schemeClr val="accent1"/>
          </a:effectRef>
          <a:fontRef idx="minor">
            <a:schemeClr val="tx1"/>
          </a:fontRef>
        </p:style>
      </p:cxnSp>
      <p:sp>
        <p:nvSpPr>
          <p:cNvPr id="27" name="Pentagon 23">
            <a:extLst>
              <a:ext uri="{FF2B5EF4-FFF2-40B4-BE49-F238E27FC236}">
                <a16:creationId xmlns:a16="http://schemas.microsoft.com/office/drawing/2014/main" id="{90B901A9-1A1D-FE44-8718-AA611B42668C}"/>
              </a:ext>
            </a:extLst>
          </p:cNvPr>
          <p:cNvSpPr/>
          <p:nvPr userDrawn="1"/>
        </p:nvSpPr>
        <p:spPr>
          <a:xfrm rot="16200000">
            <a:off x="7180715" y="2739675"/>
            <a:ext cx="6183984"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28" name="Pentagon 24">
            <a:extLst>
              <a:ext uri="{FF2B5EF4-FFF2-40B4-BE49-F238E27FC236}">
                <a16:creationId xmlns:a16="http://schemas.microsoft.com/office/drawing/2014/main" id="{73950A55-BD16-A645-BDE8-0DEA598A15D0}"/>
              </a:ext>
            </a:extLst>
          </p:cNvPr>
          <p:cNvSpPr/>
          <p:nvPr userDrawn="1"/>
        </p:nvSpPr>
        <p:spPr>
          <a:xfrm rot="5400000">
            <a:off x="5798598" y="3257362"/>
            <a:ext cx="6246431" cy="954848"/>
          </a:xfrm>
          <a:prstGeom prst="homePlate">
            <a:avLst>
              <a:gd name="adj" fmla="val 0"/>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29" name="Pentagon 23">
            <a:extLst>
              <a:ext uri="{FF2B5EF4-FFF2-40B4-BE49-F238E27FC236}">
                <a16:creationId xmlns:a16="http://schemas.microsoft.com/office/drawing/2014/main" id="{9AB46448-5D52-844F-A61E-F3516469C7AD}"/>
              </a:ext>
            </a:extLst>
          </p:cNvPr>
          <p:cNvSpPr/>
          <p:nvPr userDrawn="1"/>
        </p:nvSpPr>
        <p:spPr>
          <a:xfrm rot="16200000">
            <a:off x="8658534" y="2250725"/>
            <a:ext cx="5206084" cy="704636"/>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0" name="Rectangle 29">
            <a:extLst>
              <a:ext uri="{FF2B5EF4-FFF2-40B4-BE49-F238E27FC236}">
                <a16:creationId xmlns:a16="http://schemas.microsoft.com/office/drawing/2014/main" id="{DA59A370-29A8-1840-90ED-D3AEC862A416}"/>
              </a:ext>
            </a:extLst>
          </p:cNvPr>
          <p:cNvSpPr/>
          <p:nvPr userDrawn="1"/>
        </p:nvSpPr>
        <p:spPr>
          <a:xfrm>
            <a:off x="11774861" y="108782"/>
            <a:ext cx="277628" cy="2214541"/>
          </a:xfrm>
          <a:prstGeom prst="rect">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1" name="Rectangle 30">
            <a:extLst>
              <a:ext uri="{FF2B5EF4-FFF2-40B4-BE49-F238E27FC236}">
                <a16:creationId xmlns:a16="http://schemas.microsoft.com/office/drawing/2014/main" id="{7B5EAEA0-284B-6A43-ABC0-EB1CFBD701BB}"/>
              </a:ext>
            </a:extLst>
          </p:cNvPr>
          <p:cNvSpPr/>
          <p:nvPr userDrawn="1"/>
        </p:nvSpPr>
        <p:spPr>
          <a:xfrm>
            <a:off x="7950636" y="4065970"/>
            <a:ext cx="277628" cy="22145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pic>
        <p:nvPicPr>
          <p:cNvPr id="16" name="Picture 15">
            <a:extLst>
              <a:ext uri="{FF2B5EF4-FFF2-40B4-BE49-F238E27FC236}">
                <a16:creationId xmlns:a16="http://schemas.microsoft.com/office/drawing/2014/main" id="{939FB9C4-1013-8C45-962E-C0B4257A4E0D}"/>
              </a:ext>
            </a:extLst>
          </p:cNvPr>
          <p:cNvPicPr>
            <a:picLocks noChangeAspect="1"/>
          </p:cNvPicPr>
          <p:nvPr userDrawn="1"/>
        </p:nvPicPr>
        <p:blipFill>
          <a:blip r:embed="rId2"/>
          <a:stretch>
            <a:fillRect/>
          </a:stretch>
        </p:blipFill>
        <p:spPr>
          <a:xfrm>
            <a:off x="285268" y="5866287"/>
            <a:ext cx="3956097" cy="635395"/>
          </a:xfrm>
          <a:prstGeom prst="rect">
            <a:avLst/>
          </a:prstGeom>
        </p:spPr>
      </p:pic>
    </p:spTree>
    <p:extLst>
      <p:ext uri="{BB962C8B-B14F-4D97-AF65-F5344CB8AC3E}">
        <p14:creationId xmlns:p14="http://schemas.microsoft.com/office/powerpoint/2010/main" val="93982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Intr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4429126"/>
            <a:ext cx="5181600" cy="1324565"/>
          </a:xfrm>
          <a:prstGeom prst="rect">
            <a:avLst/>
          </a:prstGeom>
        </p:spPr>
        <p:txBody>
          <a:bodyPr/>
          <a:lstStyle>
            <a:lvl1pPr marL="0" indent="0">
              <a:buClr>
                <a:srgbClr val="003594"/>
              </a:buClr>
              <a:buNone/>
              <a:defRPr sz="2400" b="1">
                <a:solidFill>
                  <a:srgbClr val="003594"/>
                </a:solidFill>
              </a:defRPr>
            </a:lvl1pPr>
            <a:lvl2pPr>
              <a:buClr>
                <a:srgbClr val="003594"/>
              </a:buClr>
              <a:defRPr sz="2400">
                <a:solidFill>
                  <a:srgbClr val="003594"/>
                </a:solidFill>
              </a:defRPr>
            </a:lvl2pPr>
            <a:lvl3pPr>
              <a:buClr>
                <a:srgbClr val="003594"/>
              </a:buClr>
              <a:defRPr sz="2000">
                <a:solidFill>
                  <a:srgbClr val="003594"/>
                </a:solidFill>
              </a:defRPr>
            </a:lvl3pPr>
            <a:lvl4pPr>
              <a:buClr>
                <a:srgbClr val="003594"/>
              </a:buClr>
              <a:defRPr sz="1800">
                <a:solidFill>
                  <a:srgbClr val="003594"/>
                </a:solidFill>
              </a:defRPr>
            </a:lvl4pPr>
            <a:lvl5pPr>
              <a:buClr>
                <a:srgbClr val="003594"/>
              </a:buClr>
              <a:defRPr sz="1600">
                <a:solidFill>
                  <a:srgbClr val="003594"/>
                </a:solidFill>
              </a:defRPr>
            </a:lvl5pPr>
          </a:lstStyle>
          <a:p>
            <a:pPr lvl="0"/>
            <a:r>
              <a:rPr lang="en-US"/>
              <a:t>Presenter/Trainer Name</a:t>
            </a:r>
          </a:p>
          <a:p>
            <a:pPr lvl="0"/>
            <a:r>
              <a:rPr lang="en-US"/>
              <a:t>Title</a:t>
            </a:r>
          </a:p>
        </p:txBody>
      </p:sp>
      <p:sp>
        <p:nvSpPr>
          <p:cNvPr id="6" name="TextBox 5">
            <a:extLst>
              <a:ext uri="{FF2B5EF4-FFF2-40B4-BE49-F238E27FC236}">
                <a16:creationId xmlns:a16="http://schemas.microsoft.com/office/drawing/2014/main" id="{8B4B2F0E-297C-40EF-9B95-2185E5D5EEEA}"/>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
        <p:nvSpPr>
          <p:cNvPr id="7" name="TextBox 6">
            <a:extLst>
              <a:ext uri="{FF2B5EF4-FFF2-40B4-BE49-F238E27FC236}">
                <a16:creationId xmlns:a16="http://schemas.microsoft.com/office/drawing/2014/main" id="{E54CC577-D299-4E62-98F6-E2EF2C9B7E7E}"/>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10" name="Picture Placeholder 9">
            <a:extLst>
              <a:ext uri="{FF2B5EF4-FFF2-40B4-BE49-F238E27FC236}">
                <a16:creationId xmlns:a16="http://schemas.microsoft.com/office/drawing/2014/main" id="{8571BF77-0BCB-48FE-9108-FBE49E8D8BFC}"/>
              </a:ext>
            </a:extLst>
          </p:cNvPr>
          <p:cNvSpPr>
            <a:spLocks noGrp="1"/>
          </p:cNvSpPr>
          <p:nvPr>
            <p:ph type="pic" sz="quarter" idx="11"/>
          </p:nvPr>
        </p:nvSpPr>
        <p:spPr>
          <a:xfrm>
            <a:off x="2329132" y="1777486"/>
            <a:ext cx="1938068" cy="2380447"/>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5AEF9622-6AA1-4AA7-8C0E-3B4D547E7A97}"/>
              </a:ext>
            </a:extLst>
          </p:cNvPr>
          <p:cNvSpPr>
            <a:spLocks noGrp="1"/>
          </p:cNvSpPr>
          <p:nvPr>
            <p:ph sz="half" idx="12" hasCustomPrompt="1"/>
          </p:nvPr>
        </p:nvSpPr>
        <p:spPr>
          <a:xfrm>
            <a:off x="6176964" y="4432786"/>
            <a:ext cx="5181600" cy="1324565"/>
          </a:xfrm>
          <a:prstGeom prst="rect">
            <a:avLst/>
          </a:prstGeom>
        </p:spPr>
        <p:txBody>
          <a:bodyPr/>
          <a:lstStyle>
            <a:lvl1pPr marL="0" indent="0">
              <a:buClr>
                <a:srgbClr val="003594"/>
              </a:buClr>
              <a:buNone/>
              <a:defRPr sz="2400" b="1">
                <a:solidFill>
                  <a:srgbClr val="003594"/>
                </a:solidFill>
              </a:defRPr>
            </a:lvl1pPr>
            <a:lvl2pPr>
              <a:buClr>
                <a:srgbClr val="003594"/>
              </a:buClr>
              <a:defRPr sz="2400">
                <a:solidFill>
                  <a:srgbClr val="003594"/>
                </a:solidFill>
              </a:defRPr>
            </a:lvl2pPr>
            <a:lvl3pPr>
              <a:buClr>
                <a:srgbClr val="003594"/>
              </a:buClr>
              <a:defRPr sz="2000">
                <a:solidFill>
                  <a:srgbClr val="003594"/>
                </a:solidFill>
              </a:defRPr>
            </a:lvl3pPr>
            <a:lvl4pPr>
              <a:buClr>
                <a:srgbClr val="003594"/>
              </a:buClr>
              <a:defRPr sz="1800">
                <a:solidFill>
                  <a:srgbClr val="003594"/>
                </a:solidFill>
              </a:defRPr>
            </a:lvl4pPr>
            <a:lvl5pPr>
              <a:buClr>
                <a:srgbClr val="003594"/>
              </a:buClr>
              <a:defRPr sz="1600">
                <a:solidFill>
                  <a:srgbClr val="003594"/>
                </a:solidFill>
              </a:defRPr>
            </a:lvl5pPr>
          </a:lstStyle>
          <a:p>
            <a:pPr lvl="0"/>
            <a:r>
              <a:rPr lang="en-US"/>
              <a:t>Presenter/Trainer Name</a:t>
            </a:r>
          </a:p>
          <a:p>
            <a:pPr lvl="0"/>
            <a:r>
              <a:rPr lang="en-US"/>
              <a:t>Title</a:t>
            </a:r>
          </a:p>
        </p:txBody>
      </p:sp>
      <p:sp>
        <p:nvSpPr>
          <p:cNvPr id="9" name="Title 1">
            <a:extLst>
              <a:ext uri="{FF2B5EF4-FFF2-40B4-BE49-F238E27FC236}">
                <a16:creationId xmlns:a16="http://schemas.microsoft.com/office/drawing/2014/main" id="{EDBEA769-E369-4502-BA54-A6D46F69C528}"/>
              </a:ext>
            </a:extLst>
          </p:cNvPr>
          <p:cNvSpPr>
            <a:spLocks noGrp="1"/>
          </p:cNvSpPr>
          <p:nvPr>
            <p:ph type="title"/>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p>
        </p:txBody>
      </p:sp>
      <p:sp>
        <p:nvSpPr>
          <p:cNvPr id="13" name="Picture Placeholder 9">
            <a:extLst>
              <a:ext uri="{FF2B5EF4-FFF2-40B4-BE49-F238E27FC236}">
                <a16:creationId xmlns:a16="http://schemas.microsoft.com/office/drawing/2014/main" id="{230B5776-E276-4A4C-AC62-D92396E3AA2F}"/>
              </a:ext>
            </a:extLst>
          </p:cNvPr>
          <p:cNvSpPr>
            <a:spLocks noGrp="1"/>
          </p:cNvSpPr>
          <p:nvPr>
            <p:ph type="pic" sz="quarter" idx="13"/>
          </p:nvPr>
        </p:nvSpPr>
        <p:spPr>
          <a:xfrm>
            <a:off x="7924800" y="1777486"/>
            <a:ext cx="1938068" cy="2380447"/>
          </a:xfrm>
          <a:prstGeom prst="rect">
            <a:avLst/>
          </a:prstGeo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7176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C38F-3055-CCB1-38EE-51CB0CC4F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876FF-3233-FE00-288C-38E0BD465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2571E-65AE-487D-E810-4C88F4A09571}"/>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5" name="Footer Placeholder 4">
            <a:extLst>
              <a:ext uri="{FF2B5EF4-FFF2-40B4-BE49-F238E27FC236}">
                <a16:creationId xmlns:a16="http://schemas.microsoft.com/office/drawing/2014/main" id="{0C39DE3C-09F4-8151-92DB-A52DB8594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01FFC-2FF2-AF6E-E98F-765BBB8E95A0}"/>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2260598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82620"/>
            <a:ext cx="5181600" cy="4171071"/>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marL="1828343" indent="0">
              <a:buClr>
                <a:srgbClr val="003594"/>
              </a:buClr>
              <a:buNone/>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582620"/>
            <a:ext cx="5181600" cy="4171071"/>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Box 6">
            <a:extLst>
              <a:ext uri="{FF2B5EF4-FFF2-40B4-BE49-F238E27FC236}">
                <a16:creationId xmlns:a16="http://schemas.microsoft.com/office/drawing/2014/main" id="{E54CC577-D299-4E62-98F6-E2EF2C9B7E7E}"/>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8" name="Text Placeholder 6">
            <a:extLst>
              <a:ext uri="{FF2B5EF4-FFF2-40B4-BE49-F238E27FC236}">
                <a16:creationId xmlns:a16="http://schemas.microsoft.com/office/drawing/2014/main" id="{9CA0F303-26ED-488A-8038-3A9316E058D6}"/>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a:t>(Modified APA In-Text Citation Required Here)</a:t>
            </a:r>
          </a:p>
        </p:txBody>
      </p:sp>
      <p:sp>
        <p:nvSpPr>
          <p:cNvPr id="9" name="Title 1">
            <a:extLst>
              <a:ext uri="{FF2B5EF4-FFF2-40B4-BE49-F238E27FC236}">
                <a16:creationId xmlns:a16="http://schemas.microsoft.com/office/drawing/2014/main" id="{C8CBDDB1-17AE-408A-B60F-B90EAD8F36BC}"/>
              </a:ext>
            </a:extLst>
          </p:cNvPr>
          <p:cNvSpPr>
            <a:spLocks noGrp="1"/>
          </p:cNvSpPr>
          <p:nvPr>
            <p:ph type="title"/>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p>
        </p:txBody>
      </p:sp>
      <p:sp>
        <p:nvSpPr>
          <p:cNvPr id="5" name="TextBox 4">
            <a:extLst>
              <a:ext uri="{FF2B5EF4-FFF2-40B4-BE49-F238E27FC236}">
                <a16:creationId xmlns:a16="http://schemas.microsoft.com/office/drawing/2014/main" id="{CE3934D4-1AD6-0044-7717-0C6171BC0E8E}"/>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Tree>
    <p:extLst>
      <p:ext uri="{BB962C8B-B14F-4D97-AF65-F5344CB8AC3E}">
        <p14:creationId xmlns:p14="http://schemas.microsoft.com/office/powerpoint/2010/main" val="869528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582615"/>
            <a:ext cx="5157787" cy="576776"/>
          </a:xfrm>
          <a:prstGeom prst="rect">
            <a:avLst/>
          </a:prstGeom>
        </p:spPr>
        <p:txBody>
          <a:bodyPr anchor="b"/>
          <a:lstStyle>
            <a:lvl1pPr marL="0" indent="0">
              <a:buNone/>
              <a:defRPr sz="2400" b="1">
                <a:solidFill>
                  <a:srgbClr val="003594"/>
                </a:solidFill>
              </a:defRPr>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222769"/>
            <a:ext cx="5157787" cy="3432443"/>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1" y="1582615"/>
            <a:ext cx="5183188" cy="576776"/>
          </a:xfrm>
          <a:prstGeom prst="rect">
            <a:avLst/>
          </a:prstGeom>
        </p:spPr>
        <p:txBody>
          <a:bodyPr anchor="b"/>
          <a:lstStyle>
            <a:lvl1pPr marL="0" indent="0">
              <a:buNone/>
              <a:defRPr sz="2400" b="1">
                <a:solidFill>
                  <a:srgbClr val="003594"/>
                </a:solidFill>
              </a:defRPr>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222769"/>
            <a:ext cx="5183188" cy="3432443"/>
          </a:xfrm>
          <a:prstGeom prst="rect">
            <a:avLst/>
          </a:prstGeom>
        </p:spPr>
        <p:txBody>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600">
                <a:solidFill>
                  <a:srgbClr val="00359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a:extLst>
              <a:ext uri="{FF2B5EF4-FFF2-40B4-BE49-F238E27FC236}">
                <a16:creationId xmlns:a16="http://schemas.microsoft.com/office/drawing/2014/main" id="{BC3265B9-3BE9-44B3-8093-4C9EEBB18F4D}"/>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13" name="Text Placeholder 6">
            <a:extLst>
              <a:ext uri="{FF2B5EF4-FFF2-40B4-BE49-F238E27FC236}">
                <a16:creationId xmlns:a16="http://schemas.microsoft.com/office/drawing/2014/main" id="{3153B4F7-3715-4CE3-8B3B-91CADF813BBA}"/>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a:t>(Modified APA In-Text Citation Required Here)</a:t>
            </a:r>
          </a:p>
        </p:txBody>
      </p:sp>
      <p:sp>
        <p:nvSpPr>
          <p:cNvPr id="12" name="Title 1">
            <a:extLst>
              <a:ext uri="{FF2B5EF4-FFF2-40B4-BE49-F238E27FC236}">
                <a16:creationId xmlns:a16="http://schemas.microsoft.com/office/drawing/2014/main" id="{23E73FB6-0C84-4E74-94ED-DF8013F36652}"/>
              </a:ext>
            </a:extLst>
          </p:cNvPr>
          <p:cNvSpPr>
            <a:spLocks noGrp="1"/>
          </p:cNvSpPr>
          <p:nvPr>
            <p:ph type="title"/>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Click to edit Master title style</a:t>
            </a:r>
          </a:p>
        </p:txBody>
      </p:sp>
      <p:sp>
        <p:nvSpPr>
          <p:cNvPr id="2" name="TextBox 1">
            <a:extLst>
              <a:ext uri="{FF2B5EF4-FFF2-40B4-BE49-F238E27FC236}">
                <a16:creationId xmlns:a16="http://schemas.microsoft.com/office/drawing/2014/main" id="{0A91D97E-81F6-7160-FEC3-28B65DBB2538}"/>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Tree>
    <p:extLst>
      <p:ext uri="{BB962C8B-B14F-4D97-AF65-F5344CB8AC3E}">
        <p14:creationId xmlns:p14="http://schemas.microsoft.com/office/powerpoint/2010/main" val="270338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1" y="1688857"/>
            <a:ext cx="10515600" cy="3646460"/>
          </a:xfrm>
          <a:prstGeom prst="rect">
            <a:avLst/>
          </a:prstGeom>
        </p:spPr>
        <p:txBody>
          <a:bodyPr>
            <a:noAutofit/>
          </a:bodyPr>
          <a:lstStyle>
            <a:lvl1pPr>
              <a:lnSpc>
                <a:spcPct val="100000"/>
              </a:lnSpc>
              <a:spcBef>
                <a:spcPts val="0"/>
              </a:spcBef>
              <a:spcAft>
                <a:spcPts val="600"/>
              </a:spcAft>
              <a:buClr>
                <a:srgbClr val="003594"/>
              </a:buClr>
              <a:defRPr sz="16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800">
                <a:solidFill>
                  <a:srgbClr val="003594"/>
                </a:solidFill>
              </a:defRPr>
            </a:lvl5pPr>
          </a:lstStyle>
          <a:p>
            <a:pPr lvl="0"/>
            <a:r>
              <a:rPr lang="en-US"/>
              <a:t>Edit Master text styles</a:t>
            </a:r>
          </a:p>
        </p:txBody>
      </p:sp>
      <p:sp>
        <p:nvSpPr>
          <p:cNvPr id="5" name="TextBox 4">
            <a:extLst>
              <a:ext uri="{FF2B5EF4-FFF2-40B4-BE49-F238E27FC236}">
                <a16:creationId xmlns:a16="http://schemas.microsoft.com/office/drawing/2014/main" id="{6E4B78C0-D750-412F-851F-1FFC96B35D85}"/>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7" name="Title 1">
            <a:extLst>
              <a:ext uri="{FF2B5EF4-FFF2-40B4-BE49-F238E27FC236}">
                <a16:creationId xmlns:a16="http://schemas.microsoft.com/office/drawing/2014/main" id="{7FFCBF3A-D755-489D-A44A-B5F79A1744F3}"/>
              </a:ext>
            </a:extLst>
          </p:cNvPr>
          <p:cNvSpPr>
            <a:spLocks noGrp="1"/>
          </p:cNvSpPr>
          <p:nvPr>
            <p:ph type="title" hasCustomPrompt="1"/>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References</a:t>
            </a:r>
          </a:p>
        </p:txBody>
      </p:sp>
    </p:spTree>
    <p:extLst>
      <p:ext uri="{BB962C8B-B14F-4D97-AF65-F5344CB8AC3E}">
        <p14:creationId xmlns:p14="http://schemas.microsoft.com/office/powerpoint/2010/main" val="179805945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688857"/>
            <a:ext cx="7086600" cy="3646460"/>
          </a:xfrm>
          <a:prstGeom prst="rect">
            <a:avLst/>
          </a:prstGeom>
        </p:spPr>
        <p:txBody>
          <a:bodyPr>
            <a:noAutofit/>
          </a:bodyPr>
          <a:lstStyle>
            <a:lvl1pPr>
              <a:lnSpc>
                <a:spcPct val="100000"/>
              </a:lnSpc>
              <a:spcBef>
                <a:spcPts val="0"/>
              </a:spcBef>
              <a:spcAft>
                <a:spcPts val="600"/>
              </a:spcAft>
              <a:buClr>
                <a:srgbClr val="003594"/>
              </a:buClr>
              <a:defRPr sz="2800">
                <a:solidFill>
                  <a:srgbClr val="003594"/>
                </a:solidFill>
              </a:defRPr>
            </a:lvl1pPr>
            <a:lvl2pPr>
              <a:lnSpc>
                <a:spcPct val="100000"/>
              </a:lnSpc>
              <a:spcBef>
                <a:spcPts val="0"/>
              </a:spcBef>
              <a:spcAft>
                <a:spcPts val="600"/>
              </a:spcAft>
              <a:buClr>
                <a:srgbClr val="003594"/>
              </a:buClr>
              <a:defRPr sz="2400">
                <a:solidFill>
                  <a:srgbClr val="003594"/>
                </a:solidFill>
              </a:defRPr>
            </a:lvl2pPr>
            <a:lvl3pPr>
              <a:lnSpc>
                <a:spcPct val="100000"/>
              </a:lnSpc>
              <a:spcBef>
                <a:spcPts val="0"/>
              </a:spcBef>
              <a:spcAft>
                <a:spcPts val="600"/>
              </a:spcAft>
              <a:buClr>
                <a:srgbClr val="003594"/>
              </a:buClr>
              <a:defRPr sz="2000">
                <a:solidFill>
                  <a:srgbClr val="003594"/>
                </a:solidFill>
              </a:defRPr>
            </a:lvl3pPr>
            <a:lvl4pPr>
              <a:lnSpc>
                <a:spcPct val="100000"/>
              </a:lnSpc>
              <a:spcBef>
                <a:spcPts val="0"/>
              </a:spcBef>
              <a:spcAft>
                <a:spcPts val="600"/>
              </a:spcAft>
              <a:buClr>
                <a:srgbClr val="003594"/>
              </a:buClr>
              <a:defRPr sz="1800">
                <a:solidFill>
                  <a:srgbClr val="003594"/>
                </a:solidFill>
              </a:defRPr>
            </a:lvl4pPr>
            <a:lvl5pPr>
              <a:buClr>
                <a:srgbClr val="003594"/>
              </a:buClr>
              <a:defRPr sz="1800">
                <a:solidFill>
                  <a:srgbClr val="003594"/>
                </a:solidFill>
              </a:defRPr>
            </a:lvl5pPr>
          </a:lstStyle>
          <a:p>
            <a:pPr lvl="0"/>
            <a:r>
              <a:rPr lang="en-US"/>
              <a:t>Grant Title</a:t>
            </a:r>
          </a:p>
          <a:p>
            <a:pPr lvl="0"/>
            <a:r>
              <a:rPr lang="en-US"/>
              <a:t>Grant #</a:t>
            </a:r>
          </a:p>
        </p:txBody>
      </p:sp>
      <p:sp>
        <p:nvSpPr>
          <p:cNvPr id="4" name="TextBox 3">
            <a:extLst>
              <a:ext uri="{FF2B5EF4-FFF2-40B4-BE49-F238E27FC236}">
                <a16:creationId xmlns:a16="http://schemas.microsoft.com/office/drawing/2014/main" id="{146602CC-85B8-4D23-BF33-3FC78E4E597B}"/>
              </a:ext>
            </a:extLst>
          </p:cNvPr>
          <p:cNvSpPr txBox="1"/>
          <p:nvPr userDrawn="1"/>
        </p:nvSpPr>
        <p:spPr>
          <a:xfrm>
            <a:off x="11557591" y="6305107"/>
            <a:ext cx="499730" cy="276999"/>
          </a:xfrm>
          <a:prstGeom prst="rect">
            <a:avLst/>
          </a:prstGeom>
          <a:noFill/>
        </p:spPr>
        <p:txBody>
          <a:bodyPr wrap="square" rtlCol="0">
            <a:spAutoFit/>
          </a:bodyPr>
          <a:lstStyle/>
          <a:p>
            <a:fld id="{4BAC14D8-CFC9-4C8D-B912-CA6ED130D374}" type="slidenum">
              <a:rPr lang="en-US" sz="1200" smtClean="0">
                <a:solidFill>
                  <a:srgbClr val="1C2857"/>
                </a:solidFill>
              </a:rPr>
              <a:t>‹#›</a:t>
            </a:fld>
            <a:endParaRPr lang="en-US" sz="1200">
              <a:solidFill>
                <a:srgbClr val="1C2857"/>
              </a:solidFill>
            </a:endParaRPr>
          </a:p>
        </p:txBody>
      </p:sp>
      <p:sp>
        <p:nvSpPr>
          <p:cNvPr id="8" name="Text Placeholder 6">
            <a:extLst>
              <a:ext uri="{FF2B5EF4-FFF2-40B4-BE49-F238E27FC236}">
                <a16:creationId xmlns:a16="http://schemas.microsoft.com/office/drawing/2014/main" id="{60FC3067-9F81-4B58-862F-EB40CA125BBD}"/>
              </a:ext>
            </a:extLst>
          </p:cNvPr>
          <p:cNvSpPr>
            <a:spLocks noGrp="1"/>
          </p:cNvSpPr>
          <p:nvPr>
            <p:ph type="body" sz="quarter" idx="10" hasCustomPrompt="1"/>
          </p:nvPr>
        </p:nvSpPr>
        <p:spPr>
          <a:xfrm>
            <a:off x="0" y="6425120"/>
            <a:ext cx="3657600" cy="404812"/>
          </a:xfrm>
          <a:prstGeom prst="rect">
            <a:avLst/>
          </a:prstGeom>
        </p:spPr>
        <p:txBody>
          <a:bodyPr tIns="91440" bIns="91440" anchor="ctr" anchorCtr="0"/>
          <a:lstStyle>
            <a:lvl1pPr marL="0" marR="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sz="1200">
                <a:solidFill>
                  <a:srgbClr val="003594"/>
                </a:solidFill>
              </a:defRPr>
            </a:lvl1pPr>
          </a:lstStyle>
          <a:p>
            <a:pPr marL="0" marR="0" lvl="0" indent="0" algn="l" defTabSz="914172"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a:t>(Modified APA In-Text Citation Required Here)</a:t>
            </a:r>
          </a:p>
        </p:txBody>
      </p:sp>
      <p:sp>
        <p:nvSpPr>
          <p:cNvPr id="7" name="Title 1">
            <a:extLst>
              <a:ext uri="{FF2B5EF4-FFF2-40B4-BE49-F238E27FC236}">
                <a16:creationId xmlns:a16="http://schemas.microsoft.com/office/drawing/2014/main" id="{282F9728-0366-4D9E-AF62-E71A4978EE43}"/>
              </a:ext>
            </a:extLst>
          </p:cNvPr>
          <p:cNvSpPr>
            <a:spLocks noGrp="1"/>
          </p:cNvSpPr>
          <p:nvPr>
            <p:ph type="title" hasCustomPrompt="1"/>
          </p:nvPr>
        </p:nvSpPr>
        <p:spPr>
          <a:xfrm>
            <a:off x="838201" y="641134"/>
            <a:ext cx="10515600" cy="928470"/>
          </a:xfrm>
          <a:prstGeom prst="rect">
            <a:avLst/>
          </a:prstGeom>
        </p:spPr>
        <p:txBody>
          <a:bodyPr anchor="t" anchorCtr="0">
            <a:noAutofit/>
          </a:bodyPr>
          <a:lstStyle>
            <a:lvl1pPr>
              <a:defRPr>
                <a:solidFill>
                  <a:srgbClr val="003594"/>
                </a:solidFill>
              </a:defRPr>
            </a:lvl1pPr>
          </a:lstStyle>
          <a:p>
            <a:r>
              <a:rPr lang="en-US"/>
              <a:t>Acknowledgements </a:t>
            </a:r>
          </a:p>
        </p:txBody>
      </p:sp>
      <p:sp>
        <p:nvSpPr>
          <p:cNvPr id="6" name="Picture Placeholder 5">
            <a:extLst>
              <a:ext uri="{FF2B5EF4-FFF2-40B4-BE49-F238E27FC236}">
                <a16:creationId xmlns:a16="http://schemas.microsoft.com/office/drawing/2014/main" id="{CC56A381-F9BB-4A00-BD2B-BE44FC9A813F}"/>
              </a:ext>
            </a:extLst>
          </p:cNvPr>
          <p:cNvSpPr>
            <a:spLocks noGrp="1"/>
          </p:cNvSpPr>
          <p:nvPr>
            <p:ph type="pic" sz="quarter" idx="11" hasCustomPrompt="1"/>
          </p:nvPr>
        </p:nvSpPr>
        <p:spPr>
          <a:xfrm>
            <a:off x="8124825" y="1905000"/>
            <a:ext cx="3228975" cy="3227388"/>
          </a:xfrm>
          <a:prstGeom prst="rect">
            <a:avLst/>
          </a:prstGeom>
        </p:spPr>
        <p:txBody>
          <a:bodyPr anchor="ctr"/>
          <a:lstStyle>
            <a:lvl1pPr marL="0" indent="0" algn="ctr">
              <a:buNone/>
              <a:defRPr/>
            </a:lvl1pPr>
          </a:lstStyle>
          <a:p>
            <a:r>
              <a:rPr lang="en-US"/>
              <a:t>Insert Funder Logo Here</a:t>
            </a:r>
          </a:p>
        </p:txBody>
      </p:sp>
      <p:sp>
        <p:nvSpPr>
          <p:cNvPr id="2" name="TextBox 1">
            <a:extLst>
              <a:ext uri="{FF2B5EF4-FFF2-40B4-BE49-F238E27FC236}">
                <a16:creationId xmlns:a16="http://schemas.microsoft.com/office/drawing/2014/main" id="{1CCA5111-0D0E-F72F-199F-ADB0C3437637}"/>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Tree>
    <p:extLst>
      <p:ext uri="{BB962C8B-B14F-4D97-AF65-F5344CB8AC3E}">
        <p14:creationId xmlns:p14="http://schemas.microsoft.com/office/powerpoint/2010/main" val="2779947273"/>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0D4DC3-7A75-F845-A460-3EA84056F51D}"/>
              </a:ext>
            </a:extLst>
          </p:cNvPr>
          <p:cNvSpPr>
            <a:spLocks noGrp="1"/>
          </p:cNvSpPr>
          <p:nvPr>
            <p:ph type="sldNum" sz="quarter" idx="12"/>
          </p:nvPr>
        </p:nvSpPr>
        <p:spPr>
          <a:xfrm>
            <a:off x="85698" y="6385475"/>
            <a:ext cx="752502" cy="365125"/>
          </a:xfrm>
          <a:prstGeom prst="rect">
            <a:avLst/>
          </a:prstGeom>
        </p:spPr>
        <p:txBody>
          <a:bodyPr/>
          <a:lstStyle/>
          <a:p>
            <a:fld id="{8F362C0E-2D6B-ED41-BACD-29482B38B36B}" type="slidenum">
              <a:rPr lang="en-US" smtClean="0"/>
              <a:t>‹#›</a:t>
            </a:fld>
            <a:endParaRPr lang="en-US"/>
          </a:p>
        </p:txBody>
      </p:sp>
      <p:sp>
        <p:nvSpPr>
          <p:cNvPr id="4" name="Rectangle 3">
            <a:extLst>
              <a:ext uri="{FF2B5EF4-FFF2-40B4-BE49-F238E27FC236}">
                <a16:creationId xmlns:a16="http://schemas.microsoft.com/office/drawing/2014/main" id="{7195571C-EDFC-2B44-B72E-6E9CC8427F65}"/>
              </a:ext>
            </a:extLst>
          </p:cNvPr>
          <p:cNvSpPr/>
          <p:nvPr userDrawn="1"/>
        </p:nvSpPr>
        <p:spPr>
          <a:xfrm>
            <a:off x="0" y="3851564"/>
            <a:ext cx="12192000" cy="3006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6" name="Oval 5">
            <a:extLst>
              <a:ext uri="{FF2B5EF4-FFF2-40B4-BE49-F238E27FC236}">
                <a16:creationId xmlns:a16="http://schemas.microsoft.com/office/drawing/2014/main" id="{4D159C70-2675-6040-8040-D65CA205C5D2}"/>
              </a:ext>
            </a:extLst>
          </p:cNvPr>
          <p:cNvSpPr/>
          <p:nvPr userDrawn="1"/>
        </p:nvSpPr>
        <p:spPr>
          <a:xfrm>
            <a:off x="4020722" y="896660"/>
            <a:ext cx="3840480" cy="3840480"/>
          </a:xfrm>
          <a:prstGeom prst="ellipse">
            <a:avLst/>
          </a:prstGeom>
          <a:solidFill>
            <a:schemeClr val="bg1"/>
          </a:solidFill>
          <a:ln w="215900">
            <a:solidFill>
              <a:srgbClr val="003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rgbClr val="003594"/>
              </a:solidFill>
            </a:endParaRPr>
          </a:p>
        </p:txBody>
      </p:sp>
      <p:sp>
        <p:nvSpPr>
          <p:cNvPr id="8" name="Date Placeholder 3">
            <a:extLst>
              <a:ext uri="{FF2B5EF4-FFF2-40B4-BE49-F238E27FC236}">
                <a16:creationId xmlns:a16="http://schemas.microsoft.com/office/drawing/2014/main" id="{C784A94F-CDD0-9146-A25F-80ED30DE72BE}"/>
              </a:ext>
            </a:extLst>
          </p:cNvPr>
          <p:cNvSpPr txBox="1">
            <a:spLocks/>
          </p:cNvSpPr>
          <p:nvPr userDrawn="1"/>
        </p:nvSpPr>
        <p:spPr>
          <a:xfrm>
            <a:off x="2550062" y="5097213"/>
            <a:ext cx="6781800" cy="1122615"/>
          </a:xfrm>
          <a:prstGeom prst="rect">
            <a:avLst/>
          </a:prstGeom>
        </p:spPr>
        <p:txBody>
          <a:bodyPr/>
          <a:lstStyle>
            <a:defPPr>
              <a:defRPr lang="en-US"/>
            </a:defPPr>
            <a:lvl1pPr marL="0" algn="l" defTabSz="457200" rtl="0" eaLnBrk="1" latinLnBrk="0" hangingPunct="1">
              <a:defRPr sz="1100" b="0" i="1" kern="1200">
                <a:solidFill>
                  <a:srgbClr val="1C285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086" rtl="0" eaLnBrk="1" fontAlgn="auto" latinLnBrk="0" hangingPunct="1">
              <a:lnSpc>
                <a:spcPct val="100000"/>
              </a:lnSpc>
              <a:spcBef>
                <a:spcPts val="0"/>
              </a:spcBef>
              <a:spcAft>
                <a:spcPts val="0"/>
              </a:spcAft>
              <a:buClrTx/>
              <a:buSzTx/>
              <a:buFontTx/>
              <a:buNone/>
              <a:tabLst/>
              <a:defRPr/>
            </a:pPr>
            <a:r>
              <a:rPr lang="en-US" sz="1600">
                <a:solidFill>
                  <a:srgbClr val="003594"/>
                </a:solidFill>
                <a:latin typeface="Arial" panose="020B0604020202020204" pitchFamily="34" charset="0"/>
                <a:cs typeface="Arial" panose="020B0604020202020204" pitchFamily="34" charset="0"/>
              </a:rPr>
              <a:t>The University of Pittsburgh School of Pharmacy, Program Evaluation and Research Unit (PERU) is dedicated to meaningful work that facilitates each patient or community member’s ability to achieve </a:t>
            </a:r>
            <a:br>
              <a:rPr lang="en-US" sz="1600">
                <a:solidFill>
                  <a:srgbClr val="003594"/>
                </a:solidFill>
                <a:latin typeface="Arial" panose="020B0604020202020204" pitchFamily="34" charset="0"/>
                <a:cs typeface="Arial" panose="020B0604020202020204" pitchFamily="34" charset="0"/>
              </a:rPr>
            </a:br>
            <a:r>
              <a:rPr lang="en-US" sz="1600">
                <a:solidFill>
                  <a:srgbClr val="003594"/>
                </a:solidFill>
                <a:latin typeface="Arial" panose="020B0604020202020204" pitchFamily="34" charset="0"/>
                <a:cs typeface="Arial" panose="020B0604020202020204" pitchFamily="34" charset="0"/>
              </a:rPr>
              <a:t>optimal health, well-being, recovery and choice. </a:t>
            </a:r>
          </a:p>
          <a:p>
            <a:pPr algn="ctr"/>
            <a:endParaRPr lang="en-US" sz="1100" b="1">
              <a:solidFill>
                <a:srgbClr val="003594"/>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096AA9-5BC8-5747-95CF-74A26D1E9FEF}"/>
              </a:ext>
            </a:extLst>
          </p:cNvPr>
          <p:cNvPicPr>
            <a:picLocks noChangeAspect="1"/>
          </p:cNvPicPr>
          <p:nvPr userDrawn="1"/>
        </p:nvPicPr>
        <p:blipFill>
          <a:blip r:embed="rId2"/>
          <a:stretch>
            <a:fillRect/>
          </a:stretch>
        </p:blipFill>
        <p:spPr>
          <a:xfrm>
            <a:off x="4403586" y="2258466"/>
            <a:ext cx="3074753" cy="1116868"/>
          </a:xfrm>
          <a:prstGeom prst="rect">
            <a:avLst/>
          </a:prstGeom>
        </p:spPr>
      </p:pic>
    </p:spTree>
    <p:extLst>
      <p:ext uri="{BB962C8B-B14F-4D97-AF65-F5344CB8AC3E}">
        <p14:creationId xmlns:p14="http://schemas.microsoft.com/office/powerpoint/2010/main" val="3619620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641134"/>
            <a:ext cx="10515600" cy="928470"/>
          </a:xfrm>
        </p:spPr>
        <p:txBody>
          <a:bodyPr anchor="t" anchorCtr="0">
            <a:noAutofit/>
          </a:bodyPr>
          <a:lstStyle>
            <a:lvl1pPr>
              <a:defRPr>
                <a:solidFill>
                  <a:srgbClr val="003594"/>
                </a:solidFill>
              </a:defRPr>
            </a:lvl1pPr>
          </a:lstStyle>
          <a:p>
            <a:r>
              <a:rPr lang="en-US"/>
              <a:t>Click to edit Master title style</a:t>
            </a:r>
          </a:p>
        </p:txBody>
      </p:sp>
      <p:sp>
        <p:nvSpPr>
          <p:cNvPr id="3" name="Content Placeholder 2"/>
          <p:cNvSpPr>
            <a:spLocks noGrp="1"/>
          </p:cNvSpPr>
          <p:nvPr>
            <p:ph idx="1" hasCustomPrompt="1"/>
          </p:nvPr>
        </p:nvSpPr>
        <p:spPr>
          <a:xfrm>
            <a:off x="838201" y="1688857"/>
            <a:ext cx="10515600" cy="3646460"/>
          </a:xfrm>
          <a:prstGeom prst="rect">
            <a:avLst/>
          </a:prstGeom>
        </p:spPr>
        <p:txBody>
          <a:bodyPr>
            <a:noAutofit/>
          </a:bodyPr>
          <a:lstStyle>
            <a:lvl1pPr>
              <a:spcBef>
                <a:spcPts val="1500"/>
              </a:spcBef>
              <a:buClr>
                <a:srgbClr val="1C2857"/>
              </a:buClr>
              <a:defRPr sz="2800">
                <a:solidFill>
                  <a:srgbClr val="003594"/>
                </a:solidFill>
              </a:defRPr>
            </a:lvl1pPr>
            <a:lvl2pPr>
              <a:buClr>
                <a:srgbClr val="1C2857"/>
              </a:buClr>
              <a:defRPr sz="2400">
                <a:solidFill>
                  <a:srgbClr val="003594"/>
                </a:solidFill>
              </a:defRPr>
            </a:lvl2pPr>
            <a:lvl3pPr>
              <a:buClr>
                <a:srgbClr val="1C2857"/>
              </a:buClr>
              <a:defRPr sz="1600">
                <a:solidFill>
                  <a:srgbClr val="003594"/>
                </a:solidFill>
              </a:defRPr>
            </a:lvl3pPr>
            <a:lvl4pPr>
              <a:buClr>
                <a:srgbClr val="1C2857"/>
              </a:buClr>
              <a:defRPr sz="1400">
                <a:solidFill>
                  <a:srgbClr val="003594"/>
                </a:solidFill>
              </a:defRPr>
            </a:lvl4pPr>
            <a:lvl5pPr>
              <a:buClr>
                <a:srgbClr val="1C2857"/>
              </a:buClr>
              <a:defRPr sz="1200">
                <a:solidFill>
                  <a:srgbClr val="00359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DF36478-B66D-4313-A804-D36B18EEA0A8}"/>
              </a:ext>
            </a:extLst>
          </p:cNvPr>
          <p:cNvSpPr>
            <a:spLocks noGrp="1"/>
          </p:cNvSpPr>
          <p:nvPr>
            <p:ph type="body" sz="quarter" idx="11" hasCustomPrompt="1"/>
          </p:nvPr>
        </p:nvSpPr>
        <p:spPr>
          <a:xfrm>
            <a:off x="114301" y="6430964"/>
            <a:ext cx="3757613" cy="365125"/>
          </a:xfrm>
          <a:prstGeom prst="rect">
            <a:avLst/>
          </a:prstGeom>
        </p:spPr>
        <p:txBody>
          <a:bodyPr/>
          <a:lstStyle>
            <a:lvl1pPr marL="0" indent="0">
              <a:buNone/>
              <a:defRPr sz="1200">
                <a:solidFill>
                  <a:srgbClr val="003594"/>
                </a:solidFill>
              </a:defRPr>
            </a:lvl1pPr>
            <a:lvl2pPr marL="457086" indent="0">
              <a:buNone/>
              <a:defRPr sz="1200">
                <a:solidFill>
                  <a:srgbClr val="003594"/>
                </a:solidFill>
              </a:defRPr>
            </a:lvl2pPr>
            <a:lvl3pPr marL="914172" indent="0">
              <a:buNone/>
              <a:defRPr sz="1200">
                <a:solidFill>
                  <a:srgbClr val="003594"/>
                </a:solidFill>
              </a:defRPr>
            </a:lvl3pPr>
            <a:lvl4pPr marL="1371257" indent="0">
              <a:buNone/>
              <a:defRPr sz="1200">
                <a:solidFill>
                  <a:srgbClr val="003594"/>
                </a:solidFill>
              </a:defRPr>
            </a:lvl4pPr>
            <a:lvl5pPr marL="1828343" indent="0">
              <a:buNone/>
              <a:defRPr sz="1200">
                <a:solidFill>
                  <a:srgbClr val="003594"/>
                </a:solidFill>
              </a:defRPr>
            </a:lvl5pPr>
          </a:lstStyle>
          <a:p>
            <a:pPr lvl="0"/>
            <a:r>
              <a:rPr lang="en-US"/>
              <a:t>Citation – ex (Katz M, 2020)</a:t>
            </a:r>
          </a:p>
        </p:txBody>
      </p:sp>
      <p:sp>
        <p:nvSpPr>
          <p:cNvPr id="5" name="TextBox 4">
            <a:extLst>
              <a:ext uri="{FF2B5EF4-FFF2-40B4-BE49-F238E27FC236}">
                <a16:creationId xmlns:a16="http://schemas.microsoft.com/office/drawing/2014/main" id="{CBEE4077-7149-E001-AF19-051A059A3575}"/>
              </a:ext>
            </a:extLst>
          </p:cNvPr>
          <p:cNvSpPr txBox="1"/>
          <p:nvPr userDrawn="1"/>
        </p:nvSpPr>
        <p:spPr>
          <a:xfrm>
            <a:off x="4267201" y="6452621"/>
            <a:ext cx="3657600"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Copyright 2026, University of Pittsburgh.  All Rights Reserved.</a:t>
            </a:r>
          </a:p>
        </p:txBody>
      </p:sp>
    </p:spTree>
    <p:extLst>
      <p:ext uri="{BB962C8B-B14F-4D97-AF65-F5344CB8AC3E}">
        <p14:creationId xmlns:p14="http://schemas.microsoft.com/office/powerpoint/2010/main" val="15546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3C95-1992-D997-DD8A-CB5F727BF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B46A2B-8013-7EA4-1CEB-415BD35B7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120BD-9FB8-2B79-B15C-E5BA1B2A0961}"/>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5" name="Footer Placeholder 4">
            <a:extLst>
              <a:ext uri="{FF2B5EF4-FFF2-40B4-BE49-F238E27FC236}">
                <a16:creationId xmlns:a16="http://schemas.microsoft.com/office/drawing/2014/main" id="{1B9CD061-D808-6F33-AF46-3ADD23625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C1CB5-D35F-12CC-724D-BDFBDC6443CD}"/>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30975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4992-76F9-B416-F342-4B3DF4047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EC3C4-9E95-DBFB-6257-1E8E3B8B1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5A2C94-4A93-9D49-C3F9-744B04291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D6F37-A544-86ED-A102-CC57B058BAF1}"/>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6" name="Footer Placeholder 5">
            <a:extLst>
              <a:ext uri="{FF2B5EF4-FFF2-40B4-BE49-F238E27FC236}">
                <a16:creationId xmlns:a16="http://schemas.microsoft.com/office/drawing/2014/main" id="{B6D33178-48FC-5C5F-6B96-7B85244E7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33E22-8F9B-A4CE-BB03-EF0904C65510}"/>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199334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EA6D-3B58-28E1-311A-E8A082E5A2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A0199-168A-168A-0B71-BE700FC4A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FD14B-6D9D-E28C-9D20-85A86D1224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B4A181-7570-074E-855F-65ED13D76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8E780-227A-DFD6-1FC4-35B8A93097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58DAE7-5B71-CBD2-C50C-90DAC5BE11DD}"/>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8" name="Footer Placeholder 7">
            <a:extLst>
              <a:ext uri="{FF2B5EF4-FFF2-40B4-BE49-F238E27FC236}">
                <a16:creationId xmlns:a16="http://schemas.microsoft.com/office/drawing/2014/main" id="{E7A71881-D2C2-89E3-158A-4D7D74BC7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F6614D-2D01-F704-03C8-DD14CF417855}"/>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216600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26D9-F8B7-2D4B-F4CC-039CA40A75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601969-0339-FF6C-B396-048FE6F5B2E2}"/>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4" name="Footer Placeholder 3">
            <a:extLst>
              <a:ext uri="{FF2B5EF4-FFF2-40B4-BE49-F238E27FC236}">
                <a16:creationId xmlns:a16="http://schemas.microsoft.com/office/drawing/2014/main" id="{E1712F3C-BD1E-9094-98FB-00D1E1163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A7E0D3-8988-1B8A-B415-706D79BC43A6}"/>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93702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7562C-C8A3-C7DE-2048-02BD05660D6E}"/>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3" name="Footer Placeholder 2">
            <a:extLst>
              <a:ext uri="{FF2B5EF4-FFF2-40B4-BE49-F238E27FC236}">
                <a16:creationId xmlns:a16="http://schemas.microsoft.com/office/drawing/2014/main" id="{C4AC4642-D0AD-938B-0D70-017836B4B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67CEA7-92DA-0BA2-7890-198081DC0775}"/>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310441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9C37-2777-4552-650E-7017690E5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CC8AAF-BA0E-71F6-D7F1-ADFA5302AD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2629C4-DA3A-E396-8813-016803698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62FB1-C69A-B57D-4C78-831CE587C3B9}"/>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6" name="Footer Placeholder 5">
            <a:extLst>
              <a:ext uri="{FF2B5EF4-FFF2-40B4-BE49-F238E27FC236}">
                <a16:creationId xmlns:a16="http://schemas.microsoft.com/office/drawing/2014/main" id="{81F405CD-1C70-4121-F937-7C69233F4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54EC7-6867-B74E-41F9-83C2160DA3F3}"/>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327947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04E1-ED8D-4A70-FBA3-57F15A04A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7E14B1-6E4F-4F8F-4DA5-8725E4EEF0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4AE47E-0636-74D4-6A77-45C3E02F9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24F08-2977-C575-13E5-9FB2B5A62978}"/>
              </a:ext>
            </a:extLst>
          </p:cNvPr>
          <p:cNvSpPr>
            <a:spLocks noGrp="1"/>
          </p:cNvSpPr>
          <p:nvPr>
            <p:ph type="dt" sz="half" idx="10"/>
          </p:nvPr>
        </p:nvSpPr>
        <p:spPr/>
        <p:txBody>
          <a:bodyPr/>
          <a:lstStyle/>
          <a:p>
            <a:fld id="{32E9F3A7-8DC7-4E87-9A99-A92380B2E176}" type="datetimeFigureOut">
              <a:rPr lang="en-US" smtClean="0"/>
              <a:t>12/5/2025</a:t>
            </a:fld>
            <a:endParaRPr lang="en-US"/>
          </a:p>
        </p:txBody>
      </p:sp>
      <p:sp>
        <p:nvSpPr>
          <p:cNvPr id="6" name="Footer Placeholder 5">
            <a:extLst>
              <a:ext uri="{FF2B5EF4-FFF2-40B4-BE49-F238E27FC236}">
                <a16:creationId xmlns:a16="http://schemas.microsoft.com/office/drawing/2014/main" id="{18A0F0FC-14FD-1726-2174-941123A00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0411A-5E54-D57B-98E1-9AD00FD915D3}"/>
              </a:ext>
            </a:extLst>
          </p:cNvPr>
          <p:cNvSpPr>
            <a:spLocks noGrp="1"/>
          </p:cNvSpPr>
          <p:nvPr>
            <p:ph type="sldNum" sz="quarter" idx="12"/>
          </p:nvPr>
        </p:nvSpPr>
        <p:spPr/>
        <p:txBody>
          <a:bodyPr/>
          <a:lstStyle/>
          <a:p>
            <a:fld id="{708C4494-AFB5-4DBB-8A3B-A3A0FC8A051E}" type="slidenum">
              <a:rPr lang="en-US" smtClean="0"/>
              <a:t>‹#›</a:t>
            </a:fld>
            <a:endParaRPr lang="en-US"/>
          </a:p>
        </p:txBody>
      </p:sp>
    </p:spTree>
    <p:extLst>
      <p:ext uri="{BB962C8B-B14F-4D97-AF65-F5344CB8AC3E}">
        <p14:creationId xmlns:p14="http://schemas.microsoft.com/office/powerpoint/2010/main" val="167681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A9CEF-20C5-47A1-576D-3B27848C7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406784-9A0C-5462-4C38-F32D7BE20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6F564-76A0-8A31-1CFA-06DD38BD9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9F3A7-8DC7-4E87-9A99-A92380B2E176}" type="datetimeFigureOut">
              <a:rPr lang="en-US" smtClean="0"/>
              <a:t>12/5/2025</a:t>
            </a:fld>
            <a:endParaRPr lang="en-US"/>
          </a:p>
        </p:txBody>
      </p:sp>
      <p:sp>
        <p:nvSpPr>
          <p:cNvPr id="5" name="Footer Placeholder 4">
            <a:extLst>
              <a:ext uri="{FF2B5EF4-FFF2-40B4-BE49-F238E27FC236}">
                <a16:creationId xmlns:a16="http://schemas.microsoft.com/office/drawing/2014/main" id="{E9D1D502-82D0-D315-9E7A-21B6A6BB0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617CA1-361D-4008-6234-3AF10D767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C4494-AFB5-4DBB-8A3B-A3A0FC8A051E}" type="slidenum">
              <a:rPr lang="en-US" smtClean="0"/>
              <a:t>‹#›</a:t>
            </a:fld>
            <a:endParaRPr lang="en-US"/>
          </a:p>
        </p:txBody>
      </p:sp>
    </p:spTree>
    <p:extLst>
      <p:ext uri="{BB962C8B-B14F-4D97-AF65-F5344CB8AC3E}">
        <p14:creationId xmlns:p14="http://schemas.microsoft.com/office/powerpoint/2010/main" val="206718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704201"/>
            <a:ext cx="10515600" cy="766689"/>
          </a:xfrm>
          <a:prstGeom prst="rect">
            <a:avLst/>
          </a:prstGeom>
        </p:spPr>
        <p:txBody>
          <a:bodyPr vert="horz" lIns="91440" tIns="45720" rIns="91440" bIns="45720" rtlCol="0" anchor="t" anchorCtr="0">
            <a:noAutofit/>
          </a:bodyPr>
          <a:lstStyle/>
          <a:p>
            <a:r>
              <a:rPr lang="en-US"/>
              <a:t>Click to edit Master title style</a:t>
            </a:r>
          </a:p>
        </p:txBody>
      </p:sp>
      <p:grpSp>
        <p:nvGrpSpPr>
          <p:cNvPr id="3" name="Group 2">
            <a:extLst>
              <a:ext uri="{FF2B5EF4-FFF2-40B4-BE49-F238E27FC236}">
                <a16:creationId xmlns:a16="http://schemas.microsoft.com/office/drawing/2014/main" id="{2C6C1FA3-5B3F-BE4C-B2E8-AB61E578723C}"/>
              </a:ext>
            </a:extLst>
          </p:cNvPr>
          <p:cNvGrpSpPr/>
          <p:nvPr userDrawn="1"/>
        </p:nvGrpSpPr>
        <p:grpSpPr>
          <a:xfrm>
            <a:off x="-1172" y="5963519"/>
            <a:ext cx="6769962" cy="430534"/>
            <a:chOff x="-1632" y="5963519"/>
            <a:chExt cx="9430110" cy="430534"/>
          </a:xfrm>
        </p:grpSpPr>
        <p:sp>
          <p:nvSpPr>
            <p:cNvPr id="11" name="Pentagon 23">
              <a:extLst>
                <a:ext uri="{FF2B5EF4-FFF2-40B4-BE49-F238E27FC236}">
                  <a16:creationId xmlns:a16="http://schemas.microsoft.com/office/drawing/2014/main" id="{A0CBDB39-2EEE-9B45-86B6-13BF7ABA9D68}"/>
                </a:ext>
              </a:extLst>
            </p:cNvPr>
            <p:cNvSpPr/>
            <p:nvPr/>
          </p:nvSpPr>
          <p:spPr>
            <a:xfrm>
              <a:off x="-1" y="5963519"/>
              <a:ext cx="9428479" cy="211686"/>
            </a:xfrm>
            <a:prstGeom prst="homePlate">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2" name="Pentagon 24">
              <a:extLst>
                <a:ext uri="{FF2B5EF4-FFF2-40B4-BE49-F238E27FC236}">
                  <a16:creationId xmlns:a16="http://schemas.microsoft.com/office/drawing/2014/main" id="{C94F7D78-CF47-A448-97CB-E71920A383E7}"/>
                </a:ext>
              </a:extLst>
            </p:cNvPr>
            <p:cNvSpPr/>
            <p:nvPr/>
          </p:nvSpPr>
          <p:spPr>
            <a:xfrm>
              <a:off x="0" y="6070700"/>
              <a:ext cx="8839200" cy="211686"/>
            </a:xfrm>
            <a:prstGeom prst="homePlat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3" name="Pentagon 25">
              <a:extLst>
                <a:ext uri="{FF2B5EF4-FFF2-40B4-BE49-F238E27FC236}">
                  <a16:creationId xmlns:a16="http://schemas.microsoft.com/office/drawing/2014/main" id="{99604F87-419C-A94C-9453-BBDF5DBD674E}"/>
                </a:ext>
              </a:extLst>
            </p:cNvPr>
            <p:cNvSpPr/>
            <p:nvPr/>
          </p:nvSpPr>
          <p:spPr>
            <a:xfrm>
              <a:off x="-1632" y="6182367"/>
              <a:ext cx="8249920" cy="21168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grpSp>
      <p:sp>
        <p:nvSpPr>
          <p:cNvPr id="19" name="Pentagon 23">
            <a:extLst>
              <a:ext uri="{FF2B5EF4-FFF2-40B4-BE49-F238E27FC236}">
                <a16:creationId xmlns:a16="http://schemas.microsoft.com/office/drawing/2014/main" id="{D505FD83-1059-A642-B23F-FFD979ABDFCB}"/>
              </a:ext>
            </a:extLst>
          </p:cNvPr>
          <p:cNvSpPr/>
          <p:nvPr userDrawn="1"/>
        </p:nvSpPr>
        <p:spPr>
          <a:xfrm>
            <a:off x="0" y="-12700"/>
            <a:ext cx="12192000" cy="466152"/>
          </a:xfrm>
          <a:prstGeom prst="homePlate">
            <a:avLst>
              <a:gd name="adj" fmla="val 0"/>
            </a:avLst>
          </a:prstGeom>
          <a:solidFill>
            <a:srgbClr val="003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pic>
        <p:nvPicPr>
          <p:cNvPr id="14" name="Picture 13">
            <a:extLst>
              <a:ext uri="{FF2B5EF4-FFF2-40B4-BE49-F238E27FC236}">
                <a16:creationId xmlns:a16="http://schemas.microsoft.com/office/drawing/2014/main" id="{892F2C05-5188-EE45-AA78-D51BD12C4B58}"/>
              </a:ext>
            </a:extLst>
          </p:cNvPr>
          <p:cNvPicPr>
            <a:picLocks noChangeAspect="1"/>
          </p:cNvPicPr>
          <p:nvPr userDrawn="1"/>
        </p:nvPicPr>
        <p:blipFill>
          <a:blip r:embed="rId14"/>
          <a:stretch>
            <a:fillRect/>
          </a:stretch>
        </p:blipFill>
        <p:spPr>
          <a:xfrm>
            <a:off x="7397704" y="5836103"/>
            <a:ext cx="3956097" cy="635395"/>
          </a:xfrm>
          <a:prstGeom prst="rect">
            <a:avLst/>
          </a:prstGeom>
        </p:spPr>
      </p:pic>
    </p:spTree>
    <p:extLst>
      <p:ext uri="{BB962C8B-B14F-4D97-AF65-F5344CB8AC3E}">
        <p14:creationId xmlns:p14="http://schemas.microsoft.com/office/powerpoint/2010/main" val="40362704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l" defTabSz="914172" rtl="0" eaLnBrk="1" latinLnBrk="0" hangingPunct="1">
        <a:lnSpc>
          <a:spcPts val="3999"/>
        </a:lnSpc>
        <a:spcBef>
          <a:spcPct val="0"/>
        </a:spcBef>
        <a:buNone/>
        <a:defRPr sz="3499" b="1" kern="1200">
          <a:solidFill>
            <a:srgbClr val="003594"/>
          </a:solidFill>
          <a:latin typeface="+mn-lt"/>
          <a:ea typeface="+mj-ea"/>
          <a:cs typeface="+mj-cs"/>
        </a:defRPr>
      </a:lvl1pPr>
    </p:titleStyle>
    <p:bodyStyle>
      <a:lvl1pPr marL="228543" indent="-228543" algn="l" defTabSz="914172"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629" indent="-228543" algn="l" defTabSz="914172"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2715" indent="-228543" algn="l" defTabSz="914172"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599800" indent="-228543" algn="l" defTabSz="914172"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6886" indent="-228543" algn="l" defTabSz="914172"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056">
          <p15:clr>
            <a:srgbClr val="F26B43"/>
          </p15:clr>
        </p15:guide>
        <p15:guide id="3" orient="horz" pos="1152">
          <p15:clr>
            <a:srgbClr val="F26B43"/>
          </p15:clr>
        </p15:guide>
        <p15:guide id="4" orient="horz" pos="6960">
          <p15:clr>
            <a:srgbClr val="F26B43"/>
          </p15:clr>
        </p15:guide>
        <p15:guide id="5" orient="horz" pos="2352">
          <p15:clr>
            <a:srgbClr val="F26B43"/>
          </p15:clr>
        </p15:guide>
        <p15:guide id="6" orient="horz" pos="297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B15185-FB6B-4413-9957-D599CC61DDFD}"/>
              </a:ext>
            </a:extLst>
          </p:cNvPr>
          <p:cNvSpPr>
            <a:spLocks noGrp="1"/>
          </p:cNvSpPr>
          <p:nvPr>
            <p:ph type="title"/>
          </p:nvPr>
        </p:nvSpPr>
        <p:spPr/>
        <p:txBody>
          <a:bodyPr/>
          <a:lstStyle/>
          <a:p>
            <a:r>
              <a:rPr lang="en-US" sz="3500"/>
              <a:t>Housekeeping</a:t>
            </a:r>
            <a:endParaRPr lang="en-US" sz="3500">
              <a:highlight>
                <a:srgbClr val="FFFF00"/>
              </a:highlight>
            </a:endParaRPr>
          </a:p>
        </p:txBody>
      </p:sp>
      <p:grpSp>
        <p:nvGrpSpPr>
          <p:cNvPr id="40" name="Group 39">
            <a:extLst>
              <a:ext uri="{FF2B5EF4-FFF2-40B4-BE49-F238E27FC236}">
                <a16:creationId xmlns:a16="http://schemas.microsoft.com/office/drawing/2014/main" id="{C4B7813B-59B3-20C0-E9FE-910EA09DB200}"/>
              </a:ext>
              <a:ext uri="{C183D7F6-B498-43B3-948B-1728B52AA6E4}">
                <adec:decorative xmlns:adec="http://schemas.microsoft.com/office/drawing/2017/decorative" val="1"/>
              </a:ext>
            </a:extLst>
          </p:cNvPr>
          <p:cNvGrpSpPr/>
          <p:nvPr/>
        </p:nvGrpSpPr>
        <p:grpSpPr>
          <a:xfrm>
            <a:off x="651933" y="1569275"/>
            <a:ext cx="2342279" cy="4007925"/>
            <a:chOff x="651933" y="1569275"/>
            <a:chExt cx="2342279" cy="4007925"/>
          </a:xfrm>
        </p:grpSpPr>
        <p:pic>
          <p:nvPicPr>
            <p:cNvPr id="31" name="Content Placeholder 6" descr="Video camera with solid fill">
              <a:extLst>
                <a:ext uri="{FF2B5EF4-FFF2-40B4-BE49-F238E27FC236}">
                  <a16:creationId xmlns:a16="http://schemas.microsoft.com/office/drawing/2014/main" id="{4310124B-86A5-AD54-39EE-EF1140CA52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05348" y="1569275"/>
              <a:ext cx="2035123" cy="2035122"/>
            </a:xfrm>
            <a:prstGeom prst="rect">
              <a:avLst/>
            </a:prstGeom>
          </p:spPr>
        </p:pic>
        <p:sp>
          <p:nvSpPr>
            <p:cNvPr id="10" name="TextBox 9">
              <a:extLst>
                <a:ext uri="{FF2B5EF4-FFF2-40B4-BE49-F238E27FC236}">
                  <a16:creationId xmlns:a16="http://schemas.microsoft.com/office/drawing/2014/main" id="{5393A0A6-8B48-4D53-8ADE-FD3813A4E9B9}"/>
                </a:ext>
              </a:extLst>
            </p:cNvPr>
            <p:cNvSpPr txBox="1"/>
            <p:nvPr/>
          </p:nvSpPr>
          <p:spPr>
            <a:xfrm>
              <a:off x="651933" y="4192205"/>
              <a:ext cx="2342279" cy="1384995"/>
            </a:xfrm>
            <a:prstGeom prst="rect">
              <a:avLst/>
            </a:prstGeom>
            <a:noFill/>
          </p:spPr>
          <p:txBody>
            <a:bodyPr wrap="square" lIns="91440" tIns="45720" rIns="91440" bIns="45720" rtlCol="0" anchor="t">
              <a:normAutofit fontScale="92500"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This session is being recorded to </a:t>
              </a:r>
              <a:r>
                <a:rPr kumimoji="0" lang="en-US" sz="2400" b="1" i="0" u="none" strike="noStrike" kern="1200" cap="none" spc="0" normalizeH="0" baseline="0" noProof="0">
                  <a:ln>
                    <a:noFill/>
                  </a:ln>
                  <a:solidFill>
                    <a:srgbClr val="003594"/>
                  </a:solidFill>
                  <a:effectLst/>
                  <a:uLnTx/>
                  <a:uFillTx/>
                  <a:latin typeface="Calibri" panose="020F0502020204030204"/>
                  <a:ea typeface="+mn-ea"/>
                  <a:cs typeface="+mn-cs"/>
                </a:rPr>
                <a:t>Tomorrow’s Healthcare</a:t>
              </a: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a:t>
              </a:r>
            </a:p>
          </p:txBody>
        </p:sp>
      </p:grpSp>
      <p:grpSp>
        <p:nvGrpSpPr>
          <p:cNvPr id="41" name="Group 40">
            <a:extLst>
              <a:ext uri="{FF2B5EF4-FFF2-40B4-BE49-F238E27FC236}">
                <a16:creationId xmlns:a16="http://schemas.microsoft.com/office/drawing/2014/main" id="{B3475056-7B71-6276-82FD-64BDAA71D982}"/>
              </a:ext>
              <a:ext uri="{C183D7F6-B498-43B3-948B-1728B52AA6E4}">
                <adec:decorative xmlns:adec="http://schemas.microsoft.com/office/drawing/2017/decorative" val="1"/>
              </a:ext>
            </a:extLst>
          </p:cNvPr>
          <p:cNvGrpSpPr/>
          <p:nvPr/>
        </p:nvGrpSpPr>
        <p:grpSpPr>
          <a:xfrm>
            <a:off x="3345682" y="1635280"/>
            <a:ext cx="2468505" cy="4126585"/>
            <a:chOff x="3345682" y="1635280"/>
            <a:chExt cx="2468505" cy="4126585"/>
          </a:xfrm>
        </p:grpSpPr>
        <p:pic>
          <p:nvPicPr>
            <p:cNvPr id="12" name="Content Placeholder 6" descr="Employee badge with solid fill">
              <a:extLst>
                <a:ext uri="{FF2B5EF4-FFF2-40B4-BE49-F238E27FC236}">
                  <a16:creationId xmlns:a16="http://schemas.microsoft.com/office/drawing/2014/main" id="{44ED6444-2408-4C48-8EBF-AA7CC3B9BAD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77834" y="1635280"/>
              <a:ext cx="1978759" cy="1978759"/>
            </a:xfrm>
            <a:prstGeom prst="rect">
              <a:avLst/>
            </a:prstGeom>
          </p:spPr>
        </p:pic>
        <p:sp>
          <p:nvSpPr>
            <p:cNvPr id="18" name="TextBox 17">
              <a:extLst>
                <a:ext uri="{FF2B5EF4-FFF2-40B4-BE49-F238E27FC236}">
                  <a16:creationId xmlns:a16="http://schemas.microsoft.com/office/drawing/2014/main" id="{68B5132E-EB8B-449B-ADCA-4FA2A193C858}"/>
                </a:ext>
              </a:extLst>
            </p:cNvPr>
            <p:cNvSpPr txBox="1"/>
            <p:nvPr/>
          </p:nvSpPr>
          <p:spPr>
            <a:xfrm>
              <a:off x="3345682" y="4192205"/>
              <a:ext cx="2468505" cy="156966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If you used a forwarded link, we need your </a:t>
              </a:r>
              <a:r>
                <a:rPr kumimoji="0" lang="en-US" sz="2400" b="1" i="0" u="none" strike="noStrike" kern="1200" cap="none" spc="0" normalizeH="0" baseline="0" noProof="0">
                  <a:ln>
                    <a:noFill/>
                  </a:ln>
                  <a:solidFill>
                    <a:srgbClr val="003594"/>
                  </a:solidFill>
                  <a:effectLst/>
                  <a:uLnTx/>
                  <a:uFillTx/>
                  <a:latin typeface="Calibri" panose="020F0502020204030204"/>
                  <a:ea typeface="+mn-ea"/>
                  <a:cs typeface="+mn-cs"/>
                </a:rPr>
                <a:t>email address</a:t>
              </a: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a:t>
              </a:r>
            </a:p>
          </p:txBody>
        </p:sp>
      </p:grpSp>
      <p:grpSp>
        <p:nvGrpSpPr>
          <p:cNvPr id="42" name="Group 41">
            <a:extLst>
              <a:ext uri="{FF2B5EF4-FFF2-40B4-BE49-F238E27FC236}">
                <a16:creationId xmlns:a16="http://schemas.microsoft.com/office/drawing/2014/main" id="{434840D9-6FDF-7990-423E-8FFFB51154CE}"/>
              </a:ext>
              <a:ext uri="{C183D7F6-B498-43B3-948B-1728B52AA6E4}">
                <adec:decorative xmlns:adec="http://schemas.microsoft.com/office/drawing/2017/decorative" val="1"/>
              </a:ext>
            </a:extLst>
          </p:cNvPr>
          <p:cNvGrpSpPr/>
          <p:nvPr/>
        </p:nvGrpSpPr>
        <p:grpSpPr>
          <a:xfrm>
            <a:off x="6140910" y="1630872"/>
            <a:ext cx="2645079" cy="3761662"/>
            <a:chOff x="6140910" y="1630872"/>
            <a:chExt cx="2645079" cy="3761662"/>
          </a:xfrm>
        </p:grpSpPr>
        <p:sp>
          <p:nvSpPr>
            <p:cNvPr id="19" name="TextBox 18">
              <a:extLst>
                <a:ext uri="{FF2B5EF4-FFF2-40B4-BE49-F238E27FC236}">
                  <a16:creationId xmlns:a16="http://schemas.microsoft.com/office/drawing/2014/main" id="{E6C99B87-2966-4A4F-A272-EB1C2D7A7284}"/>
                </a:ext>
              </a:extLst>
            </p:cNvPr>
            <p:cNvSpPr txBox="1"/>
            <p:nvPr/>
          </p:nvSpPr>
          <p:spPr>
            <a:xfrm>
              <a:off x="6165657" y="4192205"/>
              <a:ext cx="2620332" cy="120032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594"/>
                  </a:solidFill>
                  <a:effectLst/>
                  <a:uLnTx/>
                  <a:uFillTx/>
                  <a:latin typeface="Calibri" panose="020F0502020204030204"/>
                  <a:ea typeface="+mn-ea"/>
                  <a:cs typeface="+mn-cs"/>
                </a:rPr>
                <a:t>Pose questions in the chat to</a:t>
              </a:r>
              <a:br>
                <a:rPr kumimoji="0" lang="en-US" sz="2400" b="0" i="0" u="none" strike="noStrike" kern="1200" cap="none" spc="0" normalizeH="0" baseline="0" noProof="0" dirty="0">
                  <a:ln>
                    <a:noFill/>
                  </a:ln>
                  <a:solidFill>
                    <a:srgbClr val="003594"/>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rgbClr val="003594"/>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srgbClr val="003594"/>
                  </a:solidFill>
                  <a:effectLst/>
                  <a:uLnTx/>
                  <a:uFillTx/>
                  <a:latin typeface="Calibri" panose="020F0502020204030204"/>
                  <a:ea typeface="+mn-ea"/>
                  <a:cs typeface="+mn-cs"/>
                </a:rPr>
                <a:t>Everyone”</a:t>
              </a:r>
              <a:r>
                <a:rPr kumimoji="0" lang="en-US" sz="2400" b="0" i="0" u="none" strike="noStrike" kern="1200" cap="none" spc="0" normalizeH="0" baseline="0" noProof="0" dirty="0">
                  <a:ln>
                    <a:noFill/>
                  </a:ln>
                  <a:solidFill>
                    <a:srgbClr val="003594"/>
                  </a:solidFill>
                  <a:effectLst/>
                  <a:uLnTx/>
                  <a:uFillTx/>
                  <a:latin typeface="Calibri" panose="020F0502020204030204"/>
                  <a:ea typeface="+mn-ea"/>
                  <a:cs typeface="+mn-cs"/>
                </a:rPr>
                <a:t>.</a:t>
              </a:r>
            </a:p>
          </p:txBody>
        </p:sp>
        <p:pic>
          <p:nvPicPr>
            <p:cNvPr id="21" name="Content Placeholder 6">
              <a:extLst>
                <a:ext uri="{FF2B5EF4-FFF2-40B4-BE49-F238E27FC236}">
                  <a16:creationId xmlns:a16="http://schemas.microsoft.com/office/drawing/2014/main" id="{764A6290-02BB-41A6-8DC6-53BB289FC59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140910" y="1630872"/>
              <a:ext cx="2246600" cy="2246600"/>
            </a:xfrm>
            <a:prstGeom prst="rect">
              <a:avLst/>
            </a:prstGeom>
          </p:spPr>
        </p:pic>
      </p:grpSp>
      <p:sp>
        <p:nvSpPr>
          <p:cNvPr id="35" name="TextBox 34">
            <a:extLst>
              <a:ext uri="{FF2B5EF4-FFF2-40B4-BE49-F238E27FC236}">
                <a16:creationId xmlns:a16="http://schemas.microsoft.com/office/drawing/2014/main" id="{C419E2BE-6513-CF54-27AA-9B3B0DC6FDE5}"/>
              </a:ext>
            </a:extLst>
          </p:cNvPr>
          <p:cNvSpPr txBox="1"/>
          <p:nvPr/>
        </p:nvSpPr>
        <p:spPr>
          <a:xfrm>
            <a:off x="9137458" y="4192205"/>
            <a:ext cx="239661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Please complete the post-session </a:t>
            </a:r>
            <a:r>
              <a:rPr kumimoji="0" lang="en-US" sz="2400" b="1" i="0" u="none" strike="noStrike" kern="1200" cap="none" spc="0" normalizeH="0" baseline="0" noProof="0">
                <a:ln>
                  <a:noFill/>
                </a:ln>
                <a:solidFill>
                  <a:srgbClr val="003594"/>
                </a:solidFill>
                <a:effectLst/>
                <a:uLnTx/>
                <a:uFillTx/>
                <a:latin typeface="Calibri" panose="020F0502020204030204"/>
                <a:ea typeface="+mn-ea"/>
                <a:cs typeface="+mn-cs"/>
              </a:rPr>
              <a:t>evaluation</a:t>
            </a:r>
            <a:r>
              <a:rPr kumimoji="0" lang="en-US" sz="2400" b="0" i="0" u="none" strike="noStrike" kern="1200" cap="none" spc="0" normalizeH="0" baseline="0" noProof="0">
                <a:ln>
                  <a:noFill/>
                </a:ln>
                <a:solidFill>
                  <a:srgbClr val="003594"/>
                </a:solidFill>
                <a:effectLst/>
                <a:uLnTx/>
                <a:uFillTx/>
                <a:latin typeface="Calibri" panose="020F0502020204030204"/>
                <a:ea typeface="+mn-ea"/>
                <a:cs typeface="+mn-cs"/>
              </a:rPr>
              <a:t>.</a:t>
            </a:r>
          </a:p>
        </p:txBody>
      </p:sp>
      <p:pic>
        <p:nvPicPr>
          <p:cNvPr id="37" name="Content Placeholder 6" descr="Clipboard Partially Checked with solid fill">
            <a:extLst>
              <a:ext uri="{FF2B5EF4-FFF2-40B4-BE49-F238E27FC236}">
                <a16:creationId xmlns:a16="http://schemas.microsoft.com/office/drawing/2014/main" id="{05A72989-59C7-A5D3-A7AA-07DC0FC543F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10272" y="1630872"/>
            <a:ext cx="2246600" cy="2246600"/>
          </a:xfrm>
          <a:prstGeom prst="rect">
            <a:avLst/>
          </a:prstGeom>
        </p:spPr>
      </p:pic>
    </p:spTree>
    <p:extLst>
      <p:ext uri="{BB962C8B-B14F-4D97-AF65-F5344CB8AC3E}">
        <p14:creationId xmlns:p14="http://schemas.microsoft.com/office/powerpoint/2010/main" val="386903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67D8-E65B-3349-C01D-54CD3D41F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2553A-75F9-05D3-BC7E-97C7C95B4B24}"/>
              </a:ext>
            </a:extLst>
          </p:cNvPr>
          <p:cNvSpPr>
            <a:spLocks noGrp="1"/>
          </p:cNvSpPr>
          <p:nvPr>
            <p:ph type="title"/>
          </p:nvPr>
        </p:nvSpPr>
        <p:spPr>
          <a:xfrm>
            <a:off x="921330" y="300030"/>
            <a:ext cx="10515600" cy="1325563"/>
          </a:xfrm>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781DFE00-A03A-5697-98CC-E17C1B70AB8B}"/>
              </a:ext>
            </a:extLst>
          </p:cNvPr>
          <p:cNvSpPr>
            <a:spLocks noGrp="1"/>
          </p:cNvSpPr>
          <p:nvPr>
            <p:ph idx="1"/>
          </p:nvPr>
        </p:nvSpPr>
        <p:spPr>
          <a:xfrm>
            <a:off x="921330" y="1457601"/>
            <a:ext cx="10515600" cy="408373"/>
          </a:xfrm>
        </p:spPr>
        <p:txBody>
          <a:bodyPr>
            <a:normAutofit fontScale="85000" lnSpcReduction="10000"/>
          </a:bodyPr>
          <a:lstStyle/>
          <a:p>
            <a:pPr marL="0" marR="0" indent="0">
              <a:lnSpc>
                <a:spcPct val="115000"/>
              </a:lnSpc>
              <a:spcBef>
                <a:spcPts val="0"/>
              </a:spcBef>
              <a:spcAft>
                <a:spcPts val="1000"/>
              </a:spcAft>
              <a:buNone/>
            </a:pPr>
            <a:r>
              <a:rPr lang="en-US" sz="2400" dirty="0">
                <a:solidFill>
                  <a:srgbClr val="000000"/>
                </a:solidFill>
                <a:effectLst/>
                <a:ea typeface="Calibri" panose="020F0502020204030204" pitchFamily="34" charset="0"/>
                <a:cs typeface="Calibri" panose="020F0502020204030204" pitchFamily="34" charset="0"/>
              </a:rPr>
              <a:t>By completion of this session, participants should be able to: </a:t>
            </a:r>
          </a:p>
        </p:txBody>
      </p:sp>
      <p:graphicFrame>
        <p:nvGraphicFramePr>
          <p:cNvPr id="9" name="TextBox 8">
            <a:extLst>
              <a:ext uri="{FF2B5EF4-FFF2-40B4-BE49-F238E27FC236}">
                <a16:creationId xmlns:a16="http://schemas.microsoft.com/office/drawing/2014/main" id="{049F6A94-4EEA-B60B-5EA6-236206007E5F}"/>
              </a:ext>
            </a:extLst>
          </p:cNvPr>
          <p:cNvGraphicFramePr/>
          <p:nvPr>
            <p:extLst>
              <p:ext uri="{D42A27DB-BD31-4B8C-83A1-F6EECF244321}">
                <p14:modId xmlns:p14="http://schemas.microsoft.com/office/powerpoint/2010/main" val="3848468824"/>
              </p:ext>
            </p:extLst>
          </p:nvPr>
        </p:nvGraphicFramePr>
        <p:xfrm>
          <a:off x="983769" y="2055789"/>
          <a:ext cx="10390721"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103EFA7-8737-4F99-BE63-52E12E20993E}"/>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FB9FDA46-A237-0BC2-2313-649E6C144A80}"/>
              </a:ext>
            </a:extLst>
          </p:cNvPr>
          <p:cNvPicPr>
            <a:picLocks noChangeAspect="1"/>
          </p:cNvPicPr>
          <p:nvPr/>
        </p:nvPicPr>
        <p:blipFill rotWithShape="1">
          <a:blip r:embed="rId8">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1D9CB7BC-8781-0015-C7A2-776C0DD79B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251290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6B6B801-05BC-7A1E-96FE-A6A1A7888403}"/>
              </a:ext>
            </a:extLst>
          </p:cNvPr>
          <p:cNvPicPr>
            <a:picLocks noChangeAspect="1" noChangeArrowheads="1"/>
          </p:cNvPicPr>
          <p:nvPr/>
        </p:nvPicPr>
        <p:blipFill rotWithShape="1">
          <a:blip r:embed="rId3">
            <a:grayscl/>
            <a:alphaModFix amt="20000"/>
            <a:extLst>
              <a:ext uri="{28A0092B-C50C-407E-A947-70E740481C1C}">
                <a14:useLocalDpi xmlns:a14="http://schemas.microsoft.com/office/drawing/2010/main" val="0"/>
              </a:ext>
            </a:extLst>
          </a:blip>
          <a:srcRect l="9976" t="-2440" r="10900"/>
          <a:stretch/>
        </p:blipFill>
        <p:spPr bwMode="auto">
          <a:xfrm>
            <a:off x="1790191" y="635315"/>
            <a:ext cx="8816849" cy="49985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86468F-E659-E7EE-05CE-A414057AFFC7}"/>
              </a:ext>
            </a:extLst>
          </p:cNvPr>
          <p:cNvSpPr>
            <a:spLocks noGrp="1"/>
          </p:cNvSpPr>
          <p:nvPr>
            <p:ph type="title"/>
          </p:nvPr>
        </p:nvSpPr>
        <p:spPr>
          <a:xfrm>
            <a:off x="589047" y="274448"/>
            <a:ext cx="11045489" cy="1325563"/>
          </a:xfrm>
        </p:spPr>
        <p:txBody>
          <a:bodyPr/>
          <a:lstStyle/>
          <a:p>
            <a:pPr algn="ctr"/>
            <a:r>
              <a:rPr lang="en-US" dirty="0"/>
              <a:t>The Overdose Crisis </a:t>
            </a:r>
          </a:p>
        </p:txBody>
      </p:sp>
      <p:sp>
        <p:nvSpPr>
          <p:cNvPr id="9" name="TextBox 8">
            <a:extLst>
              <a:ext uri="{FF2B5EF4-FFF2-40B4-BE49-F238E27FC236}">
                <a16:creationId xmlns:a16="http://schemas.microsoft.com/office/drawing/2014/main" id="{83FDA7F7-DE1C-2597-01E8-D2B8F41ACC05}"/>
              </a:ext>
            </a:extLst>
          </p:cNvPr>
          <p:cNvSpPr txBox="1"/>
          <p:nvPr/>
        </p:nvSpPr>
        <p:spPr>
          <a:xfrm>
            <a:off x="3673453" y="2083651"/>
            <a:ext cx="147076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Medium Cond" panose="020B0606030402020204" pitchFamily="34" charset="0"/>
              </a:rPr>
              <a:t>4,719 </a:t>
            </a:r>
          </a:p>
        </p:txBody>
      </p:sp>
      <p:sp>
        <p:nvSpPr>
          <p:cNvPr id="10" name="TextBox 9">
            <a:extLst>
              <a:ext uri="{FF2B5EF4-FFF2-40B4-BE49-F238E27FC236}">
                <a16:creationId xmlns:a16="http://schemas.microsoft.com/office/drawing/2014/main" id="{2F40A156-B4EA-1E1C-1417-D2D2B11D266E}"/>
              </a:ext>
            </a:extLst>
          </p:cNvPr>
          <p:cNvSpPr txBox="1"/>
          <p:nvPr/>
        </p:nvSpPr>
        <p:spPr>
          <a:xfrm>
            <a:off x="5075642" y="2339824"/>
            <a:ext cx="378181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rPr>
              <a:t>drug overdose deaths in 2023 </a:t>
            </a:r>
          </a:p>
        </p:txBody>
      </p:sp>
      <p:sp>
        <p:nvSpPr>
          <p:cNvPr id="12" name="TextBox 11">
            <a:extLst>
              <a:ext uri="{FF2B5EF4-FFF2-40B4-BE49-F238E27FC236}">
                <a16:creationId xmlns:a16="http://schemas.microsoft.com/office/drawing/2014/main" id="{2B024492-AFB0-5075-F2B1-B9A7FA912217}"/>
              </a:ext>
            </a:extLst>
          </p:cNvPr>
          <p:cNvSpPr txBox="1"/>
          <p:nvPr/>
        </p:nvSpPr>
        <p:spPr>
          <a:xfrm>
            <a:off x="7129327" y="3235229"/>
            <a:ext cx="201688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Medium Cond" panose="020B0606030402020204" pitchFamily="34" charset="0"/>
              </a:rPr>
              <a:t>2 hours </a:t>
            </a:r>
          </a:p>
        </p:txBody>
      </p:sp>
      <p:sp>
        <p:nvSpPr>
          <p:cNvPr id="13" name="TextBox 12">
            <a:extLst>
              <a:ext uri="{FF2B5EF4-FFF2-40B4-BE49-F238E27FC236}">
                <a16:creationId xmlns:a16="http://schemas.microsoft.com/office/drawing/2014/main" id="{9C2EC051-21E7-10FA-8EAC-B60C5B24A6BB}"/>
              </a:ext>
            </a:extLst>
          </p:cNvPr>
          <p:cNvSpPr txBox="1"/>
          <p:nvPr/>
        </p:nvSpPr>
        <p:spPr>
          <a:xfrm>
            <a:off x="3673453" y="3363325"/>
            <a:ext cx="365377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rPr>
              <a:t>One Pennsylvanian died every</a:t>
            </a:r>
          </a:p>
        </p:txBody>
      </p:sp>
      <p:pic>
        <p:nvPicPr>
          <p:cNvPr id="15" name="Graphic 14" descr="Clock with solid fill">
            <a:extLst>
              <a:ext uri="{FF2B5EF4-FFF2-40B4-BE49-F238E27FC236}">
                <a16:creationId xmlns:a16="http://schemas.microsoft.com/office/drawing/2014/main" id="{2820D628-BAA6-2171-5EFD-781F26E441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9297" y="3055098"/>
            <a:ext cx="914400" cy="914400"/>
          </a:xfrm>
          <a:prstGeom prst="rect">
            <a:avLst/>
          </a:prstGeom>
        </p:spPr>
      </p:pic>
      <p:pic>
        <p:nvPicPr>
          <p:cNvPr id="21" name="Graphic 20" descr="Warning with solid fill">
            <a:extLst>
              <a:ext uri="{FF2B5EF4-FFF2-40B4-BE49-F238E27FC236}">
                <a16:creationId xmlns:a16="http://schemas.microsoft.com/office/drawing/2014/main" id="{74599519-7490-EA7F-9715-0FB029C311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89297" y="1975872"/>
            <a:ext cx="914400" cy="914400"/>
          </a:xfrm>
          <a:prstGeom prst="rect">
            <a:avLst/>
          </a:prstGeom>
        </p:spPr>
      </p:pic>
      <p:sp>
        <p:nvSpPr>
          <p:cNvPr id="3" name="Rectangle 2">
            <a:extLst>
              <a:ext uri="{FF2B5EF4-FFF2-40B4-BE49-F238E27FC236}">
                <a16:creationId xmlns:a16="http://schemas.microsoft.com/office/drawing/2014/main" id="{5B4827EB-8DA1-7F41-8D54-AE36CAE3F4A9}"/>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lue text on a black background&#10;&#10;Description automatically generated">
            <a:extLst>
              <a:ext uri="{FF2B5EF4-FFF2-40B4-BE49-F238E27FC236}">
                <a16:creationId xmlns:a16="http://schemas.microsoft.com/office/drawing/2014/main" id="{E09F459E-1610-8729-BC41-2123117E0EFD}"/>
              </a:ext>
            </a:extLst>
          </p:cNvPr>
          <p:cNvPicPr>
            <a:picLocks noChangeAspect="1"/>
          </p:cNvPicPr>
          <p:nvPr/>
        </p:nvPicPr>
        <p:blipFill rotWithShape="1">
          <a:blip r:embed="rId8">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6" name="Picture 5">
            <a:extLst>
              <a:ext uri="{FF2B5EF4-FFF2-40B4-BE49-F238E27FC236}">
                <a16:creationId xmlns:a16="http://schemas.microsoft.com/office/drawing/2014/main" id="{3D6744D7-4204-D8B0-A853-C61EFE7380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20" name="TextBox 19">
            <a:extLst>
              <a:ext uri="{FF2B5EF4-FFF2-40B4-BE49-F238E27FC236}">
                <a16:creationId xmlns:a16="http://schemas.microsoft.com/office/drawing/2014/main" id="{D24A1CD4-7CF9-4488-17B3-31460A9DFF74}"/>
              </a:ext>
            </a:extLst>
          </p:cNvPr>
          <p:cNvSpPr txBox="1"/>
          <p:nvPr/>
        </p:nvSpPr>
        <p:spPr>
          <a:xfrm>
            <a:off x="3673453" y="4240728"/>
            <a:ext cx="6112042" cy="892552"/>
          </a:xfrm>
          <a:prstGeom prst="rect">
            <a:avLst/>
          </a:prstGeom>
          <a:noFill/>
        </p:spPr>
        <p:txBody>
          <a:bodyPr wrap="square">
            <a:spAutoFit/>
          </a:bodyPr>
          <a:lstStyle/>
          <a:p>
            <a:r>
              <a:rPr lang="en-US" sz="2000" dirty="0">
                <a:solidFill>
                  <a:prstClr val="black"/>
                </a:solidFill>
              </a:rPr>
              <a:t>Overdoses</a:t>
            </a:r>
            <a:r>
              <a:rPr lang="en-US" dirty="0">
                <a:latin typeface="Franklin Gothic Medium Cond" panose="020B0606030402020204" pitchFamily="34" charset="0"/>
              </a:rPr>
              <a:t> </a:t>
            </a:r>
            <a:r>
              <a:rPr lang="en-US" sz="2000" dirty="0">
                <a:solidFill>
                  <a:prstClr val="black"/>
                </a:solidFill>
              </a:rPr>
              <a:t>can be prevented by Medications for Opioid Use Disorder </a:t>
            </a:r>
            <a:r>
              <a:rPr lang="en-US" sz="3200" b="1" dirty="0">
                <a:solidFill>
                  <a:prstClr val="black"/>
                </a:solidFill>
                <a:latin typeface="+mj-lt"/>
              </a:rPr>
              <a:t>(MOUD)</a:t>
            </a:r>
            <a:endParaRPr lang="en-US" sz="2000" b="1" dirty="0">
              <a:solidFill>
                <a:prstClr val="black"/>
              </a:solidFill>
              <a:latin typeface="+mj-lt"/>
            </a:endParaRPr>
          </a:p>
        </p:txBody>
      </p:sp>
      <p:pic>
        <p:nvPicPr>
          <p:cNvPr id="23" name="Graphic 22" descr="Stop outline">
            <a:extLst>
              <a:ext uri="{FF2B5EF4-FFF2-40B4-BE49-F238E27FC236}">
                <a16:creationId xmlns:a16="http://schemas.microsoft.com/office/drawing/2014/main" id="{725CDFE1-008D-7874-164A-E3F70F3DB6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59053" y="4185582"/>
            <a:ext cx="914400" cy="914400"/>
          </a:xfrm>
          <a:prstGeom prst="rect">
            <a:avLst/>
          </a:prstGeom>
        </p:spPr>
      </p:pic>
    </p:spTree>
    <p:extLst>
      <p:ext uri="{BB962C8B-B14F-4D97-AF65-F5344CB8AC3E}">
        <p14:creationId xmlns:p14="http://schemas.microsoft.com/office/powerpoint/2010/main" val="388343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468F-E659-E7EE-05CE-A414057AFFC7}"/>
              </a:ext>
            </a:extLst>
          </p:cNvPr>
          <p:cNvSpPr>
            <a:spLocks noGrp="1"/>
          </p:cNvSpPr>
          <p:nvPr>
            <p:ph type="title"/>
          </p:nvPr>
        </p:nvSpPr>
        <p:spPr>
          <a:xfrm>
            <a:off x="589048" y="274448"/>
            <a:ext cx="11009394" cy="1325563"/>
          </a:xfrm>
        </p:spPr>
        <p:txBody>
          <a:bodyPr/>
          <a:lstStyle/>
          <a:p>
            <a:pPr algn="ctr"/>
            <a:r>
              <a:rPr lang="en-US" dirty="0"/>
              <a:t>The Overdose Crisis </a:t>
            </a:r>
          </a:p>
        </p:txBody>
      </p:sp>
      <p:sp>
        <p:nvSpPr>
          <p:cNvPr id="26" name="TextBox 25">
            <a:extLst>
              <a:ext uri="{FF2B5EF4-FFF2-40B4-BE49-F238E27FC236}">
                <a16:creationId xmlns:a16="http://schemas.microsoft.com/office/drawing/2014/main" id="{9666E3DA-64D9-D0A4-FA54-5BAF366CE146}"/>
              </a:ext>
            </a:extLst>
          </p:cNvPr>
          <p:cNvSpPr txBox="1"/>
          <p:nvPr/>
        </p:nvSpPr>
        <p:spPr>
          <a:xfrm>
            <a:off x="10945225" y="0"/>
            <a:ext cx="18639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irmala UI"/>
                <a:ea typeface="+mn-ea"/>
                <a:cs typeface="+mn-cs"/>
              </a:rPr>
              <a:t>ODSMP 2023</a:t>
            </a:r>
          </a:p>
        </p:txBody>
      </p:sp>
      <p:graphicFrame>
        <p:nvGraphicFramePr>
          <p:cNvPr id="3" name="Chart 2">
            <a:extLst>
              <a:ext uri="{FF2B5EF4-FFF2-40B4-BE49-F238E27FC236}">
                <a16:creationId xmlns:a16="http://schemas.microsoft.com/office/drawing/2014/main" id="{2E1B453F-9C39-783D-6CD8-8685050AA547}"/>
              </a:ext>
            </a:extLst>
          </p:cNvPr>
          <p:cNvGraphicFramePr>
            <a:graphicFrameLocks/>
          </p:cNvGraphicFramePr>
          <p:nvPr>
            <p:extLst>
              <p:ext uri="{D42A27DB-BD31-4B8C-83A1-F6EECF244321}">
                <p14:modId xmlns:p14="http://schemas.microsoft.com/office/powerpoint/2010/main" val="693912599"/>
              </p:ext>
            </p:extLst>
          </p:nvPr>
        </p:nvGraphicFramePr>
        <p:xfrm>
          <a:off x="2201487" y="1511521"/>
          <a:ext cx="7174230" cy="38720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DE6D113-1731-EB4C-A236-CFECCFEB5177}"/>
              </a:ext>
            </a:extLst>
          </p:cNvPr>
          <p:cNvSpPr txBox="1"/>
          <p:nvPr/>
        </p:nvSpPr>
        <p:spPr>
          <a:xfrm flipV="1">
            <a:off x="1770600" y="1437119"/>
            <a:ext cx="430887" cy="3168533"/>
          </a:xfrm>
          <a:prstGeom prst="rect">
            <a:avLst/>
          </a:prstGeom>
          <a:noFill/>
        </p:spPr>
        <p:txBody>
          <a:bodyPr vert="eaVert" wrap="square" rtlCol="0">
            <a:spAutoFit/>
          </a:bodyPr>
          <a:lstStyle/>
          <a:p>
            <a:r>
              <a:rPr lang="en-US" sz="1600" dirty="0"/>
              <a:t>Rate per 10,000 Population</a:t>
            </a:r>
          </a:p>
        </p:txBody>
      </p:sp>
      <p:sp>
        <p:nvSpPr>
          <p:cNvPr id="14" name="TextBox 13">
            <a:extLst>
              <a:ext uri="{FF2B5EF4-FFF2-40B4-BE49-F238E27FC236}">
                <a16:creationId xmlns:a16="http://schemas.microsoft.com/office/drawing/2014/main" id="{937EC0FF-9F2A-65C8-F329-766E03EB68E6}"/>
              </a:ext>
            </a:extLst>
          </p:cNvPr>
          <p:cNvSpPr txBox="1"/>
          <p:nvPr/>
        </p:nvSpPr>
        <p:spPr>
          <a:xfrm>
            <a:off x="9151630" y="1999417"/>
            <a:ext cx="846513" cy="369332"/>
          </a:xfrm>
          <a:prstGeom prst="rect">
            <a:avLst/>
          </a:prstGeom>
          <a:noFill/>
        </p:spPr>
        <p:txBody>
          <a:bodyPr wrap="square" rtlCol="0">
            <a:spAutoFit/>
          </a:bodyPr>
          <a:lstStyle/>
          <a:p>
            <a:r>
              <a:rPr lang="en-US" b="1" dirty="0"/>
              <a:t>Black</a:t>
            </a:r>
          </a:p>
        </p:txBody>
      </p:sp>
      <p:sp>
        <p:nvSpPr>
          <p:cNvPr id="19" name="TextBox 18">
            <a:extLst>
              <a:ext uri="{FF2B5EF4-FFF2-40B4-BE49-F238E27FC236}">
                <a16:creationId xmlns:a16="http://schemas.microsoft.com/office/drawing/2014/main" id="{C3BD2945-F6A1-DC4F-9FBE-441463F265C0}"/>
              </a:ext>
            </a:extLst>
          </p:cNvPr>
          <p:cNvSpPr txBox="1"/>
          <p:nvPr/>
        </p:nvSpPr>
        <p:spPr>
          <a:xfrm>
            <a:off x="9151630" y="3506806"/>
            <a:ext cx="846513" cy="369332"/>
          </a:xfrm>
          <a:prstGeom prst="rect">
            <a:avLst/>
          </a:prstGeom>
          <a:noFill/>
        </p:spPr>
        <p:txBody>
          <a:bodyPr wrap="square" rtlCol="0">
            <a:spAutoFit/>
          </a:bodyPr>
          <a:lstStyle/>
          <a:p>
            <a:r>
              <a:rPr lang="en-US" b="1" dirty="0"/>
              <a:t>White</a:t>
            </a:r>
          </a:p>
        </p:txBody>
      </p:sp>
      <p:sp>
        <p:nvSpPr>
          <p:cNvPr id="5" name="Rectangle 4">
            <a:extLst>
              <a:ext uri="{FF2B5EF4-FFF2-40B4-BE49-F238E27FC236}">
                <a16:creationId xmlns:a16="http://schemas.microsoft.com/office/drawing/2014/main" id="{66EF0065-09D3-1AB9-C8B8-B601661E77D8}"/>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FE1847B1-C034-1639-A40B-11F1BC160017}"/>
              </a:ext>
            </a:extLst>
          </p:cNvPr>
          <p:cNvPicPr>
            <a:picLocks noChangeAspect="1"/>
          </p:cNvPicPr>
          <p:nvPr/>
        </p:nvPicPr>
        <p:blipFill rotWithShape="1">
          <a:blip r:embed="rId4">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E7FDDBF1-33B7-8CC2-A4D0-04F934553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297498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p:txBody>
          <a:bodyPr anchor="ctr">
            <a:normAutofit/>
          </a:bodyPr>
          <a:lstStyle/>
          <a:p>
            <a:pPr algn="ctr"/>
            <a:r>
              <a:rPr lang="en-US" dirty="0"/>
              <a:t>Barrier to MOUD = STIGMA</a:t>
            </a:r>
          </a:p>
        </p:txBody>
      </p:sp>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a:xfrm>
            <a:off x="885842" y="3670301"/>
            <a:ext cx="3108326" cy="2566988"/>
          </a:xfrm>
          <a:noFill/>
        </p:spPr>
        <p:txBody>
          <a:bodyPr wrap="square">
            <a:spAutoFit/>
          </a:bodyPr>
          <a:lstStyle/>
          <a:p>
            <a:pPr>
              <a:lnSpc>
                <a:spcPct val="100000"/>
              </a:lnSpc>
              <a:spcBef>
                <a:spcPts val="0"/>
              </a:spcBef>
              <a:buFontTx/>
            </a:pPr>
            <a:r>
              <a:rPr lang="en-US" sz="2000" b="1" spc="0" dirty="0">
                <a:solidFill>
                  <a:prstClr val="black"/>
                </a:solidFill>
              </a:rPr>
              <a:t>Public stigma</a:t>
            </a:r>
          </a:p>
          <a:p>
            <a:pPr>
              <a:lnSpc>
                <a:spcPct val="100000"/>
              </a:lnSpc>
              <a:spcBef>
                <a:spcPts val="0"/>
              </a:spcBef>
              <a:buFontTx/>
            </a:pPr>
            <a:r>
              <a:rPr lang="en-US" sz="2000" spc="0" dirty="0">
                <a:solidFill>
                  <a:prstClr val="black"/>
                </a:solidFill>
              </a:rPr>
              <a:t>Negative attitudes and fears that isolate individuals with addiction</a:t>
            </a:r>
          </a:p>
          <a:p>
            <a:pPr>
              <a:lnSpc>
                <a:spcPct val="100000"/>
              </a:lnSpc>
              <a:spcBef>
                <a:spcPts val="0"/>
              </a:spcBef>
              <a:buFontTx/>
            </a:pPr>
            <a:endParaRPr lang="en-US" sz="2000" spc="0" dirty="0">
              <a:solidFill>
                <a:prstClr val="black"/>
              </a:solidFill>
            </a:endParaRPr>
          </a:p>
          <a:p>
            <a:pPr>
              <a:lnSpc>
                <a:spcPct val="100000"/>
              </a:lnSpc>
              <a:spcBef>
                <a:spcPts val="0"/>
              </a:spcBef>
              <a:buFontTx/>
            </a:pPr>
            <a:endParaRPr lang="en-US" sz="2000" spc="0" dirty="0">
              <a:solidFill>
                <a:prstClr val="black"/>
              </a:solidFill>
            </a:endParaRPr>
          </a:p>
        </p:txBody>
      </p:sp>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4541520" y="3670301"/>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 indent="0">
              <a:lnSpc>
                <a:spcPct val="100000"/>
              </a:lnSpc>
              <a:buNone/>
              <a:tabLst>
                <a:tab pos="326390" algn="l"/>
                <a:tab pos="327025" algn="l"/>
              </a:tabLst>
            </a:pPr>
            <a:r>
              <a:rPr lang="en-US" sz="2000" b="1" dirty="0">
                <a:solidFill>
                  <a:prstClr val="black"/>
                </a:solidFill>
              </a:rPr>
              <a:t>Structural stigma</a:t>
            </a:r>
          </a:p>
          <a:p>
            <a:pPr marL="97790" indent="0">
              <a:lnSpc>
                <a:spcPct val="100000"/>
              </a:lnSpc>
              <a:buNone/>
            </a:pPr>
            <a:r>
              <a:rPr lang="en-US" sz="2000" dirty="0">
                <a:solidFill>
                  <a:prstClr val="black"/>
                </a:solidFill>
              </a:rPr>
              <a:t>Excluding individuals with addiction from opportunities and resources</a:t>
            </a:r>
          </a:p>
          <a:p>
            <a:endParaRPr lang="en-US" dirty="0"/>
          </a:p>
        </p:txBody>
      </p:sp>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8122919" y="3670302"/>
            <a:ext cx="3559743"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 marR="477520" indent="0">
              <a:lnSpc>
                <a:spcPct val="100000"/>
              </a:lnSpc>
              <a:buNone/>
              <a:tabLst>
                <a:tab pos="326390" algn="l"/>
                <a:tab pos="327025" algn="l"/>
              </a:tabLst>
            </a:pPr>
            <a:r>
              <a:rPr lang="en-US" sz="2000" b="1" dirty="0">
                <a:solidFill>
                  <a:prstClr val="black"/>
                </a:solidFill>
              </a:rPr>
              <a:t>Internalized stigma </a:t>
            </a:r>
          </a:p>
          <a:p>
            <a:pPr marL="12065" marR="477520" indent="0">
              <a:lnSpc>
                <a:spcPct val="100000"/>
              </a:lnSpc>
              <a:buNone/>
              <a:tabLst>
                <a:tab pos="326390" algn="l"/>
                <a:tab pos="327025" algn="l"/>
              </a:tabLst>
            </a:pPr>
            <a:r>
              <a:rPr lang="en-US" sz="2000" dirty="0">
                <a:solidFill>
                  <a:prstClr val="black"/>
                </a:solidFill>
              </a:rPr>
              <a:t>Believing negative stereotypes about oneself</a:t>
            </a:r>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t>13</a:t>
            </a:fld>
            <a:endParaRPr lang="en-US" dirty="0"/>
          </a:p>
        </p:txBody>
      </p:sp>
      <p:pic>
        <p:nvPicPr>
          <p:cNvPr id="15" name="Picture Placeholder 7">
            <a:extLst>
              <a:ext uri="{FF2B5EF4-FFF2-40B4-BE49-F238E27FC236}">
                <a16:creationId xmlns:a16="http://schemas.microsoft.com/office/drawing/2014/main" id="{DCD7B483-28BE-7FBA-197D-81C760FA483E}"/>
              </a:ext>
            </a:extLst>
          </p:cNvPr>
          <p:cNvPicPr>
            <a:picLocks noGrp="1" noChangeAspect="1"/>
          </p:cNvPicPr>
          <p:nvPr>
            <p:ph type="pic" sz="quarter" idx="10"/>
          </p:nvPr>
        </p:nvPicPr>
        <p:blipFill>
          <a:blip r:embed="rId3"/>
          <a:srcRect l="647" r="647"/>
          <a:stretch>
            <a:fillRect/>
          </a:stretch>
        </p:blipFill>
        <p:spPr>
          <a:xfrm>
            <a:off x="960438" y="1624013"/>
            <a:ext cx="3108325" cy="1892300"/>
          </a:xfrm>
          <a:prstGeom prst="rect">
            <a:avLst/>
          </a:prstGeom>
        </p:spPr>
      </p:pic>
      <p:pic>
        <p:nvPicPr>
          <p:cNvPr id="20" name="Picture Placeholder 10">
            <a:extLst>
              <a:ext uri="{FF2B5EF4-FFF2-40B4-BE49-F238E27FC236}">
                <a16:creationId xmlns:a16="http://schemas.microsoft.com/office/drawing/2014/main" id="{094E90BA-CE71-2345-8756-C4698D0F492E}"/>
              </a:ext>
            </a:extLst>
          </p:cNvPr>
          <p:cNvPicPr>
            <a:picLocks noGrp="1" noChangeAspect="1"/>
          </p:cNvPicPr>
          <p:nvPr>
            <p:ph type="pic" sz="quarter" idx="11"/>
          </p:nvPr>
        </p:nvPicPr>
        <p:blipFill>
          <a:blip r:embed="rId4"/>
          <a:srcRect t="5704" b="5704"/>
          <a:stretch>
            <a:fillRect/>
          </a:stretch>
        </p:blipFill>
        <p:spPr>
          <a:xfrm>
            <a:off x="4541838" y="1624013"/>
            <a:ext cx="3108325" cy="1892300"/>
          </a:xfrm>
          <a:prstGeom prst="rect">
            <a:avLst/>
          </a:prstGeom>
        </p:spPr>
      </p:pic>
      <p:pic>
        <p:nvPicPr>
          <p:cNvPr id="1026" name="Picture 2" descr="internalized stigma Archives - Mad In America">
            <a:extLst>
              <a:ext uri="{FF2B5EF4-FFF2-40B4-BE49-F238E27FC236}">
                <a16:creationId xmlns:a16="http://schemas.microsoft.com/office/drawing/2014/main" id="{00CB12BB-1F87-ED77-2D8A-1868E393A163}"/>
              </a:ext>
            </a:extLst>
          </p:cNvPr>
          <p:cNvPicPr>
            <a:picLocks noGrp="1" noChangeAspect="1" noChangeArrowheads="1"/>
          </p:cNvPicPr>
          <p:nvPr>
            <p:ph type="pic" sz="quarter" idx="12"/>
          </p:nvPr>
        </p:nvPicPr>
        <p:blipFill>
          <a:blip r:embed="rId5">
            <a:extLst>
              <a:ext uri="{28A0092B-C50C-407E-A947-70E740481C1C}">
                <a14:useLocalDpi xmlns:a14="http://schemas.microsoft.com/office/drawing/2010/main" val="0"/>
              </a:ext>
            </a:extLst>
          </a:blip>
          <a:srcRect l="9448" r="94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BDF1C1-3B8E-C866-1559-471C9B4A31A3}"/>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lue text on a black background&#10;&#10;Description automatically generated">
            <a:extLst>
              <a:ext uri="{FF2B5EF4-FFF2-40B4-BE49-F238E27FC236}">
                <a16:creationId xmlns:a16="http://schemas.microsoft.com/office/drawing/2014/main" id="{499B5F74-C2CB-2482-EBF0-E4EFB4CE40E3}"/>
              </a:ext>
            </a:extLst>
          </p:cNvPr>
          <p:cNvPicPr>
            <a:picLocks noChangeAspect="1"/>
          </p:cNvPicPr>
          <p:nvPr/>
        </p:nvPicPr>
        <p:blipFill rotWithShape="1">
          <a:blip r:embed="rId6">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5" name="Picture 4">
            <a:extLst>
              <a:ext uri="{FF2B5EF4-FFF2-40B4-BE49-F238E27FC236}">
                <a16:creationId xmlns:a16="http://schemas.microsoft.com/office/drawing/2014/main" id="{9EA47461-A71B-99AA-848B-7BA3CB75F0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71496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EBE4B-8F29-170B-92C8-56469691936D}"/>
              </a:ext>
            </a:extLst>
          </p:cNvPr>
          <p:cNvSpPr>
            <a:spLocks noGrp="1"/>
          </p:cNvSpPr>
          <p:nvPr>
            <p:ph type="title"/>
          </p:nvPr>
        </p:nvSpPr>
        <p:spPr>
          <a:xfrm>
            <a:off x="838201" y="365125"/>
            <a:ext cx="5251316" cy="1807305"/>
          </a:xfrm>
        </p:spPr>
        <p:txBody>
          <a:bodyPr>
            <a:normAutofit/>
          </a:bodyPr>
          <a:lstStyle/>
          <a:p>
            <a:r>
              <a:rPr lang="en-US" dirty="0"/>
              <a:t>Attitudes That Influence Perceptions of MOUD</a:t>
            </a:r>
          </a:p>
        </p:txBody>
      </p:sp>
      <p:sp>
        <p:nvSpPr>
          <p:cNvPr id="3" name="Content Placeholder 2">
            <a:extLst>
              <a:ext uri="{FF2B5EF4-FFF2-40B4-BE49-F238E27FC236}">
                <a16:creationId xmlns:a16="http://schemas.microsoft.com/office/drawing/2014/main" id="{5B0AD772-3F98-0DB3-3494-B961F735C89C}"/>
              </a:ext>
            </a:extLst>
          </p:cNvPr>
          <p:cNvSpPr>
            <a:spLocks noGrp="1"/>
          </p:cNvSpPr>
          <p:nvPr>
            <p:ph idx="1"/>
          </p:nvPr>
        </p:nvSpPr>
        <p:spPr>
          <a:xfrm>
            <a:off x="838200" y="2333297"/>
            <a:ext cx="4619621" cy="3843666"/>
          </a:xfrm>
        </p:spPr>
        <p:txBody>
          <a:bodyPr>
            <a:normAutofit/>
          </a:bodyPr>
          <a:lstStyle/>
          <a:p>
            <a:r>
              <a:rPr lang="en-US" sz="2000" dirty="0"/>
              <a:t>Belief that MOUD is “trading one drug for another”</a:t>
            </a:r>
          </a:p>
          <a:p>
            <a:r>
              <a:rPr lang="en-US" sz="2000" dirty="0"/>
              <a:t>Moral judgments about substance use</a:t>
            </a:r>
          </a:p>
          <a:p>
            <a:r>
              <a:rPr lang="en-US" sz="2000" dirty="0"/>
              <a:t>Personal discomfort discussing opioid use</a:t>
            </a:r>
          </a:p>
          <a:p>
            <a:r>
              <a:rPr lang="en-US" sz="2000" dirty="0"/>
              <a:t>Misunderstandings about effectiveness and safety</a:t>
            </a:r>
          </a:p>
          <a:p>
            <a:pPr marL="0" indent="0">
              <a:buNone/>
            </a:pPr>
            <a:endParaRPr lang="en-US" sz="2000" dirty="0"/>
          </a:p>
        </p:txBody>
      </p:sp>
      <p:pic>
        <p:nvPicPr>
          <p:cNvPr id="4098" name="Picture 2" descr="Stigma Reduction – Michigan OPEN">
            <a:extLst>
              <a:ext uri="{FF2B5EF4-FFF2-40B4-BE49-F238E27FC236}">
                <a16:creationId xmlns:a16="http://schemas.microsoft.com/office/drawing/2014/main" id="{2B3D2E98-F0D3-2E35-4E50-AFA884B9FC5E}"/>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l="3012" r="10041"/>
          <a:stretch>
            <a:fillRect/>
          </a:stretch>
        </p:blipFill>
        <p:spPr bwMode="auto">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20">
            <a:extLst>
              <a:ext uri="{FF2B5EF4-FFF2-40B4-BE49-F238E27FC236}">
                <a16:creationId xmlns:a16="http://schemas.microsoft.com/office/drawing/2014/main" id="{31375ACF-64D5-C0B3-D032-51D58CC09499}"/>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14</a:t>
            </a:fld>
            <a:endParaRPr lang="en-US" dirty="0"/>
          </a:p>
        </p:txBody>
      </p:sp>
      <p:sp>
        <p:nvSpPr>
          <p:cNvPr id="5" name="Rectangle 4">
            <a:extLst>
              <a:ext uri="{FF2B5EF4-FFF2-40B4-BE49-F238E27FC236}">
                <a16:creationId xmlns:a16="http://schemas.microsoft.com/office/drawing/2014/main" id="{C10A4698-D1B8-8BBC-9E69-F8017CDE04D5}"/>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CB203F67-D3A7-A30F-D124-D9F4804DFC6E}"/>
              </a:ext>
            </a:extLst>
          </p:cNvPr>
          <p:cNvPicPr>
            <a:picLocks noChangeAspect="1"/>
          </p:cNvPicPr>
          <p:nvPr/>
        </p:nvPicPr>
        <p:blipFill rotWithShape="1">
          <a:blip r:embed="rId4">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22D46D99-C647-56A2-D2A6-78FBCF915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263261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Cartoon Question Marks Stock Photos ...">
            <a:extLst>
              <a:ext uri="{FF2B5EF4-FFF2-40B4-BE49-F238E27FC236}">
                <a16:creationId xmlns:a16="http://schemas.microsoft.com/office/drawing/2014/main" id="{59639DFC-0844-5143-FCCE-B3D88F579CAB}"/>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l="11843" r="12846" b="-1"/>
          <a:stretch>
            <a:fillRect/>
          </a:stretch>
        </p:blipFill>
        <p:spPr bwMode="auto">
          <a:xfrm>
            <a:off x="6096000" y="838013"/>
            <a:ext cx="5234538" cy="51862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BEABC8-472B-A602-952D-3FDC9B66139C}"/>
              </a:ext>
            </a:extLst>
          </p:cNvPr>
          <p:cNvSpPr>
            <a:spLocks noGrp="1"/>
          </p:cNvSpPr>
          <p:nvPr>
            <p:ph type="title"/>
          </p:nvPr>
        </p:nvSpPr>
        <p:spPr>
          <a:xfrm>
            <a:off x="761840" y="1138265"/>
            <a:ext cx="4651204" cy="1401183"/>
          </a:xfrm>
        </p:spPr>
        <p:txBody>
          <a:bodyPr anchor="t">
            <a:normAutofit/>
          </a:bodyPr>
          <a:lstStyle/>
          <a:p>
            <a:r>
              <a:rPr lang="en-US" sz="3200" b="1"/>
              <a:t>Responding to Common Client Questions</a:t>
            </a:r>
            <a:endParaRPr lang="en-US" sz="3200"/>
          </a:p>
        </p:txBody>
      </p:sp>
      <p:cxnSp>
        <p:nvCxnSpPr>
          <p:cNvPr id="7175" name="Straight Connector 717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E7792E-8025-001E-2FC5-35F67669614F}"/>
              </a:ext>
            </a:extLst>
          </p:cNvPr>
          <p:cNvSpPr>
            <a:spLocks noGrp="1"/>
          </p:cNvSpPr>
          <p:nvPr>
            <p:ph idx="1"/>
          </p:nvPr>
        </p:nvSpPr>
        <p:spPr>
          <a:xfrm>
            <a:off x="761839" y="2551176"/>
            <a:ext cx="6866182" cy="3602935"/>
          </a:xfrm>
        </p:spPr>
        <p:txBody>
          <a:bodyPr>
            <a:normAutofit/>
          </a:bodyPr>
          <a:lstStyle/>
          <a:p>
            <a:r>
              <a:rPr lang="en-US" sz="1700" b="1" dirty="0"/>
              <a:t>“Isn’t this replacing one drug with another?”</a:t>
            </a:r>
            <a:br>
              <a:rPr lang="en-US" sz="1700" dirty="0"/>
            </a:br>
            <a:r>
              <a:rPr lang="en-US" sz="1700" dirty="0"/>
              <a:t>→ “These are medications that help your brain heal and reduce overdose risk.”</a:t>
            </a:r>
          </a:p>
          <a:p>
            <a:r>
              <a:rPr lang="en-US" sz="1700" b="1" dirty="0"/>
              <a:t>“Will I get addicted to the medication?”</a:t>
            </a:r>
            <a:br>
              <a:rPr lang="en-US" sz="1700" dirty="0"/>
            </a:br>
            <a:r>
              <a:rPr lang="en-US" sz="1700" dirty="0"/>
              <a:t>→ “MOUD is not the same as addiction. It helps stabilize your brain, not create harmful use.”</a:t>
            </a:r>
          </a:p>
          <a:p>
            <a:r>
              <a:rPr lang="en-US" sz="1700" b="1" dirty="0"/>
              <a:t>“How long do I have to be on it?”</a:t>
            </a:r>
            <a:br>
              <a:rPr lang="en-US" sz="1700" dirty="0"/>
            </a:br>
            <a:r>
              <a:rPr lang="en-US" sz="1700" dirty="0"/>
              <a:t>→ “People stay on it for different lengths of time. You have control over that decision.”</a:t>
            </a:r>
          </a:p>
          <a:p>
            <a:endParaRPr lang="en-US" sz="1700" dirty="0"/>
          </a:p>
        </p:txBody>
      </p:sp>
      <p:sp>
        <p:nvSpPr>
          <p:cNvPr id="4" name="Slide Number Placeholder 20">
            <a:extLst>
              <a:ext uri="{FF2B5EF4-FFF2-40B4-BE49-F238E27FC236}">
                <a16:creationId xmlns:a16="http://schemas.microsoft.com/office/drawing/2014/main" id="{F36213AE-3D58-BBFE-7E2E-E5031096719A}"/>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15</a:t>
            </a:fld>
            <a:endParaRPr lang="en-US" dirty="0"/>
          </a:p>
        </p:txBody>
      </p:sp>
      <p:sp>
        <p:nvSpPr>
          <p:cNvPr id="5" name="Rectangle 4">
            <a:extLst>
              <a:ext uri="{FF2B5EF4-FFF2-40B4-BE49-F238E27FC236}">
                <a16:creationId xmlns:a16="http://schemas.microsoft.com/office/drawing/2014/main" id="{9E914A37-B082-FDDC-61F8-F1AB5D71AE71}"/>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344D77CE-5DF3-2971-3CBB-E0369615B765}"/>
              </a:ext>
            </a:extLst>
          </p:cNvPr>
          <p:cNvPicPr>
            <a:picLocks noChangeAspect="1"/>
          </p:cNvPicPr>
          <p:nvPr/>
        </p:nvPicPr>
        <p:blipFill rotWithShape="1">
          <a:blip r:embed="rId4">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68B43DF9-1846-AF4B-C35F-5EB0324BF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74027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DB28-1B45-F3FE-92FA-CBEE0FA7EFBB}"/>
              </a:ext>
            </a:extLst>
          </p:cNvPr>
          <p:cNvSpPr>
            <a:spLocks noGrp="1"/>
          </p:cNvSpPr>
          <p:nvPr>
            <p:ph type="title"/>
          </p:nvPr>
        </p:nvSpPr>
        <p:spPr/>
        <p:txBody>
          <a:bodyPr/>
          <a:lstStyle/>
          <a:p>
            <a:pPr algn="ctr"/>
            <a:r>
              <a:rPr lang="en-US" dirty="0"/>
              <a:t>Ways to Reduce Stigma in Care for PWUD</a:t>
            </a:r>
          </a:p>
        </p:txBody>
      </p:sp>
      <p:sp>
        <p:nvSpPr>
          <p:cNvPr id="8" name="Text Placeholder 7">
            <a:extLst>
              <a:ext uri="{FF2B5EF4-FFF2-40B4-BE49-F238E27FC236}">
                <a16:creationId xmlns:a16="http://schemas.microsoft.com/office/drawing/2014/main" id="{21BF83CB-F1CC-2D57-029D-1A9D69CF8FC4}"/>
              </a:ext>
            </a:extLst>
          </p:cNvPr>
          <p:cNvSpPr>
            <a:spLocks noGrp="1"/>
          </p:cNvSpPr>
          <p:nvPr>
            <p:ph type="body" idx="1"/>
          </p:nvPr>
        </p:nvSpPr>
        <p:spPr/>
        <p:txBody>
          <a:bodyPr/>
          <a:lstStyle/>
          <a:p>
            <a:r>
              <a:rPr lang="en-US" dirty="0"/>
              <a:t>Personal Practice</a:t>
            </a:r>
          </a:p>
        </p:txBody>
      </p:sp>
      <p:sp>
        <p:nvSpPr>
          <p:cNvPr id="9" name="Content Placeholder 8">
            <a:extLst>
              <a:ext uri="{FF2B5EF4-FFF2-40B4-BE49-F238E27FC236}">
                <a16:creationId xmlns:a16="http://schemas.microsoft.com/office/drawing/2014/main" id="{151438A3-A4D0-295E-044A-DA0B5C4F3B52}"/>
              </a:ext>
            </a:extLst>
          </p:cNvPr>
          <p:cNvSpPr>
            <a:spLocks noGrp="1"/>
          </p:cNvSpPr>
          <p:nvPr>
            <p:ph sz="half" idx="2"/>
          </p:nvPr>
        </p:nvSpPr>
        <p:spPr/>
        <p:txBody>
          <a:bodyPr>
            <a:normAutofit fontScale="85000" lnSpcReduction="20000"/>
          </a:bodyPr>
          <a:lstStyle/>
          <a:p>
            <a:r>
              <a:rPr lang="en-US" dirty="0"/>
              <a:t>Acknowledge your own feelings and biases</a:t>
            </a:r>
          </a:p>
          <a:p>
            <a:r>
              <a:rPr lang="en-US" dirty="0"/>
              <a:t>Avoid pre-judging clients</a:t>
            </a:r>
          </a:p>
          <a:p>
            <a:r>
              <a:rPr lang="en-US" dirty="0"/>
              <a:t>Listen closely and without interruption</a:t>
            </a:r>
          </a:p>
          <a:p>
            <a:r>
              <a:rPr lang="en-US" dirty="0"/>
              <a:t>Empathize with each person’s lived experience</a:t>
            </a:r>
          </a:p>
          <a:p>
            <a:r>
              <a:rPr lang="en-US" dirty="0"/>
              <a:t>Ensure there is always a path for re-engagement if someone leaves care</a:t>
            </a:r>
          </a:p>
          <a:p>
            <a:endParaRPr lang="en-US" dirty="0"/>
          </a:p>
        </p:txBody>
      </p:sp>
      <p:sp>
        <p:nvSpPr>
          <p:cNvPr id="10" name="Text Placeholder 9">
            <a:extLst>
              <a:ext uri="{FF2B5EF4-FFF2-40B4-BE49-F238E27FC236}">
                <a16:creationId xmlns:a16="http://schemas.microsoft.com/office/drawing/2014/main" id="{270582C8-A516-4553-AA04-A0D04A3264FB}"/>
              </a:ext>
            </a:extLst>
          </p:cNvPr>
          <p:cNvSpPr>
            <a:spLocks noGrp="1"/>
          </p:cNvSpPr>
          <p:nvPr>
            <p:ph type="body" sz="quarter" idx="3"/>
          </p:nvPr>
        </p:nvSpPr>
        <p:spPr/>
        <p:txBody>
          <a:bodyPr/>
          <a:lstStyle/>
          <a:p>
            <a:r>
              <a:rPr lang="en-US" dirty="0"/>
              <a:t>Language Matters</a:t>
            </a:r>
          </a:p>
        </p:txBody>
      </p:sp>
      <p:sp>
        <p:nvSpPr>
          <p:cNvPr id="11" name="Content Placeholder 10">
            <a:extLst>
              <a:ext uri="{FF2B5EF4-FFF2-40B4-BE49-F238E27FC236}">
                <a16:creationId xmlns:a16="http://schemas.microsoft.com/office/drawing/2014/main" id="{235B465F-EF12-0944-A547-C2099C8321AE}"/>
              </a:ext>
            </a:extLst>
          </p:cNvPr>
          <p:cNvSpPr>
            <a:spLocks noGrp="1"/>
          </p:cNvSpPr>
          <p:nvPr>
            <p:ph sz="quarter" idx="4"/>
          </p:nvPr>
        </p:nvSpPr>
        <p:spPr/>
        <p:txBody>
          <a:bodyPr>
            <a:normAutofit fontScale="85000" lnSpcReduction="20000"/>
          </a:bodyPr>
          <a:lstStyle/>
          <a:p>
            <a:r>
              <a:rPr lang="en-US" dirty="0"/>
              <a:t>Words shape beliefs, emotions, and treatment engagement</a:t>
            </a:r>
          </a:p>
          <a:p>
            <a:r>
              <a:rPr lang="en-US" dirty="0"/>
              <a:t>Stigmatizing language can:</a:t>
            </a:r>
          </a:p>
          <a:p>
            <a:r>
              <a:rPr lang="en-US" dirty="0"/>
              <a:t>Reduce trust</a:t>
            </a:r>
          </a:p>
          <a:p>
            <a:r>
              <a:rPr lang="en-US" dirty="0"/>
              <a:t>Reinforce shame and internalized stigma</a:t>
            </a:r>
          </a:p>
          <a:p>
            <a:r>
              <a:rPr lang="en-US" dirty="0"/>
              <a:t>Discourage initiation or continuation of MOUD</a:t>
            </a:r>
          </a:p>
          <a:p>
            <a:r>
              <a:rPr lang="en-US" dirty="0"/>
              <a:t>Compassionate, person-first language promotes safety, dignity, and healing</a:t>
            </a:r>
          </a:p>
          <a:p>
            <a:endParaRPr lang="en-US" dirty="0"/>
          </a:p>
        </p:txBody>
      </p:sp>
      <p:sp>
        <p:nvSpPr>
          <p:cNvPr id="14" name="Slide Number Placeholder 20">
            <a:extLst>
              <a:ext uri="{FF2B5EF4-FFF2-40B4-BE49-F238E27FC236}">
                <a16:creationId xmlns:a16="http://schemas.microsoft.com/office/drawing/2014/main" id="{69850D46-B10F-84F0-FD48-9385A8FF2006}"/>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16</a:t>
            </a:fld>
            <a:endParaRPr lang="en-US" dirty="0"/>
          </a:p>
        </p:txBody>
      </p:sp>
      <p:sp>
        <p:nvSpPr>
          <p:cNvPr id="15" name="Rectangle 14">
            <a:extLst>
              <a:ext uri="{FF2B5EF4-FFF2-40B4-BE49-F238E27FC236}">
                <a16:creationId xmlns:a16="http://schemas.microsoft.com/office/drawing/2014/main" id="{3761F8C4-EF0B-068D-A682-8F1493B56232}"/>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Blue text on a black background&#10;&#10;Description automatically generated">
            <a:extLst>
              <a:ext uri="{FF2B5EF4-FFF2-40B4-BE49-F238E27FC236}">
                <a16:creationId xmlns:a16="http://schemas.microsoft.com/office/drawing/2014/main" id="{3788BBC7-856C-ADE6-96A8-9A04EB197C36}"/>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7" name="Picture 16">
            <a:extLst>
              <a:ext uri="{FF2B5EF4-FFF2-40B4-BE49-F238E27FC236}">
                <a16:creationId xmlns:a16="http://schemas.microsoft.com/office/drawing/2014/main" id="{6F098ED6-3A86-4D70-B5C0-754164A26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230260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a:spcAft>
                <a:spcPts val="600"/>
              </a:spcAft>
            </a:pPr>
            <a:fld id="{8C2E478F-E849-4A8C-AF1F-CBCC78A7CBFA}" type="slidenum">
              <a:rPr lang="en-US">
                <a:solidFill>
                  <a:schemeClr val="tx1">
                    <a:lumMod val="50000"/>
                    <a:lumOff val="50000"/>
                  </a:schemeClr>
                </a:solidFill>
              </a:rPr>
              <a:pPr>
                <a:spcAft>
                  <a:spcPts val="600"/>
                </a:spcAft>
              </a:pPr>
              <a:t>17</a:t>
            </a:fld>
            <a:endParaRPr lang="en-US">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77CB7D1C-31B4-E7A3-761A-243A655DE2FE}"/>
              </a:ext>
            </a:extLst>
          </p:cNvPr>
          <p:cNvGraphicFramePr>
            <a:graphicFrameLocks noGrp="1"/>
          </p:cNvGraphicFramePr>
          <p:nvPr>
            <p:extLst>
              <p:ext uri="{D42A27DB-BD31-4B8C-83A1-F6EECF244321}">
                <p14:modId xmlns:p14="http://schemas.microsoft.com/office/powerpoint/2010/main" val="1125868228"/>
              </p:ext>
            </p:extLst>
          </p:nvPr>
        </p:nvGraphicFramePr>
        <p:xfrm>
          <a:off x="241392" y="619401"/>
          <a:ext cx="7345680" cy="5344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31650809"/>
                    </a:ext>
                  </a:extLst>
                </a:gridCol>
                <a:gridCol w="3281680">
                  <a:extLst>
                    <a:ext uri="{9D8B030D-6E8A-4147-A177-3AD203B41FA5}">
                      <a16:colId xmlns:a16="http://schemas.microsoft.com/office/drawing/2014/main" val="634696561"/>
                    </a:ext>
                  </a:extLst>
                </a:gridCol>
              </a:tblGrid>
              <a:tr h="370840">
                <a:tc>
                  <a:txBody>
                    <a:bodyPr/>
                    <a:lstStyle/>
                    <a:p>
                      <a:r>
                        <a:rPr lang="en-US" dirty="0"/>
                        <a:t>DO USE</a:t>
                      </a:r>
                    </a:p>
                  </a:txBody>
                  <a:tcPr/>
                </a:tc>
                <a:tc>
                  <a:txBody>
                    <a:bodyPr/>
                    <a:lstStyle/>
                    <a:p>
                      <a:r>
                        <a:rPr lang="en-US" dirty="0"/>
                        <a:t>DON’T USE</a:t>
                      </a:r>
                    </a:p>
                  </a:txBody>
                  <a:tcPr/>
                </a:tc>
                <a:extLst>
                  <a:ext uri="{0D108BD9-81ED-4DB2-BD59-A6C34878D82A}">
                    <a16:rowId xmlns:a16="http://schemas.microsoft.com/office/drawing/2014/main" val="3934417569"/>
                  </a:ext>
                </a:extLst>
              </a:tr>
              <a:tr h="370840">
                <a:tc>
                  <a:txBody>
                    <a:bodyPr/>
                    <a:lstStyle/>
                    <a:p>
                      <a:r>
                        <a:rPr lang="en-US" dirty="0"/>
                        <a:t>Person who uses substances</a:t>
                      </a:r>
                    </a:p>
                    <a:p>
                      <a:r>
                        <a:rPr lang="en-US" dirty="0"/>
                        <a:t>Person with a substance use disorder</a:t>
                      </a:r>
                    </a:p>
                  </a:txBody>
                  <a:tcPr/>
                </a:tc>
                <a:tc>
                  <a:txBody>
                    <a:bodyPr/>
                    <a:lstStyle/>
                    <a:p>
                      <a:r>
                        <a:rPr lang="en-US" dirty="0"/>
                        <a:t>Addict</a:t>
                      </a:r>
                    </a:p>
                    <a:p>
                      <a:r>
                        <a:rPr lang="en-US" dirty="0"/>
                        <a:t>Abuser</a:t>
                      </a:r>
                    </a:p>
                    <a:p>
                      <a:r>
                        <a:rPr lang="en-US" dirty="0"/>
                        <a:t>Junkie</a:t>
                      </a:r>
                    </a:p>
                    <a:p>
                      <a:r>
                        <a:rPr lang="en-US" dirty="0"/>
                        <a:t>Alcoholic</a:t>
                      </a:r>
                    </a:p>
                    <a:p>
                      <a:r>
                        <a:rPr lang="en-US" dirty="0"/>
                        <a:t>User</a:t>
                      </a:r>
                    </a:p>
                    <a:p>
                      <a:r>
                        <a:rPr lang="en-US" dirty="0"/>
                        <a:t>Drunk</a:t>
                      </a:r>
                    </a:p>
                  </a:txBody>
                  <a:tcPr/>
                </a:tc>
                <a:extLst>
                  <a:ext uri="{0D108BD9-81ED-4DB2-BD59-A6C34878D82A}">
                    <a16:rowId xmlns:a16="http://schemas.microsoft.com/office/drawing/2014/main" val="1477848841"/>
                  </a:ext>
                </a:extLst>
              </a:tr>
              <a:tr h="370840">
                <a:tc>
                  <a:txBody>
                    <a:bodyPr/>
                    <a:lstStyle/>
                    <a:p>
                      <a:r>
                        <a:rPr lang="en-US" dirty="0"/>
                        <a:t>Return to use</a:t>
                      </a:r>
                    </a:p>
                  </a:txBody>
                  <a:tcPr/>
                </a:tc>
                <a:tc>
                  <a:txBody>
                    <a:bodyPr/>
                    <a:lstStyle/>
                    <a:p>
                      <a:r>
                        <a:rPr lang="en-US" dirty="0"/>
                        <a:t>Failure</a:t>
                      </a:r>
                    </a:p>
                    <a:p>
                      <a:r>
                        <a:rPr lang="en-US" dirty="0"/>
                        <a:t>Relapse </a:t>
                      </a:r>
                    </a:p>
                  </a:txBody>
                  <a:tcPr/>
                </a:tc>
                <a:extLst>
                  <a:ext uri="{0D108BD9-81ED-4DB2-BD59-A6C34878D82A}">
                    <a16:rowId xmlns:a16="http://schemas.microsoft.com/office/drawing/2014/main" val="3866649213"/>
                  </a:ext>
                </a:extLst>
              </a:tr>
              <a:tr h="370840">
                <a:tc>
                  <a:txBody>
                    <a:bodyPr/>
                    <a:lstStyle/>
                    <a:p>
                      <a:r>
                        <a:rPr lang="en-US" dirty="0"/>
                        <a:t>Utilizes services and supports</a:t>
                      </a:r>
                    </a:p>
                  </a:txBody>
                  <a:tcPr/>
                </a:tc>
                <a:tc>
                  <a:txBody>
                    <a:bodyPr/>
                    <a:lstStyle/>
                    <a:p>
                      <a:r>
                        <a:rPr lang="en-US" dirty="0"/>
                        <a:t>Frequent Flyer</a:t>
                      </a:r>
                    </a:p>
                  </a:txBody>
                  <a:tcPr/>
                </a:tc>
                <a:extLst>
                  <a:ext uri="{0D108BD9-81ED-4DB2-BD59-A6C34878D82A}">
                    <a16:rowId xmlns:a16="http://schemas.microsoft.com/office/drawing/2014/main" val="3714234568"/>
                  </a:ext>
                </a:extLst>
              </a:tr>
              <a:tr h="370840">
                <a:tc>
                  <a:txBody>
                    <a:bodyPr/>
                    <a:lstStyle/>
                    <a:p>
                      <a:r>
                        <a:rPr lang="en-US" dirty="0"/>
                        <a:t>Baby with dependency</a:t>
                      </a:r>
                    </a:p>
                  </a:txBody>
                  <a:tcPr/>
                </a:tc>
                <a:tc>
                  <a:txBody>
                    <a:bodyPr/>
                    <a:lstStyle/>
                    <a:p>
                      <a:r>
                        <a:rPr lang="en-US" dirty="0"/>
                        <a:t>Addicted Babies</a:t>
                      </a:r>
                    </a:p>
                  </a:txBody>
                  <a:tcPr/>
                </a:tc>
                <a:extLst>
                  <a:ext uri="{0D108BD9-81ED-4DB2-BD59-A6C34878D82A}">
                    <a16:rowId xmlns:a16="http://schemas.microsoft.com/office/drawing/2014/main" val="2956214716"/>
                  </a:ext>
                </a:extLst>
              </a:tr>
              <a:tr h="370840">
                <a:tc>
                  <a:txBody>
                    <a:bodyPr/>
                    <a:lstStyle/>
                    <a:p>
                      <a:r>
                        <a:rPr lang="en-US" dirty="0"/>
                        <a:t>Person in recovery</a:t>
                      </a:r>
                    </a:p>
                  </a:txBody>
                  <a:tcPr/>
                </a:tc>
                <a:tc>
                  <a:txBody>
                    <a:bodyPr/>
                    <a:lstStyle/>
                    <a:p>
                      <a:r>
                        <a:rPr lang="en-US" dirty="0"/>
                        <a:t>Clean</a:t>
                      </a:r>
                    </a:p>
                  </a:txBody>
                  <a:tcPr/>
                </a:tc>
                <a:extLst>
                  <a:ext uri="{0D108BD9-81ED-4DB2-BD59-A6C34878D82A}">
                    <a16:rowId xmlns:a16="http://schemas.microsoft.com/office/drawing/2014/main" val="3789512694"/>
                  </a:ext>
                </a:extLst>
              </a:tr>
              <a:tr h="370840">
                <a:tc>
                  <a:txBody>
                    <a:bodyPr/>
                    <a:lstStyle/>
                    <a:p>
                      <a:r>
                        <a:rPr lang="en-US" dirty="0"/>
                        <a:t>Medication for substance use</a:t>
                      </a:r>
                    </a:p>
                  </a:txBody>
                  <a:tcPr/>
                </a:tc>
                <a:tc>
                  <a:txBody>
                    <a:bodyPr/>
                    <a:lstStyle/>
                    <a:p>
                      <a:r>
                        <a:rPr lang="en-US" dirty="0"/>
                        <a:t>Medication assisted treatment</a:t>
                      </a:r>
                    </a:p>
                  </a:txBody>
                  <a:tcPr/>
                </a:tc>
                <a:extLst>
                  <a:ext uri="{0D108BD9-81ED-4DB2-BD59-A6C34878D82A}">
                    <a16:rowId xmlns:a16="http://schemas.microsoft.com/office/drawing/2014/main" val="3889779747"/>
                  </a:ext>
                </a:extLst>
              </a:tr>
              <a:tr h="370840">
                <a:tc>
                  <a:txBody>
                    <a:bodyPr/>
                    <a:lstStyle/>
                    <a:p>
                      <a:r>
                        <a:rPr lang="en-US" dirty="0"/>
                        <a:t>Addiction</a:t>
                      </a:r>
                    </a:p>
                  </a:txBody>
                  <a:tcPr/>
                </a:tc>
                <a:tc>
                  <a:txBody>
                    <a:bodyPr/>
                    <a:lstStyle/>
                    <a:p>
                      <a:r>
                        <a:rPr lang="en-US" dirty="0"/>
                        <a:t>Drug habit</a:t>
                      </a:r>
                    </a:p>
                  </a:txBody>
                  <a:tcPr/>
                </a:tc>
                <a:extLst>
                  <a:ext uri="{0D108BD9-81ED-4DB2-BD59-A6C34878D82A}">
                    <a16:rowId xmlns:a16="http://schemas.microsoft.com/office/drawing/2014/main" val="3794029504"/>
                  </a:ext>
                </a:extLst>
              </a:tr>
              <a:tr h="370840">
                <a:tc>
                  <a:txBody>
                    <a:bodyPr/>
                    <a:lstStyle/>
                    <a:p>
                      <a:r>
                        <a:rPr lang="en-US" dirty="0"/>
                        <a:t>No longer uses substances</a:t>
                      </a:r>
                    </a:p>
                  </a:txBody>
                  <a:tcPr/>
                </a:tc>
                <a:tc>
                  <a:txBody>
                    <a:bodyPr/>
                    <a:lstStyle/>
                    <a:p>
                      <a:r>
                        <a:rPr lang="en-US" dirty="0"/>
                        <a:t>Got clean</a:t>
                      </a:r>
                    </a:p>
                  </a:txBody>
                  <a:tcPr/>
                </a:tc>
                <a:extLst>
                  <a:ext uri="{0D108BD9-81ED-4DB2-BD59-A6C34878D82A}">
                    <a16:rowId xmlns:a16="http://schemas.microsoft.com/office/drawing/2014/main" val="3034190099"/>
                  </a:ext>
                </a:extLst>
              </a:tr>
              <a:tr h="370840">
                <a:tc>
                  <a:txBody>
                    <a:bodyPr/>
                    <a:lstStyle/>
                    <a:p>
                      <a:r>
                        <a:rPr lang="en-US" dirty="0"/>
                        <a:t>Positive, negative toxicology</a:t>
                      </a:r>
                    </a:p>
                  </a:txBody>
                  <a:tcPr/>
                </a:tc>
                <a:tc>
                  <a:txBody>
                    <a:bodyPr/>
                    <a:lstStyle/>
                    <a:p>
                      <a:r>
                        <a:rPr lang="en-US" dirty="0"/>
                        <a:t>Clean, Dirty</a:t>
                      </a:r>
                    </a:p>
                  </a:txBody>
                  <a:tcPr/>
                </a:tc>
                <a:extLst>
                  <a:ext uri="{0D108BD9-81ED-4DB2-BD59-A6C34878D82A}">
                    <a16:rowId xmlns:a16="http://schemas.microsoft.com/office/drawing/2014/main" val="2053735985"/>
                  </a:ext>
                </a:extLst>
              </a:tr>
            </a:tbl>
          </a:graphicData>
        </a:graphic>
      </p:graphicFrame>
      <p:pic>
        <p:nvPicPr>
          <p:cNvPr id="11" name="Picture 2" descr="Grayken Center for Addiction TTA ...">
            <a:extLst>
              <a:ext uri="{FF2B5EF4-FFF2-40B4-BE49-F238E27FC236}">
                <a16:creationId xmlns:a16="http://schemas.microsoft.com/office/drawing/2014/main" id="{0040E45D-3281-6D18-E478-4C2359D72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022" y="844483"/>
            <a:ext cx="3571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9">
            <a:extLst>
              <a:ext uri="{FF2B5EF4-FFF2-40B4-BE49-F238E27FC236}">
                <a16:creationId xmlns:a16="http://schemas.microsoft.com/office/drawing/2014/main" id="{EE567F68-05F9-3127-FF9A-B3491BAB0B8E}"/>
              </a:ext>
            </a:extLst>
          </p:cNvPr>
          <p:cNvPicPr>
            <a:picLocks noChangeAspect="1"/>
          </p:cNvPicPr>
          <p:nvPr/>
        </p:nvPicPr>
        <p:blipFill rotWithShape="1">
          <a:blip r:embed="rId4"/>
          <a:srcRect r="18587" b="1"/>
          <a:stretch/>
        </p:blipFill>
        <p:spPr>
          <a:xfrm>
            <a:off x="8012992" y="2647331"/>
            <a:ext cx="3907933" cy="319204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3" name="Slide Number Placeholder 20">
            <a:extLst>
              <a:ext uri="{FF2B5EF4-FFF2-40B4-BE49-F238E27FC236}">
                <a16:creationId xmlns:a16="http://schemas.microsoft.com/office/drawing/2014/main" id="{DDE65058-67B1-9E26-A60C-F0D9E98B94E7}"/>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17</a:t>
            </a:fld>
            <a:endParaRPr lang="en-US" dirty="0"/>
          </a:p>
        </p:txBody>
      </p:sp>
      <p:sp>
        <p:nvSpPr>
          <p:cNvPr id="15" name="Rectangle 14">
            <a:extLst>
              <a:ext uri="{FF2B5EF4-FFF2-40B4-BE49-F238E27FC236}">
                <a16:creationId xmlns:a16="http://schemas.microsoft.com/office/drawing/2014/main" id="{7C10171F-4383-DEF1-136E-E7E9F56386F8}"/>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lue text on a black background&#10;&#10;Description automatically generated">
            <a:extLst>
              <a:ext uri="{FF2B5EF4-FFF2-40B4-BE49-F238E27FC236}">
                <a16:creationId xmlns:a16="http://schemas.microsoft.com/office/drawing/2014/main" id="{80D1C432-4BC4-DB64-D948-F48F0B670CAC}"/>
              </a:ext>
            </a:extLst>
          </p:cNvPr>
          <p:cNvPicPr>
            <a:picLocks noChangeAspect="1"/>
          </p:cNvPicPr>
          <p:nvPr/>
        </p:nvPicPr>
        <p:blipFill rotWithShape="1">
          <a:blip r:embed="rId5">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9" name="Picture 18">
            <a:extLst>
              <a:ext uri="{FF2B5EF4-FFF2-40B4-BE49-F238E27FC236}">
                <a16:creationId xmlns:a16="http://schemas.microsoft.com/office/drawing/2014/main" id="{14E01387-54CA-84C0-6088-C06BA5972D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161926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7" name="Straight Connector 51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8E4CF3-28E3-4F39-CFB0-A4DBA726911B}"/>
              </a:ext>
            </a:extLst>
          </p:cNvPr>
          <p:cNvSpPr>
            <a:spLocks noGrp="1"/>
          </p:cNvSpPr>
          <p:nvPr>
            <p:ph idx="1"/>
          </p:nvPr>
        </p:nvSpPr>
        <p:spPr>
          <a:xfrm>
            <a:off x="761839" y="2551176"/>
            <a:ext cx="4651205" cy="3602935"/>
          </a:xfrm>
        </p:spPr>
        <p:txBody>
          <a:bodyPr>
            <a:normAutofit/>
          </a:bodyPr>
          <a:lstStyle/>
          <a:p>
            <a:r>
              <a:rPr lang="en-US" sz="2000" b="1"/>
              <a:t>Safety:</a:t>
            </a:r>
            <a:r>
              <a:rPr lang="en-US" sz="2000"/>
              <a:t> Create a nonjudgmental, calm environment.</a:t>
            </a:r>
          </a:p>
          <a:p>
            <a:r>
              <a:rPr lang="en-US" sz="2000" b="1"/>
              <a:t>Choice:</a:t>
            </a:r>
            <a:r>
              <a:rPr lang="en-US" sz="2000"/>
              <a:t> Offer options whenever possible.</a:t>
            </a:r>
          </a:p>
          <a:p>
            <a:r>
              <a:rPr lang="en-US" sz="2000" b="1"/>
              <a:t>Collaboration:</a:t>
            </a:r>
            <a:r>
              <a:rPr lang="en-US" sz="2000"/>
              <a:t> Engage clients as partners.</a:t>
            </a:r>
          </a:p>
          <a:p>
            <a:r>
              <a:rPr lang="en-US" sz="2000" b="1"/>
              <a:t>Empowerment:</a:t>
            </a:r>
            <a:r>
              <a:rPr lang="en-US" sz="2000"/>
              <a:t> Affirm strengths and autonomy.</a:t>
            </a:r>
          </a:p>
          <a:p>
            <a:r>
              <a:rPr lang="en-US" sz="2000" b="1"/>
              <a:t>Transparency:</a:t>
            </a:r>
            <a:r>
              <a:rPr lang="en-US" sz="2000"/>
              <a:t> Explain processes clearly.</a:t>
            </a:r>
          </a:p>
          <a:p>
            <a:endParaRPr lang="en-US" sz="2000"/>
          </a:p>
        </p:txBody>
      </p:sp>
      <p:pic>
        <p:nvPicPr>
          <p:cNvPr id="5122" name="Picture 2" descr="What is Trauma-Informed Care?">
            <a:extLst>
              <a:ext uri="{FF2B5EF4-FFF2-40B4-BE49-F238E27FC236}">
                <a16:creationId xmlns:a16="http://schemas.microsoft.com/office/drawing/2014/main" id="{C92DD104-D49A-8A06-BF34-9E3CEA52AD92}"/>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11499" t="3" r="10230" b="-4"/>
          <a:stretch>
            <a:fillRect/>
          </a:stretch>
        </p:blipFill>
        <p:spPr bwMode="auto">
          <a:xfrm>
            <a:off x="5895474" y="838013"/>
            <a:ext cx="6100010" cy="51862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0">
            <a:extLst>
              <a:ext uri="{FF2B5EF4-FFF2-40B4-BE49-F238E27FC236}">
                <a16:creationId xmlns:a16="http://schemas.microsoft.com/office/drawing/2014/main" id="{E65ABA0D-824C-DE5D-0E54-8A9EB11EB935}"/>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18</a:t>
            </a:fld>
            <a:endParaRPr lang="en-US" dirty="0"/>
          </a:p>
        </p:txBody>
      </p:sp>
      <p:sp>
        <p:nvSpPr>
          <p:cNvPr id="5" name="Rectangle 4">
            <a:extLst>
              <a:ext uri="{FF2B5EF4-FFF2-40B4-BE49-F238E27FC236}">
                <a16:creationId xmlns:a16="http://schemas.microsoft.com/office/drawing/2014/main" id="{60A5180A-3E67-4CD9-5C04-857B93F5854D}"/>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826F5642-D8F0-CA57-9D4D-0EDB9EA3F773}"/>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F721646B-1951-EB00-73F1-A683C785F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2" name="Title 1">
            <a:extLst>
              <a:ext uri="{FF2B5EF4-FFF2-40B4-BE49-F238E27FC236}">
                <a16:creationId xmlns:a16="http://schemas.microsoft.com/office/drawing/2014/main" id="{E8428A7B-0FF3-F78D-EC43-D52A1740B4D5}"/>
              </a:ext>
            </a:extLst>
          </p:cNvPr>
          <p:cNvSpPr>
            <a:spLocks noGrp="1"/>
          </p:cNvSpPr>
          <p:nvPr>
            <p:ph type="title"/>
          </p:nvPr>
        </p:nvSpPr>
        <p:spPr>
          <a:xfrm>
            <a:off x="761839" y="1138265"/>
            <a:ext cx="10787429" cy="1401183"/>
          </a:xfrm>
        </p:spPr>
        <p:txBody>
          <a:bodyPr anchor="t">
            <a:normAutofit/>
          </a:bodyPr>
          <a:lstStyle/>
          <a:p>
            <a:r>
              <a:rPr lang="en-US" sz="4000" dirty="0"/>
              <a:t>Trauma-Informed Communication Principles for MOUD</a:t>
            </a:r>
          </a:p>
        </p:txBody>
      </p:sp>
    </p:spTree>
    <p:extLst>
      <p:ext uri="{BB962C8B-B14F-4D97-AF65-F5344CB8AC3E}">
        <p14:creationId xmlns:p14="http://schemas.microsoft.com/office/powerpoint/2010/main" val="336167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B8D46D-6D31-CC98-183B-1B1C89207C33}"/>
              </a:ext>
            </a:extLst>
          </p:cNvPr>
          <p:cNvSpPr>
            <a:spLocks noGrp="1"/>
          </p:cNvSpPr>
          <p:nvPr>
            <p:ph idx="1"/>
          </p:nvPr>
        </p:nvSpPr>
        <p:spPr>
          <a:xfrm>
            <a:off x="1415716" y="2065639"/>
            <a:ext cx="8931442" cy="3655840"/>
          </a:xfrm>
        </p:spPr>
        <p:txBody>
          <a:bodyPr>
            <a:normAutofit/>
          </a:bodyPr>
          <a:lstStyle/>
          <a:p>
            <a:r>
              <a:rPr lang="en-US" sz="2400" dirty="0"/>
              <a:t>Treatment of cravings &amp; withdrawal symptoms </a:t>
            </a:r>
          </a:p>
          <a:p>
            <a:r>
              <a:rPr lang="en-US" sz="2400" dirty="0"/>
              <a:t>No illicit opioid use (or reduced use)</a:t>
            </a:r>
          </a:p>
          <a:p>
            <a:r>
              <a:rPr lang="en-US" sz="2400" dirty="0"/>
              <a:t>Reduced morbidity &amp; mortality</a:t>
            </a:r>
          </a:p>
          <a:p>
            <a:r>
              <a:rPr lang="en-US" sz="2400" dirty="0"/>
              <a:t>Reset dopamine response </a:t>
            </a:r>
          </a:p>
          <a:p>
            <a:pPr lvl="1"/>
            <a:endParaRPr lang="en-US" dirty="0"/>
          </a:p>
          <a:p>
            <a:pPr marL="0" indent="0">
              <a:buNone/>
            </a:pPr>
            <a:r>
              <a:rPr lang="en-US" sz="2400" dirty="0"/>
              <a:t>Ultimately, everyone’s goals are different </a:t>
            </a:r>
          </a:p>
          <a:p>
            <a:endParaRPr lang="en-US" sz="2400" dirty="0"/>
          </a:p>
        </p:txBody>
      </p:sp>
      <p:sp>
        <p:nvSpPr>
          <p:cNvPr id="10" name="Flowchart: Process 9">
            <a:extLst>
              <a:ext uri="{FF2B5EF4-FFF2-40B4-BE49-F238E27FC236}">
                <a16:creationId xmlns:a16="http://schemas.microsoft.com/office/drawing/2014/main" id="{83888E4A-A2C0-F885-2F08-F725326AC382}"/>
              </a:ext>
            </a:extLst>
          </p:cNvPr>
          <p:cNvSpPr/>
          <p:nvPr/>
        </p:nvSpPr>
        <p:spPr>
          <a:xfrm>
            <a:off x="830180" y="1296989"/>
            <a:ext cx="10515600" cy="4020970"/>
          </a:xfrm>
          <a:prstGeom prst="flowChartProcess">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A999B-FEE2-7241-5DCE-FA780EBB1233}"/>
              </a:ext>
            </a:extLst>
          </p:cNvPr>
          <p:cNvSpPr>
            <a:spLocks noGrp="1"/>
          </p:cNvSpPr>
          <p:nvPr>
            <p:ph type="title"/>
          </p:nvPr>
        </p:nvSpPr>
        <p:spPr>
          <a:xfrm>
            <a:off x="1199150" y="834359"/>
            <a:ext cx="9480573" cy="922253"/>
          </a:xfrm>
          <a:solidFill>
            <a:schemeClr val="bg1"/>
          </a:solidFill>
        </p:spPr>
        <p:txBody>
          <a:bodyPr>
            <a:normAutofit/>
          </a:bodyPr>
          <a:lstStyle/>
          <a:p>
            <a:pPr algn="ctr"/>
            <a:r>
              <a:rPr lang="en-US" dirty="0">
                <a:latin typeface="Franklin Gothic Medium Cond" panose="020B0606030402020204" pitchFamily="34" charset="0"/>
              </a:rPr>
              <a:t>Goals of MOUD Pharmacotherapy  </a:t>
            </a:r>
          </a:p>
        </p:txBody>
      </p:sp>
      <p:sp>
        <p:nvSpPr>
          <p:cNvPr id="3" name="Slide Number Placeholder 20">
            <a:extLst>
              <a:ext uri="{FF2B5EF4-FFF2-40B4-BE49-F238E27FC236}">
                <a16:creationId xmlns:a16="http://schemas.microsoft.com/office/drawing/2014/main" id="{FD82EE9D-0798-1E69-5283-19AD8689244F}"/>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19</a:t>
            </a:fld>
            <a:endParaRPr lang="en-US" dirty="0"/>
          </a:p>
        </p:txBody>
      </p:sp>
      <p:sp>
        <p:nvSpPr>
          <p:cNvPr id="7" name="Rectangle 6">
            <a:extLst>
              <a:ext uri="{FF2B5EF4-FFF2-40B4-BE49-F238E27FC236}">
                <a16:creationId xmlns:a16="http://schemas.microsoft.com/office/drawing/2014/main" id="{C0559460-B242-6E95-8AD8-9A1FE71F275F}"/>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lue text on a black background&#10;&#10;Description automatically generated">
            <a:extLst>
              <a:ext uri="{FF2B5EF4-FFF2-40B4-BE49-F238E27FC236}">
                <a16:creationId xmlns:a16="http://schemas.microsoft.com/office/drawing/2014/main" id="{7EE84F4F-BDF2-28A4-4493-7CD511EA7B50}"/>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1" name="Picture 10">
            <a:extLst>
              <a:ext uri="{FF2B5EF4-FFF2-40B4-BE49-F238E27FC236}">
                <a16:creationId xmlns:a16="http://schemas.microsoft.com/office/drawing/2014/main" id="{B7AB712E-98E6-96CC-A719-3E4C04F76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5" name="TextBox 4">
            <a:extLst>
              <a:ext uri="{FF2B5EF4-FFF2-40B4-BE49-F238E27FC236}">
                <a16:creationId xmlns:a16="http://schemas.microsoft.com/office/drawing/2014/main" id="{D972CCF8-56E1-777B-A673-3A870B3E2E0D}"/>
              </a:ext>
            </a:extLst>
          </p:cNvPr>
          <p:cNvSpPr txBox="1"/>
          <p:nvPr/>
        </p:nvSpPr>
        <p:spPr>
          <a:xfrm>
            <a:off x="2827235" y="639782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104004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3177B3-3ADE-72AD-E133-3B840E8AB0C3}"/>
              </a:ext>
            </a:extLst>
          </p:cNvPr>
          <p:cNvSpPr>
            <a:spLocks noGrp="1"/>
          </p:cNvSpPr>
          <p:nvPr>
            <p:ph idx="1"/>
          </p:nvPr>
        </p:nvSpPr>
        <p:spPr/>
        <p:txBody>
          <a:bodyPr/>
          <a:lstStyle/>
          <a:p>
            <a:pPr marL="0" indent="0">
              <a:buNone/>
            </a:pPr>
            <a:r>
              <a:rPr lang="en-US" sz="2000"/>
              <a:t>In support of improving patient care, this activity has been planned and implemented by the University of Pittsburgh and The Jewish Healthcare Foundation. The University of Pittsburgh is jointly accredited by the Accreditation Council for Continuing Medical Education (ACCME) and the American Nurses Credentialing Center (ANCC), to provide continuing education for the healthcare team. </a:t>
            </a:r>
            <a:r>
              <a:rPr lang="en-US" sz="2000" b="1"/>
              <a:t>1.25 hours is approved for this course</a:t>
            </a:r>
            <a:r>
              <a:rPr lang="en-US" sz="2000"/>
              <a:t>. </a:t>
            </a:r>
          </a:p>
          <a:p>
            <a:pPr marL="0" indent="0">
              <a:buNone/>
            </a:pPr>
            <a:r>
              <a:rPr lang="en-US" sz="2000"/>
              <a:t>As a Jointly Accredited Organization, University of Pittsburgh is approved to offer social work continuing education by the Association of Social Work Boards (ASWB) Approved Continuing Education (ACE) program. Organizations, not individual courses, are approved under this program. State and provincial regulatory boards have the final authority to determine whether an individual course may be accepted for continuing education credit. University of Pittsburgh maintains responsibility for this course. Social workers completing this course receive </a:t>
            </a:r>
            <a:r>
              <a:rPr lang="en-US" sz="2000" b="1"/>
              <a:t>1.25 continuing education credits.</a:t>
            </a:r>
          </a:p>
          <a:p>
            <a:endParaRPr lang="en-US"/>
          </a:p>
        </p:txBody>
      </p:sp>
      <p:sp>
        <p:nvSpPr>
          <p:cNvPr id="3" name="Text Placeholder 2">
            <a:extLst>
              <a:ext uri="{FF2B5EF4-FFF2-40B4-BE49-F238E27FC236}">
                <a16:creationId xmlns:a16="http://schemas.microsoft.com/office/drawing/2014/main" id="{C2D08491-357E-144E-CA30-FCBAACA3FBEE}"/>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3657B64D-DF99-0163-2486-97F7FA34DA9D}"/>
              </a:ext>
            </a:extLst>
          </p:cNvPr>
          <p:cNvSpPr>
            <a:spLocks noGrp="1"/>
          </p:cNvSpPr>
          <p:nvPr>
            <p:ph type="title"/>
          </p:nvPr>
        </p:nvSpPr>
        <p:spPr/>
        <p:txBody>
          <a:bodyPr/>
          <a:lstStyle/>
          <a:p>
            <a:r>
              <a:rPr lang="en-US" sz="3500"/>
              <a:t>Continuing Education Information</a:t>
            </a:r>
            <a:endParaRPr lang="en-US" sz="3500">
              <a:cs typeface="Calibri"/>
            </a:endParaRPr>
          </a:p>
        </p:txBody>
      </p:sp>
    </p:spTree>
    <p:extLst>
      <p:ext uri="{BB962C8B-B14F-4D97-AF65-F5344CB8AC3E}">
        <p14:creationId xmlns:p14="http://schemas.microsoft.com/office/powerpoint/2010/main" val="26061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7ABA8141-5BB1-85A0-6509-C882BA5B4E93}"/>
              </a:ext>
            </a:extLst>
          </p:cNvPr>
          <p:cNvGraphicFramePr>
            <a:graphicFrameLocks noGrp="1"/>
          </p:cNvGraphicFramePr>
          <p:nvPr>
            <p:ph idx="1"/>
          </p:nvPr>
        </p:nvGraphicFramePr>
        <p:xfrm>
          <a:off x="1195501" y="1945834"/>
          <a:ext cx="10058400" cy="343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FC63270-92EA-6732-C122-954A9A67DE28}"/>
              </a:ext>
            </a:extLst>
          </p:cNvPr>
          <p:cNvSpPr>
            <a:spLocks noGrp="1"/>
          </p:cNvSpPr>
          <p:nvPr>
            <p:ph type="title"/>
          </p:nvPr>
        </p:nvSpPr>
        <p:spPr>
          <a:xfrm>
            <a:off x="966901" y="919508"/>
            <a:ext cx="10515600" cy="1325563"/>
          </a:xfrm>
        </p:spPr>
        <p:txBody>
          <a:bodyPr/>
          <a:lstStyle/>
          <a:p>
            <a:pPr algn="ctr"/>
            <a:r>
              <a:rPr lang="en-US" dirty="0">
                <a:latin typeface="Franklin Gothic Medium Cond" panose="020B0606030402020204" pitchFamily="34" charset="0"/>
              </a:rPr>
              <a:t>MOUD</a:t>
            </a:r>
          </a:p>
        </p:txBody>
      </p:sp>
      <p:sp>
        <p:nvSpPr>
          <p:cNvPr id="2" name="Slide Number Placeholder 20">
            <a:extLst>
              <a:ext uri="{FF2B5EF4-FFF2-40B4-BE49-F238E27FC236}">
                <a16:creationId xmlns:a16="http://schemas.microsoft.com/office/drawing/2014/main" id="{A03DE74C-6471-4F05-4210-F23E2F1B9276}"/>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20</a:t>
            </a:fld>
            <a:endParaRPr lang="en-US" dirty="0"/>
          </a:p>
        </p:txBody>
      </p:sp>
      <p:sp>
        <p:nvSpPr>
          <p:cNvPr id="3" name="Rectangle 2">
            <a:extLst>
              <a:ext uri="{FF2B5EF4-FFF2-40B4-BE49-F238E27FC236}">
                <a16:creationId xmlns:a16="http://schemas.microsoft.com/office/drawing/2014/main" id="{3E46A7ED-36AF-6C38-5E1C-384198BAA49B}"/>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lue text on a black background&#10;&#10;Description automatically generated">
            <a:extLst>
              <a:ext uri="{FF2B5EF4-FFF2-40B4-BE49-F238E27FC236}">
                <a16:creationId xmlns:a16="http://schemas.microsoft.com/office/drawing/2014/main" id="{FC624988-8835-0486-405F-856CA2C9D14B}"/>
              </a:ext>
            </a:extLst>
          </p:cNvPr>
          <p:cNvPicPr>
            <a:picLocks noChangeAspect="1"/>
          </p:cNvPicPr>
          <p:nvPr/>
        </p:nvPicPr>
        <p:blipFill rotWithShape="1">
          <a:blip r:embed="rId7">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5" name="Picture 4">
            <a:extLst>
              <a:ext uri="{FF2B5EF4-FFF2-40B4-BE49-F238E27FC236}">
                <a16:creationId xmlns:a16="http://schemas.microsoft.com/office/drawing/2014/main" id="{4C71777B-A1B9-716E-E558-DDC6032E1E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29828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57B72-ECAC-F144-F122-2B48F2911FE9}"/>
              </a:ext>
            </a:extLst>
          </p:cNvPr>
          <p:cNvSpPr>
            <a:spLocks noGrp="1"/>
          </p:cNvSpPr>
          <p:nvPr>
            <p:ph type="title"/>
          </p:nvPr>
        </p:nvSpPr>
        <p:spPr>
          <a:xfrm>
            <a:off x="838200" y="667939"/>
            <a:ext cx="10515600" cy="1325563"/>
          </a:xfrm>
        </p:spPr>
        <p:txBody>
          <a:bodyPr/>
          <a:lstStyle/>
          <a:p>
            <a:r>
              <a:rPr lang="en-US" dirty="0">
                <a:latin typeface="Franklin Gothic Medium Cond" panose="020B0606030402020204" pitchFamily="34" charset="0"/>
              </a:rPr>
              <a:t>Types of Opioid Receptors</a:t>
            </a:r>
          </a:p>
        </p:txBody>
      </p:sp>
      <p:sp>
        <p:nvSpPr>
          <p:cNvPr id="7" name="TextBox 6">
            <a:extLst>
              <a:ext uri="{FF2B5EF4-FFF2-40B4-BE49-F238E27FC236}">
                <a16:creationId xmlns:a16="http://schemas.microsoft.com/office/drawing/2014/main" id="{B2641A7A-3A9C-E26D-A265-E009380AA9D2}"/>
              </a:ext>
            </a:extLst>
          </p:cNvPr>
          <p:cNvSpPr txBox="1"/>
          <p:nvPr/>
        </p:nvSpPr>
        <p:spPr>
          <a:xfrm>
            <a:off x="8051250" y="2804290"/>
            <a:ext cx="21795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Kappa (KOR)</a:t>
            </a:r>
          </a:p>
        </p:txBody>
      </p:sp>
      <p:grpSp>
        <p:nvGrpSpPr>
          <p:cNvPr id="4" name="Group 3">
            <a:extLst>
              <a:ext uri="{FF2B5EF4-FFF2-40B4-BE49-F238E27FC236}">
                <a16:creationId xmlns:a16="http://schemas.microsoft.com/office/drawing/2014/main" id="{41BE9F58-E55B-8711-70AF-1EC90F3747BB}"/>
              </a:ext>
            </a:extLst>
          </p:cNvPr>
          <p:cNvGrpSpPr/>
          <p:nvPr/>
        </p:nvGrpSpPr>
        <p:grpSpPr>
          <a:xfrm>
            <a:off x="0" y="2299761"/>
            <a:ext cx="12192000" cy="4558239"/>
            <a:chOff x="0" y="2299761"/>
            <a:chExt cx="12192000" cy="4558239"/>
          </a:xfrm>
        </p:grpSpPr>
        <p:pic>
          <p:nvPicPr>
            <p:cNvPr id="5" name="Picture 4" descr="A cartoon of a baby's bibs&#10;&#10;Description automatically generated">
              <a:extLst>
                <a:ext uri="{FF2B5EF4-FFF2-40B4-BE49-F238E27FC236}">
                  <a16:creationId xmlns:a16="http://schemas.microsoft.com/office/drawing/2014/main" id="{431682AD-3FB1-00F7-D74F-5E88380EA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9671"/>
              <a:ext cx="12192000" cy="4218329"/>
            </a:xfrm>
            <a:prstGeom prst="rect">
              <a:avLst/>
            </a:prstGeom>
          </p:spPr>
        </p:pic>
        <p:sp>
          <p:nvSpPr>
            <p:cNvPr id="6" name="TextBox 5">
              <a:extLst>
                <a:ext uri="{FF2B5EF4-FFF2-40B4-BE49-F238E27FC236}">
                  <a16:creationId xmlns:a16="http://schemas.microsoft.com/office/drawing/2014/main" id="{83E87F82-CC87-3534-ADA0-57F676CB0E61}"/>
                </a:ext>
              </a:extLst>
            </p:cNvPr>
            <p:cNvSpPr txBox="1"/>
            <p:nvPr/>
          </p:nvSpPr>
          <p:spPr>
            <a:xfrm>
              <a:off x="10480641" y="4377983"/>
              <a:ext cx="15812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Mu (MOR)</a:t>
              </a:r>
            </a:p>
          </p:txBody>
        </p:sp>
        <p:sp>
          <p:nvSpPr>
            <p:cNvPr id="8" name="TextBox 7">
              <a:extLst>
                <a:ext uri="{FF2B5EF4-FFF2-40B4-BE49-F238E27FC236}">
                  <a16:creationId xmlns:a16="http://schemas.microsoft.com/office/drawing/2014/main" id="{F8D330B1-6538-74C3-5EAB-EC994F140836}"/>
                </a:ext>
              </a:extLst>
            </p:cNvPr>
            <p:cNvSpPr txBox="1"/>
            <p:nvPr/>
          </p:nvSpPr>
          <p:spPr>
            <a:xfrm>
              <a:off x="5482771" y="2299761"/>
              <a:ext cx="187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Delta (DOR)</a:t>
              </a:r>
            </a:p>
          </p:txBody>
        </p:sp>
        <p:sp>
          <p:nvSpPr>
            <p:cNvPr id="9" name="TextBox 8">
              <a:extLst>
                <a:ext uri="{FF2B5EF4-FFF2-40B4-BE49-F238E27FC236}">
                  <a16:creationId xmlns:a16="http://schemas.microsoft.com/office/drawing/2014/main" id="{A5E91674-9DA4-9B0E-60E4-203574E6824F}"/>
                </a:ext>
              </a:extLst>
            </p:cNvPr>
            <p:cNvSpPr txBox="1"/>
            <p:nvPr/>
          </p:nvSpPr>
          <p:spPr>
            <a:xfrm>
              <a:off x="2597213" y="2551835"/>
              <a:ext cx="23842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Segoe UI Semilight"/>
                  <a:ea typeface="+mn-ea"/>
                  <a:cs typeface="+mn-cs"/>
                </a:rPr>
                <a:t>Nociceptin</a:t>
              </a: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 (NOR)</a:t>
              </a:r>
            </a:p>
          </p:txBody>
        </p:sp>
        <p:sp>
          <p:nvSpPr>
            <p:cNvPr id="10" name="TextBox 9">
              <a:extLst>
                <a:ext uri="{FF2B5EF4-FFF2-40B4-BE49-F238E27FC236}">
                  <a16:creationId xmlns:a16="http://schemas.microsoft.com/office/drawing/2014/main" id="{54E5D9DD-4B46-D3FD-8255-494DF52650A9}"/>
                </a:ext>
              </a:extLst>
            </p:cNvPr>
            <p:cNvSpPr txBox="1"/>
            <p:nvPr/>
          </p:nvSpPr>
          <p:spPr>
            <a:xfrm>
              <a:off x="344400" y="4011854"/>
              <a:ext cx="19757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Zeta (ZOR)</a:t>
              </a:r>
            </a:p>
          </p:txBody>
        </p:sp>
      </p:grpSp>
      <p:sp>
        <p:nvSpPr>
          <p:cNvPr id="3" name="TextBox 2">
            <a:extLst>
              <a:ext uri="{FF2B5EF4-FFF2-40B4-BE49-F238E27FC236}">
                <a16:creationId xmlns:a16="http://schemas.microsoft.com/office/drawing/2014/main" id="{B2A5EF43-7461-C35E-D861-FB6B02A895D5}"/>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2609219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black background with a black square&#10;&#10;Description automatically generated with medium confidence">
            <a:extLst>
              <a:ext uri="{FF2B5EF4-FFF2-40B4-BE49-F238E27FC236}">
                <a16:creationId xmlns:a16="http://schemas.microsoft.com/office/drawing/2014/main" id="{93B00C48-BAA1-5109-F9C0-C8D2DF921FDD}"/>
              </a:ext>
            </a:extLst>
          </p:cNvPr>
          <p:cNvPicPr>
            <a:picLocks noChangeAspect="1"/>
          </p:cNvPicPr>
          <p:nvPr/>
        </p:nvPicPr>
        <p:blipFill rotWithShape="1">
          <a:blip r:embed="rId3">
            <a:extLst>
              <a:ext uri="{28A0092B-C50C-407E-A947-70E740481C1C}">
                <a14:useLocalDpi xmlns:a14="http://schemas.microsoft.com/office/drawing/2010/main" val="0"/>
              </a:ext>
            </a:extLst>
          </a:blip>
          <a:srcRect t="2254"/>
          <a:stretch/>
        </p:blipFill>
        <p:spPr>
          <a:xfrm>
            <a:off x="3049500" y="2090740"/>
            <a:ext cx="6497595" cy="4218329"/>
          </a:xfrm>
          <a:prstGeom prst="rect">
            <a:avLst/>
          </a:prstGeom>
        </p:spPr>
      </p:pic>
      <p:sp>
        <p:nvSpPr>
          <p:cNvPr id="2" name="Title 1">
            <a:extLst>
              <a:ext uri="{FF2B5EF4-FFF2-40B4-BE49-F238E27FC236}">
                <a16:creationId xmlns:a16="http://schemas.microsoft.com/office/drawing/2014/main" id="{82157B72-ECAC-F144-F122-2B48F2911FE9}"/>
              </a:ext>
            </a:extLst>
          </p:cNvPr>
          <p:cNvSpPr>
            <a:spLocks noGrp="1"/>
          </p:cNvSpPr>
          <p:nvPr>
            <p:ph type="title"/>
          </p:nvPr>
        </p:nvSpPr>
        <p:spPr>
          <a:xfrm>
            <a:off x="838200" y="667939"/>
            <a:ext cx="10515600" cy="1325563"/>
          </a:xfrm>
        </p:spPr>
        <p:txBody>
          <a:bodyPr/>
          <a:lstStyle/>
          <a:p>
            <a:r>
              <a:rPr lang="en-US" dirty="0">
                <a:latin typeface="Franklin Gothic Medium Cond" panose="020B0606030402020204" pitchFamily="34" charset="0"/>
              </a:rPr>
              <a:t>Mu-Opioid Receptor</a:t>
            </a:r>
          </a:p>
        </p:txBody>
      </p:sp>
      <p:grpSp>
        <p:nvGrpSpPr>
          <p:cNvPr id="25" name="Group 24">
            <a:extLst>
              <a:ext uri="{FF2B5EF4-FFF2-40B4-BE49-F238E27FC236}">
                <a16:creationId xmlns:a16="http://schemas.microsoft.com/office/drawing/2014/main" id="{B40BF1D1-9141-4C20-5294-3DBA8B85E59B}"/>
              </a:ext>
            </a:extLst>
          </p:cNvPr>
          <p:cNvGrpSpPr/>
          <p:nvPr/>
        </p:nvGrpSpPr>
        <p:grpSpPr>
          <a:xfrm>
            <a:off x="-9486900" y="2299761"/>
            <a:ext cx="12192000" cy="4558239"/>
            <a:chOff x="0" y="2299761"/>
            <a:chExt cx="12192000" cy="4558239"/>
          </a:xfrm>
        </p:grpSpPr>
        <p:pic>
          <p:nvPicPr>
            <p:cNvPr id="26" name="Picture 25" descr="A cartoon of a baby's bibs&#10;&#10;Description automatically generated">
              <a:extLst>
                <a:ext uri="{FF2B5EF4-FFF2-40B4-BE49-F238E27FC236}">
                  <a16:creationId xmlns:a16="http://schemas.microsoft.com/office/drawing/2014/main" id="{62D249F9-19FF-FC57-FCFB-58143C5D1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39671"/>
              <a:ext cx="12192000" cy="4218329"/>
            </a:xfrm>
            <a:prstGeom prst="rect">
              <a:avLst/>
            </a:prstGeom>
          </p:spPr>
        </p:pic>
        <p:sp>
          <p:nvSpPr>
            <p:cNvPr id="27" name="TextBox 26">
              <a:extLst>
                <a:ext uri="{FF2B5EF4-FFF2-40B4-BE49-F238E27FC236}">
                  <a16:creationId xmlns:a16="http://schemas.microsoft.com/office/drawing/2014/main" id="{76E44C72-DDFD-F1C1-A830-7898C43BA3B9}"/>
                </a:ext>
              </a:extLst>
            </p:cNvPr>
            <p:cNvSpPr txBox="1"/>
            <p:nvPr/>
          </p:nvSpPr>
          <p:spPr>
            <a:xfrm>
              <a:off x="10480641" y="4377983"/>
              <a:ext cx="15812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Mu (MOR)</a:t>
              </a:r>
            </a:p>
          </p:txBody>
        </p:sp>
        <p:sp>
          <p:nvSpPr>
            <p:cNvPr id="28" name="TextBox 27">
              <a:extLst>
                <a:ext uri="{FF2B5EF4-FFF2-40B4-BE49-F238E27FC236}">
                  <a16:creationId xmlns:a16="http://schemas.microsoft.com/office/drawing/2014/main" id="{75EDCE89-7A52-5604-AE14-BF64C0C7F9C0}"/>
                </a:ext>
              </a:extLst>
            </p:cNvPr>
            <p:cNvSpPr txBox="1"/>
            <p:nvPr/>
          </p:nvSpPr>
          <p:spPr>
            <a:xfrm>
              <a:off x="5482771" y="2299761"/>
              <a:ext cx="187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Delta (DOR)</a:t>
              </a:r>
            </a:p>
          </p:txBody>
        </p:sp>
        <p:sp>
          <p:nvSpPr>
            <p:cNvPr id="29" name="TextBox 28">
              <a:extLst>
                <a:ext uri="{FF2B5EF4-FFF2-40B4-BE49-F238E27FC236}">
                  <a16:creationId xmlns:a16="http://schemas.microsoft.com/office/drawing/2014/main" id="{073C6517-E556-53A1-ABD7-4D71C90358E4}"/>
                </a:ext>
              </a:extLst>
            </p:cNvPr>
            <p:cNvSpPr txBox="1"/>
            <p:nvPr/>
          </p:nvSpPr>
          <p:spPr>
            <a:xfrm>
              <a:off x="2597213" y="2551835"/>
              <a:ext cx="23842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Segoe UI Semilight"/>
                  <a:ea typeface="+mn-ea"/>
                  <a:cs typeface="+mn-cs"/>
                </a:rPr>
                <a:t>Nociceptin</a:t>
              </a: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 (NOR)</a:t>
              </a:r>
            </a:p>
          </p:txBody>
        </p:sp>
        <p:sp>
          <p:nvSpPr>
            <p:cNvPr id="30" name="TextBox 29">
              <a:extLst>
                <a:ext uri="{FF2B5EF4-FFF2-40B4-BE49-F238E27FC236}">
                  <a16:creationId xmlns:a16="http://schemas.microsoft.com/office/drawing/2014/main" id="{F2CF201D-1BD2-AC63-8A4C-06B8B26A571D}"/>
                </a:ext>
              </a:extLst>
            </p:cNvPr>
            <p:cNvSpPr txBox="1"/>
            <p:nvPr/>
          </p:nvSpPr>
          <p:spPr>
            <a:xfrm>
              <a:off x="344400" y="4011854"/>
              <a:ext cx="19757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Zeta (ZOR)</a:t>
              </a:r>
            </a:p>
          </p:txBody>
        </p:sp>
      </p:grpSp>
      <p:sp>
        <p:nvSpPr>
          <p:cNvPr id="31" name="TextBox 30">
            <a:extLst>
              <a:ext uri="{FF2B5EF4-FFF2-40B4-BE49-F238E27FC236}">
                <a16:creationId xmlns:a16="http://schemas.microsoft.com/office/drawing/2014/main" id="{C27CBC21-4A82-0AE4-38D9-DCC068FEAFA8}"/>
              </a:ext>
            </a:extLst>
          </p:cNvPr>
          <p:cNvSpPr txBox="1"/>
          <p:nvPr/>
        </p:nvSpPr>
        <p:spPr>
          <a:xfrm>
            <a:off x="-1887034" y="2852418"/>
            <a:ext cx="21795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Kappa (KOR)</a:t>
            </a:r>
          </a:p>
        </p:txBody>
      </p:sp>
      <p:pic>
        <p:nvPicPr>
          <p:cNvPr id="35" name="Picture 34" descr="A blue line on a black background&#10;&#10;Description automatically generated">
            <a:extLst>
              <a:ext uri="{FF2B5EF4-FFF2-40B4-BE49-F238E27FC236}">
                <a16:creationId xmlns:a16="http://schemas.microsoft.com/office/drawing/2014/main" id="{68A309B4-593C-C723-B519-B01B9D242BEA}"/>
              </a:ext>
            </a:extLst>
          </p:cNvPr>
          <p:cNvPicPr>
            <a:picLocks noChangeAspect="1"/>
          </p:cNvPicPr>
          <p:nvPr/>
        </p:nvPicPr>
        <p:blipFill rotWithShape="1">
          <a:blip r:embed="rId5">
            <a:extLst>
              <a:ext uri="{28A0092B-C50C-407E-A947-70E740481C1C}">
                <a14:useLocalDpi xmlns:a14="http://schemas.microsoft.com/office/drawing/2010/main" val="0"/>
              </a:ext>
            </a:extLst>
          </a:blip>
          <a:srcRect l="9320" t="2254"/>
          <a:stretch/>
        </p:blipFill>
        <p:spPr>
          <a:xfrm>
            <a:off x="3655054" y="2090740"/>
            <a:ext cx="5892041" cy="4218329"/>
          </a:xfrm>
          <a:prstGeom prst="rect">
            <a:avLst/>
          </a:prstGeom>
        </p:spPr>
      </p:pic>
      <p:pic>
        <p:nvPicPr>
          <p:cNvPr id="33" name="Picture 32" descr="A yellow line on a black background&#10;&#10;Description automatically generated">
            <a:extLst>
              <a:ext uri="{FF2B5EF4-FFF2-40B4-BE49-F238E27FC236}">
                <a16:creationId xmlns:a16="http://schemas.microsoft.com/office/drawing/2014/main" id="{9260693A-3783-3E09-D9D4-ED10B4CB3777}"/>
              </a:ext>
            </a:extLst>
          </p:cNvPr>
          <p:cNvPicPr>
            <a:picLocks noChangeAspect="1"/>
          </p:cNvPicPr>
          <p:nvPr/>
        </p:nvPicPr>
        <p:blipFill rotWithShape="1">
          <a:blip r:embed="rId6">
            <a:extLst>
              <a:ext uri="{28A0092B-C50C-407E-A947-70E740481C1C}">
                <a14:useLocalDpi xmlns:a14="http://schemas.microsoft.com/office/drawing/2010/main" val="0"/>
              </a:ext>
            </a:extLst>
          </a:blip>
          <a:srcRect l="9320" t="43857" r="13475" b="6703"/>
          <a:stretch/>
        </p:blipFill>
        <p:spPr>
          <a:xfrm>
            <a:off x="3655055" y="3886201"/>
            <a:ext cx="5016506" cy="2133600"/>
          </a:xfrm>
          <a:prstGeom prst="rect">
            <a:avLst/>
          </a:prstGeom>
        </p:spPr>
      </p:pic>
      <p:pic>
        <p:nvPicPr>
          <p:cNvPr id="39" name="Picture 38" descr="A black background with a red line&#10;&#10;Description automatically generated">
            <a:extLst>
              <a:ext uri="{FF2B5EF4-FFF2-40B4-BE49-F238E27FC236}">
                <a16:creationId xmlns:a16="http://schemas.microsoft.com/office/drawing/2014/main" id="{57D6B228-461A-F50A-76F1-D068AA231B2B}"/>
              </a:ext>
            </a:extLst>
          </p:cNvPr>
          <p:cNvPicPr>
            <a:picLocks noChangeAspect="1"/>
          </p:cNvPicPr>
          <p:nvPr/>
        </p:nvPicPr>
        <p:blipFill rotWithShape="1">
          <a:blip r:embed="rId7">
            <a:extLst>
              <a:ext uri="{28A0092B-C50C-407E-A947-70E740481C1C}">
                <a14:useLocalDpi xmlns:a14="http://schemas.microsoft.com/office/drawing/2010/main" val="0"/>
              </a:ext>
            </a:extLst>
          </a:blip>
          <a:srcRect t="84822"/>
          <a:stretch/>
        </p:blipFill>
        <p:spPr>
          <a:xfrm>
            <a:off x="3049500" y="5654040"/>
            <a:ext cx="6497595" cy="655029"/>
          </a:xfrm>
          <a:prstGeom prst="rect">
            <a:avLst/>
          </a:prstGeom>
        </p:spPr>
      </p:pic>
      <p:sp>
        <p:nvSpPr>
          <p:cNvPr id="40" name="TextBox 39">
            <a:extLst>
              <a:ext uri="{FF2B5EF4-FFF2-40B4-BE49-F238E27FC236}">
                <a16:creationId xmlns:a16="http://schemas.microsoft.com/office/drawing/2014/main" id="{78F71905-9335-4164-E6D5-E3DD6E928A42}"/>
              </a:ext>
            </a:extLst>
          </p:cNvPr>
          <p:cNvSpPr txBox="1"/>
          <p:nvPr/>
        </p:nvSpPr>
        <p:spPr>
          <a:xfrm>
            <a:off x="4952160" y="5879456"/>
            <a:ext cx="3269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Drug Concentration</a:t>
            </a:r>
          </a:p>
        </p:txBody>
      </p:sp>
      <p:sp>
        <p:nvSpPr>
          <p:cNvPr id="41" name="TextBox 40">
            <a:extLst>
              <a:ext uri="{FF2B5EF4-FFF2-40B4-BE49-F238E27FC236}">
                <a16:creationId xmlns:a16="http://schemas.microsoft.com/office/drawing/2014/main" id="{1560872A-4772-A574-E5E0-F0A6FB84FFE1}"/>
              </a:ext>
            </a:extLst>
          </p:cNvPr>
          <p:cNvSpPr txBox="1"/>
          <p:nvPr/>
        </p:nvSpPr>
        <p:spPr>
          <a:xfrm rot="16200000">
            <a:off x="1957243" y="3641557"/>
            <a:ext cx="3269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Receptor Response</a:t>
            </a:r>
          </a:p>
        </p:txBody>
      </p:sp>
      <p:sp>
        <p:nvSpPr>
          <p:cNvPr id="42" name="TextBox 41">
            <a:extLst>
              <a:ext uri="{FF2B5EF4-FFF2-40B4-BE49-F238E27FC236}">
                <a16:creationId xmlns:a16="http://schemas.microsoft.com/office/drawing/2014/main" id="{4F2797C3-82FD-EE71-BCFC-CF39DBF2C549}"/>
              </a:ext>
            </a:extLst>
          </p:cNvPr>
          <p:cNvSpPr txBox="1"/>
          <p:nvPr/>
        </p:nvSpPr>
        <p:spPr>
          <a:xfrm>
            <a:off x="8702272" y="2237763"/>
            <a:ext cx="32692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Full agonist (Methadone)</a:t>
            </a:r>
          </a:p>
        </p:txBody>
      </p:sp>
      <p:sp>
        <p:nvSpPr>
          <p:cNvPr id="43" name="TextBox 42">
            <a:extLst>
              <a:ext uri="{FF2B5EF4-FFF2-40B4-BE49-F238E27FC236}">
                <a16:creationId xmlns:a16="http://schemas.microsoft.com/office/drawing/2014/main" id="{4E8B1FA2-2238-69B1-8441-6B88E6EE0061}"/>
              </a:ext>
            </a:extLst>
          </p:cNvPr>
          <p:cNvSpPr txBox="1"/>
          <p:nvPr/>
        </p:nvSpPr>
        <p:spPr>
          <a:xfrm>
            <a:off x="8671561" y="3872389"/>
            <a:ext cx="32692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Partial agonist (Buprenorphine)</a:t>
            </a:r>
          </a:p>
        </p:txBody>
      </p:sp>
      <p:sp>
        <p:nvSpPr>
          <p:cNvPr id="44" name="TextBox 43">
            <a:extLst>
              <a:ext uri="{FF2B5EF4-FFF2-40B4-BE49-F238E27FC236}">
                <a16:creationId xmlns:a16="http://schemas.microsoft.com/office/drawing/2014/main" id="{59C51149-7B23-B2C7-47EF-C03DBBFB0F4E}"/>
              </a:ext>
            </a:extLst>
          </p:cNvPr>
          <p:cNvSpPr txBox="1"/>
          <p:nvPr/>
        </p:nvSpPr>
        <p:spPr>
          <a:xfrm>
            <a:off x="8672349" y="5604302"/>
            <a:ext cx="32692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Antagonist (Naltrexone)</a:t>
            </a:r>
          </a:p>
        </p:txBody>
      </p:sp>
      <p:sp>
        <p:nvSpPr>
          <p:cNvPr id="3" name="TextBox 2">
            <a:extLst>
              <a:ext uri="{FF2B5EF4-FFF2-40B4-BE49-F238E27FC236}">
                <a16:creationId xmlns:a16="http://schemas.microsoft.com/office/drawing/2014/main" id="{EA01D4EC-5005-02AA-CA90-713DEC0FEE1A}"/>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3519842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a:xfrm>
            <a:off x="923312" y="397067"/>
            <a:ext cx="4368602" cy="1956841"/>
          </a:xfrm>
        </p:spPr>
        <p:txBody>
          <a:bodyPr vert="horz" lIns="91440" tIns="45720" rIns="91440" bIns="45720" rtlCol="0" anchor="b">
            <a:normAutofit/>
          </a:bodyPr>
          <a:lstStyle/>
          <a:p>
            <a:pPr algn="l">
              <a:lnSpc>
                <a:spcPct val="90000"/>
              </a:lnSpc>
            </a:pPr>
            <a:r>
              <a:rPr lang="en-US" dirty="0">
                <a:latin typeface="Franklin Gothic Medium Cond" panose="020B0606030402020204" pitchFamily="34" charset="0"/>
              </a:rPr>
              <a:t>All MOUD Options Are NOT Equivalent!</a:t>
            </a:r>
          </a:p>
        </p:txBody>
      </p:sp>
      <p:sp>
        <p:nvSpPr>
          <p:cNvPr id="11" name="TextBox 10">
            <a:extLst>
              <a:ext uri="{FF2B5EF4-FFF2-40B4-BE49-F238E27FC236}">
                <a16:creationId xmlns:a16="http://schemas.microsoft.com/office/drawing/2014/main" id="{48ADE49F-CF73-287A-C5E5-A4B583EB4DF9}"/>
              </a:ext>
            </a:extLst>
          </p:cNvPr>
          <p:cNvSpPr txBox="1"/>
          <p:nvPr/>
        </p:nvSpPr>
        <p:spPr>
          <a:xfrm>
            <a:off x="640080" y="2872899"/>
            <a:ext cx="5082710" cy="3830288"/>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endParaRPr lang="en-US" sz="2200" b="0" i="1" dirty="0">
              <a:effectLst/>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8C2E478F-E849-4A8C-AF1F-CBCC78A7CBFA}" type="slidenum">
              <a:rPr lang="en-US" smtClean="0">
                <a:solidFill>
                  <a:srgbClr val="FFFFFF"/>
                </a:solidFill>
                <a:latin typeface="Calibri" panose="020F0502020204030204"/>
              </a:rPr>
              <a:pPr>
                <a:spcAft>
                  <a:spcPts val="600"/>
                </a:spcAft>
                <a:defRPr/>
              </a:pPr>
              <a:t>23</a:t>
            </a:fld>
            <a:endParaRPr lang="en-US">
              <a:solidFill>
                <a:srgbClr val="FFFFFF"/>
              </a:solidFill>
              <a:latin typeface="Calibri" panose="020F0502020204030204"/>
            </a:endParaRPr>
          </a:p>
        </p:txBody>
      </p:sp>
      <p:pic>
        <p:nvPicPr>
          <p:cNvPr id="3" name="Picture 2">
            <a:extLst>
              <a:ext uri="{FF2B5EF4-FFF2-40B4-BE49-F238E27FC236}">
                <a16:creationId xmlns:a16="http://schemas.microsoft.com/office/drawing/2014/main" id="{FC4AE0C1-0571-DCBA-6C31-F73FA087A687}"/>
              </a:ext>
            </a:extLst>
          </p:cNvPr>
          <p:cNvPicPr>
            <a:picLocks noChangeAspect="1"/>
          </p:cNvPicPr>
          <p:nvPr/>
        </p:nvPicPr>
        <p:blipFill>
          <a:blip r:embed="rId3"/>
          <a:stretch>
            <a:fillRect/>
          </a:stretch>
        </p:blipFill>
        <p:spPr>
          <a:xfrm>
            <a:off x="6468160" y="1071419"/>
            <a:ext cx="4718713" cy="4136064"/>
          </a:xfrm>
          <a:prstGeom prst="rect">
            <a:avLst/>
          </a:prstGeom>
        </p:spPr>
      </p:pic>
      <p:pic>
        <p:nvPicPr>
          <p:cNvPr id="5" name="Picture 4">
            <a:extLst>
              <a:ext uri="{FF2B5EF4-FFF2-40B4-BE49-F238E27FC236}">
                <a16:creationId xmlns:a16="http://schemas.microsoft.com/office/drawing/2014/main" id="{EB54140F-8BF1-90A7-41C4-7FF71CEF790E}"/>
              </a:ext>
            </a:extLst>
          </p:cNvPr>
          <p:cNvPicPr>
            <a:picLocks noChangeAspect="1"/>
          </p:cNvPicPr>
          <p:nvPr/>
        </p:nvPicPr>
        <p:blipFill>
          <a:blip r:embed="rId4"/>
          <a:stretch>
            <a:fillRect/>
          </a:stretch>
        </p:blipFill>
        <p:spPr>
          <a:xfrm>
            <a:off x="6469211" y="5220586"/>
            <a:ext cx="4718713" cy="304826"/>
          </a:xfrm>
          <a:prstGeom prst="rect">
            <a:avLst/>
          </a:prstGeom>
        </p:spPr>
      </p:pic>
      <p:sp>
        <p:nvSpPr>
          <p:cNvPr id="4" name="TextBox 3">
            <a:extLst>
              <a:ext uri="{FF2B5EF4-FFF2-40B4-BE49-F238E27FC236}">
                <a16:creationId xmlns:a16="http://schemas.microsoft.com/office/drawing/2014/main" id="{E916A205-7ACA-B72E-01DD-B55302E9CB11}"/>
              </a:ext>
            </a:extLst>
          </p:cNvPr>
          <p:cNvSpPr txBox="1"/>
          <p:nvPr/>
        </p:nvSpPr>
        <p:spPr>
          <a:xfrm>
            <a:off x="374166" y="2974499"/>
            <a:ext cx="6093994" cy="1754326"/>
          </a:xfrm>
          <a:prstGeom prst="rect">
            <a:avLst/>
          </a:prstGeom>
          <a:noFill/>
        </p:spPr>
        <p:txBody>
          <a:bodyPr wrap="square">
            <a:spAutoFit/>
          </a:bodyPr>
          <a:lstStyle/>
          <a:p>
            <a:pPr>
              <a:buFont typeface="Arial" panose="020B0604020202020204" pitchFamily="34" charset="0"/>
              <a:buChar char="•"/>
            </a:pPr>
            <a:r>
              <a:rPr lang="en-US" dirty="0"/>
              <a:t>Methadone and buprenorphine were associated with reduced all-cause and opioid-related mortality compared to no MOUD, with methadone showing stronger effects.</a:t>
            </a:r>
          </a:p>
          <a:p>
            <a:pPr>
              <a:buFont typeface="Arial" panose="020B0604020202020204" pitchFamily="34" charset="0"/>
              <a:buChar char="•"/>
            </a:pPr>
            <a:endParaRPr lang="en-US" dirty="0"/>
          </a:p>
          <a:p>
            <a:pPr>
              <a:buFont typeface="Arial" panose="020B0604020202020204" pitchFamily="34" charset="0"/>
              <a:buChar char="•"/>
            </a:pPr>
            <a:r>
              <a:rPr lang="en-US" dirty="0"/>
              <a:t>Naltrexone showed no significant impact on all-cause or opioid-related mortality in opioid overdose survivors.</a:t>
            </a:r>
          </a:p>
        </p:txBody>
      </p:sp>
      <p:sp>
        <p:nvSpPr>
          <p:cNvPr id="6" name="TextBox 5">
            <a:extLst>
              <a:ext uri="{FF2B5EF4-FFF2-40B4-BE49-F238E27FC236}">
                <a16:creationId xmlns:a16="http://schemas.microsoft.com/office/drawing/2014/main" id="{A2D6BB52-0995-1EDC-7F69-CC3BE88005C8}"/>
              </a:ext>
            </a:extLst>
          </p:cNvPr>
          <p:cNvSpPr txBox="1"/>
          <p:nvPr/>
        </p:nvSpPr>
        <p:spPr>
          <a:xfrm>
            <a:off x="4985514" y="6408513"/>
            <a:ext cx="2586706" cy="307777"/>
          </a:xfrm>
          <a:prstGeom prst="rect">
            <a:avLst/>
          </a:prstGeom>
          <a:noFill/>
        </p:spPr>
        <p:txBody>
          <a:bodyPr wrap="square">
            <a:spAutoFit/>
          </a:bodyPr>
          <a:lstStyle/>
          <a:p>
            <a:r>
              <a:rPr lang="en-US" sz="1400" b="0" i="0" dirty="0">
                <a:solidFill>
                  <a:srgbClr val="212121"/>
                </a:solidFill>
                <a:effectLst/>
              </a:rPr>
              <a:t>LaRochelle 2018</a:t>
            </a:r>
          </a:p>
        </p:txBody>
      </p:sp>
      <p:sp>
        <p:nvSpPr>
          <p:cNvPr id="8" name="Slide Number Placeholder 20">
            <a:extLst>
              <a:ext uri="{FF2B5EF4-FFF2-40B4-BE49-F238E27FC236}">
                <a16:creationId xmlns:a16="http://schemas.microsoft.com/office/drawing/2014/main" id="{4853345A-B7BE-DF86-7B21-3FC49069A37B}"/>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23</a:t>
            </a:fld>
            <a:endParaRPr lang="en-US" dirty="0"/>
          </a:p>
        </p:txBody>
      </p:sp>
      <p:sp>
        <p:nvSpPr>
          <p:cNvPr id="9" name="Rectangle 8">
            <a:extLst>
              <a:ext uri="{FF2B5EF4-FFF2-40B4-BE49-F238E27FC236}">
                <a16:creationId xmlns:a16="http://schemas.microsoft.com/office/drawing/2014/main" id="{C31C87F8-0227-AD6D-2F5D-ABA496D5A685}"/>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lue text on a black background&#10;&#10;Description automatically generated">
            <a:extLst>
              <a:ext uri="{FF2B5EF4-FFF2-40B4-BE49-F238E27FC236}">
                <a16:creationId xmlns:a16="http://schemas.microsoft.com/office/drawing/2014/main" id="{0041F710-F7AF-C94B-1203-520165FA8D51}"/>
              </a:ext>
            </a:extLst>
          </p:cNvPr>
          <p:cNvPicPr>
            <a:picLocks noChangeAspect="1"/>
          </p:cNvPicPr>
          <p:nvPr/>
        </p:nvPicPr>
        <p:blipFill rotWithShape="1">
          <a:blip r:embed="rId5">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3" name="Picture 12">
            <a:extLst>
              <a:ext uri="{FF2B5EF4-FFF2-40B4-BE49-F238E27FC236}">
                <a16:creationId xmlns:a16="http://schemas.microsoft.com/office/drawing/2014/main" id="{E47E6901-B2A5-99DE-2C2C-93DE051CB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367715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A403-1D49-2149-23C1-0FC634FF04C4}"/>
              </a:ext>
            </a:extLst>
          </p:cNvPr>
          <p:cNvSpPr>
            <a:spLocks noGrp="1"/>
          </p:cNvSpPr>
          <p:nvPr>
            <p:ph type="title"/>
          </p:nvPr>
        </p:nvSpPr>
        <p:spPr>
          <a:xfrm>
            <a:off x="1015448" y="943908"/>
            <a:ext cx="10270173" cy="1325563"/>
          </a:xfrm>
        </p:spPr>
        <p:txBody>
          <a:bodyPr/>
          <a:lstStyle/>
          <a:p>
            <a:pPr algn="ctr"/>
            <a:r>
              <a:rPr lang="en-US" dirty="0"/>
              <a:t>Naltrexone </a:t>
            </a:r>
          </a:p>
        </p:txBody>
      </p:sp>
      <p:sp>
        <p:nvSpPr>
          <p:cNvPr id="3" name="Content Placeholder 2">
            <a:extLst>
              <a:ext uri="{FF2B5EF4-FFF2-40B4-BE49-F238E27FC236}">
                <a16:creationId xmlns:a16="http://schemas.microsoft.com/office/drawing/2014/main" id="{B5D8898A-1BC4-8492-8284-7CF86141A763}"/>
              </a:ext>
            </a:extLst>
          </p:cNvPr>
          <p:cNvSpPr>
            <a:spLocks noGrp="1"/>
          </p:cNvSpPr>
          <p:nvPr>
            <p:ph idx="1"/>
          </p:nvPr>
        </p:nvSpPr>
        <p:spPr>
          <a:xfrm>
            <a:off x="4975668" y="2291444"/>
            <a:ext cx="6795575" cy="4061511"/>
          </a:xfrm>
        </p:spPr>
        <p:txBody>
          <a:bodyPr>
            <a:normAutofit/>
          </a:bodyPr>
          <a:lstStyle/>
          <a:p>
            <a:r>
              <a:rPr lang="en-US" sz="1800" dirty="0"/>
              <a:t>Oral Naltrexone daily (Revia or </a:t>
            </a:r>
            <a:r>
              <a:rPr lang="en-US" sz="1800" dirty="0" err="1"/>
              <a:t>Depade</a:t>
            </a:r>
            <a:r>
              <a:rPr lang="en-US" sz="1800" dirty="0"/>
              <a:t>) vs </a:t>
            </a:r>
            <a:r>
              <a:rPr lang="en-US" sz="1800" dirty="0" err="1"/>
              <a:t>Extentended</a:t>
            </a:r>
            <a:r>
              <a:rPr lang="en-US" sz="1800" dirty="0"/>
              <a:t>-Release Naltrexone monthly (</a:t>
            </a:r>
            <a:r>
              <a:rPr lang="en-US" sz="1800" dirty="0" err="1"/>
              <a:t>Vivatrol</a:t>
            </a:r>
            <a:r>
              <a:rPr lang="en-US" sz="1800" dirty="0"/>
              <a:t>)</a:t>
            </a:r>
          </a:p>
          <a:p>
            <a:r>
              <a:rPr lang="en-US" sz="1800" dirty="0"/>
              <a:t>Also FDA-approved for Alcohol use disorder</a:t>
            </a:r>
          </a:p>
          <a:p>
            <a:r>
              <a:rPr lang="en-US" sz="1800" dirty="0"/>
              <a:t>Some data for stimulant use disorder (combined with bupropion), behavioral addictions (gambling) </a:t>
            </a:r>
          </a:p>
          <a:p>
            <a:r>
              <a:rPr lang="en-US" sz="1800" dirty="0"/>
              <a:t>Harder to initiate due to required period of abstinence (7-10 days)</a:t>
            </a:r>
          </a:p>
          <a:p>
            <a:r>
              <a:rPr lang="en-US" sz="1800" dirty="0"/>
              <a:t>Non-inferior to buprenorphine-naloxone over 12 weeks to abstain from opioids (</a:t>
            </a:r>
            <a:r>
              <a:rPr lang="en-US" sz="1800" dirty="0" err="1"/>
              <a:t>Tanum</a:t>
            </a:r>
            <a:r>
              <a:rPr lang="en-US" sz="1800" dirty="0"/>
              <a:t> 2017) </a:t>
            </a:r>
          </a:p>
          <a:p>
            <a:r>
              <a:rPr lang="en-US" sz="1800" dirty="0"/>
              <a:t>Decreased opioid tolerance leading to higher risk of overdose after discontinuation </a:t>
            </a:r>
          </a:p>
          <a:p>
            <a:endParaRPr lang="en-US" sz="1800" dirty="0"/>
          </a:p>
          <a:p>
            <a:endParaRPr lang="en-US" sz="1100" dirty="0"/>
          </a:p>
        </p:txBody>
      </p:sp>
      <p:sp>
        <p:nvSpPr>
          <p:cNvPr id="7" name="Slide Number Placeholder 20">
            <a:extLst>
              <a:ext uri="{FF2B5EF4-FFF2-40B4-BE49-F238E27FC236}">
                <a16:creationId xmlns:a16="http://schemas.microsoft.com/office/drawing/2014/main" id="{F08B4F71-00A1-92F9-13E5-AEF5857AF75C}"/>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24</a:t>
            </a:fld>
            <a:endParaRPr lang="en-US" dirty="0"/>
          </a:p>
        </p:txBody>
      </p:sp>
      <p:sp>
        <p:nvSpPr>
          <p:cNvPr id="14" name="Rectangle 13">
            <a:extLst>
              <a:ext uri="{FF2B5EF4-FFF2-40B4-BE49-F238E27FC236}">
                <a16:creationId xmlns:a16="http://schemas.microsoft.com/office/drawing/2014/main" id="{149F863E-EB56-C7A8-7007-BBEB649E33A9}"/>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Blue text on a black background&#10;&#10;Description automatically generated">
            <a:extLst>
              <a:ext uri="{FF2B5EF4-FFF2-40B4-BE49-F238E27FC236}">
                <a16:creationId xmlns:a16="http://schemas.microsoft.com/office/drawing/2014/main" id="{6FA9E21F-864D-97C7-9912-8F5E9A3F1072}"/>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6" name="Picture 15">
            <a:extLst>
              <a:ext uri="{FF2B5EF4-FFF2-40B4-BE49-F238E27FC236}">
                <a16:creationId xmlns:a16="http://schemas.microsoft.com/office/drawing/2014/main" id="{567749D2-41A6-3A04-AC76-5F018697E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pic>
        <p:nvPicPr>
          <p:cNvPr id="13314" name="Picture 2" descr="Binge Drinking Can Be Reduced With As ...">
            <a:extLst>
              <a:ext uri="{FF2B5EF4-FFF2-40B4-BE49-F238E27FC236}">
                <a16:creationId xmlns:a16="http://schemas.microsoft.com/office/drawing/2014/main" id="{25F8B2FE-895E-CBCB-EABB-1220B4C5CD5C}"/>
              </a:ext>
            </a:extLst>
          </p:cNvPr>
          <p:cNvPicPr>
            <a:picLocks noChangeAspect="1" noChangeArrowheads="1"/>
          </p:cNvPicPr>
          <p:nvPr/>
        </p:nvPicPr>
        <p:blipFill rotWithShape="1">
          <a:blip r:embed="rId5">
            <a:alphaModFix amt="50000"/>
            <a:extLst>
              <a:ext uri="{28A0092B-C50C-407E-A947-70E740481C1C}">
                <a14:useLocalDpi xmlns:a14="http://schemas.microsoft.com/office/drawing/2010/main" val="0"/>
              </a:ext>
            </a:extLst>
          </a:blip>
          <a:srcRect l="18392" t="20231" r="13533"/>
          <a:stretch>
            <a:fillRect/>
          </a:stretch>
        </p:blipFill>
        <p:spPr bwMode="auto">
          <a:xfrm>
            <a:off x="614095" y="2250379"/>
            <a:ext cx="3981967" cy="2612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420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999B-FEE2-7241-5DCE-FA780EBB1233}"/>
              </a:ext>
            </a:extLst>
          </p:cNvPr>
          <p:cNvSpPr>
            <a:spLocks noGrp="1"/>
          </p:cNvSpPr>
          <p:nvPr>
            <p:ph type="title"/>
          </p:nvPr>
        </p:nvSpPr>
        <p:spPr>
          <a:xfrm>
            <a:off x="473243" y="370741"/>
            <a:ext cx="11076026" cy="1836654"/>
          </a:xfrm>
        </p:spPr>
        <p:txBody>
          <a:bodyPr>
            <a:normAutofit/>
          </a:bodyPr>
          <a:lstStyle/>
          <a:p>
            <a:pPr algn="ctr"/>
            <a:r>
              <a:rPr lang="en-US" dirty="0"/>
              <a:t>Methadone</a:t>
            </a:r>
          </a:p>
        </p:txBody>
      </p:sp>
      <p:sp>
        <p:nvSpPr>
          <p:cNvPr id="3" name="Content Placeholder 2">
            <a:extLst>
              <a:ext uri="{FF2B5EF4-FFF2-40B4-BE49-F238E27FC236}">
                <a16:creationId xmlns:a16="http://schemas.microsoft.com/office/drawing/2014/main" id="{D76628A1-8739-282A-0507-87FA5B3E7B9A}"/>
              </a:ext>
            </a:extLst>
          </p:cNvPr>
          <p:cNvSpPr>
            <a:spLocks noGrp="1"/>
          </p:cNvSpPr>
          <p:nvPr>
            <p:ph idx="1"/>
          </p:nvPr>
        </p:nvSpPr>
        <p:spPr>
          <a:xfrm>
            <a:off x="5005136" y="1431759"/>
            <a:ext cx="6713621" cy="3930316"/>
          </a:xfrm>
        </p:spPr>
        <p:txBody>
          <a:bodyPr>
            <a:normAutofit/>
          </a:bodyPr>
          <a:lstStyle/>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pic>
        <p:nvPicPr>
          <p:cNvPr id="7" name="Picture 6" descr="A plastic cup with red liquid&#10;&#10;Description automatically generated">
            <a:extLst>
              <a:ext uri="{FF2B5EF4-FFF2-40B4-BE49-F238E27FC236}">
                <a16:creationId xmlns:a16="http://schemas.microsoft.com/office/drawing/2014/main" id="{3C1B5C2B-4EAC-5E43-A6BF-744A91F4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792" y="2116880"/>
            <a:ext cx="3041851" cy="3432453"/>
          </a:xfrm>
          <a:prstGeom prst="rect">
            <a:avLst/>
          </a:prstGeom>
          <a:effectLst/>
        </p:spPr>
      </p:pic>
      <p:sp>
        <p:nvSpPr>
          <p:cNvPr id="8" name="Slide Number Placeholder 20">
            <a:extLst>
              <a:ext uri="{FF2B5EF4-FFF2-40B4-BE49-F238E27FC236}">
                <a16:creationId xmlns:a16="http://schemas.microsoft.com/office/drawing/2014/main" id="{067B70BB-0C6D-0BCB-104C-5EEBE05E18A0}"/>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25</a:t>
            </a:fld>
            <a:endParaRPr lang="en-US" dirty="0"/>
          </a:p>
        </p:txBody>
      </p:sp>
      <p:sp>
        <p:nvSpPr>
          <p:cNvPr id="9" name="Rectangle 8">
            <a:extLst>
              <a:ext uri="{FF2B5EF4-FFF2-40B4-BE49-F238E27FC236}">
                <a16:creationId xmlns:a16="http://schemas.microsoft.com/office/drawing/2014/main" id="{1C1B9D88-E126-7DF7-3B5A-64D3450CBEB8}"/>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lue text on a black background&#10;&#10;Description automatically generated">
            <a:extLst>
              <a:ext uri="{FF2B5EF4-FFF2-40B4-BE49-F238E27FC236}">
                <a16:creationId xmlns:a16="http://schemas.microsoft.com/office/drawing/2014/main" id="{D18CF599-E013-9825-9DD1-BE0D122E8328}"/>
              </a:ext>
            </a:extLst>
          </p:cNvPr>
          <p:cNvPicPr>
            <a:picLocks noChangeAspect="1"/>
          </p:cNvPicPr>
          <p:nvPr/>
        </p:nvPicPr>
        <p:blipFill rotWithShape="1">
          <a:blip r:embed="rId4">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1" name="Picture 10">
            <a:extLst>
              <a:ext uri="{FF2B5EF4-FFF2-40B4-BE49-F238E27FC236}">
                <a16:creationId xmlns:a16="http://schemas.microsoft.com/office/drawing/2014/main" id="{97B89F0B-FFB3-0EB4-BFCA-34147453E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14" name="TextBox 13">
            <a:extLst>
              <a:ext uri="{FF2B5EF4-FFF2-40B4-BE49-F238E27FC236}">
                <a16:creationId xmlns:a16="http://schemas.microsoft.com/office/drawing/2014/main" id="{8A244225-206A-1ED1-AD70-B0937360E5BD}"/>
              </a:ext>
            </a:extLst>
          </p:cNvPr>
          <p:cNvSpPr txBox="1"/>
          <p:nvPr/>
        </p:nvSpPr>
        <p:spPr>
          <a:xfrm>
            <a:off x="4871768" y="1986446"/>
            <a:ext cx="6112042" cy="3139321"/>
          </a:xfrm>
          <a:prstGeom prst="rect">
            <a:avLst/>
          </a:prstGeom>
          <a:noFill/>
        </p:spPr>
        <p:txBody>
          <a:bodyPr wrap="square">
            <a:spAutoFit/>
          </a:bodyPr>
          <a:lstStyle/>
          <a:p>
            <a:pPr marL="285750" indent="-285750">
              <a:buFont typeface="Arial" panose="020B0604020202020204" pitchFamily="34" charset="0"/>
              <a:buChar char="•"/>
            </a:pPr>
            <a:r>
              <a:rPr lang="en-US" dirty="0"/>
              <a:t>Long-acting formulation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Slow </a:t>
            </a:r>
            <a:r>
              <a:rPr lang="en-US" dirty="0" err="1"/>
              <a:t>uptitration</a:t>
            </a:r>
            <a:r>
              <a:rPr lang="en-US" dirty="0"/>
              <a:t> (5-10 mg every 3-5 days) to therapeutic doses of 80-120 mg, with no dose cap.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Dispensed only at licensed treatment centers (OTP) under strict enrollment criteria (OUD only) and observed daily dosing (usually in the morning).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Liquid formulation with take-home privileges up to 28 days and potential for medical exemptions.</a:t>
            </a:r>
          </a:p>
        </p:txBody>
      </p:sp>
      <p:sp>
        <p:nvSpPr>
          <p:cNvPr id="4" name="TextBox 3">
            <a:extLst>
              <a:ext uri="{FF2B5EF4-FFF2-40B4-BE49-F238E27FC236}">
                <a16:creationId xmlns:a16="http://schemas.microsoft.com/office/drawing/2014/main" id="{C1465B65-E3D7-8B36-B061-53A48ABFE0C9}"/>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2844201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EC813-20FE-48CA-BCEE-A9C722F3A840}"/>
              </a:ext>
            </a:extLst>
          </p:cNvPr>
          <p:cNvSpPr>
            <a:spLocks noGrp="1"/>
          </p:cNvSpPr>
          <p:nvPr>
            <p:ph idx="1"/>
          </p:nvPr>
        </p:nvSpPr>
        <p:spPr>
          <a:xfrm>
            <a:off x="6096590" y="2537125"/>
            <a:ext cx="6487632" cy="1162124"/>
          </a:xfrm>
        </p:spPr>
        <p:txBody>
          <a:bodyPr>
            <a:normAutofit/>
          </a:bodyPr>
          <a:lstStyle/>
          <a:p>
            <a:pPr marL="0" indent="0">
              <a:buNone/>
            </a:pPr>
            <a:r>
              <a:rPr lang="en-US" sz="7200" b="1" dirty="0">
                <a:ln w="22225">
                  <a:solidFill>
                    <a:schemeClr val="accent2">
                      <a:lumMod val="50000"/>
                    </a:schemeClr>
                  </a:solidFill>
                  <a:prstDash val="solid"/>
                </a:ln>
                <a:solidFill>
                  <a:schemeClr val="accent2"/>
                </a:solidFill>
                <a:latin typeface="Tw Cen MT Condensed Extra Bold" panose="020B0803020202020204" pitchFamily="34" charset="0"/>
              </a:rPr>
              <a:t>HIGH AFFINITY</a:t>
            </a:r>
          </a:p>
        </p:txBody>
      </p:sp>
      <p:sp>
        <p:nvSpPr>
          <p:cNvPr id="5" name="Content Placeholder 2">
            <a:extLst>
              <a:ext uri="{FF2B5EF4-FFF2-40B4-BE49-F238E27FC236}">
                <a16:creationId xmlns:a16="http://schemas.microsoft.com/office/drawing/2014/main" id="{11C3B4D3-78B0-64EF-05D8-260F5A204B04}"/>
              </a:ext>
            </a:extLst>
          </p:cNvPr>
          <p:cNvSpPr txBox="1">
            <a:spLocks/>
          </p:cNvSpPr>
          <p:nvPr/>
        </p:nvSpPr>
        <p:spPr>
          <a:xfrm>
            <a:off x="4451034" y="756083"/>
            <a:ext cx="6487632" cy="116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w="22225">
                  <a:solidFill>
                    <a:srgbClr val="84ACB6">
                      <a:lumMod val="50000"/>
                    </a:srgbClr>
                  </a:solidFill>
                  <a:prstDash val="solid"/>
                </a:ln>
                <a:solidFill>
                  <a:srgbClr val="84ACB6"/>
                </a:solidFill>
                <a:effectLst/>
                <a:uLnTx/>
                <a:uFillTx/>
                <a:latin typeface="Tw Cen MT Condensed Extra Bold" panose="020B0803020202020204" pitchFamily="34" charset="0"/>
                <a:ea typeface="+mn-ea"/>
                <a:cs typeface="+mn-cs"/>
              </a:rPr>
              <a:t>PARTIAL AGONIST</a:t>
            </a:r>
          </a:p>
        </p:txBody>
      </p:sp>
      <p:pic>
        <p:nvPicPr>
          <p:cNvPr id="14" name="Picture 13" descr="Icon&#10;&#10;Description automatically generated">
            <a:extLst>
              <a:ext uri="{FF2B5EF4-FFF2-40B4-BE49-F238E27FC236}">
                <a16:creationId xmlns:a16="http://schemas.microsoft.com/office/drawing/2014/main" id="{C4D80ECA-F645-D21B-034A-3928125A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818288" cy="6858000"/>
          </a:xfrm>
          <a:prstGeom prst="rect">
            <a:avLst/>
          </a:prstGeom>
        </p:spPr>
      </p:pic>
      <p:sp>
        <p:nvSpPr>
          <p:cNvPr id="2" name="TextBox 1">
            <a:extLst>
              <a:ext uri="{FF2B5EF4-FFF2-40B4-BE49-F238E27FC236}">
                <a16:creationId xmlns:a16="http://schemas.microsoft.com/office/drawing/2014/main" id="{8AB440AA-FAA4-48C4-738B-72CFA366BD62}"/>
              </a:ext>
            </a:extLst>
          </p:cNvPr>
          <p:cNvSpPr txBox="1"/>
          <p:nvPr/>
        </p:nvSpPr>
        <p:spPr>
          <a:xfrm>
            <a:off x="1104624" y="2967335"/>
            <a:ext cx="2538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buprenorphine </a:t>
            </a:r>
          </a:p>
        </p:txBody>
      </p:sp>
      <p:sp>
        <p:nvSpPr>
          <p:cNvPr id="4" name="TextBox 3">
            <a:extLst>
              <a:ext uri="{FF2B5EF4-FFF2-40B4-BE49-F238E27FC236}">
                <a16:creationId xmlns:a16="http://schemas.microsoft.com/office/drawing/2014/main" id="{5EED31F9-8901-A3BE-74A0-722C6EAAFC4C}"/>
              </a:ext>
            </a:extLst>
          </p:cNvPr>
          <p:cNvSpPr txBox="1"/>
          <p:nvPr/>
        </p:nvSpPr>
        <p:spPr>
          <a:xfrm>
            <a:off x="4451034" y="5177135"/>
            <a:ext cx="29251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mu-opioid receptor</a:t>
            </a:r>
          </a:p>
        </p:txBody>
      </p:sp>
      <p:sp>
        <p:nvSpPr>
          <p:cNvPr id="6" name="Rectangle 5">
            <a:extLst>
              <a:ext uri="{FF2B5EF4-FFF2-40B4-BE49-F238E27FC236}">
                <a16:creationId xmlns:a16="http://schemas.microsoft.com/office/drawing/2014/main" id="{9C7BBA53-C9F6-E5E7-23C0-9A86DC48E437}"/>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lue text on a black background&#10;&#10;Description automatically generated">
            <a:extLst>
              <a:ext uri="{FF2B5EF4-FFF2-40B4-BE49-F238E27FC236}">
                <a16:creationId xmlns:a16="http://schemas.microsoft.com/office/drawing/2014/main" id="{FD0749F0-CAF1-DD60-F595-AC8D7CDDC13C}"/>
              </a:ext>
            </a:extLst>
          </p:cNvPr>
          <p:cNvPicPr>
            <a:picLocks noChangeAspect="1"/>
          </p:cNvPicPr>
          <p:nvPr/>
        </p:nvPicPr>
        <p:blipFill rotWithShape="1">
          <a:blip r:embed="rId4">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8" name="Picture 7">
            <a:extLst>
              <a:ext uri="{FF2B5EF4-FFF2-40B4-BE49-F238E27FC236}">
                <a16:creationId xmlns:a16="http://schemas.microsoft.com/office/drawing/2014/main" id="{7092C51E-D846-96D7-5FF0-2D50A75FD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9" name="TextBox 8">
            <a:extLst>
              <a:ext uri="{FF2B5EF4-FFF2-40B4-BE49-F238E27FC236}">
                <a16:creationId xmlns:a16="http://schemas.microsoft.com/office/drawing/2014/main" id="{081BCB43-CC04-AAE5-BC56-6B7402417AF0}"/>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41505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1C3B4D3-78B0-64EF-05D8-260F5A204B04}"/>
              </a:ext>
            </a:extLst>
          </p:cNvPr>
          <p:cNvSpPr txBox="1">
            <a:spLocks/>
          </p:cNvSpPr>
          <p:nvPr/>
        </p:nvSpPr>
        <p:spPr>
          <a:xfrm>
            <a:off x="699977" y="600864"/>
            <a:ext cx="6487632" cy="116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w="22225">
                  <a:solidFill>
                    <a:srgbClr val="84ACB6">
                      <a:lumMod val="50000"/>
                    </a:srgbClr>
                  </a:solidFill>
                  <a:prstDash val="solid"/>
                </a:ln>
                <a:solidFill>
                  <a:srgbClr val="84ACB6"/>
                </a:solidFill>
                <a:effectLst/>
                <a:uLnTx/>
                <a:uFillTx/>
                <a:latin typeface="Tw Cen MT Condensed Extra Bold" panose="020B0803020202020204" pitchFamily="34" charset="0"/>
                <a:ea typeface="+mn-ea"/>
                <a:cs typeface="+mn-cs"/>
              </a:rPr>
              <a:t>PARTIAL AGONIST</a:t>
            </a:r>
          </a:p>
        </p:txBody>
      </p:sp>
      <p:sp>
        <p:nvSpPr>
          <p:cNvPr id="6" name="TextBox 5">
            <a:extLst>
              <a:ext uri="{FF2B5EF4-FFF2-40B4-BE49-F238E27FC236}">
                <a16:creationId xmlns:a16="http://schemas.microsoft.com/office/drawing/2014/main" id="{2F71B736-1E6A-40D0-7AF6-25618A519974}"/>
              </a:ext>
            </a:extLst>
          </p:cNvPr>
          <p:cNvSpPr txBox="1"/>
          <p:nvPr/>
        </p:nvSpPr>
        <p:spPr>
          <a:xfrm>
            <a:off x="6469673" y="4535206"/>
            <a:ext cx="2286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prstClr val="black"/>
                </a:solidFill>
                <a:effectLst/>
                <a:uLnTx/>
                <a:uFillTx/>
                <a:latin typeface="Segoe UI Semilight"/>
                <a:ea typeface="+mn-ea"/>
                <a:cs typeface="+mn-cs"/>
              </a:rPr>
              <a:t>Ceiling Effect </a:t>
            </a:r>
          </a:p>
        </p:txBody>
      </p:sp>
      <p:sp>
        <p:nvSpPr>
          <p:cNvPr id="9" name="TextBox 8">
            <a:extLst>
              <a:ext uri="{FF2B5EF4-FFF2-40B4-BE49-F238E27FC236}">
                <a16:creationId xmlns:a16="http://schemas.microsoft.com/office/drawing/2014/main" id="{009B441B-1DEE-86ED-F4B9-1F3BFCA2B243}"/>
              </a:ext>
            </a:extLst>
          </p:cNvPr>
          <p:cNvSpPr txBox="1"/>
          <p:nvPr/>
        </p:nvSpPr>
        <p:spPr>
          <a:xfrm>
            <a:off x="6827759" y="5026339"/>
            <a:ext cx="4552133" cy="83099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w="0"/>
                <a:solidFill>
                  <a:prstClr val="black"/>
                </a:solidFill>
                <a:effectLst/>
                <a:uLnTx/>
                <a:uFillTx/>
                <a:latin typeface="Segoe UI Semilight"/>
                <a:ea typeface="+mn-ea"/>
                <a:cs typeface="+mn-cs"/>
              </a:rPr>
              <a:t>Respiratory depression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w="0"/>
                <a:solidFill>
                  <a:prstClr val="black"/>
                </a:solidFill>
                <a:effectLst/>
                <a:uLnTx/>
                <a:uFillTx/>
                <a:latin typeface="Segoe UI Semilight"/>
                <a:ea typeface="+mn-ea"/>
                <a:cs typeface="+mn-cs"/>
              </a:rPr>
              <a:t>Euphoria </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255B7276-0F20-A0F6-F2A9-CAA190F915A5}"/>
              </a:ext>
            </a:extLst>
          </p:cNvPr>
          <p:cNvPicPr>
            <a:picLocks noChangeAspect="1"/>
          </p:cNvPicPr>
          <p:nvPr/>
        </p:nvPicPr>
        <p:blipFill rotWithShape="1">
          <a:blip r:embed="rId3">
            <a:extLst>
              <a:ext uri="{28A0092B-C50C-407E-A947-70E740481C1C}">
                <a14:useLocalDpi xmlns:a14="http://schemas.microsoft.com/office/drawing/2010/main" val="0"/>
              </a:ext>
            </a:extLst>
          </a:blip>
          <a:srcRect t="2254"/>
          <a:stretch/>
        </p:blipFill>
        <p:spPr>
          <a:xfrm>
            <a:off x="690014" y="1821117"/>
            <a:ext cx="6497595" cy="4218329"/>
          </a:xfrm>
          <a:prstGeom prst="rect">
            <a:avLst/>
          </a:prstGeom>
        </p:spPr>
      </p:pic>
      <p:pic>
        <p:nvPicPr>
          <p:cNvPr id="3" name="Picture 2" descr="A blue line on a black background&#10;&#10;Description automatically generated">
            <a:extLst>
              <a:ext uri="{FF2B5EF4-FFF2-40B4-BE49-F238E27FC236}">
                <a16:creationId xmlns:a16="http://schemas.microsoft.com/office/drawing/2014/main" id="{62532C8B-7758-F4A5-0B6C-51C8116EDAEE}"/>
              </a:ext>
            </a:extLst>
          </p:cNvPr>
          <p:cNvPicPr>
            <a:picLocks noChangeAspect="1"/>
          </p:cNvPicPr>
          <p:nvPr/>
        </p:nvPicPr>
        <p:blipFill rotWithShape="1">
          <a:blip r:embed="rId4">
            <a:extLst>
              <a:ext uri="{28A0092B-C50C-407E-A947-70E740481C1C}">
                <a14:useLocalDpi xmlns:a14="http://schemas.microsoft.com/office/drawing/2010/main" val="0"/>
              </a:ext>
            </a:extLst>
          </a:blip>
          <a:srcRect l="9320" t="2254"/>
          <a:stretch/>
        </p:blipFill>
        <p:spPr>
          <a:xfrm>
            <a:off x="1294781" y="1831992"/>
            <a:ext cx="5892041" cy="4218329"/>
          </a:xfrm>
          <a:prstGeom prst="rect">
            <a:avLst/>
          </a:prstGeom>
        </p:spPr>
      </p:pic>
      <p:pic>
        <p:nvPicPr>
          <p:cNvPr id="4" name="Picture 3" descr="A yellow line on a black background&#10;&#10;Description automatically generated">
            <a:extLst>
              <a:ext uri="{FF2B5EF4-FFF2-40B4-BE49-F238E27FC236}">
                <a16:creationId xmlns:a16="http://schemas.microsoft.com/office/drawing/2014/main" id="{64B7547A-5386-7BF5-1337-AF894A300A28}"/>
              </a:ext>
            </a:extLst>
          </p:cNvPr>
          <p:cNvPicPr>
            <a:picLocks noChangeAspect="1"/>
          </p:cNvPicPr>
          <p:nvPr/>
        </p:nvPicPr>
        <p:blipFill rotWithShape="1">
          <a:blip r:embed="rId5">
            <a:extLst>
              <a:ext uri="{28A0092B-C50C-407E-A947-70E740481C1C}">
                <a14:useLocalDpi xmlns:a14="http://schemas.microsoft.com/office/drawing/2010/main" val="0"/>
              </a:ext>
            </a:extLst>
          </a:blip>
          <a:srcRect l="9320" t="43857" r="13475" b="6703"/>
          <a:stretch/>
        </p:blipFill>
        <p:spPr>
          <a:xfrm>
            <a:off x="1295569" y="3616578"/>
            <a:ext cx="5016506" cy="2133600"/>
          </a:xfrm>
          <a:prstGeom prst="rect">
            <a:avLst/>
          </a:prstGeom>
        </p:spPr>
      </p:pic>
      <p:pic>
        <p:nvPicPr>
          <p:cNvPr id="7" name="Picture 6" descr="A black background with a red line&#10;&#10;Description automatically generated">
            <a:extLst>
              <a:ext uri="{FF2B5EF4-FFF2-40B4-BE49-F238E27FC236}">
                <a16:creationId xmlns:a16="http://schemas.microsoft.com/office/drawing/2014/main" id="{4DB7AF31-55EA-1EF8-7D78-5616172FF7EF}"/>
              </a:ext>
            </a:extLst>
          </p:cNvPr>
          <p:cNvPicPr>
            <a:picLocks noChangeAspect="1"/>
          </p:cNvPicPr>
          <p:nvPr/>
        </p:nvPicPr>
        <p:blipFill rotWithShape="1">
          <a:blip r:embed="rId6">
            <a:extLst>
              <a:ext uri="{28A0092B-C50C-407E-A947-70E740481C1C}">
                <a14:useLocalDpi xmlns:a14="http://schemas.microsoft.com/office/drawing/2010/main" val="0"/>
              </a:ext>
            </a:extLst>
          </a:blip>
          <a:srcRect t="84822"/>
          <a:stretch/>
        </p:blipFill>
        <p:spPr>
          <a:xfrm>
            <a:off x="690014" y="5384417"/>
            <a:ext cx="6497595" cy="655029"/>
          </a:xfrm>
          <a:prstGeom prst="rect">
            <a:avLst/>
          </a:prstGeom>
        </p:spPr>
      </p:pic>
      <p:sp>
        <p:nvSpPr>
          <p:cNvPr id="10" name="TextBox 9">
            <a:extLst>
              <a:ext uri="{FF2B5EF4-FFF2-40B4-BE49-F238E27FC236}">
                <a16:creationId xmlns:a16="http://schemas.microsoft.com/office/drawing/2014/main" id="{F0CCA879-9D41-9366-FD53-F167676E9210}"/>
              </a:ext>
            </a:extLst>
          </p:cNvPr>
          <p:cNvSpPr txBox="1"/>
          <p:nvPr/>
        </p:nvSpPr>
        <p:spPr>
          <a:xfrm>
            <a:off x="2592674" y="5609833"/>
            <a:ext cx="3269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Drug Concentration</a:t>
            </a:r>
          </a:p>
        </p:txBody>
      </p:sp>
      <p:sp>
        <p:nvSpPr>
          <p:cNvPr id="11" name="TextBox 10">
            <a:extLst>
              <a:ext uri="{FF2B5EF4-FFF2-40B4-BE49-F238E27FC236}">
                <a16:creationId xmlns:a16="http://schemas.microsoft.com/office/drawing/2014/main" id="{9F6ED0C7-A201-EB7E-B4F1-B29B5B086C83}"/>
              </a:ext>
            </a:extLst>
          </p:cNvPr>
          <p:cNvSpPr txBox="1"/>
          <p:nvPr/>
        </p:nvSpPr>
        <p:spPr>
          <a:xfrm rot="16200000">
            <a:off x="-402243" y="3371934"/>
            <a:ext cx="3269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Receptor Response</a:t>
            </a:r>
          </a:p>
        </p:txBody>
      </p:sp>
      <p:sp>
        <p:nvSpPr>
          <p:cNvPr id="13" name="TextBox 12">
            <a:extLst>
              <a:ext uri="{FF2B5EF4-FFF2-40B4-BE49-F238E27FC236}">
                <a16:creationId xmlns:a16="http://schemas.microsoft.com/office/drawing/2014/main" id="{CD3C9923-232D-7057-CCBD-6F58776E2BCC}"/>
              </a:ext>
            </a:extLst>
          </p:cNvPr>
          <p:cNvSpPr txBox="1"/>
          <p:nvPr/>
        </p:nvSpPr>
        <p:spPr>
          <a:xfrm>
            <a:off x="6312075" y="3602766"/>
            <a:ext cx="49455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Partial agonist (Buprenorphine)</a:t>
            </a:r>
          </a:p>
        </p:txBody>
      </p:sp>
      <p:cxnSp>
        <p:nvCxnSpPr>
          <p:cNvPr id="8" name="Straight Arrow Connector 7">
            <a:extLst>
              <a:ext uri="{FF2B5EF4-FFF2-40B4-BE49-F238E27FC236}">
                <a16:creationId xmlns:a16="http://schemas.microsoft.com/office/drawing/2014/main" id="{C236F5C8-75AA-EAD3-C444-964198DDECA3}"/>
              </a:ext>
            </a:extLst>
          </p:cNvPr>
          <p:cNvCxnSpPr/>
          <p:nvPr/>
        </p:nvCxnSpPr>
        <p:spPr>
          <a:xfrm>
            <a:off x="6217011" y="3888642"/>
            <a:ext cx="0" cy="165630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D38EE3B-9905-F8E7-896A-889578B322A0}"/>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lue text on a black background&#10;&#10;Description automatically generated">
            <a:extLst>
              <a:ext uri="{FF2B5EF4-FFF2-40B4-BE49-F238E27FC236}">
                <a16:creationId xmlns:a16="http://schemas.microsoft.com/office/drawing/2014/main" id="{AC4A71C6-B038-A1FA-B039-97C64DB6DF37}"/>
              </a:ext>
            </a:extLst>
          </p:cNvPr>
          <p:cNvPicPr>
            <a:picLocks noChangeAspect="1"/>
          </p:cNvPicPr>
          <p:nvPr/>
        </p:nvPicPr>
        <p:blipFill rotWithShape="1">
          <a:blip r:embed="rId7">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8" name="Picture 17">
            <a:extLst>
              <a:ext uri="{FF2B5EF4-FFF2-40B4-BE49-F238E27FC236}">
                <a16:creationId xmlns:a16="http://schemas.microsoft.com/office/drawing/2014/main" id="{46F82D46-42F8-7F0E-4EF0-AB93BE6245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19" name="TextBox 18">
            <a:extLst>
              <a:ext uri="{FF2B5EF4-FFF2-40B4-BE49-F238E27FC236}">
                <a16:creationId xmlns:a16="http://schemas.microsoft.com/office/drawing/2014/main" id="{C062CF98-8F66-5491-19F4-02D9A378B590}"/>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262158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A711FA-43AA-26DA-A5F0-8D3B5651D199}"/>
              </a:ext>
            </a:extLst>
          </p:cNvPr>
          <p:cNvSpPr>
            <a:spLocks noGrp="1"/>
          </p:cNvSpPr>
          <p:nvPr>
            <p:ph idx="1"/>
          </p:nvPr>
        </p:nvSpPr>
        <p:spPr>
          <a:xfrm>
            <a:off x="771219" y="621162"/>
            <a:ext cx="6487632" cy="1162124"/>
          </a:xfrm>
        </p:spPr>
        <p:txBody>
          <a:bodyPr>
            <a:normAutofit/>
          </a:bodyPr>
          <a:lstStyle/>
          <a:p>
            <a:pPr marL="0" indent="0">
              <a:buNone/>
            </a:pPr>
            <a:r>
              <a:rPr lang="en-US" sz="7200" b="1" dirty="0">
                <a:ln w="22225">
                  <a:solidFill>
                    <a:schemeClr val="accent2">
                      <a:lumMod val="50000"/>
                    </a:schemeClr>
                  </a:solidFill>
                  <a:prstDash val="solid"/>
                </a:ln>
                <a:solidFill>
                  <a:schemeClr val="accent2"/>
                </a:solidFill>
                <a:latin typeface="Tw Cen MT Condensed Extra Bold" panose="020B0803020202020204" pitchFamily="34" charset="0"/>
              </a:rPr>
              <a:t>HIGH AFFINITY</a:t>
            </a:r>
          </a:p>
        </p:txBody>
      </p:sp>
      <p:pic>
        <p:nvPicPr>
          <p:cNvPr id="8" name="Picture 7" descr="A picture containing icon&#10;&#10;Description automatically generated">
            <a:extLst>
              <a:ext uri="{FF2B5EF4-FFF2-40B4-BE49-F238E27FC236}">
                <a16:creationId xmlns:a16="http://schemas.microsoft.com/office/drawing/2014/main" id="{0A4AA231-918F-0EFC-608C-48D2E7706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856" y="0"/>
            <a:ext cx="9818288" cy="6858000"/>
          </a:xfrm>
          <a:prstGeom prst="rect">
            <a:avLst/>
          </a:prstGeom>
        </p:spPr>
      </p:pic>
      <p:sp>
        <p:nvSpPr>
          <p:cNvPr id="9" name="Content Placeholder 2">
            <a:extLst>
              <a:ext uri="{FF2B5EF4-FFF2-40B4-BE49-F238E27FC236}">
                <a16:creationId xmlns:a16="http://schemas.microsoft.com/office/drawing/2014/main" id="{C5496BF3-EF2B-E69A-534F-D6B4C1D688BF}"/>
              </a:ext>
            </a:extLst>
          </p:cNvPr>
          <p:cNvSpPr txBox="1">
            <a:spLocks/>
          </p:cNvSpPr>
          <p:nvPr/>
        </p:nvSpPr>
        <p:spPr>
          <a:xfrm>
            <a:off x="3438710" y="1562712"/>
            <a:ext cx="6487632" cy="116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w="22225">
                  <a:solidFill>
                    <a:srgbClr val="84ACB6">
                      <a:lumMod val="50000"/>
                    </a:srgbClr>
                  </a:solidFill>
                  <a:prstDash val="solid"/>
                </a:ln>
                <a:solidFill>
                  <a:srgbClr val="84ACB6"/>
                </a:solidFill>
                <a:effectLst/>
                <a:uLnTx/>
                <a:uFillTx/>
                <a:latin typeface="Tw Cen MT Condensed Extra Bold" panose="020B0803020202020204" pitchFamily="34" charset="0"/>
                <a:ea typeface="+mn-ea"/>
                <a:cs typeface="+mn-cs"/>
              </a:rPr>
              <a:t>PARTIAL AGONIST</a:t>
            </a:r>
          </a:p>
        </p:txBody>
      </p:sp>
      <p:sp>
        <p:nvSpPr>
          <p:cNvPr id="10" name="Content Placeholder 2">
            <a:extLst>
              <a:ext uri="{FF2B5EF4-FFF2-40B4-BE49-F238E27FC236}">
                <a16:creationId xmlns:a16="http://schemas.microsoft.com/office/drawing/2014/main" id="{4CA1CAD5-302F-7E11-455B-90F3029E0CA0}"/>
              </a:ext>
            </a:extLst>
          </p:cNvPr>
          <p:cNvSpPr txBox="1">
            <a:spLocks/>
          </p:cNvSpPr>
          <p:nvPr/>
        </p:nvSpPr>
        <p:spPr>
          <a:xfrm>
            <a:off x="6514190" y="621162"/>
            <a:ext cx="1078802" cy="116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w="22225">
                  <a:solidFill>
                    <a:srgbClr val="8784C7">
                      <a:lumMod val="50000"/>
                    </a:srgbClr>
                  </a:solidFill>
                  <a:prstDash val="solid"/>
                </a:ln>
                <a:solidFill>
                  <a:srgbClr val="8784C7"/>
                </a:solidFill>
                <a:effectLst/>
                <a:uLnTx/>
                <a:uFillTx/>
                <a:latin typeface="Tw Cen MT Condensed Extra Bold" panose="020B0803020202020204" pitchFamily="34" charset="0"/>
                <a:ea typeface="+mn-ea"/>
                <a:cs typeface="+mn-cs"/>
              </a:rPr>
              <a:t>+</a:t>
            </a:r>
          </a:p>
        </p:txBody>
      </p:sp>
      <p:sp>
        <p:nvSpPr>
          <p:cNvPr id="11" name="Content Placeholder 2">
            <a:extLst>
              <a:ext uri="{FF2B5EF4-FFF2-40B4-BE49-F238E27FC236}">
                <a16:creationId xmlns:a16="http://schemas.microsoft.com/office/drawing/2014/main" id="{9D9268EC-03DB-EBD5-4FF1-D594E08C41C5}"/>
              </a:ext>
            </a:extLst>
          </p:cNvPr>
          <p:cNvSpPr txBox="1">
            <a:spLocks/>
          </p:cNvSpPr>
          <p:nvPr/>
        </p:nvSpPr>
        <p:spPr>
          <a:xfrm>
            <a:off x="10129071" y="1562712"/>
            <a:ext cx="1078802" cy="116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w="22225">
                  <a:solidFill>
                    <a:srgbClr val="6997AF">
                      <a:lumMod val="75000"/>
                    </a:srgbClr>
                  </a:solidFill>
                  <a:prstDash val="solid"/>
                </a:ln>
                <a:solidFill>
                  <a:srgbClr val="84ACB6"/>
                </a:solidFill>
                <a:effectLst/>
                <a:uLnTx/>
                <a:uFillTx/>
                <a:latin typeface="Tw Cen MT Condensed Extra Bold" panose="020B0803020202020204" pitchFamily="34" charset="0"/>
                <a:ea typeface="+mn-ea"/>
                <a:cs typeface="+mn-cs"/>
              </a:rPr>
              <a:t>=</a:t>
            </a:r>
          </a:p>
        </p:txBody>
      </p:sp>
      <p:sp>
        <p:nvSpPr>
          <p:cNvPr id="12" name="Content Placeholder 2">
            <a:extLst>
              <a:ext uri="{FF2B5EF4-FFF2-40B4-BE49-F238E27FC236}">
                <a16:creationId xmlns:a16="http://schemas.microsoft.com/office/drawing/2014/main" id="{5077B279-1B06-D4AD-EEB2-4FA8AC77FC89}"/>
              </a:ext>
            </a:extLst>
          </p:cNvPr>
          <p:cNvSpPr txBox="1">
            <a:spLocks/>
          </p:cNvSpPr>
          <p:nvPr/>
        </p:nvSpPr>
        <p:spPr>
          <a:xfrm>
            <a:off x="1162378" y="5695876"/>
            <a:ext cx="10501302" cy="116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w="22225">
                  <a:solidFill>
                    <a:srgbClr val="5D739A">
                      <a:lumMod val="50000"/>
                    </a:srgbClr>
                  </a:solidFill>
                  <a:prstDash val="solid"/>
                </a:ln>
                <a:solidFill>
                  <a:srgbClr val="5D739A"/>
                </a:solidFill>
                <a:effectLst/>
                <a:uLnTx/>
                <a:uFillTx/>
                <a:latin typeface="Tw Cen MT Condensed Extra Bold" panose="020B0803020202020204" pitchFamily="34" charset="0"/>
                <a:ea typeface="+mn-ea"/>
                <a:cs typeface="+mn-cs"/>
              </a:rPr>
              <a:t>PRECIPITATED WITHDRAWAL</a:t>
            </a:r>
          </a:p>
        </p:txBody>
      </p:sp>
      <p:sp>
        <p:nvSpPr>
          <p:cNvPr id="2" name="TextBox 1">
            <a:extLst>
              <a:ext uri="{FF2B5EF4-FFF2-40B4-BE49-F238E27FC236}">
                <a16:creationId xmlns:a16="http://schemas.microsoft.com/office/drawing/2014/main" id="{59B26750-880A-DA6D-38B1-C77763967C33}"/>
              </a:ext>
            </a:extLst>
          </p:cNvPr>
          <p:cNvSpPr txBox="1"/>
          <p:nvPr/>
        </p:nvSpPr>
        <p:spPr>
          <a:xfrm>
            <a:off x="3040104" y="2884333"/>
            <a:ext cx="2538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fentanyl</a:t>
            </a:r>
          </a:p>
        </p:txBody>
      </p:sp>
      <p:sp>
        <p:nvSpPr>
          <p:cNvPr id="13" name="TextBox 12">
            <a:extLst>
              <a:ext uri="{FF2B5EF4-FFF2-40B4-BE49-F238E27FC236}">
                <a16:creationId xmlns:a16="http://schemas.microsoft.com/office/drawing/2014/main" id="{9BAB57C3-6BA3-8D6E-A587-954423AF3434}"/>
              </a:ext>
            </a:extLst>
          </p:cNvPr>
          <p:cNvSpPr txBox="1"/>
          <p:nvPr/>
        </p:nvSpPr>
        <p:spPr>
          <a:xfrm>
            <a:off x="5787388" y="5112583"/>
            <a:ext cx="29251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mu-opioid receptor</a:t>
            </a:r>
          </a:p>
        </p:txBody>
      </p:sp>
      <p:sp>
        <p:nvSpPr>
          <p:cNvPr id="3" name="TextBox 2">
            <a:extLst>
              <a:ext uri="{FF2B5EF4-FFF2-40B4-BE49-F238E27FC236}">
                <a16:creationId xmlns:a16="http://schemas.microsoft.com/office/drawing/2014/main" id="{FED5939F-6456-5299-5A48-84CF1F060AB0}"/>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1375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A35CB-791F-99B8-AABC-A0A951919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1BF37-34F5-5DB6-B6CA-DA14FAD099FA}"/>
              </a:ext>
            </a:extLst>
          </p:cNvPr>
          <p:cNvSpPr>
            <a:spLocks noGrp="1"/>
          </p:cNvSpPr>
          <p:nvPr>
            <p:ph type="title"/>
          </p:nvPr>
        </p:nvSpPr>
        <p:spPr>
          <a:xfrm>
            <a:off x="473242" y="370741"/>
            <a:ext cx="11245515" cy="1836654"/>
          </a:xfrm>
        </p:spPr>
        <p:txBody>
          <a:bodyPr>
            <a:normAutofit/>
          </a:bodyPr>
          <a:lstStyle/>
          <a:p>
            <a:pPr algn="ctr"/>
            <a:r>
              <a:rPr lang="en-US" dirty="0"/>
              <a:t>Buprenorphine</a:t>
            </a:r>
          </a:p>
        </p:txBody>
      </p:sp>
      <p:sp>
        <p:nvSpPr>
          <p:cNvPr id="3" name="Content Placeholder 2">
            <a:extLst>
              <a:ext uri="{FF2B5EF4-FFF2-40B4-BE49-F238E27FC236}">
                <a16:creationId xmlns:a16="http://schemas.microsoft.com/office/drawing/2014/main" id="{E4D18039-3B97-F8C2-2C29-6C4B354326C6}"/>
              </a:ext>
            </a:extLst>
          </p:cNvPr>
          <p:cNvSpPr>
            <a:spLocks noGrp="1"/>
          </p:cNvSpPr>
          <p:nvPr>
            <p:ph idx="1"/>
          </p:nvPr>
        </p:nvSpPr>
        <p:spPr>
          <a:xfrm>
            <a:off x="5005136" y="1431759"/>
            <a:ext cx="6713621" cy="3930316"/>
          </a:xfrm>
        </p:spPr>
        <p:txBody>
          <a:bodyPr>
            <a:normAutofit/>
          </a:bodyPr>
          <a:lstStyle/>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9D42E1B4-ABCB-3A9F-3F19-7B407499D0EF}"/>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lue text on a black background&#10;&#10;Description automatically generated">
            <a:extLst>
              <a:ext uri="{FF2B5EF4-FFF2-40B4-BE49-F238E27FC236}">
                <a16:creationId xmlns:a16="http://schemas.microsoft.com/office/drawing/2014/main" id="{89FD5E00-E2A0-683F-931C-361B4280A6C9}"/>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1" name="Picture 10">
            <a:extLst>
              <a:ext uri="{FF2B5EF4-FFF2-40B4-BE49-F238E27FC236}">
                <a16:creationId xmlns:a16="http://schemas.microsoft.com/office/drawing/2014/main" id="{0B365114-F402-3EB9-C6E9-E604202A4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434" y="5892661"/>
            <a:ext cx="2421566" cy="812939"/>
          </a:xfrm>
          <a:prstGeom prst="rect">
            <a:avLst/>
          </a:prstGeom>
        </p:spPr>
      </p:pic>
      <p:graphicFrame>
        <p:nvGraphicFramePr>
          <p:cNvPr id="4" name="Table 3">
            <a:extLst>
              <a:ext uri="{FF2B5EF4-FFF2-40B4-BE49-F238E27FC236}">
                <a16:creationId xmlns:a16="http://schemas.microsoft.com/office/drawing/2014/main" id="{6179D035-0B59-C8E7-CCD9-8B1051E8315D}"/>
              </a:ext>
            </a:extLst>
          </p:cNvPr>
          <p:cNvGraphicFramePr>
            <a:graphicFrameLocks noGrp="1"/>
          </p:cNvGraphicFramePr>
          <p:nvPr>
            <p:extLst>
              <p:ext uri="{D42A27DB-BD31-4B8C-83A1-F6EECF244321}">
                <p14:modId xmlns:p14="http://schemas.microsoft.com/office/powerpoint/2010/main" val="3938276616"/>
              </p:ext>
            </p:extLst>
          </p:nvPr>
        </p:nvGraphicFramePr>
        <p:xfrm>
          <a:off x="381216" y="2365139"/>
          <a:ext cx="11429568" cy="3017520"/>
        </p:xfrm>
        <a:graphic>
          <a:graphicData uri="http://schemas.openxmlformats.org/drawingml/2006/table">
            <a:tbl>
              <a:tblPr firstRow="1" bandRow="1">
                <a:tableStyleId>{5C22544A-7EE6-4342-B048-85BDC9FD1C3A}</a:tableStyleId>
              </a:tblPr>
              <a:tblGrid>
                <a:gridCol w="3983080">
                  <a:extLst>
                    <a:ext uri="{9D8B030D-6E8A-4147-A177-3AD203B41FA5}">
                      <a16:colId xmlns:a16="http://schemas.microsoft.com/office/drawing/2014/main" val="1207330007"/>
                    </a:ext>
                  </a:extLst>
                </a:gridCol>
                <a:gridCol w="3878771">
                  <a:extLst>
                    <a:ext uri="{9D8B030D-6E8A-4147-A177-3AD203B41FA5}">
                      <a16:colId xmlns:a16="http://schemas.microsoft.com/office/drawing/2014/main" val="3014353165"/>
                    </a:ext>
                  </a:extLst>
                </a:gridCol>
                <a:gridCol w="3567717">
                  <a:extLst>
                    <a:ext uri="{9D8B030D-6E8A-4147-A177-3AD203B41FA5}">
                      <a16:colId xmlns:a16="http://schemas.microsoft.com/office/drawing/2014/main" val="3641399597"/>
                    </a:ext>
                  </a:extLst>
                </a:gridCol>
              </a:tblGrid>
              <a:tr h="370840">
                <a:tc>
                  <a:txBody>
                    <a:bodyPr/>
                    <a:lstStyle/>
                    <a:p>
                      <a:endParaRPr lang="en-US" sz="2400" dirty="0"/>
                    </a:p>
                  </a:txBody>
                  <a:tcPr/>
                </a:tc>
                <a:tc>
                  <a:txBody>
                    <a:bodyPr/>
                    <a:lstStyle/>
                    <a:p>
                      <a:r>
                        <a:rPr lang="en-US" sz="2400" dirty="0"/>
                        <a:t>Form</a:t>
                      </a:r>
                    </a:p>
                  </a:txBody>
                  <a:tcPr/>
                </a:tc>
                <a:tc>
                  <a:txBody>
                    <a:bodyPr/>
                    <a:lstStyle/>
                    <a:p>
                      <a:r>
                        <a:rPr lang="en-US" sz="2400" dirty="0"/>
                        <a:t>Brand Name</a:t>
                      </a:r>
                    </a:p>
                  </a:txBody>
                  <a:tcPr/>
                </a:tc>
                <a:extLst>
                  <a:ext uri="{0D108BD9-81ED-4DB2-BD59-A6C34878D82A}">
                    <a16:rowId xmlns:a16="http://schemas.microsoft.com/office/drawing/2014/main" val="28016454"/>
                  </a:ext>
                </a:extLst>
              </a:tr>
              <a:tr h="370840">
                <a:tc rowSpan="3">
                  <a:txBody>
                    <a:bodyPr/>
                    <a:lstStyle/>
                    <a:p>
                      <a:r>
                        <a:rPr lang="en-US" sz="2400" dirty="0"/>
                        <a:t>Buprenorphine</a:t>
                      </a:r>
                    </a:p>
                  </a:txBody>
                  <a:tcPr/>
                </a:tc>
                <a:tc>
                  <a:txBody>
                    <a:bodyPr/>
                    <a:lstStyle/>
                    <a:p>
                      <a:r>
                        <a:rPr lang="en-US" sz="2400" dirty="0"/>
                        <a:t>Film or tablet</a:t>
                      </a:r>
                    </a:p>
                  </a:txBody>
                  <a:tcPr/>
                </a:tc>
                <a:tc>
                  <a:txBody>
                    <a:bodyPr/>
                    <a:lstStyle/>
                    <a:p>
                      <a:r>
                        <a:rPr lang="en-US" sz="2400" dirty="0"/>
                        <a:t>Subutex</a:t>
                      </a:r>
                    </a:p>
                  </a:txBody>
                  <a:tcPr/>
                </a:tc>
                <a:extLst>
                  <a:ext uri="{0D108BD9-81ED-4DB2-BD59-A6C34878D82A}">
                    <a16:rowId xmlns:a16="http://schemas.microsoft.com/office/drawing/2014/main" val="1502325159"/>
                  </a:ext>
                </a:extLst>
              </a:tr>
              <a:tr h="370840">
                <a:tc vMerge="1">
                  <a:txBody>
                    <a:bodyPr/>
                    <a:lstStyle/>
                    <a:p>
                      <a:endParaRPr lang="en-US" dirty="0"/>
                    </a:p>
                  </a:txBody>
                  <a:tcPr/>
                </a:tc>
                <a:tc>
                  <a:txBody>
                    <a:bodyPr/>
                    <a:lstStyle/>
                    <a:p>
                      <a:r>
                        <a:rPr lang="en-US" sz="2400" dirty="0"/>
                        <a:t>Patch</a:t>
                      </a:r>
                    </a:p>
                  </a:txBody>
                  <a:tcPr/>
                </a:tc>
                <a:tc>
                  <a:txBody>
                    <a:bodyPr/>
                    <a:lstStyle/>
                    <a:p>
                      <a:r>
                        <a:rPr lang="en-US" sz="2400" dirty="0" err="1"/>
                        <a:t>Butrans</a:t>
                      </a:r>
                      <a:endParaRPr lang="en-US" sz="2400" dirty="0"/>
                    </a:p>
                  </a:txBody>
                  <a:tcPr/>
                </a:tc>
                <a:extLst>
                  <a:ext uri="{0D108BD9-81ED-4DB2-BD59-A6C34878D82A}">
                    <a16:rowId xmlns:a16="http://schemas.microsoft.com/office/drawing/2014/main" val="3152082863"/>
                  </a:ext>
                </a:extLst>
              </a:tr>
              <a:tr h="370840">
                <a:tc vMerge="1">
                  <a:txBody>
                    <a:bodyPr/>
                    <a:lstStyle/>
                    <a:p>
                      <a:endParaRPr lang="en-US" dirty="0"/>
                    </a:p>
                  </a:txBody>
                  <a:tcPr/>
                </a:tc>
                <a:tc>
                  <a:txBody>
                    <a:bodyPr/>
                    <a:lstStyle/>
                    <a:p>
                      <a:r>
                        <a:rPr lang="en-US" sz="2400" dirty="0"/>
                        <a:t>Extended-Release injection</a:t>
                      </a:r>
                    </a:p>
                  </a:txBody>
                  <a:tcPr/>
                </a:tc>
                <a:tc>
                  <a:txBody>
                    <a:bodyPr/>
                    <a:lstStyle/>
                    <a:p>
                      <a:r>
                        <a:rPr lang="en-US" sz="2400" dirty="0" err="1"/>
                        <a:t>Sublocade</a:t>
                      </a:r>
                      <a:endParaRPr lang="en-US" sz="2400" dirty="0"/>
                    </a:p>
                    <a:p>
                      <a:r>
                        <a:rPr lang="en-US" sz="2400" dirty="0" err="1"/>
                        <a:t>Brixadi</a:t>
                      </a:r>
                      <a:endParaRPr lang="en-US" sz="2400" dirty="0"/>
                    </a:p>
                  </a:txBody>
                  <a:tcPr/>
                </a:tc>
                <a:extLst>
                  <a:ext uri="{0D108BD9-81ED-4DB2-BD59-A6C34878D82A}">
                    <a16:rowId xmlns:a16="http://schemas.microsoft.com/office/drawing/2014/main" val="2569373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Buprenorphine-naloxone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Film or tablet</a:t>
                      </a:r>
                    </a:p>
                  </a:txBody>
                  <a:tcPr/>
                </a:tc>
                <a:tc>
                  <a:txBody>
                    <a:bodyPr/>
                    <a:lstStyle/>
                    <a:p>
                      <a:r>
                        <a:rPr lang="en-US" sz="2400" dirty="0"/>
                        <a:t>Suboxone, </a:t>
                      </a:r>
                      <a:r>
                        <a:rPr lang="en-US" sz="2400" dirty="0" err="1"/>
                        <a:t>Zubsolv</a:t>
                      </a:r>
                      <a:r>
                        <a:rPr lang="en-US" sz="2400" dirty="0"/>
                        <a:t>, </a:t>
                      </a:r>
                      <a:r>
                        <a:rPr lang="en-US" sz="2400" dirty="0" err="1"/>
                        <a:t>Bunavail</a:t>
                      </a:r>
                      <a:endParaRPr lang="en-US" sz="2400" dirty="0"/>
                    </a:p>
                  </a:txBody>
                  <a:tcPr/>
                </a:tc>
                <a:extLst>
                  <a:ext uri="{0D108BD9-81ED-4DB2-BD59-A6C34878D82A}">
                    <a16:rowId xmlns:a16="http://schemas.microsoft.com/office/drawing/2014/main" val="313417889"/>
                  </a:ext>
                </a:extLst>
              </a:tr>
            </a:tbl>
          </a:graphicData>
        </a:graphic>
      </p:graphicFrame>
    </p:spTree>
    <p:extLst>
      <p:ext uri="{BB962C8B-B14F-4D97-AF65-F5344CB8AC3E}">
        <p14:creationId xmlns:p14="http://schemas.microsoft.com/office/powerpoint/2010/main" val="419208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3177B3-3ADE-72AD-E133-3B840E8AB0C3}"/>
              </a:ext>
            </a:extLst>
          </p:cNvPr>
          <p:cNvSpPr>
            <a:spLocks noGrp="1"/>
          </p:cNvSpPr>
          <p:nvPr>
            <p:ph idx="1"/>
          </p:nvPr>
        </p:nvSpPr>
        <p:spPr/>
        <p:txBody>
          <a:bodyPr lIns="91440" tIns="45720" rIns="91440" bIns="45720" anchor="t">
            <a:noAutofit/>
          </a:bodyPr>
          <a:lstStyle/>
          <a:p>
            <a:pPr marL="0" indent="0">
              <a:buNone/>
            </a:pPr>
            <a:r>
              <a:rPr lang="en-US" sz="2400"/>
              <a:t>No members of the planning committee, speakers, presenters, authors, content reviewers, and/or anyone else in a position to control the content of this education activity have relevant financial relationships with any entity producing, marketing, re-selling, or distributing health care goods or services, used on, or consumed by, patients to disclose.</a:t>
            </a:r>
          </a:p>
          <a:p>
            <a:pPr marL="0" indent="0">
              <a:buNone/>
            </a:pPr>
            <a:endParaRPr lang="en-US"/>
          </a:p>
        </p:txBody>
      </p:sp>
      <p:sp>
        <p:nvSpPr>
          <p:cNvPr id="3" name="Text Placeholder 2">
            <a:extLst>
              <a:ext uri="{FF2B5EF4-FFF2-40B4-BE49-F238E27FC236}">
                <a16:creationId xmlns:a16="http://schemas.microsoft.com/office/drawing/2014/main" id="{C2D08491-357E-144E-CA30-FCBAACA3FBEE}"/>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3657B64D-DF99-0163-2486-97F7FA34DA9D}"/>
              </a:ext>
            </a:extLst>
          </p:cNvPr>
          <p:cNvSpPr>
            <a:spLocks noGrp="1"/>
          </p:cNvSpPr>
          <p:nvPr>
            <p:ph type="title"/>
          </p:nvPr>
        </p:nvSpPr>
        <p:spPr/>
        <p:txBody>
          <a:bodyPr/>
          <a:lstStyle/>
          <a:p>
            <a:r>
              <a:rPr lang="en-US" sz="3500"/>
              <a:t>Disclosures</a:t>
            </a:r>
          </a:p>
        </p:txBody>
      </p:sp>
    </p:spTree>
    <p:extLst>
      <p:ext uri="{BB962C8B-B14F-4D97-AF65-F5344CB8AC3E}">
        <p14:creationId xmlns:p14="http://schemas.microsoft.com/office/powerpoint/2010/main" val="103267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B37B1-49DB-F555-7A67-C4A0CEEB0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D4A60-24CB-3504-532A-78F7B2749ABB}"/>
              </a:ext>
            </a:extLst>
          </p:cNvPr>
          <p:cNvSpPr>
            <a:spLocks noGrp="1"/>
          </p:cNvSpPr>
          <p:nvPr>
            <p:ph type="title"/>
          </p:nvPr>
        </p:nvSpPr>
        <p:spPr>
          <a:xfrm>
            <a:off x="473243" y="370741"/>
            <a:ext cx="3870158" cy="1836654"/>
          </a:xfrm>
        </p:spPr>
        <p:txBody>
          <a:bodyPr>
            <a:normAutofit/>
          </a:bodyPr>
          <a:lstStyle/>
          <a:p>
            <a:pPr algn="r"/>
            <a:r>
              <a:rPr lang="en-US" dirty="0"/>
              <a:t>Buprenorphine</a:t>
            </a:r>
          </a:p>
        </p:txBody>
      </p:sp>
      <p:sp>
        <p:nvSpPr>
          <p:cNvPr id="3" name="Content Placeholder 2">
            <a:extLst>
              <a:ext uri="{FF2B5EF4-FFF2-40B4-BE49-F238E27FC236}">
                <a16:creationId xmlns:a16="http://schemas.microsoft.com/office/drawing/2014/main" id="{59421413-049A-19AA-782B-A926A92F52EF}"/>
              </a:ext>
            </a:extLst>
          </p:cNvPr>
          <p:cNvSpPr>
            <a:spLocks noGrp="1"/>
          </p:cNvSpPr>
          <p:nvPr>
            <p:ph idx="1"/>
          </p:nvPr>
        </p:nvSpPr>
        <p:spPr>
          <a:xfrm>
            <a:off x="5005136" y="1431759"/>
            <a:ext cx="6713621" cy="3930316"/>
          </a:xfrm>
        </p:spPr>
        <p:txBody>
          <a:bodyPr>
            <a:normAutofit/>
          </a:bodyPr>
          <a:lstStyle/>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F5A2B7A9-7034-42BA-1BDE-CE0EC2834309}"/>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lue text on a black background&#10;&#10;Description automatically generated">
            <a:extLst>
              <a:ext uri="{FF2B5EF4-FFF2-40B4-BE49-F238E27FC236}">
                <a16:creationId xmlns:a16="http://schemas.microsoft.com/office/drawing/2014/main" id="{1627A43E-F469-EF63-E588-94B3CB487ACF}"/>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1" name="Picture 10">
            <a:extLst>
              <a:ext uri="{FF2B5EF4-FFF2-40B4-BE49-F238E27FC236}">
                <a16:creationId xmlns:a16="http://schemas.microsoft.com/office/drawing/2014/main" id="{5E8EF3C4-AEB6-F9A4-21EB-E1E3F84E2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434" y="5911424"/>
            <a:ext cx="2421566" cy="812939"/>
          </a:xfrm>
          <a:prstGeom prst="rect">
            <a:avLst/>
          </a:prstGeom>
        </p:spPr>
      </p:pic>
      <p:pic>
        <p:nvPicPr>
          <p:cNvPr id="12290" name="Picture 2" descr="Myth Images – Browse 2,084,822 Stock ...">
            <a:extLst>
              <a:ext uri="{FF2B5EF4-FFF2-40B4-BE49-F238E27FC236}">
                <a16:creationId xmlns:a16="http://schemas.microsoft.com/office/drawing/2014/main" id="{1D243446-45B6-6C0C-6B9F-B7B5C85B4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34" y="3074517"/>
            <a:ext cx="5085599" cy="29109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C71FE60-CC0E-66AE-DB9D-786447728EE8}"/>
              </a:ext>
            </a:extLst>
          </p:cNvPr>
          <p:cNvSpPr txBox="1"/>
          <p:nvPr/>
        </p:nvSpPr>
        <p:spPr>
          <a:xfrm>
            <a:off x="7405688" y="2992487"/>
            <a:ext cx="4017501" cy="2585323"/>
          </a:xfrm>
          <a:prstGeom prst="rect">
            <a:avLst/>
          </a:prstGeom>
          <a:noFill/>
        </p:spPr>
        <p:txBody>
          <a:bodyPr wrap="square">
            <a:spAutoFit/>
          </a:bodyPr>
          <a:lstStyle/>
          <a:p>
            <a:endParaRPr lang="en-US" dirty="0"/>
          </a:p>
          <a:p>
            <a:endParaRPr lang="en-US" dirty="0"/>
          </a:p>
          <a:p>
            <a:r>
              <a:rPr lang="en-US" dirty="0"/>
              <a:t>Naloxone only has an effect if someone tries to misuse the medication by injecting it. </a:t>
            </a:r>
          </a:p>
          <a:p>
            <a:endParaRPr lang="en-US" dirty="0"/>
          </a:p>
          <a:p>
            <a:r>
              <a:rPr lang="en-US" dirty="0"/>
              <a:t>When taken as prescribed (sublingually), naloxone is poorly absorbed through the oral mucosa. </a:t>
            </a:r>
          </a:p>
        </p:txBody>
      </p:sp>
      <p:sp>
        <p:nvSpPr>
          <p:cNvPr id="5" name="TextBox 4">
            <a:extLst>
              <a:ext uri="{FF2B5EF4-FFF2-40B4-BE49-F238E27FC236}">
                <a16:creationId xmlns:a16="http://schemas.microsoft.com/office/drawing/2014/main" id="{C7AFBB00-6773-654A-CE5B-1B7E63E316AD}"/>
              </a:ext>
            </a:extLst>
          </p:cNvPr>
          <p:cNvSpPr txBox="1"/>
          <p:nvPr/>
        </p:nvSpPr>
        <p:spPr>
          <a:xfrm>
            <a:off x="642731" y="2139291"/>
            <a:ext cx="5173278" cy="646331"/>
          </a:xfrm>
          <a:prstGeom prst="rect">
            <a:avLst/>
          </a:prstGeom>
          <a:solidFill>
            <a:schemeClr val="accent1">
              <a:lumMod val="40000"/>
              <a:lumOff val="60000"/>
            </a:schemeClr>
          </a:solidFill>
        </p:spPr>
        <p:txBody>
          <a:bodyPr wrap="square">
            <a:spAutoFit/>
          </a:bodyPr>
          <a:lstStyle/>
          <a:p>
            <a:pPr>
              <a:buNone/>
            </a:pPr>
            <a:r>
              <a:rPr lang="en-US" dirty="0"/>
              <a:t>Naloxone in Suboxone will cause withdrawal in people who aren’t using opioids</a:t>
            </a:r>
          </a:p>
        </p:txBody>
      </p:sp>
      <p:pic>
        <p:nvPicPr>
          <p:cNvPr id="12292" name="Picture 4" descr="Rubber Stamp Word Reality Inside Vector ...">
            <a:extLst>
              <a:ext uri="{FF2B5EF4-FFF2-40B4-BE49-F238E27FC236}">
                <a16:creationId xmlns:a16="http://schemas.microsoft.com/office/drawing/2014/main" id="{FA9660F1-A850-EA7B-3D8B-5B87EDBEE7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895" b="30428"/>
          <a:stretch>
            <a:fillRect/>
          </a:stretch>
        </p:blipFill>
        <p:spPr bwMode="auto">
          <a:xfrm>
            <a:off x="7110120" y="1658771"/>
            <a:ext cx="4313069" cy="177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6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72936F8-34EB-13E5-0CCE-BC6DF032500A}"/>
              </a:ext>
            </a:extLst>
          </p:cNvPr>
          <p:cNvGraphicFramePr>
            <a:graphicFrameLocks noGrp="1"/>
          </p:cNvGraphicFramePr>
          <p:nvPr/>
        </p:nvGraphicFramePr>
        <p:xfrm>
          <a:off x="643466" y="1369680"/>
          <a:ext cx="10905067" cy="5000467"/>
        </p:xfrm>
        <a:graphic>
          <a:graphicData uri="http://schemas.openxmlformats.org/drawingml/2006/table">
            <a:tbl>
              <a:tblPr firstRow="1" bandRow="1">
                <a:noFill/>
                <a:tableStyleId>{5C22544A-7EE6-4342-B048-85BDC9FD1C3A}</a:tableStyleId>
              </a:tblPr>
              <a:tblGrid>
                <a:gridCol w="2007681">
                  <a:extLst>
                    <a:ext uri="{9D8B030D-6E8A-4147-A177-3AD203B41FA5}">
                      <a16:colId xmlns:a16="http://schemas.microsoft.com/office/drawing/2014/main" val="3776050869"/>
                    </a:ext>
                  </a:extLst>
                </a:gridCol>
                <a:gridCol w="2810067">
                  <a:extLst>
                    <a:ext uri="{9D8B030D-6E8A-4147-A177-3AD203B41FA5}">
                      <a16:colId xmlns:a16="http://schemas.microsoft.com/office/drawing/2014/main" val="570356338"/>
                    </a:ext>
                  </a:extLst>
                </a:gridCol>
                <a:gridCol w="3199737">
                  <a:extLst>
                    <a:ext uri="{9D8B030D-6E8A-4147-A177-3AD203B41FA5}">
                      <a16:colId xmlns:a16="http://schemas.microsoft.com/office/drawing/2014/main" val="1824836455"/>
                    </a:ext>
                  </a:extLst>
                </a:gridCol>
                <a:gridCol w="2887582">
                  <a:extLst>
                    <a:ext uri="{9D8B030D-6E8A-4147-A177-3AD203B41FA5}">
                      <a16:colId xmlns:a16="http://schemas.microsoft.com/office/drawing/2014/main" val="3840341878"/>
                    </a:ext>
                  </a:extLst>
                </a:gridCol>
              </a:tblGrid>
              <a:tr h="561761">
                <a:tc>
                  <a:txBody>
                    <a:bodyPr/>
                    <a:lstStyle/>
                    <a:p>
                      <a:endParaRPr lang="en-US" sz="1800" b="1" cap="none" spc="0">
                        <a:solidFill>
                          <a:schemeClr val="bg1"/>
                        </a:solidFill>
                      </a:endParaRPr>
                    </a:p>
                  </a:txBody>
                  <a:tcPr marL="84470" marR="60336" marT="120672" marB="120672"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800" b="1" cap="none" spc="0">
                          <a:solidFill>
                            <a:schemeClr val="bg1"/>
                          </a:solidFill>
                        </a:rPr>
                        <a:t>Methadone</a:t>
                      </a:r>
                    </a:p>
                  </a:txBody>
                  <a:tcPr marL="84470" marR="60336" marT="120672" marB="120672"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800" b="1" cap="none" spc="0">
                          <a:solidFill>
                            <a:schemeClr val="bg1"/>
                          </a:solidFill>
                        </a:rPr>
                        <a:t>Buprenorphine</a:t>
                      </a:r>
                    </a:p>
                  </a:txBody>
                  <a:tcPr marL="84470" marR="60336" marT="120672" marB="120672"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800" b="1" cap="none" spc="0">
                          <a:solidFill>
                            <a:schemeClr val="bg1"/>
                          </a:solidFill>
                        </a:rPr>
                        <a:t>Naltrexone </a:t>
                      </a:r>
                    </a:p>
                  </a:txBody>
                  <a:tcPr marL="84470" marR="60336" marT="120672" marB="120672"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292321447"/>
                  </a:ext>
                </a:extLst>
              </a:tr>
              <a:tr h="700224">
                <a:tc>
                  <a:txBody>
                    <a:bodyPr/>
                    <a:lstStyle/>
                    <a:p>
                      <a:r>
                        <a:rPr lang="en-US" sz="1600" cap="none" spc="0">
                          <a:solidFill>
                            <a:schemeClr val="tx1"/>
                          </a:solidFill>
                        </a:rPr>
                        <a:t>Action at mu-opioid receptor </a:t>
                      </a:r>
                    </a:p>
                  </a:txBody>
                  <a:tcPr marL="84470" marR="60336" marT="60336" marB="120672">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600" cap="none" spc="0" dirty="0">
                          <a:solidFill>
                            <a:schemeClr val="tx1"/>
                          </a:solidFill>
                        </a:rPr>
                        <a:t>Full agonist </a:t>
                      </a:r>
                    </a:p>
                  </a:txBody>
                  <a:tcPr marL="84470" marR="60336" marT="60336" marB="120672">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600" cap="none" spc="0">
                          <a:solidFill>
                            <a:schemeClr val="tx1"/>
                          </a:solidFill>
                        </a:rPr>
                        <a:t>Partial agonist </a:t>
                      </a:r>
                    </a:p>
                  </a:txBody>
                  <a:tcPr marL="84470" marR="60336" marT="60336" marB="120672">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600" cap="none" spc="0">
                          <a:solidFill>
                            <a:schemeClr val="tx1"/>
                          </a:solidFill>
                        </a:rPr>
                        <a:t>Antagonist </a:t>
                      </a:r>
                    </a:p>
                  </a:txBody>
                  <a:tcPr marL="84470" marR="60336" marT="60336" marB="120672">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615368846"/>
                  </a:ext>
                </a:extLst>
              </a:tr>
              <a:tr h="700224">
                <a:tc>
                  <a:txBody>
                    <a:bodyPr/>
                    <a:lstStyle/>
                    <a:p>
                      <a:r>
                        <a:rPr lang="en-US" sz="1600" cap="none" spc="0">
                          <a:solidFill>
                            <a:schemeClr val="tx1"/>
                          </a:solidFill>
                        </a:rPr>
                        <a:t>Route(s) of administration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a:solidFill>
                            <a:schemeClr val="tx1"/>
                          </a:solidFill>
                        </a:rPr>
                        <a:t>Oral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dirty="0">
                          <a:solidFill>
                            <a:schemeClr val="tx1"/>
                          </a:solidFill>
                        </a:rPr>
                        <a:t>Sublingual, subcutaneous extended-release injection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dirty="0">
                          <a:solidFill>
                            <a:schemeClr val="tx1"/>
                          </a:solidFill>
                        </a:rPr>
                        <a:t>Oral, intramuscular extended-release injection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811396538"/>
                  </a:ext>
                </a:extLst>
              </a:tr>
              <a:tr h="462859">
                <a:tc>
                  <a:txBody>
                    <a:bodyPr/>
                    <a:lstStyle/>
                    <a:p>
                      <a:r>
                        <a:rPr lang="en-US" sz="1600" cap="none" spc="0">
                          <a:solidFill>
                            <a:schemeClr val="tx1"/>
                          </a:solidFill>
                        </a:rPr>
                        <a:t>DEA schedule</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a:solidFill>
                            <a:schemeClr val="tx1"/>
                          </a:solidFill>
                        </a:rPr>
                        <a:t>Schedule II</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a:solidFill>
                            <a:schemeClr val="tx1"/>
                          </a:solidFill>
                        </a:rPr>
                        <a:t>Schedule III</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dirty="0">
                          <a:solidFill>
                            <a:schemeClr val="tx1"/>
                          </a:solidFill>
                        </a:rPr>
                        <a:t>None</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884528429"/>
                  </a:ext>
                </a:extLst>
              </a:tr>
              <a:tr h="1174951">
                <a:tc>
                  <a:txBody>
                    <a:bodyPr/>
                    <a:lstStyle/>
                    <a:p>
                      <a:r>
                        <a:rPr lang="en-US" sz="1600" cap="none" spc="0">
                          <a:solidFill>
                            <a:schemeClr val="tx1"/>
                          </a:solidFill>
                        </a:rPr>
                        <a:t>Availability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a:solidFill>
                            <a:schemeClr val="tx1"/>
                          </a:solidFill>
                        </a:rPr>
                        <a:t>Federally-certified Opioid Treatment Programs (OTP); acute inpatient hospital setting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a:solidFill>
                            <a:schemeClr val="tx1"/>
                          </a:solidFill>
                        </a:rPr>
                        <a:t>Office-based; any provider with DEA license (X-wavier no longer needed; no patient limits)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dirty="0">
                          <a:solidFill>
                            <a:schemeClr val="tx1"/>
                          </a:solidFill>
                        </a:rPr>
                        <a:t>Office-based; any provider with prescribing ability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22552543"/>
                  </a:ext>
                </a:extLst>
              </a:tr>
              <a:tr h="700224">
                <a:tc>
                  <a:txBody>
                    <a:bodyPr/>
                    <a:lstStyle/>
                    <a:p>
                      <a:r>
                        <a:rPr lang="en-US" sz="1600" cap="none" spc="0">
                          <a:solidFill>
                            <a:schemeClr val="tx1"/>
                          </a:solidFill>
                        </a:rPr>
                        <a:t>Safety concerns </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a:solidFill>
                            <a:schemeClr val="tx1"/>
                          </a:solidFill>
                        </a:rPr>
                        <a:t>QTc prolongation, drug-drug interactions </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a:solidFill>
                            <a:schemeClr val="tx1"/>
                          </a:solidFill>
                        </a:rPr>
                        <a:t>Acute liver failure, precipitated withdrawal </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600" cap="none" spc="0" dirty="0">
                          <a:solidFill>
                            <a:schemeClr val="tx1"/>
                          </a:solidFill>
                        </a:rPr>
                        <a:t>Blocks other opioids;</a:t>
                      </a:r>
                      <a:r>
                        <a:rPr lang="en-US" sz="1600" cap="none" spc="0" baseline="0" dirty="0">
                          <a:solidFill>
                            <a:schemeClr val="tx1"/>
                          </a:solidFill>
                        </a:rPr>
                        <a:t> decreased opioid tolerance</a:t>
                      </a:r>
                      <a:r>
                        <a:rPr lang="en-US" sz="1600" cap="none" spc="0" dirty="0">
                          <a:solidFill>
                            <a:schemeClr val="tx1"/>
                          </a:solidFill>
                        </a:rPr>
                        <a:t> </a:t>
                      </a:r>
                    </a:p>
                  </a:txBody>
                  <a:tcPr marL="84470" marR="60336" marT="60336" marB="120672">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10109601"/>
                  </a:ext>
                </a:extLst>
              </a:tr>
              <a:tr h="700224">
                <a:tc>
                  <a:txBody>
                    <a:bodyPr/>
                    <a:lstStyle/>
                    <a:p>
                      <a:r>
                        <a:rPr lang="en-US" sz="1600" cap="none" spc="0">
                          <a:solidFill>
                            <a:schemeClr val="tx1"/>
                          </a:solidFill>
                        </a:rPr>
                        <a:t>Initiation</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a:solidFill>
                            <a:schemeClr val="tx1"/>
                          </a:solidFill>
                        </a:rPr>
                        <a:t>Anytime</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dirty="0">
                          <a:solidFill>
                            <a:schemeClr val="tx1"/>
                          </a:solidFill>
                        </a:rPr>
                        <a:t>Multiple protocols including low-dose and high-dose initiations</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600" cap="none" spc="0" dirty="0">
                          <a:solidFill>
                            <a:schemeClr val="tx1"/>
                          </a:solidFill>
                        </a:rPr>
                        <a:t>Abstinence from opioids 7-14 days </a:t>
                      </a:r>
                    </a:p>
                  </a:txBody>
                  <a:tcPr marL="84470" marR="60336" marT="60336" marB="12067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6913010"/>
                  </a:ext>
                </a:extLst>
              </a:tr>
            </a:tbl>
          </a:graphicData>
        </a:graphic>
      </p:graphicFrame>
      <p:sp>
        <p:nvSpPr>
          <p:cNvPr id="6" name="Title 1">
            <a:extLst>
              <a:ext uri="{FF2B5EF4-FFF2-40B4-BE49-F238E27FC236}">
                <a16:creationId xmlns:a16="http://schemas.microsoft.com/office/drawing/2014/main" id="{B5B7A778-F187-2018-E40B-1F3EFC25265B}"/>
              </a:ext>
            </a:extLst>
          </p:cNvPr>
          <p:cNvSpPr>
            <a:spLocks noGrp="1"/>
          </p:cNvSpPr>
          <p:nvPr>
            <p:ph type="title"/>
          </p:nvPr>
        </p:nvSpPr>
        <p:spPr>
          <a:xfrm>
            <a:off x="838199" y="210739"/>
            <a:ext cx="10515600" cy="1325563"/>
          </a:xfrm>
        </p:spPr>
        <p:txBody>
          <a:bodyPr/>
          <a:lstStyle/>
          <a:p>
            <a:pPr algn="ctr"/>
            <a:r>
              <a:rPr lang="en-US" dirty="0">
                <a:latin typeface="Franklin Gothic Medium Cond" panose="020B0606030402020204" pitchFamily="34" charset="0"/>
              </a:rPr>
              <a:t>Comparing MOUD Types</a:t>
            </a:r>
          </a:p>
        </p:txBody>
      </p:sp>
      <p:sp>
        <p:nvSpPr>
          <p:cNvPr id="2" name="Slide Number Placeholder 20">
            <a:extLst>
              <a:ext uri="{FF2B5EF4-FFF2-40B4-BE49-F238E27FC236}">
                <a16:creationId xmlns:a16="http://schemas.microsoft.com/office/drawing/2014/main" id="{72DAC5F7-B5C0-CB54-FA45-393FC408CE7C}"/>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31</a:t>
            </a:fld>
            <a:endParaRPr lang="en-US" dirty="0"/>
          </a:p>
        </p:txBody>
      </p:sp>
      <p:sp>
        <p:nvSpPr>
          <p:cNvPr id="3" name="Rectangle 2">
            <a:extLst>
              <a:ext uri="{FF2B5EF4-FFF2-40B4-BE49-F238E27FC236}">
                <a16:creationId xmlns:a16="http://schemas.microsoft.com/office/drawing/2014/main" id="{9149628F-627F-5D52-C903-9F21FE1BBDFC}"/>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lue text on a black background&#10;&#10;Description automatically generated">
            <a:extLst>
              <a:ext uri="{FF2B5EF4-FFF2-40B4-BE49-F238E27FC236}">
                <a16:creationId xmlns:a16="http://schemas.microsoft.com/office/drawing/2014/main" id="{D27C0883-151E-FCD6-544A-EEB0C13EBDE1}"/>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59C6BFBE-C2BA-1F7B-8603-911939E14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8" name="TextBox 7">
            <a:extLst>
              <a:ext uri="{FF2B5EF4-FFF2-40B4-BE49-F238E27FC236}">
                <a16:creationId xmlns:a16="http://schemas.microsoft.com/office/drawing/2014/main" id="{D890BE3B-525B-8CD6-2C20-E889E8ABCBE0}"/>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411359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37D-DDC9-C6F0-4CA2-377102C35FB7}"/>
              </a:ext>
            </a:extLst>
          </p:cNvPr>
          <p:cNvSpPr>
            <a:spLocks noGrp="1"/>
          </p:cNvSpPr>
          <p:nvPr>
            <p:ph type="title"/>
          </p:nvPr>
        </p:nvSpPr>
        <p:spPr>
          <a:xfrm>
            <a:off x="7688579" y="2701369"/>
            <a:ext cx="4061461" cy="1729582"/>
          </a:xfrm>
        </p:spPr>
        <p:txBody>
          <a:bodyPr>
            <a:normAutofit/>
          </a:bodyPr>
          <a:lstStyle/>
          <a:p>
            <a:r>
              <a:rPr lang="en-US" sz="5000" b="1" dirty="0">
                <a:solidFill>
                  <a:schemeClr val="bg1"/>
                </a:solidFill>
                <a:effectLst>
                  <a:outerShdw blurRad="38100" dist="38100" dir="2700000" algn="tl">
                    <a:srgbClr val="000000">
                      <a:alpha val="43137"/>
                    </a:srgbClr>
                  </a:outerShdw>
                </a:effectLst>
                <a:latin typeface="Franklin Gothic Medium Cond" panose="020B0606030402020204" pitchFamily="34" charset="0"/>
              </a:rPr>
              <a:t>Which MOUD to use? </a:t>
            </a:r>
          </a:p>
        </p:txBody>
      </p:sp>
      <p:graphicFrame>
        <p:nvGraphicFramePr>
          <p:cNvPr id="6" name="Content Placeholder 2">
            <a:extLst>
              <a:ext uri="{FF2B5EF4-FFF2-40B4-BE49-F238E27FC236}">
                <a16:creationId xmlns:a16="http://schemas.microsoft.com/office/drawing/2014/main" id="{AD2FC84C-6A1D-A3BE-C27C-3FEE812CAE71}"/>
              </a:ext>
            </a:extLst>
          </p:cNvPr>
          <p:cNvGraphicFramePr>
            <a:graphicFrameLocks noGrp="1"/>
          </p:cNvGraphicFramePr>
          <p:nvPr>
            <p:ph idx="1"/>
          </p:nvPr>
        </p:nvGraphicFramePr>
        <p:xfrm>
          <a:off x="701039" y="1390491"/>
          <a:ext cx="591312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0B6FDCC4-BA73-24A8-B262-FA9A64ADA213}"/>
              </a:ext>
            </a:extLst>
          </p:cNvPr>
          <p:cNvCxnSpPr>
            <a:cxnSpLocks/>
          </p:cNvCxnSpPr>
          <p:nvPr/>
        </p:nvCxnSpPr>
        <p:spPr>
          <a:xfrm>
            <a:off x="7185659" y="2062465"/>
            <a:ext cx="0" cy="3251229"/>
          </a:xfrm>
          <a:prstGeom prst="line">
            <a:avLst/>
          </a:prstGeom>
          <a:ln w="28575">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0">
            <a:extLst>
              <a:ext uri="{FF2B5EF4-FFF2-40B4-BE49-F238E27FC236}">
                <a16:creationId xmlns:a16="http://schemas.microsoft.com/office/drawing/2014/main" id="{1A2380B2-41DE-8763-A7D6-0959A71F81A9}"/>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32</a:t>
            </a:fld>
            <a:endParaRPr lang="en-US" dirty="0"/>
          </a:p>
        </p:txBody>
      </p:sp>
      <p:sp>
        <p:nvSpPr>
          <p:cNvPr id="5" name="Rectangle 4">
            <a:extLst>
              <a:ext uri="{FF2B5EF4-FFF2-40B4-BE49-F238E27FC236}">
                <a16:creationId xmlns:a16="http://schemas.microsoft.com/office/drawing/2014/main" id="{4B5FA32B-7758-9642-FB24-E36EB5AA59F3}"/>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lue text on a black background&#10;&#10;Description automatically generated">
            <a:extLst>
              <a:ext uri="{FF2B5EF4-FFF2-40B4-BE49-F238E27FC236}">
                <a16:creationId xmlns:a16="http://schemas.microsoft.com/office/drawing/2014/main" id="{7F205481-F15B-5D13-66DC-6D7211FDE6BE}"/>
              </a:ext>
            </a:extLst>
          </p:cNvPr>
          <p:cNvPicPr>
            <a:picLocks noChangeAspect="1"/>
          </p:cNvPicPr>
          <p:nvPr/>
        </p:nvPicPr>
        <p:blipFill rotWithShape="1">
          <a:blip r:embed="rId7">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8" name="Picture 7">
            <a:extLst>
              <a:ext uri="{FF2B5EF4-FFF2-40B4-BE49-F238E27FC236}">
                <a16:creationId xmlns:a16="http://schemas.microsoft.com/office/drawing/2014/main" id="{EDC08EF3-982D-688C-1D7B-94D18C617B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
        <p:nvSpPr>
          <p:cNvPr id="9" name="TextBox 8">
            <a:extLst>
              <a:ext uri="{FF2B5EF4-FFF2-40B4-BE49-F238E27FC236}">
                <a16:creationId xmlns:a16="http://schemas.microsoft.com/office/drawing/2014/main" id="{F5AB34EA-A790-C00C-0660-95F7F836430B}"/>
              </a:ext>
            </a:extLst>
          </p:cNvPr>
          <p:cNvSpPr txBox="1"/>
          <p:nvPr/>
        </p:nvSpPr>
        <p:spPr>
          <a:xfrm>
            <a:off x="7590621" y="53903"/>
            <a:ext cx="6108404" cy="307777"/>
          </a:xfrm>
          <a:prstGeom prst="rect">
            <a:avLst/>
          </a:prstGeom>
          <a:noFill/>
        </p:spPr>
        <p:txBody>
          <a:bodyPr wrap="square">
            <a:spAutoFit/>
          </a:bodyPr>
          <a:lstStyle/>
          <a:p>
            <a:pPr algn="ctr"/>
            <a:r>
              <a:rPr lang="en-US" sz="1400" dirty="0"/>
              <a:t>Courtesy of Dr Margaret Shang 2025</a:t>
            </a:r>
          </a:p>
        </p:txBody>
      </p:sp>
    </p:spTree>
    <p:extLst>
      <p:ext uri="{BB962C8B-B14F-4D97-AF65-F5344CB8AC3E}">
        <p14:creationId xmlns:p14="http://schemas.microsoft.com/office/powerpoint/2010/main" val="3637490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6CC8-3D0B-7D8E-2E6E-CD9AA7C8AAF4}"/>
              </a:ext>
            </a:extLst>
          </p:cNvPr>
          <p:cNvSpPr>
            <a:spLocks noGrp="1"/>
          </p:cNvSpPr>
          <p:nvPr>
            <p:ph type="title"/>
          </p:nvPr>
        </p:nvSpPr>
        <p:spPr/>
        <p:txBody>
          <a:bodyPr>
            <a:normAutofit/>
          </a:bodyPr>
          <a:lstStyle/>
          <a:p>
            <a:pPr algn="ctr"/>
            <a:r>
              <a:rPr lang="en-US" sz="4000" dirty="0"/>
              <a:t>Explaining MOUD in Plain, Non-Stigmatizing Language</a:t>
            </a:r>
          </a:p>
        </p:txBody>
      </p:sp>
      <p:sp>
        <p:nvSpPr>
          <p:cNvPr id="3" name="Content Placeholder 2">
            <a:extLst>
              <a:ext uri="{FF2B5EF4-FFF2-40B4-BE49-F238E27FC236}">
                <a16:creationId xmlns:a16="http://schemas.microsoft.com/office/drawing/2014/main" id="{E1EA8C4E-A062-62F6-1C8A-FB047EA978CA}"/>
              </a:ext>
            </a:extLst>
          </p:cNvPr>
          <p:cNvSpPr>
            <a:spLocks noGrp="1"/>
          </p:cNvSpPr>
          <p:nvPr>
            <p:ph idx="1"/>
          </p:nvPr>
        </p:nvSpPr>
        <p:spPr/>
        <p:txBody>
          <a:bodyPr>
            <a:normAutofit fontScale="92500" lnSpcReduction="10000"/>
          </a:bodyPr>
          <a:lstStyle/>
          <a:p>
            <a:r>
              <a:rPr lang="en-US" b="1" dirty="0"/>
              <a:t>Buprenorphine:</a:t>
            </a:r>
            <a:endParaRPr lang="en-US" dirty="0"/>
          </a:p>
          <a:p>
            <a:r>
              <a:rPr lang="en-US" dirty="0"/>
              <a:t>“Helps with cravings and withdrawal.”</a:t>
            </a:r>
          </a:p>
          <a:p>
            <a:r>
              <a:rPr lang="en-US" dirty="0"/>
              <a:t>“Allows your brain to stabilize so you can focus on healing.”</a:t>
            </a:r>
          </a:p>
          <a:p>
            <a:r>
              <a:rPr lang="en-US" b="1" dirty="0"/>
              <a:t>Methadone:</a:t>
            </a:r>
            <a:endParaRPr lang="en-US" dirty="0"/>
          </a:p>
          <a:p>
            <a:r>
              <a:rPr lang="en-US" dirty="0"/>
              <a:t>“A long-acting medication taken daily that prevents cravings and withdrawal.”</a:t>
            </a:r>
          </a:p>
          <a:p>
            <a:r>
              <a:rPr lang="en-US" dirty="0"/>
              <a:t>“Helps people stay safe and reduces overdose risk.”</a:t>
            </a:r>
          </a:p>
          <a:p>
            <a:r>
              <a:rPr lang="en-US" b="1" dirty="0"/>
              <a:t>Naltrexone (XR):</a:t>
            </a:r>
            <a:endParaRPr lang="en-US" dirty="0"/>
          </a:p>
          <a:p>
            <a:r>
              <a:rPr lang="en-US" dirty="0"/>
              <a:t>“A monthly injection that blocks the effects of opioids.”</a:t>
            </a:r>
          </a:p>
          <a:p>
            <a:r>
              <a:rPr lang="en-US" dirty="0"/>
              <a:t>“Works best for people who have already stopped using opioids.”</a:t>
            </a:r>
          </a:p>
          <a:p>
            <a:endParaRPr lang="en-US" dirty="0"/>
          </a:p>
        </p:txBody>
      </p:sp>
      <p:sp>
        <p:nvSpPr>
          <p:cNvPr id="4" name="Slide Number Placeholder 20">
            <a:extLst>
              <a:ext uri="{FF2B5EF4-FFF2-40B4-BE49-F238E27FC236}">
                <a16:creationId xmlns:a16="http://schemas.microsoft.com/office/drawing/2014/main" id="{2839EB8C-D12E-6906-2383-2B2EBCDD47F0}"/>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33</a:t>
            </a:fld>
            <a:endParaRPr lang="en-US" dirty="0"/>
          </a:p>
        </p:txBody>
      </p:sp>
      <p:sp>
        <p:nvSpPr>
          <p:cNvPr id="5" name="Rectangle 4">
            <a:extLst>
              <a:ext uri="{FF2B5EF4-FFF2-40B4-BE49-F238E27FC236}">
                <a16:creationId xmlns:a16="http://schemas.microsoft.com/office/drawing/2014/main" id="{DB5FE548-0307-EC98-699C-D0643A5BFFD0}"/>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12C87252-9F4C-CCD5-39DF-C19329AF6E41}"/>
              </a:ext>
            </a:extLst>
          </p:cNvPr>
          <p:cNvPicPr>
            <a:picLocks noChangeAspect="1"/>
          </p:cNvPicPr>
          <p:nvPr/>
        </p:nvPicPr>
        <p:blipFill rotWithShape="1">
          <a:blip r:embed="rId2">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D4954644-9AF3-F6A0-FC21-AA5880313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2524736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C35D-0CF7-7F50-A735-96A23CF9D515}"/>
              </a:ext>
            </a:extLst>
          </p:cNvPr>
          <p:cNvSpPr>
            <a:spLocks noGrp="1"/>
          </p:cNvSpPr>
          <p:nvPr>
            <p:ph type="title"/>
          </p:nvPr>
        </p:nvSpPr>
        <p:spPr>
          <a:xfrm>
            <a:off x="761840" y="1138265"/>
            <a:ext cx="4651204" cy="1401183"/>
          </a:xfrm>
        </p:spPr>
        <p:txBody>
          <a:bodyPr anchor="t">
            <a:normAutofit fontScale="90000"/>
          </a:bodyPr>
          <a:lstStyle/>
          <a:p>
            <a:r>
              <a:rPr lang="en-US" sz="3200" dirty="0"/>
              <a:t>Strategies for Reducing Stigma When Talking About MOUD</a:t>
            </a:r>
          </a:p>
        </p:txBody>
      </p:sp>
      <p:cxnSp>
        <p:nvCxnSpPr>
          <p:cNvPr id="6151" name="Straight Connector 615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A32C90-FA8F-45F2-6BDF-EA9F11182956}"/>
              </a:ext>
            </a:extLst>
          </p:cNvPr>
          <p:cNvSpPr>
            <a:spLocks noGrp="1"/>
          </p:cNvSpPr>
          <p:nvPr>
            <p:ph idx="1"/>
          </p:nvPr>
        </p:nvSpPr>
        <p:spPr>
          <a:xfrm>
            <a:off x="761839" y="2551176"/>
            <a:ext cx="6060857" cy="3602935"/>
          </a:xfrm>
        </p:spPr>
        <p:txBody>
          <a:bodyPr>
            <a:normAutofit/>
          </a:bodyPr>
          <a:lstStyle/>
          <a:p>
            <a:r>
              <a:rPr lang="en-US" sz="2000" dirty="0"/>
              <a:t>Normalize MOUD as evidence-based medical treatment.</a:t>
            </a:r>
          </a:p>
          <a:p>
            <a:r>
              <a:rPr lang="en-US" sz="2000" dirty="0"/>
              <a:t>Emphasize that OUD is a treatable health condition.</a:t>
            </a:r>
          </a:p>
          <a:p>
            <a:r>
              <a:rPr lang="en-US" sz="2000" dirty="0"/>
              <a:t>Validate concerns without judgment.</a:t>
            </a:r>
          </a:p>
          <a:p>
            <a:r>
              <a:rPr lang="en-US" sz="2000" dirty="0"/>
              <a:t>Ask permission before sharing information.</a:t>
            </a:r>
          </a:p>
          <a:p>
            <a:r>
              <a:rPr lang="en-US" sz="2000" dirty="0"/>
              <a:t>Use simple, clear, consistent messaging.</a:t>
            </a:r>
          </a:p>
          <a:p>
            <a:endParaRPr lang="en-US" sz="2000" dirty="0"/>
          </a:p>
        </p:txBody>
      </p:sp>
      <p:pic>
        <p:nvPicPr>
          <p:cNvPr id="6146" name="Picture 2" descr="Stigma and Stigma Reduction | SURE">
            <a:extLst>
              <a:ext uri="{FF2B5EF4-FFF2-40B4-BE49-F238E27FC236}">
                <a16:creationId xmlns:a16="http://schemas.microsoft.com/office/drawing/2014/main" id="{B587F621-A5A2-8942-082C-585E4C4F0E6D}"/>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t="922" r="2" b="2"/>
          <a:stretch>
            <a:fillRect/>
          </a:stretch>
        </p:blipFill>
        <p:spPr bwMode="auto">
          <a:xfrm>
            <a:off x="6096000" y="838013"/>
            <a:ext cx="5234538" cy="51862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0">
            <a:extLst>
              <a:ext uri="{FF2B5EF4-FFF2-40B4-BE49-F238E27FC236}">
                <a16:creationId xmlns:a16="http://schemas.microsoft.com/office/drawing/2014/main" id="{0320F2F2-A3AC-A9F7-5993-6666F5B6C6D5}"/>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34</a:t>
            </a:fld>
            <a:endParaRPr lang="en-US" dirty="0"/>
          </a:p>
        </p:txBody>
      </p:sp>
      <p:sp>
        <p:nvSpPr>
          <p:cNvPr id="5" name="Rectangle 4">
            <a:extLst>
              <a:ext uri="{FF2B5EF4-FFF2-40B4-BE49-F238E27FC236}">
                <a16:creationId xmlns:a16="http://schemas.microsoft.com/office/drawing/2014/main" id="{85B43C00-7FE3-FC12-4A43-E5B4079132CE}"/>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167D6341-4BF9-4282-E939-45D502200C5F}"/>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7" name="Picture 6">
            <a:extLst>
              <a:ext uri="{FF2B5EF4-FFF2-40B4-BE49-F238E27FC236}">
                <a16:creationId xmlns:a16="http://schemas.microsoft.com/office/drawing/2014/main" id="{5F5CC57B-4BA7-C60B-55A5-491F87864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1276445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B71687-2E53-D965-9626-711E46C9B8EC}"/>
              </a:ext>
            </a:extLst>
          </p:cNvPr>
          <p:cNvSpPr>
            <a:spLocks noGrp="1"/>
          </p:cNvSpPr>
          <p:nvPr>
            <p:ph type="title"/>
          </p:nvPr>
        </p:nvSpPr>
        <p:spPr/>
        <p:txBody>
          <a:bodyPr/>
          <a:lstStyle/>
          <a:p>
            <a:r>
              <a:rPr lang="en-US" dirty="0"/>
              <a:t>References</a:t>
            </a:r>
          </a:p>
        </p:txBody>
      </p:sp>
      <p:sp>
        <p:nvSpPr>
          <p:cNvPr id="10" name="Content Placeholder 9">
            <a:extLst>
              <a:ext uri="{FF2B5EF4-FFF2-40B4-BE49-F238E27FC236}">
                <a16:creationId xmlns:a16="http://schemas.microsoft.com/office/drawing/2014/main" id="{C85E9651-6882-56FD-C213-1DEEA86C114E}"/>
              </a:ext>
            </a:extLst>
          </p:cNvPr>
          <p:cNvSpPr>
            <a:spLocks noGrp="1"/>
          </p:cNvSpPr>
          <p:nvPr>
            <p:ph idx="1"/>
          </p:nvPr>
        </p:nvSpPr>
        <p:spPr/>
        <p:txBody>
          <a:bodyPr>
            <a:normAutofit/>
          </a:bodyPr>
          <a:lstStyle/>
          <a:p>
            <a:r>
              <a:rPr lang="en-US" sz="1800" dirty="0"/>
              <a:t>https://www.addictiontraining.org/documents/resources/355_Words_Matter_Pledge.pdf</a:t>
            </a:r>
          </a:p>
          <a:p>
            <a:r>
              <a:rPr lang="en-US" sz="1800" dirty="0"/>
              <a:t>https://cce.upmc.com/content/diagnosing-substance-use-disorders-and-initiating-medications-opioid-use-disorder</a:t>
            </a:r>
          </a:p>
          <a:p>
            <a:r>
              <a:rPr lang="en-US" sz="1800" dirty="0"/>
              <a:t>Larochelle MR, Bernson D, Land T, Stopka TJ, Wang N, Xuan Z, Bagley SM, </a:t>
            </a:r>
            <a:r>
              <a:rPr lang="en-US" sz="1800" dirty="0" err="1"/>
              <a:t>Liebschutz</a:t>
            </a:r>
            <a:r>
              <a:rPr lang="en-US" sz="1800" dirty="0"/>
              <a:t> JM, Walley AY. Medication for Opioid Use Disorder After Nonfatal Opioid Overdose and Association With Mortality: A Cohort Study. Ann Intern Med. 2018 Aug 7;169(3):137-145. </a:t>
            </a:r>
            <a:r>
              <a:rPr lang="en-US" sz="1800" dirty="0" err="1"/>
              <a:t>doi</a:t>
            </a:r>
            <a:r>
              <a:rPr lang="en-US" sz="1800" dirty="0"/>
              <a:t>: 10.7326/M17-3107. </a:t>
            </a:r>
            <a:r>
              <a:rPr lang="en-US" sz="1800" dirty="0" err="1"/>
              <a:t>Epub</a:t>
            </a:r>
            <a:r>
              <a:rPr lang="en-US" sz="1800" dirty="0"/>
              <a:t> 2018 Jun 19. PMID: 29913516; PMCID: PMC6387681.</a:t>
            </a:r>
          </a:p>
          <a:p>
            <a:endParaRPr lang="en-US" dirty="0"/>
          </a:p>
        </p:txBody>
      </p:sp>
      <p:sp>
        <p:nvSpPr>
          <p:cNvPr id="2" name="Slide Number Placeholder 20">
            <a:extLst>
              <a:ext uri="{FF2B5EF4-FFF2-40B4-BE49-F238E27FC236}">
                <a16:creationId xmlns:a16="http://schemas.microsoft.com/office/drawing/2014/main" id="{D2B0A403-316B-3469-60D0-3978B4B99518}"/>
              </a:ext>
            </a:extLst>
          </p:cNvPr>
          <p:cNvSpPr txBox="1">
            <a:spLocks/>
          </p:cNvSpPr>
          <p:nvPr/>
        </p:nvSpPr>
        <p:spPr>
          <a:xfrm>
            <a:off x="11549269" y="6468303"/>
            <a:ext cx="4439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35</a:t>
            </a:fld>
            <a:endParaRPr lang="en-US" dirty="0"/>
          </a:p>
        </p:txBody>
      </p:sp>
      <p:sp>
        <p:nvSpPr>
          <p:cNvPr id="3" name="Rectangle 2">
            <a:extLst>
              <a:ext uri="{FF2B5EF4-FFF2-40B4-BE49-F238E27FC236}">
                <a16:creationId xmlns:a16="http://schemas.microsoft.com/office/drawing/2014/main" id="{558A5C52-50F4-89BD-E30C-2A23833DD256}"/>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lue text on a black background&#10;&#10;Description automatically generated">
            <a:extLst>
              <a:ext uri="{FF2B5EF4-FFF2-40B4-BE49-F238E27FC236}">
                <a16:creationId xmlns:a16="http://schemas.microsoft.com/office/drawing/2014/main" id="{40F3803B-926D-8D7C-920D-A2134ABDE565}"/>
              </a:ext>
            </a:extLst>
          </p:cNvPr>
          <p:cNvPicPr>
            <a:picLocks noChangeAspect="1"/>
          </p:cNvPicPr>
          <p:nvPr/>
        </p:nvPicPr>
        <p:blipFill rotWithShape="1">
          <a:blip r:embed="rId2">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5" name="Picture 4">
            <a:extLst>
              <a:ext uri="{FF2B5EF4-FFF2-40B4-BE49-F238E27FC236}">
                <a16:creationId xmlns:a16="http://schemas.microsoft.com/office/drawing/2014/main" id="{DBB99F2A-62BD-BD00-2346-C2985D40A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63722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3177B3-3ADE-72AD-E133-3B840E8AB0C3}"/>
              </a:ext>
            </a:extLst>
          </p:cNvPr>
          <p:cNvSpPr>
            <a:spLocks noGrp="1"/>
          </p:cNvSpPr>
          <p:nvPr>
            <p:ph idx="1"/>
          </p:nvPr>
        </p:nvSpPr>
        <p:spPr/>
        <p:txBody>
          <a:bodyPr lIns="91440" tIns="45720" rIns="91440" bIns="45720" anchor="t">
            <a:noAutofit/>
          </a:bodyPr>
          <a:lstStyle/>
          <a:p>
            <a:pPr marL="0" indent="0">
              <a:buNone/>
            </a:pPr>
            <a:r>
              <a:rPr lang="en-US" sz="2000"/>
              <a:t>The information presented at this Center for Continuing Education in Health Sciences program represents the views and opinions of the individual presenters, and does not constitute the opinion or endorsement of, or promotion by, the UPMC Center for Continuing Education in the Health Sciences, UPMC/University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their own personal and professional judgment when considering further application of this information, particularly as it may relate to patient diagnostic or treatment decisions including, without limitation, FDA-approved uses, and any off-label uses.</a:t>
            </a:r>
          </a:p>
          <a:p>
            <a:pPr marL="0" indent="0">
              <a:buNone/>
            </a:pPr>
            <a:endParaRPr lang="en-US"/>
          </a:p>
        </p:txBody>
      </p:sp>
      <p:sp>
        <p:nvSpPr>
          <p:cNvPr id="3" name="Text Placeholder 2">
            <a:extLst>
              <a:ext uri="{FF2B5EF4-FFF2-40B4-BE49-F238E27FC236}">
                <a16:creationId xmlns:a16="http://schemas.microsoft.com/office/drawing/2014/main" id="{C2D08491-357E-144E-CA30-FCBAACA3FBEE}"/>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3657B64D-DF99-0163-2486-97F7FA34DA9D}"/>
              </a:ext>
            </a:extLst>
          </p:cNvPr>
          <p:cNvSpPr>
            <a:spLocks noGrp="1"/>
          </p:cNvSpPr>
          <p:nvPr>
            <p:ph type="title"/>
          </p:nvPr>
        </p:nvSpPr>
        <p:spPr/>
        <p:txBody>
          <a:bodyPr/>
          <a:lstStyle/>
          <a:p>
            <a:r>
              <a:rPr lang="en-US" sz="3500"/>
              <a:t>Disclaimer</a:t>
            </a:r>
          </a:p>
        </p:txBody>
      </p:sp>
    </p:spTree>
    <p:extLst>
      <p:ext uri="{BB962C8B-B14F-4D97-AF65-F5344CB8AC3E}">
        <p14:creationId xmlns:p14="http://schemas.microsoft.com/office/powerpoint/2010/main" val="383196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2A87C2-91F0-43F6-AE20-B7FB1B2AFE07}"/>
              </a:ext>
            </a:extLst>
          </p:cNvPr>
          <p:cNvSpPr>
            <a:spLocks noGrp="1"/>
          </p:cNvSpPr>
          <p:nvPr>
            <p:ph idx="1"/>
          </p:nvPr>
        </p:nvSpPr>
        <p:spPr>
          <a:xfrm>
            <a:off x="842888" y="1690409"/>
            <a:ext cx="10665410" cy="3643209"/>
          </a:xfrm>
        </p:spPr>
        <p:txBody>
          <a:bodyPr lIns="91359" tIns="45679" rIns="91359" bIns="45679" anchor="t">
            <a:noAutofit/>
          </a:bodyPr>
          <a:lstStyle/>
          <a:p>
            <a:pPr marL="227965" indent="-227965"/>
            <a:r>
              <a:rPr lang="en-US" sz="2150"/>
              <a:t>Everyone on every Program Evaluation and Research Unit (PERU) webinar is </a:t>
            </a:r>
            <a:r>
              <a:rPr lang="en-US" sz="2150" b="1"/>
              <a:t>valued</a:t>
            </a:r>
            <a:r>
              <a:rPr lang="en-US" sz="2150"/>
              <a:t>. Everyone has an expectation of </a:t>
            </a:r>
            <a:r>
              <a:rPr lang="en-US" sz="2150" b="1"/>
              <a:t>mutual, positive regard </a:t>
            </a:r>
            <a:r>
              <a:rPr lang="en-US" sz="2150"/>
              <a:t>for everyone else that respects the </a:t>
            </a:r>
            <a:r>
              <a:rPr lang="en-US" sz="2150" b="1"/>
              <a:t>diversity </a:t>
            </a:r>
            <a:r>
              <a:rPr lang="en-US" sz="2150"/>
              <a:t>of everyone on the webinar. </a:t>
            </a:r>
          </a:p>
          <a:p>
            <a:pPr marL="227965" lvl="0" indent="-227965">
              <a:buClr>
                <a:srgbClr val="003594"/>
              </a:buClr>
            </a:pPr>
            <a:r>
              <a:rPr lang="en-US" sz="2150"/>
              <a:t>We operate from a </a:t>
            </a:r>
            <a:r>
              <a:rPr lang="en-US" sz="2150" b="1"/>
              <a:t>strength-based, empathetic, and supportive</a:t>
            </a:r>
            <a:r>
              <a:rPr lang="en-US" sz="2150"/>
              <a:t> framework – with the people we serve, and with each other on PERU webinars.</a:t>
            </a:r>
            <a:endParaRPr lang="en-US" sz="2150">
              <a:cs typeface="Calibri"/>
            </a:endParaRPr>
          </a:p>
          <a:p>
            <a:pPr marL="227965" lvl="0" indent="-227965">
              <a:buClr>
                <a:srgbClr val="003594"/>
              </a:buClr>
            </a:pPr>
            <a:r>
              <a:rPr lang="en-US" sz="2150"/>
              <a:t>We encourage the use of </a:t>
            </a:r>
            <a:r>
              <a:rPr lang="en-US" sz="2150" b="1"/>
              <a:t>affirming language </a:t>
            </a:r>
            <a:r>
              <a:rPr lang="en-US" sz="2150"/>
              <a:t>that is not discriminatory or stigmatizing.</a:t>
            </a:r>
            <a:endParaRPr lang="en-US" sz="2150">
              <a:cs typeface="Calibri"/>
            </a:endParaRPr>
          </a:p>
          <a:p>
            <a:pPr marL="227965" indent="-227965">
              <a:buClr>
                <a:srgbClr val="003594"/>
              </a:buClr>
            </a:pPr>
            <a:r>
              <a:rPr lang="en-US" sz="2150"/>
              <a:t>We treat others as </a:t>
            </a:r>
            <a:r>
              <a:rPr lang="en-US" sz="2150" b="1"/>
              <a:t>they</a:t>
            </a:r>
            <a:r>
              <a:rPr lang="en-US" sz="2150"/>
              <a:t> would like to be treated and, therefore, avoid argumentative, disruptive, and/or aggressive language.</a:t>
            </a:r>
            <a:endParaRPr lang="en-US" sz="2150">
              <a:cs typeface="Calibri"/>
            </a:endParaRPr>
          </a:p>
          <a:p>
            <a:pPr marL="227965" lvl="0" indent="-227965"/>
            <a:endParaRPr lang="en-US" sz="2199">
              <a:cs typeface="Calibri"/>
            </a:endParaRPr>
          </a:p>
          <a:p>
            <a:pPr marL="227965" indent="-227965"/>
            <a:endParaRPr lang="en-US" sz="2199">
              <a:cs typeface="Calibri"/>
            </a:endParaRPr>
          </a:p>
        </p:txBody>
      </p:sp>
      <p:sp>
        <p:nvSpPr>
          <p:cNvPr id="5" name="Text Placeholder 4">
            <a:extLst>
              <a:ext uri="{FF2B5EF4-FFF2-40B4-BE49-F238E27FC236}">
                <a16:creationId xmlns:a16="http://schemas.microsoft.com/office/drawing/2014/main" id="{116EFEF0-BE92-40C4-8A32-D03838065FC0}"/>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FCF528DE-7838-46C0-9C7E-0A748FBEBC2C}"/>
              </a:ext>
            </a:extLst>
          </p:cNvPr>
          <p:cNvSpPr>
            <a:spLocks noGrp="1"/>
          </p:cNvSpPr>
          <p:nvPr>
            <p:ph type="title"/>
          </p:nvPr>
        </p:nvSpPr>
        <p:spPr/>
        <p:txBody>
          <a:bodyPr/>
          <a:lstStyle/>
          <a:p>
            <a:r>
              <a:rPr lang="en-US" sz="3500"/>
              <a:t>Mutual Agreement </a:t>
            </a:r>
            <a:endParaRPr lang="en-US" sz="3500">
              <a:cs typeface="Calibri"/>
            </a:endParaRPr>
          </a:p>
        </p:txBody>
      </p:sp>
    </p:spTree>
    <p:extLst>
      <p:ext uri="{BB962C8B-B14F-4D97-AF65-F5344CB8AC3E}">
        <p14:creationId xmlns:p14="http://schemas.microsoft.com/office/powerpoint/2010/main" val="139140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BF13AD-53B7-4C61-BFE5-6C093C73CA21}"/>
              </a:ext>
            </a:extLst>
          </p:cNvPr>
          <p:cNvSpPr>
            <a:spLocks noGrp="1"/>
          </p:cNvSpPr>
          <p:nvPr>
            <p:ph idx="1"/>
          </p:nvPr>
        </p:nvSpPr>
        <p:spPr/>
        <p:txBody>
          <a:bodyPr vert="horz" lIns="91359" tIns="45679" rIns="91359" bIns="45679" rtlCol="0" anchor="t">
            <a:noAutofit/>
          </a:bodyPr>
          <a:lstStyle/>
          <a:p>
            <a:pPr marL="227965" indent="-227965"/>
            <a:r>
              <a:rPr lang="en-US" sz="2150"/>
              <a:t>We strive to </a:t>
            </a:r>
            <a:r>
              <a:rPr lang="en-US" sz="2150" b="1"/>
              <a:t>listen</a:t>
            </a:r>
            <a:r>
              <a:rPr lang="en-US" sz="2150"/>
              <a:t> to each person, avoid interrupting others, and seek to </a:t>
            </a:r>
            <a:r>
              <a:rPr lang="en-US" sz="2150" b="1"/>
              <a:t>understand</a:t>
            </a:r>
            <a:r>
              <a:rPr lang="en-US" sz="2150"/>
              <a:t> each other through the Learning Network as we work toward the highest quality services for Centers of Excellence (COE) clients.</a:t>
            </a:r>
          </a:p>
          <a:p>
            <a:pPr marL="227965" lvl="0" indent="-227965">
              <a:buClr>
                <a:srgbClr val="003594"/>
              </a:buClr>
            </a:pPr>
            <a:r>
              <a:rPr lang="en-US" sz="2150"/>
              <a:t>Information presented in Learning Network sessions has been vetted. We recognize that people have different opinions, and those </a:t>
            </a:r>
            <a:r>
              <a:rPr lang="en-US" sz="2150" b="1"/>
              <a:t>diverse perspectives </a:t>
            </a:r>
            <a:r>
              <a:rPr lang="en-US" sz="2150"/>
              <a:t>are welcomed and valued. Questions and comments should be framed as </a:t>
            </a:r>
            <a:r>
              <a:rPr lang="en-US" sz="2150" b="1"/>
              <a:t>constructive feedback</a:t>
            </a:r>
            <a:r>
              <a:rPr lang="en-US" sz="2150"/>
              <a:t>.</a:t>
            </a:r>
            <a:endParaRPr lang="en-US" sz="2150">
              <a:cs typeface="Calibri"/>
            </a:endParaRPr>
          </a:p>
          <a:p>
            <a:pPr marL="227965" lvl="0" indent="-227965">
              <a:buClr>
                <a:srgbClr val="003594"/>
              </a:buClr>
            </a:pPr>
            <a:r>
              <a:rPr lang="en-US" sz="2150"/>
              <a:t>The Learning Network format is </a:t>
            </a:r>
            <a:r>
              <a:rPr lang="en-US" sz="2150" b="1"/>
              <a:t>not conducive to debate</a:t>
            </a:r>
            <a:r>
              <a:rPr lang="en-US" sz="2150"/>
              <a:t>. If something happens that concerns you, </a:t>
            </a:r>
            <a:r>
              <a:rPr lang="en-US" sz="2150" b="1"/>
              <a:t>please send a chat during the session</a:t>
            </a:r>
            <a:r>
              <a:rPr lang="en-US" sz="2150"/>
              <a:t> to the panelists and we will attempt to make room to address it either during the session or by scheduling time outside of the session to process and understand it. </a:t>
            </a:r>
            <a:r>
              <a:rPr lang="en-US" sz="2150" b="1"/>
              <a:t>Alternatively, you can reach out offline to your PERU point of contact.</a:t>
            </a:r>
            <a:endParaRPr lang="en-US" sz="2150" b="1">
              <a:cs typeface="Calibri"/>
            </a:endParaRPr>
          </a:p>
          <a:p>
            <a:pPr marL="227965" indent="-227965"/>
            <a:endParaRPr lang="en-US" sz="2199">
              <a:cs typeface="Calibri"/>
            </a:endParaRPr>
          </a:p>
        </p:txBody>
      </p:sp>
      <p:sp>
        <p:nvSpPr>
          <p:cNvPr id="5" name="Text Placeholder 4">
            <a:extLst>
              <a:ext uri="{FF2B5EF4-FFF2-40B4-BE49-F238E27FC236}">
                <a16:creationId xmlns:a16="http://schemas.microsoft.com/office/drawing/2014/main" id="{A5E5223B-9654-4E36-8CCE-9FF37B77E3D6}"/>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B659BCCD-D850-46D5-8055-27095C725A93}"/>
              </a:ext>
            </a:extLst>
          </p:cNvPr>
          <p:cNvSpPr>
            <a:spLocks noGrp="1"/>
          </p:cNvSpPr>
          <p:nvPr>
            <p:ph type="title"/>
          </p:nvPr>
        </p:nvSpPr>
        <p:spPr/>
        <p:txBody>
          <a:bodyPr/>
          <a:lstStyle/>
          <a:p>
            <a:r>
              <a:rPr lang="en-US" sz="3500"/>
              <a:t>Mutual Agreement </a:t>
            </a:r>
            <a:r>
              <a:rPr lang="en-US" sz="3500" b="0"/>
              <a:t>(continued)</a:t>
            </a:r>
            <a:endParaRPr lang="en-US" sz="3500" b="0">
              <a:cs typeface="Calibri"/>
            </a:endParaRPr>
          </a:p>
        </p:txBody>
      </p:sp>
    </p:spTree>
    <p:extLst>
      <p:ext uri="{BB962C8B-B14F-4D97-AF65-F5344CB8AC3E}">
        <p14:creationId xmlns:p14="http://schemas.microsoft.com/office/powerpoint/2010/main" val="281822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D28A-E43F-624A-A984-7387AEF95DA1}"/>
              </a:ext>
            </a:extLst>
          </p:cNvPr>
          <p:cNvSpPr>
            <a:spLocks noGrp="1"/>
          </p:cNvSpPr>
          <p:nvPr>
            <p:ph idx="1"/>
          </p:nvPr>
        </p:nvSpPr>
        <p:spPr>
          <a:xfrm>
            <a:off x="839569" y="1689310"/>
            <a:ext cx="7284728" cy="3645511"/>
          </a:xfrm>
        </p:spPr>
        <p:txBody>
          <a:bodyPr lIns="91416" tIns="45708" rIns="91416" bIns="45708" anchor="t">
            <a:noAutofit/>
          </a:bodyPr>
          <a:lstStyle/>
          <a:p>
            <a:pPr marL="227965" indent="-227965"/>
            <a:r>
              <a:rPr lang="en-US" sz="2400">
                <a:ea typeface="+mn-lt"/>
                <a:cs typeface="+mn-lt"/>
              </a:rPr>
              <a:t>The COE project is a partnership of the University of Pittsburgh’s Program Evaluation and Research Unit and the Pennsylvania Department of Human Services;</a:t>
            </a:r>
            <a:r>
              <a:rPr lang="en-US" sz="2400"/>
              <a:t> </a:t>
            </a:r>
            <a:r>
              <a:rPr lang="en-US" sz="2400">
                <a:ea typeface="+mn-lt"/>
                <a:cs typeface="+mn-lt"/>
              </a:rPr>
              <a:t>and is funded by the Pennsylvania Department of Human Services, grant number </a:t>
            </a:r>
            <a:r>
              <a:rPr lang="en-US" sz="2400"/>
              <a:t>601747</a:t>
            </a:r>
            <a:r>
              <a:rPr lang="en-US" sz="2400">
                <a:ea typeface="+mn-lt"/>
                <a:cs typeface="+mn-lt"/>
              </a:rPr>
              <a:t>.</a:t>
            </a:r>
            <a:endParaRPr lang="en-US"/>
          </a:p>
          <a:p>
            <a:pPr marL="227965" indent="-227965"/>
            <a:r>
              <a:rPr lang="en-US" sz="2400">
                <a:ea typeface="+mn-lt"/>
                <a:cs typeface="+mn-lt"/>
              </a:rPr>
              <a:t>COE vision: The Centers of Excellence will ensure care coordination, increase access to medication-assisted treatment and integrate physical and behavioral health for individuals with opioid use disorder.</a:t>
            </a:r>
          </a:p>
        </p:txBody>
      </p:sp>
      <p:sp>
        <p:nvSpPr>
          <p:cNvPr id="8" name="Text Placeholder 7">
            <a:extLst>
              <a:ext uri="{FF2B5EF4-FFF2-40B4-BE49-F238E27FC236}">
                <a16:creationId xmlns:a16="http://schemas.microsoft.com/office/drawing/2014/main" id="{55BDBEB4-8C91-44A6-BE8A-145E5A61B83D}"/>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B0A1D582-CE3A-4649-875D-172F7973E1E9}"/>
              </a:ext>
            </a:extLst>
          </p:cNvPr>
          <p:cNvSpPr>
            <a:spLocks noGrp="1"/>
          </p:cNvSpPr>
          <p:nvPr>
            <p:ph type="title"/>
          </p:nvPr>
        </p:nvSpPr>
        <p:spPr>
          <a:xfrm>
            <a:off x="839570" y="597267"/>
            <a:ext cx="10512862" cy="928228"/>
          </a:xfrm>
        </p:spPr>
        <p:txBody>
          <a:bodyPr/>
          <a:lstStyle/>
          <a:p>
            <a:r>
              <a:rPr lang="en-US" sz="3500"/>
              <a:t>Acknowledgements</a:t>
            </a:r>
          </a:p>
        </p:txBody>
      </p:sp>
      <p:pic>
        <p:nvPicPr>
          <p:cNvPr id="1026" name="Picture 2" descr="PA Department of Health and Human Services logo">
            <a:extLst>
              <a:ext uri="{FF2B5EF4-FFF2-40B4-BE49-F238E27FC236}">
                <a16:creationId xmlns:a16="http://schemas.microsoft.com/office/drawing/2014/main" id="{08CC097B-01E5-4D04-BE41-4DAC5ED3A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958" y="1905398"/>
            <a:ext cx="3328812" cy="23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9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38F35-3BB5-6AE4-8DDD-BD752D286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134C7-AB7F-5368-55CB-211508C084D8}"/>
              </a:ext>
            </a:extLst>
          </p:cNvPr>
          <p:cNvSpPr>
            <a:spLocks noGrp="1"/>
          </p:cNvSpPr>
          <p:nvPr>
            <p:ph type="ctrTitle"/>
          </p:nvPr>
        </p:nvSpPr>
        <p:spPr>
          <a:xfrm>
            <a:off x="291850" y="937367"/>
            <a:ext cx="11900150" cy="2387600"/>
          </a:xfrm>
        </p:spPr>
        <p:txBody>
          <a:bodyPr>
            <a:normAutofit/>
          </a:bodyPr>
          <a:lstStyle/>
          <a:p>
            <a:pPr algn="l"/>
            <a:r>
              <a:rPr lang="en-US" dirty="0"/>
              <a:t>Effective Communication About Medications for Opioid Use Disorder</a:t>
            </a:r>
          </a:p>
        </p:txBody>
      </p:sp>
      <p:sp>
        <p:nvSpPr>
          <p:cNvPr id="3" name="Subtitle 2">
            <a:extLst>
              <a:ext uri="{FF2B5EF4-FFF2-40B4-BE49-F238E27FC236}">
                <a16:creationId xmlns:a16="http://schemas.microsoft.com/office/drawing/2014/main" id="{C0C5D87B-5F60-AC3B-91A6-EF1A3779A0E6}"/>
              </a:ext>
            </a:extLst>
          </p:cNvPr>
          <p:cNvSpPr>
            <a:spLocks noGrp="1"/>
          </p:cNvSpPr>
          <p:nvPr>
            <p:ph type="subTitle" idx="1"/>
          </p:nvPr>
        </p:nvSpPr>
        <p:spPr>
          <a:xfrm>
            <a:off x="291850" y="3474242"/>
            <a:ext cx="10750524" cy="2737247"/>
          </a:xfrm>
        </p:spPr>
        <p:txBody>
          <a:bodyPr>
            <a:normAutofit/>
          </a:bodyPr>
          <a:lstStyle/>
          <a:p>
            <a:pPr algn="l">
              <a:spcBef>
                <a:spcPts val="600"/>
              </a:spcBef>
            </a:pPr>
            <a:r>
              <a:rPr lang="en-US" b="1" i="1" dirty="0"/>
              <a:t>COE </a:t>
            </a:r>
            <a:r>
              <a:rPr lang="en-US" b="1" i="1"/>
              <a:t>Learning Network </a:t>
            </a:r>
            <a:r>
              <a:rPr lang="en-US" b="1" i="1" dirty="0"/>
              <a:t>1-26-2026</a:t>
            </a:r>
          </a:p>
          <a:p>
            <a:pPr algn="l">
              <a:spcBef>
                <a:spcPts val="600"/>
              </a:spcBef>
            </a:pPr>
            <a:endParaRPr lang="en-US" sz="2000" dirty="0"/>
          </a:p>
          <a:p>
            <a:pPr algn="l">
              <a:spcBef>
                <a:spcPts val="600"/>
              </a:spcBef>
            </a:pPr>
            <a:r>
              <a:rPr lang="en-US" sz="2000" dirty="0"/>
              <a:t>Raagini Jawa, MD, MPH, FASAM</a:t>
            </a:r>
          </a:p>
          <a:p>
            <a:pPr algn="l">
              <a:spcBef>
                <a:spcPts val="600"/>
              </a:spcBef>
            </a:pPr>
            <a:r>
              <a:rPr lang="en-US" sz="2000" dirty="0"/>
              <a:t>Assistant Professor of Medicine, Center for Research on Healthcare, Division of General Internal Medicine</a:t>
            </a:r>
          </a:p>
          <a:p>
            <a:pPr algn="l">
              <a:spcBef>
                <a:spcPts val="600"/>
              </a:spcBef>
            </a:pPr>
            <a:r>
              <a:rPr lang="en-US" sz="2000" dirty="0"/>
              <a:t>University of Pittsburgh</a:t>
            </a:r>
          </a:p>
          <a:p>
            <a:pPr algn="l">
              <a:spcBef>
                <a:spcPts val="600"/>
              </a:spcBef>
            </a:pPr>
            <a:r>
              <a:rPr lang="en-US" sz="2000" dirty="0"/>
              <a:t>@</a:t>
            </a:r>
            <a:r>
              <a:rPr lang="en-US" sz="2000" dirty="0" err="1"/>
              <a:t>Raaginizzle</a:t>
            </a:r>
            <a:endParaRPr lang="en-US" sz="2000" dirty="0"/>
          </a:p>
          <a:p>
            <a:pPr algn="l">
              <a:spcBef>
                <a:spcPts val="600"/>
              </a:spcBef>
            </a:pPr>
            <a:endParaRPr lang="en-US" sz="2000" dirty="0"/>
          </a:p>
        </p:txBody>
      </p:sp>
      <p:cxnSp>
        <p:nvCxnSpPr>
          <p:cNvPr id="7" name="Straight Connector 6">
            <a:extLst>
              <a:ext uri="{FF2B5EF4-FFF2-40B4-BE49-F238E27FC236}">
                <a16:creationId xmlns:a16="http://schemas.microsoft.com/office/drawing/2014/main" id="{D56FD904-E0BA-28CB-5493-6B5736C012EE}"/>
              </a:ext>
            </a:extLst>
          </p:cNvPr>
          <p:cNvCxnSpPr>
            <a:cxnSpLocks/>
          </p:cNvCxnSpPr>
          <p:nvPr/>
        </p:nvCxnSpPr>
        <p:spPr>
          <a:xfrm>
            <a:off x="0" y="3324967"/>
            <a:ext cx="10321290" cy="0"/>
          </a:xfrm>
          <a:prstGeom prst="line">
            <a:avLst/>
          </a:prstGeom>
          <a:ln w="28575">
            <a:solidFill>
              <a:srgbClr val="00359A"/>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DF54095-EF7F-3838-8AA3-229D6AF6F441}"/>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lue text on a black background&#10;&#10;Description automatically generated">
            <a:extLst>
              <a:ext uri="{FF2B5EF4-FFF2-40B4-BE49-F238E27FC236}">
                <a16:creationId xmlns:a16="http://schemas.microsoft.com/office/drawing/2014/main" id="{04C3B8EA-6B4F-C6AB-99D3-69D946582EDD}"/>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9" name="Picture 8">
            <a:extLst>
              <a:ext uri="{FF2B5EF4-FFF2-40B4-BE49-F238E27FC236}">
                <a16:creationId xmlns:a16="http://schemas.microsoft.com/office/drawing/2014/main" id="{57C985AA-1D0E-954F-F430-494F364F0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403737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573BBD-3137-9927-6922-313B8A2E3350}"/>
              </a:ext>
            </a:extLst>
          </p:cNvPr>
          <p:cNvSpPr/>
          <p:nvPr/>
        </p:nvSpPr>
        <p:spPr>
          <a:xfrm>
            <a:off x="838936" y="1653141"/>
            <a:ext cx="5033976" cy="167524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2D2D199-8683-82DC-6551-7A5D73028FD5}"/>
              </a:ext>
            </a:extLst>
          </p:cNvPr>
          <p:cNvSpPr>
            <a:spLocks noGrp="1"/>
          </p:cNvSpPr>
          <p:nvPr>
            <p:ph type="title"/>
          </p:nvPr>
        </p:nvSpPr>
        <p:spPr>
          <a:xfrm>
            <a:off x="963079" y="411737"/>
            <a:ext cx="10515600" cy="1325563"/>
          </a:xfrm>
        </p:spPr>
        <p:txBody>
          <a:bodyPr/>
          <a:lstStyle/>
          <a:p>
            <a:pPr algn="ctr"/>
            <a:r>
              <a:rPr lang="en-US" dirty="0"/>
              <a:t>Funding &amp; Disclosures </a:t>
            </a:r>
          </a:p>
        </p:txBody>
      </p:sp>
      <p:sp>
        <p:nvSpPr>
          <p:cNvPr id="2" name="Rectangle: Rounded Corners 1">
            <a:extLst>
              <a:ext uri="{FF2B5EF4-FFF2-40B4-BE49-F238E27FC236}">
                <a16:creationId xmlns:a16="http://schemas.microsoft.com/office/drawing/2014/main" id="{C5F6CC67-36E3-34A3-EECA-031CC32F346C}"/>
              </a:ext>
            </a:extLst>
          </p:cNvPr>
          <p:cNvSpPr/>
          <p:nvPr/>
        </p:nvSpPr>
        <p:spPr>
          <a:xfrm>
            <a:off x="6664541" y="1653140"/>
            <a:ext cx="4699838" cy="3813245"/>
          </a:xfrm>
          <a:prstGeom prst="roundRect">
            <a:avLst>
              <a:gd name="adj" fmla="val 1346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26444DC-BAA3-D56E-916B-34F2F0EF901C}"/>
              </a:ext>
            </a:extLst>
          </p:cNvPr>
          <p:cNvSpPr txBox="1"/>
          <p:nvPr/>
        </p:nvSpPr>
        <p:spPr>
          <a:xfrm>
            <a:off x="7018020" y="2162927"/>
            <a:ext cx="4069080" cy="2800767"/>
          </a:xfrm>
          <a:prstGeom prst="rect">
            <a:avLst/>
          </a:prstGeom>
          <a:noFill/>
        </p:spPr>
        <p:txBody>
          <a:bodyPr wrap="square" rtlCol="0">
            <a:spAutoFit/>
          </a:bodyPr>
          <a:lstStyle/>
          <a:p>
            <a:r>
              <a:rPr lang="en-US" sz="2000" b="1" dirty="0">
                <a:solidFill>
                  <a:schemeClr val="tx2"/>
                </a:solidFill>
              </a:rPr>
              <a:t>Acknowledgements:</a:t>
            </a:r>
          </a:p>
          <a:p>
            <a:endParaRPr lang="en-US" sz="1100" dirty="0">
              <a:solidFill>
                <a:schemeClr val="tx2"/>
              </a:solidFill>
            </a:endParaRPr>
          </a:p>
          <a:p>
            <a:pPr>
              <a:spcBef>
                <a:spcPts val="600"/>
              </a:spcBef>
              <a:spcAft>
                <a:spcPts val="600"/>
              </a:spcAft>
            </a:pPr>
            <a:r>
              <a:rPr lang="en-US" sz="2000" dirty="0">
                <a:solidFill>
                  <a:schemeClr val="tx2"/>
                </a:solidFill>
              </a:rPr>
              <a:t>Our patients &amp; other individuals who have shared and taught us through their experiences </a:t>
            </a:r>
          </a:p>
          <a:p>
            <a:pPr>
              <a:spcBef>
                <a:spcPts val="600"/>
              </a:spcBef>
              <a:spcAft>
                <a:spcPts val="600"/>
              </a:spcAft>
            </a:pPr>
            <a:r>
              <a:rPr lang="en-US" sz="2000" dirty="0">
                <a:solidFill>
                  <a:schemeClr val="tx2"/>
                </a:solidFill>
              </a:rPr>
              <a:t>Harm reduction activists who have paved the way for our work today </a:t>
            </a:r>
          </a:p>
          <a:p>
            <a:pPr>
              <a:spcBef>
                <a:spcPts val="600"/>
              </a:spcBef>
              <a:spcAft>
                <a:spcPts val="600"/>
              </a:spcAft>
            </a:pPr>
            <a:endParaRPr lang="en-US" sz="2000" dirty="0">
              <a:solidFill>
                <a:schemeClr val="tx2"/>
              </a:solidFill>
            </a:endParaRPr>
          </a:p>
        </p:txBody>
      </p:sp>
      <p:sp>
        <p:nvSpPr>
          <p:cNvPr id="6" name="Rectangle: Rounded Corners 5">
            <a:extLst>
              <a:ext uri="{FF2B5EF4-FFF2-40B4-BE49-F238E27FC236}">
                <a16:creationId xmlns:a16="http://schemas.microsoft.com/office/drawing/2014/main" id="{B771BEC3-DB24-0AD5-A950-51070174C4AD}"/>
              </a:ext>
            </a:extLst>
          </p:cNvPr>
          <p:cNvSpPr/>
          <p:nvPr/>
        </p:nvSpPr>
        <p:spPr>
          <a:xfrm>
            <a:off x="838936" y="3546892"/>
            <a:ext cx="5033976" cy="191949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7EEA31-70DF-44A6-273E-1B1EE677B5F0}"/>
              </a:ext>
            </a:extLst>
          </p:cNvPr>
          <p:cNvSpPr txBox="1"/>
          <p:nvPr/>
        </p:nvSpPr>
        <p:spPr>
          <a:xfrm>
            <a:off x="1281437" y="2021791"/>
            <a:ext cx="3429000" cy="892552"/>
          </a:xfrm>
          <a:prstGeom prst="rect">
            <a:avLst/>
          </a:prstGeom>
          <a:noFill/>
        </p:spPr>
        <p:txBody>
          <a:bodyPr wrap="square" rtlCol="0">
            <a:spAutoFit/>
          </a:bodyPr>
          <a:lstStyle/>
          <a:p>
            <a:r>
              <a:rPr lang="en-US" sz="2000" b="1" dirty="0">
                <a:solidFill>
                  <a:schemeClr val="tx2"/>
                </a:solidFill>
              </a:rPr>
              <a:t>Disclosures: </a:t>
            </a:r>
          </a:p>
          <a:p>
            <a:endParaRPr lang="en-US" sz="1200" dirty="0">
              <a:solidFill>
                <a:schemeClr val="tx2"/>
              </a:solidFill>
            </a:endParaRPr>
          </a:p>
          <a:p>
            <a:r>
              <a:rPr lang="en-US" sz="2000" dirty="0">
                <a:solidFill>
                  <a:schemeClr val="tx2"/>
                </a:solidFill>
              </a:rPr>
              <a:t>None</a:t>
            </a:r>
          </a:p>
        </p:txBody>
      </p:sp>
      <p:sp>
        <p:nvSpPr>
          <p:cNvPr id="18" name="TextBox 17">
            <a:extLst>
              <a:ext uri="{FF2B5EF4-FFF2-40B4-BE49-F238E27FC236}">
                <a16:creationId xmlns:a16="http://schemas.microsoft.com/office/drawing/2014/main" id="{444CE4C9-F29D-5F16-5AAB-2148ADEB66A1}"/>
              </a:ext>
            </a:extLst>
          </p:cNvPr>
          <p:cNvSpPr txBox="1"/>
          <p:nvPr/>
        </p:nvSpPr>
        <p:spPr>
          <a:xfrm>
            <a:off x="1281436" y="3797064"/>
            <a:ext cx="4319263" cy="861774"/>
          </a:xfrm>
          <a:prstGeom prst="rect">
            <a:avLst/>
          </a:prstGeom>
          <a:noFill/>
        </p:spPr>
        <p:txBody>
          <a:bodyPr wrap="square" rtlCol="0">
            <a:spAutoFit/>
          </a:bodyPr>
          <a:lstStyle/>
          <a:p>
            <a:r>
              <a:rPr lang="en-US" sz="2000" b="1" dirty="0">
                <a:solidFill>
                  <a:schemeClr val="tx2"/>
                </a:solidFill>
              </a:rPr>
              <a:t>Funding: </a:t>
            </a:r>
          </a:p>
          <a:p>
            <a:endParaRPr lang="en-US" sz="1000" b="1" dirty="0">
              <a:solidFill>
                <a:schemeClr val="tx2"/>
              </a:solidFill>
            </a:endParaRPr>
          </a:p>
          <a:p>
            <a:pPr marL="342900" indent="-342900">
              <a:buFont typeface="Arial" panose="020B0604020202020204" pitchFamily="34" charset="0"/>
              <a:buChar char="•"/>
            </a:pPr>
            <a:r>
              <a:rPr lang="en-US" sz="2000" dirty="0">
                <a:solidFill>
                  <a:schemeClr val="tx2"/>
                </a:solidFill>
              </a:rPr>
              <a:t>NIDA K23</a:t>
            </a:r>
          </a:p>
        </p:txBody>
      </p:sp>
      <p:sp>
        <p:nvSpPr>
          <p:cNvPr id="7" name="Rectangle 6">
            <a:extLst>
              <a:ext uri="{FF2B5EF4-FFF2-40B4-BE49-F238E27FC236}">
                <a16:creationId xmlns:a16="http://schemas.microsoft.com/office/drawing/2014/main" id="{B8EE5344-5AD7-C53A-F116-53601E8D2E69}"/>
              </a:ext>
            </a:extLst>
          </p:cNvPr>
          <p:cNvSpPr/>
          <p:nvPr/>
        </p:nvSpPr>
        <p:spPr>
          <a:xfrm>
            <a:off x="0" y="6705600"/>
            <a:ext cx="12192000" cy="160020"/>
          </a:xfrm>
          <a:prstGeom prst="rect">
            <a:avLst/>
          </a:prstGeom>
          <a:solidFill>
            <a:srgbClr val="0045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lue text on a black background&#10;&#10;Description automatically generated">
            <a:extLst>
              <a:ext uri="{FF2B5EF4-FFF2-40B4-BE49-F238E27FC236}">
                <a16:creationId xmlns:a16="http://schemas.microsoft.com/office/drawing/2014/main" id="{F12CCC33-9817-57BA-3AE6-77B08904FD49}"/>
              </a:ext>
            </a:extLst>
          </p:cNvPr>
          <p:cNvPicPr>
            <a:picLocks noChangeAspect="1"/>
          </p:cNvPicPr>
          <p:nvPr/>
        </p:nvPicPr>
        <p:blipFill rotWithShape="1">
          <a:blip r:embed="rId3">
            <a:extLst>
              <a:ext uri="{28A0092B-C50C-407E-A947-70E740481C1C}">
                <a14:useLocalDpi xmlns:a14="http://schemas.microsoft.com/office/drawing/2010/main" val="0"/>
              </a:ext>
            </a:extLst>
          </a:blip>
          <a:srcRect t="9119" b="-1"/>
          <a:stretch/>
        </p:blipFill>
        <p:spPr>
          <a:xfrm>
            <a:off x="84003" y="6082209"/>
            <a:ext cx="2241094" cy="793114"/>
          </a:xfrm>
          <a:prstGeom prst="rect">
            <a:avLst/>
          </a:prstGeom>
        </p:spPr>
      </p:pic>
      <p:pic>
        <p:nvPicPr>
          <p:cNvPr id="11" name="Picture 10">
            <a:extLst>
              <a:ext uri="{FF2B5EF4-FFF2-40B4-BE49-F238E27FC236}">
                <a16:creationId xmlns:a16="http://schemas.microsoft.com/office/drawing/2014/main" id="{79824ACF-3B12-DA84-B110-C3271C7B6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500" y="5905141"/>
            <a:ext cx="2421566" cy="812939"/>
          </a:xfrm>
          <a:prstGeom prst="rect">
            <a:avLst/>
          </a:prstGeom>
        </p:spPr>
      </p:pic>
    </p:spTree>
    <p:extLst>
      <p:ext uri="{BB962C8B-B14F-4D97-AF65-F5344CB8AC3E}">
        <p14:creationId xmlns:p14="http://schemas.microsoft.com/office/powerpoint/2010/main" val="91366202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DCD8DC"/>
      </a:lt2>
      <a:accent1>
        <a:srgbClr val="6183C2"/>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ustom 7">
      <a:majorFont>
        <a:latin typeface="Franklin Gothic Medium Cond"/>
        <a:ea typeface=""/>
        <a:cs typeface=""/>
      </a:majorFont>
      <a:minorFont>
        <a:latin typeface="Segoe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ERU">
      <a:dk1>
        <a:srgbClr val="003594"/>
      </a:dk1>
      <a:lt1>
        <a:srgbClr val="FFFFFF"/>
      </a:lt1>
      <a:dk2>
        <a:srgbClr val="003594"/>
      </a:dk2>
      <a:lt2>
        <a:srgbClr val="FFFFFF"/>
      </a:lt2>
      <a:accent1>
        <a:srgbClr val="003594"/>
      </a:accent1>
      <a:accent2>
        <a:srgbClr val="FFB81C"/>
      </a:accent2>
      <a:accent3>
        <a:srgbClr val="A5A5A5"/>
      </a:accent3>
      <a:accent4>
        <a:srgbClr val="7C5475"/>
      </a:accent4>
      <a:accent5>
        <a:srgbClr val="0081A6"/>
      </a:accent5>
      <a:accent6>
        <a:srgbClr val="70AD47"/>
      </a:accent6>
      <a:hlink>
        <a:srgbClr val="44546A"/>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_Based_Decision_Making_v02_kc.potx" id="{BA91537B-030F-49D0-9FF0-E3C4D5192BBC}" vid="{B5DB687A-E95E-4D03-99EB-BFF6B003A0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ign_x002d_OffStatus xmlns="ba516c2e-2337-4fd1-b351-3b2416ecab68" xsi:nil="true"/>
    <_ip_UnifiedCompliancePolicyUIAction xmlns="http://schemas.microsoft.com/sharepoint/v3" xsi:nil="true"/>
    <Stakeholder xmlns="ba516c2e-2337-4fd1-b351-3b2416ecab68" xsi:nil="true"/>
    <DocumentType xmlns="ba516c2e-2337-4fd1-b351-3b2416ecab68">None</DocumentType>
    <lcf76f155ced4ddcb4097134ff3c332f xmlns="ba516c2e-2337-4fd1-b351-3b2416ecab68">
      <Terms xmlns="http://schemas.microsoft.com/office/infopath/2007/PartnerControls"/>
    </lcf76f155ced4ddcb4097134ff3c332f>
    <_ip_UnifiedCompliancePolicyProperties xmlns="http://schemas.microsoft.com/sharepoint/v3" xsi:nil="true"/>
    <BriefSummary xmlns="ba516c2e-2337-4fd1-b351-3b2416ecab68" xsi:nil="true"/>
    <TaxCatchAll xmlns="e2a3c3e7-7426-4151-8c50-1673f5abcf0a" xsi:nil="true"/>
    <_dlc_DocId xmlns="e2a3c3e7-7426-4151-8c50-1673f5abcf0a">P2A3NJ5CMAVY-993345139-47666</_dlc_DocId>
    <_dlc_DocIdUrl xmlns="e2a3c3e7-7426-4151-8c50-1673f5abcf0a">
      <Url>https://pitt.sharepoint.com/sites/PERU.CHI/_layouts/15/DocIdRedir.aspx?ID=P2A3NJ5CMAVY-993345139-47666</Url>
      <Description>P2A3NJ5CMAVY-993345139-47666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E1B9AE4639B14BBF883D08B2823EAB" ma:contentTypeVersion="25" ma:contentTypeDescription="Create a new document." ma:contentTypeScope="" ma:versionID="c05f153744594d04a2cd3540ecb7f0e9">
  <xsd:schema xmlns:xsd="http://www.w3.org/2001/XMLSchema" xmlns:xs="http://www.w3.org/2001/XMLSchema" xmlns:p="http://schemas.microsoft.com/office/2006/metadata/properties" xmlns:ns1="http://schemas.microsoft.com/sharepoint/v3" xmlns:ns2="ba516c2e-2337-4fd1-b351-3b2416ecab68" xmlns:ns3="e2a3c3e7-7426-4151-8c50-1673f5abcf0a" targetNamespace="http://schemas.microsoft.com/office/2006/metadata/properties" ma:root="true" ma:fieldsID="6301470c945005bbf40d1b1abf850bae" ns1:_="" ns2:_="" ns3:_="">
    <xsd:import namespace="http://schemas.microsoft.com/sharepoint/v3"/>
    <xsd:import namespace="ba516c2e-2337-4fd1-b351-3b2416ecab68"/>
    <xsd:import namespace="e2a3c3e7-7426-4151-8c50-1673f5abcf0a"/>
    <xsd:element name="properties">
      <xsd:complexType>
        <xsd:sequence>
          <xsd:element name="documentManagement">
            <xsd:complexType>
              <xsd:all>
                <xsd:element ref="ns2:MediaServiceMetadata" minOccurs="0"/>
                <xsd:element ref="ns2:MediaServiceFastMetadata" minOccurs="0"/>
                <xsd:element ref="ns2:Stakeholder" minOccurs="0"/>
                <xsd:element ref="ns2:DocumentType" minOccurs="0"/>
                <xsd:element ref="ns2:BriefSummary" minOccurs="0"/>
                <xsd:element ref="ns2:Sign_x002d_OffStatu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lcf76f155ced4ddcb4097134ff3c332f" minOccurs="0"/>
                <xsd:element ref="ns3:TaxCatchAll" minOccurs="0"/>
                <xsd:element ref="ns3:_dlc_DocId" minOccurs="0"/>
                <xsd:element ref="ns3:_dlc_DocIdUrl" minOccurs="0"/>
                <xsd:element ref="ns3:_dlc_DocIdPersistId"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516c2e-2337-4fd1-b351-3b2416eca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takeholder" ma:index="10" nillable="true" ma:displayName="Stakeholder" ma:format="Dropdown" ma:internalName="Stakeholder">
      <xsd:complexType>
        <xsd:complexContent>
          <xsd:extension base="dms:MultiChoice">
            <xsd:sequence>
              <xsd:element name="Value" maxOccurs="unbounded" minOccurs="0" nillable="true">
                <xsd:simpleType>
                  <xsd:restriction base="dms:Choice">
                    <xsd:enumeration value="Funder - DHS"/>
                    <xsd:enumeration value="MCO"/>
                    <xsd:enumeration value="Alliance Medical Services"/>
                    <xsd:enumeration value="AIDS Care Group"/>
                    <xsd:enumeration value="Butler Memorial Hospital"/>
                    <xsd:enumeration value="CASA Trinity"/>
                    <xsd:enumeration value="Clearfield-Jefferson Drug and Alcohol Commission"/>
                    <xsd:enumeration value="Clinical Outcomes Group"/>
                    <xsd:enumeration value="CleanSlate Centers"/>
                    <xsd:enumeration value="Community Health and Dental Care"/>
                    <xsd:enumeration value="Crossroads Counseling"/>
                    <xsd:enumeration value="Crozer-Chester"/>
                    <xsd:enumeration value="Dunmore Comprehensive"/>
                    <xsd:enumeration value="ESPER Treatment Center"/>
                    <xsd:enumeration value="Family First Health"/>
                    <xsd:enumeration value="Family Service Association"/>
                    <xsd:enumeration value="Gateway Rehabilitation"/>
                    <xsd:enumeration value="Geisinger"/>
                    <xsd:enumeration value="Hamilton Health Center"/>
                    <xsd:enumeration value="Highlands Hospital"/>
                    <xsd:enumeration value="Lancaster General Hospital"/>
                    <xsd:enumeration value="Magee Women's Hospital of UPMC"/>
                    <xsd:enumeration value="Miners Medical Center"/>
                    <xsd:enumeration value="Mt. Pocono Medical Center"/>
                    <xsd:enumeration value="Neighborhood Health Centers of the Lehigh Valley"/>
                    <xsd:enumeration value="New Directions Treatment Services"/>
                    <xsd:enumeration value="Pathways to Housing PA"/>
                    <xsd:enumeration value="Penn Foundation"/>
                    <xsd:enumeration value="Penn Presbyterian Medical Center (Mothers Matter Program is BH)"/>
                    <xsd:enumeration value="PA Counseling-Dauphin"/>
                    <xsd:enumeration value="PA Counseling-York"/>
                    <xsd:enumeration value="Public Health Management Corporation"/>
                    <xsd:enumeration value="Pyramid Healthcare, Inc"/>
                    <xsd:enumeration value="Reading Hospital"/>
                    <xsd:enumeration value="Resources for Human Development"/>
                    <xsd:enumeration value="SPHS- Care Center"/>
                    <xsd:enumeration value="SPHS-Mon Valley"/>
                    <xsd:enumeration value="Tadiso"/>
                    <xsd:enumeration value="Temple University"/>
                    <xsd:enumeration value="The Wright Center"/>
                    <xsd:enumeration value="Thomas Jefferson- MATER"/>
                    <xsd:enumeration value="Thomas Jefferson- NARP"/>
                    <xsd:enumeration value="Treatment Trends"/>
                    <xsd:enumeration value="TW Ponessa and Associates"/>
                    <xsd:enumeration value="University of PGH Physicians"/>
                    <xsd:enumeration value="Wedge Medical"/>
                    <xsd:enumeration value="West Penn Allegheny"/>
                    <xsd:enumeration value="WPIC of UPMC"/>
                    <xsd:enumeration value="Internal"/>
                  </xsd:restriction>
                </xsd:simpleType>
              </xsd:element>
            </xsd:sequence>
          </xsd:extension>
        </xsd:complexContent>
      </xsd:complexType>
    </xsd:element>
    <xsd:element name="DocumentType" ma:index="11" nillable="true" ma:displayName="Document Type" ma:default="None" ma:format="Dropdown" ma:internalName="DocumentType">
      <xsd:simpleType>
        <xsd:restriction base="dms:Choice">
          <xsd:enumeration value="Data"/>
          <xsd:enumeration value="Implementation Plan/Guide"/>
          <xsd:enumeration value="Special Project"/>
          <xsd:enumeration value="Strategic Plan"/>
          <xsd:enumeration value="Presentation"/>
          <xsd:enumeration value="Meeting Material"/>
          <xsd:enumeration value="None"/>
        </xsd:restriction>
      </xsd:simpleType>
    </xsd:element>
    <xsd:element name="BriefSummary" ma:index="12" nillable="true" ma:displayName="Brief Summary" ma:format="Dropdown" ma:internalName="BriefSummary">
      <xsd:simpleType>
        <xsd:restriction base="dms:Text">
          <xsd:maxLength value="255"/>
        </xsd:restriction>
      </xsd:simpleType>
    </xsd:element>
    <xsd:element name="Sign_x002d_OffStatus" ma:index="13" nillable="true" ma:displayName="Sign-Off Status" ma:format="Dropdown" ma:internalName="Sign_x002d_OffStatus">
      <xsd:simpleType>
        <xsd:restriction base="dms:Choice">
          <xsd:enumeration value="Draft"/>
          <xsd:enumeration value="Final"/>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a3c3e7-7426-4151-8c50-1673f5abcf0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afa9bf98-66fd-4dd5-9a1b-2628c94cfb20}" ma:internalName="TaxCatchAll" ma:showField="CatchAllData" ma:web="e2a3c3e7-7426-4151-8c50-1673f5abcf0a">
      <xsd:complexType>
        <xsd:complexContent>
          <xsd:extension base="dms:MultiChoiceLookup">
            <xsd:sequence>
              <xsd:element name="Value" type="dms:Lookup" maxOccurs="unbounded" minOccurs="0" nillable="true"/>
            </xsd:sequence>
          </xsd:extension>
        </xsd:complexContent>
      </xsd:complexType>
    </xsd:element>
    <xsd:element name="_dlc_DocId" ma:index="27" nillable="true" ma:displayName="Document ID Value" ma:description="The value of the document ID assigned to this item." ma:indexed="true"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C93D1DB-D6E5-4080-B3F0-26EEE23F1CAE}">
  <ds:schemaRefs>
    <ds:schemaRef ds:uri="http://purl.org/dc/dcmitype/"/>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4accac3b-f155-47d8-b7ee-2ded847ed2bf"/>
    <ds:schemaRef ds:uri="23a0cb32-a91d-4c95-9cbe-6e5ca8cf5a7b"/>
    <ds:schemaRef ds:uri="http://purl.org/dc/terms/"/>
    <ds:schemaRef ds:uri="ba516c2e-2337-4fd1-b351-3b2416ecab68"/>
    <ds:schemaRef ds:uri="http://schemas.microsoft.com/sharepoint/v3"/>
    <ds:schemaRef ds:uri="e2a3c3e7-7426-4151-8c50-1673f5abcf0a"/>
  </ds:schemaRefs>
</ds:datastoreItem>
</file>

<file path=customXml/itemProps2.xml><?xml version="1.0" encoding="utf-8"?>
<ds:datastoreItem xmlns:ds="http://schemas.openxmlformats.org/officeDocument/2006/customXml" ds:itemID="{8A2DD06D-D30C-44E4-A901-0B0995561B36}">
  <ds:schemaRefs>
    <ds:schemaRef ds:uri="http://schemas.microsoft.com/sharepoint/v3/contenttype/forms"/>
  </ds:schemaRefs>
</ds:datastoreItem>
</file>

<file path=customXml/itemProps3.xml><?xml version="1.0" encoding="utf-8"?>
<ds:datastoreItem xmlns:ds="http://schemas.openxmlformats.org/officeDocument/2006/customXml" ds:itemID="{7EBADE2F-79FB-40F7-919F-4E09ED671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516c2e-2337-4fd1-b351-3b2416ecab68"/>
    <ds:schemaRef ds:uri="e2a3c3e7-7426-4151-8c50-1673f5abc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8F137AA-B640-47F5-ABE2-1DB17D826D9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18066</TotalTime>
  <Words>2949</Words>
  <Application>Microsoft Office PowerPoint</Application>
  <PresentationFormat>Widescreen</PresentationFormat>
  <Paragraphs>392</Paragraphs>
  <Slides>35</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Cambria</vt:lpstr>
      <vt:lpstr>Franklin Gothic Medium Cond</vt:lpstr>
      <vt:lpstr>Nirmala UI</vt:lpstr>
      <vt:lpstr>Segoe Semilight</vt:lpstr>
      <vt:lpstr>Segoe UI</vt:lpstr>
      <vt:lpstr>Segoe UI Semilight</vt:lpstr>
      <vt:lpstr>Tw Cen MT Condensed Extra Bold</vt:lpstr>
      <vt:lpstr>Wingdings</vt:lpstr>
      <vt:lpstr>Office Theme</vt:lpstr>
      <vt:lpstr>1_Office Theme</vt:lpstr>
      <vt:lpstr>Housekeeping</vt:lpstr>
      <vt:lpstr>Continuing Education Information</vt:lpstr>
      <vt:lpstr>Disclosures</vt:lpstr>
      <vt:lpstr>Disclaimer</vt:lpstr>
      <vt:lpstr>Mutual Agreement </vt:lpstr>
      <vt:lpstr>Mutual Agreement (continued)</vt:lpstr>
      <vt:lpstr>Acknowledgements</vt:lpstr>
      <vt:lpstr>Effective Communication About Medications for Opioid Use Disorder</vt:lpstr>
      <vt:lpstr>Funding &amp; Disclosures </vt:lpstr>
      <vt:lpstr>Learning Objectives</vt:lpstr>
      <vt:lpstr>The Overdose Crisis </vt:lpstr>
      <vt:lpstr>The Overdose Crisis </vt:lpstr>
      <vt:lpstr>Barrier to MOUD = STIGMA</vt:lpstr>
      <vt:lpstr>Attitudes That Influence Perceptions of MOUD</vt:lpstr>
      <vt:lpstr>Responding to Common Client Questions</vt:lpstr>
      <vt:lpstr>Ways to Reduce Stigma in Care for PWUD</vt:lpstr>
      <vt:lpstr>PowerPoint Presentation</vt:lpstr>
      <vt:lpstr>Trauma-Informed Communication Principles for MOUD</vt:lpstr>
      <vt:lpstr>Goals of MOUD Pharmacotherapy  </vt:lpstr>
      <vt:lpstr>MOUD</vt:lpstr>
      <vt:lpstr>Types of Opioid Receptors</vt:lpstr>
      <vt:lpstr>Mu-Opioid Receptor</vt:lpstr>
      <vt:lpstr>All MOUD Options Are NOT Equivalent!</vt:lpstr>
      <vt:lpstr>Naltrexone </vt:lpstr>
      <vt:lpstr>Methadone</vt:lpstr>
      <vt:lpstr>PowerPoint Presentation</vt:lpstr>
      <vt:lpstr>PowerPoint Presentation</vt:lpstr>
      <vt:lpstr>PowerPoint Presentation</vt:lpstr>
      <vt:lpstr>Buprenorphine</vt:lpstr>
      <vt:lpstr>Buprenorphine</vt:lpstr>
      <vt:lpstr>Comparing MOUD Types</vt:lpstr>
      <vt:lpstr>Which MOUD to use? </vt:lpstr>
      <vt:lpstr>Explaining MOUD in Plain, Non-Stigmatizing Language</vt:lpstr>
      <vt:lpstr>Strategies for Reducing Stigma When Talking About MOUD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dc:title>
  <dc:creator>Shang, Margaret</dc:creator>
  <cp:lastModifiedBy>Brewer, Julie A</cp:lastModifiedBy>
  <cp:revision>257</cp:revision>
  <dcterms:created xsi:type="dcterms:W3CDTF">2023-08-12T17:02:47Z</dcterms:created>
  <dcterms:modified xsi:type="dcterms:W3CDTF">2025-12-05T13:15:40Z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0x01010015E1B9AE4639B14BBF883D08B2823EAB</vt:lpwstr>
  </property>
  <property fmtid="{D5CDD505-2E9C-101B-9397-08002B2CF9AE}" pid="3" name="_dlc_DocIdItemGuid">
    <vt:lpwstr>1cc1ed14-d0a2-4eb8-ba57-d9d4a9ec1cee</vt:lpwstr>
  </property>
  <property fmtid="{D5CDD505-2E9C-101B-9397-08002B2CF9AE}" pid="4" name="MediaServiceImageTags">
    <vt:lpwstr/>
  </property>
</Properties>
</file>