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1/21/2026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1/21/2026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1/21/2026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1/21/2026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1/21/2026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900" b="1" u="sng" dirty="0">
                <a:solidFill>
                  <a:schemeClr val="tx1"/>
                </a:solidFill>
              </a:rPr>
              <a:t>Accreditation Statement:</a:t>
            </a:r>
          </a:p>
          <a:p>
            <a:pPr algn="l">
              <a:spcBef>
                <a:spcPts val="0"/>
              </a:spcBef>
            </a:pPr>
            <a:r>
              <a:rPr lang="en-US" sz="9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900" dirty="0">
              <a:solidFill>
                <a:schemeClr val="tx1"/>
              </a:solidFill>
              <a:latin typeface="Calibri" panose="020F0502020204030204" pitchFamily="34" charset="0"/>
              <a:cs typeface="Calibri" panose="020F0502020204030204" pitchFamily="34" charset="0"/>
            </a:endParaRPr>
          </a:p>
          <a:p>
            <a:pPr algn="l">
              <a:spcBef>
                <a:spcPts val="0"/>
              </a:spcBef>
            </a:pPr>
            <a:r>
              <a:rPr lang="en-US" sz="900" b="1" u="sng" dirty="0">
                <a:solidFill>
                  <a:schemeClr val="tx1"/>
                </a:solidFill>
              </a:rPr>
              <a:t>Physician (CME)</a:t>
            </a:r>
          </a:p>
          <a:p>
            <a:pPr algn="l">
              <a:spcBef>
                <a:spcPts val="0"/>
              </a:spcBef>
            </a:pPr>
            <a:r>
              <a:rPr lang="en-US" sz="900" dirty="0">
                <a:solidFill>
                  <a:schemeClr val="tx1"/>
                </a:solidFill>
              </a:rPr>
              <a:t>The University of Pittsburgh School designates this live activity for a maximum of 1.50 AMA PRA Category 1 Credits™. Physicians should claim only the credit commensurate with the extent of their participation in the activity.</a:t>
            </a: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Nursing (CNE)</a:t>
            </a:r>
          </a:p>
          <a:p>
            <a:pPr algn="l">
              <a:spcBef>
                <a:spcPts val="0"/>
              </a:spcBef>
            </a:pPr>
            <a:r>
              <a:rPr lang="en-US" sz="900" dirty="0">
                <a:solidFill>
                  <a:schemeClr val="tx1"/>
                </a:solidFill>
              </a:rPr>
              <a:t>The maximum number of hours awarded for this Continuing Nursing Education activity is 1.50 contact hours.</a:t>
            </a: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Social Work (ASWB) </a:t>
            </a:r>
            <a:br>
              <a:rPr lang="en-US" sz="900" dirty="0"/>
            </a:br>
            <a:r>
              <a:rPr lang="en-US" sz="90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1.50 continuing education credits. </a:t>
            </a:r>
          </a:p>
          <a:p>
            <a:pPr algn="l">
              <a:spcBef>
                <a:spcPts val="0"/>
              </a:spcBef>
            </a:pPr>
            <a:endParaRPr lang="en-US" sz="900" u="sng" dirty="0">
              <a:solidFill>
                <a:schemeClr val="tx1"/>
              </a:solidFill>
            </a:endParaRPr>
          </a:p>
          <a:p>
            <a:pPr marL="0" marR="0" algn="l">
              <a:lnSpc>
                <a:spcPct val="107000"/>
              </a:lnSpc>
              <a:spcBef>
                <a:spcPts val="0"/>
              </a:spcBef>
              <a:spcAft>
                <a:spcPts val="800"/>
              </a:spcAft>
            </a:pPr>
            <a:r>
              <a:rPr lang="en-US" sz="900" b="1" u="sng" dirty="0">
                <a:solidFill>
                  <a:schemeClr val="tx1"/>
                </a:solidFill>
              </a:rPr>
              <a:t>Psychologist (APA)</a:t>
            </a:r>
          </a:p>
          <a:p>
            <a:pPr marL="0" marR="0" algn="l">
              <a:lnSpc>
                <a:spcPct val="107000"/>
              </a:lnSpc>
              <a:spcBef>
                <a:spcPts val="0"/>
              </a:spcBef>
              <a:spcAft>
                <a:spcPts val="800"/>
              </a:spcAft>
            </a:pPr>
            <a:r>
              <a:rPr lang="en-US" sz="90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algn="l">
              <a:spcBef>
                <a:spcPts val="0"/>
              </a:spcBef>
            </a:pPr>
            <a:r>
              <a:rPr lang="en-US" sz="900" b="1" u="sng" dirty="0">
                <a:solidFill>
                  <a:schemeClr val="tx1"/>
                </a:solidFill>
              </a:rPr>
              <a:t>Physician Assistant (AAPA)</a:t>
            </a:r>
          </a:p>
          <a:p>
            <a:pPr algn="l">
              <a:spcBef>
                <a:spcPts val="0"/>
              </a:spcBef>
            </a:pPr>
            <a:r>
              <a:rPr lang="en-US" sz="900" dirty="0">
                <a:solidFill>
                  <a:schemeClr val="tx1"/>
                </a:solidFill>
              </a:rPr>
              <a:t>The University of Pittsburgh has been authorized by the American Academy of PAs (AAPA) to award AAPA Category 1 CME credit for activities planned in accordance with AAPA CME Criteria. This activity is designated </a:t>
            </a:r>
            <a:r>
              <a:rPr lang="en-US" sz="900">
                <a:solidFill>
                  <a:schemeClr val="tx1"/>
                </a:solidFill>
              </a:rPr>
              <a:t>for 1.50 </a:t>
            </a:r>
            <a:r>
              <a:rPr lang="en-US" sz="900" dirty="0">
                <a:solidFill>
                  <a:schemeClr val="tx1"/>
                </a:solidFill>
              </a:rPr>
              <a:t>AAPA Category 1 CME credits. PAs should only claim credit commensurate with the extent of their participation.  </a:t>
            </a:r>
          </a:p>
          <a:p>
            <a:pPr marR="0" algn="l">
              <a:lnSpc>
                <a:spcPct val="107000"/>
              </a:lnSpc>
              <a:spcBef>
                <a:spcPts val="0"/>
              </a:spcBef>
            </a:pPr>
            <a:endParaRPr lang="en-US" sz="900" b="1" u="sng" dirty="0">
              <a:solidFill>
                <a:schemeClr val="tx1"/>
              </a:solidFill>
            </a:endParaRPr>
          </a:p>
          <a:p>
            <a:pPr algn="l">
              <a:spcBef>
                <a:spcPts val="0"/>
              </a:spcBef>
            </a:pPr>
            <a:r>
              <a:rPr lang="en-US" sz="900" b="1" u="sng" dirty="0">
                <a:solidFill>
                  <a:schemeClr val="tx1"/>
                </a:solidFill>
              </a:rPr>
              <a:t>Other health care professionals: </a:t>
            </a:r>
          </a:p>
          <a:p>
            <a:pPr algn="l">
              <a:spcBef>
                <a:spcPts val="0"/>
              </a:spcBef>
            </a:pPr>
            <a:r>
              <a:rPr lang="en-US" sz="900" dirty="0">
                <a:solidFill>
                  <a:schemeClr val="tx1"/>
                </a:solidFill>
              </a:rPr>
              <a:t>Other health care professionals will receive a certificate of attendance confirming the number of contact hours commensurate with the extent of participation in this activity.  </a:t>
            </a:r>
            <a:endParaRPr lang="en-US" sz="900" b="1" u="sng" dirty="0">
              <a:solidFill>
                <a:schemeClr val="tx1"/>
              </a:solidFill>
            </a:endParaRP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Conflict of Interest Disclosure</a:t>
            </a:r>
            <a:r>
              <a:rPr lang="en-US" sz="900" b="1" dirty="0">
                <a:solidFill>
                  <a:schemeClr val="tx1"/>
                </a:solidFill>
              </a:rPr>
              <a:t>:</a:t>
            </a:r>
            <a:endParaRPr lang="en-US" sz="900" dirty="0">
              <a:solidFill>
                <a:schemeClr val="tx1"/>
              </a:solidFill>
            </a:endParaRPr>
          </a:p>
          <a:p>
            <a:pPr algn="l">
              <a:spcBef>
                <a:spcPts val="0"/>
              </a:spcBef>
            </a:pPr>
            <a:r>
              <a:rPr lang="en-US" sz="9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900" dirty="0"/>
              <a:t>. </a:t>
            </a:r>
          </a:p>
          <a:p>
            <a:pPr algn="l">
              <a:spcBef>
                <a:spcPts val="0"/>
              </a:spcBef>
            </a:pPr>
            <a:endParaRPr lang="en-US" sz="900" dirty="0"/>
          </a:p>
          <a:p>
            <a:pPr marL="0" marR="0" lvl="0" indent="0" algn="l" defTabSz="914400" rtl="0" eaLnBrk="0" fontAlgn="base" latinLnBrk="0" hangingPunct="0">
              <a:lnSpc>
                <a:spcPct val="100000"/>
              </a:lnSpc>
              <a:spcBef>
                <a:spcPct val="0"/>
              </a:spcBef>
              <a:spcAft>
                <a:spcPct val="0"/>
              </a:spcAft>
              <a:buClrTx/>
              <a:buSzTx/>
              <a:tabLst/>
            </a:pPr>
            <a:r>
              <a:rPr lang="en-US" altLang="en-US" sz="9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9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4672</TotalTime>
  <Words>538</Words>
  <Application>Microsoft Office PowerPoint</Application>
  <PresentationFormat>On-screen Show (4:3)</PresentationFormat>
  <Paragraphs>27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60</cp:revision>
  <dcterms:created xsi:type="dcterms:W3CDTF">2010-08-03T12:49:34Z</dcterms:created>
  <dcterms:modified xsi:type="dcterms:W3CDTF">2026-01-21T17:07:29Z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