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3" r:id="rId3"/>
    <p:sldId id="260" r:id="rId4"/>
    <p:sldId id="261"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EAFEC48-7EEA-4896-82C6-41FB3C844B12}" v="2" dt="2026-02-06T19:42:22.86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Graph or Text</a:t>
            </a:r>
          </a:p>
          <a:p>
            <a:pPr lvl="1"/>
            <a:r>
              <a:rPr lang="en-US"/>
              <a:t>Second level</a:t>
            </a:r>
          </a:p>
          <a:p>
            <a:pPr lvl="2"/>
            <a:r>
              <a:rPr lang="en-US"/>
              <a:t>Third level</a:t>
            </a:r>
          </a:p>
          <a:p>
            <a:pPr lvl="3"/>
            <a:r>
              <a:rPr lang="en-US"/>
              <a:t>Fourth level</a:t>
            </a:r>
          </a:p>
          <a:p>
            <a:pPr lvl="4"/>
            <a:r>
              <a:rPr lang="en-US"/>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a:t>Insert Text</a:t>
            </a:r>
          </a:p>
          <a:p>
            <a:pPr lvl="1"/>
            <a:r>
              <a:rPr lang="en-US"/>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800">
              <a:effectLst/>
              <a:latin typeface="Calibri"/>
              <a:ea typeface="Times New Roman" panose="02020603050405020304" pitchFamily="18" charset="0"/>
              <a:cs typeface="Times New Roman"/>
            </a:endParaRP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Pharmacy (CPE)</a:t>
            </a:r>
          </a:p>
          <a:p>
            <a:pPr marL="228600" marR="0">
              <a:lnSpc>
                <a:spcPct val="100000"/>
              </a:lnSpc>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This knowledge-based activity provides 1.0 contact hours of continuing pharmacy education credit</a:t>
            </a:r>
          </a:p>
          <a:p>
            <a:pPr marL="228600" marR="0">
              <a:spcBef>
                <a:spcPts val="525"/>
              </a:spcBef>
              <a:spcAft>
                <a:spcPts val="525"/>
              </a:spcAft>
            </a:pPr>
            <a:endParaRPr lang="en-US" sz="1800">
              <a:solidFill>
                <a:srgbClr val="2F2F2F"/>
              </a:solidFill>
              <a:latin typeface="Calibri"/>
              <a:ea typeface="Times New Roman" panose="02020603050405020304" pitchFamily="18" charset="0"/>
              <a:cs typeface="Times New Roman" panose="02020603050405020304" pitchFamily="18" charset="0"/>
            </a:endParaRPr>
          </a:p>
          <a:p>
            <a:pPr marL="228600" marR="0">
              <a:spcBef>
                <a:spcPts val="525"/>
              </a:spcBef>
              <a:spcAft>
                <a:spcPts val="525"/>
              </a:spcAft>
            </a:pPr>
            <a:r>
              <a:rPr lang="en-US" sz="1800">
                <a:solidFill>
                  <a:srgbClr val="2F2F2F"/>
                </a:solidFill>
                <a:effectLst/>
                <a:latin typeface="Calibri"/>
                <a:ea typeface="Times New Roman" panose="02020603050405020304" pitchFamily="18" charset="0"/>
                <a:cs typeface="Times New Roman"/>
              </a:rPr>
              <a:t>Other health care professionals will receive a certificate of attendance confirming the number of contact hours commensurate with the extent of participation in this activity.</a:t>
            </a:r>
            <a:endParaRPr lang="en-US" sz="1800">
              <a:effectLst/>
              <a:latin typeface="Calibri"/>
              <a:ea typeface="Times New Roman" panose="02020603050405020304" pitchFamily="18" charset="0"/>
              <a:cs typeface="Times New Roman"/>
            </a:endParaRP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Continuing Education Information</a:t>
            </a:r>
          </a:p>
        </p:txBody>
      </p:sp>
      <p:sp>
        <p:nvSpPr>
          <p:cNvPr id="7" name="Content Placeholder 6"/>
          <p:cNvSpPr>
            <a:spLocks noGrp="1"/>
          </p:cNvSpPr>
          <p:nvPr>
            <p:ph idx="1"/>
          </p:nvPr>
        </p:nvSpPr>
        <p:spPr/>
        <p:txBody>
          <a:bodyPr vert="horz" lIns="0" tIns="45720" rIns="0" bIns="45720" rtlCol="0" anchor="t">
            <a:normAutofit/>
          </a:bodyPr>
          <a:lstStyle/>
          <a:p>
            <a:pPr marL="342900" indent="-342900">
              <a:buFont typeface="Arial" panose="020B0604020202020204" pitchFamily="34" charset="0"/>
              <a:buChar char="•"/>
            </a:pPr>
            <a:r>
              <a:rPr lang="en-US" dirty="0"/>
              <a:t> Describe the evolving FDA biosimilar landscape, including the recent shift toward broader interchangeability and implications for clinical practice.</a:t>
            </a:r>
          </a:p>
          <a:p>
            <a:pPr marL="342900" indent="-342900">
              <a:buFont typeface="Arial" panose="020B0604020202020204" pitchFamily="34" charset="0"/>
              <a:buChar char="•"/>
            </a:pPr>
            <a:r>
              <a:rPr lang="en-US" dirty="0"/>
              <a:t>Evaluate real-world implementation considerations affecting biosimilar adoption—comparing inpatient vs. outpatient selection drivers (financial and operational) and identifying key sources of provider and pharmacist burden.</a:t>
            </a:r>
          </a:p>
          <a:p>
            <a:pPr marL="342900" indent="-342900">
              <a:buFont typeface="Arial" panose="020B0604020202020204" pitchFamily="34" charset="0"/>
              <a:buChar char="•"/>
            </a:pPr>
            <a:r>
              <a:rPr lang="en-US" dirty="0"/>
              <a:t>Explain the clinical role and evidence base for monoclonal antibodies and immunomodulators in oncology and specialty care, including data supporting safety, efficacy, and switching for rituximab, tocilizumab, and eculizumab.</a:t>
            </a:r>
          </a:p>
          <a:p>
            <a:pPr marL="228600" indent="-228600">
              <a:buAutoNum type="arabicPeriod"/>
            </a:pPr>
            <a:endParaRPr lang="en-US" sz="1800" dirty="0">
              <a:solidFill>
                <a:srgbClr val="000000"/>
              </a:solidFill>
              <a:ea typeface="Calibri" panose="020F0502020204030204"/>
              <a:cs typeface="Calibri" panose="020F0502020204030204"/>
            </a:endParaRPr>
          </a:p>
          <a:p>
            <a:pPr marL="342900" indent="-342900" algn="l">
              <a:buAutoNum type="arabicPeriod"/>
            </a:pPr>
            <a:endParaRPr lang="en-US" sz="1800" b="0" i="0" dirty="0">
              <a:solidFill>
                <a:srgbClr val="000000"/>
              </a:solidFill>
              <a:effectLst/>
              <a:latin typeface="Calibri" panose="020F0502020204030204" pitchFamily="34" charset="0"/>
              <a:ea typeface="Calibri"/>
              <a:cs typeface="Calibri"/>
            </a:endParaRPr>
          </a:p>
          <a:p>
            <a:pPr marL="342900" marR="0" lvl="0" indent="-342900">
              <a:lnSpc>
                <a:spcPct val="107000"/>
              </a:lnSpc>
              <a:spcBef>
                <a:spcPts val="0"/>
              </a:spcBef>
              <a:spcAft>
                <a:spcPts val="0"/>
              </a:spcAft>
              <a:buAutoNum type="arabicPeriod"/>
            </a:pPr>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a:p>
            <a:pPr marR="0" algn="l" rtl="0">
              <a:buClr>
                <a:srgbClr val="000000"/>
              </a:buClr>
            </a:pPr>
            <a:endParaRPr lang="en-US" sz="1800" b="0" i="0" u="none" strike="noStrike" baseline="0" dirty="0">
              <a:solidFill>
                <a:srgbClr val="000000"/>
              </a:solidFill>
              <a:latin typeface="Calibri" panose="020F0502020204030204" pitchFamily="34" charset="0"/>
            </a:endParaRPr>
          </a:p>
          <a:p>
            <a:pPr marR="0" algn="l" rtl="0"/>
            <a:endParaRPr lang="en-US" sz="1800" b="0" i="0" u="none" strike="noStrike" baseline="0" dirty="0">
              <a:latin typeface="Times New Roman" panose="02020603050405020304" pitchFamily="18" charset="0"/>
            </a:endParaRPr>
          </a:p>
          <a:p>
            <a:pPr marR="0" algn="l" rtl="0"/>
            <a:endParaRPr lang="en-US" sz="1800" b="0" i="0" u="none" strike="noStrike" baseline="0" dirty="0">
              <a:latin typeface="Times New Roman" panose="02020603050405020304" pitchFamily="18" charset="0"/>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081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Disclosures</a:t>
            </a:r>
          </a:p>
        </p:txBody>
      </p:sp>
      <p:sp>
        <p:nvSpPr>
          <p:cNvPr id="3" name="Content Placeholder 2"/>
          <p:cNvSpPr>
            <a:spLocks noGrp="1"/>
          </p:cNvSpPr>
          <p:nvPr>
            <p:ph idx="1"/>
          </p:nvPr>
        </p:nvSpPr>
        <p:spPr/>
        <p:txBody>
          <a:bodyPr/>
          <a:lstStyle/>
          <a:p>
            <a:r>
              <a:rPr lang="en-US" sz="320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lnSpcReduction="10000"/>
          </a:bodyPr>
          <a:lstStyle/>
          <a:p>
            <a:r>
              <a:rPr lang="en-US" sz="240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Disclaimer</a:t>
            </a:r>
          </a:p>
        </p:txBody>
      </p:sp>
      <p:sp>
        <p:nvSpPr>
          <p:cNvPr id="3" name="Content Placeholder 2"/>
          <p:cNvSpPr>
            <a:spLocks noGrp="1"/>
          </p:cNvSpPr>
          <p:nvPr>
            <p:ph idx="1"/>
          </p:nvPr>
        </p:nvSpPr>
        <p:spPr/>
        <p:txBody>
          <a:bodyPr>
            <a:normAutofit/>
          </a:bodyPr>
          <a:lstStyle/>
          <a:p>
            <a:r>
              <a:rPr lang="en-US" sz="2400"/>
              <a:t>ATTENTION: This meeting will be recorded. Pursuant to UPMC Policy No. HS-IS0241, no Confidential Information may be discussed during the meeting. Confidential Information includes: Protected Health Information; information about specific UPMC patients (de-identified or not), specific UPMC employees (de-identified or not) or specific UPMC Health Plan members (de-identified or not); UPMC’s proprietary business information; privileged communications between UPMC counsel and UPMC personnel; and information subject to a UPMC legal or contractual obligation. By attending this meeting, you consent under the governing law to the recording. You will have no obligation to appear, speak, or participate in the meeting. You may mute your microphone and turn off your camera for the entirety of the meeting.</a:t>
            </a: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28912606"/>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2</TotalTime>
  <Words>531</Words>
  <Application>Microsoft Office PowerPoint</Application>
  <PresentationFormat>Widescreen</PresentationFormat>
  <Paragraphs>27</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Times New Roman</vt:lpstr>
      <vt:lpstr>Wingdings</vt:lpstr>
      <vt:lpstr>Retrospect</vt:lpstr>
      <vt:lpstr>Continuing Education Information</vt:lpstr>
      <vt:lpstr>Continuing Education Information</vt:lpstr>
      <vt:lpstr>Disclosures</vt:lpstr>
      <vt:lpstr>Disclaimer</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8</cp:revision>
  <dcterms:created xsi:type="dcterms:W3CDTF">2020-02-18T19:41:54Z</dcterms:created>
  <dcterms:modified xsi:type="dcterms:W3CDTF">2026-02-09T19:31:03Z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2022-10-31T18:29:31Z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08ac1640-b9d0-4b7c-87f3-9661a9c26b7c</vt:lpwstr>
  </property>
  <property fmtid="{D5CDD505-2E9C-101B-9397-08002B2CF9AE}" pid="8" name="MSIP_Label_5e4b1be8-281e-475d-98b0-21c3457e5a46_ContentBits">
    <vt:lpwstr>0</vt:lpwstr>
  </property>
</Properties>
</file>