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AFEC48-7EEA-4896-82C6-41FB3C844B12}" v="3" dt="2026-02-20T16:22:10.9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dirty="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dirty="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dirty="0">
              <a:effectLst/>
              <a:latin typeface="Calibri"/>
              <a:ea typeface="Times New Roman" panose="02020603050405020304" pitchFamily="18" charset="0"/>
              <a:cs typeface="Times New Roman"/>
            </a:endParaRP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342900" lvl="0" indent="-342900">
              <a:buFont typeface="Arial" panose="020B0604020202020204" pitchFamily="34" charset="0"/>
              <a:buChar char="•"/>
            </a:pPr>
            <a:r>
              <a:rPr lang="en-US" dirty="0"/>
              <a:t>Describe the mechanisms, benefits, and adverse effects of statin therapy </a:t>
            </a:r>
          </a:p>
          <a:p>
            <a:pPr marL="342900" lvl="0" indent="-342900">
              <a:buFont typeface="Arial" panose="020B0604020202020204" pitchFamily="34" charset="0"/>
              <a:buChar char="•"/>
            </a:pPr>
            <a:r>
              <a:rPr lang="en-US" dirty="0"/>
              <a:t>Evaluate available evidence surrounding statin tolerance strategies</a:t>
            </a:r>
          </a:p>
          <a:p>
            <a:pPr marL="342900" lvl="0" indent="-342900">
              <a:buFont typeface="Arial" panose="020B0604020202020204" pitchFamily="34" charset="0"/>
              <a:buChar char="•"/>
            </a:pPr>
            <a:r>
              <a:rPr lang="en-US" dirty="0"/>
              <a:t>Develop individualized treatment plans using non-stain lipid-lowering agents when appropriate</a:t>
            </a:r>
            <a:endParaRPr lang="en-US" sz="1800" dirty="0">
              <a:solidFill>
                <a:srgbClr val="000000"/>
              </a:solidFill>
              <a:ea typeface="Calibri" panose="020F0502020204030204"/>
              <a:cs typeface="Calibri" panose="020F0502020204030204"/>
            </a:endParaRPr>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474</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2026-02-24T12:25:37Z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