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75" r:id="rId6"/>
    <p:sldMasterId id="2147483692" r:id="rId7"/>
  </p:sldMasterIdLst>
  <p:notesMasterIdLst>
    <p:notesMasterId r:id="rId220"/>
  </p:notesMasterIdLst>
  <p:sldIdLst>
    <p:sldId id="934" r:id="rId8"/>
    <p:sldId id="257" r:id="rId9"/>
    <p:sldId id="701" r:id="rId10"/>
    <p:sldId id="976" r:id="rId11"/>
    <p:sldId id="261" r:id="rId12"/>
    <p:sldId id="264" r:id="rId13"/>
    <p:sldId id="837" r:id="rId14"/>
    <p:sldId id="840" r:id="rId15"/>
    <p:sldId id="823" r:id="rId16"/>
    <p:sldId id="935" r:id="rId17"/>
    <p:sldId id="435" r:id="rId18"/>
    <p:sldId id="576" r:id="rId19"/>
    <p:sldId id="733" r:id="rId20"/>
    <p:sldId id="936" r:id="rId21"/>
    <p:sldId id="937" r:id="rId22"/>
    <p:sldId id="938" r:id="rId23"/>
    <p:sldId id="882" r:id="rId24"/>
    <p:sldId id="753" r:id="rId25"/>
    <p:sldId id="926" r:id="rId26"/>
    <p:sldId id="881" r:id="rId27"/>
    <p:sldId id="965" r:id="rId28"/>
    <p:sldId id="768" r:id="rId29"/>
    <p:sldId id="928" r:id="rId30"/>
    <p:sldId id="951" r:id="rId31"/>
    <p:sldId id="957" r:id="rId32"/>
    <p:sldId id="847" r:id="rId33"/>
    <p:sldId id="848" r:id="rId34"/>
    <p:sldId id="974" r:id="rId35"/>
    <p:sldId id="922" r:id="rId36"/>
    <p:sldId id="843" r:id="rId37"/>
    <p:sldId id="806" r:id="rId38"/>
    <p:sldId id="923" r:id="rId39"/>
    <p:sldId id="679" r:id="rId40"/>
    <p:sldId id="678" r:id="rId41"/>
    <p:sldId id="856" r:id="rId42"/>
    <p:sldId id="680" r:id="rId43"/>
    <p:sldId id="770" r:id="rId44"/>
    <p:sldId id="719" r:id="rId45"/>
    <p:sldId id="767" r:id="rId46"/>
    <p:sldId id="771" r:id="rId47"/>
    <p:sldId id="712" r:id="rId48"/>
    <p:sldId id="713" r:id="rId49"/>
    <p:sldId id="776" r:id="rId50"/>
    <p:sldId id="777" r:id="rId51"/>
    <p:sldId id="781" r:id="rId52"/>
    <p:sldId id="932" r:id="rId53"/>
    <p:sldId id="705" r:id="rId54"/>
    <p:sldId id="706" r:id="rId55"/>
    <p:sldId id="824" r:id="rId56"/>
    <p:sldId id="694" r:id="rId57"/>
    <p:sldId id="683" r:id="rId58"/>
    <p:sldId id="708" r:id="rId59"/>
    <p:sldId id="784" r:id="rId60"/>
    <p:sldId id="838" r:id="rId61"/>
    <p:sldId id="971" r:id="rId62"/>
    <p:sldId id="858" r:id="rId63"/>
    <p:sldId id="857" r:id="rId64"/>
    <p:sldId id="842" r:id="rId65"/>
    <p:sldId id="785" r:id="rId66"/>
    <p:sldId id="589" r:id="rId67"/>
    <p:sldId id="793" r:id="rId68"/>
    <p:sldId id="787" r:id="rId69"/>
    <p:sldId id="794" r:id="rId70"/>
    <p:sldId id="825" r:id="rId71"/>
    <p:sldId id="690" r:id="rId72"/>
    <p:sldId id="703" r:id="rId73"/>
    <p:sldId id="704" r:id="rId74"/>
    <p:sldId id="818" r:id="rId75"/>
    <p:sldId id="591" r:id="rId76"/>
    <p:sldId id="517" r:id="rId77"/>
    <p:sldId id="518" r:id="rId78"/>
    <p:sldId id="317" r:id="rId79"/>
    <p:sldId id="599" r:id="rId80"/>
    <p:sldId id="600" r:id="rId81"/>
    <p:sldId id="400" r:id="rId82"/>
    <p:sldId id="594" r:id="rId83"/>
    <p:sldId id="401" r:id="rId84"/>
    <p:sldId id="415" r:id="rId85"/>
    <p:sldId id="593" r:id="rId86"/>
    <p:sldId id="596" r:id="rId87"/>
    <p:sldId id="357" r:id="rId88"/>
    <p:sldId id="621" r:id="rId89"/>
    <p:sldId id="403" r:id="rId90"/>
    <p:sldId id="558" r:id="rId91"/>
    <p:sldId id="358" r:id="rId92"/>
    <p:sldId id="597" r:id="rId93"/>
    <p:sldId id="286" r:id="rId94"/>
    <p:sldId id="559" r:id="rId95"/>
    <p:sldId id="289" r:id="rId96"/>
    <p:sldId id="598" r:id="rId97"/>
    <p:sldId id="698" r:id="rId98"/>
    <p:sldId id="321" r:id="rId99"/>
    <p:sldId id="345" r:id="rId100"/>
    <p:sldId id="292" r:id="rId101"/>
    <p:sldId id="293" r:id="rId102"/>
    <p:sldId id="795" r:id="rId103"/>
    <p:sldId id="796" r:id="rId104"/>
    <p:sldId id="602" r:id="rId105"/>
    <p:sldId id="603" r:id="rId106"/>
    <p:sldId id="581" r:id="rId107"/>
    <p:sldId id="580" r:id="rId108"/>
    <p:sldId id="575" r:id="rId109"/>
    <p:sldId id="604" r:id="rId110"/>
    <p:sldId id="788" r:id="rId111"/>
    <p:sldId id="569" r:id="rId112"/>
    <p:sldId id="798" r:id="rId113"/>
    <p:sldId id="582" r:id="rId114"/>
    <p:sldId id="568" r:id="rId115"/>
    <p:sldId id="826" r:id="rId116"/>
    <p:sldId id="583" r:id="rId117"/>
    <p:sldId id="790" r:id="rId118"/>
    <p:sldId id="570" r:id="rId119"/>
    <p:sldId id="730" r:id="rId120"/>
    <p:sldId id="477" r:id="rId121"/>
    <p:sldId id="799" r:id="rId122"/>
    <p:sldId id="800" r:id="rId123"/>
    <p:sldId id="571" r:id="rId124"/>
    <p:sldId id="572" r:id="rId125"/>
    <p:sldId id="711" r:id="rId126"/>
    <p:sldId id="573" r:id="rId127"/>
    <p:sldId id="520" r:id="rId128"/>
    <p:sldId id="521" r:id="rId129"/>
    <p:sldId id="669" r:id="rId130"/>
    <p:sldId id="670" r:id="rId131"/>
    <p:sldId id="671" r:id="rId132"/>
    <p:sldId id="514" r:id="rId133"/>
    <p:sldId id="673" r:id="rId134"/>
    <p:sldId id="550" r:id="rId135"/>
    <p:sldId id="963" r:id="rId136"/>
    <p:sldId id="975" r:id="rId137"/>
    <p:sldId id="961" r:id="rId138"/>
    <p:sldId id="846" r:id="rId139"/>
    <p:sldId id="966" r:id="rId140"/>
    <p:sldId id="967" r:id="rId141"/>
    <p:sldId id="956" r:id="rId142"/>
    <p:sldId id="919" r:id="rId143"/>
    <p:sldId id="977" r:id="rId144"/>
    <p:sldId id="969" r:id="rId145"/>
    <p:sldId id="973" r:id="rId146"/>
    <p:sldId id="972" r:id="rId147"/>
    <p:sldId id="484" r:id="rId148"/>
    <p:sldId id="525" r:id="rId149"/>
    <p:sldId id="851" r:id="rId150"/>
    <p:sldId id="852" r:id="rId151"/>
    <p:sldId id="853" r:id="rId152"/>
    <p:sldId id="810" r:id="rId153"/>
    <p:sldId id="303" r:id="rId154"/>
    <p:sldId id="802" r:id="rId155"/>
    <p:sldId id="803" r:id="rId156"/>
    <p:sldId id="811" r:id="rId157"/>
    <p:sldId id="812" r:id="rId158"/>
    <p:sldId id="532" r:id="rId159"/>
    <p:sldId id="533" r:id="rId160"/>
    <p:sldId id="562" r:id="rId161"/>
    <p:sldId id="563" r:id="rId162"/>
    <p:sldId id="813" r:id="rId163"/>
    <p:sldId id="814" r:id="rId164"/>
    <p:sldId id="819" r:id="rId165"/>
    <p:sldId id="320" r:id="rId166"/>
    <p:sldId id="765" r:id="rId167"/>
    <p:sldId id="820" r:id="rId168"/>
    <p:sldId id="554" r:id="rId169"/>
    <p:sldId id="817" r:id="rId170"/>
    <p:sldId id="565" r:id="rId171"/>
    <p:sldId id="699" r:id="rId172"/>
    <p:sldId id="340" r:id="rId173"/>
    <p:sldId id="355" r:id="rId174"/>
    <p:sldId id="341" r:id="rId175"/>
    <p:sldId id="911" r:id="rId176"/>
    <p:sldId id="827" r:id="rId177"/>
    <p:sldId id="930" r:id="rId178"/>
    <p:sldId id="470" r:id="rId179"/>
    <p:sldId id="561" r:id="rId180"/>
    <p:sldId id="722" r:id="rId181"/>
    <p:sldId id="822" r:id="rId182"/>
    <p:sldId id="351" r:id="rId183"/>
    <p:sldId id="854" r:id="rId184"/>
    <p:sldId id="579" r:id="rId185"/>
    <p:sldId id="828" r:id="rId186"/>
    <p:sldId id="945" r:id="rId187"/>
    <p:sldId id="946" r:id="rId188"/>
    <p:sldId id="947" r:id="rId189"/>
    <p:sldId id="948" r:id="rId190"/>
    <p:sldId id="805" r:id="rId191"/>
    <p:sldId id="700" r:id="rId192"/>
    <p:sldId id="880" r:id="rId193"/>
    <p:sldId id="630" r:id="rId194"/>
    <p:sldId id="633" r:id="rId195"/>
    <p:sldId id="632" r:id="rId196"/>
    <p:sldId id="634" r:id="rId197"/>
    <p:sldId id="631" r:id="rId198"/>
    <p:sldId id="635" r:id="rId199"/>
    <p:sldId id="636" r:id="rId200"/>
    <p:sldId id="637" r:id="rId201"/>
    <p:sldId id="726" r:id="rId202"/>
    <p:sldId id="639" r:id="rId203"/>
    <p:sldId id="640" r:id="rId204"/>
    <p:sldId id="642" r:id="rId205"/>
    <p:sldId id="643" r:id="rId206"/>
    <p:sldId id="660" r:id="rId207"/>
    <p:sldId id="646" r:id="rId208"/>
    <p:sldId id="647" r:id="rId209"/>
    <p:sldId id="651" r:id="rId210"/>
    <p:sldId id="648" r:id="rId211"/>
    <p:sldId id="649" r:id="rId212"/>
    <p:sldId id="650" r:id="rId213"/>
    <p:sldId id="652" r:id="rId214"/>
    <p:sldId id="653" r:id="rId215"/>
    <p:sldId id="654" r:id="rId216"/>
    <p:sldId id="689" r:id="rId217"/>
    <p:sldId id="950" r:id="rId218"/>
    <p:sldId id="831" r:id="rId2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a" initials="C" lastIdx="1" clrIdx="0">
    <p:extLst>
      <p:ext uri="{19B8F6BF-5375-455C-9EA6-DF929625EA0E}">
        <p15:presenceInfo xmlns:p15="http://schemas.microsoft.com/office/powerpoint/2012/main" userId="S::zimmerlycs@upmc.edu::c5391ea4-1b65-4071-9f06-b8dea1bfced2" providerId="AD"/>
      </p:ext>
    </p:extLst>
  </p:cmAuthor>
  <p:cmAuthor id="2" name="Curren, Michael J" initials="CMJ" lastIdx="2" clrIdx="1">
    <p:extLst>
      <p:ext uri="{19B8F6BF-5375-455C-9EA6-DF929625EA0E}">
        <p15:presenceInfo xmlns:p15="http://schemas.microsoft.com/office/powerpoint/2012/main" userId="S::currenmj@upmc.edu::76139a86-b3a8-4777-8746-98ce4b02c8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3399FF"/>
    <a:srgbClr val="33CCFF"/>
    <a:srgbClr val="EA5F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5953" autoAdjust="0"/>
  </p:normalViewPr>
  <p:slideViewPr>
    <p:cSldViewPr>
      <p:cViewPr varScale="1">
        <p:scale>
          <a:sx n="59" d="100"/>
          <a:sy n="59" d="100"/>
        </p:scale>
        <p:origin x="1444" y="5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3.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4.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3" Type="http://schemas.openxmlformats.org/officeDocument/2006/relationships/customXml" Target="../customXml/item3.xml"/><Relationship Id="rId214" Type="http://schemas.openxmlformats.org/officeDocument/2006/relationships/slide" Target="slides/slide207.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slide" Target="slides/slide202.xml"/><Relationship Id="rId190" Type="http://schemas.openxmlformats.org/officeDocument/2006/relationships/slide" Target="slides/slide183.xml"/><Relationship Id="rId204" Type="http://schemas.openxmlformats.org/officeDocument/2006/relationships/slide" Target="slides/slide197.xml"/><Relationship Id="rId220" Type="http://schemas.openxmlformats.org/officeDocument/2006/relationships/notesMaster" Target="notesMasters/notesMaster1.xml"/><Relationship Id="rId225" Type="http://schemas.openxmlformats.org/officeDocument/2006/relationships/tableStyles" Target="tableStyle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1.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commentAuthors" Target="commentAuthors.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presProps" Target="presProps.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customXml" Target="../customXml/item1.xml"/><Relationship Id="rId212" Type="http://schemas.openxmlformats.org/officeDocument/2006/relationships/slide" Target="slides/slide205.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223" Type="http://schemas.openxmlformats.org/officeDocument/2006/relationships/viewProps" Target="viewProps.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 Type="http://schemas.openxmlformats.org/officeDocument/2006/relationships/customXml" Target="../customXml/item2.xml"/><Relationship Id="rId29" Type="http://schemas.openxmlformats.org/officeDocument/2006/relationships/slide" Target="slides/slide22.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theme" Target="theme/theme1.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94E25-64E8-42E1-A816-8C39C61629EE}" type="datetimeFigureOut">
              <a:rPr lang="en-US" smtClean="0"/>
              <a:t>2/4/2026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BD084-2C70-4DFE-A2FE-CE8CDDC1BE9A}" type="slidenum">
              <a:rPr lang="en-US" smtClean="0"/>
              <a:t>‹#›</a:t>
            </a:fld>
            <a:endParaRPr lang="en-US"/>
          </a:p>
        </p:txBody>
      </p:sp>
    </p:spTree>
    <p:extLst>
      <p:ext uri="{BB962C8B-B14F-4D97-AF65-F5344CB8AC3E}">
        <p14:creationId xmlns:p14="http://schemas.microsoft.com/office/powerpoint/2010/main" val="1132878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pmc.service-now.com/esc"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pmchs.sharepoint.com/sites/infonet/ClinicalTools/ElectronicHealthRecords/Pages/UPMC-Bridges.asp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pmchs.sharepoint.com/sites/infonet/BusinessTools/Technology/DevicesAccess/Documents/Work_From_Home_Technology_Frequently_Asked_Questions.pdf#search=office%2036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upmchs.sharepoint.com/sites/infonet/BusinessTools/Technology/DevicesAccess/Documents/Work_From_Home_Technology_Frequently_Asked_Questions.pdf#search=office%20365" TargetMode="External"/><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upmchs.sharepoint.com/sites/infonet/BusinessTools/Technology/DevicesAccess/Documents/Work_From_Home_Technology_Frequently_Asked_Questions.pdf#search=office%20365" TargetMode="External"/><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Photo will change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57F8D-41A5-3C4A-A462-FE7C10BECE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519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4C299-03C5-9AC8-85E7-2451288CC76E}"/>
            </a:ext>
          </a:extLst>
        </p:cNvPr>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265EF18-6746-798B-E56A-C7885FB7794D}"/>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959E2B33-3A0C-495D-DDF0-8FEDA285B5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Microphone on at the top.</a:t>
            </a:r>
          </a:p>
          <a:p>
            <a:r>
              <a:rPr lang="en-US" altLang="en-US" dirty="0">
                <a:latin typeface="Arial" panose="020B0604020202020204" pitchFamily="34" charset="0"/>
              </a:rPr>
              <a:t>Red button is the record button.  </a:t>
            </a:r>
          </a:p>
          <a:p>
            <a:r>
              <a:rPr lang="en-US" altLang="en-US" dirty="0">
                <a:latin typeface="Arial" panose="020B0604020202020204" pitchFamily="34" charset="0"/>
              </a:rPr>
              <a:t>F2 button can be used to move from variable to variable in templated notes. </a:t>
            </a:r>
          </a:p>
          <a:p>
            <a:r>
              <a:rPr lang="en-US" altLang="en-US" dirty="0">
                <a:latin typeface="Arial" panose="020B0604020202020204" pitchFamily="34" charset="0"/>
              </a:rPr>
              <a:t>Back of mic there is button that is LEFT click for mouse. </a:t>
            </a:r>
          </a:p>
          <a:p>
            <a:r>
              <a:rPr lang="en-US" altLang="en-US" dirty="0">
                <a:latin typeface="Arial" panose="020B0604020202020204" pitchFamily="34" charset="0"/>
              </a:rPr>
              <a:t>**Hold 1-3 in from the mouth.  Elbow glued to your side so that your mic moves with you.  Keep in front of you when you turn to talk. </a:t>
            </a:r>
          </a:p>
          <a:p>
            <a:r>
              <a:rPr lang="en-US" altLang="en-US" dirty="0">
                <a:latin typeface="Arial" panose="020B0604020202020204" pitchFamily="34" charset="0"/>
              </a:rPr>
              <a:t>Mention that to plug and play without rebooting, plug the microphone into the USB port closest to the green power light.</a:t>
            </a:r>
          </a:p>
          <a:p>
            <a:endParaRPr lang="en-US" altLang="en-US" dirty="0">
              <a:latin typeface="Arial" panose="020B0604020202020204" pitchFamily="34" charset="0"/>
            </a:endParaRPr>
          </a:p>
        </p:txBody>
      </p:sp>
      <p:sp>
        <p:nvSpPr>
          <p:cNvPr id="30724" name="Slide Number Placeholder 3">
            <a:extLst>
              <a:ext uri="{FF2B5EF4-FFF2-40B4-BE49-F238E27FC236}">
                <a16:creationId xmlns:a16="http://schemas.microsoft.com/office/drawing/2014/main" id="{01A681B2-CA6F-E2FE-31BC-D51D05E788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3E8B4CE-FAB0-43BE-B7EF-62791642413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50552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Correct positioning of your PowerMic microphone is one of the most important factors in receiving good dictation accuracy.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Speak into the circle located at the top of your PowerMic when dictating.  </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The microphone should be one to three inches away from your mouth at chin level.  </a:t>
            </a:r>
          </a:p>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11</a:t>
            </a:fld>
            <a:endParaRPr lang="en-US"/>
          </a:p>
        </p:txBody>
      </p:sp>
    </p:spTree>
    <p:extLst>
      <p:ext uri="{BB962C8B-B14F-4D97-AF65-F5344CB8AC3E}">
        <p14:creationId xmlns:p14="http://schemas.microsoft.com/office/powerpoint/2010/main" val="4213436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sz="1200" dirty="0">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There are specific PCs with Dragon installed around the facility. </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If you are using a UPMC computer and would like to order a PowerMic, have your administrator contact PC Support or use the link below to submit the request: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	</a:t>
            </a:r>
            <a:r>
              <a:rPr kumimoji="0" lang="en-US" sz="1400" b="0" i="0" u="sng" strike="noStrike" kern="0" cap="none" spc="0" normalizeH="0" baseline="0" noProof="0" dirty="0">
                <a:ln>
                  <a:noFill/>
                </a:ln>
                <a:solidFill>
                  <a:srgbClr val="3333FF"/>
                </a:solidFill>
                <a:effectLst/>
                <a:uLnTx/>
                <a:uFillTx/>
                <a:latin typeface="Arial"/>
                <a:ea typeface="ヒラギノ角ゴ Pro W3" charset="-128"/>
                <a:cs typeface="Arial"/>
                <a:hlinkClick r:id="rId3">
                  <a:extLst>
                    <a:ext uri="{A12FA001-AC4F-418D-AE19-62706E023703}">
                      <ahyp:hlinkClr xmlns:ahyp="http://schemas.microsoft.com/office/drawing/2018/hyperlinkcolor" val="tx"/>
                    </a:ext>
                  </a:extLst>
                </a:hlinkClick>
              </a:rPr>
              <a:t>https://upmc.service-now.com/esc</a:t>
            </a:r>
            <a:endParaRPr kumimoji="0" lang="en-US" sz="1400" b="0" i="0" u="sng" strike="noStrike" kern="0" cap="none" spc="0" normalizeH="0" baseline="0" noProof="0" dirty="0">
              <a:ln>
                <a:noFill/>
              </a:ln>
              <a:solidFill>
                <a:srgbClr val="3333FF"/>
              </a:solidFill>
              <a:effectLst/>
              <a:uLnTx/>
              <a:uFillTx/>
              <a:latin typeface="Arial"/>
              <a:ea typeface="ヒラギノ角ゴ Pro W3" charset="-128"/>
              <a:cs typeface="Arial"/>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If you </a:t>
            </a:r>
            <a:r>
              <a:rPr kumimoji="0" lang="en-US" altLang="en-US" sz="1400" b="0" i="0" u="sng"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do not</a:t>
            </a: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 have a PowerMic, you can use your iPhone or Android mobile device as a mic which will set up later in class.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USB headsets also suffice as a mic and can be purchased on your own but would not have the feature of the programmable buttons.  </a:t>
            </a:r>
          </a:p>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12</a:t>
            </a:fld>
            <a:endParaRPr lang="en-US"/>
          </a:p>
        </p:txBody>
      </p:sp>
    </p:spTree>
    <p:extLst>
      <p:ext uri="{BB962C8B-B14F-4D97-AF65-F5344CB8AC3E}">
        <p14:creationId xmlns:p14="http://schemas.microsoft.com/office/powerpoint/2010/main" val="2900296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BB437-4A54-5FB9-8502-880ACC917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9B007-4508-AFB3-EF0C-B8A96D1F7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8426F8-4245-5218-5703-50B3A881AC82}"/>
              </a:ext>
            </a:extLst>
          </p:cNvPr>
          <p:cNvSpPr>
            <a:spLocks noGrp="1"/>
          </p:cNvSpPr>
          <p:nvPr>
            <p:ph type="body" idx="1"/>
          </p:nvPr>
        </p:nvSpPr>
        <p:spPr/>
        <p:txBody>
          <a:bodyPr/>
          <a:lstStyle/>
          <a:p>
            <a:r>
              <a:rPr lang="en-US" dirty="0"/>
              <a:t>We will now review some different ways to access the Epic and DMO applications currently. </a:t>
            </a:r>
          </a:p>
          <a:p>
            <a:endParaRPr lang="en-US" dirty="0"/>
          </a:p>
          <a:p>
            <a:endParaRPr lang="en-US" dirty="0"/>
          </a:p>
          <a:p>
            <a:r>
              <a:rPr lang="en-US" dirty="0"/>
              <a:t>However, please do not work ahead, as despite multiple ways of opening Epic and DMO, today for training, we will all access the two applications using the same method which I will demonstrate shortly. </a:t>
            </a:r>
          </a:p>
          <a:p>
            <a:endParaRPr lang="en-US" dirty="0"/>
          </a:p>
          <a:p>
            <a:r>
              <a:rPr lang="en-US" dirty="0"/>
              <a:t>At the end of the training, for future reference, I will review how the Epic and DMO applications will be launched once you are using </a:t>
            </a:r>
            <a:r>
              <a:rPr lang="en-US" b="1" dirty="0"/>
              <a:t>Epic Bridges which is coming soon!</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D50F949-0F44-4BB0-F6C3-B0EE1409CE5C}"/>
              </a:ext>
            </a:extLst>
          </p:cNvPr>
          <p:cNvSpPr>
            <a:spLocks noGrp="1"/>
          </p:cNvSpPr>
          <p:nvPr>
            <p:ph type="sldNum" sz="quarter" idx="5"/>
          </p:nvPr>
        </p:nvSpPr>
        <p:spPr/>
        <p:txBody>
          <a:bodyPr/>
          <a:lstStyle/>
          <a:p>
            <a:fld id="{7D6BD084-2C70-4DFE-A2FE-CE8CDDC1BE9A}" type="slidenum">
              <a:rPr lang="en-US" smtClean="0"/>
              <a:t>14</a:t>
            </a:fld>
            <a:endParaRPr lang="en-US"/>
          </a:p>
        </p:txBody>
      </p:sp>
    </p:spTree>
    <p:extLst>
      <p:ext uri="{BB962C8B-B14F-4D97-AF65-F5344CB8AC3E}">
        <p14:creationId xmlns:p14="http://schemas.microsoft.com/office/powerpoint/2010/main" val="89513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63CD2-35F5-ED8E-5112-E8898B4A4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3B0A8-B59E-94CA-BF5A-77A63D8EA7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9BDE5-39FA-C489-055E-55A86083D9C6}"/>
              </a:ext>
            </a:extLst>
          </p:cNvPr>
          <p:cNvSpPr>
            <a:spLocks noGrp="1"/>
          </p:cNvSpPr>
          <p:nvPr>
            <p:ph type="body" idx="1"/>
          </p:nvPr>
        </p:nvSpPr>
        <p:spPr/>
        <p:txBody>
          <a:bodyPr/>
          <a:lstStyle/>
          <a:p>
            <a:r>
              <a:rPr lang="en-US" sz="1200" dirty="0"/>
              <a:t>UPMC Bridges is the name assigned to our journey to a single electronic health record (EHR) via the third-party software platform, Epic.  </a:t>
            </a:r>
          </a:p>
          <a:p>
            <a:endParaRPr lang="en-US" sz="1200" dirty="0"/>
          </a:p>
          <a:p>
            <a:r>
              <a:rPr lang="en-US" sz="1200" dirty="0"/>
              <a:t>With this initiative, we aim to better connect patients and their health care providers and connect our regions more effectively, as we are currently operating on nine different EHRs which is inefficient, causing the need to string together data from multiple platforms which is also costly.   </a:t>
            </a:r>
          </a:p>
          <a:p>
            <a:endParaRPr lang="en-US" sz="1200" dirty="0"/>
          </a:p>
          <a:p>
            <a:r>
              <a:rPr lang="en-US" sz="1200" dirty="0"/>
              <a:t>Besides enabling better patient care, consolidating to a single technology will facilitate easier and more efficient collaboration, connecting inpatient, outpatient, and ambulatory settings, giving patients access to more self-service tools as well as resulting in increased cybersecurity. One EHR will also greatly improve the clinical experience.  Our teams will be able to deliver care faster and more efficiently.  </a:t>
            </a:r>
          </a:p>
          <a:p>
            <a:endParaRPr lang="en-US" sz="1200" dirty="0"/>
          </a:p>
          <a:p>
            <a:r>
              <a:rPr lang="en-US" sz="1200" dirty="0"/>
              <a:t>Epic was selected, as it is the “gold standard” EHR and is the top EHR vendor by hospital market share in the United States with more than 300 million patients worldwide having a current record in Epic.</a:t>
            </a:r>
          </a:p>
          <a:p>
            <a:endParaRPr lang="en-US" sz="1200" dirty="0"/>
          </a:p>
          <a:p>
            <a:r>
              <a:rPr lang="en-US" sz="1200" dirty="0"/>
              <a:t>Additional information can be found on the UPMC Bridges Infonet Page:  </a:t>
            </a:r>
            <a:r>
              <a:rPr lang="en-US" sz="1200" dirty="0">
                <a:solidFill>
                  <a:srgbClr val="3333FF"/>
                </a:solidFill>
                <a:hlinkClick r:id="rId3">
                  <a:extLst>
                    <a:ext uri="{A12FA001-AC4F-418D-AE19-62706E023703}">
                      <ahyp:hlinkClr xmlns:ahyp="http://schemas.microsoft.com/office/drawing/2018/hyperlinkcolor" val="tx"/>
                    </a:ext>
                  </a:extLst>
                </a:hlinkClick>
              </a:rPr>
              <a:t>UPMC Bridges</a:t>
            </a:r>
            <a:endParaRPr lang="en-US" sz="1200" dirty="0">
              <a:solidFill>
                <a:srgbClr val="3333FF"/>
              </a:solidFill>
            </a:endParaRPr>
          </a:p>
          <a:p>
            <a:pPr marL="0" indent="0">
              <a:buNone/>
            </a:pPr>
            <a:endParaRPr lang="en-US" dirty="0"/>
          </a:p>
        </p:txBody>
      </p:sp>
      <p:sp>
        <p:nvSpPr>
          <p:cNvPr id="4" name="Slide Number Placeholder 3">
            <a:extLst>
              <a:ext uri="{FF2B5EF4-FFF2-40B4-BE49-F238E27FC236}">
                <a16:creationId xmlns:a16="http://schemas.microsoft.com/office/drawing/2014/main" id="{D50B5B9C-52B4-F821-12A2-03BE42D8F302}"/>
              </a:ext>
            </a:extLst>
          </p:cNvPr>
          <p:cNvSpPr>
            <a:spLocks noGrp="1"/>
          </p:cNvSpPr>
          <p:nvPr>
            <p:ph type="sldNum" sz="quarter" idx="5"/>
          </p:nvPr>
        </p:nvSpPr>
        <p:spPr/>
        <p:txBody>
          <a:bodyPr/>
          <a:lstStyle/>
          <a:p>
            <a:fld id="{7D6BD084-2C70-4DFE-A2FE-CE8CDDC1BE9A}" type="slidenum">
              <a:rPr lang="en-US" smtClean="0"/>
              <a:t>15</a:t>
            </a:fld>
            <a:endParaRPr lang="en-US"/>
          </a:p>
        </p:txBody>
      </p:sp>
    </p:spTree>
    <p:extLst>
      <p:ext uri="{BB962C8B-B14F-4D97-AF65-F5344CB8AC3E}">
        <p14:creationId xmlns:p14="http://schemas.microsoft.com/office/powerpoint/2010/main" val="2605811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5C885-65FB-6493-B440-DBEB686F3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4E629-95A0-4A77-61EE-251573717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14C61-1A8E-37FE-4E21-8776C09285F0}"/>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4A3EDC2B-D54C-A6A8-6ECE-46B288FEBF2E}"/>
              </a:ext>
            </a:extLst>
          </p:cNvPr>
          <p:cNvSpPr>
            <a:spLocks noGrp="1"/>
          </p:cNvSpPr>
          <p:nvPr>
            <p:ph type="sldNum" sz="quarter" idx="5"/>
          </p:nvPr>
        </p:nvSpPr>
        <p:spPr/>
        <p:txBody>
          <a:bodyPr/>
          <a:lstStyle/>
          <a:p>
            <a:fld id="{7D6BD084-2C70-4DFE-A2FE-CE8CDDC1BE9A}" type="slidenum">
              <a:rPr lang="en-US" smtClean="0"/>
              <a:t>16</a:t>
            </a:fld>
            <a:endParaRPr lang="en-US"/>
          </a:p>
        </p:txBody>
      </p:sp>
    </p:spTree>
    <p:extLst>
      <p:ext uri="{BB962C8B-B14F-4D97-AF65-F5344CB8AC3E}">
        <p14:creationId xmlns:p14="http://schemas.microsoft.com/office/powerpoint/2010/main" val="913371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workstations are workstations only found at UPMC facilities.  To access DMO and the EHR application of your choice from a Clinical Workstation, click on the DMO icon from the </a:t>
            </a:r>
            <a:r>
              <a:rPr lang="en-US" dirty="0" err="1"/>
              <a:t>CareFX</a:t>
            </a:r>
            <a:r>
              <a:rPr lang="en-US" dirty="0"/>
              <a:t>-Launch Bar.  This will launch your clinical application. The DMO Epic Hyperdrive icon on the </a:t>
            </a:r>
            <a:r>
              <a:rPr lang="en-US" dirty="0" err="1"/>
              <a:t>CareFX</a:t>
            </a:r>
            <a:r>
              <a:rPr lang="en-US" dirty="0"/>
              <a:t>-Launch bar is shown below:</a:t>
            </a:r>
          </a:p>
        </p:txBody>
      </p:sp>
      <p:sp>
        <p:nvSpPr>
          <p:cNvPr id="4" name="Slide Number Placeholder 3"/>
          <p:cNvSpPr>
            <a:spLocks noGrp="1"/>
          </p:cNvSpPr>
          <p:nvPr>
            <p:ph type="sldNum" sz="quarter" idx="5"/>
          </p:nvPr>
        </p:nvSpPr>
        <p:spPr/>
        <p:txBody>
          <a:bodyPr/>
          <a:lstStyle/>
          <a:p>
            <a:fld id="{7D6BD084-2C70-4DFE-A2FE-CE8CDDC1BE9A}" type="slidenum">
              <a:rPr lang="en-US" smtClean="0"/>
              <a:t>17</a:t>
            </a:fld>
            <a:endParaRPr lang="en-US"/>
          </a:p>
        </p:txBody>
      </p:sp>
    </p:spTree>
    <p:extLst>
      <p:ext uri="{BB962C8B-B14F-4D97-AF65-F5344CB8AC3E}">
        <p14:creationId xmlns:p14="http://schemas.microsoft.com/office/powerpoint/2010/main" val="1995646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workstations are workstations only found at UPMC facilities.  To access DMO and the EHR application of your choice from a Clinical Workstation, click on the DMO icon from the </a:t>
            </a:r>
            <a:r>
              <a:rPr lang="en-US" dirty="0" err="1"/>
              <a:t>CareFX</a:t>
            </a:r>
            <a:r>
              <a:rPr lang="en-US" dirty="0"/>
              <a:t>-Launch Bar.  This will launch your clinical application. The DMO Epic Hyperdrive icon on the </a:t>
            </a:r>
            <a:r>
              <a:rPr lang="en-US" dirty="0" err="1"/>
              <a:t>CareFX</a:t>
            </a:r>
            <a:r>
              <a:rPr lang="en-US" dirty="0"/>
              <a:t>-Launch bar is shown below:</a:t>
            </a:r>
          </a:p>
        </p:txBody>
      </p:sp>
      <p:sp>
        <p:nvSpPr>
          <p:cNvPr id="4" name="Slide Number Placeholder 3"/>
          <p:cNvSpPr>
            <a:spLocks noGrp="1"/>
          </p:cNvSpPr>
          <p:nvPr>
            <p:ph type="sldNum" sz="quarter" idx="5"/>
          </p:nvPr>
        </p:nvSpPr>
        <p:spPr/>
        <p:txBody>
          <a:bodyPr/>
          <a:lstStyle/>
          <a:p>
            <a:fld id="{7D6BD084-2C70-4DFE-A2FE-CE8CDDC1BE9A}" type="slidenum">
              <a:rPr lang="en-US" smtClean="0"/>
              <a:t>18</a:t>
            </a:fld>
            <a:endParaRPr lang="en-US"/>
          </a:p>
        </p:txBody>
      </p:sp>
    </p:spTree>
    <p:extLst>
      <p:ext uri="{BB962C8B-B14F-4D97-AF65-F5344CB8AC3E}">
        <p14:creationId xmlns:p14="http://schemas.microsoft.com/office/powerpoint/2010/main" val="1995646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If you are not using a clinical workstation at a UPMC facility, you will access the DMO Hyperdrive icon via MyApps.  Depending on your location, you may need to utilize two-step authentication.  For future reference, additional information regarding setting up two-step authentication can be found here: </a:t>
            </a:r>
          </a:p>
          <a:p>
            <a:pPr marL="0" indent="0">
              <a:buNone/>
            </a:pPr>
            <a:endParaRPr lang="en-US" sz="1200" dirty="0"/>
          </a:p>
          <a:p>
            <a:pPr marL="0" indent="0">
              <a:buNone/>
            </a:pPr>
            <a:r>
              <a:rPr lang="en-US" sz="12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https://upmchs.sharepoint.com/sites/infonet/BusinessTools/Technology/DevicesAccess/Documents/Work_From_Home_Technology_Frequently_Asked_Questions.pdf#search=office%20365</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D6BD084-2C70-4DFE-A2FE-CE8CDDC1BE9A}" type="slidenum">
              <a:rPr lang="en-US" smtClean="0"/>
              <a:t>20</a:t>
            </a:fld>
            <a:endParaRPr lang="en-US"/>
          </a:p>
        </p:txBody>
      </p:sp>
    </p:spTree>
    <p:extLst>
      <p:ext uri="{BB962C8B-B14F-4D97-AF65-F5344CB8AC3E}">
        <p14:creationId xmlns:p14="http://schemas.microsoft.com/office/powerpoint/2010/main" val="3288873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5D8F2-6B39-AD17-4892-B28A48A7F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3FD61-9950-07AD-178C-9DD5090ED0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4A2269-EACC-FF50-E21D-5AE69F5D1FBF}"/>
              </a:ext>
            </a:extLst>
          </p:cNvPr>
          <p:cNvSpPr>
            <a:spLocks noGrp="1"/>
          </p:cNvSpPr>
          <p:nvPr>
            <p:ph type="body" idx="1"/>
          </p:nvPr>
        </p:nvSpPr>
        <p:spPr/>
        <p:txBody>
          <a:bodyPr/>
          <a:lstStyle/>
          <a:p>
            <a:pPr marL="0" indent="0">
              <a:buNone/>
            </a:pPr>
            <a:r>
              <a:rPr lang="en-US" dirty="0"/>
              <a:t>You can access the MyApps log on page by typing myapps.upmc.edu in your browser. </a:t>
            </a:r>
          </a:p>
          <a:p>
            <a:endParaRPr lang="en-US" dirty="0"/>
          </a:p>
          <a:p>
            <a:pPr marL="0" indent="0">
              <a:buNone/>
            </a:pPr>
            <a:r>
              <a:rPr lang="en-US" dirty="0"/>
              <a:t>If you are using a UPMC device, you can click on the Edge icon.  </a:t>
            </a:r>
          </a:p>
          <a:p>
            <a:endParaRPr lang="en-US" dirty="0"/>
          </a:p>
          <a:p>
            <a:pPr marL="0" indent="0">
              <a:buNone/>
            </a:pPr>
            <a:r>
              <a:rPr lang="en-US" dirty="0"/>
              <a:t>If this takes you to the main page of the Infonet, you can use the link to MyApps or type the address in the Edge browser window.  </a:t>
            </a:r>
          </a:p>
        </p:txBody>
      </p:sp>
      <p:sp>
        <p:nvSpPr>
          <p:cNvPr id="4" name="Slide Number Placeholder 3">
            <a:extLst>
              <a:ext uri="{FF2B5EF4-FFF2-40B4-BE49-F238E27FC236}">
                <a16:creationId xmlns:a16="http://schemas.microsoft.com/office/drawing/2014/main" id="{8D90335B-EA86-7362-EAF6-08FC43D2BA18}"/>
              </a:ext>
            </a:extLst>
          </p:cNvPr>
          <p:cNvSpPr>
            <a:spLocks noGrp="1"/>
          </p:cNvSpPr>
          <p:nvPr>
            <p:ph type="sldNum" sz="quarter" idx="5"/>
          </p:nvPr>
        </p:nvSpPr>
        <p:spPr/>
        <p:txBody>
          <a:bodyPr/>
          <a:lstStyle/>
          <a:p>
            <a:fld id="{7D6BD084-2C70-4DFE-A2FE-CE8CDDC1BE9A}" type="slidenum">
              <a:rPr lang="en-US" smtClean="0"/>
              <a:t>21</a:t>
            </a:fld>
            <a:endParaRPr lang="en-US"/>
          </a:p>
        </p:txBody>
      </p:sp>
    </p:spTree>
    <p:extLst>
      <p:ext uri="{BB962C8B-B14F-4D97-AF65-F5344CB8AC3E}">
        <p14:creationId xmlns:p14="http://schemas.microsoft.com/office/powerpoint/2010/main" val="183143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Dragon Medical One</a:t>
            </a:r>
          </a:p>
        </p:txBody>
      </p:sp>
      <p:sp>
        <p:nvSpPr>
          <p:cNvPr id="4" name="Slide Number Placeholder 3"/>
          <p:cNvSpPr>
            <a:spLocks noGrp="1"/>
          </p:cNvSpPr>
          <p:nvPr>
            <p:ph type="sldNum" sz="quarter" idx="5"/>
          </p:nvPr>
        </p:nvSpPr>
        <p:spPr/>
        <p:txBody>
          <a:bodyPr/>
          <a:lstStyle/>
          <a:p>
            <a:fld id="{7D6BD084-2C70-4DFE-A2FE-CE8CDDC1BE9A}" type="slidenum">
              <a:rPr lang="en-US" smtClean="0"/>
              <a:t>2</a:t>
            </a:fld>
            <a:endParaRPr lang="en-US" dirty="0"/>
          </a:p>
        </p:txBody>
      </p:sp>
    </p:spTree>
    <p:extLst>
      <p:ext uri="{BB962C8B-B14F-4D97-AF65-F5344CB8AC3E}">
        <p14:creationId xmlns:p14="http://schemas.microsoft.com/office/powerpoint/2010/main" val="4011170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1200"/>
              </a:spcAft>
            </a:pPr>
            <a:r>
              <a:rPr lang="en-US" dirty="0">
                <a:latin typeface="Arial" panose="020B0604020202020204" pitchFamily="34" charset="0"/>
                <a:cs typeface="Arial" panose="020B0604020202020204" pitchFamily="34" charset="0"/>
              </a:rPr>
              <a:t>When using a non-clinical workstation, you will need to access DMO via MyApps by clicking on the DMO EMR folder, and then clicking on the EMR application of your choice. This will launch both DMO and EMR application login windows. For Epic users, please use the DMO Hyperdrive icon. </a:t>
            </a:r>
          </a:p>
        </p:txBody>
      </p:sp>
      <p:sp>
        <p:nvSpPr>
          <p:cNvPr id="4" name="Slide Number Placeholder 3"/>
          <p:cNvSpPr>
            <a:spLocks noGrp="1"/>
          </p:cNvSpPr>
          <p:nvPr>
            <p:ph type="sldNum" sz="quarter" idx="5"/>
          </p:nvPr>
        </p:nvSpPr>
        <p:spPr/>
        <p:txBody>
          <a:bodyPr/>
          <a:lstStyle/>
          <a:p>
            <a:fld id="{7D6BD084-2C70-4DFE-A2FE-CE8CDDC1BE9A}" type="slidenum">
              <a:rPr lang="en-US" smtClean="0"/>
              <a:t>22</a:t>
            </a:fld>
            <a:endParaRPr lang="en-US"/>
          </a:p>
        </p:txBody>
      </p:sp>
    </p:spTree>
    <p:extLst>
      <p:ext uri="{BB962C8B-B14F-4D97-AF65-F5344CB8AC3E}">
        <p14:creationId xmlns:p14="http://schemas.microsoft.com/office/powerpoint/2010/main" val="1966869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spcAft>
                <a:spcPts val="1200"/>
              </a:spcAft>
              <a:buFont typeface="Arial" panose="020B0604020202020204" pitchFamily="34" charset="0"/>
              <a:buChar char="•"/>
            </a:pPr>
            <a:r>
              <a:rPr lang="en-US" sz="1200" dirty="0">
                <a:latin typeface="Arial" panose="020B0604020202020204" pitchFamily="34" charset="0"/>
                <a:cs typeface="Arial" panose="020B0604020202020204" pitchFamily="34" charset="0"/>
              </a:rPr>
              <a:t>Again, when using a non-clinical workstation, you will need to access DMO via MyApps.  </a:t>
            </a:r>
          </a:p>
          <a:p>
            <a:pPr marL="285750" lvl="0" indent="-285750">
              <a:spcAft>
                <a:spcPts val="12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The method we will use today during training is a paired launch option in MyApps which will launch the Epic login window and will automatically sign into DMO. </a:t>
            </a:r>
          </a:p>
          <a:p>
            <a:pPr marL="285750" lvl="0" indent="-285750">
              <a:spcAft>
                <a:spcPts val="1200"/>
              </a:spcAft>
              <a:buFont typeface="Arial" panose="020B0604020202020204" pitchFamily="34" charset="0"/>
              <a:buChar char="•"/>
            </a:pPr>
            <a:r>
              <a:rPr lang="en-US" sz="1200" dirty="0">
                <a:latin typeface="Arial" panose="020B0604020202020204" pitchFamily="34" charset="0"/>
                <a:cs typeface="Arial" panose="020B0604020202020204" pitchFamily="34" charset="0"/>
              </a:rPr>
              <a:t>Click on the </a:t>
            </a:r>
            <a:r>
              <a:rPr lang="en-US" sz="1200" b="1" dirty="0">
                <a:latin typeface="Arial" panose="020B0604020202020204" pitchFamily="34" charset="0"/>
                <a:cs typeface="Arial" panose="020B0604020202020204" pitchFamily="34" charset="0"/>
              </a:rPr>
              <a:t>DMO EMR </a:t>
            </a:r>
            <a:r>
              <a:rPr lang="en-US" sz="1200" dirty="0">
                <a:latin typeface="Arial" panose="020B0604020202020204" pitchFamily="34" charset="0"/>
                <a:cs typeface="Arial" panose="020B0604020202020204" pitchFamily="34" charset="0"/>
              </a:rPr>
              <a:t>folder to open it and then click on the </a:t>
            </a:r>
            <a:r>
              <a:rPr lang="en-US" sz="1200" b="1" dirty="0">
                <a:latin typeface="Arial" panose="020B0604020202020204" pitchFamily="34" charset="0"/>
                <a:cs typeface="Arial" panose="020B0604020202020204" pitchFamily="34" charset="0"/>
              </a:rPr>
              <a:t>DMO Hyperdrive </a:t>
            </a:r>
            <a:r>
              <a:rPr lang="en-US" sz="1200" dirty="0">
                <a:latin typeface="Arial" panose="020B0604020202020204" pitchFamily="34" charset="0"/>
                <a:cs typeface="Arial" panose="020B0604020202020204" pitchFamily="34" charset="0"/>
              </a:rPr>
              <a:t>icon.</a:t>
            </a:r>
          </a:p>
          <a:p>
            <a:pPr lvl="0">
              <a:spcAft>
                <a:spcPts val="1200"/>
              </a:spcAft>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6BD084-2C70-4DFE-A2FE-CE8CDDC1BE9A}" type="slidenum">
              <a:rPr lang="en-US" smtClean="0"/>
              <a:t>23</a:t>
            </a:fld>
            <a:endParaRPr lang="en-US"/>
          </a:p>
        </p:txBody>
      </p:sp>
    </p:spTree>
    <p:extLst>
      <p:ext uri="{BB962C8B-B14F-4D97-AF65-F5344CB8AC3E}">
        <p14:creationId xmlns:p14="http://schemas.microsoft.com/office/powerpoint/2010/main" val="226974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B503A-1437-669A-0DFE-7C0E57F0D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BAFD3-7101-9A09-4354-E8051ECA6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0DE1D-C685-F351-F0F2-B073E59D407C}"/>
              </a:ext>
            </a:extLst>
          </p:cNvPr>
          <p:cNvSpPr>
            <a:spLocks noGrp="1"/>
          </p:cNvSpPr>
          <p:nvPr>
            <p:ph type="body" idx="1"/>
          </p:nvPr>
        </p:nvSpPr>
        <p:spPr/>
        <p:txBody>
          <a:bodyPr/>
          <a:lstStyle/>
          <a:p>
            <a:pPr lvl="0">
              <a:spcAft>
                <a:spcPts val="1200"/>
              </a:spcAft>
            </a:pPr>
            <a:r>
              <a:rPr lang="en-US" dirty="0">
                <a:latin typeface="Arial" panose="020B0604020202020204" pitchFamily="34" charset="0"/>
                <a:cs typeface="Arial" panose="020B0604020202020204" pitchFamily="34" charset="0"/>
              </a:rPr>
              <a:t>When using a non-clinical workstation, you will need to access DMO via MyApps by clicking on the DMO EMR folder, and then clicking on the EMR application of your choice. This will launch both DMO and EMR application login windows. For Epic users, please use the DMO Hyperdrive icon. </a:t>
            </a:r>
          </a:p>
        </p:txBody>
      </p:sp>
      <p:sp>
        <p:nvSpPr>
          <p:cNvPr id="4" name="Slide Number Placeholder 3">
            <a:extLst>
              <a:ext uri="{FF2B5EF4-FFF2-40B4-BE49-F238E27FC236}">
                <a16:creationId xmlns:a16="http://schemas.microsoft.com/office/drawing/2014/main" id="{0271E5D6-4B16-255C-D4BE-D619EE8AB347}"/>
              </a:ext>
            </a:extLst>
          </p:cNvPr>
          <p:cNvSpPr>
            <a:spLocks noGrp="1"/>
          </p:cNvSpPr>
          <p:nvPr>
            <p:ph type="sldNum" sz="quarter" idx="5"/>
          </p:nvPr>
        </p:nvSpPr>
        <p:spPr/>
        <p:txBody>
          <a:bodyPr/>
          <a:lstStyle/>
          <a:p>
            <a:fld id="{7D6BD084-2C70-4DFE-A2FE-CE8CDDC1BE9A}" type="slidenum">
              <a:rPr lang="en-US" smtClean="0"/>
              <a:t>24</a:t>
            </a:fld>
            <a:endParaRPr lang="en-US"/>
          </a:p>
        </p:txBody>
      </p:sp>
    </p:spTree>
    <p:extLst>
      <p:ext uri="{BB962C8B-B14F-4D97-AF65-F5344CB8AC3E}">
        <p14:creationId xmlns:p14="http://schemas.microsoft.com/office/powerpoint/2010/main" val="2845261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F5573-8F4C-3732-AD99-ED825876F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9C9D9-AE26-E244-7D70-C946B889E2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B9519-6CF9-3ACD-3952-7CA0FCA3BBFE}"/>
              </a:ext>
            </a:extLst>
          </p:cNvPr>
          <p:cNvSpPr>
            <a:spLocks noGrp="1"/>
          </p:cNvSpPr>
          <p:nvPr>
            <p:ph type="body" idx="1"/>
          </p:nvPr>
        </p:nvSpPr>
        <p:spPr/>
        <p:txBody>
          <a:bodyPr/>
          <a:lstStyle/>
          <a:p>
            <a:pPr marL="0" marR="0" lvl="0" indent="0">
              <a:spcBef>
                <a:spcPts val="335"/>
              </a:spcBef>
              <a:spcAft>
                <a:spcPts val="0"/>
              </a:spcAft>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Once the </a:t>
            </a:r>
            <a:r>
              <a:rPr lang="en-US" sz="1200" b="1" dirty="0">
                <a:effectLst/>
                <a:latin typeface="Arial" panose="020B0604020202020204" pitchFamily="34" charset="0"/>
                <a:ea typeface="Times New Roman" panose="02020603050405020304" pitchFamily="18" charset="0"/>
                <a:cs typeface="Arial" panose="020B0604020202020204" pitchFamily="34" charset="0"/>
              </a:rPr>
              <a:t>DMO Hyperdrive</a:t>
            </a:r>
            <a:r>
              <a:rPr lang="en-US" sz="1200" dirty="0">
                <a:effectLst/>
                <a:latin typeface="Arial" panose="020B0604020202020204" pitchFamily="34" charset="0"/>
                <a:ea typeface="Times New Roman" panose="02020603050405020304" pitchFamily="18" charset="0"/>
                <a:cs typeface="Arial" panose="020B0604020202020204" pitchFamily="34" charset="0"/>
              </a:rPr>
              <a:t> icon is clicked, some users may see an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imprivata</a:t>
            </a:r>
            <a:r>
              <a:rPr lang="en-US" sz="1200" dirty="0">
                <a:effectLst/>
                <a:latin typeface="Arial" panose="020B0604020202020204" pitchFamily="34" charset="0"/>
                <a:ea typeface="Times New Roman" panose="02020603050405020304" pitchFamily="18" charset="0"/>
                <a:cs typeface="Arial" panose="020B0604020202020204" pitchFamily="34" charset="0"/>
              </a:rPr>
              <a:t> login screen the first time they log in. This step enrolls the user into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OneSign</a:t>
            </a:r>
            <a:r>
              <a:rPr lang="en-US" sz="1200" dirty="0">
                <a:effectLst/>
                <a:latin typeface="Arial" panose="020B0604020202020204" pitchFamily="34" charset="0"/>
                <a:ea typeface="Times New Roman" panose="02020603050405020304" pitchFamily="18" charset="0"/>
                <a:cs typeface="Arial" panose="020B0604020202020204" pitchFamily="34" charset="0"/>
              </a:rPr>
              <a:t> which enables auto-login to DMO and other applications. </a:t>
            </a:r>
          </a:p>
          <a:p>
            <a:pPr marL="0" marR="0" lvl="0" indent="0">
              <a:spcBef>
                <a:spcPts val="335"/>
              </a:spcBef>
              <a:spcAft>
                <a:spcPts val="0"/>
              </a:spcAft>
              <a:buNone/>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In this case, the network username should be entered and then click </a:t>
            </a:r>
            <a:r>
              <a:rPr lang="en-US" sz="1200" b="1" dirty="0">
                <a:effectLst/>
                <a:latin typeface="Arial" panose="020B0604020202020204" pitchFamily="34" charset="0"/>
                <a:ea typeface="Times New Roman" panose="02020603050405020304" pitchFamily="18" charset="0"/>
                <a:cs typeface="Arial" panose="020B0604020202020204" pitchFamily="34" charset="0"/>
              </a:rPr>
              <a:t>OK</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p>
          <a:p>
            <a:endParaRPr lang="en-US" dirty="0"/>
          </a:p>
        </p:txBody>
      </p:sp>
      <p:sp>
        <p:nvSpPr>
          <p:cNvPr id="4" name="Slide Number Placeholder 3">
            <a:extLst>
              <a:ext uri="{FF2B5EF4-FFF2-40B4-BE49-F238E27FC236}">
                <a16:creationId xmlns:a16="http://schemas.microsoft.com/office/drawing/2014/main" id="{F9ADA304-8756-911C-3A71-465429C5350B}"/>
              </a:ext>
            </a:extLst>
          </p:cNvPr>
          <p:cNvSpPr>
            <a:spLocks noGrp="1"/>
          </p:cNvSpPr>
          <p:nvPr>
            <p:ph type="sldNum" sz="quarter" idx="5"/>
          </p:nvPr>
        </p:nvSpPr>
        <p:spPr/>
        <p:txBody>
          <a:bodyPr/>
          <a:lstStyle/>
          <a:p>
            <a:fld id="{7D6BD084-2C70-4DFE-A2FE-CE8CDDC1BE9A}" type="slidenum">
              <a:rPr lang="en-US" smtClean="0"/>
              <a:t>25</a:t>
            </a:fld>
            <a:endParaRPr lang="en-US"/>
          </a:p>
        </p:txBody>
      </p:sp>
    </p:spTree>
    <p:extLst>
      <p:ext uri="{BB962C8B-B14F-4D97-AF65-F5344CB8AC3E}">
        <p14:creationId xmlns:p14="http://schemas.microsoft.com/office/powerpoint/2010/main" val="427707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335"/>
              </a:spcBef>
              <a:spcAft>
                <a:spcPts val="0"/>
              </a:spcAft>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Once the </a:t>
            </a:r>
            <a:r>
              <a:rPr lang="en-US" sz="1200" b="1" dirty="0">
                <a:effectLst/>
                <a:latin typeface="Arial" panose="020B0604020202020204" pitchFamily="34" charset="0"/>
                <a:ea typeface="Times New Roman" panose="02020603050405020304" pitchFamily="18" charset="0"/>
                <a:cs typeface="Arial" panose="020B0604020202020204" pitchFamily="34" charset="0"/>
              </a:rPr>
              <a:t>DMO Hyperdrive</a:t>
            </a:r>
            <a:r>
              <a:rPr lang="en-US" sz="1200" dirty="0">
                <a:effectLst/>
                <a:latin typeface="Arial" panose="020B0604020202020204" pitchFamily="34" charset="0"/>
                <a:ea typeface="Times New Roman" panose="02020603050405020304" pitchFamily="18" charset="0"/>
                <a:cs typeface="Arial" panose="020B0604020202020204" pitchFamily="34" charset="0"/>
              </a:rPr>
              <a:t> icon is clicked, some users may see an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imprivata</a:t>
            </a:r>
            <a:r>
              <a:rPr lang="en-US" sz="1200" dirty="0">
                <a:effectLst/>
                <a:latin typeface="Arial" panose="020B0604020202020204" pitchFamily="34" charset="0"/>
                <a:ea typeface="Times New Roman" panose="02020603050405020304" pitchFamily="18" charset="0"/>
                <a:cs typeface="Arial" panose="020B0604020202020204" pitchFamily="34" charset="0"/>
              </a:rPr>
              <a:t> login screen the first time they log in. This step enrolls the user into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OneSign</a:t>
            </a:r>
            <a:r>
              <a:rPr lang="en-US" sz="1200" dirty="0">
                <a:effectLst/>
                <a:latin typeface="Arial" panose="020B0604020202020204" pitchFamily="34" charset="0"/>
                <a:ea typeface="Times New Roman" panose="02020603050405020304" pitchFamily="18" charset="0"/>
                <a:cs typeface="Arial" panose="020B0604020202020204" pitchFamily="34" charset="0"/>
              </a:rPr>
              <a:t> which enables auto-login to DMO and other applications. </a:t>
            </a:r>
          </a:p>
          <a:p>
            <a:pPr marL="0" marR="0" lvl="0" indent="0">
              <a:spcBef>
                <a:spcPts val="335"/>
              </a:spcBef>
              <a:spcAft>
                <a:spcPts val="0"/>
              </a:spcAft>
              <a:buNone/>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In this case, the network username should be entered and then click </a:t>
            </a:r>
            <a:r>
              <a:rPr lang="en-US" sz="1200" b="1" dirty="0">
                <a:effectLst/>
                <a:latin typeface="Arial" panose="020B0604020202020204" pitchFamily="34" charset="0"/>
                <a:ea typeface="Times New Roman" panose="02020603050405020304" pitchFamily="18" charset="0"/>
                <a:cs typeface="Arial" panose="020B0604020202020204" pitchFamily="34" charset="0"/>
              </a:rPr>
              <a:t>OK</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26</a:t>
            </a:fld>
            <a:endParaRPr lang="en-US"/>
          </a:p>
        </p:txBody>
      </p:sp>
    </p:spTree>
    <p:extLst>
      <p:ext uri="{BB962C8B-B14F-4D97-AF65-F5344CB8AC3E}">
        <p14:creationId xmlns:p14="http://schemas.microsoft.com/office/powerpoint/2010/main" val="2242821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Once the </a:t>
            </a:r>
            <a:r>
              <a:rPr lang="en-US" sz="1200" b="1" dirty="0">
                <a:effectLst/>
                <a:latin typeface="Arial" panose="020B0604020202020204" pitchFamily="34" charset="0"/>
                <a:ea typeface="Times New Roman" panose="02020603050405020304" pitchFamily="18" charset="0"/>
                <a:cs typeface="Arial" panose="020B0604020202020204" pitchFamily="34" charset="0"/>
              </a:rPr>
              <a:t>Imprivata</a:t>
            </a:r>
            <a:r>
              <a:rPr lang="en-US" sz="1200" dirty="0">
                <a:effectLst/>
                <a:latin typeface="Arial" panose="020B0604020202020204" pitchFamily="34" charset="0"/>
                <a:ea typeface="Times New Roman" panose="02020603050405020304" pitchFamily="18" charset="0"/>
                <a:cs typeface="Arial" panose="020B0604020202020204" pitchFamily="34" charset="0"/>
              </a:rPr>
              <a:t> step has been completed if necessary, some users may need to click </a:t>
            </a:r>
            <a:r>
              <a:rPr lang="en-US" sz="1200" b="1" dirty="0">
                <a:effectLst/>
                <a:latin typeface="Arial" panose="020B0604020202020204" pitchFamily="34" charset="0"/>
                <a:ea typeface="Times New Roman" panose="02020603050405020304" pitchFamily="18" charset="0"/>
                <a:cs typeface="Arial" panose="020B0604020202020204" pitchFamily="34" charset="0"/>
              </a:rPr>
              <a:t>Continue</a:t>
            </a:r>
            <a:r>
              <a:rPr lang="en-US" sz="1200" dirty="0">
                <a:effectLst/>
                <a:latin typeface="Arial" panose="020B0604020202020204" pitchFamily="34" charset="0"/>
                <a:ea typeface="Times New Roman" panose="02020603050405020304" pitchFamily="18" charset="0"/>
                <a:cs typeface="Arial" panose="020B0604020202020204" pitchFamily="34" charset="0"/>
              </a:rPr>
              <a:t> at the Epic Hyperdrive login screen, and other users may be auto-logged in at that time.</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27</a:t>
            </a:fld>
            <a:endParaRPr lang="en-US"/>
          </a:p>
        </p:txBody>
      </p:sp>
    </p:spTree>
    <p:extLst>
      <p:ext uri="{BB962C8B-B14F-4D97-AF65-F5344CB8AC3E}">
        <p14:creationId xmlns:p14="http://schemas.microsoft.com/office/powerpoint/2010/main" val="2202501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6BD084-2C70-4DFE-A2FE-CE8CDDC1BE9A}" type="slidenum">
              <a:rPr lang="en-US" smtClean="0"/>
              <a:t>30</a:t>
            </a:fld>
            <a:endParaRPr lang="en-US"/>
          </a:p>
        </p:txBody>
      </p:sp>
    </p:spTree>
    <p:extLst>
      <p:ext uri="{BB962C8B-B14F-4D97-AF65-F5344CB8AC3E}">
        <p14:creationId xmlns:p14="http://schemas.microsoft.com/office/powerpoint/2010/main" val="1181316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6BD084-2C70-4DFE-A2FE-CE8CDDC1BE9A}" type="slidenum">
              <a:rPr lang="en-US" smtClean="0"/>
              <a:t>36</a:t>
            </a:fld>
            <a:endParaRPr lang="en-US"/>
          </a:p>
        </p:txBody>
      </p:sp>
    </p:spTree>
    <p:extLst>
      <p:ext uri="{BB962C8B-B14F-4D97-AF65-F5344CB8AC3E}">
        <p14:creationId xmlns:p14="http://schemas.microsoft.com/office/powerpoint/2010/main" val="3147627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39</a:t>
            </a:fld>
            <a:endParaRPr lang="en-US"/>
          </a:p>
        </p:txBody>
      </p:sp>
    </p:spTree>
    <p:extLst>
      <p:ext uri="{BB962C8B-B14F-4D97-AF65-F5344CB8AC3E}">
        <p14:creationId xmlns:p14="http://schemas.microsoft.com/office/powerpoint/2010/main" val="729180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learn how to program the F2 button on the PowerMic Mobile app for use with Epic. </a:t>
            </a:r>
          </a:p>
          <a:p>
            <a:endParaRPr lang="en-US" dirty="0"/>
          </a:p>
          <a:p>
            <a:r>
              <a:rPr lang="en-US" dirty="0"/>
              <a:t>Just a reminder that the F2 key for Mac users is Function key plus F2 key.  </a:t>
            </a:r>
          </a:p>
          <a:p>
            <a:endParaRPr lang="en-US" dirty="0"/>
          </a:p>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52</a:t>
            </a:fld>
            <a:endParaRPr lang="en-US"/>
          </a:p>
        </p:txBody>
      </p:sp>
    </p:spTree>
    <p:extLst>
      <p:ext uri="{BB962C8B-B14F-4D97-AF65-F5344CB8AC3E}">
        <p14:creationId xmlns:p14="http://schemas.microsoft.com/office/powerpoint/2010/main" val="4223966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your audio for the presentation is going through your PowerMic and you would like to fix this:</a:t>
            </a:r>
          </a:p>
          <a:p>
            <a:endParaRPr lang="en-US" sz="1200" dirty="0"/>
          </a:p>
          <a:p>
            <a:r>
              <a:rPr lang="en-US" sz="1200" b="1" u="sng" dirty="0"/>
              <a:t>For Windows 10</a:t>
            </a:r>
            <a:r>
              <a:rPr lang="en-US" sz="1200" dirty="0"/>
              <a:t>:  Right click on Speakers/Headphones icon in tray on your PC</a:t>
            </a:r>
          </a:p>
          <a:p>
            <a:r>
              <a:rPr lang="en-US" sz="1200" dirty="0"/>
              <a:t>Select </a:t>
            </a:r>
            <a:r>
              <a:rPr lang="en-US" sz="1200" b="1" dirty="0"/>
              <a:t>Open Sound Settings</a:t>
            </a:r>
            <a:r>
              <a:rPr lang="en-US" sz="1200" dirty="0"/>
              <a:t>:</a:t>
            </a:r>
          </a:p>
          <a:p>
            <a:endParaRPr lang="en-US" sz="1200" dirty="0"/>
          </a:p>
          <a:p>
            <a:endParaRPr lang="en-US" sz="1200" dirty="0"/>
          </a:p>
          <a:p>
            <a:endParaRPr lang="en-US" sz="1200" dirty="0"/>
          </a:p>
          <a:p>
            <a:r>
              <a:rPr lang="en-US" sz="1200" dirty="0"/>
              <a:t>Click on </a:t>
            </a:r>
            <a:r>
              <a:rPr lang="en-US" sz="1200" b="1" dirty="0"/>
              <a:t>Open Sound settings</a:t>
            </a:r>
            <a:r>
              <a:rPr lang="en-US" sz="1200" dirty="0"/>
              <a:t>:</a:t>
            </a:r>
          </a:p>
          <a:p>
            <a:endParaRPr lang="en-US" sz="1200" dirty="0"/>
          </a:p>
          <a:p>
            <a:endParaRPr lang="en-US" sz="1200" dirty="0"/>
          </a:p>
          <a:p>
            <a:endParaRPr lang="en-US" sz="1200" dirty="0"/>
          </a:p>
          <a:p>
            <a:endParaRPr lang="en-US" sz="1200" dirty="0"/>
          </a:p>
          <a:p>
            <a:r>
              <a:rPr lang="en-US" sz="1200" dirty="0"/>
              <a:t>Click on </a:t>
            </a:r>
            <a:r>
              <a:rPr lang="en-US" sz="1200" b="1" dirty="0"/>
              <a:t>Manage Sound Devices </a:t>
            </a:r>
            <a:r>
              <a:rPr lang="en-US" sz="1200" dirty="0"/>
              <a:t>in </a:t>
            </a:r>
            <a:r>
              <a:rPr lang="en-US" sz="1200" u="sng" dirty="0"/>
              <a:t>Output</a:t>
            </a:r>
            <a:r>
              <a:rPr lang="en-US" sz="1200" dirty="0"/>
              <a:t> area, click on </a:t>
            </a:r>
            <a:r>
              <a:rPr lang="en-US" sz="1200" b="1" dirty="0"/>
              <a:t>Speakers/Headphones </a:t>
            </a:r>
            <a:r>
              <a:rPr lang="en-US" sz="1200" dirty="0"/>
              <a:t>to expand and click </a:t>
            </a:r>
            <a:r>
              <a:rPr lang="en-US" sz="1200" b="1" dirty="0"/>
              <a:t>Disable</a:t>
            </a:r>
            <a:r>
              <a:rPr lang="en-US" sz="1200" dirty="0"/>
              <a:t>:</a:t>
            </a:r>
          </a:p>
          <a:p>
            <a:endParaRPr lang="en-US" sz="1200" dirty="0"/>
          </a:p>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3</a:t>
            </a:fld>
            <a:endParaRPr lang="en-US" dirty="0"/>
          </a:p>
        </p:txBody>
      </p:sp>
    </p:spTree>
    <p:extLst>
      <p:ext uri="{BB962C8B-B14F-4D97-AF65-F5344CB8AC3E}">
        <p14:creationId xmlns:p14="http://schemas.microsoft.com/office/powerpoint/2010/main" val="145088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54</a:t>
            </a:fld>
            <a:endParaRPr lang="en-US"/>
          </a:p>
        </p:txBody>
      </p:sp>
    </p:spTree>
    <p:extLst>
      <p:ext uri="{BB962C8B-B14F-4D97-AF65-F5344CB8AC3E}">
        <p14:creationId xmlns:p14="http://schemas.microsoft.com/office/powerpoint/2010/main" val="4127981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learn how to program the F2 button on the PowerMic Mobile app for use with Epic. </a:t>
            </a:r>
          </a:p>
          <a:p>
            <a:endParaRPr lang="en-US" dirty="0"/>
          </a:p>
          <a:p>
            <a:r>
              <a:rPr lang="en-US" dirty="0"/>
              <a:t>Just a reminder that the F2 key for Mac users is Function key plus F2 key.  </a:t>
            </a:r>
          </a:p>
          <a:p>
            <a:endParaRPr lang="en-US" dirty="0"/>
          </a:p>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56</a:t>
            </a:fld>
            <a:endParaRPr lang="en-US"/>
          </a:p>
        </p:txBody>
      </p:sp>
    </p:spTree>
    <p:extLst>
      <p:ext uri="{BB962C8B-B14F-4D97-AF65-F5344CB8AC3E}">
        <p14:creationId xmlns:p14="http://schemas.microsoft.com/office/powerpoint/2010/main" val="3993737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learn how to program the F2 button on the PowerMic Mobile app for use with Epic. </a:t>
            </a:r>
          </a:p>
          <a:p>
            <a:endParaRPr lang="en-US" dirty="0"/>
          </a:p>
          <a:p>
            <a:r>
              <a:rPr lang="en-US" dirty="0"/>
              <a:t>Just a reminder that the F2 key for Mac users is Function key plus F2 key.  </a:t>
            </a:r>
          </a:p>
          <a:p>
            <a:endParaRPr lang="en-US" dirty="0"/>
          </a:p>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57</a:t>
            </a:fld>
            <a:endParaRPr lang="en-US"/>
          </a:p>
        </p:txBody>
      </p:sp>
    </p:spTree>
    <p:extLst>
      <p:ext uri="{BB962C8B-B14F-4D97-AF65-F5344CB8AC3E}">
        <p14:creationId xmlns:p14="http://schemas.microsoft.com/office/powerpoint/2010/main" val="1900086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9232E09D-1127-4886-AF30-209020F52EB2}"/>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7FA5F6BD-7367-4B13-AF1F-350CDA8556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D2EE5312-0915-403A-902C-F8A4F877AC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EA53BDA-677B-48AA-9344-D3EE5D9610F5}" type="slidenum">
              <a:rPr lang="en-US" altLang="en-US" smtClean="0">
                <a:ea typeface="ＭＳ Ｐゴシック" panose="020B0600070205080204" pitchFamily="34" charset="-128"/>
              </a:rPr>
              <a:pPr>
                <a:spcBef>
                  <a:spcPct val="0"/>
                </a:spcBef>
              </a:pPr>
              <a:t>69</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56535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9232E09D-1127-4886-AF30-209020F52EB2}"/>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7FA5F6BD-7367-4B13-AF1F-350CDA8556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D2EE5312-0915-403A-902C-F8A4F877AC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EA53BDA-677B-48AA-9344-D3EE5D9610F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16298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9232E09D-1127-4886-AF30-209020F52EB2}"/>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7FA5F6BD-7367-4B13-AF1F-350CDA8556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D2EE5312-0915-403A-902C-F8A4F877AC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EA53BDA-677B-48AA-9344-D3EE5D9610F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48699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A9779BB-9F1A-4F4F-86BD-6EF0631F2394}"/>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DEABBEFA-4F5A-4D16-A301-D559F84BF0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8372" name="Slide Number Placeholder 3">
            <a:extLst>
              <a:ext uri="{FF2B5EF4-FFF2-40B4-BE49-F238E27FC236}">
                <a16:creationId xmlns:a16="http://schemas.microsoft.com/office/drawing/2014/main" id="{F84D9B0C-03AB-4A0C-AADA-4ACB29ECD1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C04A7-21DE-4268-91C9-A2A93F6A2BC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60718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6BE5C1C0-B17E-4A8C-8FD7-C29E7010CE9A}"/>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5B8E8218-A31B-4881-AEC4-DC139A715A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Discuss changing the results box view.</a:t>
            </a:r>
          </a:p>
          <a:p>
            <a:endParaRPr lang="en-US" altLang="en-US">
              <a:latin typeface="Arial" panose="020B0604020202020204" pitchFamily="34" charset="0"/>
            </a:endParaRPr>
          </a:p>
        </p:txBody>
      </p:sp>
      <p:sp>
        <p:nvSpPr>
          <p:cNvPr id="55300" name="Slide Number Placeholder 3">
            <a:extLst>
              <a:ext uri="{FF2B5EF4-FFF2-40B4-BE49-F238E27FC236}">
                <a16:creationId xmlns:a16="http://schemas.microsoft.com/office/drawing/2014/main" id="{5AF823CB-EAF9-49DD-B6D7-F3A2FA3278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598BC2-5753-4866-A293-8AA32719EE5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56336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875505E-97B1-45CD-B8E4-3616DF01237A}"/>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172D6301-C110-4A47-A238-7DD66FDEC7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7588" name="Slide Number Placeholder 3">
            <a:extLst>
              <a:ext uri="{FF2B5EF4-FFF2-40B4-BE49-F238E27FC236}">
                <a16:creationId xmlns:a16="http://schemas.microsoft.com/office/drawing/2014/main" id="{B50811C7-3B44-4082-9EDE-E60F8CFDF4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11A08D2-6ADE-4EE9-B747-8ECF8B25047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49314FFC-EC36-40E5-B958-7007DF41F5C1}"/>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4C98A38-C8CB-4232-B9ED-8AB42DDC20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Phrase is the last thing you said before a pause.  Note, some people may naturally say longer sentences without a pause than others.  In this case, if you delete the last phrase, you may be deleting 2 or 3 sentences.</a:t>
            </a:r>
          </a:p>
          <a:p>
            <a:endParaRPr lang="en-US" altLang="en-US">
              <a:latin typeface="Arial" panose="020B0604020202020204" pitchFamily="34" charset="0"/>
            </a:endParaRPr>
          </a:p>
          <a:p>
            <a:r>
              <a:rPr lang="en-US" altLang="en-US">
                <a:latin typeface="Arial" panose="020B0604020202020204" pitchFamily="34" charset="0"/>
              </a:rPr>
              <a:t>These all get rid of the last utterance – which is the space between two pauses.</a:t>
            </a:r>
          </a:p>
          <a:p>
            <a:endParaRPr lang="en-US" altLang="en-US">
              <a:latin typeface="Arial" panose="020B0604020202020204" pitchFamily="34" charset="0"/>
            </a:endParaRPr>
          </a:p>
          <a:p>
            <a:r>
              <a:rPr lang="en-US" altLang="en-US">
                <a:latin typeface="Arial" panose="020B0604020202020204" pitchFamily="34" charset="0"/>
              </a:rPr>
              <a:t>Delete will work for utterances, words, lines, and paragraphs.  Scratch that and Strike that will only work for the last utterance.</a:t>
            </a:r>
          </a:p>
        </p:txBody>
      </p:sp>
      <p:sp>
        <p:nvSpPr>
          <p:cNvPr id="70660" name="Slide Number Placeholder 3">
            <a:extLst>
              <a:ext uri="{FF2B5EF4-FFF2-40B4-BE49-F238E27FC236}">
                <a16:creationId xmlns:a16="http://schemas.microsoft.com/office/drawing/2014/main" id="{9F9A5511-83E6-4419-A40C-C957A37120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5638467-6ADF-4FA5-8B01-79495CF43EEB}" type="slidenum">
              <a:rPr lang="en-US" altLang="en-US" smtClean="0">
                <a:ea typeface="ＭＳ Ｐゴシック" panose="020B0600070205080204" pitchFamily="34" charset="-128"/>
              </a:rPr>
              <a:pPr>
                <a:spcBef>
                  <a:spcPct val="0"/>
                </a:spcBef>
              </a:pPr>
              <a:t>84</a:t>
            </a:fld>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F1E33-3499-C7BB-2CB0-92013EF80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76F46-DFE5-332C-4366-066C96548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35C23-3426-E563-6CFD-2A8F16311244}"/>
              </a:ext>
            </a:extLst>
          </p:cNvPr>
          <p:cNvSpPr>
            <a:spLocks noGrp="1"/>
          </p:cNvSpPr>
          <p:nvPr>
            <p:ph type="body" idx="1"/>
          </p:nvPr>
        </p:nvSpPr>
        <p:spPr/>
        <p:txBody>
          <a:bodyPr/>
          <a:lstStyle/>
          <a:p>
            <a:r>
              <a:rPr lang="en-US" sz="1200" dirty="0"/>
              <a:t>If your audio for the presentation is going through your PowerMic and you would like to fix this:</a:t>
            </a:r>
          </a:p>
          <a:p>
            <a:endParaRPr lang="en-US" sz="1200" dirty="0"/>
          </a:p>
          <a:p>
            <a:r>
              <a:rPr lang="en-US" sz="1200" b="1" u="sng" dirty="0"/>
              <a:t>For Windows 11</a:t>
            </a:r>
            <a:r>
              <a:rPr lang="en-US" sz="1200" dirty="0"/>
              <a:t>:  Right click on Speakers/Headphones icon in tray on your PC</a:t>
            </a:r>
          </a:p>
          <a:p>
            <a:r>
              <a:rPr lang="en-US" sz="1200" dirty="0"/>
              <a:t>Select </a:t>
            </a:r>
            <a:r>
              <a:rPr lang="en-US" sz="1200" b="1" dirty="0"/>
              <a:t>Open Sound Settings</a:t>
            </a:r>
            <a:r>
              <a:rPr lang="en-US" sz="1200" dirty="0"/>
              <a:t>:</a:t>
            </a:r>
          </a:p>
          <a:p>
            <a:endParaRPr lang="en-US" sz="1200" dirty="0"/>
          </a:p>
          <a:p>
            <a:endParaRPr lang="en-US" sz="1200" dirty="0"/>
          </a:p>
          <a:p>
            <a:endParaRPr lang="en-US" sz="1200" dirty="0"/>
          </a:p>
          <a:p>
            <a:r>
              <a:rPr lang="en-US" sz="1200" dirty="0"/>
              <a:t>Click on </a:t>
            </a:r>
            <a:r>
              <a:rPr lang="en-US" sz="1200" b="1" dirty="0"/>
              <a:t>Open Sound settings</a:t>
            </a:r>
            <a:r>
              <a:rPr lang="en-US" sz="1200" dirty="0"/>
              <a:t>:</a:t>
            </a:r>
          </a:p>
          <a:p>
            <a:endParaRPr lang="en-US" sz="1200" dirty="0"/>
          </a:p>
          <a:p>
            <a:endParaRPr lang="en-US" sz="1200" dirty="0"/>
          </a:p>
          <a:p>
            <a:endParaRPr lang="en-US" sz="1200" dirty="0"/>
          </a:p>
          <a:p>
            <a:endParaRPr lang="en-US" sz="1200" dirty="0"/>
          </a:p>
          <a:p>
            <a:r>
              <a:rPr lang="en-US" sz="1200" dirty="0"/>
              <a:t>Click on </a:t>
            </a:r>
            <a:r>
              <a:rPr lang="en-US" sz="1200" b="1" dirty="0"/>
              <a:t>Manage Sound Devices </a:t>
            </a:r>
            <a:r>
              <a:rPr lang="en-US" sz="1200" dirty="0"/>
              <a:t>in </a:t>
            </a:r>
            <a:r>
              <a:rPr lang="en-US" sz="1200" u="sng" dirty="0"/>
              <a:t>Output</a:t>
            </a:r>
            <a:r>
              <a:rPr lang="en-US" sz="1200" dirty="0"/>
              <a:t> area, click on </a:t>
            </a:r>
            <a:r>
              <a:rPr lang="en-US" sz="1200" b="1" dirty="0"/>
              <a:t>Speakers/Headphones </a:t>
            </a:r>
            <a:r>
              <a:rPr lang="en-US" sz="1200" dirty="0"/>
              <a:t>to expand and click </a:t>
            </a:r>
            <a:r>
              <a:rPr lang="en-US" sz="1200" b="1" dirty="0"/>
              <a:t>Disable</a:t>
            </a:r>
            <a:r>
              <a:rPr lang="en-US" sz="1200" dirty="0"/>
              <a:t>:</a:t>
            </a:r>
          </a:p>
          <a:p>
            <a:endParaRPr lang="en-US" sz="1200" dirty="0"/>
          </a:p>
          <a:p>
            <a:endParaRPr lang="en-US" dirty="0"/>
          </a:p>
        </p:txBody>
      </p:sp>
      <p:sp>
        <p:nvSpPr>
          <p:cNvPr id="4" name="Slide Number Placeholder 3">
            <a:extLst>
              <a:ext uri="{FF2B5EF4-FFF2-40B4-BE49-F238E27FC236}">
                <a16:creationId xmlns:a16="http://schemas.microsoft.com/office/drawing/2014/main" id="{CF9EEAD0-90F6-FC22-6813-DD3E19B828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BD084-2C70-4DFE-A2FE-CE8CDDC1B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072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173F0DA8-FB32-4BE9-B5F1-5D00FE2A1D18}"/>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631B6845-4963-4A42-9B5B-FAA0C1FF05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is dictating where to place your cursor.</a:t>
            </a:r>
          </a:p>
        </p:txBody>
      </p:sp>
      <p:sp>
        <p:nvSpPr>
          <p:cNvPr id="74756" name="Slide Number Placeholder 3">
            <a:extLst>
              <a:ext uri="{FF2B5EF4-FFF2-40B4-BE49-F238E27FC236}">
                <a16:creationId xmlns:a16="http://schemas.microsoft.com/office/drawing/2014/main" id="{DD1F1ED3-E9B8-458C-8D4F-2F0D86F767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194262F-53C6-49BD-BB6C-ACB70AB2998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71A6ECB2-ED4A-40CA-ACAE-34004D272E2E}"/>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26C5A05E-4C8D-4C60-8131-E4BE157320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7828" name="Slide Number Placeholder 3">
            <a:extLst>
              <a:ext uri="{FF2B5EF4-FFF2-40B4-BE49-F238E27FC236}">
                <a16:creationId xmlns:a16="http://schemas.microsoft.com/office/drawing/2014/main" id="{3D2CF5C7-9554-4C65-A9B4-2992DEAD78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F76C296-AB5F-4AB6-A663-0170363C263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91A03F6D-C6FC-43C4-AE42-B5A36100238D}"/>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E6EEC817-47A3-4461-8750-D660EDA939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Should you correct all mistakes?  Not if you were mumbling or saying something that was incorrect.  You do not want Dragon to learn, you just speak over what you said.  If you do not correct, it will slowly get worse over time because the algorithm assumes that the word it used was correct for what you said.</a:t>
            </a:r>
          </a:p>
          <a:p>
            <a:endParaRPr lang="en-US" altLang="en-US">
              <a:latin typeface="Arial" panose="020B0604020202020204" pitchFamily="34" charset="0"/>
            </a:endParaRPr>
          </a:p>
        </p:txBody>
      </p:sp>
      <p:sp>
        <p:nvSpPr>
          <p:cNvPr id="81924" name="Slide Number Placeholder 3">
            <a:extLst>
              <a:ext uri="{FF2B5EF4-FFF2-40B4-BE49-F238E27FC236}">
                <a16:creationId xmlns:a16="http://schemas.microsoft.com/office/drawing/2014/main" id="{35519F9B-EECB-4305-8EB7-B6915752B2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D228652-C331-4FD2-99BB-D9D469DEF1A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93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248346F3-E4DB-4EF4-A4DF-8F78758C4DE6}"/>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BCDDC897-E39C-4504-B7D1-85BF54069C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Use this option when you made a mistake in what you said.  If you did not want to select a word, you can say “Unselect that”</a:t>
            </a:r>
          </a:p>
        </p:txBody>
      </p:sp>
      <p:sp>
        <p:nvSpPr>
          <p:cNvPr id="83972" name="Slide Number Placeholder 3">
            <a:extLst>
              <a:ext uri="{FF2B5EF4-FFF2-40B4-BE49-F238E27FC236}">
                <a16:creationId xmlns:a16="http://schemas.microsoft.com/office/drawing/2014/main" id="{0B911B31-A752-4903-84ED-80D9913358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2470618-2226-4DB1-8F23-174C63FFE408}" type="slidenum">
              <a:rPr lang="en-US" altLang="en-US" smtClean="0">
                <a:ea typeface="ＭＳ Ｐゴシック" panose="020B0600070205080204" pitchFamily="34" charset="-128"/>
              </a:rPr>
              <a:pPr>
                <a:spcBef>
                  <a:spcPct val="0"/>
                </a:spcBef>
              </a:pPr>
              <a:t>94</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0984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22202F1B-AC6A-4391-8765-C1E4B17E0F1B}"/>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8561CB3E-FE85-4A16-9546-F62E750828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6020" name="Slide Number Placeholder 3">
            <a:extLst>
              <a:ext uri="{FF2B5EF4-FFF2-40B4-BE49-F238E27FC236}">
                <a16:creationId xmlns:a16="http://schemas.microsoft.com/office/drawing/2014/main" id="{8EF398DE-28E5-4172-BC48-B3CC24EF72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262B68F-4745-4C4A-9C32-DD69CF60F4D2}" type="slidenum">
              <a:rPr lang="en-US" altLang="en-US" smtClean="0">
                <a:ea typeface="ＭＳ Ｐゴシック" panose="020B0600070205080204" pitchFamily="34" charset="-128"/>
              </a:rPr>
              <a:pPr>
                <a:spcBef>
                  <a:spcPct val="0"/>
                </a:spcBef>
              </a:pPr>
              <a:t>95</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26735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Cetindag</a:t>
            </a:r>
            <a:r>
              <a:rPr lang="en-US" dirty="0"/>
              <a:t> pronounced doctor </a:t>
            </a:r>
            <a:r>
              <a:rPr lang="en-US" dirty="0" err="1"/>
              <a:t>chet</a:t>
            </a:r>
            <a:r>
              <a:rPr lang="en-US" dirty="0"/>
              <a:t> in dah.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BD084-2C70-4DFE-A2FE-CE8CDDC1B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365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Cetindag</a:t>
            </a:r>
            <a:r>
              <a:rPr lang="en-US" dirty="0"/>
              <a:t> pronounced doctor </a:t>
            </a:r>
            <a:r>
              <a:rPr lang="en-US" dirty="0" err="1"/>
              <a:t>chet</a:t>
            </a:r>
            <a:r>
              <a:rPr lang="en-US" dirty="0"/>
              <a:t> in dah.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BD084-2C70-4DFE-A2FE-CE8CDDC1B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547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9232E09D-1127-4886-AF30-209020F52EB2}"/>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7FA5F6BD-7367-4B13-AF1F-350CDA8556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D2EE5312-0915-403A-902C-F8A4F877AC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EA53BDA-677B-48AA-9344-D3EE5D9610F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86239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9232E09D-1127-4886-AF30-209020F52EB2}"/>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7FA5F6BD-7367-4B13-AF1F-350CDA8556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D2EE5312-0915-403A-902C-F8A4F877AC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EA53BDA-677B-48AA-9344-D3EE5D9610F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141856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Cetindag</a:t>
            </a:r>
            <a:r>
              <a:rPr lang="en-US" dirty="0"/>
              <a:t> pronounced doctor </a:t>
            </a:r>
            <a:r>
              <a:rPr lang="en-US" dirty="0" err="1"/>
              <a:t>chet</a:t>
            </a:r>
            <a:r>
              <a:rPr lang="en-US" dirty="0"/>
              <a:t> in dah.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BD084-2C70-4DFE-A2FE-CE8CDDC1B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422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E430271-B5D5-40CB-810C-8C15C2325852}"/>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5FC36FDD-6975-4EF3-92F8-ADD1991140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800"/>
              </a:spcBef>
              <a:spcAft>
                <a:spcPts val="800"/>
              </a:spcAft>
            </a:pPr>
            <a:r>
              <a:rPr lang="en-US" altLang="en-US" sz="2800" dirty="0">
                <a:latin typeface="Arial" panose="020B0604020202020204" pitchFamily="34" charset="0"/>
                <a:cs typeface="Arial" panose="020B0604020202020204" pitchFamily="34" charset="0"/>
              </a:rPr>
              <a:t>Dragon Medical One is a revolutionary secure cloud-based speech recognition software.</a:t>
            </a:r>
          </a:p>
          <a:p>
            <a:pPr>
              <a:spcBef>
                <a:spcPts val="800"/>
              </a:spcBef>
              <a:spcAft>
                <a:spcPts val="800"/>
              </a:spcAft>
            </a:pPr>
            <a:r>
              <a:rPr lang="en-US" altLang="en-US" sz="2800" dirty="0">
                <a:latin typeface="Arial" panose="020B0604020202020204" pitchFamily="34" charset="0"/>
                <a:cs typeface="Arial" panose="020B0604020202020204" pitchFamily="34" charset="0"/>
              </a:rPr>
              <a:t>You talk, it types…</a:t>
            </a:r>
          </a:p>
          <a:p>
            <a:pPr>
              <a:spcBef>
                <a:spcPts val="800"/>
              </a:spcBef>
              <a:spcAft>
                <a:spcPts val="800"/>
              </a:spcAft>
            </a:pPr>
            <a:r>
              <a:rPr lang="en-US" altLang="en-US" sz="2800" dirty="0">
                <a:latin typeface="Arial" panose="020B0604020202020204" pitchFamily="34" charset="0"/>
                <a:cs typeface="Arial" panose="020B0604020202020204" pitchFamily="34" charset="0"/>
              </a:rPr>
              <a:t>It is most accurate when you speak clearly and distinctly.</a:t>
            </a:r>
          </a:p>
          <a:p>
            <a:pPr>
              <a:spcBef>
                <a:spcPts val="800"/>
              </a:spcBef>
              <a:spcAft>
                <a:spcPts val="800"/>
              </a:spcAft>
            </a:pPr>
            <a:r>
              <a:rPr lang="en-US" altLang="en-US" sz="2800" dirty="0">
                <a:latin typeface="Arial" panose="020B0604020202020204" pitchFamily="34" charset="0"/>
                <a:cs typeface="Arial" panose="020B0604020202020204" pitchFamily="34" charset="0"/>
              </a:rPr>
              <a:t>It is not….</a:t>
            </a:r>
          </a:p>
          <a:p>
            <a:pPr marL="457200" lvl="1" indent="0">
              <a:spcBef>
                <a:spcPts val="800"/>
              </a:spcBef>
              <a:spcAft>
                <a:spcPts val="800"/>
              </a:spcAft>
              <a:buFontTx/>
              <a:buNone/>
            </a:pPr>
            <a:r>
              <a:rPr lang="en-US" altLang="en-US" sz="2800" b="1" dirty="0">
                <a:solidFill>
                  <a:srgbClr val="7030A0"/>
                </a:solidFill>
                <a:latin typeface="Arial" panose="020B0604020202020204" pitchFamily="34" charset="0"/>
                <a:cs typeface="Arial" panose="020B0604020202020204" pitchFamily="34" charset="0"/>
              </a:rPr>
              <a:t>A transcriptionist.  </a:t>
            </a:r>
          </a:p>
          <a:p>
            <a:pPr marL="457200" lvl="1" indent="0">
              <a:spcBef>
                <a:spcPts val="800"/>
              </a:spcBef>
              <a:spcAft>
                <a:spcPts val="800"/>
              </a:spcAft>
              <a:buFontTx/>
              <a:buNone/>
            </a:pPr>
            <a:r>
              <a:rPr lang="en-US" altLang="en-US" sz="2800" b="1" dirty="0">
                <a:solidFill>
                  <a:srgbClr val="7030A0"/>
                </a:solidFill>
                <a:latin typeface="Arial" panose="020B0604020202020204" pitchFamily="34" charset="0"/>
                <a:cs typeface="Arial" panose="020B0604020202020204" pitchFamily="34" charset="0"/>
              </a:rPr>
              <a:t>You will be editing your own material.</a:t>
            </a:r>
          </a:p>
          <a:p>
            <a:endParaRPr lang="en-US" altLang="en-US" dirty="0">
              <a:latin typeface="Arial" panose="020B0604020202020204" pitchFamily="34" charset="0"/>
            </a:endParaRPr>
          </a:p>
        </p:txBody>
      </p:sp>
      <p:sp>
        <p:nvSpPr>
          <p:cNvPr id="16388" name="Slide Number Placeholder 3">
            <a:extLst>
              <a:ext uri="{FF2B5EF4-FFF2-40B4-BE49-F238E27FC236}">
                <a16:creationId xmlns:a16="http://schemas.microsoft.com/office/drawing/2014/main" id="{F51A880F-3846-4C32-A64B-DA7A90F96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28EB427-7109-47B5-BB2F-721663BAAB83}" type="slidenum">
              <a:rPr lang="en-US" altLang="en-US" smtClean="0">
                <a:ea typeface="ＭＳ Ｐゴシック" panose="020B0600070205080204" pitchFamily="34" charset="-128"/>
              </a:rPr>
              <a:pPr>
                <a:spcBef>
                  <a:spcPct val="0"/>
                </a:spcBef>
              </a:pPr>
              <a:t>5</a:t>
            </a:fld>
            <a:endParaRPr lang="en-US" altLang="en-US" dirty="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Cetindag</a:t>
            </a:r>
            <a:r>
              <a:rPr lang="en-US" dirty="0"/>
              <a:t> pronounced doctor </a:t>
            </a:r>
            <a:r>
              <a:rPr lang="en-US" dirty="0" err="1"/>
              <a:t>chet</a:t>
            </a:r>
            <a:r>
              <a:rPr lang="en-US" dirty="0"/>
              <a:t> in dah.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BD084-2C70-4DFE-A2FE-CE8CDDC1B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1450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9232E09D-1127-4886-AF30-209020F52EB2}"/>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7FA5F6BD-7367-4B13-AF1F-350CDA8556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Remember not to pause when saying a command or it will search the entire web.</a:t>
            </a:r>
          </a:p>
        </p:txBody>
      </p:sp>
      <p:sp>
        <p:nvSpPr>
          <p:cNvPr id="187396" name="Slide Number Placeholder 3">
            <a:extLst>
              <a:ext uri="{FF2B5EF4-FFF2-40B4-BE49-F238E27FC236}">
                <a16:creationId xmlns:a16="http://schemas.microsoft.com/office/drawing/2014/main" id="{D2EE5312-0915-403A-902C-F8A4F877AC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EA53BDA-677B-48AA-9344-D3EE5D9610F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191184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9232E09D-1127-4886-AF30-209020F52EB2}"/>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7FA5F6BD-7367-4B13-AF1F-350CDA8556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D2EE5312-0915-403A-902C-F8A4F877AC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EA53BDA-677B-48AA-9344-D3EE5D9610F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86865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128</a:t>
            </a:fld>
            <a:endParaRPr lang="en-US"/>
          </a:p>
        </p:txBody>
      </p:sp>
    </p:spTree>
    <p:extLst>
      <p:ext uri="{BB962C8B-B14F-4D97-AF65-F5344CB8AC3E}">
        <p14:creationId xmlns:p14="http://schemas.microsoft.com/office/powerpoint/2010/main" val="1579905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785EA-2992-2202-7911-3E4B8ECA4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54F82-922C-00FE-8ED5-8DE7FAAF6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304BE-8A4F-F105-7017-B173637EF8EB}"/>
              </a:ext>
            </a:extLst>
          </p:cNvPr>
          <p:cNvSpPr>
            <a:spLocks noGrp="1"/>
          </p:cNvSpPr>
          <p:nvPr>
            <p:ph type="body" idx="1"/>
          </p:nvPr>
        </p:nvSpPr>
        <p:spPr/>
        <p:txBody>
          <a:bodyPr/>
          <a:lstStyle/>
          <a:p>
            <a:pPr marL="0" indent="0">
              <a:buNone/>
            </a:pPr>
            <a:r>
              <a:rPr lang="en-US" dirty="0"/>
              <a:t>Clinical workstations are workstations only found at UPMC facilities.  To access DMO and the EHR application of your choice from a Clinical Workstation, click on the DMO icon from the </a:t>
            </a:r>
            <a:r>
              <a:rPr lang="en-US" dirty="0" err="1"/>
              <a:t>CareFX</a:t>
            </a:r>
            <a:r>
              <a:rPr lang="en-US" dirty="0"/>
              <a:t>-Launch Bar.  This will launch your clinical application. The DMO Epic Hyperdrive icon on the </a:t>
            </a:r>
            <a:r>
              <a:rPr lang="en-US" dirty="0" err="1"/>
              <a:t>CareFX</a:t>
            </a:r>
            <a:r>
              <a:rPr lang="en-US" dirty="0"/>
              <a:t>-Launch bar is shown below:</a:t>
            </a:r>
          </a:p>
        </p:txBody>
      </p:sp>
      <p:sp>
        <p:nvSpPr>
          <p:cNvPr id="4" name="Slide Number Placeholder 3">
            <a:extLst>
              <a:ext uri="{FF2B5EF4-FFF2-40B4-BE49-F238E27FC236}">
                <a16:creationId xmlns:a16="http://schemas.microsoft.com/office/drawing/2014/main" id="{A55396EE-249B-B1CC-9FBB-B129F9EE7176}"/>
              </a:ext>
            </a:extLst>
          </p:cNvPr>
          <p:cNvSpPr>
            <a:spLocks noGrp="1"/>
          </p:cNvSpPr>
          <p:nvPr>
            <p:ph type="sldNum" sz="quarter" idx="5"/>
          </p:nvPr>
        </p:nvSpPr>
        <p:spPr/>
        <p:txBody>
          <a:bodyPr/>
          <a:lstStyle/>
          <a:p>
            <a:fld id="{7D6BD084-2C70-4DFE-A2FE-CE8CDDC1BE9A}" type="slidenum">
              <a:rPr lang="en-US" smtClean="0"/>
              <a:t>129</a:t>
            </a:fld>
            <a:endParaRPr lang="en-US"/>
          </a:p>
        </p:txBody>
      </p:sp>
    </p:spTree>
    <p:extLst>
      <p:ext uri="{BB962C8B-B14F-4D97-AF65-F5344CB8AC3E}">
        <p14:creationId xmlns:p14="http://schemas.microsoft.com/office/powerpoint/2010/main" val="3286973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FA57E-85CB-06A9-F11B-19D8191EE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1E7CA-5D4F-9EE7-2B65-AEA7272EE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D266E-6177-EFBB-77B7-11709CDD7AC2}"/>
              </a:ext>
            </a:extLst>
          </p:cNvPr>
          <p:cNvSpPr>
            <a:spLocks noGrp="1"/>
          </p:cNvSpPr>
          <p:nvPr>
            <p:ph type="body" idx="1"/>
          </p:nvPr>
        </p:nvSpPr>
        <p:spPr/>
        <p:txBody>
          <a:bodyPr/>
          <a:lstStyle/>
          <a:p>
            <a:pPr marL="0" indent="0">
              <a:buNone/>
            </a:pPr>
            <a:r>
              <a:rPr lang="en-US" sz="1200" dirty="0"/>
              <a:t>If you are not using a clinical workstation at a UPMC facility, you will access the DMO Hyperdrive icon via MyApps.  Depending on your location, you may need to utilize two-step authentication.  For future reference, additional information regarding setting up two-step authentication can be found here: </a:t>
            </a:r>
          </a:p>
          <a:p>
            <a:pPr marL="0" indent="0">
              <a:buNone/>
            </a:pPr>
            <a:endParaRPr lang="en-US" sz="1200" dirty="0"/>
          </a:p>
          <a:p>
            <a:pPr marL="0" indent="0">
              <a:buNone/>
            </a:pPr>
            <a:r>
              <a:rPr lang="en-US" sz="12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https://upmchs.sharepoint.com/sites/infonet/BusinessTools/Technology/DevicesAccess/Documents/Work_From_Home_Technology_Frequently_Asked_Questions.pdf#search=office%20365</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AC71723-E13D-01CC-4C9A-474722AB15D9}"/>
              </a:ext>
            </a:extLst>
          </p:cNvPr>
          <p:cNvSpPr>
            <a:spLocks noGrp="1"/>
          </p:cNvSpPr>
          <p:nvPr>
            <p:ph type="sldNum" sz="quarter" idx="5"/>
          </p:nvPr>
        </p:nvSpPr>
        <p:spPr/>
        <p:txBody>
          <a:bodyPr/>
          <a:lstStyle/>
          <a:p>
            <a:fld id="{7D6BD084-2C70-4DFE-A2FE-CE8CDDC1BE9A}" type="slidenum">
              <a:rPr lang="en-US" smtClean="0"/>
              <a:t>131</a:t>
            </a:fld>
            <a:endParaRPr lang="en-US"/>
          </a:p>
        </p:txBody>
      </p:sp>
    </p:spTree>
    <p:extLst>
      <p:ext uri="{BB962C8B-B14F-4D97-AF65-F5344CB8AC3E}">
        <p14:creationId xmlns:p14="http://schemas.microsoft.com/office/powerpoint/2010/main" val="2168509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3931-7E91-157A-8ADF-9E1453DA0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B4771-2698-55B7-73AA-B1B32234A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70A8F-D840-AE2C-14E2-D6C993DC3AA2}"/>
              </a:ext>
            </a:extLst>
          </p:cNvPr>
          <p:cNvSpPr>
            <a:spLocks noGrp="1"/>
          </p:cNvSpPr>
          <p:nvPr>
            <p:ph type="body" idx="1"/>
          </p:nvPr>
        </p:nvSpPr>
        <p:spPr/>
        <p:txBody>
          <a:bodyPr/>
          <a:lstStyle/>
          <a:p>
            <a:pPr marL="0" indent="0">
              <a:buNone/>
            </a:pPr>
            <a:r>
              <a:rPr lang="en-US" dirty="0"/>
              <a:t>You can access the MyApps log on page by typing myapps.upmc.edu in your browser. </a:t>
            </a:r>
          </a:p>
          <a:p>
            <a:endParaRPr lang="en-US" dirty="0"/>
          </a:p>
          <a:p>
            <a:pPr marL="0" indent="0">
              <a:buNone/>
            </a:pPr>
            <a:r>
              <a:rPr lang="en-US" dirty="0"/>
              <a:t>If you are using a UPMC device, you can click on the Edge icon.  </a:t>
            </a:r>
          </a:p>
          <a:p>
            <a:endParaRPr lang="en-US" dirty="0"/>
          </a:p>
          <a:p>
            <a:pPr marL="0" indent="0">
              <a:buNone/>
            </a:pPr>
            <a:r>
              <a:rPr lang="en-US" dirty="0"/>
              <a:t>If this takes you to the main page of the Infonet, you can use the link to MyApps or type the address in the Edge browser window.  </a:t>
            </a:r>
          </a:p>
        </p:txBody>
      </p:sp>
      <p:sp>
        <p:nvSpPr>
          <p:cNvPr id="4" name="Slide Number Placeholder 3">
            <a:extLst>
              <a:ext uri="{FF2B5EF4-FFF2-40B4-BE49-F238E27FC236}">
                <a16:creationId xmlns:a16="http://schemas.microsoft.com/office/drawing/2014/main" id="{27645253-4588-4A31-294D-6A39BBF61DC8}"/>
              </a:ext>
            </a:extLst>
          </p:cNvPr>
          <p:cNvSpPr>
            <a:spLocks noGrp="1"/>
          </p:cNvSpPr>
          <p:nvPr>
            <p:ph type="sldNum" sz="quarter" idx="5"/>
          </p:nvPr>
        </p:nvSpPr>
        <p:spPr/>
        <p:txBody>
          <a:bodyPr/>
          <a:lstStyle/>
          <a:p>
            <a:fld id="{7D6BD084-2C70-4DFE-A2FE-CE8CDDC1BE9A}" type="slidenum">
              <a:rPr lang="en-US" smtClean="0"/>
              <a:t>132</a:t>
            </a:fld>
            <a:endParaRPr lang="en-US"/>
          </a:p>
        </p:txBody>
      </p:sp>
    </p:spTree>
    <p:extLst>
      <p:ext uri="{BB962C8B-B14F-4D97-AF65-F5344CB8AC3E}">
        <p14:creationId xmlns:p14="http://schemas.microsoft.com/office/powerpoint/2010/main" val="23018632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CD3C-945F-8DD0-429A-02B5DE5AB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AC3B0-0FA5-E99B-3DDC-31385B0D98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612B6-276E-2FD9-7866-9B16D6B18A2E}"/>
              </a:ext>
            </a:extLst>
          </p:cNvPr>
          <p:cNvSpPr>
            <a:spLocks noGrp="1"/>
          </p:cNvSpPr>
          <p:nvPr>
            <p:ph type="body" idx="1"/>
          </p:nvPr>
        </p:nvSpPr>
        <p:spPr/>
        <p:txBody>
          <a:bodyPr/>
          <a:lstStyle/>
          <a:p>
            <a:pPr lvl="0">
              <a:spcAft>
                <a:spcPts val="1200"/>
              </a:spcAft>
            </a:pPr>
            <a:r>
              <a:rPr lang="en-US" dirty="0">
                <a:latin typeface="Arial" panose="020B0604020202020204" pitchFamily="34" charset="0"/>
                <a:cs typeface="Arial" panose="020B0604020202020204" pitchFamily="34" charset="0"/>
              </a:rPr>
              <a:t>When using a non-clinical workstation, you will need to access DMO via MyApps by clicking on the DMO EMR folder, and then clicking on the EMR application of your choice. This will launch both DMO and EMR application login windows. For Epic users, please use the DMO Hyperdrive icon. </a:t>
            </a:r>
          </a:p>
        </p:txBody>
      </p:sp>
      <p:sp>
        <p:nvSpPr>
          <p:cNvPr id="4" name="Slide Number Placeholder 3">
            <a:extLst>
              <a:ext uri="{FF2B5EF4-FFF2-40B4-BE49-F238E27FC236}">
                <a16:creationId xmlns:a16="http://schemas.microsoft.com/office/drawing/2014/main" id="{B7C5F0D1-4DFC-54A7-EE7C-2B149830C661}"/>
              </a:ext>
            </a:extLst>
          </p:cNvPr>
          <p:cNvSpPr>
            <a:spLocks noGrp="1"/>
          </p:cNvSpPr>
          <p:nvPr>
            <p:ph type="sldNum" sz="quarter" idx="5"/>
          </p:nvPr>
        </p:nvSpPr>
        <p:spPr/>
        <p:txBody>
          <a:bodyPr/>
          <a:lstStyle/>
          <a:p>
            <a:fld id="{7D6BD084-2C70-4DFE-A2FE-CE8CDDC1BE9A}" type="slidenum">
              <a:rPr lang="en-US" smtClean="0"/>
              <a:t>133</a:t>
            </a:fld>
            <a:endParaRPr lang="en-US"/>
          </a:p>
        </p:txBody>
      </p:sp>
    </p:spTree>
    <p:extLst>
      <p:ext uri="{BB962C8B-B14F-4D97-AF65-F5344CB8AC3E}">
        <p14:creationId xmlns:p14="http://schemas.microsoft.com/office/powerpoint/2010/main" val="12200295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77427-211C-ECFC-4473-D047A8653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D03D2-4C74-8E05-E7DC-7959B27BB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65A01-70A3-C061-1004-7CEF1FCFAA24}"/>
              </a:ext>
            </a:extLst>
          </p:cNvPr>
          <p:cNvSpPr>
            <a:spLocks noGrp="1"/>
          </p:cNvSpPr>
          <p:nvPr>
            <p:ph type="body" idx="1"/>
          </p:nvPr>
        </p:nvSpPr>
        <p:spPr/>
        <p:txBody>
          <a:bodyPr/>
          <a:lstStyle/>
          <a:p>
            <a:pPr lvl="0">
              <a:spcAft>
                <a:spcPts val="1200"/>
              </a:spcAft>
            </a:pPr>
            <a:r>
              <a:rPr lang="en-US" dirty="0">
                <a:latin typeface="Arial" panose="020B0604020202020204" pitchFamily="34" charset="0"/>
                <a:cs typeface="Arial" panose="020B0604020202020204" pitchFamily="34" charset="0"/>
              </a:rPr>
              <a:t>When using a non-clinical workstation, you will need to access DMO via MyApps by clicking on the DMO EMR folder, and then clicking on the EMR application of your choice. This will launch both DMO and EMR application login windows. For Epic users, please use the DMO Hyperdrive icon. </a:t>
            </a:r>
          </a:p>
        </p:txBody>
      </p:sp>
      <p:sp>
        <p:nvSpPr>
          <p:cNvPr id="4" name="Slide Number Placeholder 3">
            <a:extLst>
              <a:ext uri="{FF2B5EF4-FFF2-40B4-BE49-F238E27FC236}">
                <a16:creationId xmlns:a16="http://schemas.microsoft.com/office/drawing/2014/main" id="{12E026B7-9357-51DB-21EF-7387C6D8DA81}"/>
              </a:ext>
            </a:extLst>
          </p:cNvPr>
          <p:cNvSpPr>
            <a:spLocks noGrp="1"/>
          </p:cNvSpPr>
          <p:nvPr>
            <p:ph type="sldNum" sz="quarter" idx="5"/>
          </p:nvPr>
        </p:nvSpPr>
        <p:spPr/>
        <p:txBody>
          <a:bodyPr/>
          <a:lstStyle/>
          <a:p>
            <a:fld id="{7D6BD084-2C70-4DFE-A2FE-CE8CDDC1BE9A}" type="slidenum">
              <a:rPr lang="en-US" smtClean="0"/>
              <a:t>134</a:t>
            </a:fld>
            <a:endParaRPr lang="en-US"/>
          </a:p>
        </p:txBody>
      </p:sp>
    </p:spTree>
    <p:extLst>
      <p:ext uri="{BB962C8B-B14F-4D97-AF65-F5344CB8AC3E}">
        <p14:creationId xmlns:p14="http://schemas.microsoft.com/office/powerpoint/2010/main" val="1268892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E7446-F5B7-A612-E235-6FE4DCC2E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CB184-AE88-AC20-3AB6-0C19C7F28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879A98-69DD-373D-7AFF-EBB296509AE2}"/>
              </a:ext>
            </a:extLst>
          </p:cNvPr>
          <p:cNvSpPr>
            <a:spLocks noGrp="1"/>
          </p:cNvSpPr>
          <p:nvPr>
            <p:ph type="body" idx="1"/>
          </p:nvPr>
        </p:nvSpPr>
        <p:spPr/>
        <p:txBody>
          <a:bodyPr/>
          <a:lstStyle/>
          <a:p>
            <a:pPr marL="0" marR="0" lvl="0" indent="0">
              <a:spcBef>
                <a:spcPts val="335"/>
              </a:spcBef>
              <a:spcAft>
                <a:spcPts val="0"/>
              </a:spcAft>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Once the </a:t>
            </a:r>
            <a:r>
              <a:rPr lang="en-US" sz="1200" b="1" dirty="0">
                <a:effectLst/>
                <a:latin typeface="Arial" panose="020B0604020202020204" pitchFamily="34" charset="0"/>
                <a:ea typeface="Times New Roman" panose="02020603050405020304" pitchFamily="18" charset="0"/>
                <a:cs typeface="Arial" panose="020B0604020202020204" pitchFamily="34" charset="0"/>
              </a:rPr>
              <a:t>DMO Hyperdrive</a:t>
            </a:r>
            <a:r>
              <a:rPr lang="en-US" sz="1200" dirty="0">
                <a:effectLst/>
                <a:latin typeface="Arial" panose="020B0604020202020204" pitchFamily="34" charset="0"/>
                <a:ea typeface="Times New Roman" panose="02020603050405020304" pitchFamily="18" charset="0"/>
                <a:cs typeface="Arial" panose="020B0604020202020204" pitchFamily="34" charset="0"/>
              </a:rPr>
              <a:t> icon is clicked, some users may see an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imprivata</a:t>
            </a:r>
            <a:r>
              <a:rPr lang="en-US" sz="1200" dirty="0">
                <a:effectLst/>
                <a:latin typeface="Arial" panose="020B0604020202020204" pitchFamily="34" charset="0"/>
                <a:ea typeface="Times New Roman" panose="02020603050405020304" pitchFamily="18" charset="0"/>
                <a:cs typeface="Arial" panose="020B0604020202020204" pitchFamily="34" charset="0"/>
              </a:rPr>
              <a:t> login screen the first time they log in. This step enrolls the user into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OneSign</a:t>
            </a:r>
            <a:r>
              <a:rPr lang="en-US" sz="1200" dirty="0">
                <a:effectLst/>
                <a:latin typeface="Arial" panose="020B0604020202020204" pitchFamily="34" charset="0"/>
                <a:ea typeface="Times New Roman" panose="02020603050405020304" pitchFamily="18" charset="0"/>
                <a:cs typeface="Arial" panose="020B0604020202020204" pitchFamily="34" charset="0"/>
              </a:rPr>
              <a:t> which enables auto-login to DMO and other applications. </a:t>
            </a:r>
          </a:p>
          <a:p>
            <a:pPr marL="0" marR="0" lvl="0" indent="0">
              <a:spcBef>
                <a:spcPts val="335"/>
              </a:spcBef>
              <a:spcAft>
                <a:spcPts val="0"/>
              </a:spcAft>
              <a:buNone/>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In this case, the network username should be entered and then click </a:t>
            </a:r>
            <a:r>
              <a:rPr lang="en-US" sz="1200" b="1" dirty="0">
                <a:effectLst/>
                <a:latin typeface="Arial" panose="020B0604020202020204" pitchFamily="34" charset="0"/>
                <a:ea typeface="Times New Roman" panose="02020603050405020304" pitchFamily="18" charset="0"/>
                <a:cs typeface="Arial" panose="020B0604020202020204" pitchFamily="34" charset="0"/>
              </a:rPr>
              <a:t>OK</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p>
          <a:p>
            <a:endParaRPr lang="en-US" dirty="0"/>
          </a:p>
        </p:txBody>
      </p:sp>
      <p:sp>
        <p:nvSpPr>
          <p:cNvPr id="4" name="Slide Number Placeholder 3">
            <a:extLst>
              <a:ext uri="{FF2B5EF4-FFF2-40B4-BE49-F238E27FC236}">
                <a16:creationId xmlns:a16="http://schemas.microsoft.com/office/drawing/2014/main" id="{A7E2B5D0-CAD4-4CEF-40F2-243BFBF00FE9}"/>
              </a:ext>
            </a:extLst>
          </p:cNvPr>
          <p:cNvSpPr>
            <a:spLocks noGrp="1"/>
          </p:cNvSpPr>
          <p:nvPr>
            <p:ph type="sldNum" sz="quarter" idx="5"/>
          </p:nvPr>
        </p:nvSpPr>
        <p:spPr/>
        <p:txBody>
          <a:bodyPr/>
          <a:lstStyle/>
          <a:p>
            <a:fld id="{7D6BD084-2C70-4DFE-A2FE-CE8CDDC1BE9A}" type="slidenum">
              <a:rPr lang="en-US" smtClean="0"/>
              <a:t>135</a:t>
            </a:fld>
            <a:endParaRPr lang="en-US"/>
          </a:p>
        </p:txBody>
      </p:sp>
    </p:spTree>
    <p:extLst>
      <p:ext uri="{BB962C8B-B14F-4D97-AF65-F5344CB8AC3E}">
        <p14:creationId xmlns:p14="http://schemas.microsoft.com/office/powerpoint/2010/main" val="812825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DFA6D9BE-D03B-43BC-B81C-DEB067277C71}"/>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E2D2700E-5281-466B-8797-DD0B04F3CC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Microphone on at the top.</a:t>
            </a:r>
          </a:p>
          <a:p>
            <a:r>
              <a:rPr lang="en-US" altLang="en-US">
                <a:latin typeface="Arial" panose="020B0604020202020204" pitchFamily="34" charset="0"/>
              </a:rPr>
              <a:t>Red button is the record button.  </a:t>
            </a:r>
          </a:p>
          <a:p>
            <a:r>
              <a:rPr lang="en-US" altLang="en-US">
                <a:latin typeface="Arial" panose="020B0604020202020204" pitchFamily="34" charset="0"/>
              </a:rPr>
              <a:t>F2 button can be used to move from variable to variable in templated notes. </a:t>
            </a:r>
          </a:p>
          <a:p>
            <a:r>
              <a:rPr lang="en-US" altLang="en-US">
                <a:latin typeface="Arial" panose="020B0604020202020204" pitchFamily="34" charset="0"/>
              </a:rPr>
              <a:t>Back of mic there is button that is LEFT click for mouse. </a:t>
            </a:r>
          </a:p>
          <a:p>
            <a:r>
              <a:rPr lang="en-US" altLang="en-US">
                <a:latin typeface="Arial" panose="020B0604020202020204" pitchFamily="34" charset="0"/>
              </a:rPr>
              <a:t>**Hold 1-3 in from the mouth.  Elbow glued to your side so that your mic moves with you.  Keep in front of you when you turn to talk. </a:t>
            </a:r>
          </a:p>
          <a:p>
            <a:r>
              <a:rPr lang="en-US" altLang="en-US">
                <a:latin typeface="Arial" panose="020B0604020202020204" pitchFamily="34" charset="0"/>
              </a:rPr>
              <a:t>Mention that to plug and play without rebooting, plug the microphone into the USB port closest to the green power light.</a:t>
            </a:r>
          </a:p>
          <a:p>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6EC6104A-B4BA-4735-9790-D0222B440D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3E8B4CE-FAB0-43BE-B7EF-62791642413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335"/>
              </a:spcBef>
              <a:spcAft>
                <a:spcPts val="0"/>
              </a:spcAft>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Once the </a:t>
            </a:r>
            <a:r>
              <a:rPr lang="en-US" sz="1200" b="1" dirty="0">
                <a:effectLst/>
                <a:latin typeface="Arial" panose="020B0604020202020204" pitchFamily="34" charset="0"/>
                <a:ea typeface="Times New Roman" panose="02020603050405020304" pitchFamily="18" charset="0"/>
                <a:cs typeface="Arial" panose="020B0604020202020204" pitchFamily="34" charset="0"/>
              </a:rPr>
              <a:t>DMO Hyperdrive</a:t>
            </a:r>
            <a:r>
              <a:rPr lang="en-US" sz="1200" dirty="0">
                <a:effectLst/>
                <a:latin typeface="Arial" panose="020B0604020202020204" pitchFamily="34" charset="0"/>
                <a:ea typeface="Times New Roman" panose="02020603050405020304" pitchFamily="18" charset="0"/>
                <a:cs typeface="Arial" panose="020B0604020202020204" pitchFamily="34" charset="0"/>
              </a:rPr>
              <a:t> icon is clicked, some users may see an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imprivata</a:t>
            </a:r>
            <a:r>
              <a:rPr lang="en-US" sz="1200" dirty="0">
                <a:effectLst/>
                <a:latin typeface="Arial" panose="020B0604020202020204" pitchFamily="34" charset="0"/>
                <a:ea typeface="Times New Roman" panose="02020603050405020304" pitchFamily="18" charset="0"/>
                <a:cs typeface="Arial" panose="020B0604020202020204" pitchFamily="34" charset="0"/>
              </a:rPr>
              <a:t> login screen the first time they log in. This step enrolls the user into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OneSign</a:t>
            </a:r>
            <a:r>
              <a:rPr lang="en-US" sz="1200" dirty="0">
                <a:effectLst/>
                <a:latin typeface="Arial" panose="020B0604020202020204" pitchFamily="34" charset="0"/>
                <a:ea typeface="Times New Roman" panose="02020603050405020304" pitchFamily="18" charset="0"/>
                <a:cs typeface="Arial" panose="020B0604020202020204" pitchFamily="34" charset="0"/>
              </a:rPr>
              <a:t> which enables auto-login to DMO and other applications. </a:t>
            </a:r>
          </a:p>
          <a:p>
            <a:pPr marL="0" marR="0" lvl="0" indent="0">
              <a:spcBef>
                <a:spcPts val="335"/>
              </a:spcBef>
              <a:spcAft>
                <a:spcPts val="0"/>
              </a:spcAft>
              <a:buNone/>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In this case, the network username should be entered and then click </a:t>
            </a:r>
            <a:r>
              <a:rPr lang="en-US" sz="1200" b="1" dirty="0">
                <a:effectLst/>
                <a:latin typeface="Arial" panose="020B0604020202020204" pitchFamily="34" charset="0"/>
                <a:ea typeface="Times New Roman" panose="02020603050405020304" pitchFamily="18" charset="0"/>
                <a:cs typeface="Arial" panose="020B0604020202020204" pitchFamily="34" charset="0"/>
              </a:rPr>
              <a:t>OK</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BD084-2C70-4DFE-A2FE-CE8CDDC1B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486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42AB1-87C3-EC38-77D3-606C56C0E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1EFF9-90F3-D821-73AE-A6AD23EBA0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DAD9C-0809-DD23-F107-F3113C777C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Once the </a:t>
            </a:r>
            <a:r>
              <a:rPr lang="en-US" sz="1200" b="1" dirty="0">
                <a:effectLst/>
                <a:latin typeface="Arial" panose="020B0604020202020204" pitchFamily="34" charset="0"/>
                <a:ea typeface="Times New Roman" panose="02020603050405020304" pitchFamily="18" charset="0"/>
                <a:cs typeface="Arial" panose="020B0604020202020204" pitchFamily="34" charset="0"/>
              </a:rPr>
              <a:t>Imprivata</a:t>
            </a:r>
            <a:r>
              <a:rPr lang="en-US" sz="1200" dirty="0">
                <a:effectLst/>
                <a:latin typeface="Arial" panose="020B0604020202020204" pitchFamily="34" charset="0"/>
                <a:ea typeface="Times New Roman" panose="02020603050405020304" pitchFamily="18" charset="0"/>
                <a:cs typeface="Arial" panose="020B0604020202020204" pitchFamily="34" charset="0"/>
              </a:rPr>
              <a:t> step has been completed if necessary, some users may need to click </a:t>
            </a:r>
            <a:r>
              <a:rPr lang="en-US" sz="1200" b="1" dirty="0">
                <a:effectLst/>
                <a:latin typeface="Arial" panose="020B0604020202020204" pitchFamily="34" charset="0"/>
                <a:ea typeface="Times New Roman" panose="02020603050405020304" pitchFamily="18" charset="0"/>
                <a:cs typeface="Arial" panose="020B0604020202020204" pitchFamily="34" charset="0"/>
              </a:rPr>
              <a:t>Continue</a:t>
            </a:r>
            <a:r>
              <a:rPr lang="en-US" sz="1200" dirty="0">
                <a:effectLst/>
                <a:latin typeface="Arial" panose="020B0604020202020204" pitchFamily="34" charset="0"/>
                <a:ea typeface="Times New Roman" panose="02020603050405020304" pitchFamily="18" charset="0"/>
                <a:cs typeface="Arial" panose="020B0604020202020204" pitchFamily="34" charset="0"/>
              </a:rPr>
              <a:t> at the Epic Hyperdrive login screen, and other users may be auto-logged in at that time.</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DE9746C8-E721-4B67-2EA7-F06C7E2061FB}"/>
              </a:ext>
            </a:extLst>
          </p:cNvPr>
          <p:cNvSpPr>
            <a:spLocks noGrp="1"/>
          </p:cNvSpPr>
          <p:nvPr>
            <p:ph type="sldNum" sz="quarter" idx="5"/>
          </p:nvPr>
        </p:nvSpPr>
        <p:spPr/>
        <p:txBody>
          <a:bodyPr/>
          <a:lstStyle/>
          <a:p>
            <a:fld id="{7D6BD084-2C70-4DFE-A2FE-CE8CDDC1BE9A}" type="slidenum">
              <a:rPr lang="en-US" smtClean="0"/>
              <a:t>137</a:t>
            </a:fld>
            <a:endParaRPr lang="en-US"/>
          </a:p>
        </p:txBody>
      </p:sp>
    </p:spTree>
    <p:extLst>
      <p:ext uri="{BB962C8B-B14F-4D97-AF65-F5344CB8AC3E}">
        <p14:creationId xmlns:p14="http://schemas.microsoft.com/office/powerpoint/2010/main" val="5820635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C2126C77-D210-46B7-9A58-9C6E9A556F28}"/>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451F9DF2-EA56-48E5-A4A4-A41A095301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At this point, ask who in the class has SmartPhrases already and who would like to stay for this part of the class where we will learn how to create commands to enter our SmartPhrases using Dragon while in EpicCare.</a:t>
            </a:r>
          </a:p>
        </p:txBody>
      </p:sp>
      <p:sp>
        <p:nvSpPr>
          <p:cNvPr id="129028" name="Slide Number Placeholder 3">
            <a:extLst>
              <a:ext uri="{FF2B5EF4-FFF2-40B4-BE49-F238E27FC236}">
                <a16:creationId xmlns:a16="http://schemas.microsoft.com/office/drawing/2014/main" id="{5D5B9914-D068-4ABA-BCE7-E68BE54CED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39775" indent="-284163">
              <a:defRPr sz="2800" b="1">
                <a:solidFill>
                  <a:srgbClr val="535A5D"/>
                </a:solidFill>
                <a:latin typeface="Arial" panose="020B0604020202020204" pitchFamily="34" charset="0"/>
                <a:ea typeface="ＭＳ Ｐゴシック" panose="020B0600070205080204" pitchFamily="34" charset="-128"/>
              </a:defRPr>
            </a:lvl2pPr>
            <a:lvl3pPr marL="1139825" indent="-227013">
              <a:defRPr sz="2800" b="1">
                <a:solidFill>
                  <a:srgbClr val="535A5D"/>
                </a:solidFill>
                <a:latin typeface="Arial" panose="020B0604020202020204" pitchFamily="34" charset="0"/>
                <a:ea typeface="ＭＳ Ｐゴシック" panose="020B0600070205080204" pitchFamily="34" charset="-128"/>
              </a:defRPr>
            </a:lvl3pPr>
            <a:lvl4pPr marL="1595438" indent="-227013">
              <a:defRPr sz="2800" b="1">
                <a:solidFill>
                  <a:srgbClr val="535A5D"/>
                </a:solidFill>
                <a:latin typeface="Arial" panose="020B0604020202020204" pitchFamily="34" charset="0"/>
                <a:ea typeface="ＭＳ Ｐゴシック" panose="020B0600070205080204" pitchFamily="34" charset="-128"/>
              </a:defRPr>
            </a:lvl4pPr>
            <a:lvl5pPr marL="2051050" indent="-227013">
              <a:defRPr sz="2800" b="1">
                <a:solidFill>
                  <a:srgbClr val="535A5D"/>
                </a:solidFill>
                <a:latin typeface="Arial" panose="020B0604020202020204" pitchFamily="34" charset="0"/>
                <a:ea typeface="ＭＳ Ｐゴシック" panose="020B0600070205080204" pitchFamily="34" charset="-128"/>
              </a:defRPr>
            </a:lvl5pPr>
            <a:lvl6pPr marL="2508250" indent="-227013"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65450" indent="-227013"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2650" indent="-227013"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79850" indent="-227013"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215E81-2921-4735-8C64-0405CA8C6B2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learn how to program the F2 button on the PowerMic Mobile app for use with Epic. </a:t>
            </a:r>
          </a:p>
          <a:p>
            <a:endParaRPr lang="en-US" dirty="0"/>
          </a:p>
          <a:p>
            <a:r>
              <a:rPr lang="en-US" dirty="0"/>
              <a:t>Just a reminder that the F2 key for Mac users is Function key plus F2 key.  </a:t>
            </a:r>
          </a:p>
          <a:p>
            <a:endParaRPr lang="en-US" dirty="0"/>
          </a:p>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143</a:t>
            </a:fld>
            <a:endParaRPr lang="en-US"/>
          </a:p>
        </p:txBody>
      </p:sp>
    </p:spTree>
    <p:extLst>
      <p:ext uri="{BB962C8B-B14F-4D97-AF65-F5344CB8AC3E}">
        <p14:creationId xmlns:p14="http://schemas.microsoft.com/office/powerpoint/2010/main" val="21711389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145</a:t>
            </a:fld>
            <a:endParaRPr lang="en-US"/>
          </a:p>
        </p:txBody>
      </p:sp>
    </p:spTree>
    <p:extLst>
      <p:ext uri="{BB962C8B-B14F-4D97-AF65-F5344CB8AC3E}">
        <p14:creationId xmlns:p14="http://schemas.microsoft.com/office/powerpoint/2010/main" val="11135227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6BD084-2C70-4DFE-A2FE-CE8CDDC1BE9A}" type="slidenum">
              <a:rPr lang="en-US" smtClean="0"/>
              <a:t>150</a:t>
            </a:fld>
            <a:endParaRPr lang="en-US"/>
          </a:p>
        </p:txBody>
      </p:sp>
    </p:spTree>
    <p:extLst>
      <p:ext uri="{BB962C8B-B14F-4D97-AF65-F5344CB8AC3E}">
        <p14:creationId xmlns:p14="http://schemas.microsoft.com/office/powerpoint/2010/main" val="19802051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6BD084-2C70-4DFE-A2FE-CE8CDDC1BE9A}" type="slidenum">
              <a:rPr lang="en-US" smtClean="0"/>
              <a:t>153</a:t>
            </a:fld>
            <a:endParaRPr lang="en-US"/>
          </a:p>
        </p:txBody>
      </p:sp>
    </p:spTree>
    <p:extLst>
      <p:ext uri="{BB962C8B-B14F-4D97-AF65-F5344CB8AC3E}">
        <p14:creationId xmlns:p14="http://schemas.microsoft.com/office/powerpoint/2010/main" val="4026606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BD084-2C70-4DFE-A2FE-CE8CDDC1B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2109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BD084-2C70-4DFE-A2FE-CE8CDDC1B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9398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BD084-2C70-4DFE-A2FE-CE8CDDC1B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60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DFA6D9BE-D03B-43BC-B81C-DEB067277C71}"/>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E2D2700E-5281-466B-8797-DD0B04F3CC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Microphone on at the top.</a:t>
            </a:r>
          </a:p>
          <a:p>
            <a:r>
              <a:rPr lang="en-US" altLang="en-US">
                <a:latin typeface="Arial" panose="020B0604020202020204" pitchFamily="34" charset="0"/>
              </a:rPr>
              <a:t>Red button is the record button.  </a:t>
            </a:r>
          </a:p>
          <a:p>
            <a:r>
              <a:rPr lang="en-US" altLang="en-US">
                <a:latin typeface="Arial" panose="020B0604020202020204" pitchFamily="34" charset="0"/>
              </a:rPr>
              <a:t>F2 button can be used to move from variable to variable in templated notes. </a:t>
            </a:r>
          </a:p>
          <a:p>
            <a:r>
              <a:rPr lang="en-US" altLang="en-US">
                <a:latin typeface="Arial" panose="020B0604020202020204" pitchFamily="34" charset="0"/>
              </a:rPr>
              <a:t>Back of mic there is button that is LEFT click for mouse. </a:t>
            </a:r>
          </a:p>
          <a:p>
            <a:r>
              <a:rPr lang="en-US" altLang="en-US">
                <a:latin typeface="Arial" panose="020B0604020202020204" pitchFamily="34" charset="0"/>
              </a:rPr>
              <a:t>**Hold 1-3 in from the mouth.  Elbow glued to your side so that your mic moves with you.  Keep in front of you when you turn to talk. </a:t>
            </a:r>
          </a:p>
          <a:p>
            <a:r>
              <a:rPr lang="en-US" altLang="en-US">
                <a:latin typeface="Arial" panose="020B0604020202020204" pitchFamily="34" charset="0"/>
              </a:rPr>
              <a:t>Mention that to plug and play without rebooting, plug the microphone into the USB port closest to the green power light.</a:t>
            </a:r>
          </a:p>
          <a:p>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6EC6104A-B4BA-4735-9790-D0222B440D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3E8B4CE-FAB0-43BE-B7EF-62791642413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420656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6BD084-2C70-4DFE-A2FE-CE8CDDC1BE9A}" type="slidenum">
              <a:rPr lang="en-US" smtClean="0"/>
              <a:t>157</a:t>
            </a:fld>
            <a:endParaRPr lang="en-US"/>
          </a:p>
        </p:txBody>
      </p:sp>
    </p:spTree>
    <p:extLst>
      <p:ext uri="{BB962C8B-B14F-4D97-AF65-F5344CB8AC3E}">
        <p14:creationId xmlns:p14="http://schemas.microsoft.com/office/powerpoint/2010/main" val="17421697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39775" indent="-284163">
              <a:defRPr sz="2800" b="1">
                <a:solidFill>
                  <a:srgbClr val="535A5D"/>
                </a:solidFill>
                <a:latin typeface="Arial" panose="020B0604020202020204" pitchFamily="34" charset="0"/>
                <a:ea typeface="ＭＳ Ｐゴシック" panose="020B0600070205080204" pitchFamily="34" charset="-128"/>
              </a:defRPr>
            </a:lvl2pPr>
            <a:lvl3pPr marL="1139825" indent="-227013">
              <a:defRPr sz="2800" b="1">
                <a:solidFill>
                  <a:srgbClr val="535A5D"/>
                </a:solidFill>
                <a:latin typeface="Arial" panose="020B0604020202020204" pitchFamily="34" charset="0"/>
                <a:ea typeface="ＭＳ Ｐゴシック" panose="020B0600070205080204" pitchFamily="34" charset="-128"/>
              </a:defRPr>
            </a:lvl3pPr>
            <a:lvl4pPr marL="1595438" indent="-227013">
              <a:defRPr sz="2800" b="1">
                <a:solidFill>
                  <a:srgbClr val="535A5D"/>
                </a:solidFill>
                <a:latin typeface="Arial" panose="020B0604020202020204" pitchFamily="34" charset="0"/>
                <a:ea typeface="ＭＳ Ｐゴシック" panose="020B0600070205080204" pitchFamily="34" charset="-128"/>
              </a:defRPr>
            </a:lvl4pPr>
            <a:lvl5pPr marL="2051050" indent="-227013">
              <a:defRPr sz="2800" b="1">
                <a:solidFill>
                  <a:srgbClr val="535A5D"/>
                </a:solidFill>
                <a:latin typeface="Arial" panose="020B0604020202020204" pitchFamily="34" charset="0"/>
                <a:ea typeface="ＭＳ Ｐゴシック" panose="020B0600070205080204" pitchFamily="34" charset="-128"/>
              </a:defRPr>
            </a:lvl5pPr>
            <a:lvl6pPr marL="2508250" indent="-227013"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65450" indent="-227013"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2650" indent="-227013"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79850" indent="-227013"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5C1AC6C3-8C99-4986-93B6-A5CC6751C875}" type="slidenum">
              <a:rPr lang="en-US" altLang="en-US" sz="1200" b="0" smtClean="0">
                <a:solidFill>
                  <a:schemeClr val="tx1"/>
                </a:solidFill>
              </a:rPr>
              <a:pPr/>
              <a:t>159</a:t>
            </a:fld>
            <a:endParaRPr lang="en-US" altLang="en-US" sz="1200" b="0">
              <a:solidFill>
                <a:schemeClr val="tx1"/>
              </a:solidFill>
            </a:endParaRPr>
          </a:p>
        </p:txBody>
      </p:sp>
    </p:spTree>
    <p:extLst>
      <p:ext uri="{BB962C8B-B14F-4D97-AF65-F5344CB8AC3E}">
        <p14:creationId xmlns:p14="http://schemas.microsoft.com/office/powerpoint/2010/main" val="18354829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39775" indent="-284163">
              <a:defRPr sz="2800" b="1">
                <a:solidFill>
                  <a:srgbClr val="535A5D"/>
                </a:solidFill>
                <a:latin typeface="Arial" panose="020B0604020202020204" pitchFamily="34" charset="0"/>
                <a:ea typeface="ＭＳ Ｐゴシック" panose="020B0600070205080204" pitchFamily="34" charset="-128"/>
              </a:defRPr>
            </a:lvl2pPr>
            <a:lvl3pPr marL="1139825" indent="-227013">
              <a:defRPr sz="2800" b="1">
                <a:solidFill>
                  <a:srgbClr val="535A5D"/>
                </a:solidFill>
                <a:latin typeface="Arial" panose="020B0604020202020204" pitchFamily="34" charset="0"/>
                <a:ea typeface="ＭＳ Ｐゴシック" panose="020B0600070205080204" pitchFamily="34" charset="-128"/>
              </a:defRPr>
            </a:lvl3pPr>
            <a:lvl4pPr marL="1595438" indent="-227013">
              <a:defRPr sz="2800" b="1">
                <a:solidFill>
                  <a:srgbClr val="535A5D"/>
                </a:solidFill>
                <a:latin typeface="Arial" panose="020B0604020202020204" pitchFamily="34" charset="0"/>
                <a:ea typeface="ＭＳ Ｐゴシック" panose="020B0600070205080204" pitchFamily="34" charset="-128"/>
              </a:defRPr>
            </a:lvl4pPr>
            <a:lvl5pPr marL="2051050" indent="-227013">
              <a:defRPr sz="2800" b="1">
                <a:solidFill>
                  <a:srgbClr val="535A5D"/>
                </a:solidFill>
                <a:latin typeface="Arial" panose="020B0604020202020204" pitchFamily="34" charset="0"/>
                <a:ea typeface="ＭＳ Ｐゴシック" panose="020B0600070205080204" pitchFamily="34" charset="-128"/>
              </a:defRPr>
            </a:lvl5pPr>
            <a:lvl6pPr marL="2508250" indent="-227013"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65450" indent="-227013"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2650" indent="-227013"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79850" indent="-227013"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1AC6C3-8C99-4986-93B6-A5CC6751C87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354829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171</a:t>
            </a:fld>
            <a:endParaRPr lang="en-US"/>
          </a:p>
        </p:txBody>
      </p:sp>
    </p:spTree>
    <p:extLst>
      <p:ext uri="{BB962C8B-B14F-4D97-AF65-F5344CB8AC3E}">
        <p14:creationId xmlns:p14="http://schemas.microsoft.com/office/powerpoint/2010/main" val="3503652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9232E09D-1127-4886-AF30-209020F52EB2}"/>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7FA5F6BD-7367-4B13-AF1F-350CDA8556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Remember not to pause when saying a command or it will search the entire web.</a:t>
            </a:r>
          </a:p>
        </p:txBody>
      </p:sp>
      <p:sp>
        <p:nvSpPr>
          <p:cNvPr id="187396" name="Slide Number Placeholder 3">
            <a:extLst>
              <a:ext uri="{FF2B5EF4-FFF2-40B4-BE49-F238E27FC236}">
                <a16:creationId xmlns:a16="http://schemas.microsoft.com/office/drawing/2014/main" id="{D2EE5312-0915-403A-902C-F8A4F877AC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EA53BDA-677B-48AA-9344-D3EE5D9610F5}" type="slidenum">
              <a:rPr lang="en-US" altLang="en-US" smtClean="0">
                <a:ea typeface="ＭＳ Ｐゴシック" panose="020B0600070205080204" pitchFamily="34" charset="-128"/>
              </a:rPr>
              <a:pPr>
                <a:spcBef>
                  <a:spcPct val="0"/>
                </a:spcBef>
              </a:pPr>
              <a:t>172</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943935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9232E09D-1127-4886-AF30-209020F52EB2}"/>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7FA5F6BD-7367-4B13-AF1F-350CDA8556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Remember not to pause when saying a command or it will search the entire web.</a:t>
            </a:r>
          </a:p>
        </p:txBody>
      </p:sp>
      <p:sp>
        <p:nvSpPr>
          <p:cNvPr id="187396" name="Slide Number Placeholder 3">
            <a:extLst>
              <a:ext uri="{FF2B5EF4-FFF2-40B4-BE49-F238E27FC236}">
                <a16:creationId xmlns:a16="http://schemas.microsoft.com/office/drawing/2014/main" id="{D2EE5312-0915-403A-902C-F8A4F877AC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EA53BDA-677B-48AA-9344-D3EE5D9610F5}" type="slidenum">
              <a:rPr lang="en-US" altLang="en-US" smtClean="0">
                <a:ea typeface="ＭＳ Ｐゴシック" panose="020B0600070205080204" pitchFamily="34" charset="-128"/>
              </a:rPr>
              <a:pPr>
                <a:spcBef>
                  <a:spcPct val="0"/>
                </a:spcBef>
              </a:pPr>
              <a:t>173</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943935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DMO Infonet Page, you will be able to access DMO self-paced learning including training documents as well as links to register for virtual and in classroom DMO training. </a:t>
            </a:r>
          </a:p>
        </p:txBody>
      </p:sp>
      <p:sp>
        <p:nvSpPr>
          <p:cNvPr id="4" name="Slide Number Placeholder 3"/>
          <p:cNvSpPr>
            <a:spLocks noGrp="1"/>
          </p:cNvSpPr>
          <p:nvPr>
            <p:ph type="sldNum" sz="quarter" idx="5"/>
          </p:nvPr>
        </p:nvSpPr>
        <p:spPr/>
        <p:txBody>
          <a:bodyPr/>
          <a:lstStyle/>
          <a:p>
            <a:fld id="{7D6BD084-2C70-4DFE-A2FE-CE8CDDC1BE9A}" type="slidenum">
              <a:rPr lang="en-US" smtClean="0"/>
              <a:t>179</a:t>
            </a:fld>
            <a:endParaRPr lang="en-US"/>
          </a:p>
        </p:txBody>
      </p:sp>
    </p:spTree>
    <p:extLst>
      <p:ext uri="{BB962C8B-B14F-4D97-AF65-F5344CB8AC3E}">
        <p14:creationId xmlns:p14="http://schemas.microsoft.com/office/powerpoint/2010/main" val="40542263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A3FD5-AE1F-857B-7451-74C390AF6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8C56F-23E1-C41A-7601-AB32F106E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ECBEE-BDFD-3ED8-97CD-7879EAEE6B0F}"/>
              </a:ext>
            </a:extLst>
          </p:cNvPr>
          <p:cNvSpPr>
            <a:spLocks noGrp="1"/>
          </p:cNvSpPr>
          <p:nvPr>
            <p:ph type="body" idx="1"/>
          </p:nvPr>
        </p:nvSpPr>
        <p:spPr/>
        <p:txBody>
          <a:bodyPr/>
          <a:lstStyle/>
          <a:p>
            <a:pPr marL="0" indent="0">
              <a:buNone/>
            </a:pPr>
            <a:r>
              <a:rPr lang="en-US" sz="1200" dirty="0"/>
              <a:t>If you are not using a clinical workstation at a UPMC facility, you will access the DMO Hyperdrive icon via MyApps.  Depending on your location, you may need to utilize two-step authentication.  For future reference, additional information regarding setting up two-step authentication can be found here: </a:t>
            </a:r>
          </a:p>
          <a:p>
            <a:pPr marL="0" indent="0">
              <a:buNone/>
            </a:pPr>
            <a:endParaRPr lang="en-US" sz="1200" dirty="0"/>
          </a:p>
          <a:p>
            <a:pPr marL="0" indent="0">
              <a:buNone/>
            </a:pPr>
            <a:r>
              <a:rPr lang="en-US" sz="12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https://upmchs.sharepoint.com/sites/infonet/BusinessTools/Technology/DevicesAccess/Documents/Work_From_Home_Technology_Frequently_Asked_Questions.pdf#search=office%20365</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BF57883-9E88-52D8-B060-B1F84E83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BD084-2C70-4DFE-A2FE-CE8CDDC1B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8360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79001-3191-0F34-57DE-1A15167DD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A3194-A8A0-EBA8-E400-B4FFD2FA7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B682B-2F15-5025-8336-46709559A086}"/>
              </a:ext>
            </a:extLst>
          </p:cNvPr>
          <p:cNvSpPr>
            <a:spLocks noGrp="1"/>
          </p:cNvSpPr>
          <p:nvPr>
            <p:ph type="body" idx="1"/>
          </p:nvPr>
        </p:nvSpPr>
        <p:spPr/>
        <p:txBody>
          <a:bodyPr/>
          <a:lstStyle/>
          <a:p>
            <a:pPr lvl="0">
              <a:spcAft>
                <a:spcPts val="1200"/>
              </a:spcAft>
            </a:pPr>
            <a:r>
              <a:rPr lang="en-US" dirty="0">
                <a:latin typeface="Arial" panose="020B0604020202020204" pitchFamily="34" charset="0"/>
                <a:cs typeface="Arial" panose="020B0604020202020204" pitchFamily="34" charset="0"/>
              </a:rPr>
              <a:t>When using a non-clinical workstation, you will need to access DMO via MyApps by clicking on the DMO EMR folder, and then clicking on the EMR application of your choice. This will launch both DMO and EMR application login windows. For Epic users, please use the DMO Hyperdrive icon. </a:t>
            </a:r>
          </a:p>
        </p:txBody>
      </p:sp>
      <p:sp>
        <p:nvSpPr>
          <p:cNvPr id="4" name="Slide Number Placeholder 3">
            <a:extLst>
              <a:ext uri="{FF2B5EF4-FFF2-40B4-BE49-F238E27FC236}">
                <a16:creationId xmlns:a16="http://schemas.microsoft.com/office/drawing/2014/main" id="{64DC6508-2216-AA54-8C28-F34E7C3817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BD084-2C70-4DFE-A2FE-CE8CDDC1B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0311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Times New Roman" panose="02020603050405020304" pitchFamily="18" charset="0"/>
                <a:cs typeface="Arial" panose="020B0604020202020204" pitchFamily="34" charset="0"/>
              </a:rPr>
              <a:t>Log into MyApps.</a:t>
            </a:r>
          </a:p>
          <a:p>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r>
              <a:rPr lang="en-US" sz="1200" dirty="0">
                <a:effectLst/>
                <a:latin typeface="Calibri" panose="020F0502020204030204" pitchFamily="34" charset="0"/>
                <a:ea typeface="Times New Roman" panose="02020603050405020304" pitchFamily="18" charset="0"/>
                <a:cs typeface="Arial" panose="020B0604020202020204" pitchFamily="34" charset="0"/>
              </a:rPr>
              <a:t>Click on the Epic PRD Hyperspace Bridges icon and log into the application.  To launch DMO, click the DMO button located on the Epic toolbar.</a:t>
            </a:r>
          </a:p>
          <a:p>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r>
              <a:rPr lang="en-US" sz="1200" dirty="0">
                <a:effectLst/>
                <a:latin typeface="Calibri" panose="020F0502020204030204" pitchFamily="34" charset="0"/>
                <a:ea typeface="Times New Roman" panose="02020603050405020304" pitchFamily="18" charset="0"/>
                <a:cs typeface="Arial" panose="020B0604020202020204" pitchFamily="34" charset="0"/>
              </a:rPr>
              <a:t>Once the Dragon Medical One log in window opens, users will enter their network username in the User field.  To change the default microphone, users will click the arrow in the Microphone field to access the drop-down menu and then select the desired microphone and click </a:t>
            </a:r>
            <a:r>
              <a:rPr lang="en-US" sz="1200" b="1" dirty="0">
                <a:effectLst/>
                <a:latin typeface="Calibri" panose="020F0502020204030204" pitchFamily="34" charset="0"/>
                <a:ea typeface="Times New Roman" panose="02020603050405020304" pitchFamily="18" charset="0"/>
                <a:cs typeface="Arial" panose="020B0604020202020204" pitchFamily="34" charset="0"/>
              </a:rPr>
              <a:t>OK</a:t>
            </a:r>
            <a:r>
              <a:rPr lang="en-US" sz="1200" dirty="0">
                <a:effectLst/>
                <a:latin typeface="Calibri" panose="020F0502020204030204" pitchFamily="34" charset="0"/>
                <a:ea typeface="Times New Roman" panose="02020603050405020304" pitchFamily="18" charset="0"/>
                <a:cs typeface="Arial" panose="020B0604020202020204" pitchFamily="34" charset="0"/>
              </a:rPr>
              <a:t>.</a:t>
            </a:r>
          </a:p>
          <a:p>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r>
              <a:rPr lang="en-US" sz="1200" dirty="0">
                <a:effectLst/>
                <a:latin typeface="Calibri" panose="020F0502020204030204" pitchFamily="34" charset="0"/>
                <a:ea typeface="Times New Roman" panose="02020603050405020304" pitchFamily="18" charset="0"/>
                <a:cs typeface="Arial" panose="020B0604020202020204" pitchFamily="34" charset="0"/>
              </a:rPr>
              <a:t>Once logged in, the </a:t>
            </a:r>
            <a:r>
              <a:rPr lang="en-US" sz="1200" dirty="0" err="1">
                <a:effectLst/>
                <a:latin typeface="Calibri" panose="020F0502020204030204" pitchFamily="34" charset="0"/>
                <a:ea typeface="Times New Roman" panose="02020603050405020304" pitchFamily="18" charset="0"/>
                <a:cs typeface="Arial" panose="020B0604020202020204" pitchFamily="34" charset="0"/>
              </a:rPr>
              <a:t>DragonBar</a:t>
            </a:r>
            <a:r>
              <a:rPr lang="en-US" sz="1200" dirty="0">
                <a:effectLst/>
                <a:latin typeface="Calibri" panose="020F0502020204030204" pitchFamily="34" charset="0"/>
                <a:ea typeface="Times New Roman" panose="02020603050405020304" pitchFamily="18" charset="0"/>
                <a:cs typeface="Arial" panose="020B0604020202020204" pitchFamily="34" charset="0"/>
              </a:rPr>
              <a:t> will launch, and users will now be able to use DMO in Epic Hyperspace.</a:t>
            </a:r>
            <a:endParaRPr lang="en-US" sz="1200" dirty="0"/>
          </a:p>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182</a:t>
            </a:fld>
            <a:endParaRPr lang="en-US"/>
          </a:p>
        </p:txBody>
      </p:sp>
    </p:spTree>
    <p:extLst>
      <p:ext uri="{BB962C8B-B14F-4D97-AF65-F5344CB8AC3E}">
        <p14:creationId xmlns:p14="http://schemas.microsoft.com/office/powerpoint/2010/main" val="448130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DFA6D9BE-D03B-43BC-B81C-DEB067277C71}"/>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E2D2700E-5281-466B-8797-DD0B04F3CC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Microphone on at the top.</a:t>
            </a:r>
          </a:p>
          <a:p>
            <a:r>
              <a:rPr lang="en-US" altLang="en-US" dirty="0">
                <a:latin typeface="Arial" panose="020B0604020202020204" pitchFamily="34" charset="0"/>
              </a:rPr>
              <a:t>Red button is the record button.  </a:t>
            </a:r>
          </a:p>
          <a:p>
            <a:r>
              <a:rPr lang="en-US" altLang="en-US" dirty="0">
                <a:latin typeface="Arial" panose="020B0604020202020204" pitchFamily="34" charset="0"/>
              </a:rPr>
              <a:t>F2 button can be used to move from variable to variable in templated notes. </a:t>
            </a:r>
          </a:p>
          <a:p>
            <a:r>
              <a:rPr lang="en-US" altLang="en-US" dirty="0">
                <a:latin typeface="Arial" panose="020B0604020202020204" pitchFamily="34" charset="0"/>
              </a:rPr>
              <a:t>Back of mic there is button that is LEFT click for mouse. </a:t>
            </a:r>
          </a:p>
          <a:p>
            <a:r>
              <a:rPr lang="en-US" altLang="en-US" dirty="0">
                <a:latin typeface="Arial" panose="020B0604020202020204" pitchFamily="34" charset="0"/>
              </a:rPr>
              <a:t>**Hold 1-3 in from the mouth.  Elbow glued to your side so that your mic moves with you.  Keep in front of you when you turn to talk. </a:t>
            </a:r>
          </a:p>
          <a:p>
            <a:r>
              <a:rPr lang="en-US" altLang="en-US" dirty="0">
                <a:latin typeface="Arial" panose="020B0604020202020204" pitchFamily="34" charset="0"/>
              </a:rPr>
              <a:t>Mention that to plug and play without rebooting, plug the microphone into the USB port closest to the green power light.</a:t>
            </a:r>
          </a:p>
          <a:p>
            <a:endParaRPr lang="en-US" altLang="en-US" dirty="0">
              <a:latin typeface="Arial" panose="020B0604020202020204" pitchFamily="34" charset="0"/>
            </a:endParaRPr>
          </a:p>
        </p:txBody>
      </p:sp>
      <p:sp>
        <p:nvSpPr>
          <p:cNvPr id="30724" name="Slide Number Placeholder 3">
            <a:extLst>
              <a:ext uri="{FF2B5EF4-FFF2-40B4-BE49-F238E27FC236}">
                <a16:creationId xmlns:a16="http://schemas.microsoft.com/office/drawing/2014/main" id="{6EC6104A-B4BA-4735-9790-D0222B440D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39775" indent="-284163">
              <a:spcBef>
                <a:spcPct val="30000"/>
              </a:spcBef>
              <a:defRPr sz="1200">
                <a:solidFill>
                  <a:schemeClr val="tx1"/>
                </a:solidFill>
                <a:latin typeface="Arial" panose="020B0604020202020204" pitchFamily="34" charset="0"/>
                <a:ea typeface="ヒラギノ角ゴ Pro W3"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5438"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1050"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82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54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26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850"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3E8B4CE-FAB0-43BE-B7EF-62791642413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715750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mn-cs"/>
              </a:rPr>
              <a:t>Be sure to exit the DMO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Helvetic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mn-cs"/>
              </a:rPr>
              <a:t>Click </a:t>
            </a:r>
            <a:r>
              <a:rPr kumimoji="0" lang="en-US" sz="1200" b="0" i="0" u="none" strike="noStrike" kern="1200" cap="none" spc="0" normalizeH="0" baseline="0" noProof="0" dirty="0" err="1">
                <a:ln>
                  <a:noFill/>
                </a:ln>
                <a:solidFill>
                  <a:srgbClr val="000000"/>
                </a:solidFill>
                <a:effectLst/>
                <a:uLnTx/>
                <a:uFillTx/>
                <a:latin typeface="Helvetica"/>
                <a:ea typeface="+mn-ea"/>
                <a:cs typeface="+mn-cs"/>
              </a:rPr>
              <a:t>DragonBar</a:t>
            </a:r>
            <a:r>
              <a:rPr kumimoji="0" lang="en-US" sz="1200" b="0" i="0" u="none" strike="noStrike" kern="1200" cap="none" spc="0" normalizeH="0" baseline="0" noProof="0" dirty="0">
                <a:ln>
                  <a:noFill/>
                </a:ln>
                <a:solidFill>
                  <a:srgbClr val="000000"/>
                </a:solidFill>
                <a:effectLst/>
                <a:uLnTx/>
                <a:uFillTx/>
                <a:latin typeface="Helvetica"/>
                <a:ea typeface="+mn-ea"/>
                <a:cs typeface="+mn-cs"/>
              </a:rPr>
              <a:t> menu         and select </a:t>
            </a:r>
            <a:r>
              <a:rPr kumimoji="0" lang="en-US" sz="1200" b="1" i="0" u="none" strike="noStrike" kern="1200" cap="none" spc="0" normalizeH="0" baseline="0" noProof="0" dirty="0">
                <a:ln>
                  <a:noFill/>
                </a:ln>
                <a:solidFill>
                  <a:srgbClr val="000000"/>
                </a:solidFill>
                <a:effectLst/>
                <a:uLnTx/>
                <a:uFillTx/>
                <a:latin typeface="Helvetica"/>
                <a:ea typeface="+mn-ea"/>
                <a:cs typeface="+mn-cs"/>
              </a:rPr>
              <a:t>Exit</a:t>
            </a:r>
            <a:r>
              <a:rPr kumimoji="0" lang="en-US" sz="1200" b="0" i="0" u="none" strike="noStrike" kern="1200" cap="none" spc="0" normalizeH="0" baseline="0" noProof="0" dirty="0">
                <a:ln>
                  <a:noFill/>
                </a:ln>
                <a:solidFill>
                  <a:srgbClr val="000000"/>
                </a:solidFill>
                <a:effectLst/>
                <a:uLnTx/>
                <a:uFillTx/>
                <a:latin typeface="Helvetica"/>
                <a:ea typeface="+mn-ea"/>
                <a:cs typeface="+mn-cs"/>
              </a:rPr>
              <a:t> from the dropdown menu.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Helvetic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mn-cs"/>
              </a:rPr>
              <a:t>Log off the EHR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Helvetic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mn-cs"/>
              </a:rPr>
              <a:t>Log off the PC.</a:t>
            </a:r>
          </a:p>
          <a:p>
            <a:endParaRPr lang="en-US" dirty="0"/>
          </a:p>
        </p:txBody>
      </p:sp>
      <p:sp>
        <p:nvSpPr>
          <p:cNvPr id="4" name="Slide Number Placeholder 3"/>
          <p:cNvSpPr>
            <a:spLocks noGrp="1"/>
          </p:cNvSpPr>
          <p:nvPr>
            <p:ph type="sldNum" sz="quarter" idx="5"/>
          </p:nvPr>
        </p:nvSpPr>
        <p:spPr/>
        <p:txBody>
          <a:bodyPr/>
          <a:lstStyle/>
          <a:p>
            <a:fld id="{7D6BD084-2C70-4DFE-A2FE-CE8CDDC1BE9A}" type="slidenum">
              <a:rPr lang="en-US" smtClean="0"/>
              <a:t>184</a:t>
            </a:fld>
            <a:endParaRPr lang="en-US"/>
          </a:p>
        </p:txBody>
      </p:sp>
    </p:spTree>
    <p:extLst>
      <p:ext uri="{BB962C8B-B14F-4D97-AF65-F5344CB8AC3E}">
        <p14:creationId xmlns:p14="http://schemas.microsoft.com/office/powerpoint/2010/main" val="34221341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5"/>
          </p:nvPr>
        </p:nvSpPr>
        <p:spPr/>
        <p:txBody>
          <a:bodyPr/>
          <a:lstStyle/>
          <a:p>
            <a:fld id="{7D6BD084-2C70-4DFE-A2FE-CE8CDDC1BE9A}" type="slidenum">
              <a:rPr lang="en-US" smtClean="0"/>
              <a:t>185</a:t>
            </a:fld>
            <a:endParaRPr lang="en-US"/>
          </a:p>
        </p:txBody>
      </p:sp>
    </p:spTree>
    <p:extLst>
      <p:ext uri="{BB962C8B-B14F-4D97-AF65-F5344CB8AC3E}">
        <p14:creationId xmlns:p14="http://schemas.microsoft.com/office/powerpoint/2010/main" val="2565403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review the functionality of the buttons on the Nuance PowerMic device.  </a:t>
            </a:r>
          </a:p>
          <a:p>
            <a:endParaRPr lang="en-US" dirty="0"/>
          </a:p>
          <a:p>
            <a:r>
              <a:rPr lang="en-US" dirty="0"/>
              <a:t>The felt circle located at the top of the PowerMic is where you speak into when dictating and should be in a good position.  Approximately 1 inch from your mouth at chin level is recommended.  </a:t>
            </a:r>
          </a:p>
          <a:p>
            <a:endParaRPr lang="en-US" dirty="0"/>
          </a:p>
          <a:p>
            <a:r>
              <a:rPr lang="en-US" dirty="0"/>
              <a:t>Number 1 on the diagram, the left single arrow, is the Previous Field button which is used when navigating through variables in an auto-text.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Number 2 on the diagram, the T Button, transfers text from the Dictation Box to the application then closes the Dictation Box.</a:t>
            </a:r>
            <a:r>
              <a:rPr kumimoji="0" lang="en-US" sz="12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You can also use the voice command: “Transfer Text” (when using the T Button in EpicCare, the T Button serves as an F2 button, when programmed as such, which allows you to toggle through Wildcards (***) which are placeholders in </a:t>
            </a:r>
            <a:r>
              <a:rPr kumimoji="0" lang="en-US" sz="1200" b="0" i="0" u="none" strike="noStrike" kern="1200" cap="none" spc="0" normalizeH="0" baseline="0" noProof="0" dirty="0" err="1">
                <a:ln>
                  <a:noFill/>
                </a:ln>
                <a:solidFill>
                  <a:srgbClr val="000000"/>
                </a:solidFill>
                <a:effectLst/>
                <a:uLnTx/>
                <a:uFillTx/>
                <a:latin typeface="Arial"/>
                <a:ea typeface="ＭＳ Ｐゴシック" pitchFamily="-109" charset="-128"/>
                <a:cs typeface="Arial"/>
              </a:rPr>
              <a:t>SmartPhrases</a:t>
            </a:r>
            <a:r>
              <a:rPr kumimoji="0" lang="en-US" sz="12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that enable you to insert variable information that changes from patient to patient).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pitchFamily="-109" charset="-128"/>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Number 3 on the diagram, the right single arrow, is the Next Field button which is used when navigating through variables in an auto-text.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pitchFamily="-109" charset="-128"/>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Number 4 on the diagram, a red button, is the Press and hold button for dictating.  This button, when pressed in, activates the microphone, and the red light will be 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pitchFamily="-109" charset="-128"/>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Number 5 on the diagram, the left double arrow, is also a Previous Field button which can be used when navigating through variables in an auto-text.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pitchFamily="-109" charset="-128"/>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Number 6 on the diagram, is a button that can be programmed according to your preferences. </a:t>
            </a:r>
          </a:p>
          <a:p>
            <a:endParaRPr lang="en-US" dirty="0"/>
          </a:p>
          <a:p>
            <a:r>
              <a:rPr lang="en-US" dirty="0"/>
              <a:t>Number 7 on the diagram, the right double arrow, is also a Next Field button which can be used when navigating through variables in an auto-text.  </a:t>
            </a:r>
          </a:p>
          <a:p>
            <a:endParaRPr lang="en-US" dirty="0"/>
          </a:p>
          <a:p>
            <a:r>
              <a:rPr lang="en-US" dirty="0"/>
              <a:t>Number 8 on the diagram, is a button that can be programmed according to your preferences. </a:t>
            </a:r>
          </a:p>
          <a:p>
            <a:endParaRPr lang="en-US" dirty="0"/>
          </a:p>
          <a:p>
            <a:r>
              <a:rPr lang="en-US" dirty="0"/>
              <a:t>Number 9 on the diagram, the Check Mark button, accepts defaults. </a:t>
            </a:r>
          </a:p>
          <a:p>
            <a:endParaRPr lang="en-US" dirty="0"/>
          </a:p>
          <a:p>
            <a:r>
              <a:rPr lang="en-US" dirty="0"/>
              <a:t>Number 10 on the diagram, the Right Circle button, opens or hides the Dictation Box.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Here’s a helpful tip:  The two-hand method is recommended using the PowerMic in your less dominant hand and your mouse with your dominant hand.</a:t>
            </a:r>
          </a:p>
          <a:p>
            <a:endParaRPr lang="en-US" dirty="0"/>
          </a:p>
          <a:p>
            <a:r>
              <a:rPr lang="en-US" dirty="0"/>
              <a:t>Of note, all of the buttons on the PowerMic can be programmed according to your preferences; however, the programming explained and as shown </a:t>
            </a:r>
            <a:r>
              <a:rPr lang="en-US" dirty="0" err="1"/>
              <a:t>ris</a:t>
            </a:r>
            <a:r>
              <a:rPr lang="en-US" dirty="0"/>
              <a:t> what is recommenced for use with Cerner and Epic.  </a:t>
            </a:r>
          </a:p>
        </p:txBody>
      </p:sp>
      <p:sp>
        <p:nvSpPr>
          <p:cNvPr id="4" name="Slide Number Placeholder 3"/>
          <p:cNvSpPr>
            <a:spLocks noGrp="1"/>
          </p:cNvSpPr>
          <p:nvPr>
            <p:ph type="sldNum" sz="quarter" idx="5"/>
          </p:nvPr>
        </p:nvSpPr>
        <p:spPr/>
        <p:txBody>
          <a:bodyPr/>
          <a:lstStyle/>
          <a:p>
            <a:fld id="{7D6BD084-2C70-4DFE-A2FE-CE8CDDC1BE9A}" type="slidenum">
              <a:rPr lang="en-US" smtClean="0"/>
              <a:t>9</a:t>
            </a:fld>
            <a:endParaRPr lang="en-US"/>
          </a:p>
        </p:txBody>
      </p:sp>
    </p:spTree>
    <p:extLst>
      <p:ext uri="{BB962C8B-B14F-4D97-AF65-F5344CB8AC3E}">
        <p14:creationId xmlns:p14="http://schemas.microsoft.com/office/powerpoint/2010/main" val="630044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Freeform 4"/>
          <p:cNvSpPr>
            <a:spLocks/>
          </p:cNvSpPr>
          <p:nvPr userDrawn="1"/>
        </p:nvSpPr>
        <p:spPr bwMode="auto">
          <a:xfrm>
            <a:off x="0" y="0"/>
            <a:ext cx="9144000" cy="1219200"/>
          </a:xfrm>
          <a:custGeom>
            <a:avLst/>
            <a:gdLst>
              <a:gd name="T0" fmla="*/ 9144000 w 11520"/>
              <a:gd name="T1" fmla="*/ 0 h 1536"/>
              <a:gd name="T2" fmla="*/ 9144000 w 11520"/>
              <a:gd name="T3" fmla="*/ 1219200 h 1536"/>
              <a:gd name="T4" fmla="*/ 9045575 w 11520"/>
              <a:gd name="T5" fmla="*/ 1173163 h 1536"/>
              <a:gd name="T6" fmla="*/ 8921750 w 11520"/>
              <a:gd name="T7" fmla="*/ 1119188 h 1536"/>
              <a:gd name="T8" fmla="*/ 8748713 w 11520"/>
              <a:gd name="T9" fmla="*/ 1050131 h 1536"/>
              <a:gd name="T10" fmla="*/ 8527256 w 11520"/>
              <a:gd name="T11" fmla="*/ 968375 h 1536"/>
              <a:gd name="T12" fmla="*/ 8257381 w 11520"/>
              <a:gd name="T13" fmla="*/ 876300 h 1536"/>
              <a:gd name="T14" fmla="*/ 7939088 w 11520"/>
              <a:gd name="T15" fmla="*/ 777875 h 1536"/>
              <a:gd name="T16" fmla="*/ 7669213 w 11520"/>
              <a:gd name="T17" fmla="*/ 703263 h 1536"/>
              <a:gd name="T18" fmla="*/ 7473950 w 11520"/>
              <a:gd name="T19" fmla="*/ 651669 h 1536"/>
              <a:gd name="T20" fmla="*/ 7266781 w 11520"/>
              <a:gd name="T21" fmla="*/ 601663 h 1536"/>
              <a:gd name="T22" fmla="*/ 7047706 w 11520"/>
              <a:gd name="T23" fmla="*/ 551656 h 1536"/>
              <a:gd name="T24" fmla="*/ 6815138 w 11520"/>
              <a:gd name="T25" fmla="*/ 501650 h 1536"/>
              <a:gd name="T26" fmla="*/ 6572250 w 11520"/>
              <a:gd name="T27" fmla="*/ 454025 h 1536"/>
              <a:gd name="T28" fmla="*/ 6317456 w 11520"/>
              <a:gd name="T29" fmla="*/ 408781 h 1536"/>
              <a:gd name="T30" fmla="*/ 6050756 w 11520"/>
              <a:gd name="T31" fmla="*/ 365125 h 1536"/>
              <a:gd name="T32" fmla="*/ 5773738 w 11520"/>
              <a:gd name="T33" fmla="*/ 324644 h 1536"/>
              <a:gd name="T34" fmla="*/ 5483225 w 11520"/>
              <a:gd name="T35" fmla="*/ 286544 h 1536"/>
              <a:gd name="T36" fmla="*/ 5180806 w 11520"/>
              <a:gd name="T37" fmla="*/ 252413 h 1536"/>
              <a:gd name="T38" fmla="*/ 4867275 w 11520"/>
              <a:gd name="T39" fmla="*/ 221456 h 1536"/>
              <a:gd name="T40" fmla="*/ 4542631 w 11520"/>
              <a:gd name="T41" fmla="*/ 193675 h 1536"/>
              <a:gd name="T42" fmla="*/ 4205288 w 11520"/>
              <a:gd name="T43" fmla="*/ 171450 h 1536"/>
              <a:gd name="T44" fmla="*/ 3856831 w 11520"/>
              <a:gd name="T45" fmla="*/ 154781 h 1536"/>
              <a:gd name="T46" fmla="*/ 3497263 w 11520"/>
              <a:gd name="T47" fmla="*/ 142875 h 1536"/>
              <a:gd name="T48" fmla="*/ 3125788 w 11520"/>
              <a:gd name="T49" fmla="*/ 136525 h 1536"/>
              <a:gd name="T50" fmla="*/ 2935288 w 11520"/>
              <a:gd name="T51" fmla="*/ 135731 h 1536"/>
              <a:gd name="T52" fmla="*/ 2581275 w 11520"/>
              <a:gd name="T53" fmla="*/ 138113 h 1536"/>
              <a:gd name="T54" fmla="*/ 2250281 w 11520"/>
              <a:gd name="T55" fmla="*/ 145256 h 1536"/>
              <a:gd name="T56" fmla="*/ 1942306 w 11520"/>
              <a:gd name="T57" fmla="*/ 155575 h 1536"/>
              <a:gd name="T58" fmla="*/ 1656556 w 11520"/>
              <a:gd name="T59" fmla="*/ 169863 h 1536"/>
              <a:gd name="T60" fmla="*/ 1393031 w 11520"/>
              <a:gd name="T61" fmla="*/ 185738 h 1536"/>
              <a:gd name="T62" fmla="*/ 1152525 w 11520"/>
              <a:gd name="T63" fmla="*/ 204788 h 1536"/>
              <a:gd name="T64" fmla="*/ 933450 w 11520"/>
              <a:gd name="T65" fmla="*/ 223838 h 1536"/>
              <a:gd name="T66" fmla="*/ 565944 w 11520"/>
              <a:gd name="T67" fmla="*/ 264319 h 1536"/>
              <a:gd name="T68" fmla="*/ 289719 w 11520"/>
              <a:gd name="T69" fmla="*/ 302419 h 1536"/>
              <a:gd name="T70" fmla="*/ 104775 w 11520"/>
              <a:gd name="T71" fmla="*/ 331788 h 1536"/>
              <a:gd name="T72" fmla="*/ 0 w 11520"/>
              <a:gd name="T73" fmla="*/ 352425 h 1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520" h="1536">
                <a:moveTo>
                  <a:pt x="0" y="0"/>
                </a:moveTo>
                <a:lnTo>
                  <a:pt x="11520" y="0"/>
                </a:lnTo>
                <a:lnTo>
                  <a:pt x="11520" y="1536"/>
                </a:lnTo>
                <a:lnTo>
                  <a:pt x="11489" y="1521"/>
                </a:lnTo>
                <a:lnTo>
                  <a:pt x="11396" y="1478"/>
                </a:lnTo>
                <a:lnTo>
                  <a:pt x="11325" y="1446"/>
                </a:lnTo>
                <a:lnTo>
                  <a:pt x="11240" y="1410"/>
                </a:lnTo>
                <a:lnTo>
                  <a:pt x="11139" y="1368"/>
                </a:lnTo>
                <a:lnTo>
                  <a:pt x="11022" y="1323"/>
                </a:lnTo>
                <a:lnTo>
                  <a:pt x="10890" y="1272"/>
                </a:lnTo>
                <a:lnTo>
                  <a:pt x="10743" y="1220"/>
                </a:lnTo>
                <a:lnTo>
                  <a:pt x="10581" y="1163"/>
                </a:lnTo>
                <a:lnTo>
                  <a:pt x="10403" y="1104"/>
                </a:lnTo>
                <a:lnTo>
                  <a:pt x="10211" y="1043"/>
                </a:lnTo>
                <a:lnTo>
                  <a:pt x="10002" y="980"/>
                </a:lnTo>
                <a:lnTo>
                  <a:pt x="9779" y="917"/>
                </a:lnTo>
                <a:lnTo>
                  <a:pt x="9662" y="886"/>
                </a:lnTo>
                <a:lnTo>
                  <a:pt x="9540" y="853"/>
                </a:lnTo>
                <a:lnTo>
                  <a:pt x="9416" y="821"/>
                </a:lnTo>
                <a:lnTo>
                  <a:pt x="9287" y="790"/>
                </a:lnTo>
                <a:lnTo>
                  <a:pt x="9155" y="758"/>
                </a:lnTo>
                <a:lnTo>
                  <a:pt x="9018" y="727"/>
                </a:lnTo>
                <a:lnTo>
                  <a:pt x="8879" y="695"/>
                </a:lnTo>
                <a:lnTo>
                  <a:pt x="8735" y="664"/>
                </a:lnTo>
                <a:lnTo>
                  <a:pt x="8586" y="632"/>
                </a:lnTo>
                <a:lnTo>
                  <a:pt x="8436" y="602"/>
                </a:lnTo>
                <a:lnTo>
                  <a:pt x="8280" y="572"/>
                </a:lnTo>
                <a:lnTo>
                  <a:pt x="8123" y="544"/>
                </a:lnTo>
                <a:lnTo>
                  <a:pt x="7959" y="515"/>
                </a:lnTo>
                <a:lnTo>
                  <a:pt x="7794" y="487"/>
                </a:lnTo>
                <a:lnTo>
                  <a:pt x="7623" y="460"/>
                </a:lnTo>
                <a:lnTo>
                  <a:pt x="7451" y="435"/>
                </a:lnTo>
                <a:lnTo>
                  <a:pt x="7274" y="409"/>
                </a:lnTo>
                <a:lnTo>
                  <a:pt x="7092" y="384"/>
                </a:lnTo>
                <a:lnTo>
                  <a:pt x="6908" y="361"/>
                </a:lnTo>
                <a:lnTo>
                  <a:pt x="6719" y="339"/>
                </a:lnTo>
                <a:lnTo>
                  <a:pt x="6527" y="318"/>
                </a:lnTo>
                <a:lnTo>
                  <a:pt x="6332" y="297"/>
                </a:lnTo>
                <a:lnTo>
                  <a:pt x="6132" y="279"/>
                </a:lnTo>
                <a:lnTo>
                  <a:pt x="5930" y="261"/>
                </a:lnTo>
                <a:lnTo>
                  <a:pt x="5723" y="244"/>
                </a:lnTo>
                <a:lnTo>
                  <a:pt x="5513" y="229"/>
                </a:lnTo>
                <a:lnTo>
                  <a:pt x="5298" y="216"/>
                </a:lnTo>
                <a:lnTo>
                  <a:pt x="5081" y="205"/>
                </a:lnTo>
                <a:lnTo>
                  <a:pt x="4859" y="195"/>
                </a:lnTo>
                <a:lnTo>
                  <a:pt x="4634" y="186"/>
                </a:lnTo>
                <a:lnTo>
                  <a:pt x="4406" y="180"/>
                </a:lnTo>
                <a:lnTo>
                  <a:pt x="4173" y="175"/>
                </a:lnTo>
                <a:lnTo>
                  <a:pt x="3938" y="172"/>
                </a:lnTo>
                <a:lnTo>
                  <a:pt x="3698" y="171"/>
                </a:lnTo>
                <a:lnTo>
                  <a:pt x="3471" y="172"/>
                </a:lnTo>
                <a:lnTo>
                  <a:pt x="3252" y="174"/>
                </a:lnTo>
                <a:lnTo>
                  <a:pt x="3041" y="178"/>
                </a:lnTo>
                <a:lnTo>
                  <a:pt x="2835" y="183"/>
                </a:lnTo>
                <a:lnTo>
                  <a:pt x="2637" y="189"/>
                </a:lnTo>
                <a:lnTo>
                  <a:pt x="2447" y="196"/>
                </a:lnTo>
                <a:lnTo>
                  <a:pt x="2264" y="204"/>
                </a:lnTo>
                <a:lnTo>
                  <a:pt x="2087" y="214"/>
                </a:lnTo>
                <a:lnTo>
                  <a:pt x="1917" y="223"/>
                </a:lnTo>
                <a:lnTo>
                  <a:pt x="1755" y="234"/>
                </a:lnTo>
                <a:lnTo>
                  <a:pt x="1599" y="246"/>
                </a:lnTo>
                <a:lnTo>
                  <a:pt x="1452" y="258"/>
                </a:lnTo>
                <a:lnTo>
                  <a:pt x="1311" y="270"/>
                </a:lnTo>
                <a:lnTo>
                  <a:pt x="1176" y="282"/>
                </a:lnTo>
                <a:lnTo>
                  <a:pt x="930" y="307"/>
                </a:lnTo>
                <a:lnTo>
                  <a:pt x="713" y="333"/>
                </a:lnTo>
                <a:lnTo>
                  <a:pt x="525" y="358"/>
                </a:lnTo>
                <a:lnTo>
                  <a:pt x="365" y="381"/>
                </a:lnTo>
                <a:lnTo>
                  <a:pt x="234" y="402"/>
                </a:lnTo>
                <a:lnTo>
                  <a:pt x="132" y="418"/>
                </a:lnTo>
                <a:lnTo>
                  <a:pt x="59" y="432"/>
                </a:lnTo>
                <a:lnTo>
                  <a:pt x="0" y="444"/>
                </a:lnTo>
                <a:lnTo>
                  <a:pt x="0" y="0"/>
                </a:lnTo>
                <a:close/>
              </a:path>
            </a:pathLst>
          </a:custGeom>
          <a:solidFill>
            <a:srgbClr val="5015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800" b="1">
              <a:solidFill>
                <a:srgbClr val="535A5D"/>
              </a:solidFill>
              <a:latin typeface="Arial" pitchFamily="34" charset="0"/>
              <a:ea typeface="ＭＳ Ｐゴシック" pitchFamily="34" charset="-128"/>
            </a:endParaRPr>
          </a:p>
        </p:txBody>
      </p:sp>
      <p:sp>
        <p:nvSpPr>
          <p:cNvPr id="5" name="Freeform 4"/>
          <p:cNvSpPr>
            <a:spLocks/>
          </p:cNvSpPr>
          <p:nvPr userDrawn="1"/>
        </p:nvSpPr>
        <p:spPr bwMode="auto">
          <a:xfrm>
            <a:off x="0" y="5902419"/>
            <a:ext cx="9144000" cy="955581"/>
          </a:xfrm>
          <a:custGeom>
            <a:avLst/>
            <a:gdLst/>
            <a:ahLst/>
            <a:cxnLst>
              <a:cxn ang="0">
                <a:pos x="11520" y="0"/>
              </a:cxn>
              <a:cxn ang="0">
                <a:pos x="11520" y="1536"/>
              </a:cxn>
              <a:cxn ang="0">
                <a:pos x="11396" y="1478"/>
              </a:cxn>
              <a:cxn ang="0">
                <a:pos x="11240" y="1410"/>
              </a:cxn>
              <a:cxn ang="0">
                <a:pos x="11022" y="1323"/>
              </a:cxn>
              <a:cxn ang="0">
                <a:pos x="10743" y="1220"/>
              </a:cxn>
              <a:cxn ang="0">
                <a:pos x="10403" y="1104"/>
              </a:cxn>
              <a:cxn ang="0">
                <a:pos x="10002" y="980"/>
              </a:cxn>
              <a:cxn ang="0">
                <a:pos x="9662" y="886"/>
              </a:cxn>
              <a:cxn ang="0">
                <a:pos x="9416" y="821"/>
              </a:cxn>
              <a:cxn ang="0">
                <a:pos x="9155" y="758"/>
              </a:cxn>
              <a:cxn ang="0">
                <a:pos x="8879" y="695"/>
              </a:cxn>
              <a:cxn ang="0">
                <a:pos x="8586" y="632"/>
              </a:cxn>
              <a:cxn ang="0">
                <a:pos x="8280" y="572"/>
              </a:cxn>
              <a:cxn ang="0">
                <a:pos x="7959" y="515"/>
              </a:cxn>
              <a:cxn ang="0">
                <a:pos x="7623" y="460"/>
              </a:cxn>
              <a:cxn ang="0">
                <a:pos x="7274" y="409"/>
              </a:cxn>
              <a:cxn ang="0">
                <a:pos x="6908" y="361"/>
              </a:cxn>
              <a:cxn ang="0">
                <a:pos x="6527" y="318"/>
              </a:cxn>
              <a:cxn ang="0">
                <a:pos x="6132" y="279"/>
              </a:cxn>
              <a:cxn ang="0">
                <a:pos x="5723" y="244"/>
              </a:cxn>
              <a:cxn ang="0">
                <a:pos x="5298" y="216"/>
              </a:cxn>
              <a:cxn ang="0">
                <a:pos x="4859" y="195"/>
              </a:cxn>
              <a:cxn ang="0">
                <a:pos x="4406" y="180"/>
              </a:cxn>
              <a:cxn ang="0">
                <a:pos x="3938" y="172"/>
              </a:cxn>
              <a:cxn ang="0">
                <a:pos x="3698" y="171"/>
              </a:cxn>
              <a:cxn ang="0">
                <a:pos x="3252" y="174"/>
              </a:cxn>
              <a:cxn ang="0">
                <a:pos x="2835" y="183"/>
              </a:cxn>
              <a:cxn ang="0">
                <a:pos x="2447" y="196"/>
              </a:cxn>
              <a:cxn ang="0">
                <a:pos x="2087" y="214"/>
              </a:cxn>
              <a:cxn ang="0">
                <a:pos x="1755" y="234"/>
              </a:cxn>
              <a:cxn ang="0">
                <a:pos x="1452" y="258"/>
              </a:cxn>
              <a:cxn ang="0">
                <a:pos x="1176" y="282"/>
              </a:cxn>
              <a:cxn ang="0">
                <a:pos x="713" y="333"/>
              </a:cxn>
              <a:cxn ang="0">
                <a:pos x="365" y="381"/>
              </a:cxn>
              <a:cxn ang="0">
                <a:pos x="132" y="418"/>
              </a:cxn>
              <a:cxn ang="0">
                <a:pos x="0" y="444"/>
              </a:cxn>
            </a:cxnLst>
            <a:rect l="0" t="0" r="r" b="b"/>
            <a:pathLst>
              <a:path w="11520" h="1536">
                <a:moveTo>
                  <a:pt x="0" y="0"/>
                </a:moveTo>
                <a:lnTo>
                  <a:pt x="11520" y="0"/>
                </a:lnTo>
                <a:lnTo>
                  <a:pt x="11520" y="1536"/>
                </a:lnTo>
                <a:lnTo>
                  <a:pt x="11520" y="1536"/>
                </a:lnTo>
                <a:lnTo>
                  <a:pt x="11489" y="1521"/>
                </a:lnTo>
                <a:lnTo>
                  <a:pt x="11396" y="1478"/>
                </a:lnTo>
                <a:lnTo>
                  <a:pt x="11325" y="1446"/>
                </a:lnTo>
                <a:lnTo>
                  <a:pt x="11240" y="1410"/>
                </a:lnTo>
                <a:lnTo>
                  <a:pt x="11139" y="1368"/>
                </a:lnTo>
                <a:lnTo>
                  <a:pt x="11022" y="1323"/>
                </a:lnTo>
                <a:lnTo>
                  <a:pt x="10890" y="1272"/>
                </a:lnTo>
                <a:lnTo>
                  <a:pt x="10743" y="1220"/>
                </a:lnTo>
                <a:lnTo>
                  <a:pt x="10581" y="1163"/>
                </a:lnTo>
                <a:lnTo>
                  <a:pt x="10403" y="1104"/>
                </a:lnTo>
                <a:lnTo>
                  <a:pt x="10211" y="1043"/>
                </a:lnTo>
                <a:lnTo>
                  <a:pt x="10002" y="980"/>
                </a:lnTo>
                <a:lnTo>
                  <a:pt x="9779" y="917"/>
                </a:lnTo>
                <a:lnTo>
                  <a:pt x="9662" y="886"/>
                </a:lnTo>
                <a:lnTo>
                  <a:pt x="9540" y="853"/>
                </a:lnTo>
                <a:lnTo>
                  <a:pt x="9416" y="821"/>
                </a:lnTo>
                <a:lnTo>
                  <a:pt x="9287" y="790"/>
                </a:lnTo>
                <a:lnTo>
                  <a:pt x="9155" y="758"/>
                </a:lnTo>
                <a:lnTo>
                  <a:pt x="9018" y="727"/>
                </a:lnTo>
                <a:lnTo>
                  <a:pt x="8879" y="695"/>
                </a:lnTo>
                <a:lnTo>
                  <a:pt x="8735" y="664"/>
                </a:lnTo>
                <a:lnTo>
                  <a:pt x="8586" y="632"/>
                </a:lnTo>
                <a:lnTo>
                  <a:pt x="8436" y="602"/>
                </a:lnTo>
                <a:lnTo>
                  <a:pt x="8280" y="572"/>
                </a:lnTo>
                <a:lnTo>
                  <a:pt x="8123" y="544"/>
                </a:lnTo>
                <a:lnTo>
                  <a:pt x="7959" y="515"/>
                </a:lnTo>
                <a:lnTo>
                  <a:pt x="7794" y="487"/>
                </a:lnTo>
                <a:lnTo>
                  <a:pt x="7623" y="460"/>
                </a:lnTo>
                <a:lnTo>
                  <a:pt x="7451" y="435"/>
                </a:lnTo>
                <a:lnTo>
                  <a:pt x="7274" y="409"/>
                </a:lnTo>
                <a:lnTo>
                  <a:pt x="7092" y="384"/>
                </a:lnTo>
                <a:lnTo>
                  <a:pt x="6908" y="361"/>
                </a:lnTo>
                <a:lnTo>
                  <a:pt x="6719" y="339"/>
                </a:lnTo>
                <a:lnTo>
                  <a:pt x="6527" y="318"/>
                </a:lnTo>
                <a:lnTo>
                  <a:pt x="6332" y="297"/>
                </a:lnTo>
                <a:lnTo>
                  <a:pt x="6132" y="279"/>
                </a:lnTo>
                <a:lnTo>
                  <a:pt x="5930" y="261"/>
                </a:lnTo>
                <a:lnTo>
                  <a:pt x="5723" y="244"/>
                </a:lnTo>
                <a:lnTo>
                  <a:pt x="5513" y="229"/>
                </a:lnTo>
                <a:lnTo>
                  <a:pt x="5298" y="216"/>
                </a:lnTo>
                <a:lnTo>
                  <a:pt x="5081" y="205"/>
                </a:lnTo>
                <a:lnTo>
                  <a:pt x="4859" y="195"/>
                </a:lnTo>
                <a:lnTo>
                  <a:pt x="4634" y="186"/>
                </a:lnTo>
                <a:lnTo>
                  <a:pt x="4406" y="180"/>
                </a:lnTo>
                <a:lnTo>
                  <a:pt x="4173" y="175"/>
                </a:lnTo>
                <a:lnTo>
                  <a:pt x="3938" y="172"/>
                </a:lnTo>
                <a:lnTo>
                  <a:pt x="3698" y="171"/>
                </a:lnTo>
                <a:lnTo>
                  <a:pt x="3698" y="171"/>
                </a:lnTo>
                <a:lnTo>
                  <a:pt x="3471" y="172"/>
                </a:lnTo>
                <a:lnTo>
                  <a:pt x="3252" y="174"/>
                </a:lnTo>
                <a:lnTo>
                  <a:pt x="3041" y="178"/>
                </a:lnTo>
                <a:lnTo>
                  <a:pt x="2835" y="183"/>
                </a:lnTo>
                <a:lnTo>
                  <a:pt x="2637" y="189"/>
                </a:lnTo>
                <a:lnTo>
                  <a:pt x="2447" y="196"/>
                </a:lnTo>
                <a:lnTo>
                  <a:pt x="2264" y="204"/>
                </a:lnTo>
                <a:lnTo>
                  <a:pt x="2087" y="214"/>
                </a:lnTo>
                <a:lnTo>
                  <a:pt x="1917" y="223"/>
                </a:lnTo>
                <a:lnTo>
                  <a:pt x="1755" y="234"/>
                </a:lnTo>
                <a:lnTo>
                  <a:pt x="1599" y="246"/>
                </a:lnTo>
                <a:lnTo>
                  <a:pt x="1452" y="258"/>
                </a:lnTo>
                <a:lnTo>
                  <a:pt x="1311" y="270"/>
                </a:lnTo>
                <a:lnTo>
                  <a:pt x="1176" y="282"/>
                </a:lnTo>
                <a:lnTo>
                  <a:pt x="930" y="307"/>
                </a:lnTo>
                <a:lnTo>
                  <a:pt x="713" y="333"/>
                </a:lnTo>
                <a:lnTo>
                  <a:pt x="525" y="358"/>
                </a:lnTo>
                <a:lnTo>
                  <a:pt x="365" y="381"/>
                </a:lnTo>
                <a:lnTo>
                  <a:pt x="234" y="402"/>
                </a:lnTo>
                <a:lnTo>
                  <a:pt x="132" y="418"/>
                </a:lnTo>
                <a:lnTo>
                  <a:pt x="59" y="432"/>
                </a:lnTo>
                <a:lnTo>
                  <a:pt x="0" y="444"/>
                </a:lnTo>
                <a:lnTo>
                  <a:pt x="0" y="0"/>
                </a:lnTo>
                <a:close/>
              </a:path>
            </a:pathLst>
          </a:custGeom>
          <a:solidFill>
            <a:srgbClr val="535A5D"/>
          </a:solidFill>
          <a:ln w="9525">
            <a:noFill/>
            <a:round/>
            <a:headEnd/>
            <a:tailEnd/>
          </a:ln>
          <a:scene3d>
            <a:camera prst="orthographicFront">
              <a:rot lat="0" lon="0" rev="10800000"/>
            </a:camera>
            <a:lightRig rig="threePt" dir="t"/>
          </a:scene3d>
        </p:spPr>
        <p:txBody>
          <a:bodyPr/>
          <a:lstStyle/>
          <a:p>
            <a:pPr fontAlgn="base">
              <a:spcBef>
                <a:spcPct val="0"/>
              </a:spcBef>
              <a:spcAft>
                <a:spcPct val="0"/>
              </a:spcAft>
              <a:defRPr/>
            </a:pPr>
            <a:endParaRPr lang="en-US" sz="2800" b="1">
              <a:solidFill>
                <a:srgbClr val="535A5D"/>
              </a:solidFill>
              <a:latin typeface="Arial" pitchFamily="-108" charset="0"/>
              <a:ea typeface="ＭＳ Ｐゴシック" pitchFamily="-108" charset="-128"/>
              <a:cs typeface="ＭＳ Ｐゴシック" pitchFamily="-108" charset="-128"/>
            </a:endParaRPr>
          </a:p>
        </p:txBody>
      </p:sp>
      <p:pic>
        <p:nvPicPr>
          <p:cNvPr id="6" name="Picture 6" descr="UPMC_1_H_RGB_Tag.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54138" y="2068513"/>
            <a:ext cx="45069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384824" y="4472904"/>
            <a:ext cx="7311227" cy="1021895"/>
          </a:xfrm>
          <a:prstGeom prst="rect">
            <a:avLst/>
          </a:prstGeom>
          <a:ln>
            <a:noFill/>
          </a:ln>
        </p:spPr>
        <p:txBody>
          <a:bodyPr anchor="t" anchorCtr="0"/>
          <a:lstStyle>
            <a:lvl1pPr marL="0" indent="0" algn="l">
              <a:lnSpc>
                <a:spcPct val="100000"/>
              </a:lnSpc>
              <a:spcBef>
                <a:spcPts val="0"/>
              </a:spcBef>
              <a:spcAft>
                <a:spcPts val="0"/>
              </a:spcAft>
              <a:buFontTx/>
              <a:buNone/>
              <a:defRPr sz="2200" b="0" i="0" cap="none" baseline="0">
                <a:solidFill>
                  <a:schemeClr val="tx1"/>
                </a:solidFill>
                <a:latin typeface="Arial"/>
                <a:cs typeface="Arial"/>
              </a:defRPr>
            </a:lvl1pPr>
          </a:lstStyle>
          <a:p>
            <a:r>
              <a:rPr lang="en-US" dirty="0"/>
              <a:t>Click to edit Master subtitle style</a:t>
            </a:r>
          </a:p>
        </p:txBody>
      </p:sp>
      <p:sp>
        <p:nvSpPr>
          <p:cNvPr id="7" name="Rectangle 2"/>
          <p:cNvSpPr>
            <a:spLocks noGrp="1" noChangeArrowheads="1"/>
          </p:cNvSpPr>
          <p:nvPr>
            <p:ph type="title"/>
          </p:nvPr>
        </p:nvSpPr>
        <p:spPr bwMode="auto">
          <a:xfrm>
            <a:off x="1384824" y="3758753"/>
            <a:ext cx="7311227" cy="430887"/>
          </a:xfrm>
          <a:prstGeom prst="rect">
            <a:avLst/>
          </a:prstGeom>
          <a:noFill/>
          <a:ln w="9525">
            <a:noFill/>
            <a:miter lim="800000"/>
            <a:headEnd/>
            <a:tailEnd/>
          </a:ln>
        </p:spPr>
        <p:txBody>
          <a:bodyPr anchor="b"/>
          <a:lstStyle>
            <a:lvl1pPr marL="0" algn="l">
              <a:lnSpc>
                <a:spcPct val="100000"/>
              </a:lnSpc>
              <a:spcBef>
                <a:spcPts val="0"/>
              </a:spcBef>
              <a:defRPr sz="2800" b="1" cap="none">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100192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909528-E3FB-4199-9C12-5F0BD8111257}"/>
              </a:ext>
            </a:extLst>
          </p:cNvPr>
          <p:cNvSpPr/>
          <p:nvPr userDrawn="1"/>
        </p:nvSpPr>
        <p:spPr>
          <a:xfrm>
            <a:off x="0" y="0"/>
            <a:ext cx="9144000" cy="887413"/>
          </a:xfrm>
          <a:prstGeom prst="rect">
            <a:avLst/>
          </a:prstGeom>
          <a:solidFill>
            <a:srgbClr val="511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5" descr="UPMC_1_H_RGB_Tag.eps">
            <a:extLst>
              <a:ext uri="{FF2B5EF4-FFF2-40B4-BE49-F238E27FC236}">
                <a16:creationId xmlns:a16="http://schemas.microsoft.com/office/drawing/2014/main" id="{101DF6C2-7EA2-4C57-8969-3AF4D4892C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4375" y="6180138"/>
            <a:ext cx="18494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6154" y="1144634"/>
            <a:ext cx="8689518" cy="4798052"/>
          </a:xfrm>
          <a:prstGeom prst="rect">
            <a:avLst/>
          </a:prstGeom>
        </p:spPr>
        <p:txBody>
          <a:bodyPr/>
          <a:lstStyle>
            <a:lvl1pPr>
              <a:defRPr sz="2400">
                <a:solidFill>
                  <a:schemeClr val="tx1"/>
                </a:solidFill>
                <a:latin typeface="Arial"/>
                <a:cs typeface="Arial"/>
              </a:defRPr>
            </a:lvl1pPr>
            <a:lvl2pPr>
              <a:defRPr sz="2000">
                <a:solidFill>
                  <a:schemeClr val="tx1"/>
                </a:solidFill>
                <a:latin typeface="Arial"/>
                <a:cs typeface="Arial"/>
              </a:defRPr>
            </a:lvl2pPr>
            <a:lvl3pPr>
              <a:defRPr>
                <a:solidFill>
                  <a:schemeClr val="tx1"/>
                </a:solidFill>
                <a:latin typeface="Arial"/>
                <a:cs typeface="Arial"/>
              </a:defRPr>
            </a:lvl3pPr>
            <a:lvl4pPr>
              <a:defRPr sz="1800">
                <a:solidFill>
                  <a:schemeClr val="tx1"/>
                </a:solidFill>
                <a:latin typeface="Arial"/>
                <a:cs typeface="Arial"/>
              </a:defRPr>
            </a:lvl4pPr>
            <a:lvl5pPr>
              <a:defRPr sz="1800">
                <a:solidFill>
                  <a:schemeClr val="tx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2"/>
          <p:cNvSpPr>
            <a:spLocks noGrp="1" noChangeArrowheads="1"/>
          </p:cNvSpPr>
          <p:nvPr>
            <p:ph type="title"/>
          </p:nvPr>
        </p:nvSpPr>
        <p:spPr bwMode="auto">
          <a:xfrm>
            <a:off x="222251" y="0"/>
            <a:ext cx="8691562" cy="862395"/>
          </a:xfrm>
          <a:prstGeom prst="rect">
            <a:avLst/>
          </a:prstGeom>
          <a:noFill/>
          <a:ln w="9525">
            <a:noFill/>
            <a:miter lim="800000"/>
            <a:headEnd/>
            <a:tailEnd/>
          </a:ln>
        </p:spPr>
        <p:txBody>
          <a:bodyPr anchor="ctr" anchorCtr="0"/>
          <a:lstStyle/>
          <a:p>
            <a:pPr lvl="0"/>
            <a:r>
              <a:rPr lang="en-US" dirty="0"/>
              <a:t>Click to edit Master </a:t>
            </a:r>
          </a:p>
        </p:txBody>
      </p:sp>
      <p:sp>
        <p:nvSpPr>
          <p:cNvPr id="6" name="Slide Number Placeholder 5">
            <a:extLst>
              <a:ext uri="{FF2B5EF4-FFF2-40B4-BE49-F238E27FC236}">
                <a16:creationId xmlns:a16="http://schemas.microsoft.com/office/drawing/2014/main" id="{7BF456D7-ED89-4A24-B281-0C281C206908}"/>
              </a:ext>
            </a:extLst>
          </p:cNvPr>
          <p:cNvSpPr>
            <a:spLocks noGrp="1" noChangeArrowheads="1"/>
          </p:cNvSpPr>
          <p:nvPr>
            <p:ph type="sldNum" sz="quarter" idx="10"/>
          </p:nvPr>
        </p:nvSpPr>
        <p:spPr/>
        <p:txBody>
          <a:bodyPr/>
          <a:lstStyle>
            <a:lvl1pPr>
              <a:defRPr/>
            </a:lvl1pPr>
          </a:lstStyle>
          <a:p>
            <a:pPr>
              <a:defRPr/>
            </a:pPr>
            <a:fld id="{07517A17-DD96-4BF8-82F9-A111E274893B}" type="slidenum">
              <a:rPr lang="en-US" altLang="en-US"/>
              <a:pPr>
                <a:defRPr/>
              </a:pPr>
              <a:t>‹#›</a:t>
            </a:fld>
            <a:endParaRPr lang="en-US" altLang="en-US"/>
          </a:p>
        </p:txBody>
      </p:sp>
    </p:spTree>
    <p:extLst>
      <p:ext uri="{BB962C8B-B14F-4D97-AF65-F5344CB8AC3E}">
        <p14:creationId xmlns:p14="http://schemas.microsoft.com/office/powerpoint/2010/main" val="1518657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20A777-7DF7-42F3-8431-FFB8463CB003}"/>
              </a:ext>
            </a:extLst>
          </p:cNvPr>
          <p:cNvSpPr/>
          <p:nvPr userDrawn="1"/>
        </p:nvSpPr>
        <p:spPr>
          <a:xfrm>
            <a:off x="0" y="0"/>
            <a:ext cx="9144000" cy="887413"/>
          </a:xfrm>
          <a:prstGeom prst="rect">
            <a:avLst/>
          </a:prstGeom>
          <a:solidFill>
            <a:srgbClr val="511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5" descr="UPMC_1_H_RGB_Tag.eps">
            <a:extLst>
              <a:ext uri="{FF2B5EF4-FFF2-40B4-BE49-F238E27FC236}">
                <a16:creationId xmlns:a16="http://schemas.microsoft.com/office/drawing/2014/main" id="{7F30A415-2AD5-4D90-AABE-E7CD582AEE8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4375" y="6180138"/>
            <a:ext cx="18494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26154" y="1144634"/>
            <a:ext cx="4269646" cy="4798051"/>
          </a:xfrm>
          <a:prstGeom prst="rect">
            <a:avLst/>
          </a:prstGeom>
        </p:spPr>
        <p:txBody>
          <a:bodyPr/>
          <a:lstStyle>
            <a:lvl1pPr>
              <a:defRPr sz="2200">
                <a:solidFill>
                  <a:schemeClr val="tx1"/>
                </a:solidFill>
                <a:latin typeface="Arial"/>
                <a:cs typeface="Arial"/>
              </a:defRPr>
            </a:lvl1pPr>
            <a:lvl2pPr>
              <a:defRPr sz="18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5pPr>
              <a:defRPr sz="1800">
                <a:solidFill>
                  <a:schemeClr val="tx1"/>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199" y="1144634"/>
            <a:ext cx="4267473" cy="4798051"/>
          </a:xfrm>
          <a:prstGeom prst="rect">
            <a:avLst/>
          </a:prstGeom>
        </p:spPr>
        <p:txBody>
          <a:bodyPr/>
          <a:lstStyle>
            <a:lvl1pPr>
              <a:defRPr sz="2200">
                <a:solidFill>
                  <a:schemeClr val="tx1"/>
                </a:solidFill>
                <a:latin typeface="Arial"/>
                <a:cs typeface="Arial"/>
              </a:defRPr>
            </a:lvl1pPr>
            <a:lvl2pPr>
              <a:defRPr sz="18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5pPr>
              <a:defRPr sz="1800">
                <a:solidFill>
                  <a:schemeClr val="tx1"/>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p:cNvSpPr>
            <a:spLocks noGrp="1" noChangeArrowheads="1"/>
          </p:cNvSpPr>
          <p:nvPr>
            <p:ph type="title"/>
          </p:nvPr>
        </p:nvSpPr>
        <p:spPr bwMode="auto">
          <a:xfrm>
            <a:off x="222251" y="0"/>
            <a:ext cx="8691562" cy="862395"/>
          </a:xfrm>
          <a:prstGeom prst="rect">
            <a:avLst/>
          </a:prstGeom>
          <a:noFill/>
          <a:ln w="9525">
            <a:noFill/>
            <a:miter lim="800000"/>
            <a:headEnd/>
            <a:tailEnd/>
          </a:ln>
        </p:spPr>
        <p:txBody>
          <a:bodyPr anchor="ctr" anchorCtr="0"/>
          <a:lstStyle/>
          <a:p>
            <a:pPr lvl="0"/>
            <a:r>
              <a:rPr lang="en-US" dirty="0"/>
              <a:t>Click to edit Master </a:t>
            </a:r>
          </a:p>
        </p:txBody>
      </p:sp>
      <p:sp>
        <p:nvSpPr>
          <p:cNvPr id="7" name="Slide Number Placeholder 6">
            <a:extLst>
              <a:ext uri="{FF2B5EF4-FFF2-40B4-BE49-F238E27FC236}">
                <a16:creationId xmlns:a16="http://schemas.microsoft.com/office/drawing/2014/main" id="{9ACEFB14-FA79-4D4E-AAB7-3933DEB30681}"/>
              </a:ext>
            </a:extLst>
          </p:cNvPr>
          <p:cNvSpPr>
            <a:spLocks noGrp="1" noChangeArrowheads="1"/>
          </p:cNvSpPr>
          <p:nvPr>
            <p:ph type="sldNum" sz="quarter" idx="10"/>
          </p:nvPr>
        </p:nvSpPr>
        <p:spPr/>
        <p:txBody>
          <a:bodyPr/>
          <a:lstStyle>
            <a:lvl1pPr>
              <a:defRPr/>
            </a:lvl1pPr>
          </a:lstStyle>
          <a:p>
            <a:pPr>
              <a:defRPr/>
            </a:pPr>
            <a:fld id="{81B4178F-30C8-447A-9F01-DC36ED524697}" type="slidenum">
              <a:rPr lang="en-US" altLang="en-US"/>
              <a:pPr>
                <a:defRPr/>
              </a:pPr>
              <a:t>‹#›</a:t>
            </a:fld>
            <a:endParaRPr lang="en-US" altLang="en-US"/>
          </a:p>
        </p:txBody>
      </p:sp>
    </p:spTree>
    <p:extLst>
      <p:ext uri="{BB962C8B-B14F-4D97-AF65-F5344CB8AC3E}">
        <p14:creationId xmlns:p14="http://schemas.microsoft.com/office/powerpoint/2010/main" val="111667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33AD3-CDF2-48F6-B0F1-99E654D2B6D3}"/>
              </a:ext>
            </a:extLst>
          </p:cNvPr>
          <p:cNvSpPr/>
          <p:nvPr userDrawn="1"/>
        </p:nvSpPr>
        <p:spPr>
          <a:xfrm>
            <a:off x="0" y="0"/>
            <a:ext cx="9144000" cy="887413"/>
          </a:xfrm>
          <a:prstGeom prst="rect">
            <a:avLst/>
          </a:prstGeom>
          <a:solidFill>
            <a:srgbClr val="511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 name="Picture 5" descr="UPMC_1_H_RGB_Tag.eps">
            <a:extLst>
              <a:ext uri="{FF2B5EF4-FFF2-40B4-BE49-F238E27FC236}">
                <a16:creationId xmlns:a16="http://schemas.microsoft.com/office/drawing/2014/main" id="{567BC353-89D4-4143-9297-128D48056F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4375" y="6180138"/>
            <a:ext cx="18494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bwMode="auto">
          <a:xfrm>
            <a:off x="222251" y="0"/>
            <a:ext cx="8691562" cy="862395"/>
          </a:xfrm>
          <a:prstGeom prst="rect">
            <a:avLst/>
          </a:prstGeom>
          <a:noFill/>
          <a:ln w="9525">
            <a:noFill/>
            <a:miter lim="800000"/>
            <a:headEnd/>
            <a:tailEnd/>
          </a:ln>
        </p:spPr>
        <p:txBody>
          <a:bodyPr anchor="ctr" anchorCtr="0"/>
          <a:lstStyle/>
          <a:p>
            <a:pPr lvl="0"/>
            <a:r>
              <a:rPr lang="en-US" dirty="0"/>
              <a:t>Click to edit Master </a:t>
            </a:r>
          </a:p>
        </p:txBody>
      </p:sp>
      <p:sp>
        <p:nvSpPr>
          <p:cNvPr id="5" name="Slide Number Placeholder 4">
            <a:extLst>
              <a:ext uri="{FF2B5EF4-FFF2-40B4-BE49-F238E27FC236}">
                <a16:creationId xmlns:a16="http://schemas.microsoft.com/office/drawing/2014/main" id="{1F5E3581-6874-406C-993F-0C73D593ADBB}"/>
              </a:ext>
            </a:extLst>
          </p:cNvPr>
          <p:cNvSpPr>
            <a:spLocks noGrp="1" noChangeArrowheads="1"/>
          </p:cNvSpPr>
          <p:nvPr>
            <p:ph type="sldNum" sz="quarter" idx="10"/>
          </p:nvPr>
        </p:nvSpPr>
        <p:spPr/>
        <p:txBody>
          <a:bodyPr/>
          <a:lstStyle>
            <a:lvl1pPr>
              <a:defRPr/>
            </a:lvl1pPr>
          </a:lstStyle>
          <a:p>
            <a:pPr>
              <a:defRPr/>
            </a:pPr>
            <a:fld id="{8BB4D64E-AFD5-4FB6-AFF1-FFF9B9D21491}" type="slidenum">
              <a:rPr lang="en-US" altLang="en-US"/>
              <a:pPr>
                <a:defRPr/>
              </a:pPr>
              <a:t>‹#›</a:t>
            </a:fld>
            <a:endParaRPr lang="en-US" altLang="en-US"/>
          </a:p>
        </p:txBody>
      </p:sp>
    </p:spTree>
    <p:extLst>
      <p:ext uri="{BB962C8B-B14F-4D97-AF65-F5344CB8AC3E}">
        <p14:creationId xmlns:p14="http://schemas.microsoft.com/office/powerpoint/2010/main" val="342977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61257" y="2040294"/>
            <a:ext cx="8005665" cy="2090057"/>
          </a:xfrm>
          <a:prstGeom prst="rect">
            <a:avLst/>
          </a:prstGeom>
        </p:spPr>
        <p:txBody>
          <a:bodyPr vert="horz" anchor="ctr" anchorCtr="0"/>
          <a:lstStyle>
            <a:lvl1pPr algn="l">
              <a:defRPr sz="3200" b="0" i="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Subtitle 2"/>
          <p:cNvSpPr>
            <a:spLocks noGrp="1"/>
          </p:cNvSpPr>
          <p:nvPr>
            <p:ph type="subTitle" idx="1"/>
          </p:nvPr>
        </p:nvSpPr>
        <p:spPr>
          <a:xfrm>
            <a:off x="261257" y="4130351"/>
            <a:ext cx="8005664" cy="1024812"/>
          </a:xfrm>
          <a:prstGeom prst="rect">
            <a:avLst/>
          </a:prstGeom>
        </p:spPr>
        <p:txBody>
          <a:bodyPr/>
          <a:lstStyle>
            <a:lvl1pPr marL="0" indent="0" algn="l">
              <a:buNone/>
              <a:defRPr sz="2400" b="0" i="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74329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4A1F8C-5492-2BE3-DD71-BF28790857F7}"/>
              </a:ext>
            </a:extLst>
          </p:cNvPr>
          <p:cNvSpPr>
            <a:spLocks noGrp="1"/>
          </p:cNvSpPr>
          <p:nvPr>
            <p:ph type="dt" sz="half" idx="10"/>
          </p:nvPr>
        </p:nvSpPr>
        <p:spPr/>
        <p:txBody>
          <a:bodyPr/>
          <a:lstStyle/>
          <a:p>
            <a:fld id="{AEA9A4A8-AB62-C64B-8EC7-1A266786C424}" type="datetimeFigureOut">
              <a:rPr lang="en-US" smtClean="0"/>
              <a:t>2/4/2026</a:t>
            </a:fld>
            <a:endParaRPr lang="en-US"/>
          </a:p>
        </p:txBody>
      </p:sp>
      <p:sp>
        <p:nvSpPr>
          <p:cNvPr id="3" name="Footer Placeholder 2">
            <a:extLst>
              <a:ext uri="{FF2B5EF4-FFF2-40B4-BE49-F238E27FC236}">
                <a16:creationId xmlns:a16="http://schemas.microsoft.com/office/drawing/2014/main" id="{5430BD20-C482-35E4-9827-0BBC279AB8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EFFD7-8B70-D2EC-5E7F-91FF97C8E248}"/>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84959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61257" y="2040294"/>
            <a:ext cx="8005665" cy="2090057"/>
          </a:xfrm>
          <a:prstGeom prst="rect">
            <a:avLst/>
          </a:prstGeom>
        </p:spPr>
        <p:txBody>
          <a:bodyPr vert="horz" anchor="ctr" anchorCtr="0"/>
          <a:lstStyle>
            <a:lvl1pPr algn="l">
              <a:defRPr sz="3200" b="0" i="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Subtitle 2"/>
          <p:cNvSpPr>
            <a:spLocks noGrp="1"/>
          </p:cNvSpPr>
          <p:nvPr>
            <p:ph type="subTitle" idx="1"/>
          </p:nvPr>
        </p:nvSpPr>
        <p:spPr>
          <a:xfrm>
            <a:off x="261257" y="4130351"/>
            <a:ext cx="8005664" cy="1024812"/>
          </a:xfrm>
          <a:prstGeom prst="rect">
            <a:avLst/>
          </a:prstGeom>
        </p:spPr>
        <p:txBody>
          <a:bodyPr/>
          <a:lstStyle>
            <a:lvl1pPr marL="0" indent="0" algn="l">
              <a:buNone/>
              <a:defRPr sz="2400" b="0" i="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25434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1B59-F040-A54A-5019-A7D6BEF2ED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F5E980-F2F4-3C34-5374-45A44E3CAD70}"/>
              </a:ext>
            </a:extLst>
          </p:cNvPr>
          <p:cNvSpPr>
            <a:spLocks noGrp="1"/>
          </p:cNvSpPr>
          <p:nvPr>
            <p:ph sz="half" idx="1"/>
          </p:nvPr>
        </p:nvSpPr>
        <p:spPr>
          <a:xfrm>
            <a:off x="628650" y="1826684"/>
            <a:ext cx="386715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E52FB5-9F0E-DD15-6E88-29F57458F41E}"/>
              </a:ext>
            </a:extLst>
          </p:cNvPr>
          <p:cNvSpPr>
            <a:spLocks noGrp="1"/>
          </p:cNvSpPr>
          <p:nvPr>
            <p:ph sz="half" idx="2"/>
          </p:nvPr>
        </p:nvSpPr>
        <p:spPr>
          <a:xfrm>
            <a:off x="4648200" y="1826684"/>
            <a:ext cx="386715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228129-AB37-FF85-4FF8-4F03F3D0CBDB}"/>
              </a:ext>
            </a:extLst>
          </p:cNvPr>
          <p:cNvSpPr>
            <a:spLocks noGrp="1"/>
          </p:cNvSpPr>
          <p:nvPr>
            <p:ph type="dt" sz="half" idx="10"/>
          </p:nvPr>
        </p:nvSpPr>
        <p:spPr/>
        <p:txBody>
          <a:bodyPr/>
          <a:lstStyle/>
          <a:p>
            <a:fld id="{AEA9A4A8-AB62-C64B-8EC7-1A266786C424}" type="datetimeFigureOut">
              <a:rPr lang="en-US" smtClean="0"/>
              <a:t>2/4/2026</a:t>
            </a:fld>
            <a:endParaRPr lang="en-US"/>
          </a:p>
        </p:txBody>
      </p:sp>
      <p:sp>
        <p:nvSpPr>
          <p:cNvPr id="6" name="Footer Placeholder 5">
            <a:extLst>
              <a:ext uri="{FF2B5EF4-FFF2-40B4-BE49-F238E27FC236}">
                <a16:creationId xmlns:a16="http://schemas.microsoft.com/office/drawing/2014/main" id="{416290A8-2168-87C6-9955-44CC3ED6C6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DD0631-DEE7-A8F4-6C98-701F0AE1FF6A}"/>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454290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887413"/>
          </a:xfrm>
          <a:prstGeom prst="rect">
            <a:avLst/>
          </a:prstGeom>
          <a:solidFill>
            <a:srgbClr val="511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b="1">
              <a:solidFill>
                <a:srgbClr val="FFFFFF"/>
              </a:solidFill>
            </a:endParaRPr>
          </a:p>
        </p:txBody>
      </p:sp>
      <p:pic>
        <p:nvPicPr>
          <p:cNvPr id="5" name="Picture 5" descr="UPMC_1_H_RGB_Tag.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4375" y="6180138"/>
            <a:ext cx="18494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6154" y="1144634"/>
            <a:ext cx="8689518" cy="4798052"/>
          </a:xfrm>
          <a:prstGeom prst="rect">
            <a:avLst/>
          </a:prstGeom>
        </p:spPr>
        <p:txBody>
          <a:bodyPr/>
          <a:lstStyle>
            <a:lvl1pPr>
              <a:defRPr sz="2400">
                <a:solidFill>
                  <a:schemeClr val="tx1"/>
                </a:solidFill>
                <a:latin typeface="Arial"/>
                <a:cs typeface="Arial"/>
              </a:defRPr>
            </a:lvl1pPr>
            <a:lvl2pPr>
              <a:defRPr sz="2000">
                <a:solidFill>
                  <a:schemeClr val="tx1"/>
                </a:solidFill>
                <a:latin typeface="Arial"/>
                <a:cs typeface="Arial"/>
              </a:defRPr>
            </a:lvl2pPr>
            <a:lvl3pPr>
              <a:defRPr>
                <a:solidFill>
                  <a:schemeClr val="tx1"/>
                </a:solidFill>
                <a:latin typeface="Arial"/>
                <a:cs typeface="Arial"/>
              </a:defRPr>
            </a:lvl3pPr>
            <a:lvl4pPr>
              <a:defRPr sz="1800">
                <a:solidFill>
                  <a:schemeClr val="tx1"/>
                </a:solidFill>
                <a:latin typeface="Arial"/>
                <a:cs typeface="Arial"/>
              </a:defRPr>
            </a:lvl4pPr>
            <a:lvl5pPr>
              <a:defRPr sz="1800">
                <a:solidFill>
                  <a:schemeClr val="tx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2"/>
          <p:cNvSpPr>
            <a:spLocks noGrp="1" noChangeArrowheads="1"/>
          </p:cNvSpPr>
          <p:nvPr>
            <p:ph type="title"/>
          </p:nvPr>
        </p:nvSpPr>
        <p:spPr bwMode="auto">
          <a:xfrm>
            <a:off x="222251" y="0"/>
            <a:ext cx="8691562" cy="862395"/>
          </a:xfrm>
          <a:prstGeom prst="rect">
            <a:avLst/>
          </a:prstGeom>
          <a:noFill/>
          <a:ln w="9525">
            <a:noFill/>
            <a:miter lim="800000"/>
            <a:headEnd/>
            <a:tailEnd/>
          </a:ln>
        </p:spPr>
        <p:txBody>
          <a:bodyPr anchor="ctr" anchorCtr="0"/>
          <a:lstStyle/>
          <a:p>
            <a:pPr lvl="0"/>
            <a:r>
              <a:rPr lang="en-US" dirty="0"/>
              <a:t>Click to edit Master </a:t>
            </a:r>
          </a:p>
        </p:txBody>
      </p:sp>
      <p:sp>
        <p:nvSpPr>
          <p:cNvPr id="6" name="Rectangle 5"/>
          <p:cNvSpPr>
            <a:spLocks noGrp="1" noChangeArrowheads="1"/>
          </p:cNvSpPr>
          <p:nvPr userDrawn="1">
            <p:ph type="sldNum" sz="quarter" idx="10"/>
          </p:nvPr>
        </p:nvSpPr>
        <p:spPr/>
        <p:txBody>
          <a:bodyPr/>
          <a:lstStyle>
            <a:lvl1pPr>
              <a:defRPr smtClean="0"/>
            </a:lvl1pPr>
          </a:lstStyle>
          <a:p>
            <a:pPr>
              <a:defRPr/>
            </a:pPr>
            <a:fld id="{1EEBAFF9-3667-4CEA-91D2-D9E08DB199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4845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0" y="0"/>
            <a:ext cx="9144000" cy="887413"/>
          </a:xfrm>
          <a:prstGeom prst="rect">
            <a:avLst/>
          </a:prstGeom>
          <a:solidFill>
            <a:srgbClr val="511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b="1">
              <a:solidFill>
                <a:srgbClr val="FFFFFF"/>
              </a:solidFill>
            </a:endParaRPr>
          </a:p>
        </p:txBody>
      </p:sp>
      <p:pic>
        <p:nvPicPr>
          <p:cNvPr id="6" name="Picture 5" descr="UPMC_1_H_RGB_Tag.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4375" y="6180138"/>
            <a:ext cx="18494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26154" y="1144634"/>
            <a:ext cx="4269646" cy="4798051"/>
          </a:xfrm>
          <a:prstGeom prst="rect">
            <a:avLst/>
          </a:prstGeom>
        </p:spPr>
        <p:txBody>
          <a:bodyPr/>
          <a:lstStyle>
            <a:lvl1pPr>
              <a:defRPr sz="2200">
                <a:solidFill>
                  <a:schemeClr val="tx1"/>
                </a:solidFill>
                <a:latin typeface="Arial"/>
                <a:cs typeface="Arial"/>
              </a:defRPr>
            </a:lvl1pPr>
            <a:lvl2pPr>
              <a:defRPr sz="18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5pPr>
              <a:defRPr sz="1800">
                <a:solidFill>
                  <a:schemeClr val="tx1"/>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199" y="1144634"/>
            <a:ext cx="4267473" cy="4798051"/>
          </a:xfrm>
          <a:prstGeom prst="rect">
            <a:avLst/>
          </a:prstGeom>
        </p:spPr>
        <p:txBody>
          <a:bodyPr/>
          <a:lstStyle>
            <a:lvl1pPr>
              <a:defRPr sz="2200">
                <a:solidFill>
                  <a:schemeClr val="tx1"/>
                </a:solidFill>
                <a:latin typeface="Arial"/>
                <a:cs typeface="Arial"/>
              </a:defRPr>
            </a:lvl1pPr>
            <a:lvl2pPr>
              <a:defRPr sz="18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5pPr>
              <a:defRPr sz="1800">
                <a:solidFill>
                  <a:schemeClr val="tx1"/>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p:cNvSpPr>
            <a:spLocks noGrp="1" noChangeArrowheads="1"/>
          </p:cNvSpPr>
          <p:nvPr>
            <p:ph type="title"/>
          </p:nvPr>
        </p:nvSpPr>
        <p:spPr bwMode="auto">
          <a:xfrm>
            <a:off x="222251" y="0"/>
            <a:ext cx="8691562" cy="862395"/>
          </a:xfrm>
          <a:prstGeom prst="rect">
            <a:avLst/>
          </a:prstGeom>
          <a:noFill/>
          <a:ln w="9525">
            <a:noFill/>
            <a:miter lim="800000"/>
            <a:headEnd/>
            <a:tailEnd/>
          </a:ln>
        </p:spPr>
        <p:txBody>
          <a:bodyPr anchor="ctr" anchorCtr="0"/>
          <a:lstStyle/>
          <a:p>
            <a:pPr lvl="0"/>
            <a:r>
              <a:rPr lang="en-US" dirty="0"/>
              <a:t>Click to edit Master </a:t>
            </a:r>
          </a:p>
        </p:txBody>
      </p:sp>
      <p:sp>
        <p:nvSpPr>
          <p:cNvPr id="7" name="Rectangle 6"/>
          <p:cNvSpPr>
            <a:spLocks noGrp="1" noChangeArrowheads="1"/>
          </p:cNvSpPr>
          <p:nvPr userDrawn="1">
            <p:ph type="sldNum" sz="quarter" idx="10"/>
          </p:nvPr>
        </p:nvSpPr>
        <p:spPr/>
        <p:txBody>
          <a:bodyPr/>
          <a:lstStyle>
            <a:lvl1pPr>
              <a:defRPr smtClean="0"/>
            </a:lvl1pPr>
          </a:lstStyle>
          <a:p>
            <a:pPr>
              <a:defRPr/>
            </a:pPr>
            <a:fld id="{9913F283-5592-41C7-BA86-B18F1186BA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8775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9144000" cy="887413"/>
          </a:xfrm>
          <a:prstGeom prst="rect">
            <a:avLst/>
          </a:prstGeom>
          <a:solidFill>
            <a:srgbClr val="511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b="1">
              <a:solidFill>
                <a:srgbClr val="FFFFFF"/>
              </a:solidFill>
            </a:endParaRPr>
          </a:p>
        </p:txBody>
      </p:sp>
      <p:pic>
        <p:nvPicPr>
          <p:cNvPr id="4" name="Picture 5" descr="UPMC_1_H_RGB_Tag.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4375" y="6180138"/>
            <a:ext cx="18494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bwMode="auto">
          <a:xfrm>
            <a:off x="222251" y="0"/>
            <a:ext cx="8691562" cy="862395"/>
          </a:xfrm>
          <a:prstGeom prst="rect">
            <a:avLst/>
          </a:prstGeom>
          <a:noFill/>
          <a:ln w="9525">
            <a:noFill/>
            <a:miter lim="800000"/>
            <a:headEnd/>
            <a:tailEnd/>
          </a:ln>
        </p:spPr>
        <p:txBody>
          <a:bodyPr anchor="ctr" anchorCtr="0"/>
          <a:lstStyle/>
          <a:p>
            <a:pPr lvl="0"/>
            <a:r>
              <a:rPr lang="en-US" dirty="0"/>
              <a:t>Click to edit Master </a:t>
            </a:r>
          </a:p>
        </p:txBody>
      </p:sp>
      <p:sp>
        <p:nvSpPr>
          <p:cNvPr id="5" name="Rectangle 4"/>
          <p:cNvSpPr>
            <a:spLocks noGrp="1" noChangeArrowheads="1"/>
          </p:cNvSpPr>
          <p:nvPr userDrawn="1">
            <p:ph type="sldNum" sz="quarter" idx="10"/>
          </p:nvPr>
        </p:nvSpPr>
        <p:spPr/>
        <p:txBody>
          <a:bodyPr/>
          <a:lstStyle>
            <a:lvl1pPr>
              <a:defRPr smtClean="0"/>
            </a:lvl1pPr>
          </a:lstStyle>
          <a:p>
            <a:pPr>
              <a:defRPr/>
            </a:pPr>
            <a:fld id="{108B6DC3-01B1-4D04-90FB-3FF31C45F0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873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Freeform 4"/>
          <p:cNvSpPr>
            <a:spLocks/>
          </p:cNvSpPr>
          <p:nvPr userDrawn="1"/>
        </p:nvSpPr>
        <p:spPr bwMode="auto">
          <a:xfrm>
            <a:off x="0" y="0"/>
            <a:ext cx="9144000" cy="1219200"/>
          </a:xfrm>
          <a:custGeom>
            <a:avLst/>
            <a:gdLst>
              <a:gd name="T0" fmla="*/ 9144000 w 11520"/>
              <a:gd name="T1" fmla="*/ 0 h 1536"/>
              <a:gd name="T2" fmla="*/ 9144000 w 11520"/>
              <a:gd name="T3" fmla="*/ 1219200 h 1536"/>
              <a:gd name="T4" fmla="*/ 9045575 w 11520"/>
              <a:gd name="T5" fmla="*/ 1173163 h 1536"/>
              <a:gd name="T6" fmla="*/ 8921750 w 11520"/>
              <a:gd name="T7" fmla="*/ 1119188 h 1536"/>
              <a:gd name="T8" fmla="*/ 8748713 w 11520"/>
              <a:gd name="T9" fmla="*/ 1050131 h 1536"/>
              <a:gd name="T10" fmla="*/ 8527256 w 11520"/>
              <a:gd name="T11" fmla="*/ 968375 h 1536"/>
              <a:gd name="T12" fmla="*/ 8257381 w 11520"/>
              <a:gd name="T13" fmla="*/ 876300 h 1536"/>
              <a:gd name="T14" fmla="*/ 7939088 w 11520"/>
              <a:gd name="T15" fmla="*/ 777875 h 1536"/>
              <a:gd name="T16" fmla="*/ 7669213 w 11520"/>
              <a:gd name="T17" fmla="*/ 703263 h 1536"/>
              <a:gd name="T18" fmla="*/ 7473950 w 11520"/>
              <a:gd name="T19" fmla="*/ 651669 h 1536"/>
              <a:gd name="T20" fmla="*/ 7266781 w 11520"/>
              <a:gd name="T21" fmla="*/ 601663 h 1536"/>
              <a:gd name="T22" fmla="*/ 7047706 w 11520"/>
              <a:gd name="T23" fmla="*/ 551656 h 1536"/>
              <a:gd name="T24" fmla="*/ 6815138 w 11520"/>
              <a:gd name="T25" fmla="*/ 501650 h 1536"/>
              <a:gd name="T26" fmla="*/ 6572250 w 11520"/>
              <a:gd name="T27" fmla="*/ 454025 h 1536"/>
              <a:gd name="T28" fmla="*/ 6317456 w 11520"/>
              <a:gd name="T29" fmla="*/ 408781 h 1536"/>
              <a:gd name="T30" fmla="*/ 6050756 w 11520"/>
              <a:gd name="T31" fmla="*/ 365125 h 1536"/>
              <a:gd name="T32" fmla="*/ 5773738 w 11520"/>
              <a:gd name="T33" fmla="*/ 324644 h 1536"/>
              <a:gd name="T34" fmla="*/ 5483225 w 11520"/>
              <a:gd name="T35" fmla="*/ 286544 h 1536"/>
              <a:gd name="T36" fmla="*/ 5180806 w 11520"/>
              <a:gd name="T37" fmla="*/ 252413 h 1536"/>
              <a:gd name="T38" fmla="*/ 4867275 w 11520"/>
              <a:gd name="T39" fmla="*/ 221456 h 1536"/>
              <a:gd name="T40" fmla="*/ 4542631 w 11520"/>
              <a:gd name="T41" fmla="*/ 193675 h 1536"/>
              <a:gd name="T42" fmla="*/ 4205288 w 11520"/>
              <a:gd name="T43" fmla="*/ 171450 h 1536"/>
              <a:gd name="T44" fmla="*/ 3856831 w 11520"/>
              <a:gd name="T45" fmla="*/ 154781 h 1536"/>
              <a:gd name="T46" fmla="*/ 3497263 w 11520"/>
              <a:gd name="T47" fmla="*/ 142875 h 1536"/>
              <a:gd name="T48" fmla="*/ 3125788 w 11520"/>
              <a:gd name="T49" fmla="*/ 136525 h 1536"/>
              <a:gd name="T50" fmla="*/ 2935288 w 11520"/>
              <a:gd name="T51" fmla="*/ 135731 h 1536"/>
              <a:gd name="T52" fmla="*/ 2581275 w 11520"/>
              <a:gd name="T53" fmla="*/ 138113 h 1536"/>
              <a:gd name="T54" fmla="*/ 2250281 w 11520"/>
              <a:gd name="T55" fmla="*/ 145256 h 1536"/>
              <a:gd name="T56" fmla="*/ 1942306 w 11520"/>
              <a:gd name="T57" fmla="*/ 155575 h 1536"/>
              <a:gd name="T58" fmla="*/ 1656556 w 11520"/>
              <a:gd name="T59" fmla="*/ 169863 h 1536"/>
              <a:gd name="T60" fmla="*/ 1393031 w 11520"/>
              <a:gd name="T61" fmla="*/ 185738 h 1536"/>
              <a:gd name="T62" fmla="*/ 1152525 w 11520"/>
              <a:gd name="T63" fmla="*/ 204788 h 1536"/>
              <a:gd name="T64" fmla="*/ 933450 w 11520"/>
              <a:gd name="T65" fmla="*/ 223838 h 1536"/>
              <a:gd name="T66" fmla="*/ 565944 w 11520"/>
              <a:gd name="T67" fmla="*/ 264319 h 1536"/>
              <a:gd name="T68" fmla="*/ 289719 w 11520"/>
              <a:gd name="T69" fmla="*/ 302419 h 1536"/>
              <a:gd name="T70" fmla="*/ 104775 w 11520"/>
              <a:gd name="T71" fmla="*/ 331788 h 1536"/>
              <a:gd name="T72" fmla="*/ 0 w 11520"/>
              <a:gd name="T73" fmla="*/ 352425 h 1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520" h="1536">
                <a:moveTo>
                  <a:pt x="0" y="0"/>
                </a:moveTo>
                <a:lnTo>
                  <a:pt x="11520" y="0"/>
                </a:lnTo>
                <a:lnTo>
                  <a:pt x="11520" y="1536"/>
                </a:lnTo>
                <a:lnTo>
                  <a:pt x="11489" y="1521"/>
                </a:lnTo>
                <a:lnTo>
                  <a:pt x="11396" y="1478"/>
                </a:lnTo>
                <a:lnTo>
                  <a:pt x="11325" y="1446"/>
                </a:lnTo>
                <a:lnTo>
                  <a:pt x="11240" y="1410"/>
                </a:lnTo>
                <a:lnTo>
                  <a:pt x="11139" y="1368"/>
                </a:lnTo>
                <a:lnTo>
                  <a:pt x="11022" y="1323"/>
                </a:lnTo>
                <a:lnTo>
                  <a:pt x="10890" y="1272"/>
                </a:lnTo>
                <a:lnTo>
                  <a:pt x="10743" y="1220"/>
                </a:lnTo>
                <a:lnTo>
                  <a:pt x="10581" y="1163"/>
                </a:lnTo>
                <a:lnTo>
                  <a:pt x="10403" y="1104"/>
                </a:lnTo>
                <a:lnTo>
                  <a:pt x="10211" y="1043"/>
                </a:lnTo>
                <a:lnTo>
                  <a:pt x="10002" y="980"/>
                </a:lnTo>
                <a:lnTo>
                  <a:pt x="9779" y="917"/>
                </a:lnTo>
                <a:lnTo>
                  <a:pt x="9662" y="886"/>
                </a:lnTo>
                <a:lnTo>
                  <a:pt x="9540" y="853"/>
                </a:lnTo>
                <a:lnTo>
                  <a:pt x="9416" y="821"/>
                </a:lnTo>
                <a:lnTo>
                  <a:pt x="9287" y="790"/>
                </a:lnTo>
                <a:lnTo>
                  <a:pt x="9155" y="758"/>
                </a:lnTo>
                <a:lnTo>
                  <a:pt x="9018" y="727"/>
                </a:lnTo>
                <a:lnTo>
                  <a:pt x="8879" y="695"/>
                </a:lnTo>
                <a:lnTo>
                  <a:pt x="8735" y="664"/>
                </a:lnTo>
                <a:lnTo>
                  <a:pt x="8586" y="632"/>
                </a:lnTo>
                <a:lnTo>
                  <a:pt x="8436" y="602"/>
                </a:lnTo>
                <a:lnTo>
                  <a:pt x="8280" y="572"/>
                </a:lnTo>
                <a:lnTo>
                  <a:pt x="8123" y="544"/>
                </a:lnTo>
                <a:lnTo>
                  <a:pt x="7959" y="515"/>
                </a:lnTo>
                <a:lnTo>
                  <a:pt x="7794" y="487"/>
                </a:lnTo>
                <a:lnTo>
                  <a:pt x="7623" y="460"/>
                </a:lnTo>
                <a:lnTo>
                  <a:pt x="7451" y="435"/>
                </a:lnTo>
                <a:lnTo>
                  <a:pt x="7274" y="409"/>
                </a:lnTo>
                <a:lnTo>
                  <a:pt x="7092" y="384"/>
                </a:lnTo>
                <a:lnTo>
                  <a:pt x="6908" y="361"/>
                </a:lnTo>
                <a:lnTo>
                  <a:pt x="6719" y="339"/>
                </a:lnTo>
                <a:lnTo>
                  <a:pt x="6527" y="318"/>
                </a:lnTo>
                <a:lnTo>
                  <a:pt x="6332" y="297"/>
                </a:lnTo>
                <a:lnTo>
                  <a:pt x="6132" y="279"/>
                </a:lnTo>
                <a:lnTo>
                  <a:pt x="5930" y="261"/>
                </a:lnTo>
                <a:lnTo>
                  <a:pt x="5723" y="244"/>
                </a:lnTo>
                <a:lnTo>
                  <a:pt x="5513" y="229"/>
                </a:lnTo>
                <a:lnTo>
                  <a:pt x="5298" y="216"/>
                </a:lnTo>
                <a:lnTo>
                  <a:pt x="5081" y="205"/>
                </a:lnTo>
                <a:lnTo>
                  <a:pt x="4859" y="195"/>
                </a:lnTo>
                <a:lnTo>
                  <a:pt x="4634" y="186"/>
                </a:lnTo>
                <a:lnTo>
                  <a:pt x="4406" y="180"/>
                </a:lnTo>
                <a:lnTo>
                  <a:pt x="4173" y="175"/>
                </a:lnTo>
                <a:lnTo>
                  <a:pt x="3938" y="172"/>
                </a:lnTo>
                <a:lnTo>
                  <a:pt x="3698" y="171"/>
                </a:lnTo>
                <a:lnTo>
                  <a:pt x="3471" y="172"/>
                </a:lnTo>
                <a:lnTo>
                  <a:pt x="3252" y="174"/>
                </a:lnTo>
                <a:lnTo>
                  <a:pt x="3041" y="178"/>
                </a:lnTo>
                <a:lnTo>
                  <a:pt x="2835" y="183"/>
                </a:lnTo>
                <a:lnTo>
                  <a:pt x="2637" y="189"/>
                </a:lnTo>
                <a:lnTo>
                  <a:pt x="2447" y="196"/>
                </a:lnTo>
                <a:lnTo>
                  <a:pt x="2264" y="204"/>
                </a:lnTo>
                <a:lnTo>
                  <a:pt x="2087" y="214"/>
                </a:lnTo>
                <a:lnTo>
                  <a:pt x="1917" y="223"/>
                </a:lnTo>
                <a:lnTo>
                  <a:pt x="1755" y="234"/>
                </a:lnTo>
                <a:lnTo>
                  <a:pt x="1599" y="246"/>
                </a:lnTo>
                <a:lnTo>
                  <a:pt x="1452" y="258"/>
                </a:lnTo>
                <a:lnTo>
                  <a:pt x="1311" y="270"/>
                </a:lnTo>
                <a:lnTo>
                  <a:pt x="1176" y="282"/>
                </a:lnTo>
                <a:lnTo>
                  <a:pt x="930" y="307"/>
                </a:lnTo>
                <a:lnTo>
                  <a:pt x="713" y="333"/>
                </a:lnTo>
                <a:lnTo>
                  <a:pt x="525" y="358"/>
                </a:lnTo>
                <a:lnTo>
                  <a:pt x="365" y="381"/>
                </a:lnTo>
                <a:lnTo>
                  <a:pt x="234" y="402"/>
                </a:lnTo>
                <a:lnTo>
                  <a:pt x="132" y="418"/>
                </a:lnTo>
                <a:lnTo>
                  <a:pt x="59" y="432"/>
                </a:lnTo>
                <a:lnTo>
                  <a:pt x="0" y="444"/>
                </a:lnTo>
                <a:lnTo>
                  <a:pt x="0" y="0"/>
                </a:lnTo>
                <a:close/>
              </a:path>
            </a:pathLst>
          </a:custGeom>
          <a:solidFill>
            <a:srgbClr val="5015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800" b="1">
              <a:solidFill>
                <a:srgbClr val="535A5D"/>
              </a:solidFill>
              <a:latin typeface="Arial" pitchFamily="34" charset="0"/>
              <a:ea typeface="ＭＳ Ｐゴシック" pitchFamily="34" charset="-128"/>
            </a:endParaRPr>
          </a:p>
        </p:txBody>
      </p:sp>
      <p:sp>
        <p:nvSpPr>
          <p:cNvPr id="5" name="Freeform 4"/>
          <p:cNvSpPr>
            <a:spLocks/>
          </p:cNvSpPr>
          <p:nvPr userDrawn="1"/>
        </p:nvSpPr>
        <p:spPr bwMode="auto">
          <a:xfrm>
            <a:off x="0" y="5902419"/>
            <a:ext cx="9144000" cy="955581"/>
          </a:xfrm>
          <a:custGeom>
            <a:avLst/>
            <a:gdLst/>
            <a:ahLst/>
            <a:cxnLst>
              <a:cxn ang="0">
                <a:pos x="11520" y="0"/>
              </a:cxn>
              <a:cxn ang="0">
                <a:pos x="11520" y="1536"/>
              </a:cxn>
              <a:cxn ang="0">
                <a:pos x="11396" y="1478"/>
              </a:cxn>
              <a:cxn ang="0">
                <a:pos x="11240" y="1410"/>
              </a:cxn>
              <a:cxn ang="0">
                <a:pos x="11022" y="1323"/>
              </a:cxn>
              <a:cxn ang="0">
                <a:pos x="10743" y="1220"/>
              </a:cxn>
              <a:cxn ang="0">
                <a:pos x="10403" y="1104"/>
              </a:cxn>
              <a:cxn ang="0">
                <a:pos x="10002" y="980"/>
              </a:cxn>
              <a:cxn ang="0">
                <a:pos x="9662" y="886"/>
              </a:cxn>
              <a:cxn ang="0">
                <a:pos x="9416" y="821"/>
              </a:cxn>
              <a:cxn ang="0">
                <a:pos x="9155" y="758"/>
              </a:cxn>
              <a:cxn ang="0">
                <a:pos x="8879" y="695"/>
              </a:cxn>
              <a:cxn ang="0">
                <a:pos x="8586" y="632"/>
              </a:cxn>
              <a:cxn ang="0">
                <a:pos x="8280" y="572"/>
              </a:cxn>
              <a:cxn ang="0">
                <a:pos x="7959" y="515"/>
              </a:cxn>
              <a:cxn ang="0">
                <a:pos x="7623" y="460"/>
              </a:cxn>
              <a:cxn ang="0">
                <a:pos x="7274" y="409"/>
              </a:cxn>
              <a:cxn ang="0">
                <a:pos x="6908" y="361"/>
              </a:cxn>
              <a:cxn ang="0">
                <a:pos x="6527" y="318"/>
              </a:cxn>
              <a:cxn ang="0">
                <a:pos x="6132" y="279"/>
              </a:cxn>
              <a:cxn ang="0">
                <a:pos x="5723" y="244"/>
              </a:cxn>
              <a:cxn ang="0">
                <a:pos x="5298" y="216"/>
              </a:cxn>
              <a:cxn ang="0">
                <a:pos x="4859" y="195"/>
              </a:cxn>
              <a:cxn ang="0">
                <a:pos x="4406" y="180"/>
              </a:cxn>
              <a:cxn ang="0">
                <a:pos x="3938" y="172"/>
              </a:cxn>
              <a:cxn ang="0">
                <a:pos x="3698" y="171"/>
              </a:cxn>
              <a:cxn ang="0">
                <a:pos x="3252" y="174"/>
              </a:cxn>
              <a:cxn ang="0">
                <a:pos x="2835" y="183"/>
              </a:cxn>
              <a:cxn ang="0">
                <a:pos x="2447" y="196"/>
              </a:cxn>
              <a:cxn ang="0">
                <a:pos x="2087" y="214"/>
              </a:cxn>
              <a:cxn ang="0">
                <a:pos x="1755" y="234"/>
              </a:cxn>
              <a:cxn ang="0">
                <a:pos x="1452" y="258"/>
              </a:cxn>
              <a:cxn ang="0">
                <a:pos x="1176" y="282"/>
              </a:cxn>
              <a:cxn ang="0">
                <a:pos x="713" y="333"/>
              </a:cxn>
              <a:cxn ang="0">
                <a:pos x="365" y="381"/>
              </a:cxn>
              <a:cxn ang="0">
                <a:pos x="132" y="418"/>
              </a:cxn>
              <a:cxn ang="0">
                <a:pos x="0" y="444"/>
              </a:cxn>
            </a:cxnLst>
            <a:rect l="0" t="0" r="r" b="b"/>
            <a:pathLst>
              <a:path w="11520" h="1536">
                <a:moveTo>
                  <a:pt x="0" y="0"/>
                </a:moveTo>
                <a:lnTo>
                  <a:pt x="11520" y="0"/>
                </a:lnTo>
                <a:lnTo>
                  <a:pt x="11520" y="1536"/>
                </a:lnTo>
                <a:lnTo>
                  <a:pt x="11520" y="1536"/>
                </a:lnTo>
                <a:lnTo>
                  <a:pt x="11489" y="1521"/>
                </a:lnTo>
                <a:lnTo>
                  <a:pt x="11396" y="1478"/>
                </a:lnTo>
                <a:lnTo>
                  <a:pt x="11325" y="1446"/>
                </a:lnTo>
                <a:lnTo>
                  <a:pt x="11240" y="1410"/>
                </a:lnTo>
                <a:lnTo>
                  <a:pt x="11139" y="1368"/>
                </a:lnTo>
                <a:lnTo>
                  <a:pt x="11022" y="1323"/>
                </a:lnTo>
                <a:lnTo>
                  <a:pt x="10890" y="1272"/>
                </a:lnTo>
                <a:lnTo>
                  <a:pt x="10743" y="1220"/>
                </a:lnTo>
                <a:lnTo>
                  <a:pt x="10581" y="1163"/>
                </a:lnTo>
                <a:lnTo>
                  <a:pt x="10403" y="1104"/>
                </a:lnTo>
                <a:lnTo>
                  <a:pt x="10211" y="1043"/>
                </a:lnTo>
                <a:lnTo>
                  <a:pt x="10002" y="980"/>
                </a:lnTo>
                <a:lnTo>
                  <a:pt x="9779" y="917"/>
                </a:lnTo>
                <a:lnTo>
                  <a:pt x="9662" y="886"/>
                </a:lnTo>
                <a:lnTo>
                  <a:pt x="9540" y="853"/>
                </a:lnTo>
                <a:lnTo>
                  <a:pt x="9416" y="821"/>
                </a:lnTo>
                <a:lnTo>
                  <a:pt x="9287" y="790"/>
                </a:lnTo>
                <a:lnTo>
                  <a:pt x="9155" y="758"/>
                </a:lnTo>
                <a:lnTo>
                  <a:pt x="9018" y="727"/>
                </a:lnTo>
                <a:lnTo>
                  <a:pt x="8879" y="695"/>
                </a:lnTo>
                <a:lnTo>
                  <a:pt x="8735" y="664"/>
                </a:lnTo>
                <a:lnTo>
                  <a:pt x="8586" y="632"/>
                </a:lnTo>
                <a:lnTo>
                  <a:pt x="8436" y="602"/>
                </a:lnTo>
                <a:lnTo>
                  <a:pt x="8280" y="572"/>
                </a:lnTo>
                <a:lnTo>
                  <a:pt x="8123" y="544"/>
                </a:lnTo>
                <a:lnTo>
                  <a:pt x="7959" y="515"/>
                </a:lnTo>
                <a:lnTo>
                  <a:pt x="7794" y="487"/>
                </a:lnTo>
                <a:lnTo>
                  <a:pt x="7623" y="460"/>
                </a:lnTo>
                <a:lnTo>
                  <a:pt x="7451" y="435"/>
                </a:lnTo>
                <a:lnTo>
                  <a:pt x="7274" y="409"/>
                </a:lnTo>
                <a:lnTo>
                  <a:pt x="7092" y="384"/>
                </a:lnTo>
                <a:lnTo>
                  <a:pt x="6908" y="361"/>
                </a:lnTo>
                <a:lnTo>
                  <a:pt x="6719" y="339"/>
                </a:lnTo>
                <a:lnTo>
                  <a:pt x="6527" y="318"/>
                </a:lnTo>
                <a:lnTo>
                  <a:pt x="6332" y="297"/>
                </a:lnTo>
                <a:lnTo>
                  <a:pt x="6132" y="279"/>
                </a:lnTo>
                <a:lnTo>
                  <a:pt x="5930" y="261"/>
                </a:lnTo>
                <a:lnTo>
                  <a:pt x="5723" y="244"/>
                </a:lnTo>
                <a:lnTo>
                  <a:pt x="5513" y="229"/>
                </a:lnTo>
                <a:lnTo>
                  <a:pt x="5298" y="216"/>
                </a:lnTo>
                <a:lnTo>
                  <a:pt x="5081" y="205"/>
                </a:lnTo>
                <a:lnTo>
                  <a:pt x="4859" y="195"/>
                </a:lnTo>
                <a:lnTo>
                  <a:pt x="4634" y="186"/>
                </a:lnTo>
                <a:lnTo>
                  <a:pt x="4406" y="180"/>
                </a:lnTo>
                <a:lnTo>
                  <a:pt x="4173" y="175"/>
                </a:lnTo>
                <a:lnTo>
                  <a:pt x="3938" y="172"/>
                </a:lnTo>
                <a:lnTo>
                  <a:pt x="3698" y="171"/>
                </a:lnTo>
                <a:lnTo>
                  <a:pt x="3698" y="171"/>
                </a:lnTo>
                <a:lnTo>
                  <a:pt x="3471" y="172"/>
                </a:lnTo>
                <a:lnTo>
                  <a:pt x="3252" y="174"/>
                </a:lnTo>
                <a:lnTo>
                  <a:pt x="3041" y="178"/>
                </a:lnTo>
                <a:lnTo>
                  <a:pt x="2835" y="183"/>
                </a:lnTo>
                <a:lnTo>
                  <a:pt x="2637" y="189"/>
                </a:lnTo>
                <a:lnTo>
                  <a:pt x="2447" y="196"/>
                </a:lnTo>
                <a:lnTo>
                  <a:pt x="2264" y="204"/>
                </a:lnTo>
                <a:lnTo>
                  <a:pt x="2087" y="214"/>
                </a:lnTo>
                <a:lnTo>
                  <a:pt x="1917" y="223"/>
                </a:lnTo>
                <a:lnTo>
                  <a:pt x="1755" y="234"/>
                </a:lnTo>
                <a:lnTo>
                  <a:pt x="1599" y="246"/>
                </a:lnTo>
                <a:lnTo>
                  <a:pt x="1452" y="258"/>
                </a:lnTo>
                <a:lnTo>
                  <a:pt x="1311" y="270"/>
                </a:lnTo>
                <a:lnTo>
                  <a:pt x="1176" y="282"/>
                </a:lnTo>
                <a:lnTo>
                  <a:pt x="930" y="307"/>
                </a:lnTo>
                <a:lnTo>
                  <a:pt x="713" y="333"/>
                </a:lnTo>
                <a:lnTo>
                  <a:pt x="525" y="358"/>
                </a:lnTo>
                <a:lnTo>
                  <a:pt x="365" y="381"/>
                </a:lnTo>
                <a:lnTo>
                  <a:pt x="234" y="402"/>
                </a:lnTo>
                <a:lnTo>
                  <a:pt x="132" y="418"/>
                </a:lnTo>
                <a:lnTo>
                  <a:pt x="59" y="432"/>
                </a:lnTo>
                <a:lnTo>
                  <a:pt x="0" y="444"/>
                </a:lnTo>
                <a:lnTo>
                  <a:pt x="0" y="0"/>
                </a:lnTo>
                <a:close/>
              </a:path>
            </a:pathLst>
          </a:custGeom>
          <a:solidFill>
            <a:srgbClr val="535A5D"/>
          </a:solidFill>
          <a:ln w="9525">
            <a:noFill/>
            <a:round/>
            <a:headEnd/>
            <a:tailEnd/>
          </a:ln>
          <a:scene3d>
            <a:camera prst="orthographicFront">
              <a:rot lat="0" lon="0" rev="10800000"/>
            </a:camera>
            <a:lightRig rig="threePt" dir="t"/>
          </a:scene3d>
        </p:spPr>
        <p:txBody>
          <a:bodyPr/>
          <a:lstStyle/>
          <a:p>
            <a:pPr fontAlgn="base">
              <a:spcBef>
                <a:spcPct val="0"/>
              </a:spcBef>
              <a:spcAft>
                <a:spcPct val="0"/>
              </a:spcAft>
              <a:defRPr/>
            </a:pPr>
            <a:endParaRPr lang="en-US" sz="2800" b="1">
              <a:solidFill>
                <a:srgbClr val="535A5D"/>
              </a:solidFill>
              <a:latin typeface="Arial" pitchFamily="-108" charset="0"/>
              <a:ea typeface="ＭＳ Ｐゴシック" pitchFamily="-108" charset="-128"/>
              <a:cs typeface="ＭＳ Ｐゴシック" pitchFamily="-108" charset="-128"/>
            </a:endParaRPr>
          </a:p>
        </p:txBody>
      </p:sp>
      <p:pic>
        <p:nvPicPr>
          <p:cNvPr id="6" name="Picture 6" descr="UPMC_1_H_RGB_Tag.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54138" y="2068513"/>
            <a:ext cx="45069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384824" y="4472904"/>
            <a:ext cx="7311227" cy="1021895"/>
          </a:xfrm>
          <a:prstGeom prst="rect">
            <a:avLst/>
          </a:prstGeom>
          <a:ln>
            <a:noFill/>
          </a:ln>
        </p:spPr>
        <p:txBody>
          <a:bodyPr anchor="t" anchorCtr="0"/>
          <a:lstStyle>
            <a:lvl1pPr marL="0" indent="0" algn="l">
              <a:lnSpc>
                <a:spcPct val="100000"/>
              </a:lnSpc>
              <a:spcBef>
                <a:spcPts val="0"/>
              </a:spcBef>
              <a:spcAft>
                <a:spcPts val="0"/>
              </a:spcAft>
              <a:buFontTx/>
              <a:buNone/>
              <a:defRPr sz="2200" b="0" i="0" cap="none" baseline="0">
                <a:solidFill>
                  <a:schemeClr val="tx1"/>
                </a:solidFill>
                <a:latin typeface="Arial"/>
                <a:cs typeface="Arial"/>
              </a:defRPr>
            </a:lvl1pPr>
          </a:lstStyle>
          <a:p>
            <a:r>
              <a:rPr lang="en-US" dirty="0"/>
              <a:t>Click to edit Master subtitle style</a:t>
            </a:r>
          </a:p>
        </p:txBody>
      </p:sp>
      <p:sp>
        <p:nvSpPr>
          <p:cNvPr id="7" name="Rectangle 2"/>
          <p:cNvSpPr>
            <a:spLocks noGrp="1" noChangeArrowheads="1"/>
          </p:cNvSpPr>
          <p:nvPr>
            <p:ph type="title"/>
          </p:nvPr>
        </p:nvSpPr>
        <p:spPr bwMode="auto">
          <a:xfrm>
            <a:off x="1384824" y="3758753"/>
            <a:ext cx="7311227" cy="430887"/>
          </a:xfrm>
          <a:prstGeom prst="rect">
            <a:avLst/>
          </a:prstGeom>
          <a:noFill/>
          <a:ln w="9525">
            <a:noFill/>
            <a:miter lim="800000"/>
            <a:headEnd/>
            <a:tailEnd/>
          </a:ln>
        </p:spPr>
        <p:txBody>
          <a:bodyPr anchor="b"/>
          <a:lstStyle>
            <a:lvl1pPr marL="0" algn="l">
              <a:lnSpc>
                <a:spcPct val="100000"/>
              </a:lnSpc>
              <a:spcBef>
                <a:spcPts val="0"/>
              </a:spcBef>
              <a:defRPr sz="2800" b="1" cap="none">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161297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887413"/>
          </a:xfrm>
          <a:prstGeom prst="rect">
            <a:avLst/>
          </a:prstGeom>
          <a:solidFill>
            <a:srgbClr val="511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b="1">
              <a:solidFill>
                <a:srgbClr val="FFFFFF"/>
              </a:solidFill>
            </a:endParaRPr>
          </a:p>
        </p:txBody>
      </p:sp>
      <p:pic>
        <p:nvPicPr>
          <p:cNvPr id="5" name="Picture 5" descr="UPMC_1_H_RGB_Tag.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4375" y="6180138"/>
            <a:ext cx="18494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6154" y="1144634"/>
            <a:ext cx="8689518" cy="4798052"/>
          </a:xfrm>
          <a:prstGeom prst="rect">
            <a:avLst/>
          </a:prstGeom>
        </p:spPr>
        <p:txBody>
          <a:bodyPr/>
          <a:lstStyle>
            <a:lvl1pPr>
              <a:defRPr sz="2400">
                <a:solidFill>
                  <a:schemeClr val="tx1"/>
                </a:solidFill>
                <a:latin typeface="Arial"/>
                <a:cs typeface="Arial"/>
              </a:defRPr>
            </a:lvl1pPr>
            <a:lvl2pPr>
              <a:defRPr sz="2000">
                <a:solidFill>
                  <a:schemeClr val="tx1"/>
                </a:solidFill>
                <a:latin typeface="Arial"/>
                <a:cs typeface="Arial"/>
              </a:defRPr>
            </a:lvl2pPr>
            <a:lvl3pPr>
              <a:defRPr>
                <a:solidFill>
                  <a:schemeClr val="tx1"/>
                </a:solidFill>
                <a:latin typeface="Arial"/>
                <a:cs typeface="Arial"/>
              </a:defRPr>
            </a:lvl3pPr>
            <a:lvl4pPr>
              <a:defRPr sz="1800">
                <a:solidFill>
                  <a:schemeClr val="tx1"/>
                </a:solidFill>
                <a:latin typeface="Arial"/>
                <a:cs typeface="Arial"/>
              </a:defRPr>
            </a:lvl4pPr>
            <a:lvl5pPr>
              <a:defRPr sz="1800">
                <a:solidFill>
                  <a:schemeClr val="tx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2"/>
          <p:cNvSpPr>
            <a:spLocks noGrp="1" noChangeArrowheads="1"/>
          </p:cNvSpPr>
          <p:nvPr>
            <p:ph type="title"/>
          </p:nvPr>
        </p:nvSpPr>
        <p:spPr bwMode="auto">
          <a:xfrm>
            <a:off x="222251" y="0"/>
            <a:ext cx="8691562" cy="862395"/>
          </a:xfrm>
          <a:prstGeom prst="rect">
            <a:avLst/>
          </a:prstGeom>
          <a:noFill/>
          <a:ln w="9525">
            <a:noFill/>
            <a:miter lim="800000"/>
            <a:headEnd/>
            <a:tailEnd/>
          </a:ln>
        </p:spPr>
        <p:txBody>
          <a:bodyPr anchor="ctr" anchorCtr="0"/>
          <a:lstStyle/>
          <a:p>
            <a:pPr lvl="0"/>
            <a:r>
              <a:rPr lang="en-US" dirty="0"/>
              <a:t>Click to edit Master </a:t>
            </a:r>
          </a:p>
        </p:txBody>
      </p:sp>
      <p:sp>
        <p:nvSpPr>
          <p:cNvPr id="6" name="Rectangle 5"/>
          <p:cNvSpPr>
            <a:spLocks noGrp="1" noChangeArrowheads="1"/>
          </p:cNvSpPr>
          <p:nvPr userDrawn="1">
            <p:ph type="sldNum" sz="quarter" idx="10"/>
          </p:nvPr>
        </p:nvSpPr>
        <p:spPr/>
        <p:txBody>
          <a:bodyPr/>
          <a:lstStyle>
            <a:lvl1pPr>
              <a:defRPr smtClean="0"/>
            </a:lvl1pPr>
          </a:lstStyle>
          <a:p>
            <a:pPr>
              <a:defRPr/>
            </a:pPr>
            <a:fld id="{1EEBAFF9-3667-4CEA-91D2-D9E08DB199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242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0" y="0"/>
            <a:ext cx="9144000" cy="887413"/>
          </a:xfrm>
          <a:prstGeom prst="rect">
            <a:avLst/>
          </a:prstGeom>
          <a:solidFill>
            <a:srgbClr val="511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b="1">
              <a:solidFill>
                <a:srgbClr val="FFFFFF"/>
              </a:solidFill>
            </a:endParaRPr>
          </a:p>
        </p:txBody>
      </p:sp>
      <p:pic>
        <p:nvPicPr>
          <p:cNvPr id="6" name="Picture 5" descr="UPMC_1_H_RGB_Tag.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4375" y="6180138"/>
            <a:ext cx="18494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26154" y="1144634"/>
            <a:ext cx="4269646" cy="4798051"/>
          </a:xfrm>
          <a:prstGeom prst="rect">
            <a:avLst/>
          </a:prstGeom>
        </p:spPr>
        <p:txBody>
          <a:bodyPr/>
          <a:lstStyle>
            <a:lvl1pPr>
              <a:defRPr sz="2200">
                <a:solidFill>
                  <a:schemeClr val="tx1"/>
                </a:solidFill>
                <a:latin typeface="Arial"/>
                <a:cs typeface="Arial"/>
              </a:defRPr>
            </a:lvl1pPr>
            <a:lvl2pPr>
              <a:defRPr sz="18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5pPr>
              <a:defRPr sz="1800">
                <a:solidFill>
                  <a:schemeClr val="tx1"/>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199" y="1144634"/>
            <a:ext cx="4267473" cy="4798051"/>
          </a:xfrm>
          <a:prstGeom prst="rect">
            <a:avLst/>
          </a:prstGeom>
        </p:spPr>
        <p:txBody>
          <a:bodyPr/>
          <a:lstStyle>
            <a:lvl1pPr>
              <a:defRPr sz="2200">
                <a:solidFill>
                  <a:schemeClr val="tx1"/>
                </a:solidFill>
                <a:latin typeface="Arial"/>
                <a:cs typeface="Arial"/>
              </a:defRPr>
            </a:lvl1pPr>
            <a:lvl2pPr>
              <a:defRPr sz="18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5pPr>
              <a:defRPr sz="1800">
                <a:solidFill>
                  <a:schemeClr val="tx1"/>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p:cNvSpPr>
            <a:spLocks noGrp="1" noChangeArrowheads="1"/>
          </p:cNvSpPr>
          <p:nvPr>
            <p:ph type="title"/>
          </p:nvPr>
        </p:nvSpPr>
        <p:spPr bwMode="auto">
          <a:xfrm>
            <a:off x="222251" y="0"/>
            <a:ext cx="8691562" cy="862395"/>
          </a:xfrm>
          <a:prstGeom prst="rect">
            <a:avLst/>
          </a:prstGeom>
          <a:noFill/>
          <a:ln w="9525">
            <a:noFill/>
            <a:miter lim="800000"/>
            <a:headEnd/>
            <a:tailEnd/>
          </a:ln>
        </p:spPr>
        <p:txBody>
          <a:bodyPr anchor="ctr" anchorCtr="0"/>
          <a:lstStyle/>
          <a:p>
            <a:pPr lvl="0"/>
            <a:r>
              <a:rPr lang="en-US" dirty="0"/>
              <a:t>Click to edit Master </a:t>
            </a:r>
          </a:p>
        </p:txBody>
      </p:sp>
      <p:sp>
        <p:nvSpPr>
          <p:cNvPr id="7" name="Rectangle 6"/>
          <p:cNvSpPr>
            <a:spLocks noGrp="1" noChangeArrowheads="1"/>
          </p:cNvSpPr>
          <p:nvPr userDrawn="1">
            <p:ph type="sldNum" sz="quarter" idx="10"/>
          </p:nvPr>
        </p:nvSpPr>
        <p:spPr/>
        <p:txBody>
          <a:bodyPr/>
          <a:lstStyle>
            <a:lvl1pPr>
              <a:defRPr smtClean="0"/>
            </a:lvl1pPr>
          </a:lstStyle>
          <a:p>
            <a:pPr>
              <a:defRPr/>
            </a:pPr>
            <a:fld id="{9913F283-5592-41C7-BA86-B18F1186BA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326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9144000" cy="887413"/>
          </a:xfrm>
          <a:prstGeom prst="rect">
            <a:avLst/>
          </a:prstGeom>
          <a:solidFill>
            <a:srgbClr val="511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b="1">
              <a:solidFill>
                <a:srgbClr val="FFFFFF"/>
              </a:solidFill>
            </a:endParaRPr>
          </a:p>
        </p:txBody>
      </p:sp>
      <p:pic>
        <p:nvPicPr>
          <p:cNvPr id="4" name="Picture 5" descr="UPMC_1_H_RGB_Tag.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4375" y="6180138"/>
            <a:ext cx="18494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bwMode="auto">
          <a:xfrm>
            <a:off x="222251" y="0"/>
            <a:ext cx="8691562" cy="862395"/>
          </a:xfrm>
          <a:prstGeom prst="rect">
            <a:avLst/>
          </a:prstGeom>
          <a:noFill/>
          <a:ln w="9525">
            <a:noFill/>
            <a:miter lim="800000"/>
            <a:headEnd/>
            <a:tailEnd/>
          </a:ln>
        </p:spPr>
        <p:txBody>
          <a:bodyPr anchor="ctr" anchorCtr="0"/>
          <a:lstStyle/>
          <a:p>
            <a:pPr lvl="0"/>
            <a:r>
              <a:rPr lang="en-US" dirty="0"/>
              <a:t>Click to edit Master </a:t>
            </a:r>
          </a:p>
        </p:txBody>
      </p:sp>
      <p:sp>
        <p:nvSpPr>
          <p:cNvPr id="5" name="Rectangle 4"/>
          <p:cNvSpPr>
            <a:spLocks noGrp="1" noChangeArrowheads="1"/>
          </p:cNvSpPr>
          <p:nvPr userDrawn="1">
            <p:ph type="sldNum" sz="quarter" idx="10"/>
          </p:nvPr>
        </p:nvSpPr>
        <p:spPr/>
        <p:txBody>
          <a:bodyPr/>
          <a:lstStyle>
            <a:lvl1pPr>
              <a:defRPr smtClean="0"/>
            </a:lvl1pPr>
          </a:lstStyle>
          <a:p>
            <a:pPr>
              <a:defRPr/>
            </a:pPr>
            <a:fld id="{108B6DC3-01B1-4D04-90FB-3FF31C45F0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67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C6CC0EF4-3DBA-4BE2-A649-C9BE7148495F}"/>
              </a:ext>
            </a:extLst>
          </p:cNvPr>
          <p:cNvSpPr>
            <a:spLocks/>
          </p:cNvSpPr>
          <p:nvPr userDrawn="1"/>
        </p:nvSpPr>
        <p:spPr bwMode="auto">
          <a:xfrm>
            <a:off x="0" y="0"/>
            <a:ext cx="9144000" cy="1219200"/>
          </a:xfrm>
          <a:custGeom>
            <a:avLst/>
            <a:gdLst>
              <a:gd name="T0" fmla="*/ 2147483646 w 11520"/>
              <a:gd name="T1" fmla="*/ 0 h 1536"/>
              <a:gd name="T2" fmla="*/ 2147483646 w 11520"/>
              <a:gd name="T3" fmla="*/ 2147483646 h 1536"/>
              <a:gd name="T4" fmla="*/ 2147483646 w 11520"/>
              <a:gd name="T5" fmla="*/ 2147483646 h 1536"/>
              <a:gd name="T6" fmla="*/ 2147483646 w 11520"/>
              <a:gd name="T7" fmla="*/ 2147483646 h 1536"/>
              <a:gd name="T8" fmla="*/ 2147483646 w 11520"/>
              <a:gd name="T9" fmla="*/ 2147483646 h 1536"/>
              <a:gd name="T10" fmla="*/ 2147483646 w 11520"/>
              <a:gd name="T11" fmla="*/ 2147483646 h 1536"/>
              <a:gd name="T12" fmla="*/ 2147483646 w 11520"/>
              <a:gd name="T13" fmla="*/ 2147483646 h 1536"/>
              <a:gd name="T14" fmla="*/ 2147483646 w 11520"/>
              <a:gd name="T15" fmla="*/ 2147483646 h 1536"/>
              <a:gd name="T16" fmla="*/ 2147483646 w 11520"/>
              <a:gd name="T17" fmla="*/ 2147483646 h 1536"/>
              <a:gd name="T18" fmla="*/ 2147483646 w 11520"/>
              <a:gd name="T19" fmla="*/ 2147483646 h 1536"/>
              <a:gd name="T20" fmla="*/ 2147483646 w 11520"/>
              <a:gd name="T21" fmla="*/ 2147483646 h 1536"/>
              <a:gd name="T22" fmla="*/ 2147483646 w 11520"/>
              <a:gd name="T23" fmla="*/ 2147483646 h 1536"/>
              <a:gd name="T24" fmla="*/ 2147483646 w 11520"/>
              <a:gd name="T25" fmla="*/ 2147483646 h 1536"/>
              <a:gd name="T26" fmla="*/ 2147483646 w 11520"/>
              <a:gd name="T27" fmla="*/ 2147483646 h 1536"/>
              <a:gd name="T28" fmla="*/ 2147483646 w 11520"/>
              <a:gd name="T29" fmla="*/ 2147483646 h 1536"/>
              <a:gd name="T30" fmla="*/ 2147483646 w 11520"/>
              <a:gd name="T31" fmla="*/ 2147483646 h 1536"/>
              <a:gd name="T32" fmla="*/ 2147483646 w 11520"/>
              <a:gd name="T33" fmla="*/ 2147483646 h 1536"/>
              <a:gd name="T34" fmla="*/ 2147483646 w 11520"/>
              <a:gd name="T35" fmla="*/ 2147483646 h 1536"/>
              <a:gd name="T36" fmla="*/ 2147483646 w 11520"/>
              <a:gd name="T37" fmla="*/ 2147483646 h 1536"/>
              <a:gd name="T38" fmla="*/ 2147483646 w 11520"/>
              <a:gd name="T39" fmla="*/ 2147483646 h 1536"/>
              <a:gd name="T40" fmla="*/ 2147483646 w 11520"/>
              <a:gd name="T41" fmla="*/ 2147483646 h 1536"/>
              <a:gd name="T42" fmla="*/ 2147483646 w 11520"/>
              <a:gd name="T43" fmla="*/ 2147483646 h 1536"/>
              <a:gd name="T44" fmla="*/ 2147483646 w 11520"/>
              <a:gd name="T45" fmla="*/ 2147483646 h 1536"/>
              <a:gd name="T46" fmla="*/ 2147483646 w 11520"/>
              <a:gd name="T47" fmla="*/ 2147483646 h 1536"/>
              <a:gd name="T48" fmla="*/ 2147483646 w 11520"/>
              <a:gd name="T49" fmla="*/ 2147483646 h 1536"/>
              <a:gd name="T50" fmla="*/ 2147483646 w 11520"/>
              <a:gd name="T51" fmla="*/ 2147483646 h 1536"/>
              <a:gd name="T52" fmla="*/ 2147483646 w 11520"/>
              <a:gd name="T53" fmla="*/ 2147483646 h 1536"/>
              <a:gd name="T54" fmla="*/ 2147483646 w 11520"/>
              <a:gd name="T55" fmla="*/ 2147483646 h 1536"/>
              <a:gd name="T56" fmla="*/ 2147483646 w 11520"/>
              <a:gd name="T57" fmla="*/ 2147483646 h 1536"/>
              <a:gd name="T58" fmla="*/ 2147483646 w 11520"/>
              <a:gd name="T59" fmla="*/ 2147483646 h 1536"/>
              <a:gd name="T60" fmla="*/ 2147483646 w 11520"/>
              <a:gd name="T61" fmla="*/ 2147483646 h 1536"/>
              <a:gd name="T62" fmla="*/ 2147483646 w 11520"/>
              <a:gd name="T63" fmla="*/ 2147483646 h 1536"/>
              <a:gd name="T64" fmla="*/ 2147483646 w 11520"/>
              <a:gd name="T65" fmla="*/ 2147483646 h 1536"/>
              <a:gd name="T66" fmla="*/ 2147483646 w 11520"/>
              <a:gd name="T67" fmla="*/ 2147483646 h 1536"/>
              <a:gd name="T68" fmla="*/ 2147483646 w 11520"/>
              <a:gd name="T69" fmla="*/ 2147483646 h 1536"/>
              <a:gd name="T70" fmla="*/ 2147483646 w 11520"/>
              <a:gd name="T71" fmla="*/ 2147483646 h 1536"/>
              <a:gd name="T72" fmla="*/ 0 w 11520"/>
              <a:gd name="T73" fmla="*/ 2147483646 h 1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520" h="1536">
                <a:moveTo>
                  <a:pt x="0" y="0"/>
                </a:moveTo>
                <a:lnTo>
                  <a:pt x="11520" y="0"/>
                </a:lnTo>
                <a:lnTo>
                  <a:pt x="11520" y="1536"/>
                </a:lnTo>
                <a:lnTo>
                  <a:pt x="11489" y="1521"/>
                </a:lnTo>
                <a:lnTo>
                  <a:pt x="11396" y="1478"/>
                </a:lnTo>
                <a:lnTo>
                  <a:pt x="11325" y="1446"/>
                </a:lnTo>
                <a:lnTo>
                  <a:pt x="11240" y="1410"/>
                </a:lnTo>
                <a:lnTo>
                  <a:pt x="11139" y="1368"/>
                </a:lnTo>
                <a:lnTo>
                  <a:pt x="11022" y="1323"/>
                </a:lnTo>
                <a:lnTo>
                  <a:pt x="10890" y="1272"/>
                </a:lnTo>
                <a:lnTo>
                  <a:pt x="10743" y="1220"/>
                </a:lnTo>
                <a:lnTo>
                  <a:pt x="10581" y="1163"/>
                </a:lnTo>
                <a:lnTo>
                  <a:pt x="10403" y="1104"/>
                </a:lnTo>
                <a:lnTo>
                  <a:pt x="10211" y="1043"/>
                </a:lnTo>
                <a:lnTo>
                  <a:pt x="10002" y="980"/>
                </a:lnTo>
                <a:lnTo>
                  <a:pt x="9779" y="917"/>
                </a:lnTo>
                <a:lnTo>
                  <a:pt x="9662" y="886"/>
                </a:lnTo>
                <a:lnTo>
                  <a:pt x="9540" y="853"/>
                </a:lnTo>
                <a:lnTo>
                  <a:pt x="9416" y="821"/>
                </a:lnTo>
                <a:lnTo>
                  <a:pt x="9287" y="790"/>
                </a:lnTo>
                <a:lnTo>
                  <a:pt x="9155" y="758"/>
                </a:lnTo>
                <a:lnTo>
                  <a:pt x="9018" y="727"/>
                </a:lnTo>
                <a:lnTo>
                  <a:pt x="8879" y="695"/>
                </a:lnTo>
                <a:lnTo>
                  <a:pt x="8735" y="664"/>
                </a:lnTo>
                <a:lnTo>
                  <a:pt x="8586" y="632"/>
                </a:lnTo>
                <a:lnTo>
                  <a:pt x="8436" y="602"/>
                </a:lnTo>
                <a:lnTo>
                  <a:pt x="8280" y="572"/>
                </a:lnTo>
                <a:lnTo>
                  <a:pt x="8123" y="544"/>
                </a:lnTo>
                <a:lnTo>
                  <a:pt x="7959" y="515"/>
                </a:lnTo>
                <a:lnTo>
                  <a:pt x="7794" y="487"/>
                </a:lnTo>
                <a:lnTo>
                  <a:pt x="7623" y="460"/>
                </a:lnTo>
                <a:lnTo>
                  <a:pt x="7451" y="435"/>
                </a:lnTo>
                <a:lnTo>
                  <a:pt x="7274" y="409"/>
                </a:lnTo>
                <a:lnTo>
                  <a:pt x="7092" y="384"/>
                </a:lnTo>
                <a:lnTo>
                  <a:pt x="6908" y="361"/>
                </a:lnTo>
                <a:lnTo>
                  <a:pt x="6719" y="339"/>
                </a:lnTo>
                <a:lnTo>
                  <a:pt x="6527" y="318"/>
                </a:lnTo>
                <a:lnTo>
                  <a:pt x="6332" y="297"/>
                </a:lnTo>
                <a:lnTo>
                  <a:pt x="6132" y="279"/>
                </a:lnTo>
                <a:lnTo>
                  <a:pt x="5930" y="261"/>
                </a:lnTo>
                <a:lnTo>
                  <a:pt x="5723" y="244"/>
                </a:lnTo>
                <a:lnTo>
                  <a:pt x="5513" y="229"/>
                </a:lnTo>
                <a:lnTo>
                  <a:pt x="5298" y="216"/>
                </a:lnTo>
                <a:lnTo>
                  <a:pt x="5081" y="205"/>
                </a:lnTo>
                <a:lnTo>
                  <a:pt x="4859" y="195"/>
                </a:lnTo>
                <a:lnTo>
                  <a:pt x="4634" y="186"/>
                </a:lnTo>
                <a:lnTo>
                  <a:pt x="4406" y="180"/>
                </a:lnTo>
                <a:lnTo>
                  <a:pt x="4173" y="175"/>
                </a:lnTo>
                <a:lnTo>
                  <a:pt x="3938" y="172"/>
                </a:lnTo>
                <a:lnTo>
                  <a:pt x="3698" y="171"/>
                </a:lnTo>
                <a:lnTo>
                  <a:pt x="3471" y="172"/>
                </a:lnTo>
                <a:lnTo>
                  <a:pt x="3252" y="174"/>
                </a:lnTo>
                <a:lnTo>
                  <a:pt x="3041" y="178"/>
                </a:lnTo>
                <a:lnTo>
                  <a:pt x="2835" y="183"/>
                </a:lnTo>
                <a:lnTo>
                  <a:pt x="2637" y="189"/>
                </a:lnTo>
                <a:lnTo>
                  <a:pt x="2447" y="196"/>
                </a:lnTo>
                <a:lnTo>
                  <a:pt x="2264" y="204"/>
                </a:lnTo>
                <a:lnTo>
                  <a:pt x="2087" y="214"/>
                </a:lnTo>
                <a:lnTo>
                  <a:pt x="1917" y="223"/>
                </a:lnTo>
                <a:lnTo>
                  <a:pt x="1755" y="234"/>
                </a:lnTo>
                <a:lnTo>
                  <a:pt x="1599" y="246"/>
                </a:lnTo>
                <a:lnTo>
                  <a:pt x="1452" y="258"/>
                </a:lnTo>
                <a:lnTo>
                  <a:pt x="1311" y="270"/>
                </a:lnTo>
                <a:lnTo>
                  <a:pt x="1176" y="282"/>
                </a:lnTo>
                <a:lnTo>
                  <a:pt x="930" y="307"/>
                </a:lnTo>
                <a:lnTo>
                  <a:pt x="713" y="333"/>
                </a:lnTo>
                <a:lnTo>
                  <a:pt x="525" y="358"/>
                </a:lnTo>
                <a:lnTo>
                  <a:pt x="365" y="381"/>
                </a:lnTo>
                <a:lnTo>
                  <a:pt x="234" y="402"/>
                </a:lnTo>
                <a:lnTo>
                  <a:pt x="132" y="418"/>
                </a:lnTo>
                <a:lnTo>
                  <a:pt x="59" y="432"/>
                </a:lnTo>
                <a:lnTo>
                  <a:pt x="0" y="444"/>
                </a:lnTo>
                <a:lnTo>
                  <a:pt x="0" y="0"/>
                </a:lnTo>
                <a:close/>
              </a:path>
            </a:pathLst>
          </a:custGeom>
          <a:solidFill>
            <a:srgbClr val="5015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5">
            <a:extLst>
              <a:ext uri="{FF2B5EF4-FFF2-40B4-BE49-F238E27FC236}">
                <a16:creationId xmlns:a16="http://schemas.microsoft.com/office/drawing/2014/main" id="{1DCCBEA5-8D5B-4C70-B999-845BD7816D9D}"/>
              </a:ext>
            </a:extLst>
          </p:cNvPr>
          <p:cNvSpPr>
            <a:spLocks/>
          </p:cNvSpPr>
          <p:nvPr userDrawn="1"/>
        </p:nvSpPr>
        <p:spPr bwMode="auto">
          <a:xfrm>
            <a:off x="0" y="5902419"/>
            <a:ext cx="9144000" cy="955581"/>
          </a:xfrm>
          <a:custGeom>
            <a:avLst/>
            <a:gdLst/>
            <a:ahLst/>
            <a:cxnLst>
              <a:cxn ang="0">
                <a:pos x="11520" y="0"/>
              </a:cxn>
              <a:cxn ang="0">
                <a:pos x="11520" y="1536"/>
              </a:cxn>
              <a:cxn ang="0">
                <a:pos x="11396" y="1478"/>
              </a:cxn>
              <a:cxn ang="0">
                <a:pos x="11240" y="1410"/>
              </a:cxn>
              <a:cxn ang="0">
                <a:pos x="11022" y="1323"/>
              </a:cxn>
              <a:cxn ang="0">
                <a:pos x="10743" y="1220"/>
              </a:cxn>
              <a:cxn ang="0">
                <a:pos x="10403" y="1104"/>
              </a:cxn>
              <a:cxn ang="0">
                <a:pos x="10002" y="980"/>
              </a:cxn>
              <a:cxn ang="0">
                <a:pos x="9662" y="886"/>
              </a:cxn>
              <a:cxn ang="0">
                <a:pos x="9416" y="821"/>
              </a:cxn>
              <a:cxn ang="0">
                <a:pos x="9155" y="758"/>
              </a:cxn>
              <a:cxn ang="0">
                <a:pos x="8879" y="695"/>
              </a:cxn>
              <a:cxn ang="0">
                <a:pos x="8586" y="632"/>
              </a:cxn>
              <a:cxn ang="0">
                <a:pos x="8280" y="572"/>
              </a:cxn>
              <a:cxn ang="0">
                <a:pos x="7959" y="515"/>
              </a:cxn>
              <a:cxn ang="0">
                <a:pos x="7623" y="460"/>
              </a:cxn>
              <a:cxn ang="0">
                <a:pos x="7274" y="409"/>
              </a:cxn>
              <a:cxn ang="0">
                <a:pos x="6908" y="361"/>
              </a:cxn>
              <a:cxn ang="0">
                <a:pos x="6527" y="318"/>
              </a:cxn>
              <a:cxn ang="0">
                <a:pos x="6132" y="279"/>
              </a:cxn>
              <a:cxn ang="0">
                <a:pos x="5723" y="244"/>
              </a:cxn>
              <a:cxn ang="0">
                <a:pos x="5298" y="216"/>
              </a:cxn>
              <a:cxn ang="0">
                <a:pos x="4859" y="195"/>
              </a:cxn>
              <a:cxn ang="0">
                <a:pos x="4406" y="180"/>
              </a:cxn>
              <a:cxn ang="0">
                <a:pos x="3938" y="172"/>
              </a:cxn>
              <a:cxn ang="0">
                <a:pos x="3698" y="171"/>
              </a:cxn>
              <a:cxn ang="0">
                <a:pos x="3252" y="174"/>
              </a:cxn>
              <a:cxn ang="0">
                <a:pos x="2835" y="183"/>
              </a:cxn>
              <a:cxn ang="0">
                <a:pos x="2447" y="196"/>
              </a:cxn>
              <a:cxn ang="0">
                <a:pos x="2087" y="214"/>
              </a:cxn>
              <a:cxn ang="0">
                <a:pos x="1755" y="234"/>
              </a:cxn>
              <a:cxn ang="0">
                <a:pos x="1452" y="258"/>
              </a:cxn>
              <a:cxn ang="0">
                <a:pos x="1176" y="282"/>
              </a:cxn>
              <a:cxn ang="0">
                <a:pos x="713" y="333"/>
              </a:cxn>
              <a:cxn ang="0">
                <a:pos x="365" y="381"/>
              </a:cxn>
              <a:cxn ang="0">
                <a:pos x="132" y="418"/>
              </a:cxn>
              <a:cxn ang="0">
                <a:pos x="0" y="444"/>
              </a:cxn>
            </a:cxnLst>
            <a:rect l="0" t="0" r="r" b="b"/>
            <a:pathLst>
              <a:path w="11520" h="1536">
                <a:moveTo>
                  <a:pt x="0" y="0"/>
                </a:moveTo>
                <a:lnTo>
                  <a:pt x="11520" y="0"/>
                </a:lnTo>
                <a:lnTo>
                  <a:pt x="11520" y="1536"/>
                </a:lnTo>
                <a:lnTo>
                  <a:pt x="11520" y="1536"/>
                </a:lnTo>
                <a:lnTo>
                  <a:pt x="11489" y="1521"/>
                </a:lnTo>
                <a:lnTo>
                  <a:pt x="11396" y="1478"/>
                </a:lnTo>
                <a:lnTo>
                  <a:pt x="11325" y="1446"/>
                </a:lnTo>
                <a:lnTo>
                  <a:pt x="11240" y="1410"/>
                </a:lnTo>
                <a:lnTo>
                  <a:pt x="11139" y="1368"/>
                </a:lnTo>
                <a:lnTo>
                  <a:pt x="11022" y="1323"/>
                </a:lnTo>
                <a:lnTo>
                  <a:pt x="10890" y="1272"/>
                </a:lnTo>
                <a:lnTo>
                  <a:pt x="10743" y="1220"/>
                </a:lnTo>
                <a:lnTo>
                  <a:pt x="10581" y="1163"/>
                </a:lnTo>
                <a:lnTo>
                  <a:pt x="10403" y="1104"/>
                </a:lnTo>
                <a:lnTo>
                  <a:pt x="10211" y="1043"/>
                </a:lnTo>
                <a:lnTo>
                  <a:pt x="10002" y="980"/>
                </a:lnTo>
                <a:lnTo>
                  <a:pt x="9779" y="917"/>
                </a:lnTo>
                <a:lnTo>
                  <a:pt x="9662" y="886"/>
                </a:lnTo>
                <a:lnTo>
                  <a:pt x="9540" y="853"/>
                </a:lnTo>
                <a:lnTo>
                  <a:pt x="9416" y="821"/>
                </a:lnTo>
                <a:lnTo>
                  <a:pt x="9287" y="790"/>
                </a:lnTo>
                <a:lnTo>
                  <a:pt x="9155" y="758"/>
                </a:lnTo>
                <a:lnTo>
                  <a:pt x="9018" y="727"/>
                </a:lnTo>
                <a:lnTo>
                  <a:pt x="8879" y="695"/>
                </a:lnTo>
                <a:lnTo>
                  <a:pt x="8735" y="664"/>
                </a:lnTo>
                <a:lnTo>
                  <a:pt x="8586" y="632"/>
                </a:lnTo>
                <a:lnTo>
                  <a:pt x="8436" y="602"/>
                </a:lnTo>
                <a:lnTo>
                  <a:pt x="8280" y="572"/>
                </a:lnTo>
                <a:lnTo>
                  <a:pt x="8123" y="544"/>
                </a:lnTo>
                <a:lnTo>
                  <a:pt x="7959" y="515"/>
                </a:lnTo>
                <a:lnTo>
                  <a:pt x="7794" y="487"/>
                </a:lnTo>
                <a:lnTo>
                  <a:pt x="7623" y="460"/>
                </a:lnTo>
                <a:lnTo>
                  <a:pt x="7451" y="435"/>
                </a:lnTo>
                <a:lnTo>
                  <a:pt x="7274" y="409"/>
                </a:lnTo>
                <a:lnTo>
                  <a:pt x="7092" y="384"/>
                </a:lnTo>
                <a:lnTo>
                  <a:pt x="6908" y="361"/>
                </a:lnTo>
                <a:lnTo>
                  <a:pt x="6719" y="339"/>
                </a:lnTo>
                <a:lnTo>
                  <a:pt x="6527" y="318"/>
                </a:lnTo>
                <a:lnTo>
                  <a:pt x="6332" y="297"/>
                </a:lnTo>
                <a:lnTo>
                  <a:pt x="6132" y="279"/>
                </a:lnTo>
                <a:lnTo>
                  <a:pt x="5930" y="261"/>
                </a:lnTo>
                <a:lnTo>
                  <a:pt x="5723" y="244"/>
                </a:lnTo>
                <a:lnTo>
                  <a:pt x="5513" y="229"/>
                </a:lnTo>
                <a:lnTo>
                  <a:pt x="5298" y="216"/>
                </a:lnTo>
                <a:lnTo>
                  <a:pt x="5081" y="205"/>
                </a:lnTo>
                <a:lnTo>
                  <a:pt x="4859" y="195"/>
                </a:lnTo>
                <a:lnTo>
                  <a:pt x="4634" y="186"/>
                </a:lnTo>
                <a:lnTo>
                  <a:pt x="4406" y="180"/>
                </a:lnTo>
                <a:lnTo>
                  <a:pt x="4173" y="175"/>
                </a:lnTo>
                <a:lnTo>
                  <a:pt x="3938" y="172"/>
                </a:lnTo>
                <a:lnTo>
                  <a:pt x="3698" y="171"/>
                </a:lnTo>
                <a:lnTo>
                  <a:pt x="3698" y="171"/>
                </a:lnTo>
                <a:lnTo>
                  <a:pt x="3471" y="172"/>
                </a:lnTo>
                <a:lnTo>
                  <a:pt x="3252" y="174"/>
                </a:lnTo>
                <a:lnTo>
                  <a:pt x="3041" y="178"/>
                </a:lnTo>
                <a:lnTo>
                  <a:pt x="2835" y="183"/>
                </a:lnTo>
                <a:lnTo>
                  <a:pt x="2637" y="189"/>
                </a:lnTo>
                <a:lnTo>
                  <a:pt x="2447" y="196"/>
                </a:lnTo>
                <a:lnTo>
                  <a:pt x="2264" y="204"/>
                </a:lnTo>
                <a:lnTo>
                  <a:pt x="2087" y="214"/>
                </a:lnTo>
                <a:lnTo>
                  <a:pt x="1917" y="223"/>
                </a:lnTo>
                <a:lnTo>
                  <a:pt x="1755" y="234"/>
                </a:lnTo>
                <a:lnTo>
                  <a:pt x="1599" y="246"/>
                </a:lnTo>
                <a:lnTo>
                  <a:pt x="1452" y="258"/>
                </a:lnTo>
                <a:lnTo>
                  <a:pt x="1311" y="270"/>
                </a:lnTo>
                <a:lnTo>
                  <a:pt x="1176" y="282"/>
                </a:lnTo>
                <a:lnTo>
                  <a:pt x="930" y="307"/>
                </a:lnTo>
                <a:lnTo>
                  <a:pt x="713" y="333"/>
                </a:lnTo>
                <a:lnTo>
                  <a:pt x="525" y="358"/>
                </a:lnTo>
                <a:lnTo>
                  <a:pt x="365" y="381"/>
                </a:lnTo>
                <a:lnTo>
                  <a:pt x="234" y="402"/>
                </a:lnTo>
                <a:lnTo>
                  <a:pt x="132" y="418"/>
                </a:lnTo>
                <a:lnTo>
                  <a:pt x="59" y="432"/>
                </a:lnTo>
                <a:lnTo>
                  <a:pt x="0" y="444"/>
                </a:lnTo>
                <a:lnTo>
                  <a:pt x="0" y="0"/>
                </a:lnTo>
                <a:close/>
              </a:path>
            </a:pathLst>
          </a:custGeom>
          <a:solidFill>
            <a:srgbClr val="535A5D"/>
          </a:solidFill>
          <a:ln w="9525">
            <a:noFill/>
            <a:round/>
            <a:headEnd/>
            <a:tailEnd/>
          </a:ln>
          <a:scene3d>
            <a:camera prst="orthographicFront">
              <a:rot lat="0" lon="0" rev="10800000"/>
            </a:camera>
            <a:lightRig rig="threePt" dir="t"/>
          </a:scene3d>
        </p:spPr>
        <p:txBody>
          <a:bodyPr/>
          <a:lstStyle/>
          <a:p>
            <a:pPr eaLnBrk="1" hangingPunct="1">
              <a:defRPr/>
            </a:pPr>
            <a:endParaRPr lang="en-US">
              <a:latin typeface="Arial" pitchFamily="-108" charset="0"/>
              <a:ea typeface="ＭＳ Ｐゴシック" pitchFamily="-108" charset="-128"/>
              <a:cs typeface="ＭＳ Ｐゴシック" pitchFamily="-108" charset="-128"/>
            </a:endParaRPr>
          </a:p>
        </p:txBody>
      </p:sp>
      <p:pic>
        <p:nvPicPr>
          <p:cNvPr id="6" name="Picture 6" descr="UPMC_1_H_RGB_Tag.eps">
            <a:extLst>
              <a:ext uri="{FF2B5EF4-FFF2-40B4-BE49-F238E27FC236}">
                <a16:creationId xmlns:a16="http://schemas.microsoft.com/office/drawing/2014/main" id="{490168B8-FA2B-47AB-89A6-EA4855EA07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54138" y="2068513"/>
            <a:ext cx="45069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384824" y="4472904"/>
            <a:ext cx="7311227" cy="1021895"/>
          </a:xfrm>
          <a:prstGeom prst="rect">
            <a:avLst/>
          </a:prstGeom>
          <a:ln>
            <a:noFill/>
          </a:ln>
        </p:spPr>
        <p:txBody>
          <a:bodyPr anchor="t" anchorCtr="0"/>
          <a:lstStyle>
            <a:lvl1pPr marL="0" indent="0" algn="l">
              <a:lnSpc>
                <a:spcPct val="100000"/>
              </a:lnSpc>
              <a:spcBef>
                <a:spcPts val="0"/>
              </a:spcBef>
              <a:spcAft>
                <a:spcPts val="0"/>
              </a:spcAft>
              <a:buFontTx/>
              <a:buNone/>
              <a:defRPr sz="2200" b="0" i="0" cap="none" baseline="0">
                <a:solidFill>
                  <a:schemeClr val="tx1"/>
                </a:solidFill>
                <a:latin typeface="Arial"/>
                <a:cs typeface="Arial"/>
              </a:defRPr>
            </a:lvl1pPr>
          </a:lstStyle>
          <a:p>
            <a:r>
              <a:rPr lang="en-US" dirty="0"/>
              <a:t>Click to edit Master subtitle style</a:t>
            </a:r>
          </a:p>
        </p:txBody>
      </p:sp>
      <p:sp>
        <p:nvSpPr>
          <p:cNvPr id="7" name="Rectangle 2"/>
          <p:cNvSpPr>
            <a:spLocks noGrp="1" noChangeArrowheads="1"/>
          </p:cNvSpPr>
          <p:nvPr>
            <p:ph type="title"/>
          </p:nvPr>
        </p:nvSpPr>
        <p:spPr bwMode="auto">
          <a:xfrm>
            <a:off x="1384824" y="3758753"/>
            <a:ext cx="7311227" cy="430887"/>
          </a:xfrm>
          <a:prstGeom prst="rect">
            <a:avLst/>
          </a:prstGeom>
          <a:noFill/>
          <a:ln w="9525">
            <a:noFill/>
            <a:miter lim="800000"/>
            <a:headEnd/>
            <a:tailEnd/>
          </a:ln>
        </p:spPr>
        <p:txBody>
          <a:bodyPr anchor="b"/>
          <a:lstStyle>
            <a:lvl1pPr marL="0" algn="l">
              <a:lnSpc>
                <a:spcPct val="100000"/>
              </a:lnSpc>
              <a:spcBef>
                <a:spcPts val="0"/>
              </a:spcBef>
              <a:defRPr sz="2800" b="1" cap="none">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41798752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p:cNvSpPr>
            <a:spLocks/>
          </p:cNvSpPr>
          <p:nvPr userDrawn="1"/>
        </p:nvSpPr>
        <p:spPr bwMode="auto">
          <a:xfrm>
            <a:off x="0" y="5902419"/>
            <a:ext cx="9144000" cy="955581"/>
          </a:xfrm>
          <a:custGeom>
            <a:avLst/>
            <a:gdLst/>
            <a:ahLst/>
            <a:cxnLst>
              <a:cxn ang="0">
                <a:pos x="11520" y="0"/>
              </a:cxn>
              <a:cxn ang="0">
                <a:pos x="11520" y="1536"/>
              </a:cxn>
              <a:cxn ang="0">
                <a:pos x="11396" y="1478"/>
              </a:cxn>
              <a:cxn ang="0">
                <a:pos x="11240" y="1410"/>
              </a:cxn>
              <a:cxn ang="0">
                <a:pos x="11022" y="1323"/>
              </a:cxn>
              <a:cxn ang="0">
                <a:pos x="10743" y="1220"/>
              </a:cxn>
              <a:cxn ang="0">
                <a:pos x="10403" y="1104"/>
              </a:cxn>
              <a:cxn ang="0">
                <a:pos x="10002" y="980"/>
              </a:cxn>
              <a:cxn ang="0">
                <a:pos x="9662" y="886"/>
              </a:cxn>
              <a:cxn ang="0">
                <a:pos x="9416" y="821"/>
              </a:cxn>
              <a:cxn ang="0">
                <a:pos x="9155" y="758"/>
              </a:cxn>
              <a:cxn ang="0">
                <a:pos x="8879" y="695"/>
              </a:cxn>
              <a:cxn ang="0">
                <a:pos x="8586" y="632"/>
              </a:cxn>
              <a:cxn ang="0">
                <a:pos x="8280" y="572"/>
              </a:cxn>
              <a:cxn ang="0">
                <a:pos x="7959" y="515"/>
              </a:cxn>
              <a:cxn ang="0">
                <a:pos x="7623" y="460"/>
              </a:cxn>
              <a:cxn ang="0">
                <a:pos x="7274" y="409"/>
              </a:cxn>
              <a:cxn ang="0">
                <a:pos x="6908" y="361"/>
              </a:cxn>
              <a:cxn ang="0">
                <a:pos x="6527" y="318"/>
              </a:cxn>
              <a:cxn ang="0">
                <a:pos x="6132" y="279"/>
              </a:cxn>
              <a:cxn ang="0">
                <a:pos x="5723" y="244"/>
              </a:cxn>
              <a:cxn ang="0">
                <a:pos x="5298" y="216"/>
              </a:cxn>
              <a:cxn ang="0">
                <a:pos x="4859" y="195"/>
              </a:cxn>
              <a:cxn ang="0">
                <a:pos x="4406" y="180"/>
              </a:cxn>
              <a:cxn ang="0">
                <a:pos x="3938" y="172"/>
              </a:cxn>
              <a:cxn ang="0">
                <a:pos x="3698" y="171"/>
              </a:cxn>
              <a:cxn ang="0">
                <a:pos x="3252" y="174"/>
              </a:cxn>
              <a:cxn ang="0">
                <a:pos x="2835" y="183"/>
              </a:cxn>
              <a:cxn ang="0">
                <a:pos x="2447" y="196"/>
              </a:cxn>
              <a:cxn ang="0">
                <a:pos x="2087" y="214"/>
              </a:cxn>
              <a:cxn ang="0">
                <a:pos x="1755" y="234"/>
              </a:cxn>
              <a:cxn ang="0">
                <a:pos x="1452" y="258"/>
              </a:cxn>
              <a:cxn ang="0">
                <a:pos x="1176" y="282"/>
              </a:cxn>
              <a:cxn ang="0">
                <a:pos x="713" y="333"/>
              </a:cxn>
              <a:cxn ang="0">
                <a:pos x="365" y="381"/>
              </a:cxn>
              <a:cxn ang="0">
                <a:pos x="132" y="418"/>
              </a:cxn>
              <a:cxn ang="0">
                <a:pos x="0" y="444"/>
              </a:cxn>
            </a:cxnLst>
            <a:rect l="0" t="0" r="r" b="b"/>
            <a:pathLst>
              <a:path w="11520" h="1536">
                <a:moveTo>
                  <a:pt x="0" y="0"/>
                </a:moveTo>
                <a:lnTo>
                  <a:pt x="11520" y="0"/>
                </a:lnTo>
                <a:lnTo>
                  <a:pt x="11520" y="1536"/>
                </a:lnTo>
                <a:lnTo>
                  <a:pt x="11520" y="1536"/>
                </a:lnTo>
                <a:lnTo>
                  <a:pt x="11489" y="1521"/>
                </a:lnTo>
                <a:lnTo>
                  <a:pt x="11396" y="1478"/>
                </a:lnTo>
                <a:lnTo>
                  <a:pt x="11325" y="1446"/>
                </a:lnTo>
                <a:lnTo>
                  <a:pt x="11240" y="1410"/>
                </a:lnTo>
                <a:lnTo>
                  <a:pt x="11139" y="1368"/>
                </a:lnTo>
                <a:lnTo>
                  <a:pt x="11022" y="1323"/>
                </a:lnTo>
                <a:lnTo>
                  <a:pt x="10890" y="1272"/>
                </a:lnTo>
                <a:lnTo>
                  <a:pt x="10743" y="1220"/>
                </a:lnTo>
                <a:lnTo>
                  <a:pt x="10581" y="1163"/>
                </a:lnTo>
                <a:lnTo>
                  <a:pt x="10403" y="1104"/>
                </a:lnTo>
                <a:lnTo>
                  <a:pt x="10211" y="1043"/>
                </a:lnTo>
                <a:lnTo>
                  <a:pt x="10002" y="980"/>
                </a:lnTo>
                <a:lnTo>
                  <a:pt x="9779" y="917"/>
                </a:lnTo>
                <a:lnTo>
                  <a:pt x="9662" y="886"/>
                </a:lnTo>
                <a:lnTo>
                  <a:pt x="9540" y="853"/>
                </a:lnTo>
                <a:lnTo>
                  <a:pt x="9416" y="821"/>
                </a:lnTo>
                <a:lnTo>
                  <a:pt x="9287" y="790"/>
                </a:lnTo>
                <a:lnTo>
                  <a:pt x="9155" y="758"/>
                </a:lnTo>
                <a:lnTo>
                  <a:pt x="9018" y="727"/>
                </a:lnTo>
                <a:lnTo>
                  <a:pt x="8879" y="695"/>
                </a:lnTo>
                <a:lnTo>
                  <a:pt x="8735" y="664"/>
                </a:lnTo>
                <a:lnTo>
                  <a:pt x="8586" y="632"/>
                </a:lnTo>
                <a:lnTo>
                  <a:pt x="8436" y="602"/>
                </a:lnTo>
                <a:lnTo>
                  <a:pt x="8280" y="572"/>
                </a:lnTo>
                <a:lnTo>
                  <a:pt x="8123" y="544"/>
                </a:lnTo>
                <a:lnTo>
                  <a:pt x="7959" y="515"/>
                </a:lnTo>
                <a:lnTo>
                  <a:pt x="7794" y="487"/>
                </a:lnTo>
                <a:lnTo>
                  <a:pt x="7623" y="460"/>
                </a:lnTo>
                <a:lnTo>
                  <a:pt x="7451" y="435"/>
                </a:lnTo>
                <a:lnTo>
                  <a:pt x="7274" y="409"/>
                </a:lnTo>
                <a:lnTo>
                  <a:pt x="7092" y="384"/>
                </a:lnTo>
                <a:lnTo>
                  <a:pt x="6908" y="361"/>
                </a:lnTo>
                <a:lnTo>
                  <a:pt x="6719" y="339"/>
                </a:lnTo>
                <a:lnTo>
                  <a:pt x="6527" y="318"/>
                </a:lnTo>
                <a:lnTo>
                  <a:pt x="6332" y="297"/>
                </a:lnTo>
                <a:lnTo>
                  <a:pt x="6132" y="279"/>
                </a:lnTo>
                <a:lnTo>
                  <a:pt x="5930" y="261"/>
                </a:lnTo>
                <a:lnTo>
                  <a:pt x="5723" y="244"/>
                </a:lnTo>
                <a:lnTo>
                  <a:pt x="5513" y="229"/>
                </a:lnTo>
                <a:lnTo>
                  <a:pt x="5298" y="216"/>
                </a:lnTo>
                <a:lnTo>
                  <a:pt x="5081" y="205"/>
                </a:lnTo>
                <a:lnTo>
                  <a:pt x="4859" y="195"/>
                </a:lnTo>
                <a:lnTo>
                  <a:pt x="4634" y="186"/>
                </a:lnTo>
                <a:lnTo>
                  <a:pt x="4406" y="180"/>
                </a:lnTo>
                <a:lnTo>
                  <a:pt x="4173" y="175"/>
                </a:lnTo>
                <a:lnTo>
                  <a:pt x="3938" y="172"/>
                </a:lnTo>
                <a:lnTo>
                  <a:pt x="3698" y="171"/>
                </a:lnTo>
                <a:lnTo>
                  <a:pt x="3698" y="171"/>
                </a:lnTo>
                <a:lnTo>
                  <a:pt x="3471" y="172"/>
                </a:lnTo>
                <a:lnTo>
                  <a:pt x="3252" y="174"/>
                </a:lnTo>
                <a:lnTo>
                  <a:pt x="3041" y="178"/>
                </a:lnTo>
                <a:lnTo>
                  <a:pt x="2835" y="183"/>
                </a:lnTo>
                <a:lnTo>
                  <a:pt x="2637" y="189"/>
                </a:lnTo>
                <a:lnTo>
                  <a:pt x="2447" y="196"/>
                </a:lnTo>
                <a:lnTo>
                  <a:pt x="2264" y="204"/>
                </a:lnTo>
                <a:lnTo>
                  <a:pt x="2087" y="214"/>
                </a:lnTo>
                <a:lnTo>
                  <a:pt x="1917" y="223"/>
                </a:lnTo>
                <a:lnTo>
                  <a:pt x="1755" y="234"/>
                </a:lnTo>
                <a:lnTo>
                  <a:pt x="1599" y="246"/>
                </a:lnTo>
                <a:lnTo>
                  <a:pt x="1452" y="258"/>
                </a:lnTo>
                <a:lnTo>
                  <a:pt x="1311" y="270"/>
                </a:lnTo>
                <a:lnTo>
                  <a:pt x="1176" y="282"/>
                </a:lnTo>
                <a:lnTo>
                  <a:pt x="930" y="307"/>
                </a:lnTo>
                <a:lnTo>
                  <a:pt x="713" y="333"/>
                </a:lnTo>
                <a:lnTo>
                  <a:pt x="525" y="358"/>
                </a:lnTo>
                <a:lnTo>
                  <a:pt x="365" y="381"/>
                </a:lnTo>
                <a:lnTo>
                  <a:pt x="234" y="402"/>
                </a:lnTo>
                <a:lnTo>
                  <a:pt x="132" y="418"/>
                </a:lnTo>
                <a:lnTo>
                  <a:pt x="59" y="432"/>
                </a:lnTo>
                <a:lnTo>
                  <a:pt x="0" y="444"/>
                </a:lnTo>
                <a:lnTo>
                  <a:pt x="0" y="0"/>
                </a:lnTo>
                <a:close/>
              </a:path>
            </a:pathLst>
          </a:custGeom>
          <a:solidFill>
            <a:srgbClr val="535A5D"/>
          </a:solidFill>
          <a:ln w="9525">
            <a:noFill/>
            <a:round/>
            <a:headEnd/>
            <a:tailEnd/>
          </a:ln>
          <a:scene3d>
            <a:camera prst="orthographicFront">
              <a:rot lat="0" lon="0" rev="10800000"/>
            </a:camera>
            <a:lightRig rig="threePt" dir="t"/>
          </a:scene3d>
        </p:spPr>
        <p:txBody>
          <a:bodyPr/>
          <a:lstStyle/>
          <a:p>
            <a:pPr fontAlgn="base">
              <a:spcBef>
                <a:spcPct val="0"/>
              </a:spcBef>
              <a:spcAft>
                <a:spcPct val="0"/>
              </a:spcAft>
              <a:defRPr/>
            </a:pPr>
            <a:endParaRPr lang="en-US" sz="2800" b="1">
              <a:solidFill>
                <a:srgbClr val="535A5D"/>
              </a:solidFill>
              <a:latin typeface="Arial" pitchFamily="-108" charset="0"/>
              <a:ea typeface="ＭＳ Ｐゴシック" pitchFamily="-108" charset="-128"/>
              <a:cs typeface="ＭＳ Ｐゴシック" pitchFamily="-108" charset="-128"/>
            </a:endParaRPr>
          </a:p>
        </p:txBody>
      </p:sp>
      <p:sp>
        <p:nvSpPr>
          <p:cNvPr id="37" name="Rectangle 6"/>
          <p:cNvSpPr>
            <a:spLocks noGrp="1" noChangeArrowheads="1"/>
          </p:cNvSpPr>
          <p:nvPr userDrawn="1">
            <p:ph type="sldNum" sz="quarter" idx="4"/>
          </p:nvPr>
        </p:nvSpPr>
        <p:spPr bwMode="auto">
          <a:xfrm>
            <a:off x="244475" y="6208713"/>
            <a:ext cx="427038" cy="649287"/>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a:defRPr sz="1200" b="0" smtClean="0">
                <a:solidFill>
                  <a:schemeClr val="bg1"/>
                </a:solidFill>
                <a:cs typeface="Arial" pitchFamily="34" charset="0"/>
              </a:defRPr>
            </a:lvl1pPr>
          </a:lstStyle>
          <a:p>
            <a:pPr fontAlgn="base">
              <a:spcBef>
                <a:spcPct val="0"/>
              </a:spcBef>
              <a:spcAft>
                <a:spcPct val="0"/>
              </a:spcAft>
              <a:defRPr/>
            </a:pPr>
            <a:fld id="{BBB610DC-D7FF-431F-8300-A6D606B453F7}" type="slidenum">
              <a:rPr lang="en-US">
                <a:solidFill>
                  <a:srgbClr val="FFFFFF"/>
                </a:solidFill>
                <a:latin typeface="Arial" pitchFamily="34" charset="0"/>
                <a:ea typeface="ＭＳ Ｐゴシック" pitchFamily="34" charset="-128"/>
              </a:rPr>
              <a:pPr fontAlgn="base">
                <a:spcBef>
                  <a:spcPct val="0"/>
                </a:spcBef>
                <a:spcAft>
                  <a:spcPct val="0"/>
                </a:spcAft>
                <a:defRPr/>
              </a:pPr>
              <a:t>‹#›</a:t>
            </a:fld>
            <a:endParaRPr lang="en-US">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567246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rtl="0" eaLnBrk="0" fontAlgn="base" hangingPunct="0">
        <a:lnSpc>
          <a:spcPts val="2775"/>
        </a:lnSpc>
        <a:spcBef>
          <a:spcPct val="0"/>
        </a:spcBef>
        <a:spcAft>
          <a:spcPct val="0"/>
        </a:spcAft>
        <a:defRPr sz="2400" b="1">
          <a:solidFill>
            <a:schemeClr val="bg1"/>
          </a:solidFill>
          <a:latin typeface="Arial"/>
          <a:ea typeface="ヒラギノ角ゴ Pro W3" charset="-128"/>
          <a:cs typeface="Arial"/>
        </a:defRPr>
      </a:lvl1pPr>
      <a:lvl2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2pPr>
      <a:lvl3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3pPr>
      <a:lvl4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4pPr>
      <a:lvl5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5pPr>
      <a:lvl6pPr marL="457200" algn="ctr" rtl="0" fontAlgn="base">
        <a:spcBef>
          <a:spcPct val="0"/>
        </a:spcBef>
        <a:spcAft>
          <a:spcPct val="0"/>
        </a:spcAft>
        <a:defRPr sz="4000">
          <a:solidFill>
            <a:schemeClr val="bg1"/>
          </a:solidFill>
          <a:latin typeface="Helvetica" pitchFamily="34" charset="0"/>
        </a:defRPr>
      </a:lvl6pPr>
      <a:lvl7pPr marL="914400" algn="ctr" rtl="0" fontAlgn="base">
        <a:spcBef>
          <a:spcPct val="0"/>
        </a:spcBef>
        <a:spcAft>
          <a:spcPct val="0"/>
        </a:spcAft>
        <a:defRPr sz="4000">
          <a:solidFill>
            <a:schemeClr val="bg1"/>
          </a:solidFill>
          <a:latin typeface="Helvetica" pitchFamily="34" charset="0"/>
        </a:defRPr>
      </a:lvl7pPr>
      <a:lvl8pPr marL="1371600" algn="ctr" rtl="0" fontAlgn="base">
        <a:spcBef>
          <a:spcPct val="0"/>
        </a:spcBef>
        <a:spcAft>
          <a:spcPct val="0"/>
        </a:spcAft>
        <a:defRPr sz="4000">
          <a:solidFill>
            <a:schemeClr val="bg1"/>
          </a:solidFill>
          <a:latin typeface="Helvetica" pitchFamily="34" charset="0"/>
        </a:defRPr>
      </a:lvl8pPr>
      <a:lvl9pPr marL="1828800" algn="ctr" rtl="0" fontAlgn="base">
        <a:spcBef>
          <a:spcPct val="0"/>
        </a:spcBef>
        <a:spcAft>
          <a:spcPct val="0"/>
        </a:spcAft>
        <a:defRPr sz="4000">
          <a:solidFill>
            <a:schemeClr val="bg1"/>
          </a:solidFill>
          <a:latin typeface="Helvetica" pitchFamily="34" charset="0"/>
        </a:defRPr>
      </a:lvl9pPr>
    </p:titleStyle>
    <p:bodyStyle>
      <a:lvl1pPr marL="342900" indent="-342900" algn="l" rtl="0" eaLnBrk="0" fontAlgn="base" hangingPunct="0">
        <a:spcBef>
          <a:spcPct val="20000"/>
        </a:spcBef>
        <a:spcAft>
          <a:spcPct val="0"/>
        </a:spcAft>
        <a:buChar char="•"/>
        <a:defRPr sz="2800">
          <a:solidFill>
            <a:srgbClr val="072A5E"/>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400">
          <a:solidFill>
            <a:srgbClr val="072A5E"/>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000">
          <a:solidFill>
            <a:srgbClr val="072A5E"/>
          </a:solidFill>
          <a:latin typeface="+mn-lt"/>
          <a:ea typeface="ＭＳ Ｐゴシック" pitchFamily="-109" charset="-128"/>
          <a:cs typeface="ＭＳ Ｐゴシック" pitchFamily="-106" charset="-128"/>
        </a:defRPr>
      </a:lvl3pPr>
      <a:lvl4pPr marL="1600200" indent="-228600" algn="l" rtl="0" eaLnBrk="0" fontAlgn="base" hangingPunct="0">
        <a:spcBef>
          <a:spcPct val="20000"/>
        </a:spcBef>
        <a:spcAft>
          <a:spcPct val="0"/>
        </a:spcAft>
        <a:buChar char="–"/>
        <a:defRPr sz="2000">
          <a:solidFill>
            <a:srgbClr val="072A5E"/>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rgbClr val="072A5E"/>
          </a:solidFill>
          <a:latin typeface="+mn-lt"/>
          <a:ea typeface="ＭＳ Ｐゴシック" pitchFamily="-109"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p:cNvSpPr>
            <a:spLocks/>
          </p:cNvSpPr>
          <p:nvPr userDrawn="1"/>
        </p:nvSpPr>
        <p:spPr bwMode="auto">
          <a:xfrm>
            <a:off x="0" y="5902419"/>
            <a:ext cx="9144000" cy="955581"/>
          </a:xfrm>
          <a:custGeom>
            <a:avLst/>
            <a:gdLst/>
            <a:ahLst/>
            <a:cxnLst>
              <a:cxn ang="0">
                <a:pos x="11520" y="0"/>
              </a:cxn>
              <a:cxn ang="0">
                <a:pos x="11520" y="1536"/>
              </a:cxn>
              <a:cxn ang="0">
                <a:pos x="11396" y="1478"/>
              </a:cxn>
              <a:cxn ang="0">
                <a:pos x="11240" y="1410"/>
              </a:cxn>
              <a:cxn ang="0">
                <a:pos x="11022" y="1323"/>
              </a:cxn>
              <a:cxn ang="0">
                <a:pos x="10743" y="1220"/>
              </a:cxn>
              <a:cxn ang="0">
                <a:pos x="10403" y="1104"/>
              </a:cxn>
              <a:cxn ang="0">
                <a:pos x="10002" y="980"/>
              </a:cxn>
              <a:cxn ang="0">
                <a:pos x="9662" y="886"/>
              </a:cxn>
              <a:cxn ang="0">
                <a:pos x="9416" y="821"/>
              </a:cxn>
              <a:cxn ang="0">
                <a:pos x="9155" y="758"/>
              </a:cxn>
              <a:cxn ang="0">
                <a:pos x="8879" y="695"/>
              </a:cxn>
              <a:cxn ang="0">
                <a:pos x="8586" y="632"/>
              </a:cxn>
              <a:cxn ang="0">
                <a:pos x="8280" y="572"/>
              </a:cxn>
              <a:cxn ang="0">
                <a:pos x="7959" y="515"/>
              </a:cxn>
              <a:cxn ang="0">
                <a:pos x="7623" y="460"/>
              </a:cxn>
              <a:cxn ang="0">
                <a:pos x="7274" y="409"/>
              </a:cxn>
              <a:cxn ang="0">
                <a:pos x="6908" y="361"/>
              </a:cxn>
              <a:cxn ang="0">
                <a:pos x="6527" y="318"/>
              </a:cxn>
              <a:cxn ang="0">
                <a:pos x="6132" y="279"/>
              </a:cxn>
              <a:cxn ang="0">
                <a:pos x="5723" y="244"/>
              </a:cxn>
              <a:cxn ang="0">
                <a:pos x="5298" y="216"/>
              </a:cxn>
              <a:cxn ang="0">
                <a:pos x="4859" y="195"/>
              </a:cxn>
              <a:cxn ang="0">
                <a:pos x="4406" y="180"/>
              </a:cxn>
              <a:cxn ang="0">
                <a:pos x="3938" y="172"/>
              </a:cxn>
              <a:cxn ang="0">
                <a:pos x="3698" y="171"/>
              </a:cxn>
              <a:cxn ang="0">
                <a:pos x="3252" y="174"/>
              </a:cxn>
              <a:cxn ang="0">
                <a:pos x="2835" y="183"/>
              </a:cxn>
              <a:cxn ang="0">
                <a:pos x="2447" y="196"/>
              </a:cxn>
              <a:cxn ang="0">
                <a:pos x="2087" y="214"/>
              </a:cxn>
              <a:cxn ang="0">
                <a:pos x="1755" y="234"/>
              </a:cxn>
              <a:cxn ang="0">
                <a:pos x="1452" y="258"/>
              </a:cxn>
              <a:cxn ang="0">
                <a:pos x="1176" y="282"/>
              </a:cxn>
              <a:cxn ang="0">
                <a:pos x="713" y="333"/>
              </a:cxn>
              <a:cxn ang="0">
                <a:pos x="365" y="381"/>
              </a:cxn>
              <a:cxn ang="0">
                <a:pos x="132" y="418"/>
              </a:cxn>
              <a:cxn ang="0">
                <a:pos x="0" y="444"/>
              </a:cxn>
            </a:cxnLst>
            <a:rect l="0" t="0" r="r" b="b"/>
            <a:pathLst>
              <a:path w="11520" h="1536">
                <a:moveTo>
                  <a:pt x="0" y="0"/>
                </a:moveTo>
                <a:lnTo>
                  <a:pt x="11520" y="0"/>
                </a:lnTo>
                <a:lnTo>
                  <a:pt x="11520" y="1536"/>
                </a:lnTo>
                <a:lnTo>
                  <a:pt x="11520" y="1536"/>
                </a:lnTo>
                <a:lnTo>
                  <a:pt x="11489" y="1521"/>
                </a:lnTo>
                <a:lnTo>
                  <a:pt x="11396" y="1478"/>
                </a:lnTo>
                <a:lnTo>
                  <a:pt x="11325" y="1446"/>
                </a:lnTo>
                <a:lnTo>
                  <a:pt x="11240" y="1410"/>
                </a:lnTo>
                <a:lnTo>
                  <a:pt x="11139" y="1368"/>
                </a:lnTo>
                <a:lnTo>
                  <a:pt x="11022" y="1323"/>
                </a:lnTo>
                <a:lnTo>
                  <a:pt x="10890" y="1272"/>
                </a:lnTo>
                <a:lnTo>
                  <a:pt x="10743" y="1220"/>
                </a:lnTo>
                <a:lnTo>
                  <a:pt x="10581" y="1163"/>
                </a:lnTo>
                <a:lnTo>
                  <a:pt x="10403" y="1104"/>
                </a:lnTo>
                <a:lnTo>
                  <a:pt x="10211" y="1043"/>
                </a:lnTo>
                <a:lnTo>
                  <a:pt x="10002" y="980"/>
                </a:lnTo>
                <a:lnTo>
                  <a:pt x="9779" y="917"/>
                </a:lnTo>
                <a:lnTo>
                  <a:pt x="9662" y="886"/>
                </a:lnTo>
                <a:lnTo>
                  <a:pt x="9540" y="853"/>
                </a:lnTo>
                <a:lnTo>
                  <a:pt x="9416" y="821"/>
                </a:lnTo>
                <a:lnTo>
                  <a:pt x="9287" y="790"/>
                </a:lnTo>
                <a:lnTo>
                  <a:pt x="9155" y="758"/>
                </a:lnTo>
                <a:lnTo>
                  <a:pt x="9018" y="727"/>
                </a:lnTo>
                <a:lnTo>
                  <a:pt x="8879" y="695"/>
                </a:lnTo>
                <a:lnTo>
                  <a:pt x="8735" y="664"/>
                </a:lnTo>
                <a:lnTo>
                  <a:pt x="8586" y="632"/>
                </a:lnTo>
                <a:lnTo>
                  <a:pt x="8436" y="602"/>
                </a:lnTo>
                <a:lnTo>
                  <a:pt x="8280" y="572"/>
                </a:lnTo>
                <a:lnTo>
                  <a:pt x="8123" y="544"/>
                </a:lnTo>
                <a:lnTo>
                  <a:pt x="7959" y="515"/>
                </a:lnTo>
                <a:lnTo>
                  <a:pt x="7794" y="487"/>
                </a:lnTo>
                <a:lnTo>
                  <a:pt x="7623" y="460"/>
                </a:lnTo>
                <a:lnTo>
                  <a:pt x="7451" y="435"/>
                </a:lnTo>
                <a:lnTo>
                  <a:pt x="7274" y="409"/>
                </a:lnTo>
                <a:lnTo>
                  <a:pt x="7092" y="384"/>
                </a:lnTo>
                <a:lnTo>
                  <a:pt x="6908" y="361"/>
                </a:lnTo>
                <a:lnTo>
                  <a:pt x="6719" y="339"/>
                </a:lnTo>
                <a:lnTo>
                  <a:pt x="6527" y="318"/>
                </a:lnTo>
                <a:lnTo>
                  <a:pt x="6332" y="297"/>
                </a:lnTo>
                <a:lnTo>
                  <a:pt x="6132" y="279"/>
                </a:lnTo>
                <a:lnTo>
                  <a:pt x="5930" y="261"/>
                </a:lnTo>
                <a:lnTo>
                  <a:pt x="5723" y="244"/>
                </a:lnTo>
                <a:lnTo>
                  <a:pt x="5513" y="229"/>
                </a:lnTo>
                <a:lnTo>
                  <a:pt x="5298" y="216"/>
                </a:lnTo>
                <a:lnTo>
                  <a:pt x="5081" y="205"/>
                </a:lnTo>
                <a:lnTo>
                  <a:pt x="4859" y="195"/>
                </a:lnTo>
                <a:lnTo>
                  <a:pt x="4634" y="186"/>
                </a:lnTo>
                <a:lnTo>
                  <a:pt x="4406" y="180"/>
                </a:lnTo>
                <a:lnTo>
                  <a:pt x="4173" y="175"/>
                </a:lnTo>
                <a:lnTo>
                  <a:pt x="3938" y="172"/>
                </a:lnTo>
                <a:lnTo>
                  <a:pt x="3698" y="171"/>
                </a:lnTo>
                <a:lnTo>
                  <a:pt x="3698" y="171"/>
                </a:lnTo>
                <a:lnTo>
                  <a:pt x="3471" y="172"/>
                </a:lnTo>
                <a:lnTo>
                  <a:pt x="3252" y="174"/>
                </a:lnTo>
                <a:lnTo>
                  <a:pt x="3041" y="178"/>
                </a:lnTo>
                <a:lnTo>
                  <a:pt x="2835" y="183"/>
                </a:lnTo>
                <a:lnTo>
                  <a:pt x="2637" y="189"/>
                </a:lnTo>
                <a:lnTo>
                  <a:pt x="2447" y="196"/>
                </a:lnTo>
                <a:lnTo>
                  <a:pt x="2264" y="204"/>
                </a:lnTo>
                <a:lnTo>
                  <a:pt x="2087" y="214"/>
                </a:lnTo>
                <a:lnTo>
                  <a:pt x="1917" y="223"/>
                </a:lnTo>
                <a:lnTo>
                  <a:pt x="1755" y="234"/>
                </a:lnTo>
                <a:lnTo>
                  <a:pt x="1599" y="246"/>
                </a:lnTo>
                <a:lnTo>
                  <a:pt x="1452" y="258"/>
                </a:lnTo>
                <a:lnTo>
                  <a:pt x="1311" y="270"/>
                </a:lnTo>
                <a:lnTo>
                  <a:pt x="1176" y="282"/>
                </a:lnTo>
                <a:lnTo>
                  <a:pt x="930" y="307"/>
                </a:lnTo>
                <a:lnTo>
                  <a:pt x="713" y="333"/>
                </a:lnTo>
                <a:lnTo>
                  <a:pt x="525" y="358"/>
                </a:lnTo>
                <a:lnTo>
                  <a:pt x="365" y="381"/>
                </a:lnTo>
                <a:lnTo>
                  <a:pt x="234" y="402"/>
                </a:lnTo>
                <a:lnTo>
                  <a:pt x="132" y="418"/>
                </a:lnTo>
                <a:lnTo>
                  <a:pt x="59" y="432"/>
                </a:lnTo>
                <a:lnTo>
                  <a:pt x="0" y="444"/>
                </a:lnTo>
                <a:lnTo>
                  <a:pt x="0" y="0"/>
                </a:lnTo>
                <a:close/>
              </a:path>
            </a:pathLst>
          </a:custGeom>
          <a:solidFill>
            <a:srgbClr val="535A5D"/>
          </a:solidFill>
          <a:ln w="9525">
            <a:noFill/>
            <a:round/>
            <a:headEnd/>
            <a:tailEnd/>
          </a:ln>
          <a:scene3d>
            <a:camera prst="orthographicFront">
              <a:rot lat="0" lon="0" rev="10800000"/>
            </a:camera>
            <a:lightRig rig="threePt" dir="t"/>
          </a:scene3d>
        </p:spPr>
        <p:txBody>
          <a:bodyPr/>
          <a:lstStyle/>
          <a:p>
            <a:pPr fontAlgn="base">
              <a:spcBef>
                <a:spcPct val="0"/>
              </a:spcBef>
              <a:spcAft>
                <a:spcPct val="0"/>
              </a:spcAft>
              <a:defRPr/>
            </a:pPr>
            <a:endParaRPr lang="en-US" sz="2800" b="1">
              <a:solidFill>
                <a:srgbClr val="535A5D"/>
              </a:solidFill>
              <a:latin typeface="Arial" pitchFamily="-108" charset="0"/>
              <a:ea typeface="ＭＳ Ｐゴシック" pitchFamily="-108" charset="-128"/>
              <a:cs typeface="ＭＳ Ｐゴシック" pitchFamily="-108" charset="-128"/>
            </a:endParaRPr>
          </a:p>
        </p:txBody>
      </p:sp>
      <p:sp>
        <p:nvSpPr>
          <p:cNvPr id="37" name="Rectangle 6"/>
          <p:cNvSpPr>
            <a:spLocks noGrp="1" noChangeArrowheads="1"/>
          </p:cNvSpPr>
          <p:nvPr userDrawn="1">
            <p:ph type="sldNum" sz="quarter" idx="4"/>
          </p:nvPr>
        </p:nvSpPr>
        <p:spPr bwMode="auto">
          <a:xfrm>
            <a:off x="244475" y="6208713"/>
            <a:ext cx="427038" cy="649287"/>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a:defRPr sz="1200" b="0" smtClean="0">
                <a:solidFill>
                  <a:schemeClr val="bg1"/>
                </a:solidFill>
                <a:cs typeface="Arial" pitchFamily="34" charset="0"/>
              </a:defRPr>
            </a:lvl1pPr>
          </a:lstStyle>
          <a:p>
            <a:pPr fontAlgn="base">
              <a:spcBef>
                <a:spcPct val="0"/>
              </a:spcBef>
              <a:spcAft>
                <a:spcPct val="0"/>
              </a:spcAft>
              <a:defRPr/>
            </a:pPr>
            <a:fld id="{BBB610DC-D7FF-431F-8300-A6D606B453F7}" type="slidenum">
              <a:rPr lang="en-US">
                <a:solidFill>
                  <a:srgbClr val="FFFFFF"/>
                </a:solidFill>
                <a:latin typeface="Arial" pitchFamily="34" charset="0"/>
                <a:ea typeface="ＭＳ Ｐゴシック" pitchFamily="34" charset="-128"/>
              </a:rPr>
              <a:pPr fontAlgn="base">
                <a:spcBef>
                  <a:spcPct val="0"/>
                </a:spcBef>
                <a:spcAft>
                  <a:spcPct val="0"/>
                </a:spcAft>
                <a:defRPr/>
              </a:pPr>
              <a:t>‹#›</a:t>
            </a:fld>
            <a:endParaRPr lang="en-US">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337668674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hdr="0" ftr="0" dt="0"/>
  <p:txStyles>
    <p:titleStyle>
      <a:lvl1pPr algn="l" rtl="0" eaLnBrk="0" fontAlgn="base" hangingPunct="0">
        <a:lnSpc>
          <a:spcPts val="2775"/>
        </a:lnSpc>
        <a:spcBef>
          <a:spcPct val="0"/>
        </a:spcBef>
        <a:spcAft>
          <a:spcPct val="0"/>
        </a:spcAft>
        <a:defRPr sz="2400" b="1">
          <a:solidFill>
            <a:schemeClr val="bg1"/>
          </a:solidFill>
          <a:latin typeface="Arial"/>
          <a:ea typeface="ヒラギノ角ゴ Pro W3" charset="-128"/>
          <a:cs typeface="Arial"/>
        </a:defRPr>
      </a:lvl1pPr>
      <a:lvl2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2pPr>
      <a:lvl3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3pPr>
      <a:lvl4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4pPr>
      <a:lvl5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5pPr>
      <a:lvl6pPr marL="457200" algn="ctr" rtl="0" fontAlgn="base">
        <a:spcBef>
          <a:spcPct val="0"/>
        </a:spcBef>
        <a:spcAft>
          <a:spcPct val="0"/>
        </a:spcAft>
        <a:defRPr sz="4000">
          <a:solidFill>
            <a:schemeClr val="bg1"/>
          </a:solidFill>
          <a:latin typeface="Helvetica" pitchFamily="34" charset="0"/>
        </a:defRPr>
      </a:lvl6pPr>
      <a:lvl7pPr marL="914400" algn="ctr" rtl="0" fontAlgn="base">
        <a:spcBef>
          <a:spcPct val="0"/>
        </a:spcBef>
        <a:spcAft>
          <a:spcPct val="0"/>
        </a:spcAft>
        <a:defRPr sz="4000">
          <a:solidFill>
            <a:schemeClr val="bg1"/>
          </a:solidFill>
          <a:latin typeface="Helvetica" pitchFamily="34" charset="0"/>
        </a:defRPr>
      </a:lvl7pPr>
      <a:lvl8pPr marL="1371600" algn="ctr" rtl="0" fontAlgn="base">
        <a:spcBef>
          <a:spcPct val="0"/>
        </a:spcBef>
        <a:spcAft>
          <a:spcPct val="0"/>
        </a:spcAft>
        <a:defRPr sz="4000">
          <a:solidFill>
            <a:schemeClr val="bg1"/>
          </a:solidFill>
          <a:latin typeface="Helvetica" pitchFamily="34" charset="0"/>
        </a:defRPr>
      </a:lvl8pPr>
      <a:lvl9pPr marL="1828800" algn="ctr" rtl="0" fontAlgn="base">
        <a:spcBef>
          <a:spcPct val="0"/>
        </a:spcBef>
        <a:spcAft>
          <a:spcPct val="0"/>
        </a:spcAft>
        <a:defRPr sz="4000">
          <a:solidFill>
            <a:schemeClr val="bg1"/>
          </a:solidFill>
          <a:latin typeface="Helvetica" pitchFamily="34" charset="0"/>
        </a:defRPr>
      </a:lvl9pPr>
    </p:titleStyle>
    <p:bodyStyle>
      <a:lvl1pPr marL="342900" indent="-342900" algn="l" rtl="0" eaLnBrk="0" fontAlgn="base" hangingPunct="0">
        <a:spcBef>
          <a:spcPct val="20000"/>
        </a:spcBef>
        <a:spcAft>
          <a:spcPct val="0"/>
        </a:spcAft>
        <a:buChar char="•"/>
        <a:defRPr sz="2800">
          <a:solidFill>
            <a:srgbClr val="072A5E"/>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400">
          <a:solidFill>
            <a:srgbClr val="072A5E"/>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000">
          <a:solidFill>
            <a:srgbClr val="072A5E"/>
          </a:solidFill>
          <a:latin typeface="+mn-lt"/>
          <a:ea typeface="ＭＳ Ｐゴシック" pitchFamily="-109" charset="-128"/>
          <a:cs typeface="ＭＳ Ｐゴシック" pitchFamily="-106" charset="-128"/>
        </a:defRPr>
      </a:lvl3pPr>
      <a:lvl4pPr marL="1600200" indent="-228600" algn="l" rtl="0" eaLnBrk="0" fontAlgn="base" hangingPunct="0">
        <a:spcBef>
          <a:spcPct val="20000"/>
        </a:spcBef>
        <a:spcAft>
          <a:spcPct val="0"/>
        </a:spcAft>
        <a:buChar char="–"/>
        <a:defRPr sz="2000">
          <a:solidFill>
            <a:srgbClr val="072A5E"/>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rgbClr val="072A5E"/>
          </a:solidFill>
          <a:latin typeface="+mn-lt"/>
          <a:ea typeface="ＭＳ Ｐゴシック" pitchFamily="-109"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468FF925-AC96-4D6B-BD37-A683577C1201}"/>
              </a:ext>
            </a:extLst>
          </p:cNvPr>
          <p:cNvSpPr>
            <a:spLocks/>
          </p:cNvSpPr>
          <p:nvPr userDrawn="1"/>
        </p:nvSpPr>
        <p:spPr bwMode="auto">
          <a:xfrm>
            <a:off x="0" y="5902419"/>
            <a:ext cx="9144000" cy="955581"/>
          </a:xfrm>
          <a:custGeom>
            <a:avLst/>
            <a:gdLst/>
            <a:ahLst/>
            <a:cxnLst>
              <a:cxn ang="0">
                <a:pos x="11520" y="0"/>
              </a:cxn>
              <a:cxn ang="0">
                <a:pos x="11520" y="1536"/>
              </a:cxn>
              <a:cxn ang="0">
                <a:pos x="11396" y="1478"/>
              </a:cxn>
              <a:cxn ang="0">
                <a:pos x="11240" y="1410"/>
              </a:cxn>
              <a:cxn ang="0">
                <a:pos x="11022" y="1323"/>
              </a:cxn>
              <a:cxn ang="0">
                <a:pos x="10743" y="1220"/>
              </a:cxn>
              <a:cxn ang="0">
                <a:pos x="10403" y="1104"/>
              </a:cxn>
              <a:cxn ang="0">
                <a:pos x="10002" y="980"/>
              </a:cxn>
              <a:cxn ang="0">
                <a:pos x="9662" y="886"/>
              </a:cxn>
              <a:cxn ang="0">
                <a:pos x="9416" y="821"/>
              </a:cxn>
              <a:cxn ang="0">
                <a:pos x="9155" y="758"/>
              </a:cxn>
              <a:cxn ang="0">
                <a:pos x="8879" y="695"/>
              </a:cxn>
              <a:cxn ang="0">
                <a:pos x="8586" y="632"/>
              </a:cxn>
              <a:cxn ang="0">
                <a:pos x="8280" y="572"/>
              </a:cxn>
              <a:cxn ang="0">
                <a:pos x="7959" y="515"/>
              </a:cxn>
              <a:cxn ang="0">
                <a:pos x="7623" y="460"/>
              </a:cxn>
              <a:cxn ang="0">
                <a:pos x="7274" y="409"/>
              </a:cxn>
              <a:cxn ang="0">
                <a:pos x="6908" y="361"/>
              </a:cxn>
              <a:cxn ang="0">
                <a:pos x="6527" y="318"/>
              </a:cxn>
              <a:cxn ang="0">
                <a:pos x="6132" y="279"/>
              </a:cxn>
              <a:cxn ang="0">
                <a:pos x="5723" y="244"/>
              </a:cxn>
              <a:cxn ang="0">
                <a:pos x="5298" y="216"/>
              </a:cxn>
              <a:cxn ang="0">
                <a:pos x="4859" y="195"/>
              </a:cxn>
              <a:cxn ang="0">
                <a:pos x="4406" y="180"/>
              </a:cxn>
              <a:cxn ang="0">
                <a:pos x="3938" y="172"/>
              </a:cxn>
              <a:cxn ang="0">
                <a:pos x="3698" y="171"/>
              </a:cxn>
              <a:cxn ang="0">
                <a:pos x="3252" y="174"/>
              </a:cxn>
              <a:cxn ang="0">
                <a:pos x="2835" y="183"/>
              </a:cxn>
              <a:cxn ang="0">
                <a:pos x="2447" y="196"/>
              </a:cxn>
              <a:cxn ang="0">
                <a:pos x="2087" y="214"/>
              </a:cxn>
              <a:cxn ang="0">
                <a:pos x="1755" y="234"/>
              </a:cxn>
              <a:cxn ang="0">
                <a:pos x="1452" y="258"/>
              </a:cxn>
              <a:cxn ang="0">
                <a:pos x="1176" y="282"/>
              </a:cxn>
              <a:cxn ang="0">
                <a:pos x="713" y="333"/>
              </a:cxn>
              <a:cxn ang="0">
                <a:pos x="365" y="381"/>
              </a:cxn>
              <a:cxn ang="0">
                <a:pos x="132" y="418"/>
              </a:cxn>
              <a:cxn ang="0">
                <a:pos x="0" y="444"/>
              </a:cxn>
            </a:cxnLst>
            <a:rect l="0" t="0" r="r" b="b"/>
            <a:pathLst>
              <a:path w="11520" h="1536">
                <a:moveTo>
                  <a:pt x="0" y="0"/>
                </a:moveTo>
                <a:lnTo>
                  <a:pt x="11520" y="0"/>
                </a:lnTo>
                <a:lnTo>
                  <a:pt x="11520" y="1536"/>
                </a:lnTo>
                <a:lnTo>
                  <a:pt x="11520" y="1536"/>
                </a:lnTo>
                <a:lnTo>
                  <a:pt x="11489" y="1521"/>
                </a:lnTo>
                <a:lnTo>
                  <a:pt x="11396" y="1478"/>
                </a:lnTo>
                <a:lnTo>
                  <a:pt x="11325" y="1446"/>
                </a:lnTo>
                <a:lnTo>
                  <a:pt x="11240" y="1410"/>
                </a:lnTo>
                <a:lnTo>
                  <a:pt x="11139" y="1368"/>
                </a:lnTo>
                <a:lnTo>
                  <a:pt x="11022" y="1323"/>
                </a:lnTo>
                <a:lnTo>
                  <a:pt x="10890" y="1272"/>
                </a:lnTo>
                <a:lnTo>
                  <a:pt x="10743" y="1220"/>
                </a:lnTo>
                <a:lnTo>
                  <a:pt x="10581" y="1163"/>
                </a:lnTo>
                <a:lnTo>
                  <a:pt x="10403" y="1104"/>
                </a:lnTo>
                <a:lnTo>
                  <a:pt x="10211" y="1043"/>
                </a:lnTo>
                <a:lnTo>
                  <a:pt x="10002" y="980"/>
                </a:lnTo>
                <a:lnTo>
                  <a:pt x="9779" y="917"/>
                </a:lnTo>
                <a:lnTo>
                  <a:pt x="9662" y="886"/>
                </a:lnTo>
                <a:lnTo>
                  <a:pt x="9540" y="853"/>
                </a:lnTo>
                <a:lnTo>
                  <a:pt x="9416" y="821"/>
                </a:lnTo>
                <a:lnTo>
                  <a:pt x="9287" y="790"/>
                </a:lnTo>
                <a:lnTo>
                  <a:pt x="9155" y="758"/>
                </a:lnTo>
                <a:lnTo>
                  <a:pt x="9018" y="727"/>
                </a:lnTo>
                <a:lnTo>
                  <a:pt x="8879" y="695"/>
                </a:lnTo>
                <a:lnTo>
                  <a:pt x="8735" y="664"/>
                </a:lnTo>
                <a:lnTo>
                  <a:pt x="8586" y="632"/>
                </a:lnTo>
                <a:lnTo>
                  <a:pt x="8436" y="602"/>
                </a:lnTo>
                <a:lnTo>
                  <a:pt x="8280" y="572"/>
                </a:lnTo>
                <a:lnTo>
                  <a:pt x="8123" y="544"/>
                </a:lnTo>
                <a:lnTo>
                  <a:pt x="7959" y="515"/>
                </a:lnTo>
                <a:lnTo>
                  <a:pt x="7794" y="487"/>
                </a:lnTo>
                <a:lnTo>
                  <a:pt x="7623" y="460"/>
                </a:lnTo>
                <a:lnTo>
                  <a:pt x="7451" y="435"/>
                </a:lnTo>
                <a:lnTo>
                  <a:pt x="7274" y="409"/>
                </a:lnTo>
                <a:lnTo>
                  <a:pt x="7092" y="384"/>
                </a:lnTo>
                <a:lnTo>
                  <a:pt x="6908" y="361"/>
                </a:lnTo>
                <a:lnTo>
                  <a:pt x="6719" y="339"/>
                </a:lnTo>
                <a:lnTo>
                  <a:pt x="6527" y="318"/>
                </a:lnTo>
                <a:lnTo>
                  <a:pt x="6332" y="297"/>
                </a:lnTo>
                <a:lnTo>
                  <a:pt x="6132" y="279"/>
                </a:lnTo>
                <a:lnTo>
                  <a:pt x="5930" y="261"/>
                </a:lnTo>
                <a:lnTo>
                  <a:pt x="5723" y="244"/>
                </a:lnTo>
                <a:lnTo>
                  <a:pt x="5513" y="229"/>
                </a:lnTo>
                <a:lnTo>
                  <a:pt x="5298" y="216"/>
                </a:lnTo>
                <a:lnTo>
                  <a:pt x="5081" y="205"/>
                </a:lnTo>
                <a:lnTo>
                  <a:pt x="4859" y="195"/>
                </a:lnTo>
                <a:lnTo>
                  <a:pt x="4634" y="186"/>
                </a:lnTo>
                <a:lnTo>
                  <a:pt x="4406" y="180"/>
                </a:lnTo>
                <a:lnTo>
                  <a:pt x="4173" y="175"/>
                </a:lnTo>
                <a:lnTo>
                  <a:pt x="3938" y="172"/>
                </a:lnTo>
                <a:lnTo>
                  <a:pt x="3698" y="171"/>
                </a:lnTo>
                <a:lnTo>
                  <a:pt x="3698" y="171"/>
                </a:lnTo>
                <a:lnTo>
                  <a:pt x="3471" y="172"/>
                </a:lnTo>
                <a:lnTo>
                  <a:pt x="3252" y="174"/>
                </a:lnTo>
                <a:lnTo>
                  <a:pt x="3041" y="178"/>
                </a:lnTo>
                <a:lnTo>
                  <a:pt x="2835" y="183"/>
                </a:lnTo>
                <a:lnTo>
                  <a:pt x="2637" y="189"/>
                </a:lnTo>
                <a:lnTo>
                  <a:pt x="2447" y="196"/>
                </a:lnTo>
                <a:lnTo>
                  <a:pt x="2264" y="204"/>
                </a:lnTo>
                <a:lnTo>
                  <a:pt x="2087" y="214"/>
                </a:lnTo>
                <a:lnTo>
                  <a:pt x="1917" y="223"/>
                </a:lnTo>
                <a:lnTo>
                  <a:pt x="1755" y="234"/>
                </a:lnTo>
                <a:lnTo>
                  <a:pt x="1599" y="246"/>
                </a:lnTo>
                <a:lnTo>
                  <a:pt x="1452" y="258"/>
                </a:lnTo>
                <a:lnTo>
                  <a:pt x="1311" y="270"/>
                </a:lnTo>
                <a:lnTo>
                  <a:pt x="1176" y="282"/>
                </a:lnTo>
                <a:lnTo>
                  <a:pt x="930" y="307"/>
                </a:lnTo>
                <a:lnTo>
                  <a:pt x="713" y="333"/>
                </a:lnTo>
                <a:lnTo>
                  <a:pt x="525" y="358"/>
                </a:lnTo>
                <a:lnTo>
                  <a:pt x="365" y="381"/>
                </a:lnTo>
                <a:lnTo>
                  <a:pt x="234" y="402"/>
                </a:lnTo>
                <a:lnTo>
                  <a:pt x="132" y="418"/>
                </a:lnTo>
                <a:lnTo>
                  <a:pt x="59" y="432"/>
                </a:lnTo>
                <a:lnTo>
                  <a:pt x="0" y="444"/>
                </a:lnTo>
                <a:lnTo>
                  <a:pt x="0" y="0"/>
                </a:lnTo>
                <a:close/>
              </a:path>
            </a:pathLst>
          </a:custGeom>
          <a:solidFill>
            <a:srgbClr val="535A5D"/>
          </a:solidFill>
          <a:ln w="9525">
            <a:noFill/>
            <a:round/>
            <a:headEnd/>
            <a:tailEnd/>
          </a:ln>
          <a:scene3d>
            <a:camera prst="orthographicFront">
              <a:rot lat="0" lon="0" rev="10800000"/>
            </a:camera>
            <a:lightRig rig="threePt" dir="t"/>
          </a:scene3d>
        </p:spPr>
        <p:txBody>
          <a:bodyPr/>
          <a:lstStyle/>
          <a:p>
            <a:pPr eaLnBrk="1" hangingPunct="1">
              <a:defRPr/>
            </a:pPr>
            <a:endParaRPr lang="en-US">
              <a:latin typeface="Arial" pitchFamily="-108" charset="0"/>
              <a:ea typeface="ＭＳ Ｐゴシック" pitchFamily="-108" charset="-128"/>
              <a:cs typeface="ＭＳ Ｐゴシック" pitchFamily="-108" charset="-128"/>
            </a:endParaRPr>
          </a:p>
        </p:txBody>
      </p:sp>
      <p:sp>
        <p:nvSpPr>
          <p:cNvPr id="37" name="Rectangle 6">
            <a:extLst>
              <a:ext uri="{FF2B5EF4-FFF2-40B4-BE49-F238E27FC236}">
                <a16:creationId xmlns:a16="http://schemas.microsoft.com/office/drawing/2014/main" id="{424A1B47-7C56-4849-999B-7E65462734C9}"/>
              </a:ext>
            </a:extLst>
          </p:cNvPr>
          <p:cNvSpPr>
            <a:spLocks noGrp="1" noChangeArrowheads="1"/>
          </p:cNvSpPr>
          <p:nvPr userDrawn="1">
            <p:ph type="sldNum" sz="quarter" idx="4"/>
          </p:nvPr>
        </p:nvSpPr>
        <p:spPr bwMode="auto">
          <a:xfrm>
            <a:off x="244475" y="6208713"/>
            <a:ext cx="427038" cy="649287"/>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eaLnBrk="1" hangingPunct="1">
              <a:defRPr sz="1200" b="0">
                <a:solidFill>
                  <a:schemeClr val="bg1"/>
                </a:solidFill>
                <a:ea typeface="ＭＳ Ｐゴシック" panose="020B0600070205080204" pitchFamily="34" charset="-128"/>
                <a:cs typeface="Arial" panose="020B0604020202020204" pitchFamily="34" charset="0"/>
              </a:defRPr>
            </a:lvl1pPr>
          </a:lstStyle>
          <a:p>
            <a:pPr>
              <a:defRPr/>
            </a:pPr>
            <a:fld id="{8B244D45-CEFF-42AF-8631-D9DB2FFB52F6}" type="slidenum">
              <a:rPr lang="en-US" altLang="en-US"/>
              <a:pPr>
                <a:defRPr/>
              </a:pPr>
              <a:t>‹#›</a:t>
            </a:fld>
            <a:endParaRPr lang="en-US" altLang="en-US"/>
          </a:p>
        </p:txBody>
      </p:sp>
    </p:spTree>
    <p:extLst>
      <p:ext uri="{BB962C8B-B14F-4D97-AF65-F5344CB8AC3E}">
        <p14:creationId xmlns:p14="http://schemas.microsoft.com/office/powerpoint/2010/main" val="3207441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hdr="0" ftr="0" dt="0"/>
  <p:txStyles>
    <p:titleStyle>
      <a:lvl1pPr algn="l" rtl="0" eaLnBrk="0" fontAlgn="base" hangingPunct="0">
        <a:lnSpc>
          <a:spcPts val="2775"/>
        </a:lnSpc>
        <a:spcBef>
          <a:spcPct val="0"/>
        </a:spcBef>
        <a:spcAft>
          <a:spcPct val="0"/>
        </a:spcAft>
        <a:defRPr sz="2400" b="1">
          <a:solidFill>
            <a:schemeClr val="bg1"/>
          </a:solidFill>
          <a:latin typeface="Arial"/>
          <a:ea typeface="ヒラギノ角ゴ Pro W3" charset="-128"/>
          <a:cs typeface="Arial"/>
        </a:defRPr>
      </a:lvl1pPr>
      <a:lvl2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2pPr>
      <a:lvl3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3pPr>
      <a:lvl4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4pPr>
      <a:lvl5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5pPr>
      <a:lvl6pPr marL="457200" algn="ctr" rtl="0" fontAlgn="base">
        <a:spcBef>
          <a:spcPct val="0"/>
        </a:spcBef>
        <a:spcAft>
          <a:spcPct val="0"/>
        </a:spcAft>
        <a:defRPr sz="4000">
          <a:solidFill>
            <a:schemeClr val="bg1"/>
          </a:solidFill>
          <a:latin typeface="Helvetica" pitchFamily="34" charset="0"/>
        </a:defRPr>
      </a:lvl6pPr>
      <a:lvl7pPr marL="914400" algn="ctr" rtl="0" fontAlgn="base">
        <a:spcBef>
          <a:spcPct val="0"/>
        </a:spcBef>
        <a:spcAft>
          <a:spcPct val="0"/>
        </a:spcAft>
        <a:defRPr sz="4000">
          <a:solidFill>
            <a:schemeClr val="bg1"/>
          </a:solidFill>
          <a:latin typeface="Helvetica" pitchFamily="34" charset="0"/>
        </a:defRPr>
      </a:lvl7pPr>
      <a:lvl8pPr marL="1371600" algn="ctr" rtl="0" fontAlgn="base">
        <a:spcBef>
          <a:spcPct val="0"/>
        </a:spcBef>
        <a:spcAft>
          <a:spcPct val="0"/>
        </a:spcAft>
        <a:defRPr sz="4000">
          <a:solidFill>
            <a:schemeClr val="bg1"/>
          </a:solidFill>
          <a:latin typeface="Helvetica" pitchFamily="34" charset="0"/>
        </a:defRPr>
      </a:lvl8pPr>
      <a:lvl9pPr marL="1828800" algn="ctr" rtl="0" fontAlgn="base">
        <a:spcBef>
          <a:spcPct val="0"/>
        </a:spcBef>
        <a:spcAft>
          <a:spcPct val="0"/>
        </a:spcAft>
        <a:defRPr sz="4000">
          <a:solidFill>
            <a:schemeClr val="bg1"/>
          </a:solidFill>
          <a:latin typeface="Helvetica" pitchFamily="34" charset="0"/>
        </a:defRPr>
      </a:lvl9pPr>
    </p:titleStyle>
    <p:bodyStyle>
      <a:lvl1pPr marL="342900" indent="-342900" algn="l" rtl="0" eaLnBrk="0" fontAlgn="base" hangingPunct="0">
        <a:spcBef>
          <a:spcPct val="20000"/>
        </a:spcBef>
        <a:spcAft>
          <a:spcPct val="0"/>
        </a:spcAft>
        <a:buChar char="•"/>
        <a:defRPr sz="2800">
          <a:solidFill>
            <a:srgbClr val="072A5E"/>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400">
          <a:solidFill>
            <a:srgbClr val="072A5E"/>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000">
          <a:solidFill>
            <a:srgbClr val="072A5E"/>
          </a:solidFill>
          <a:latin typeface="+mn-lt"/>
          <a:ea typeface="ＭＳ Ｐゴシック" panose="020B0600070205080204" pitchFamily="34" charset="-128"/>
          <a:cs typeface="ＭＳ Ｐゴシック" pitchFamily="-106" charset="-128"/>
        </a:defRPr>
      </a:lvl3pPr>
      <a:lvl4pPr marL="1600200" indent="-228600" algn="l" rtl="0" eaLnBrk="0" fontAlgn="base" hangingPunct="0">
        <a:spcBef>
          <a:spcPct val="20000"/>
        </a:spcBef>
        <a:spcAft>
          <a:spcPct val="0"/>
        </a:spcAft>
        <a:buChar char="–"/>
        <a:defRPr sz="2000">
          <a:solidFill>
            <a:srgbClr val="072A5E"/>
          </a:solidFill>
          <a:latin typeface="+mn-lt"/>
          <a:ea typeface="ＭＳ Ｐゴシック" panose="020B0600070205080204" pitchFamily="34" charset="-128"/>
        </a:defRPr>
      </a:lvl4pPr>
      <a:lvl5pPr marL="2057400" indent="-228600" algn="l" rtl="0" eaLnBrk="0" fontAlgn="base" hangingPunct="0">
        <a:spcBef>
          <a:spcPct val="20000"/>
        </a:spcBef>
        <a:spcAft>
          <a:spcPct val="0"/>
        </a:spcAft>
        <a:buChar char="»"/>
        <a:defRPr sz="2000">
          <a:solidFill>
            <a:srgbClr val="072A5E"/>
          </a:solidFill>
          <a:latin typeface="+mn-lt"/>
          <a:ea typeface="ＭＳ Ｐゴシック" panose="020B0600070205080204" pitchFamily="34"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2CC5F1-C9C2-6908-FF1F-D6EBC6C8603B}"/>
              </a:ext>
            </a:extLst>
          </p:cNvPr>
          <p:cNvSpPr>
            <a:spLocks noGrp="1"/>
          </p:cNvSpPr>
          <p:nvPr>
            <p:ph type="title"/>
          </p:nvPr>
        </p:nvSpPr>
        <p:spPr>
          <a:xfrm>
            <a:off x="628650" y="366185"/>
            <a:ext cx="78867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540DD5-95CF-7FCE-847A-056AB5C81547}"/>
              </a:ext>
            </a:extLst>
          </p:cNvPr>
          <p:cNvSpPr>
            <a:spLocks noGrp="1"/>
          </p:cNvSpPr>
          <p:nvPr>
            <p:ph type="body" idx="1"/>
          </p:nvPr>
        </p:nvSpPr>
        <p:spPr>
          <a:xfrm>
            <a:off x="628650" y="1826684"/>
            <a:ext cx="78867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A153A-61DC-4298-8041-110121FFF2B0}"/>
              </a:ext>
            </a:extLst>
          </p:cNvPr>
          <p:cNvSpPr>
            <a:spLocks noGrp="1"/>
          </p:cNvSpPr>
          <p:nvPr>
            <p:ph type="dt" sz="half" idx="2"/>
          </p:nvPr>
        </p:nvSpPr>
        <p:spPr>
          <a:xfrm>
            <a:off x="628650" y="6356351"/>
            <a:ext cx="20574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AEA9A4A8-AB62-C64B-8EC7-1A266786C424}" type="datetimeFigureOut">
              <a:rPr lang="en-US" smtClean="0"/>
              <a:t>2/4/2026</a:t>
            </a:fld>
            <a:endParaRPr lang="en-US"/>
          </a:p>
        </p:txBody>
      </p:sp>
      <p:sp>
        <p:nvSpPr>
          <p:cNvPr id="5" name="Footer Placeholder 4">
            <a:extLst>
              <a:ext uri="{FF2B5EF4-FFF2-40B4-BE49-F238E27FC236}">
                <a16:creationId xmlns:a16="http://schemas.microsoft.com/office/drawing/2014/main" id="{FEF8C2E4-92A7-0171-A48B-4719295F0A49}"/>
              </a:ext>
            </a:extLst>
          </p:cNvPr>
          <p:cNvSpPr>
            <a:spLocks noGrp="1"/>
          </p:cNvSpPr>
          <p:nvPr>
            <p:ph type="ftr" sz="quarter" idx="3"/>
          </p:nvPr>
        </p:nvSpPr>
        <p:spPr>
          <a:xfrm>
            <a:off x="3028950" y="6356351"/>
            <a:ext cx="30861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8901DE-1EB8-E7C9-7F00-33AD311AD88F}"/>
              </a:ext>
            </a:extLst>
          </p:cNvPr>
          <p:cNvSpPr>
            <a:spLocks noGrp="1"/>
          </p:cNvSpPr>
          <p:nvPr>
            <p:ph type="sldNum" sz="quarter" idx="4"/>
          </p:nvPr>
        </p:nvSpPr>
        <p:spPr>
          <a:xfrm>
            <a:off x="6457950" y="6356351"/>
            <a:ext cx="20574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0F293617-6B15-2146-B957-8121A52748C4}" type="slidenum">
              <a:rPr lang="en-US" smtClean="0"/>
              <a:t>‹#›</a:t>
            </a:fld>
            <a:endParaRPr lang="en-US"/>
          </a:p>
        </p:txBody>
      </p:sp>
    </p:spTree>
    <p:extLst>
      <p:ext uri="{BB962C8B-B14F-4D97-AF65-F5344CB8AC3E}">
        <p14:creationId xmlns:p14="http://schemas.microsoft.com/office/powerpoint/2010/main" val="177016334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txStyles>
    <p:titleStyle>
      <a:lvl1pPr algn="l" defTabSz="914400" rtl="0" eaLnBrk="1" latinLnBrk="0" hangingPunct="1">
        <a:lnSpc>
          <a:spcPct val="90000"/>
        </a:lnSpc>
        <a:spcBef>
          <a:spcPct val="0"/>
        </a:spcBef>
        <a:buNone/>
        <a:defRPr sz="3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image" Target="../media/image168.png"/><Relationship Id="rId1" Type="http://schemas.openxmlformats.org/officeDocument/2006/relationships/slideLayout" Target="../slideLayouts/slideLayout10.xml"/><Relationship Id="rId6" Type="http://schemas.openxmlformats.org/officeDocument/2006/relationships/image" Target="../media/image167.png"/><Relationship Id="rId5" Type="http://schemas.openxmlformats.org/officeDocument/2006/relationships/image" Target="../media/image171.png"/><Relationship Id="rId4" Type="http://schemas.openxmlformats.org/officeDocument/2006/relationships/image" Target="../media/image170.png"/></Relationships>
</file>

<file path=ppt/slides/_rels/slide101.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6.png"/><Relationship Id="rId2" Type="http://schemas.openxmlformats.org/officeDocument/2006/relationships/image" Target="../media/image166.png"/><Relationship Id="rId1" Type="http://schemas.openxmlformats.org/officeDocument/2006/relationships/slideLayout" Target="../slideLayouts/slideLayout10.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65.png"/></Relationships>
</file>

<file path=ppt/slides/_rels/slide10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73.png"/><Relationship Id="rId2" Type="http://schemas.openxmlformats.org/officeDocument/2006/relationships/image" Target="../media/image158.png"/><Relationship Id="rId1" Type="http://schemas.openxmlformats.org/officeDocument/2006/relationships/slideLayout" Target="../slideLayouts/slideLayout10.xml"/><Relationship Id="rId6" Type="http://schemas.openxmlformats.org/officeDocument/2006/relationships/image" Target="../media/image171.png"/><Relationship Id="rId5" Type="http://schemas.openxmlformats.org/officeDocument/2006/relationships/image" Target="../media/image172.png"/><Relationship Id="rId4" Type="http://schemas.openxmlformats.org/officeDocument/2006/relationships/image" Target="../media/image179.png"/></Relationships>
</file>

<file path=ppt/slides/_rels/slide10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80.png"/><Relationship Id="rId1" Type="http://schemas.openxmlformats.org/officeDocument/2006/relationships/slideLayout" Target="../slideLayouts/slideLayout10.xml"/><Relationship Id="rId4" Type="http://schemas.openxmlformats.org/officeDocument/2006/relationships/image" Target="../media/image181.png"/></Relationships>
</file>

<file path=ppt/slides/_rels/slide105.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10.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0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189.png"/></Relationships>
</file>

<file path=ppt/slides/_rels/slide10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190.png"/></Relationships>
</file>

<file path=ppt/slides/_rels/slide108.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5.png"/><Relationship Id="rId2" Type="http://schemas.openxmlformats.org/officeDocument/2006/relationships/image" Target="../media/image191.png"/><Relationship Id="rId1" Type="http://schemas.openxmlformats.org/officeDocument/2006/relationships/slideLayout" Target="../slideLayouts/slideLayout10.xml"/><Relationship Id="rId6" Type="http://schemas.openxmlformats.org/officeDocument/2006/relationships/image" Target="../media/image183.png"/><Relationship Id="rId5" Type="http://schemas.openxmlformats.org/officeDocument/2006/relationships/image" Target="../media/image194.png"/><Relationship Id="rId4" Type="http://schemas.openxmlformats.org/officeDocument/2006/relationships/image" Target="../media/image193.png"/></Relationships>
</file>

<file path=ppt/slides/_rels/slide10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58.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10.xml"/><Relationship Id="rId4" Type="http://schemas.openxmlformats.org/officeDocument/2006/relationships/image" Target="../media/image200.png"/></Relationships>
</file>

<file path=ppt/slides/_rels/slide11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202.w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204.png"/></Relationships>
</file>

<file path=ppt/slides/_rels/slide11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11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11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upmc.service-now.com/esc"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upmchs.sharepoint.com/sites/infonet/BusinessTools/Technology/DevicesAccess/Documents/Work_From_Home_Technology_Frequently_Asked_Questions.pdf#search=office%20365" TargetMode="External"/><Relationship Id="rId4" Type="http://schemas.openxmlformats.org/officeDocument/2006/relationships/image" Target="../media/image40.png"/></Relationships>
</file>

<file path=ppt/slides/_rels/slide1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s/_rels/slide1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6.png"/></Relationships>
</file>

<file path=ppt/slides/_rels/slide1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8.png"/></Relationships>
</file>

<file path=ppt/slides/_rels/slide1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8.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06.png"/><Relationship Id="rId4" Type="http://schemas.openxmlformats.org/officeDocument/2006/relationships/image" Target="../media/image112.png"/><Relationship Id="rId9" Type="http://schemas.openxmlformats.org/officeDocument/2006/relationships/image" Target="../media/image117.png"/></Relationships>
</file>

<file path=ppt/slides/_rels/slide14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8.png"/><Relationship Id="rId7" Type="http://schemas.openxmlformats.org/officeDocument/2006/relationships/image" Target="../media/image117.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06.png"/><Relationship Id="rId4" Type="http://schemas.openxmlformats.org/officeDocument/2006/relationships/image" Target="../media/image119.png"/><Relationship Id="rId9" Type="http://schemas.openxmlformats.org/officeDocument/2006/relationships/image" Target="../media/image121.png"/></Relationships>
</file>

<file path=ppt/slides/_rels/slide14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1.png"/><Relationship Id="rId7" Type="http://schemas.openxmlformats.org/officeDocument/2006/relationships/image" Target="../media/image122.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106.png"/><Relationship Id="rId4" Type="http://schemas.openxmlformats.org/officeDocument/2006/relationships/image" Target="../media/image112.png"/><Relationship Id="rId9" Type="http://schemas.openxmlformats.org/officeDocument/2006/relationships/image" Target="../media/image124.png"/></Relationships>
</file>

<file path=ppt/slides/_rels/slide14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220.png"/><Relationship Id="rId1" Type="http://schemas.openxmlformats.org/officeDocument/2006/relationships/slideLayout" Target="../slideLayouts/slideLayout6.xml"/><Relationship Id="rId5" Type="http://schemas.openxmlformats.org/officeDocument/2006/relationships/image" Target="../media/image222.png"/><Relationship Id="rId4" Type="http://schemas.openxmlformats.org/officeDocument/2006/relationships/image" Target="../media/image221.png"/></Relationships>
</file>

<file path=ppt/slides/_rels/slide14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upmchs.sharepoint.com/sites/infonet/ClinicalTools/ElectronicHealthRecords/Pages/UPMC-Bridges.aspx"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229.png"/></Relationships>
</file>

<file path=ppt/slides/_rels/slide15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6.xml"/><Relationship Id="rId4" Type="http://schemas.openxmlformats.org/officeDocument/2006/relationships/image" Target="../media/image232.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234.png"/></Relationships>
</file>

<file path=ppt/slides/_rels/slide15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jpeg"/></Relationships>
</file>

<file path=ppt/slides/_rels/slide155.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9.png"/><Relationship Id="rId7" Type="http://schemas.openxmlformats.org/officeDocument/2006/relationships/image" Target="../media/image238.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241.png"/><Relationship Id="rId4" Type="http://schemas.openxmlformats.org/officeDocument/2006/relationships/image" Target="../media/image240.png"/><Relationship Id="rId9" Type="http://schemas.openxmlformats.org/officeDocument/2006/relationships/image" Target="../media/image243.png"/></Relationships>
</file>

<file path=ppt/slides/_rels/slide156.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44.png"/><Relationship Id="rId7" Type="http://schemas.openxmlformats.org/officeDocument/2006/relationships/image" Target="../media/image246.pn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245.png"/><Relationship Id="rId5" Type="http://schemas.openxmlformats.org/officeDocument/2006/relationships/image" Target="../media/image38.png"/><Relationship Id="rId4" Type="http://schemas.openxmlformats.org/officeDocument/2006/relationships/image" Target="../media/image113.png"/></Relationships>
</file>

<file path=ppt/slides/_rels/slide15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248.png"/></Relationships>
</file>

<file path=ppt/slides/_rels/slide15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71.xml"/><Relationship Id="rId1" Type="http://schemas.openxmlformats.org/officeDocument/2006/relationships/slideLayout" Target="../slideLayouts/slideLayout6.xml"/><Relationship Id="rId5" Type="http://schemas.openxmlformats.org/officeDocument/2006/relationships/image" Target="../media/image252.png"/><Relationship Id="rId4" Type="http://schemas.openxmlformats.org/officeDocument/2006/relationships/image" Target="../media/image25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3.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16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6.xml"/><Relationship Id="rId5" Type="http://schemas.openxmlformats.org/officeDocument/2006/relationships/image" Target="../media/image257.png"/><Relationship Id="rId4" Type="http://schemas.openxmlformats.org/officeDocument/2006/relationships/image" Target="../media/image256.png"/></Relationships>
</file>

<file path=ppt/slides/_rels/slide16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38.png"/></Relationships>
</file>

<file path=ppt/slides/_rels/slide165.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265.wmf"/><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6.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71.png"/><Relationship Id="rId1" Type="http://schemas.openxmlformats.org/officeDocument/2006/relationships/slideLayout" Target="../slideLayouts/slideLayout6.xml"/><Relationship Id="rId4" Type="http://schemas.openxmlformats.org/officeDocument/2006/relationships/image" Target="../media/image268.png"/></Relationships>
</file>

<file path=ppt/slides/_rels/slide1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65.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6.xml"/><Relationship Id="rId5" Type="http://schemas.openxmlformats.org/officeDocument/2006/relationships/image" Target="../media/image278.png"/><Relationship Id="rId4" Type="http://schemas.openxmlformats.org/officeDocument/2006/relationships/image" Target="../media/image277.png"/></Relationships>
</file>

<file path=ppt/slides/_rels/slide176.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6.xml"/><Relationship Id="rId5" Type="http://schemas.openxmlformats.org/officeDocument/2006/relationships/image" Target="../media/image277.png"/><Relationship Id="rId4" Type="http://schemas.openxmlformats.org/officeDocument/2006/relationships/image" Target="../media/image282.png"/></Relationships>
</file>

<file path=ppt/slides/_rels/slide178.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hyperlink" Target="https://upmchs.sharepoint.com/sites/infonet/ClinicalTools/ElectronicHealthRecords/Pages/Dragon-Medical-One-DMO-Dictation.asp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288.png"/><Relationship Id="rId5" Type="http://schemas.openxmlformats.org/officeDocument/2006/relationships/hyperlink" Target="https://upmchs.sharepoint.com/sites/infonet/BusinessTools/Technology/DevicesAccess/Documents/Work_From_Home_Technology_Frequently_Asked_Questions.pdf#search=office%20365" TargetMode="External"/><Relationship Id="rId4" Type="http://schemas.openxmlformats.org/officeDocument/2006/relationships/image" Target="../media/image40.png"/></Relationships>
</file>

<file path=ppt/slides/_rels/slide1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6.xml"/><Relationship Id="rId5" Type="http://schemas.openxmlformats.org/officeDocument/2006/relationships/image" Target="../media/image288.png"/><Relationship Id="rId4" Type="http://schemas.openxmlformats.org/officeDocument/2006/relationships/image" Target="../media/image39.png"/></Relationships>
</file>

<file path=ppt/slides/_rels/slide182.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image" Target="../media/image36.png"/><Relationship Id="rId7" Type="http://schemas.openxmlformats.org/officeDocument/2006/relationships/image" Target="../media/image291.pn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37.png"/><Relationship Id="rId9" Type="http://schemas.openxmlformats.org/officeDocument/2006/relationships/image" Target="../media/image293.png"/></Relationships>
</file>

<file path=ppt/slides/_rels/slide183.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6.xml"/><Relationship Id="rId6" Type="http://schemas.openxmlformats.org/officeDocument/2006/relationships/image" Target="../media/image298.png"/><Relationship Id="rId5" Type="http://schemas.openxmlformats.org/officeDocument/2006/relationships/image" Target="../media/image297.png"/><Relationship Id="rId4" Type="http://schemas.openxmlformats.org/officeDocument/2006/relationships/image" Target="../media/image296.png"/></Relationships>
</file>

<file path=ppt/slides/_rels/slide1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299.png"/></Relationships>
</file>

<file path=ppt/slides/_rels/slide185.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0.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01.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hyperlink" Target="https://upmchs.sharepoint.com/sites/infonet/BusinessTools/Technology/DevicesAccess/Documents/Work_From_Home_Technology_Frequently_Asked_Questions.pdf#search=office%20365" TargetMode="External"/><Relationship Id="rId4" Type="http://schemas.openxmlformats.org/officeDocument/2006/relationships/image" Target="../media/image40.png"/></Relationships>
</file>

<file path=ppt/slides/_rels/slide200.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s/_rels/slide210.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327.png"/><Relationship Id="rId4" Type="http://schemas.openxmlformats.org/officeDocument/2006/relationships/image" Target="../media/image9.png"/></Relationships>
</file>

<file path=ppt/slides/_rels/slide21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cid:image001.png@01D52508.8337DCA0" TargetMode="External"/><Relationship Id="rId7" Type="http://schemas.openxmlformats.org/officeDocument/2006/relationships/image" Target="cid:image003.png@01D52508.8337DCA0" TargetMode="External"/><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cid:image005.png@01D52508.8337DCA0" TargetMode="External"/><Relationship Id="rId5" Type="http://schemas.openxmlformats.org/officeDocument/2006/relationships/image" Target="cid:image002.png@01D52508.8337DCA0" TargetMode="Externa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image" Target="cid:image004.png@01D52508.8337DCA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28.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jpeg"/><Relationship Id="rId7" Type="http://schemas.openxmlformats.org/officeDocument/2006/relationships/image" Target="../media/image86.png"/><Relationship Id="rId12"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cid:image009.jpg@01D5A14C.ABAFA8A0" TargetMode="External"/><Relationship Id="rId11" Type="http://schemas.openxmlformats.org/officeDocument/2006/relationships/image" Target="../media/image89.png"/><Relationship Id="rId5" Type="http://schemas.openxmlformats.org/officeDocument/2006/relationships/image" Target="../media/image85.jpeg"/><Relationship Id="rId10" Type="http://schemas.openxmlformats.org/officeDocument/2006/relationships/image" Target="../media/image82.png"/><Relationship Id="rId4" Type="http://schemas.openxmlformats.org/officeDocument/2006/relationships/image" Target="cid:image008.jpg@01D5A14C.ABAFA8A0" TargetMode="External"/><Relationship Id="rId9"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10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06.png"/><Relationship Id="rId4" Type="http://schemas.openxmlformats.org/officeDocument/2006/relationships/image" Target="../media/image112.png"/><Relationship Id="rId9" Type="http://schemas.openxmlformats.org/officeDocument/2006/relationships/image" Target="../media/image117.png"/></Relationships>
</file>

<file path=ppt/slides/_rels/slide5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8.png"/><Relationship Id="rId7" Type="http://schemas.openxmlformats.org/officeDocument/2006/relationships/image" Target="../media/image117.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06.png"/><Relationship Id="rId4" Type="http://schemas.openxmlformats.org/officeDocument/2006/relationships/image" Target="../media/image119.png"/><Relationship Id="rId9" Type="http://schemas.openxmlformats.org/officeDocument/2006/relationships/image" Target="../media/image121.png"/></Relationships>
</file>

<file path=ppt/slides/_rels/slide5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1.png"/><Relationship Id="rId7"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106.png"/><Relationship Id="rId4" Type="http://schemas.openxmlformats.org/officeDocument/2006/relationships/image" Target="../media/image112.png"/><Relationship Id="rId9" Type="http://schemas.openxmlformats.org/officeDocument/2006/relationships/image" Target="../media/image124.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28.png"/><Relationship Id="rId5" Type="http://schemas.openxmlformats.org/officeDocument/2006/relationships/image" Target="../media/image106.png"/><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65.png"/><Relationship Id="rId7" Type="http://schemas.openxmlformats.org/officeDocument/2006/relationships/image" Target="../media/image132.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131.png"/><Relationship Id="rId5" Type="http://schemas.openxmlformats.org/officeDocument/2006/relationships/image" Target="../media/image52.png"/><Relationship Id="rId4" Type="http://schemas.openxmlformats.org/officeDocument/2006/relationships/image" Target="../media/image130.png"/></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38.png"/><Relationship Id="rId4" Type="http://schemas.openxmlformats.org/officeDocument/2006/relationships/image" Target="../media/image137.png"/></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9.png"/><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6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2.png"/><Relationship Id="rId7" Type="http://schemas.openxmlformats.org/officeDocument/2006/relationships/image" Target="../media/image51.png"/><Relationship Id="rId2" Type="http://schemas.openxmlformats.org/officeDocument/2006/relationships/image" Target="../media/image141.png"/><Relationship Id="rId1" Type="http://schemas.openxmlformats.org/officeDocument/2006/relationships/slideLayout" Target="../slideLayouts/slideLayout6.xml"/><Relationship Id="rId6" Type="http://schemas.openxmlformats.org/officeDocument/2006/relationships/image" Target="../media/image144.png"/><Relationship Id="rId5" Type="http://schemas.openxmlformats.org/officeDocument/2006/relationships/image" Target="../media/image38.png"/><Relationship Id="rId10" Type="http://schemas.openxmlformats.org/officeDocument/2006/relationships/image" Target="../media/image127.png"/><Relationship Id="rId4" Type="http://schemas.openxmlformats.org/officeDocument/2006/relationships/image" Target="../media/image143.png"/><Relationship Id="rId9" Type="http://schemas.openxmlformats.org/officeDocument/2006/relationships/image" Target="../media/image146.png"/></Relationships>
</file>

<file path=ppt/slides/_rels/slide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7.png"/><Relationship Id="rId1" Type="http://schemas.openxmlformats.org/officeDocument/2006/relationships/slideLayout" Target="../slideLayouts/slideLayout10.xml"/><Relationship Id="rId4" Type="http://schemas.openxmlformats.org/officeDocument/2006/relationships/image" Target="../media/image158.png"/></Relationships>
</file>

<file path=ppt/slides/_rels/slide9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98.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10.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image" Target="../media/image166.png"/></Relationships>
</file>

<file path=ppt/slides/_rels/slide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7.png"/><Relationship Id="rId1" Type="http://schemas.openxmlformats.org/officeDocument/2006/relationships/slideLayout" Target="../slideLayouts/slideLayout10.xml"/><Relationship Id="rId4" Type="http://schemas.openxmlformats.org/officeDocument/2006/relationships/image" Target="../media/image15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6129-66AF-6342-B2A1-81D42DC00B1A}"/>
              </a:ext>
            </a:extLst>
          </p:cNvPr>
          <p:cNvSpPr>
            <a:spLocks noGrp="1"/>
          </p:cNvSpPr>
          <p:nvPr>
            <p:ph type="title"/>
          </p:nvPr>
        </p:nvSpPr>
        <p:spPr>
          <a:xfrm>
            <a:off x="2252472" y="901618"/>
            <a:ext cx="6926580" cy="1074747"/>
          </a:xfrm>
        </p:spPr>
        <p:txBody>
          <a:bodyPr>
            <a:normAutofit fontScale="90000"/>
          </a:bodyPr>
          <a:lstStyle/>
          <a:p>
            <a:pPr algn="ctr"/>
            <a:br>
              <a:rPr lang="en-US" sz="2700" b="1" dirty="0">
                <a:solidFill>
                  <a:srgbClr val="FFFFFF"/>
                </a:solidFill>
                <a:latin typeface="+mj-lt"/>
                <a:ea typeface="Verdana"/>
                <a:cs typeface="Arial"/>
              </a:rPr>
            </a:br>
            <a:r>
              <a:rPr lang="en-US" sz="2900" b="1" dirty="0">
                <a:solidFill>
                  <a:srgbClr val="FFFFFF"/>
                </a:solidFill>
                <a:latin typeface="+mn-lt"/>
                <a:ea typeface="Verdana"/>
                <a:cs typeface="Arial"/>
              </a:rPr>
              <a:t>Welcome to Dragon Medical One Training</a:t>
            </a:r>
            <a:br>
              <a:rPr lang="en-US" sz="2900" b="1" dirty="0">
                <a:solidFill>
                  <a:srgbClr val="FFFFFF"/>
                </a:solidFill>
                <a:latin typeface="+mn-lt"/>
                <a:ea typeface="Verdana"/>
                <a:cs typeface="Arial"/>
              </a:rPr>
            </a:br>
            <a:r>
              <a:rPr lang="en-US" sz="2000" b="1" dirty="0">
                <a:solidFill>
                  <a:srgbClr val="FFFFFF"/>
                </a:solidFill>
                <a:latin typeface="+mn-lt"/>
                <a:ea typeface="Verdana"/>
                <a:cs typeface="Arial"/>
              </a:rPr>
              <a:t>Monday</a:t>
            </a:r>
            <a:r>
              <a:rPr lang="en-US" sz="2000" b="1">
                <a:solidFill>
                  <a:srgbClr val="FFFFFF"/>
                </a:solidFill>
                <a:latin typeface="+mn-lt"/>
                <a:ea typeface="Verdana"/>
                <a:cs typeface="Arial"/>
              </a:rPr>
              <a:t>, January 26, 2026</a:t>
            </a:r>
            <a:br>
              <a:rPr lang="en-US" sz="2700" b="1">
                <a:latin typeface="+mj-lt"/>
              </a:rPr>
            </a:br>
            <a:r>
              <a:rPr lang="en-US" sz="2000" b="1" dirty="0">
                <a:solidFill>
                  <a:srgbClr val="FFFFFF"/>
                </a:solidFill>
                <a:latin typeface="+mj-lt"/>
                <a:ea typeface="Verdana"/>
              </a:rPr>
              <a:t>1</a:t>
            </a:r>
            <a:r>
              <a:rPr lang="en-US" sz="2000" b="1">
                <a:solidFill>
                  <a:srgbClr val="FFFFFF"/>
                </a:solidFill>
                <a:latin typeface="+mj-lt"/>
                <a:ea typeface="Verdana"/>
              </a:rPr>
              <a:t> </a:t>
            </a:r>
            <a:r>
              <a:rPr lang="en-US" sz="2000" b="1" dirty="0">
                <a:solidFill>
                  <a:srgbClr val="FFFFFF"/>
                </a:solidFill>
                <a:latin typeface="+mj-lt"/>
                <a:ea typeface="Verdana"/>
              </a:rPr>
              <a:t>AM </a:t>
            </a:r>
            <a:r>
              <a:rPr lang="en-US" sz="2000" b="1">
                <a:solidFill>
                  <a:srgbClr val="FFFFFF"/>
                </a:solidFill>
                <a:latin typeface="+mj-lt"/>
                <a:ea typeface="Verdana"/>
              </a:rPr>
              <a:t>– 4 </a:t>
            </a:r>
            <a:r>
              <a:rPr lang="en-US" sz="2000" b="1" dirty="0">
                <a:solidFill>
                  <a:srgbClr val="FFFFFF"/>
                </a:solidFill>
                <a:latin typeface="+mj-lt"/>
                <a:ea typeface="Verdana"/>
              </a:rPr>
              <a:t>PM</a:t>
            </a:r>
            <a:br>
              <a:rPr lang="en-US" sz="2000" b="1" dirty="0">
                <a:latin typeface="+mj-lt"/>
              </a:rPr>
            </a:br>
            <a:br>
              <a:rPr lang="en-US" sz="2000" b="1" dirty="0">
                <a:latin typeface="+mj-lt"/>
              </a:rPr>
            </a:br>
            <a:br>
              <a:rPr lang="en-US" sz="1600" b="1" dirty="0">
                <a:latin typeface="+mj-lt"/>
              </a:rPr>
            </a:br>
            <a:r>
              <a:rPr lang="en-US" sz="1600" b="1" dirty="0">
                <a:latin typeface="+mj-lt"/>
              </a:rPr>
              <a:t> </a:t>
            </a:r>
            <a:endParaRPr lang="en-US" sz="3100" b="1" dirty="0">
              <a:latin typeface="+mj-lt"/>
              <a:ea typeface="Verdana"/>
              <a:cs typeface="Arial"/>
            </a:endParaRPr>
          </a:p>
        </p:txBody>
      </p:sp>
      <p:sp>
        <p:nvSpPr>
          <p:cNvPr id="3" name="Content Placeholder 2">
            <a:extLst>
              <a:ext uri="{FF2B5EF4-FFF2-40B4-BE49-F238E27FC236}">
                <a16:creationId xmlns:a16="http://schemas.microsoft.com/office/drawing/2014/main" id="{3BE15D55-BE6F-145B-BBE7-EE3C5F6635FF}"/>
              </a:ext>
            </a:extLst>
          </p:cNvPr>
          <p:cNvSpPr>
            <a:spLocks noGrp="1"/>
          </p:cNvSpPr>
          <p:nvPr>
            <p:ph sz="half" idx="1"/>
          </p:nvPr>
        </p:nvSpPr>
        <p:spPr>
          <a:xfrm>
            <a:off x="190500" y="3402073"/>
            <a:ext cx="5958840" cy="3387558"/>
          </a:xfrm>
        </p:spPr>
        <p:txBody>
          <a:bodyPr>
            <a:normAutofit fontScale="92500" lnSpcReduction="10000"/>
          </a:bodyPr>
          <a:lstStyle/>
          <a:p>
            <a:pPr marL="0" indent="0">
              <a:buNone/>
            </a:pPr>
            <a:r>
              <a:rPr lang="en-US" sz="2000" b="1" dirty="0">
                <a:solidFill>
                  <a:schemeClr val="accent1">
                    <a:lumMod val="25000"/>
                    <a:lumOff val="75000"/>
                  </a:schemeClr>
                </a:solidFill>
              </a:rPr>
              <a:t>Learning Objectives: </a:t>
            </a:r>
          </a:p>
          <a:p>
            <a:pPr marL="0" indent="0">
              <a:buNone/>
            </a:pPr>
            <a:endParaRPr lang="en-US" sz="2000" b="1" dirty="0">
              <a:solidFill>
                <a:schemeClr val="accent1">
                  <a:lumMod val="25000"/>
                  <a:lumOff val="75000"/>
                </a:schemeClr>
              </a:solidFill>
            </a:endParaRPr>
          </a:p>
          <a:p>
            <a:pPr defTabSz="457200">
              <a:lnSpc>
                <a:spcPct val="100000"/>
              </a:lnSpc>
              <a:spcBef>
                <a:spcPts val="0"/>
              </a:spcBef>
              <a:defRPr/>
            </a:pPr>
            <a:r>
              <a:rPr lang="en-US" sz="2000" b="1" dirty="0">
                <a:solidFill>
                  <a:schemeClr val="accent1">
                    <a:lumMod val="25000"/>
                    <a:lumOff val="75000"/>
                  </a:schemeClr>
                </a:solidFill>
              </a:rPr>
              <a:t>Review the PowerMic</a:t>
            </a:r>
          </a:p>
          <a:p>
            <a:pPr defTabSz="457200">
              <a:lnSpc>
                <a:spcPct val="100000"/>
              </a:lnSpc>
              <a:spcBef>
                <a:spcPts val="0"/>
              </a:spcBef>
              <a:defRPr/>
            </a:pPr>
            <a:r>
              <a:rPr lang="en-US" sz="2000" b="1" dirty="0">
                <a:solidFill>
                  <a:schemeClr val="accent1">
                    <a:lumMod val="25000"/>
                    <a:lumOff val="75000"/>
                  </a:schemeClr>
                </a:solidFill>
              </a:rPr>
              <a:t>Log Into Dragon Medical One</a:t>
            </a:r>
          </a:p>
          <a:p>
            <a:pPr defTabSz="457200">
              <a:lnSpc>
                <a:spcPct val="100000"/>
              </a:lnSpc>
              <a:spcBef>
                <a:spcPts val="0"/>
              </a:spcBef>
              <a:defRPr/>
            </a:pPr>
            <a:r>
              <a:rPr lang="en-US" sz="2000" b="1" dirty="0">
                <a:solidFill>
                  <a:schemeClr val="accent1">
                    <a:lumMod val="25000"/>
                    <a:lumOff val="75000"/>
                  </a:schemeClr>
                </a:solidFill>
              </a:rPr>
              <a:t>Set Up Mobile Mic/Configure Buttons</a:t>
            </a:r>
          </a:p>
          <a:p>
            <a:pPr defTabSz="457200">
              <a:lnSpc>
                <a:spcPct val="100000"/>
              </a:lnSpc>
              <a:spcBef>
                <a:spcPts val="0"/>
              </a:spcBef>
              <a:defRPr/>
            </a:pPr>
            <a:r>
              <a:rPr lang="en-US" sz="2000" b="1" dirty="0">
                <a:solidFill>
                  <a:schemeClr val="accent1">
                    <a:lumMod val="25000"/>
                    <a:lumOff val="75000"/>
                  </a:schemeClr>
                </a:solidFill>
              </a:rPr>
              <a:t>Review the </a:t>
            </a:r>
            <a:r>
              <a:rPr lang="en-US" sz="2000" b="1" dirty="0" err="1">
                <a:solidFill>
                  <a:schemeClr val="accent1">
                    <a:lumMod val="25000"/>
                    <a:lumOff val="75000"/>
                  </a:schemeClr>
                </a:solidFill>
              </a:rPr>
              <a:t>DragonBar</a:t>
            </a:r>
            <a:r>
              <a:rPr lang="en-US" sz="2000" b="1" dirty="0">
                <a:solidFill>
                  <a:schemeClr val="accent1">
                    <a:lumMod val="25000"/>
                    <a:lumOff val="75000"/>
                  </a:schemeClr>
                </a:solidFill>
              </a:rPr>
              <a:t> Menu Options</a:t>
            </a:r>
          </a:p>
          <a:p>
            <a:pPr defTabSz="457200">
              <a:lnSpc>
                <a:spcPct val="100000"/>
              </a:lnSpc>
              <a:spcBef>
                <a:spcPts val="0"/>
              </a:spcBef>
              <a:defRPr/>
            </a:pPr>
            <a:r>
              <a:rPr lang="en-US" sz="2000" b="1" dirty="0">
                <a:solidFill>
                  <a:schemeClr val="accent1">
                    <a:lumMod val="25000"/>
                    <a:lumOff val="75000"/>
                  </a:schemeClr>
                </a:solidFill>
              </a:rPr>
              <a:t>Dictating Text – Selecting/Correcting Words</a:t>
            </a:r>
          </a:p>
          <a:p>
            <a:pPr defTabSz="457200">
              <a:lnSpc>
                <a:spcPct val="100000"/>
              </a:lnSpc>
              <a:spcBef>
                <a:spcPts val="0"/>
              </a:spcBef>
              <a:defRPr/>
            </a:pPr>
            <a:r>
              <a:rPr lang="en-US" sz="2000" b="1" dirty="0">
                <a:solidFill>
                  <a:schemeClr val="accent1">
                    <a:lumMod val="25000"/>
                    <a:lumOff val="75000"/>
                  </a:schemeClr>
                </a:solidFill>
              </a:rPr>
              <a:t>Manage Vocabulary – Add/Train Words</a:t>
            </a:r>
          </a:p>
          <a:p>
            <a:pPr defTabSz="457200">
              <a:lnSpc>
                <a:spcPct val="100000"/>
              </a:lnSpc>
              <a:spcBef>
                <a:spcPts val="0"/>
              </a:spcBef>
              <a:defRPr/>
            </a:pPr>
            <a:r>
              <a:rPr lang="en-US" sz="2000" b="1" dirty="0">
                <a:solidFill>
                  <a:schemeClr val="accent1">
                    <a:lumMod val="25000"/>
                    <a:lumOff val="75000"/>
                  </a:schemeClr>
                </a:solidFill>
              </a:rPr>
              <a:t>Create Auto-Text and Step-by-Step Commands</a:t>
            </a:r>
          </a:p>
          <a:p>
            <a:pPr defTabSz="457200">
              <a:lnSpc>
                <a:spcPct val="100000"/>
              </a:lnSpc>
              <a:spcBef>
                <a:spcPts val="0"/>
              </a:spcBef>
              <a:defRPr/>
            </a:pPr>
            <a:r>
              <a:rPr lang="en-US" sz="2000" b="1" dirty="0">
                <a:solidFill>
                  <a:schemeClr val="accent1">
                    <a:lumMod val="25000"/>
                    <a:lumOff val="75000"/>
                  </a:schemeClr>
                </a:solidFill>
              </a:rPr>
              <a:t>Review Training Materials</a:t>
            </a:r>
          </a:p>
          <a:p>
            <a:pPr defTabSz="457200">
              <a:lnSpc>
                <a:spcPct val="100000"/>
              </a:lnSpc>
              <a:spcBef>
                <a:spcPts val="0"/>
              </a:spcBef>
              <a:defRPr/>
            </a:pPr>
            <a:endParaRPr lang="en-US" sz="1800" dirty="0">
              <a:solidFill>
                <a:schemeClr val="accent1">
                  <a:lumMod val="25000"/>
                  <a:lumOff val="75000"/>
                </a:schemeClr>
              </a:solidFill>
            </a:endParaRPr>
          </a:p>
          <a:p>
            <a:pPr marL="0" indent="0">
              <a:buNone/>
            </a:pPr>
            <a:endParaRPr lang="en-US" dirty="0"/>
          </a:p>
        </p:txBody>
      </p:sp>
      <p:sp>
        <p:nvSpPr>
          <p:cNvPr id="4" name="Content Placeholder 3">
            <a:extLst>
              <a:ext uri="{FF2B5EF4-FFF2-40B4-BE49-F238E27FC236}">
                <a16:creationId xmlns:a16="http://schemas.microsoft.com/office/drawing/2014/main" id="{1DAE1594-7483-074E-A7F9-B8BCCE339515}"/>
              </a:ext>
            </a:extLst>
          </p:cNvPr>
          <p:cNvSpPr>
            <a:spLocks noGrp="1"/>
          </p:cNvSpPr>
          <p:nvPr>
            <p:ph sz="half" idx="2"/>
          </p:nvPr>
        </p:nvSpPr>
        <p:spPr>
          <a:xfrm>
            <a:off x="2252472" y="2101358"/>
            <a:ext cx="6682106" cy="798545"/>
          </a:xfrm>
        </p:spPr>
        <p:txBody>
          <a:bodyPr vert="horz" lIns="91440" tIns="45720" rIns="91440" bIns="45720" rtlCol="0" anchor="t">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None/>
              <a:tabLst/>
              <a:defRPr/>
            </a:pPr>
            <a:r>
              <a:rPr kumimoji="0" lang="en-US" sz="1800" b="1" i="0" u="none" strike="noStrike" kern="1200" cap="none" spc="0" normalizeH="0" baseline="0" noProof="0" dirty="0">
                <a:ln>
                  <a:noFill/>
                </a:ln>
                <a:solidFill>
                  <a:schemeClr val="accent1">
                    <a:lumMod val="25000"/>
                    <a:lumOff val="75000"/>
                  </a:schemeClr>
                </a:solidFill>
                <a:effectLst/>
                <a:uLnTx/>
                <a:uFillTx/>
                <a:latin typeface="Calibri" panose="020F0502020204030204" pitchFamily="34" charset="0"/>
                <a:ea typeface="Calibri" panose="020F0502020204030204" pitchFamily="34" charset="0"/>
                <a:cs typeface="Calibri" panose="020F0502020204030204" pitchFamily="34" charset="0"/>
              </a:rPr>
              <a:t>Instructor:  </a:t>
            </a:r>
            <a:r>
              <a:rPr kumimoji="0" lang="en-US" sz="1800" i="0" u="none" strike="noStrike" kern="1200" cap="none" spc="0" normalizeH="0" baseline="0" noProof="0" dirty="0">
                <a:ln>
                  <a:noFill/>
                </a:ln>
                <a:solidFill>
                  <a:schemeClr val="accent1">
                    <a:lumMod val="25000"/>
                    <a:lumOff val="75000"/>
                  </a:schemeClr>
                </a:solidFill>
                <a:effectLst/>
                <a:uLnTx/>
                <a:uFillTx/>
                <a:latin typeface="Calibri" panose="020F0502020204030204" pitchFamily="34" charset="0"/>
                <a:ea typeface="Calibri" panose="020F0502020204030204" pitchFamily="34" charset="0"/>
                <a:cs typeface="Calibri" panose="020F0502020204030204" pitchFamily="34" charset="0"/>
              </a:rPr>
              <a:t>Carla Zimmerly, Epic Principal Trainer/Credentialed Trainer</a:t>
            </a:r>
          </a:p>
          <a:p>
            <a:pPr marL="0" indent="0" defTabSz="457200">
              <a:lnSpc>
                <a:spcPct val="100000"/>
              </a:lnSpc>
              <a:spcBef>
                <a:spcPts val="0"/>
              </a:spcBef>
              <a:buNone/>
              <a:defRPr/>
            </a:pPr>
            <a:r>
              <a:rPr kumimoji="0" lang="en-US" sz="1800" b="1" i="0" u="none" strike="noStrike" kern="1200" cap="none" spc="0" normalizeH="0" baseline="0" noProof="0" dirty="0">
                <a:ln>
                  <a:noFill/>
                </a:ln>
                <a:solidFill>
                  <a:schemeClr val="accent1">
                    <a:lumMod val="25000"/>
                    <a:lumOff val="75000"/>
                  </a:schemeClr>
                </a:solidFill>
                <a:effectLst/>
                <a:uLnTx/>
                <a:uFillTx/>
                <a:latin typeface="Calibri"/>
                <a:ea typeface="Calibri"/>
                <a:cs typeface="Calibri"/>
              </a:rPr>
              <a:t>Proctor:       </a:t>
            </a:r>
            <a:r>
              <a:rPr kumimoji="0" lang="en-US" sz="1800" i="0" u="none" strike="noStrike" kern="1200" cap="none" spc="0" normalizeH="0" baseline="0" noProof="0" dirty="0">
                <a:ln>
                  <a:noFill/>
                </a:ln>
                <a:solidFill>
                  <a:schemeClr val="accent1">
                    <a:lumMod val="25000"/>
                    <a:lumOff val="75000"/>
                  </a:schemeClr>
                </a:solidFill>
                <a:effectLst/>
                <a:uLnTx/>
                <a:uFillTx/>
                <a:latin typeface="Calibri"/>
                <a:ea typeface="Calibri"/>
                <a:cs typeface="Calibri"/>
              </a:rPr>
              <a:t>Ann Burns, Epic Credentialed Trainer</a:t>
            </a:r>
            <a:endParaRPr lang="en-US" sz="1800" i="0" u="none" strike="noStrike" kern="1200" cap="none" spc="0" normalizeH="0" baseline="0" noProof="0" dirty="0">
              <a:ln>
                <a:noFill/>
              </a:ln>
              <a:solidFill>
                <a:schemeClr val="accent1">
                  <a:lumMod val="25000"/>
                  <a:lumOff val="75000"/>
                </a:schemeClr>
              </a:solidFill>
              <a:effectLst/>
              <a:uLnTx/>
              <a:uFillTx/>
              <a:latin typeface="Calibri"/>
              <a:ea typeface="Calibri"/>
              <a:cs typeface="Calibri"/>
            </a:endParaRP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Light" panose="020F0302020204030204"/>
                <a:ea typeface="+mn-ea"/>
                <a:cs typeface="+mn-cs"/>
              </a:rPr>
              <a:t>	</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indent="0">
              <a:buNone/>
            </a:pPr>
            <a:endParaRPr lang="en-US" dirty="0"/>
          </a:p>
        </p:txBody>
      </p:sp>
      <p:sp>
        <p:nvSpPr>
          <p:cNvPr id="14" name="TextBox 13">
            <a:extLst>
              <a:ext uri="{FF2B5EF4-FFF2-40B4-BE49-F238E27FC236}">
                <a16:creationId xmlns:a16="http://schemas.microsoft.com/office/drawing/2014/main" id="{7FEB5C9B-4293-64B6-65F4-E4C5990DA8EC}"/>
              </a:ext>
            </a:extLst>
          </p:cNvPr>
          <p:cNvSpPr txBox="1"/>
          <p:nvPr/>
        </p:nvSpPr>
        <p:spPr>
          <a:xfrm>
            <a:off x="5332587" y="6261930"/>
            <a:ext cx="3083074"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D1049">
                    <a:lumMod val="25000"/>
                    <a:lumOff val="75000"/>
                  </a:srgbClr>
                </a:solidFill>
                <a:effectLst/>
                <a:uLnTx/>
                <a:uFillTx/>
                <a:latin typeface="Calibri" panose="020F0502020204030204"/>
                <a:ea typeface="+mn-ea"/>
                <a:cs typeface="+mn-cs"/>
              </a:rPr>
              <a:t>© 2025 UPMC*</a:t>
            </a:r>
            <a:endParaRPr kumimoji="0" lang="en-US" sz="800" b="0" i="0" u="none" strike="noStrike" kern="1200" cap="none" spc="0" normalizeH="0" baseline="0" noProof="0" dirty="0">
              <a:ln>
                <a:noFill/>
              </a:ln>
              <a:solidFill>
                <a:srgbClr val="4D1049">
                  <a:lumMod val="25000"/>
                  <a:lumOff val="75000"/>
                </a:srgbClr>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D1049">
                    <a:lumMod val="25000"/>
                    <a:lumOff val="75000"/>
                  </a:srgbClr>
                </a:solidFill>
                <a:effectLst/>
                <a:uLnTx/>
                <a:uFillTx/>
                <a:latin typeface="Calibri" panose="020F0502020204030204"/>
                <a:ea typeface="+mn-ea"/>
                <a:cs typeface="+mn-cs"/>
              </a:rPr>
              <a:t>  *This material contains confidential and copyrighted information of</a:t>
            </a:r>
            <a:endParaRPr kumimoji="0" lang="en-US" sz="800" b="0" i="0" u="none" strike="noStrike" kern="1200" cap="none" spc="0" normalizeH="0" baseline="0" noProof="0" dirty="0">
              <a:ln>
                <a:noFill/>
              </a:ln>
              <a:solidFill>
                <a:srgbClr val="4D1049">
                  <a:lumMod val="25000"/>
                  <a:lumOff val="75000"/>
                </a:srgbClr>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D1049">
                    <a:lumMod val="25000"/>
                    <a:lumOff val="75000"/>
                  </a:srgbClr>
                </a:solidFill>
                <a:effectLst/>
                <a:uLnTx/>
                <a:uFillTx/>
                <a:latin typeface="Calibri" panose="020F0502020204030204"/>
                <a:ea typeface="+mn-ea"/>
                <a:cs typeface="+mn-cs"/>
              </a:rPr>
              <a:t>    Epic Systems Corporation (© 2025 Epic Systems Corporation).</a:t>
            </a:r>
            <a:endParaRPr kumimoji="0" lang="en-US" sz="800" b="0" i="0" u="none" strike="noStrike" kern="1200" cap="none" spc="0" normalizeH="0" baseline="0" noProof="0" dirty="0">
              <a:ln>
                <a:noFill/>
              </a:ln>
              <a:solidFill>
                <a:srgbClr val="4D1049">
                  <a:lumMod val="25000"/>
                  <a:lumOff val="75000"/>
                </a:srgbClr>
              </a:solidFill>
              <a:effectLst/>
              <a:uLnTx/>
              <a:uFillTx/>
              <a:latin typeface="Calibri" panose="020F0502020204030204"/>
              <a:ea typeface="Calibri"/>
              <a:cs typeface="Calibri"/>
            </a:endParaRPr>
          </a:p>
        </p:txBody>
      </p:sp>
      <p:pic>
        <p:nvPicPr>
          <p:cNvPr id="8" name="Picture 7">
            <a:extLst>
              <a:ext uri="{FF2B5EF4-FFF2-40B4-BE49-F238E27FC236}">
                <a16:creationId xmlns:a16="http://schemas.microsoft.com/office/drawing/2014/main" id="{AA43B719-DF2A-D77E-0054-D52728B67C17}"/>
              </a:ext>
            </a:extLst>
          </p:cNvPr>
          <p:cNvPicPr>
            <a:picLocks noChangeAspect="1"/>
          </p:cNvPicPr>
          <p:nvPr/>
        </p:nvPicPr>
        <p:blipFill>
          <a:blip r:embed="rId4"/>
          <a:stretch>
            <a:fillRect/>
          </a:stretch>
        </p:blipFill>
        <p:spPr>
          <a:xfrm>
            <a:off x="381000" y="1556211"/>
            <a:ext cx="1676400" cy="1667781"/>
          </a:xfrm>
          <a:prstGeom prst="rect">
            <a:avLst/>
          </a:prstGeom>
          <a:ln>
            <a:solidFill>
              <a:schemeClr val="tx1"/>
            </a:solidFill>
          </a:ln>
        </p:spPr>
      </p:pic>
      <p:pic>
        <p:nvPicPr>
          <p:cNvPr id="10" name="Picture 9">
            <a:extLst>
              <a:ext uri="{FF2B5EF4-FFF2-40B4-BE49-F238E27FC236}">
                <a16:creationId xmlns:a16="http://schemas.microsoft.com/office/drawing/2014/main" id="{9C4C5A3D-6E57-ADAC-F7C6-1F0E7A6473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528558" y="3592997"/>
            <a:ext cx="2875071" cy="15406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050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0DF24-55C6-ADE6-68EB-006B2864075C}"/>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9B4EB9E6-5EBC-71B3-AFAD-980BB2EEA6B2}"/>
              </a:ext>
            </a:extLst>
          </p:cNvPr>
          <p:cNvPicPr>
            <a:picLocks noGrp="1" noChangeAspect="1"/>
          </p:cNvPicPr>
          <p:nvPr>
            <p:ph idx="1"/>
          </p:nvPr>
        </p:nvPicPr>
        <p:blipFill>
          <a:blip r:embed="rId3"/>
          <a:stretch>
            <a:fillRect/>
          </a:stretch>
        </p:blipFill>
        <p:spPr bwMode="auto">
          <a:xfrm>
            <a:off x="412042" y="910583"/>
            <a:ext cx="8319916" cy="503683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2">
            <a:extLst>
              <a:ext uri="{FF2B5EF4-FFF2-40B4-BE49-F238E27FC236}">
                <a16:creationId xmlns:a16="http://schemas.microsoft.com/office/drawing/2014/main" id="{BED72099-C795-F30A-453E-6B4E42399C28}"/>
              </a:ext>
            </a:extLst>
          </p:cNvPr>
          <p:cNvSpPr>
            <a:spLocks noGrp="1"/>
          </p:cNvSpPr>
          <p:nvPr>
            <p:ph type="title"/>
          </p:nvPr>
        </p:nvSpPr>
        <p:spPr>
          <a:xfrm>
            <a:off x="244475" y="0"/>
            <a:ext cx="8669338"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COMING SOON!  The Philips </a:t>
            </a:r>
            <a:r>
              <a:rPr lang="en-US" altLang="en-US" dirty="0" err="1">
                <a:latin typeface="Arial" panose="020B0604020202020204" pitchFamily="34" charset="0"/>
                <a:cs typeface="Arial" panose="020B0604020202020204" pitchFamily="34" charset="0"/>
              </a:rPr>
              <a:t>SpeechMike</a:t>
            </a:r>
            <a:r>
              <a:rPr lang="en-US" altLang="en-US" dirty="0">
                <a:latin typeface="Arial" panose="020B0604020202020204" pitchFamily="34" charset="0"/>
                <a:cs typeface="Arial" panose="020B0604020202020204" pitchFamily="34" charset="0"/>
              </a:rPr>
              <a:t> Premium	</a:t>
            </a:r>
          </a:p>
        </p:txBody>
      </p:sp>
      <p:sp>
        <p:nvSpPr>
          <p:cNvPr id="29700" name="Slide Number Placeholder 3">
            <a:extLst>
              <a:ext uri="{FF2B5EF4-FFF2-40B4-BE49-F238E27FC236}">
                <a16:creationId xmlns:a16="http://schemas.microsoft.com/office/drawing/2014/main" id="{FA70CE37-6361-8C2B-A230-56F04EDE5EA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F5A61A1-FD8C-4AD4-97BC-F75A8A4AB217}"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Tree>
    <p:extLst>
      <p:ext uri="{BB962C8B-B14F-4D97-AF65-F5344CB8AC3E}">
        <p14:creationId xmlns:p14="http://schemas.microsoft.com/office/powerpoint/2010/main" val="30492951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187829" y="557595"/>
            <a:ext cx="4861501" cy="5157405"/>
          </a:xfrm>
        </p:spPr>
        <p:txBody>
          <a:bodyPr/>
          <a:lstStyle/>
          <a:p>
            <a:endParaRPr lang="en-US" sz="1400" dirty="0"/>
          </a:p>
          <a:p>
            <a:r>
              <a:rPr lang="en-US" sz="1800" dirty="0"/>
              <a:t>…and then train the word by clicking the microphone icon and saying name that you added.  </a:t>
            </a:r>
          </a:p>
          <a:p>
            <a:endParaRPr lang="en-US" sz="2000" dirty="0">
              <a:solidFill>
                <a:srgbClr val="FF0000"/>
              </a:solidFill>
            </a:endParaRPr>
          </a:p>
          <a:p>
            <a:r>
              <a:rPr lang="en-US" sz="1600" u="sng" dirty="0">
                <a:solidFill>
                  <a:srgbClr val="FF0000"/>
                </a:solidFill>
              </a:rPr>
              <a:t>Dictation Tips</a:t>
            </a:r>
            <a:r>
              <a:rPr lang="en-US" sz="1600" dirty="0">
                <a:solidFill>
                  <a:srgbClr val="FF0000"/>
                </a:solidFill>
              </a:rPr>
              <a:t>:  </a:t>
            </a:r>
          </a:p>
          <a:p>
            <a:endParaRPr lang="en-US" sz="2000" dirty="0">
              <a:solidFill>
                <a:srgbClr val="FF0000"/>
              </a:solidFill>
            </a:endParaRPr>
          </a:p>
          <a:p>
            <a:pPr lvl="1"/>
            <a:r>
              <a:rPr lang="en-US" sz="1600" dirty="0">
                <a:solidFill>
                  <a:srgbClr val="FF0000"/>
                </a:solidFill>
              </a:rPr>
              <a:t>Don’t push the Record button       on the mic when training a word when using PowerMic.</a:t>
            </a:r>
          </a:p>
          <a:p>
            <a:pPr marL="457200" lvl="1" indent="0">
              <a:buNone/>
            </a:pPr>
            <a:endParaRPr lang="en-US" sz="1600" dirty="0">
              <a:solidFill>
                <a:srgbClr val="FF0000"/>
              </a:solidFill>
              <a:highlight>
                <a:srgbClr val="FFFF00"/>
              </a:highlight>
            </a:endParaRPr>
          </a:p>
          <a:p>
            <a:pPr lvl="1"/>
            <a:r>
              <a:rPr kumimoji="0" lang="en-US" sz="16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You will need to press the red microphone icon       AND the record button on your phone        when using the PowerMic Mobile</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a:p>
            <a:pPr lvl="1"/>
            <a:endParaRPr lang="en-US" sz="1600" dirty="0">
              <a:solidFill>
                <a:srgbClr val="FF0000"/>
              </a:solidFill>
              <a:highlight>
                <a:srgbClr val="FFFF00"/>
              </a:highlight>
            </a:endParaRPr>
          </a:p>
          <a:p>
            <a:r>
              <a:rPr lang="en-US" sz="1800" dirty="0"/>
              <a:t>You have trained the word successfully when you see Click </a:t>
            </a:r>
            <a:r>
              <a:rPr lang="en-US" sz="1800" dirty="0">
                <a:solidFill>
                  <a:schemeClr val="bg1"/>
                </a:solidFill>
                <a:highlight>
                  <a:srgbClr val="008000"/>
                </a:highlight>
              </a:rPr>
              <a:t>Confirm</a:t>
            </a:r>
            <a:r>
              <a:rPr lang="en-US" sz="1800" dirty="0"/>
              <a:t> to save the word in the vocabulary.</a:t>
            </a:r>
          </a:p>
          <a:p>
            <a:endParaRPr lang="en-US" dirty="0"/>
          </a:p>
          <a:p>
            <a:endParaRPr lang="en-US" sz="1400" dirty="0"/>
          </a:p>
          <a:p>
            <a:endParaRPr lang="en-US" sz="1400" dirty="0"/>
          </a:p>
          <a:p>
            <a:endParaRPr lang="en-US" sz="1400" dirty="0"/>
          </a:p>
          <a:p>
            <a:endParaRPr lang="en-US" sz="1400" dirty="0">
              <a:solidFill>
                <a:schemeClr val="bg1"/>
              </a:solidFill>
              <a:highlight>
                <a:srgbClr val="008000"/>
              </a:highlight>
            </a:endParaRPr>
          </a:p>
          <a:p>
            <a:endParaRPr lang="en-US" sz="1400" dirty="0">
              <a:solidFill>
                <a:schemeClr val="bg1"/>
              </a:solidFill>
              <a:highlight>
                <a:srgbClr val="008000"/>
              </a:highlight>
            </a:endParaRPr>
          </a:p>
          <a:p>
            <a:pPr marL="0" indent="0">
              <a:buNone/>
            </a:pPr>
            <a:endParaRPr lang="en-US" sz="1400" dirty="0">
              <a:solidFill>
                <a:schemeClr val="bg1"/>
              </a:solidFill>
            </a:endParaRPr>
          </a:p>
          <a:p>
            <a:endParaRPr lang="en-US" sz="1400" dirty="0">
              <a:solidFill>
                <a:schemeClr val="accent6"/>
              </a:solidFill>
            </a:endParaRPr>
          </a:p>
          <a:p>
            <a:endParaRPr lang="en-US"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p:txBody>
          <a:bodyPr/>
          <a:lstStyle/>
          <a:p>
            <a:r>
              <a:rPr lang="en-US" dirty="0"/>
              <a:t>Adding Words To Manage Vocabulary</a:t>
            </a:r>
            <a:br>
              <a:rPr lang="en-US" dirty="0"/>
            </a:br>
            <a:endParaRPr lang="en-US" dirty="0"/>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pic>
        <p:nvPicPr>
          <p:cNvPr id="10" name="Picture 9">
            <a:extLst>
              <a:ext uri="{FF2B5EF4-FFF2-40B4-BE49-F238E27FC236}">
                <a16:creationId xmlns:a16="http://schemas.microsoft.com/office/drawing/2014/main" id="{5D01F0C1-C2A4-4402-9587-8792C752C3AC}"/>
              </a:ext>
            </a:extLst>
          </p:cNvPr>
          <p:cNvPicPr>
            <a:picLocks noChangeAspect="1"/>
          </p:cNvPicPr>
          <p:nvPr/>
        </p:nvPicPr>
        <p:blipFill>
          <a:blip r:embed="rId2"/>
          <a:stretch>
            <a:fillRect/>
          </a:stretch>
        </p:blipFill>
        <p:spPr>
          <a:xfrm>
            <a:off x="5481144" y="4640232"/>
            <a:ext cx="462456" cy="84168"/>
          </a:xfrm>
          <a:prstGeom prst="rect">
            <a:avLst/>
          </a:prstGeom>
        </p:spPr>
      </p:pic>
      <p:pic>
        <p:nvPicPr>
          <p:cNvPr id="14" name="Picture 13">
            <a:extLst>
              <a:ext uri="{FF2B5EF4-FFF2-40B4-BE49-F238E27FC236}">
                <a16:creationId xmlns:a16="http://schemas.microsoft.com/office/drawing/2014/main" id="{EA3065F4-2F0F-463D-8974-FF509CA0CF2D}"/>
              </a:ext>
            </a:extLst>
          </p:cNvPr>
          <p:cNvPicPr>
            <a:picLocks noChangeAspect="1"/>
          </p:cNvPicPr>
          <p:nvPr/>
        </p:nvPicPr>
        <p:blipFill>
          <a:blip r:embed="rId3"/>
          <a:stretch>
            <a:fillRect/>
          </a:stretch>
        </p:blipFill>
        <p:spPr>
          <a:xfrm>
            <a:off x="6229592" y="2459183"/>
            <a:ext cx="1522678" cy="2181049"/>
          </a:xfrm>
          <a:prstGeom prst="rect">
            <a:avLst/>
          </a:prstGeom>
          <a:ln w="12700">
            <a:solidFill>
              <a:schemeClr val="tx1"/>
            </a:solidFill>
          </a:ln>
        </p:spPr>
      </p:pic>
      <p:pic>
        <p:nvPicPr>
          <p:cNvPr id="26" name="Picture 25">
            <a:extLst>
              <a:ext uri="{FF2B5EF4-FFF2-40B4-BE49-F238E27FC236}">
                <a16:creationId xmlns:a16="http://schemas.microsoft.com/office/drawing/2014/main" id="{CE0C3674-A89B-4ACE-A203-703A8C56CB5A}"/>
              </a:ext>
            </a:extLst>
          </p:cNvPr>
          <p:cNvPicPr>
            <a:picLocks noChangeAspect="1"/>
          </p:cNvPicPr>
          <p:nvPr/>
        </p:nvPicPr>
        <p:blipFill>
          <a:blip r:embed="rId4"/>
          <a:stretch>
            <a:fillRect/>
          </a:stretch>
        </p:blipFill>
        <p:spPr>
          <a:xfrm>
            <a:off x="5335322" y="4039647"/>
            <a:ext cx="1522678" cy="2175254"/>
          </a:xfrm>
          <a:prstGeom prst="rect">
            <a:avLst/>
          </a:prstGeom>
          <a:ln w="12700">
            <a:solidFill>
              <a:schemeClr val="tx1"/>
            </a:solidFill>
          </a:ln>
        </p:spPr>
      </p:pic>
      <p:pic>
        <p:nvPicPr>
          <p:cNvPr id="5" name="Picture 4">
            <a:extLst>
              <a:ext uri="{FF2B5EF4-FFF2-40B4-BE49-F238E27FC236}">
                <a16:creationId xmlns:a16="http://schemas.microsoft.com/office/drawing/2014/main" id="{D5F5ADEE-43EF-4571-ABEA-700C7481E681}"/>
              </a:ext>
            </a:extLst>
          </p:cNvPr>
          <p:cNvPicPr>
            <a:picLocks noChangeAspect="1"/>
          </p:cNvPicPr>
          <p:nvPr/>
        </p:nvPicPr>
        <p:blipFill>
          <a:blip r:embed="rId5"/>
          <a:stretch>
            <a:fillRect/>
          </a:stretch>
        </p:blipFill>
        <p:spPr>
          <a:xfrm>
            <a:off x="5501111" y="1366940"/>
            <a:ext cx="685714" cy="600000"/>
          </a:xfrm>
          <a:prstGeom prst="rect">
            <a:avLst/>
          </a:prstGeom>
        </p:spPr>
      </p:pic>
      <p:pic>
        <p:nvPicPr>
          <p:cNvPr id="11" name="Picture 10">
            <a:extLst>
              <a:ext uri="{FF2B5EF4-FFF2-40B4-BE49-F238E27FC236}">
                <a16:creationId xmlns:a16="http://schemas.microsoft.com/office/drawing/2014/main" id="{A7D36038-75DB-4F8E-B9E0-0D735DCD1C60}"/>
              </a:ext>
            </a:extLst>
          </p:cNvPr>
          <p:cNvPicPr>
            <a:picLocks noChangeAspect="1"/>
          </p:cNvPicPr>
          <p:nvPr/>
        </p:nvPicPr>
        <p:blipFill>
          <a:blip r:embed="rId6"/>
          <a:stretch>
            <a:fillRect/>
          </a:stretch>
        </p:blipFill>
        <p:spPr>
          <a:xfrm>
            <a:off x="7420674" y="1011746"/>
            <a:ext cx="1500877" cy="2148914"/>
          </a:xfrm>
          <a:prstGeom prst="rect">
            <a:avLst/>
          </a:prstGeom>
          <a:ln w="12700">
            <a:solidFill>
              <a:schemeClr val="tx1"/>
            </a:solidFill>
          </a:ln>
        </p:spPr>
      </p:pic>
      <p:pic>
        <p:nvPicPr>
          <p:cNvPr id="6" name="Picture 5">
            <a:extLst>
              <a:ext uri="{FF2B5EF4-FFF2-40B4-BE49-F238E27FC236}">
                <a16:creationId xmlns:a16="http://schemas.microsoft.com/office/drawing/2014/main" id="{EE9DF38B-5CB3-4BEC-B03C-723CABEA0BD2}"/>
              </a:ext>
            </a:extLst>
          </p:cNvPr>
          <p:cNvPicPr>
            <a:picLocks noChangeAspect="1"/>
          </p:cNvPicPr>
          <p:nvPr/>
        </p:nvPicPr>
        <p:blipFill>
          <a:blip r:embed="rId5"/>
          <a:stretch>
            <a:fillRect/>
          </a:stretch>
        </p:blipFill>
        <p:spPr>
          <a:xfrm>
            <a:off x="1447800" y="4077747"/>
            <a:ext cx="303603" cy="265653"/>
          </a:xfrm>
          <a:prstGeom prst="rect">
            <a:avLst/>
          </a:prstGeom>
        </p:spPr>
      </p:pic>
      <p:pic>
        <p:nvPicPr>
          <p:cNvPr id="8" name="Picture 7">
            <a:extLst>
              <a:ext uri="{FF2B5EF4-FFF2-40B4-BE49-F238E27FC236}">
                <a16:creationId xmlns:a16="http://schemas.microsoft.com/office/drawing/2014/main" id="{45FF5826-3BA7-4541-9C62-F6146CE19070}"/>
              </a:ext>
            </a:extLst>
          </p:cNvPr>
          <p:cNvPicPr>
            <a:picLocks noChangeAspect="1"/>
          </p:cNvPicPr>
          <p:nvPr/>
        </p:nvPicPr>
        <p:blipFill>
          <a:blip r:embed="rId7"/>
          <a:stretch>
            <a:fillRect/>
          </a:stretch>
        </p:blipFill>
        <p:spPr>
          <a:xfrm>
            <a:off x="3733800" y="2810774"/>
            <a:ext cx="262109" cy="232436"/>
          </a:xfrm>
          <a:prstGeom prst="rect">
            <a:avLst/>
          </a:prstGeom>
        </p:spPr>
      </p:pic>
      <p:pic>
        <p:nvPicPr>
          <p:cNvPr id="9" name="Picture 8">
            <a:extLst>
              <a:ext uri="{FF2B5EF4-FFF2-40B4-BE49-F238E27FC236}">
                <a16:creationId xmlns:a16="http://schemas.microsoft.com/office/drawing/2014/main" id="{8861431B-DEF1-C2BB-0E10-77BFF1C8CADE}"/>
              </a:ext>
            </a:extLst>
          </p:cNvPr>
          <p:cNvPicPr>
            <a:picLocks noChangeAspect="1"/>
          </p:cNvPicPr>
          <p:nvPr/>
        </p:nvPicPr>
        <p:blipFill>
          <a:blip r:embed="rId8"/>
          <a:stretch>
            <a:fillRect/>
          </a:stretch>
        </p:blipFill>
        <p:spPr>
          <a:xfrm>
            <a:off x="1677598" y="4343400"/>
            <a:ext cx="303602" cy="294672"/>
          </a:xfrm>
          <a:prstGeom prst="rect">
            <a:avLst/>
          </a:prstGeom>
        </p:spPr>
      </p:pic>
    </p:spTree>
    <p:extLst>
      <p:ext uri="{BB962C8B-B14F-4D97-AF65-F5344CB8AC3E}">
        <p14:creationId xmlns:p14="http://schemas.microsoft.com/office/powerpoint/2010/main" val="38933120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222251" y="915314"/>
            <a:ext cx="5311741" cy="5104486"/>
          </a:xfrm>
        </p:spPr>
        <p:txBody>
          <a:bodyPr/>
          <a:lstStyle/>
          <a:p>
            <a:endParaRPr lang="en-US" sz="1400" dirty="0"/>
          </a:p>
          <a:p>
            <a:r>
              <a:rPr lang="en-US" sz="1600" dirty="0"/>
              <a:t>If you get a message that </a:t>
            </a:r>
            <a:r>
              <a:rPr lang="en-US" sz="1600" b="1" dirty="0"/>
              <a:t>training the vocabulary has failed, or the audio quality is not good</a:t>
            </a:r>
            <a:r>
              <a:rPr lang="en-US" sz="1600" dirty="0"/>
              <a:t>…try again!</a:t>
            </a:r>
          </a:p>
          <a:p>
            <a:endParaRPr lang="en-US" sz="1600" dirty="0"/>
          </a:p>
          <a:p>
            <a:r>
              <a:rPr lang="en-US" sz="1600" dirty="0"/>
              <a:t>You may see a message stating:  </a:t>
            </a:r>
            <a:r>
              <a:rPr lang="en-US" sz="1600" b="1" dirty="0"/>
              <a:t>The word as you said it differs too much from how it is written.  Enter the word as you would pronounce it.  </a:t>
            </a:r>
          </a:p>
          <a:p>
            <a:endParaRPr lang="en-US" sz="1600" b="1" dirty="0"/>
          </a:p>
          <a:p>
            <a:r>
              <a:rPr lang="en-US" sz="1600" dirty="0"/>
              <a:t>In this case, you will need to enter a phonetic pronunciation </a:t>
            </a:r>
            <a:r>
              <a:rPr lang="en-US" sz="1600" b="1" dirty="0"/>
              <a:t>(ex:  hill ko for Hilko) </a:t>
            </a:r>
            <a:r>
              <a:rPr lang="en-US" sz="1600" dirty="0"/>
              <a:t>and click </a:t>
            </a:r>
            <a:r>
              <a:rPr lang="en-US" sz="1600" dirty="0">
                <a:solidFill>
                  <a:schemeClr val="bg1"/>
                </a:solidFill>
                <a:highlight>
                  <a:srgbClr val="008000"/>
                </a:highlight>
              </a:rPr>
              <a:t>Confirm</a:t>
            </a:r>
            <a:r>
              <a:rPr lang="en-US" sz="1600" dirty="0"/>
              <a:t>.  </a:t>
            </a:r>
          </a:p>
          <a:p>
            <a:endParaRPr lang="en-US" sz="1600" dirty="0"/>
          </a:p>
          <a:p>
            <a:r>
              <a:rPr lang="en-US" sz="1600" dirty="0"/>
              <a:t>You have successfully trained the word phonetically, when you get the message: </a:t>
            </a:r>
            <a:r>
              <a:rPr lang="en-US" sz="1600" b="1" dirty="0"/>
              <a:t>The Vocabulary has been successfully trained.</a:t>
            </a:r>
            <a:endParaRPr lang="en-US" sz="1600" dirty="0"/>
          </a:p>
          <a:p>
            <a:endParaRPr lang="en-US" sz="1400" b="1" dirty="0"/>
          </a:p>
          <a:p>
            <a:r>
              <a:rPr lang="en-US" sz="1400" dirty="0"/>
              <a:t> </a:t>
            </a:r>
            <a:r>
              <a:rPr lang="en-US" sz="1600" dirty="0"/>
              <a:t>Click the </a:t>
            </a:r>
            <a:r>
              <a:rPr lang="en-US" sz="1600" b="1" dirty="0"/>
              <a:t>X</a:t>
            </a:r>
            <a:r>
              <a:rPr lang="en-US" sz="1600" dirty="0"/>
              <a:t> on the </a:t>
            </a:r>
            <a:r>
              <a:rPr lang="en-US" sz="1600" b="1" dirty="0"/>
              <a:t>Manage Vocabulary toolbar</a:t>
            </a:r>
            <a:r>
              <a:rPr lang="en-US" sz="1600" dirty="0"/>
              <a:t> to close.</a:t>
            </a:r>
            <a:r>
              <a:rPr lang="en-US" sz="1600" dirty="0">
                <a:highlight>
                  <a:srgbClr val="008000"/>
                </a:highlight>
              </a:rPr>
              <a:t> </a:t>
            </a:r>
          </a:p>
          <a:p>
            <a:endParaRPr lang="en-US" sz="1600" dirty="0">
              <a:solidFill>
                <a:schemeClr val="bg1"/>
              </a:solidFill>
              <a:highlight>
                <a:srgbClr val="008000"/>
              </a:highlight>
            </a:endParaRPr>
          </a:p>
          <a:p>
            <a:endParaRPr lang="en-US" sz="1400" dirty="0">
              <a:solidFill>
                <a:schemeClr val="bg1"/>
              </a:solidFill>
              <a:highlight>
                <a:srgbClr val="008000"/>
              </a:highlight>
            </a:endParaRPr>
          </a:p>
          <a:p>
            <a:pPr marL="0" indent="0">
              <a:buNone/>
            </a:pPr>
            <a:endParaRPr lang="en-US" sz="1400" dirty="0">
              <a:solidFill>
                <a:schemeClr val="bg1"/>
              </a:solidFill>
            </a:endParaRPr>
          </a:p>
          <a:p>
            <a:endParaRPr lang="en-US" sz="1400" dirty="0">
              <a:solidFill>
                <a:schemeClr val="accent6"/>
              </a:solidFill>
            </a:endParaRPr>
          </a:p>
          <a:p>
            <a:endParaRPr lang="en-US"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p:txBody>
          <a:bodyPr/>
          <a:lstStyle/>
          <a:p>
            <a:r>
              <a:rPr lang="en-US" dirty="0"/>
              <a:t>Adding Words To Manage Vocabulary</a:t>
            </a:r>
            <a:br>
              <a:rPr lang="en-US" dirty="0"/>
            </a:br>
            <a:endParaRPr lang="en-US" dirty="0"/>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pic>
        <p:nvPicPr>
          <p:cNvPr id="22" name="Picture 21">
            <a:extLst>
              <a:ext uri="{FF2B5EF4-FFF2-40B4-BE49-F238E27FC236}">
                <a16:creationId xmlns:a16="http://schemas.microsoft.com/office/drawing/2014/main" id="{83D10A9A-98C7-4727-AB7F-13A9BAF499B9}"/>
              </a:ext>
            </a:extLst>
          </p:cNvPr>
          <p:cNvPicPr>
            <a:picLocks noChangeAspect="1"/>
          </p:cNvPicPr>
          <p:nvPr/>
        </p:nvPicPr>
        <p:blipFill>
          <a:blip r:embed="rId2"/>
          <a:stretch>
            <a:fillRect/>
          </a:stretch>
        </p:blipFill>
        <p:spPr>
          <a:xfrm>
            <a:off x="6368143" y="3315119"/>
            <a:ext cx="1632857" cy="2323681"/>
          </a:xfrm>
          <a:prstGeom prst="rect">
            <a:avLst/>
          </a:prstGeom>
          <a:ln w="12700">
            <a:solidFill>
              <a:schemeClr val="tx1"/>
            </a:solidFill>
          </a:ln>
        </p:spPr>
      </p:pic>
      <p:pic>
        <p:nvPicPr>
          <p:cNvPr id="9" name="Picture 8">
            <a:extLst>
              <a:ext uri="{FF2B5EF4-FFF2-40B4-BE49-F238E27FC236}">
                <a16:creationId xmlns:a16="http://schemas.microsoft.com/office/drawing/2014/main" id="{8766C3A1-C035-46CE-AFA6-26AD75320339}"/>
              </a:ext>
            </a:extLst>
          </p:cNvPr>
          <p:cNvPicPr>
            <a:picLocks noChangeAspect="1"/>
          </p:cNvPicPr>
          <p:nvPr/>
        </p:nvPicPr>
        <p:blipFill>
          <a:blip r:embed="rId3"/>
          <a:stretch>
            <a:fillRect/>
          </a:stretch>
        </p:blipFill>
        <p:spPr>
          <a:xfrm>
            <a:off x="6372310" y="4750718"/>
            <a:ext cx="487686" cy="99755"/>
          </a:xfrm>
          <a:prstGeom prst="rect">
            <a:avLst/>
          </a:prstGeom>
        </p:spPr>
      </p:pic>
      <p:pic>
        <p:nvPicPr>
          <p:cNvPr id="20" name="Picture 19">
            <a:extLst>
              <a:ext uri="{FF2B5EF4-FFF2-40B4-BE49-F238E27FC236}">
                <a16:creationId xmlns:a16="http://schemas.microsoft.com/office/drawing/2014/main" id="{EADC7D57-9634-473E-9964-B0910611F091}"/>
              </a:ext>
            </a:extLst>
          </p:cNvPr>
          <p:cNvPicPr>
            <a:picLocks noChangeAspect="1"/>
          </p:cNvPicPr>
          <p:nvPr/>
        </p:nvPicPr>
        <p:blipFill>
          <a:blip r:embed="rId4"/>
          <a:stretch>
            <a:fillRect/>
          </a:stretch>
        </p:blipFill>
        <p:spPr>
          <a:xfrm>
            <a:off x="7239000" y="943322"/>
            <a:ext cx="1603004" cy="2290008"/>
          </a:xfrm>
          <a:prstGeom prst="rect">
            <a:avLst/>
          </a:prstGeom>
          <a:ln w="12700">
            <a:solidFill>
              <a:schemeClr val="tx1"/>
            </a:solidFill>
          </a:ln>
        </p:spPr>
      </p:pic>
      <p:pic>
        <p:nvPicPr>
          <p:cNvPr id="13" name="Picture 12">
            <a:extLst>
              <a:ext uri="{FF2B5EF4-FFF2-40B4-BE49-F238E27FC236}">
                <a16:creationId xmlns:a16="http://schemas.microsoft.com/office/drawing/2014/main" id="{24EA34BF-CA2D-47DB-82C5-F2F527F04B4C}"/>
              </a:ext>
            </a:extLst>
          </p:cNvPr>
          <p:cNvPicPr>
            <a:picLocks noChangeAspect="1"/>
          </p:cNvPicPr>
          <p:nvPr/>
        </p:nvPicPr>
        <p:blipFill>
          <a:blip r:embed="rId5"/>
          <a:stretch>
            <a:fillRect/>
          </a:stretch>
        </p:blipFill>
        <p:spPr>
          <a:xfrm>
            <a:off x="4788583" y="5718233"/>
            <a:ext cx="2286342" cy="953414"/>
          </a:xfrm>
          <a:prstGeom prst="rect">
            <a:avLst/>
          </a:prstGeom>
          <a:ln w="12700">
            <a:solidFill>
              <a:schemeClr val="tx1"/>
            </a:solidFill>
          </a:ln>
        </p:spPr>
      </p:pic>
      <p:pic>
        <p:nvPicPr>
          <p:cNvPr id="15" name="Picture 14">
            <a:extLst>
              <a:ext uri="{FF2B5EF4-FFF2-40B4-BE49-F238E27FC236}">
                <a16:creationId xmlns:a16="http://schemas.microsoft.com/office/drawing/2014/main" id="{956DC4F7-634A-4299-AF73-040885A998F7}"/>
              </a:ext>
            </a:extLst>
          </p:cNvPr>
          <p:cNvPicPr>
            <a:picLocks noChangeAspect="1"/>
          </p:cNvPicPr>
          <p:nvPr/>
        </p:nvPicPr>
        <p:blipFill>
          <a:blip r:embed="rId6"/>
          <a:stretch>
            <a:fillRect/>
          </a:stretch>
        </p:blipFill>
        <p:spPr>
          <a:xfrm>
            <a:off x="5515924" y="948159"/>
            <a:ext cx="1603003" cy="2281196"/>
          </a:xfrm>
          <a:prstGeom prst="rect">
            <a:avLst/>
          </a:prstGeom>
          <a:ln w="12700">
            <a:solidFill>
              <a:schemeClr val="tx1"/>
            </a:solidFill>
          </a:ln>
        </p:spPr>
      </p:pic>
      <p:pic>
        <p:nvPicPr>
          <p:cNvPr id="8" name="Picture 7">
            <a:extLst>
              <a:ext uri="{FF2B5EF4-FFF2-40B4-BE49-F238E27FC236}">
                <a16:creationId xmlns:a16="http://schemas.microsoft.com/office/drawing/2014/main" id="{AC47F038-B673-4DFB-B9F9-65DC521E773F}"/>
              </a:ext>
            </a:extLst>
          </p:cNvPr>
          <p:cNvPicPr>
            <a:picLocks noChangeAspect="1"/>
          </p:cNvPicPr>
          <p:nvPr/>
        </p:nvPicPr>
        <p:blipFill>
          <a:blip r:embed="rId7"/>
          <a:stretch>
            <a:fillRect/>
          </a:stretch>
        </p:blipFill>
        <p:spPr>
          <a:xfrm>
            <a:off x="6400800" y="3888944"/>
            <a:ext cx="276192" cy="76191"/>
          </a:xfrm>
          <a:prstGeom prst="rect">
            <a:avLst/>
          </a:prstGeom>
        </p:spPr>
      </p:pic>
      <p:sp>
        <p:nvSpPr>
          <p:cNvPr id="18" name="Rectangle 17">
            <a:extLst>
              <a:ext uri="{FF2B5EF4-FFF2-40B4-BE49-F238E27FC236}">
                <a16:creationId xmlns:a16="http://schemas.microsoft.com/office/drawing/2014/main" id="{58FE5BED-DF42-4438-9336-FF515CA72DFF}"/>
              </a:ext>
            </a:extLst>
          </p:cNvPr>
          <p:cNvSpPr/>
          <p:nvPr/>
        </p:nvSpPr>
        <p:spPr>
          <a:xfrm>
            <a:off x="6784428" y="5867400"/>
            <a:ext cx="228600" cy="1864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19587505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315A82-9D5A-4D57-9CE9-1E8B497EF446}"/>
              </a:ext>
            </a:extLst>
          </p:cNvPr>
          <p:cNvSpPr>
            <a:spLocks noGrp="1"/>
          </p:cNvSpPr>
          <p:nvPr>
            <p:ph idx="1"/>
          </p:nvPr>
        </p:nvSpPr>
        <p:spPr/>
        <p:txBody>
          <a:bodyPr/>
          <a:lstStyle/>
          <a:p>
            <a:pPr marL="0" indent="0">
              <a:buNone/>
            </a:pPr>
            <a:r>
              <a:rPr lang="en-US" dirty="0"/>
              <a:t>Let’s test custom word we just added to our vocabulary:</a:t>
            </a:r>
          </a:p>
          <a:p>
            <a:endParaRPr lang="en-US" dirty="0"/>
          </a:p>
          <a:p>
            <a:r>
              <a:rPr lang="en-US" dirty="0"/>
              <a:t>Say:  </a:t>
            </a:r>
            <a:r>
              <a:rPr lang="en-US" dirty="0">
                <a:solidFill>
                  <a:schemeClr val="accent6"/>
                </a:solidFill>
              </a:rPr>
              <a:t>”Hilko” </a:t>
            </a:r>
          </a:p>
          <a:p>
            <a:endParaRPr lang="en-US" dirty="0">
              <a:solidFill>
                <a:schemeClr val="accent6"/>
              </a:solidFill>
            </a:endParaRPr>
          </a:p>
          <a:p>
            <a:pPr marL="0" indent="0">
              <a:buNone/>
            </a:pPr>
            <a:r>
              <a:rPr lang="en-US" dirty="0"/>
              <a:t>Dragon should have generated the text </a:t>
            </a:r>
            <a:r>
              <a:rPr lang="en-US" b="1" dirty="0"/>
              <a:t>Hilko </a:t>
            </a:r>
            <a:r>
              <a:rPr lang="en-US" dirty="0"/>
              <a:t>in your dictation box.  </a:t>
            </a:r>
            <a:endParaRPr lang="en-US" b="1" dirty="0"/>
          </a:p>
        </p:txBody>
      </p:sp>
      <p:sp>
        <p:nvSpPr>
          <p:cNvPr id="3" name="Title 2">
            <a:extLst>
              <a:ext uri="{FF2B5EF4-FFF2-40B4-BE49-F238E27FC236}">
                <a16:creationId xmlns:a16="http://schemas.microsoft.com/office/drawing/2014/main" id="{B8759F64-6DBB-48D7-99F8-4C279637DC6F}"/>
              </a:ext>
            </a:extLst>
          </p:cNvPr>
          <p:cNvSpPr>
            <a:spLocks noGrp="1"/>
          </p:cNvSpPr>
          <p:nvPr>
            <p:ph type="title"/>
          </p:nvPr>
        </p:nvSpPr>
        <p:spPr/>
        <p:txBody>
          <a:bodyPr/>
          <a:lstStyle/>
          <a:p>
            <a:r>
              <a:rPr lang="en-US" dirty="0"/>
              <a:t>Let’s try it!</a:t>
            </a:r>
          </a:p>
        </p:txBody>
      </p:sp>
      <p:sp>
        <p:nvSpPr>
          <p:cNvPr id="4" name="Slide Number Placeholder 3">
            <a:extLst>
              <a:ext uri="{FF2B5EF4-FFF2-40B4-BE49-F238E27FC236}">
                <a16:creationId xmlns:a16="http://schemas.microsoft.com/office/drawing/2014/main" id="{EDBECB4B-8C27-44CE-ADCB-5AEFCFA96C4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pic>
        <p:nvPicPr>
          <p:cNvPr id="9" name="Picture 8">
            <a:extLst>
              <a:ext uri="{FF2B5EF4-FFF2-40B4-BE49-F238E27FC236}">
                <a16:creationId xmlns:a16="http://schemas.microsoft.com/office/drawing/2014/main" id="{BBFA1E1F-9788-D136-2289-258BF7E94025}"/>
              </a:ext>
            </a:extLst>
          </p:cNvPr>
          <p:cNvPicPr>
            <a:picLocks noChangeAspect="1"/>
          </p:cNvPicPr>
          <p:nvPr/>
        </p:nvPicPr>
        <p:blipFill>
          <a:blip r:embed="rId2"/>
          <a:stretch>
            <a:fillRect/>
          </a:stretch>
        </p:blipFill>
        <p:spPr>
          <a:xfrm>
            <a:off x="2819400" y="3352800"/>
            <a:ext cx="4001146" cy="3117359"/>
          </a:xfrm>
          <a:prstGeom prst="rect">
            <a:avLst/>
          </a:prstGeom>
          <a:ln w="12700">
            <a:solidFill>
              <a:schemeClr val="tx1"/>
            </a:solidFill>
          </a:ln>
        </p:spPr>
      </p:pic>
    </p:spTree>
    <p:extLst>
      <p:ext uri="{BB962C8B-B14F-4D97-AF65-F5344CB8AC3E}">
        <p14:creationId xmlns:p14="http://schemas.microsoft.com/office/powerpoint/2010/main" val="42337384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8420BD-A839-466A-8FB7-9E1853E91E5A}"/>
              </a:ext>
            </a:extLst>
          </p:cNvPr>
          <p:cNvPicPr>
            <a:picLocks noChangeAspect="1"/>
          </p:cNvPicPr>
          <p:nvPr/>
        </p:nvPicPr>
        <p:blipFill>
          <a:blip r:embed="rId2"/>
          <a:stretch>
            <a:fillRect/>
          </a:stretch>
        </p:blipFill>
        <p:spPr>
          <a:xfrm>
            <a:off x="6096648" y="884165"/>
            <a:ext cx="1323284" cy="1883134"/>
          </a:xfrm>
          <a:prstGeom prst="rect">
            <a:avLst/>
          </a:prstGeom>
          <a:ln w="12700">
            <a:solidFill>
              <a:srgbClr val="000000"/>
            </a:solidFill>
          </a:ln>
        </p:spPr>
      </p:pic>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222251" y="990600"/>
            <a:ext cx="5721349" cy="4113886"/>
          </a:xfrm>
        </p:spPr>
        <p:txBody>
          <a:bodyPr/>
          <a:lstStyle/>
          <a:p>
            <a:r>
              <a:rPr lang="en-US" sz="1800" dirty="0"/>
              <a:t>Let’s try adding a word where Dragon will mostly likely prompt you to enter the pronunciation when you pronounce the word differently from the spelling.  </a:t>
            </a:r>
          </a:p>
          <a:p>
            <a:endParaRPr lang="en-US" sz="1800" dirty="0"/>
          </a:p>
          <a:p>
            <a:r>
              <a:rPr lang="en-US" sz="1800" dirty="0"/>
              <a:t>Say </a:t>
            </a:r>
            <a:r>
              <a:rPr lang="en-US" sz="1800" dirty="0">
                <a:solidFill>
                  <a:srgbClr val="EA5F00"/>
                </a:solidFill>
              </a:rPr>
              <a:t>“Manage Vocabulary” </a:t>
            </a:r>
          </a:p>
          <a:p>
            <a:endParaRPr lang="en-US" sz="1800" dirty="0"/>
          </a:p>
          <a:p>
            <a:r>
              <a:rPr lang="en-US" sz="1800" dirty="0"/>
              <a:t>Click the </a:t>
            </a:r>
            <a:r>
              <a:rPr lang="en-US" sz="1800" b="1" dirty="0"/>
              <a:t>+</a:t>
            </a:r>
            <a:r>
              <a:rPr lang="en-US" sz="1800" dirty="0"/>
              <a:t> sign to add a word:</a:t>
            </a:r>
          </a:p>
          <a:p>
            <a:endParaRPr lang="en-US" sz="1800" dirty="0"/>
          </a:p>
          <a:p>
            <a:r>
              <a:rPr lang="en-US" sz="1800" dirty="0"/>
              <a:t>We will now add the name </a:t>
            </a:r>
            <a:r>
              <a:rPr lang="en-US" sz="1800" b="1" dirty="0"/>
              <a:t>Zimmerly</a:t>
            </a:r>
            <a:r>
              <a:rPr lang="en-US" sz="1800" dirty="0"/>
              <a:t>:</a:t>
            </a:r>
          </a:p>
          <a:p>
            <a:endParaRPr lang="en-US" sz="1800" dirty="0"/>
          </a:p>
          <a:p>
            <a:r>
              <a:rPr lang="en-US" sz="1800" dirty="0"/>
              <a:t>…and then train the word by clicking the microphone icon and saying </a:t>
            </a:r>
            <a:r>
              <a:rPr lang="en-US" sz="1800" dirty="0">
                <a:solidFill>
                  <a:schemeClr val="accent6"/>
                </a:solidFill>
              </a:rPr>
              <a:t>“Zimmerly”</a:t>
            </a:r>
          </a:p>
          <a:p>
            <a:endParaRPr lang="en-US" sz="1800" dirty="0">
              <a:solidFill>
                <a:schemeClr val="accent6"/>
              </a:solidFill>
            </a:endParaRPr>
          </a:p>
          <a:p>
            <a:endParaRPr lang="en-US"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p:txBody>
          <a:bodyPr/>
          <a:lstStyle/>
          <a:p>
            <a:r>
              <a:rPr lang="en-US" dirty="0"/>
              <a:t>Adding Words To Manage Vocabulary – Practice Exercise:</a:t>
            </a:r>
            <a:br>
              <a:rPr lang="en-US" dirty="0"/>
            </a:br>
            <a:r>
              <a:rPr lang="en-US" dirty="0"/>
              <a:t>Entering the word as you would pronounce it…</a:t>
            </a:r>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sp>
        <p:nvSpPr>
          <p:cNvPr id="21" name="Rectangle 20">
            <a:extLst>
              <a:ext uri="{FF2B5EF4-FFF2-40B4-BE49-F238E27FC236}">
                <a16:creationId xmlns:a16="http://schemas.microsoft.com/office/drawing/2014/main" id="{F21FEDA4-2430-43BF-933B-634709001FE5}"/>
              </a:ext>
            </a:extLst>
          </p:cNvPr>
          <p:cNvSpPr/>
          <p:nvPr/>
        </p:nvSpPr>
        <p:spPr>
          <a:xfrm>
            <a:off x="6934199" y="969171"/>
            <a:ext cx="194467" cy="1738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cxnSp>
        <p:nvCxnSpPr>
          <p:cNvPr id="7" name="Straight Arrow Connector 6">
            <a:extLst>
              <a:ext uri="{FF2B5EF4-FFF2-40B4-BE49-F238E27FC236}">
                <a16:creationId xmlns:a16="http://schemas.microsoft.com/office/drawing/2014/main" id="{3A5FF274-5C92-4495-92B5-A6CEB9A7550A}"/>
              </a:ext>
            </a:extLst>
          </p:cNvPr>
          <p:cNvCxnSpPr>
            <a:cxnSpLocks/>
          </p:cNvCxnSpPr>
          <p:nvPr/>
        </p:nvCxnSpPr>
        <p:spPr>
          <a:xfrm flipV="1">
            <a:off x="3886200" y="1143000"/>
            <a:ext cx="2971800" cy="2133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D326D35-A1B6-4857-A98B-56867D95BF51}"/>
              </a:ext>
            </a:extLst>
          </p:cNvPr>
          <p:cNvPicPr>
            <a:picLocks noChangeAspect="1"/>
          </p:cNvPicPr>
          <p:nvPr/>
        </p:nvPicPr>
        <p:blipFill>
          <a:blip r:embed="rId3"/>
          <a:stretch>
            <a:fillRect/>
          </a:stretch>
        </p:blipFill>
        <p:spPr>
          <a:xfrm>
            <a:off x="6946418" y="1551289"/>
            <a:ext cx="2149809" cy="3032454"/>
          </a:xfrm>
          <a:prstGeom prst="rect">
            <a:avLst/>
          </a:prstGeom>
          <a:ln w="12700">
            <a:solidFill>
              <a:schemeClr val="tx1"/>
            </a:solidFill>
          </a:ln>
        </p:spPr>
      </p:pic>
      <p:pic>
        <p:nvPicPr>
          <p:cNvPr id="10" name="Picture 9">
            <a:extLst>
              <a:ext uri="{FF2B5EF4-FFF2-40B4-BE49-F238E27FC236}">
                <a16:creationId xmlns:a16="http://schemas.microsoft.com/office/drawing/2014/main" id="{99BB2815-60D5-4F16-B719-3CE454A6F703}"/>
              </a:ext>
            </a:extLst>
          </p:cNvPr>
          <p:cNvPicPr>
            <a:picLocks noChangeAspect="1"/>
          </p:cNvPicPr>
          <p:nvPr/>
        </p:nvPicPr>
        <p:blipFill>
          <a:blip r:embed="rId4"/>
          <a:stretch>
            <a:fillRect/>
          </a:stretch>
        </p:blipFill>
        <p:spPr>
          <a:xfrm>
            <a:off x="5257800" y="3054331"/>
            <a:ext cx="2149809" cy="3049932"/>
          </a:xfrm>
          <a:prstGeom prst="rect">
            <a:avLst/>
          </a:prstGeom>
          <a:ln w="12700">
            <a:solidFill>
              <a:schemeClr val="tx1"/>
            </a:solidFill>
          </a:ln>
        </p:spPr>
      </p:pic>
      <p:cxnSp>
        <p:nvCxnSpPr>
          <p:cNvPr id="8" name="Straight Arrow Connector 7">
            <a:extLst>
              <a:ext uri="{FF2B5EF4-FFF2-40B4-BE49-F238E27FC236}">
                <a16:creationId xmlns:a16="http://schemas.microsoft.com/office/drawing/2014/main" id="{E769D511-520E-4543-8BF3-87FF79421B0B}"/>
              </a:ext>
            </a:extLst>
          </p:cNvPr>
          <p:cNvCxnSpPr>
            <a:cxnSpLocks/>
          </p:cNvCxnSpPr>
          <p:nvPr/>
        </p:nvCxnSpPr>
        <p:spPr>
          <a:xfrm flipV="1">
            <a:off x="4953000" y="4287112"/>
            <a:ext cx="685800" cy="4372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F70627D-AB8D-4556-A178-E6D803A4AF50}"/>
              </a:ext>
            </a:extLst>
          </p:cNvPr>
          <p:cNvCxnSpPr>
            <a:cxnSpLocks/>
          </p:cNvCxnSpPr>
          <p:nvPr/>
        </p:nvCxnSpPr>
        <p:spPr>
          <a:xfrm flipV="1">
            <a:off x="4572000" y="2362200"/>
            <a:ext cx="2362199"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06B2094-6BB6-4D0F-9E76-D6E5078014DC}"/>
              </a:ext>
            </a:extLst>
          </p:cNvPr>
          <p:cNvSpPr/>
          <p:nvPr/>
        </p:nvSpPr>
        <p:spPr>
          <a:xfrm>
            <a:off x="914400" y="5138916"/>
            <a:ext cx="4572000" cy="1477328"/>
          </a:xfrm>
          <a:prstGeom prst="rect">
            <a:avLst/>
          </a:prstGeom>
        </p:spPr>
        <p:txBody>
          <a:bodyP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effectLst/>
                <a:highlight>
                  <a:srgbClr val="FFFF00"/>
                </a:highlight>
                <a:uLnTx/>
                <a:uFillTx/>
                <a:latin typeface="Arial" panose="020B0604020202020204" pitchFamily="34" charset="0"/>
                <a:ea typeface="+mn-ea"/>
                <a:cs typeface="Arial" panose="020B0604020202020204" pitchFamily="34" charset="0"/>
              </a:rPr>
              <a:t>Reminder</a:t>
            </a:r>
            <a:r>
              <a:rPr kumimoji="0" lang="en-US" sz="1400" b="0" i="0" u="none" strike="noStrike" kern="1200" cap="none" spc="0" normalizeH="0" baseline="0" noProof="0" dirty="0">
                <a:ln>
                  <a:noFill/>
                </a:ln>
                <a:effectLst/>
                <a:highlight>
                  <a:srgbClr val="FFFF00"/>
                </a:highlight>
                <a:uLnTx/>
                <a:uFillTx/>
                <a:latin typeface="Arial" panose="020B0604020202020204" pitchFamily="34" charset="0"/>
                <a:ea typeface="+mn-ea"/>
                <a:cs typeface="Arial" panose="020B0604020202020204" pitchFamily="34" charset="0"/>
              </a:rPr>
              <a:t>:  Don’t push Record button on the PowerMic        when training a word. </a:t>
            </a:r>
            <a:r>
              <a:rPr kumimoji="0" lang="en-US" sz="1400" b="0" i="0" u="sng" strike="noStrike" kern="1200" cap="none" spc="0" normalizeH="0" baseline="0" noProof="0" dirty="0">
                <a:ln>
                  <a:noFill/>
                </a:ln>
                <a:effectLst/>
                <a:highlight>
                  <a:srgbClr val="FFFF00"/>
                </a:highlight>
                <a:uLnTx/>
                <a:uFillTx/>
                <a:latin typeface="Arial" panose="020B0604020202020204" pitchFamily="34" charset="0"/>
                <a:ea typeface="+mn-ea"/>
                <a:cs typeface="Arial" panose="020B0604020202020204" pitchFamily="34" charset="0"/>
              </a:rPr>
              <a:t>You will need to press the </a:t>
            </a:r>
            <a:r>
              <a:rPr kumimoji="0" lang="en-US" sz="1400" b="0" i="0" u="sng"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mn-ea"/>
                <a:cs typeface="Arial" panose="020B0604020202020204" pitchFamily="34" charset="0"/>
              </a:rPr>
              <a:t>red</a:t>
            </a:r>
            <a:r>
              <a:rPr kumimoji="0" lang="en-US" sz="1400" b="0" i="0" u="sng" strike="noStrike" kern="1200" cap="none" spc="0" normalizeH="0" baseline="0" noProof="0" dirty="0">
                <a:ln>
                  <a:noFill/>
                </a:ln>
                <a:effectLst/>
                <a:highlight>
                  <a:srgbClr val="FFFF00"/>
                </a:highlight>
                <a:uLnTx/>
                <a:uFillTx/>
                <a:latin typeface="Arial" panose="020B0604020202020204" pitchFamily="34" charset="0"/>
                <a:ea typeface="+mn-ea"/>
                <a:cs typeface="Arial" panose="020B0604020202020204" pitchFamily="34" charset="0"/>
              </a:rPr>
              <a:t> record icon       and the record button on your phone        when using PowerMic Mobile</a:t>
            </a:r>
            <a:r>
              <a:rPr kumimoji="0" lang="en-US" sz="1400" b="0" i="0" u="none" strike="noStrike" kern="1200" cap="none" spc="0" normalizeH="0" baseline="0" noProof="0" dirty="0">
                <a:ln>
                  <a:noFill/>
                </a:ln>
                <a:effectLst/>
                <a:highlight>
                  <a:srgbClr val="FFFF00"/>
                </a:highlight>
                <a:uLnTx/>
                <a:uFillTx/>
                <a:latin typeface="Arial" panose="020B0604020202020204" pitchFamily="34" charset="0"/>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4273D17-BD44-4BF7-B7B3-E3D1D0D0B80F}"/>
              </a:ext>
            </a:extLst>
          </p:cNvPr>
          <p:cNvPicPr>
            <a:picLocks noChangeAspect="1"/>
          </p:cNvPicPr>
          <p:nvPr/>
        </p:nvPicPr>
        <p:blipFill>
          <a:blip r:embed="rId5"/>
          <a:stretch>
            <a:fillRect/>
          </a:stretch>
        </p:blipFill>
        <p:spPr>
          <a:xfrm>
            <a:off x="2374799" y="5410200"/>
            <a:ext cx="216001" cy="191548"/>
          </a:xfrm>
          <a:prstGeom prst="rect">
            <a:avLst/>
          </a:prstGeom>
        </p:spPr>
      </p:pic>
      <p:pic>
        <p:nvPicPr>
          <p:cNvPr id="9" name="Picture 8">
            <a:extLst>
              <a:ext uri="{FF2B5EF4-FFF2-40B4-BE49-F238E27FC236}">
                <a16:creationId xmlns:a16="http://schemas.microsoft.com/office/drawing/2014/main" id="{EA253157-5912-48F5-9E8E-7994624CC3D3}"/>
              </a:ext>
            </a:extLst>
          </p:cNvPr>
          <p:cNvPicPr>
            <a:picLocks noChangeAspect="1"/>
          </p:cNvPicPr>
          <p:nvPr/>
        </p:nvPicPr>
        <p:blipFill>
          <a:blip r:embed="rId6"/>
          <a:stretch>
            <a:fillRect/>
          </a:stretch>
        </p:blipFill>
        <p:spPr>
          <a:xfrm>
            <a:off x="4114800" y="5601748"/>
            <a:ext cx="261257" cy="228600"/>
          </a:xfrm>
          <a:prstGeom prst="rect">
            <a:avLst/>
          </a:prstGeom>
        </p:spPr>
      </p:pic>
      <p:sp>
        <p:nvSpPr>
          <p:cNvPr id="17" name="TextBox 16">
            <a:extLst>
              <a:ext uri="{FF2B5EF4-FFF2-40B4-BE49-F238E27FC236}">
                <a16:creationId xmlns:a16="http://schemas.microsoft.com/office/drawing/2014/main" id="{4B80D15D-2779-4E44-9B2D-E1BA9C24EC1E}"/>
              </a:ext>
            </a:extLst>
          </p:cNvPr>
          <p:cNvSpPr txBox="1"/>
          <p:nvPr/>
        </p:nvSpPr>
        <p:spPr>
          <a:xfrm>
            <a:off x="7467601" y="4602540"/>
            <a:ext cx="1628626" cy="1384995"/>
          </a:xfrm>
          <a:prstGeom prst="rect">
            <a:avLst/>
          </a:prstGeom>
          <a:noFill/>
          <a:ln>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Tip:  To bypass the </a:t>
            </a:r>
            <a:r>
              <a:rPr lang="en-US" sz="1200" b="1" dirty="0">
                <a:latin typeface="Arial" panose="020B0604020202020204" pitchFamily="34" charset="0"/>
                <a:cs typeface="Arial" panose="020B0604020202020204" pitchFamily="34" charset="0"/>
              </a:rPr>
              <a:t>Manage Vocabulary </a:t>
            </a:r>
            <a:r>
              <a:rPr lang="en-US" sz="1200" dirty="0">
                <a:latin typeface="Arial" panose="020B0604020202020204" pitchFamily="34" charset="0"/>
                <a:cs typeface="Arial" panose="020B0604020202020204" pitchFamily="34" charset="0"/>
              </a:rPr>
              <a:t>main window and directly open the </a:t>
            </a:r>
            <a:r>
              <a:rPr lang="en-US" sz="1200" b="1" dirty="0">
                <a:latin typeface="Arial" panose="020B0604020202020204" pitchFamily="34" charset="0"/>
                <a:cs typeface="Arial" panose="020B0604020202020204" pitchFamily="34" charset="0"/>
              </a:rPr>
              <a:t>Add Word </a:t>
            </a:r>
            <a:r>
              <a:rPr lang="en-US" sz="1200" dirty="0">
                <a:latin typeface="Arial" panose="020B0604020202020204" pitchFamily="34" charset="0"/>
                <a:cs typeface="Arial" panose="020B0604020202020204" pitchFamily="34" charset="0"/>
              </a:rPr>
              <a:t>window, use the command </a:t>
            </a:r>
            <a:r>
              <a:rPr lang="en-US" sz="1200" dirty="0">
                <a:solidFill>
                  <a:srgbClr val="EA5F00"/>
                </a:solidFill>
                <a:latin typeface="Arial" panose="020B0604020202020204" pitchFamily="34" charset="0"/>
                <a:cs typeface="Arial" panose="020B0604020202020204" pitchFamily="34" charset="0"/>
              </a:rPr>
              <a:t>“add word”</a:t>
            </a:r>
            <a:r>
              <a:rPr lang="en-US" sz="1200" dirty="0">
                <a:latin typeface="Arial" panose="020B0604020202020204" pitchFamily="34" charset="0"/>
                <a:cs typeface="Arial" panose="020B0604020202020204" pitchFamily="34" charset="0"/>
              </a:rPr>
              <a:t>.</a:t>
            </a:r>
            <a:endParaRPr lang="en-US" sz="1200" dirty="0">
              <a:solidFill>
                <a:srgbClr val="EA5F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E41C991-5DA9-8873-70DE-7FBF30AB3337}"/>
              </a:ext>
            </a:extLst>
          </p:cNvPr>
          <p:cNvPicPr>
            <a:picLocks noChangeAspect="1"/>
          </p:cNvPicPr>
          <p:nvPr/>
        </p:nvPicPr>
        <p:blipFill>
          <a:blip r:embed="rId7"/>
          <a:stretch>
            <a:fillRect/>
          </a:stretch>
        </p:blipFill>
        <p:spPr>
          <a:xfrm>
            <a:off x="3733800" y="5877528"/>
            <a:ext cx="303602" cy="294672"/>
          </a:xfrm>
          <a:prstGeom prst="rect">
            <a:avLst/>
          </a:prstGeom>
        </p:spPr>
      </p:pic>
    </p:spTree>
    <p:extLst>
      <p:ext uri="{BB962C8B-B14F-4D97-AF65-F5344CB8AC3E}">
        <p14:creationId xmlns:p14="http://schemas.microsoft.com/office/powerpoint/2010/main" val="28041134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1B7954-279B-4DC4-97DD-109F047C6507}"/>
              </a:ext>
            </a:extLst>
          </p:cNvPr>
          <p:cNvPicPr>
            <a:picLocks noChangeAspect="1"/>
          </p:cNvPicPr>
          <p:nvPr/>
        </p:nvPicPr>
        <p:blipFill>
          <a:blip r:embed="rId2"/>
          <a:stretch>
            <a:fillRect/>
          </a:stretch>
        </p:blipFill>
        <p:spPr>
          <a:xfrm>
            <a:off x="6052755" y="3657600"/>
            <a:ext cx="2862645" cy="1240093"/>
          </a:xfrm>
          <a:prstGeom prst="rect">
            <a:avLst/>
          </a:prstGeom>
          <a:ln w="12700">
            <a:solidFill>
              <a:schemeClr val="tx1"/>
            </a:solidFill>
          </a:ln>
        </p:spPr>
      </p:pic>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222251" y="990600"/>
            <a:ext cx="5721349" cy="4113886"/>
          </a:xfrm>
          <a:ln w="12700">
            <a:noFill/>
          </a:ln>
        </p:spPr>
        <p:txBody>
          <a:bodyPr/>
          <a:lstStyle/>
          <a:p>
            <a:r>
              <a:rPr lang="en-US" sz="1800" dirty="0"/>
              <a:t>Again, Dragon may detect that the word as you said it differs too much from how it is written.  </a:t>
            </a:r>
          </a:p>
          <a:p>
            <a:endParaRPr lang="en-US" sz="1800" dirty="0"/>
          </a:p>
          <a:p>
            <a:pPr marL="0" indent="0">
              <a:buNone/>
            </a:pPr>
            <a:r>
              <a:rPr lang="en-US" sz="1800" dirty="0"/>
              <a:t>	In that case, we would add the phonetic 	pronunciation:  </a:t>
            </a:r>
            <a:r>
              <a:rPr lang="en-US" sz="1800" b="1" dirty="0" err="1"/>
              <a:t>zim</a:t>
            </a:r>
            <a:r>
              <a:rPr lang="en-US" sz="1800" b="1" dirty="0"/>
              <a:t> er lee </a:t>
            </a:r>
            <a:r>
              <a:rPr lang="en-US" sz="1800" dirty="0"/>
              <a:t>and click </a:t>
            </a:r>
            <a:r>
              <a:rPr lang="en-US" sz="1800" dirty="0">
                <a:solidFill>
                  <a:schemeClr val="bg1"/>
                </a:solidFill>
                <a:highlight>
                  <a:srgbClr val="008000"/>
                </a:highlight>
              </a:rPr>
              <a:t>Confirm</a:t>
            </a:r>
            <a:r>
              <a:rPr lang="en-US" sz="1800" dirty="0"/>
              <a:t>:</a:t>
            </a:r>
          </a:p>
          <a:p>
            <a:endParaRPr lang="en-US" sz="1800" dirty="0"/>
          </a:p>
          <a:p>
            <a:r>
              <a:rPr lang="en-US" sz="1800" dirty="0"/>
              <a:t>Dragon will prompt you when the vocabulary has been successfully trained.</a:t>
            </a:r>
          </a:p>
          <a:p>
            <a:endParaRPr lang="en-US" sz="1800" dirty="0"/>
          </a:p>
          <a:p>
            <a:r>
              <a:rPr lang="en-US" sz="1800" dirty="0"/>
              <a:t>Click the </a:t>
            </a:r>
            <a:r>
              <a:rPr lang="en-US" sz="1800" b="1" dirty="0"/>
              <a:t>X</a:t>
            </a:r>
            <a:r>
              <a:rPr lang="en-US" sz="1800" dirty="0"/>
              <a:t> to exit Manage Vocabulary.</a:t>
            </a:r>
          </a:p>
          <a:p>
            <a:endParaRPr lang="en-US" sz="1800" dirty="0"/>
          </a:p>
          <a:p>
            <a:r>
              <a:rPr lang="en-US" sz="1800" dirty="0"/>
              <a:t>Of Note:  If you add the word and click the </a:t>
            </a:r>
            <a:r>
              <a:rPr lang="en-US" sz="1800" dirty="0">
                <a:solidFill>
                  <a:schemeClr val="bg1"/>
                </a:solidFill>
                <a:highlight>
                  <a:srgbClr val="008000"/>
                </a:highlight>
              </a:rPr>
              <a:t> Default Pronunciation </a:t>
            </a:r>
            <a:r>
              <a:rPr lang="en-US" sz="1800" dirty="0"/>
              <a:t>button, Dragon will provide the default pronunciation based on the spelling.  </a:t>
            </a:r>
            <a:r>
              <a:rPr lang="en-US" sz="1800" b="1" dirty="0"/>
              <a:t>It is recommended that you train any words or phrases you add to the Vocabulary Manager.</a:t>
            </a:r>
          </a:p>
          <a:p>
            <a:endParaRPr lang="en-US" sz="2000" dirty="0"/>
          </a:p>
          <a:p>
            <a:pPr marL="0" indent="0">
              <a:buNone/>
            </a:pPr>
            <a:endParaRPr lang="en-US" dirty="0">
              <a:solidFill>
                <a:schemeClr val="accent6"/>
              </a:solidFill>
            </a:endParaRPr>
          </a:p>
          <a:p>
            <a:endParaRPr lang="en-US" dirty="0">
              <a:solidFill>
                <a:schemeClr val="accent6"/>
              </a:solidFill>
            </a:endParaRPr>
          </a:p>
          <a:p>
            <a:endParaRPr lang="en-US"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p:txBody>
          <a:bodyPr/>
          <a:lstStyle/>
          <a:p>
            <a:r>
              <a:rPr lang="en-US" dirty="0"/>
              <a:t>Adding Words to Manage Vocabulary:</a:t>
            </a:r>
            <a:br>
              <a:rPr lang="en-US" dirty="0"/>
            </a:br>
            <a:r>
              <a:rPr lang="en-US" dirty="0"/>
              <a:t>Entering the word as you would pronounce it...</a:t>
            </a:r>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cxnSp>
        <p:nvCxnSpPr>
          <p:cNvPr id="24" name="Straight Arrow Connector 23">
            <a:extLst>
              <a:ext uri="{FF2B5EF4-FFF2-40B4-BE49-F238E27FC236}">
                <a16:creationId xmlns:a16="http://schemas.microsoft.com/office/drawing/2014/main" id="{134AC511-6BDF-4DC1-9A59-667CE9F2D09F}"/>
              </a:ext>
            </a:extLst>
          </p:cNvPr>
          <p:cNvCxnSpPr>
            <a:cxnSpLocks/>
          </p:cNvCxnSpPr>
          <p:nvPr/>
        </p:nvCxnSpPr>
        <p:spPr>
          <a:xfrm>
            <a:off x="4796759" y="3918409"/>
            <a:ext cx="1313522" cy="7064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1D09418-512D-438A-96EC-69727E85B82A}"/>
              </a:ext>
            </a:extLst>
          </p:cNvPr>
          <p:cNvCxnSpPr>
            <a:cxnSpLocks/>
          </p:cNvCxnSpPr>
          <p:nvPr/>
        </p:nvCxnSpPr>
        <p:spPr>
          <a:xfrm>
            <a:off x="4782478" y="3920103"/>
            <a:ext cx="35995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39F45AD-A5C5-4B8D-8ED1-A08542D9DEA5}"/>
              </a:ext>
            </a:extLst>
          </p:cNvPr>
          <p:cNvSpPr/>
          <p:nvPr/>
        </p:nvSpPr>
        <p:spPr>
          <a:xfrm>
            <a:off x="8534400" y="3886200"/>
            <a:ext cx="311635" cy="2286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10" name="Picture 9">
            <a:extLst>
              <a:ext uri="{FF2B5EF4-FFF2-40B4-BE49-F238E27FC236}">
                <a16:creationId xmlns:a16="http://schemas.microsoft.com/office/drawing/2014/main" id="{A186B10B-3C24-4790-95C1-BB1B203AF2DF}"/>
              </a:ext>
            </a:extLst>
          </p:cNvPr>
          <p:cNvPicPr>
            <a:picLocks noChangeAspect="1"/>
          </p:cNvPicPr>
          <p:nvPr/>
        </p:nvPicPr>
        <p:blipFill>
          <a:blip r:embed="rId3"/>
          <a:stretch>
            <a:fillRect/>
          </a:stretch>
        </p:blipFill>
        <p:spPr>
          <a:xfrm>
            <a:off x="7056497" y="915046"/>
            <a:ext cx="1857316" cy="2643104"/>
          </a:xfrm>
          <a:prstGeom prst="rect">
            <a:avLst/>
          </a:prstGeom>
          <a:ln w="12700">
            <a:solidFill>
              <a:schemeClr val="tx1"/>
            </a:solidFill>
          </a:ln>
        </p:spPr>
      </p:pic>
      <p:cxnSp>
        <p:nvCxnSpPr>
          <p:cNvPr id="18" name="Straight Arrow Connector 17">
            <a:extLst>
              <a:ext uri="{FF2B5EF4-FFF2-40B4-BE49-F238E27FC236}">
                <a16:creationId xmlns:a16="http://schemas.microsoft.com/office/drawing/2014/main" id="{FB38E4F0-61BE-4624-8F46-8B36AA152AC1}"/>
              </a:ext>
            </a:extLst>
          </p:cNvPr>
          <p:cNvCxnSpPr>
            <a:cxnSpLocks/>
          </p:cNvCxnSpPr>
          <p:nvPr/>
        </p:nvCxnSpPr>
        <p:spPr>
          <a:xfrm>
            <a:off x="5257800" y="2149992"/>
            <a:ext cx="1720158" cy="4763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769D511-520E-4543-8BF3-87FF79421B0B}"/>
              </a:ext>
            </a:extLst>
          </p:cNvPr>
          <p:cNvCxnSpPr>
            <a:cxnSpLocks/>
          </p:cNvCxnSpPr>
          <p:nvPr/>
        </p:nvCxnSpPr>
        <p:spPr>
          <a:xfrm flipV="1">
            <a:off x="5257800" y="1906151"/>
            <a:ext cx="2438400" cy="2274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6A06F6DB-A89A-4862-A32A-0A42E4BF6B16}"/>
              </a:ext>
            </a:extLst>
          </p:cNvPr>
          <p:cNvPicPr>
            <a:picLocks noChangeAspect="1"/>
          </p:cNvPicPr>
          <p:nvPr/>
        </p:nvPicPr>
        <p:blipFill>
          <a:blip r:embed="rId4"/>
          <a:stretch>
            <a:fillRect/>
          </a:stretch>
        </p:blipFill>
        <p:spPr>
          <a:xfrm>
            <a:off x="5943600" y="4965914"/>
            <a:ext cx="2169814" cy="1182328"/>
          </a:xfrm>
          <a:prstGeom prst="rect">
            <a:avLst/>
          </a:prstGeom>
          <a:ln w="12700">
            <a:solidFill>
              <a:schemeClr val="tx1"/>
            </a:solidFill>
          </a:ln>
        </p:spPr>
      </p:pic>
      <p:cxnSp>
        <p:nvCxnSpPr>
          <p:cNvPr id="37" name="Straight Arrow Connector 36">
            <a:extLst>
              <a:ext uri="{FF2B5EF4-FFF2-40B4-BE49-F238E27FC236}">
                <a16:creationId xmlns:a16="http://schemas.microsoft.com/office/drawing/2014/main" id="{E655395C-E089-4B5F-A01F-B5E94D8CAA68}"/>
              </a:ext>
            </a:extLst>
          </p:cNvPr>
          <p:cNvCxnSpPr>
            <a:cxnSpLocks/>
          </p:cNvCxnSpPr>
          <p:nvPr/>
        </p:nvCxnSpPr>
        <p:spPr>
          <a:xfrm>
            <a:off x="5794864" y="4912558"/>
            <a:ext cx="682136" cy="9548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9626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2098BA-42D8-4170-8845-5C07C6E62BA3}"/>
              </a:ext>
            </a:extLst>
          </p:cNvPr>
          <p:cNvPicPr>
            <a:picLocks noChangeAspect="1"/>
          </p:cNvPicPr>
          <p:nvPr/>
        </p:nvPicPr>
        <p:blipFill>
          <a:blip r:embed="rId2"/>
          <a:stretch>
            <a:fillRect/>
          </a:stretch>
        </p:blipFill>
        <p:spPr>
          <a:xfrm>
            <a:off x="4655833" y="3448639"/>
            <a:ext cx="2240690" cy="3188674"/>
          </a:xfrm>
          <a:prstGeom prst="rect">
            <a:avLst/>
          </a:prstGeom>
          <a:ln w="12700">
            <a:solidFill>
              <a:schemeClr val="tx1"/>
            </a:solidFill>
          </a:ln>
        </p:spPr>
      </p:pic>
      <p:sp>
        <p:nvSpPr>
          <p:cNvPr id="2" name="Content Placeholder 1">
            <a:extLst>
              <a:ext uri="{FF2B5EF4-FFF2-40B4-BE49-F238E27FC236}">
                <a16:creationId xmlns:a16="http://schemas.microsoft.com/office/drawing/2014/main" id="{CB315A82-9D5A-4D57-9CE9-1E8B497EF446}"/>
              </a:ext>
            </a:extLst>
          </p:cNvPr>
          <p:cNvSpPr>
            <a:spLocks noGrp="1"/>
          </p:cNvSpPr>
          <p:nvPr>
            <p:ph idx="1"/>
          </p:nvPr>
        </p:nvSpPr>
        <p:spPr/>
        <p:txBody>
          <a:bodyPr/>
          <a:lstStyle/>
          <a:p>
            <a:pPr marL="0" indent="0">
              <a:buNone/>
            </a:pPr>
            <a:r>
              <a:rPr lang="en-US" dirty="0"/>
              <a:t>Let’s test the custom word we just added to our vocabulary:</a:t>
            </a:r>
          </a:p>
          <a:p>
            <a:r>
              <a:rPr lang="en-US" dirty="0"/>
              <a:t>Say:  </a:t>
            </a:r>
            <a:r>
              <a:rPr lang="en-US" dirty="0">
                <a:solidFill>
                  <a:schemeClr val="accent6"/>
                </a:solidFill>
              </a:rPr>
              <a:t>“</a:t>
            </a:r>
            <a:r>
              <a:rPr lang="en-US" dirty="0" err="1">
                <a:solidFill>
                  <a:schemeClr val="accent6"/>
                </a:solidFill>
              </a:rPr>
              <a:t>zim</a:t>
            </a:r>
            <a:r>
              <a:rPr lang="en-US" dirty="0">
                <a:solidFill>
                  <a:schemeClr val="accent6"/>
                </a:solidFill>
              </a:rPr>
              <a:t> er lee”</a:t>
            </a:r>
          </a:p>
          <a:p>
            <a:pPr marL="0" indent="0">
              <a:buNone/>
            </a:pPr>
            <a:endParaRPr lang="en-US" sz="1600" dirty="0"/>
          </a:p>
          <a:p>
            <a:pPr marL="0" indent="0">
              <a:buNone/>
            </a:pPr>
            <a:r>
              <a:rPr lang="en-US" sz="1600" dirty="0"/>
              <a:t>Dragon should have generated the text </a:t>
            </a:r>
            <a:r>
              <a:rPr lang="en-US" sz="1600" b="1" dirty="0"/>
              <a:t>Zimmerly </a:t>
            </a:r>
            <a:r>
              <a:rPr lang="en-US" sz="1600" dirty="0"/>
              <a:t>in your dictation box.  </a:t>
            </a:r>
          </a:p>
          <a:p>
            <a:pPr marL="0" indent="0">
              <a:buNone/>
            </a:pPr>
            <a:endParaRPr lang="en-US" sz="1600" b="1" dirty="0"/>
          </a:p>
          <a:p>
            <a:pPr marL="0" indent="0">
              <a:buNone/>
            </a:pPr>
            <a:r>
              <a:rPr lang="en-US" sz="1400" dirty="0"/>
              <a:t>If Dragon did not generate the text correctly, you can open Manage Vocabulary or say, </a:t>
            </a:r>
            <a:r>
              <a:rPr lang="en-US" sz="1400" dirty="0">
                <a:solidFill>
                  <a:srgbClr val="EA5F00"/>
                </a:solidFill>
              </a:rPr>
              <a:t>“Manage Vocabulary” </a:t>
            </a:r>
            <a:r>
              <a:rPr lang="en-US" sz="1400" dirty="0"/>
              <a:t>and click on the word and edit the spelling of the word, update the trained recording of a custom word, or disable the word.  </a:t>
            </a:r>
          </a:p>
        </p:txBody>
      </p:sp>
      <p:sp>
        <p:nvSpPr>
          <p:cNvPr id="3" name="Title 2">
            <a:extLst>
              <a:ext uri="{FF2B5EF4-FFF2-40B4-BE49-F238E27FC236}">
                <a16:creationId xmlns:a16="http://schemas.microsoft.com/office/drawing/2014/main" id="{B8759F64-6DBB-48D7-99F8-4C279637DC6F}"/>
              </a:ext>
            </a:extLst>
          </p:cNvPr>
          <p:cNvSpPr>
            <a:spLocks noGrp="1"/>
          </p:cNvSpPr>
          <p:nvPr>
            <p:ph type="title"/>
          </p:nvPr>
        </p:nvSpPr>
        <p:spPr/>
        <p:txBody>
          <a:bodyPr/>
          <a:lstStyle/>
          <a:p>
            <a:r>
              <a:rPr lang="en-US" dirty="0"/>
              <a:t>Adding Words To Manage Vocabulary:</a:t>
            </a:r>
            <a:br>
              <a:rPr lang="en-US" dirty="0"/>
            </a:br>
            <a:r>
              <a:rPr lang="en-US" dirty="0"/>
              <a:t>Entering the word as you would pronounce it...</a:t>
            </a:r>
          </a:p>
        </p:txBody>
      </p:sp>
      <p:sp>
        <p:nvSpPr>
          <p:cNvPr id="4" name="Slide Number Placeholder 3">
            <a:extLst>
              <a:ext uri="{FF2B5EF4-FFF2-40B4-BE49-F238E27FC236}">
                <a16:creationId xmlns:a16="http://schemas.microsoft.com/office/drawing/2014/main" id="{EDBECB4B-8C27-44CE-ADCB-5AEFCFA96C4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sp>
        <p:nvSpPr>
          <p:cNvPr id="9" name="Rectangle 8">
            <a:extLst>
              <a:ext uri="{FF2B5EF4-FFF2-40B4-BE49-F238E27FC236}">
                <a16:creationId xmlns:a16="http://schemas.microsoft.com/office/drawing/2014/main" id="{DA54A02A-A1DF-4F39-858D-C766A2959E07}"/>
              </a:ext>
            </a:extLst>
          </p:cNvPr>
          <p:cNvSpPr/>
          <p:nvPr/>
        </p:nvSpPr>
        <p:spPr>
          <a:xfrm>
            <a:off x="4648200" y="6255945"/>
            <a:ext cx="1945678" cy="409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14" name="Picture 13">
            <a:extLst>
              <a:ext uri="{FF2B5EF4-FFF2-40B4-BE49-F238E27FC236}">
                <a16:creationId xmlns:a16="http://schemas.microsoft.com/office/drawing/2014/main" id="{3597A61D-80A9-4EE4-BA95-4881D029B24E}"/>
              </a:ext>
            </a:extLst>
          </p:cNvPr>
          <p:cNvPicPr>
            <a:picLocks noChangeAspect="1"/>
          </p:cNvPicPr>
          <p:nvPr/>
        </p:nvPicPr>
        <p:blipFill>
          <a:blip r:embed="rId3"/>
          <a:stretch>
            <a:fillRect/>
          </a:stretch>
        </p:blipFill>
        <p:spPr>
          <a:xfrm>
            <a:off x="3335332" y="3644081"/>
            <a:ext cx="865079" cy="988661"/>
          </a:xfrm>
          <a:prstGeom prst="rect">
            <a:avLst/>
          </a:prstGeom>
        </p:spPr>
      </p:pic>
      <p:cxnSp>
        <p:nvCxnSpPr>
          <p:cNvPr id="8" name="Straight Arrow Connector 7">
            <a:extLst>
              <a:ext uri="{FF2B5EF4-FFF2-40B4-BE49-F238E27FC236}">
                <a16:creationId xmlns:a16="http://schemas.microsoft.com/office/drawing/2014/main" id="{1F006589-5D0E-49AE-BD43-935940AD5FED}"/>
              </a:ext>
            </a:extLst>
          </p:cNvPr>
          <p:cNvCxnSpPr>
            <a:cxnSpLocks/>
          </p:cNvCxnSpPr>
          <p:nvPr/>
        </p:nvCxnSpPr>
        <p:spPr>
          <a:xfrm>
            <a:off x="4267200" y="6480882"/>
            <a:ext cx="30083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DC30BCB-8EA7-4271-B4A4-BAAD0AB93DDE}"/>
              </a:ext>
            </a:extLst>
          </p:cNvPr>
          <p:cNvPicPr>
            <a:picLocks noChangeAspect="1"/>
          </p:cNvPicPr>
          <p:nvPr/>
        </p:nvPicPr>
        <p:blipFill>
          <a:blip r:embed="rId4"/>
          <a:stretch>
            <a:fillRect/>
          </a:stretch>
        </p:blipFill>
        <p:spPr>
          <a:xfrm>
            <a:off x="3221711" y="5553531"/>
            <a:ext cx="933333" cy="390476"/>
          </a:xfrm>
          <a:prstGeom prst="rect">
            <a:avLst/>
          </a:prstGeom>
        </p:spPr>
      </p:pic>
      <p:pic>
        <p:nvPicPr>
          <p:cNvPr id="18" name="Picture 17">
            <a:extLst>
              <a:ext uri="{FF2B5EF4-FFF2-40B4-BE49-F238E27FC236}">
                <a16:creationId xmlns:a16="http://schemas.microsoft.com/office/drawing/2014/main" id="{FDDDF6BA-4648-4FD0-93DF-8090D241E474}"/>
              </a:ext>
            </a:extLst>
          </p:cNvPr>
          <p:cNvPicPr>
            <a:picLocks noChangeAspect="1"/>
          </p:cNvPicPr>
          <p:nvPr/>
        </p:nvPicPr>
        <p:blipFill>
          <a:blip r:embed="rId5"/>
          <a:stretch>
            <a:fillRect/>
          </a:stretch>
        </p:blipFill>
        <p:spPr>
          <a:xfrm>
            <a:off x="3228507" y="6100364"/>
            <a:ext cx="952381" cy="400000"/>
          </a:xfrm>
          <a:prstGeom prst="rect">
            <a:avLst/>
          </a:prstGeom>
        </p:spPr>
      </p:pic>
      <p:cxnSp>
        <p:nvCxnSpPr>
          <p:cNvPr id="19" name="Straight Arrow Connector 18">
            <a:extLst>
              <a:ext uri="{FF2B5EF4-FFF2-40B4-BE49-F238E27FC236}">
                <a16:creationId xmlns:a16="http://schemas.microsoft.com/office/drawing/2014/main" id="{5FA34816-1E9A-4802-925E-3E84AE138DA3}"/>
              </a:ext>
            </a:extLst>
          </p:cNvPr>
          <p:cNvCxnSpPr>
            <a:cxnSpLocks/>
          </p:cNvCxnSpPr>
          <p:nvPr/>
        </p:nvCxnSpPr>
        <p:spPr>
          <a:xfrm flipH="1">
            <a:off x="6324600" y="3933857"/>
            <a:ext cx="106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3FD3618-ABA1-41D8-9AA0-0DAA3DF00A05}"/>
              </a:ext>
            </a:extLst>
          </p:cNvPr>
          <p:cNvCxnSpPr>
            <a:cxnSpLocks/>
          </p:cNvCxnSpPr>
          <p:nvPr/>
        </p:nvCxnSpPr>
        <p:spPr>
          <a:xfrm>
            <a:off x="4193026" y="5953962"/>
            <a:ext cx="375006" cy="3422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2FDB7B1-8910-47E4-8358-B51AF611DD78}"/>
              </a:ext>
            </a:extLst>
          </p:cNvPr>
          <p:cNvPicPr>
            <a:picLocks noChangeAspect="1"/>
          </p:cNvPicPr>
          <p:nvPr/>
        </p:nvPicPr>
        <p:blipFill>
          <a:blip r:embed="rId6"/>
          <a:stretch>
            <a:fillRect/>
          </a:stretch>
        </p:blipFill>
        <p:spPr>
          <a:xfrm>
            <a:off x="7331868" y="5156660"/>
            <a:ext cx="1252855" cy="453619"/>
          </a:xfrm>
          <a:prstGeom prst="rect">
            <a:avLst/>
          </a:prstGeom>
        </p:spPr>
      </p:pic>
      <p:cxnSp>
        <p:nvCxnSpPr>
          <p:cNvPr id="26" name="Straight Arrow Connector 25">
            <a:extLst>
              <a:ext uri="{FF2B5EF4-FFF2-40B4-BE49-F238E27FC236}">
                <a16:creationId xmlns:a16="http://schemas.microsoft.com/office/drawing/2014/main" id="{9CE6E7A3-860D-4283-A8D7-C5F700A72F75}"/>
              </a:ext>
            </a:extLst>
          </p:cNvPr>
          <p:cNvCxnSpPr>
            <a:cxnSpLocks/>
          </p:cNvCxnSpPr>
          <p:nvPr/>
        </p:nvCxnSpPr>
        <p:spPr>
          <a:xfrm flipH="1">
            <a:off x="5943600" y="5726395"/>
            <a:ext cx="1389975" cy="7544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523357A-525C-27DD-E292-6673709E1C90}"/>
              </a:ext>
            </a:extLst>
          </p:cNvPr>
          <p:cNvPicPr>
            <a:picLocks noChangeAspect="1"/>
          </p:cNvPicPr>
          <p:nvPr/>
        </p:nvPicPr>
        <p:blipFill>
          <a:blip r:embed="rId7"/>
          <a:stretch>
            <a:fillRect/>
          </a:stretch>
        </p:blipFill>
        <p:spPr>
          <a:xfrm>
            <a:off x="401405" y="3687295"/>
            <a:ext cx="2209524" cy="2266667"/>
          </a:xfrm>
          <a:prstGeom prst="rect">
            <a:avLst/>
          </a:prstGeom>
        </p:spPr>
      </p:pic>
      <p:pic>
        <p:nvPicPr>
          <p:cNvPr id="12" name="Picture 11">
            <a:extLst>
              <a:ext uri="{FF2B5EF4-FFF2-40B4-BE49-F238E27FC236}">
                <a16:creationId xmlns:a16="http://schemas.microsoft.com/office/drawing/2014/main" id="{1FB78D16-3934-62BA-470B-AF2D7DDFBD21}"/>
              </a:ext>
            </a:extLst>
          </p:cNvPr>
          <p:cNvPicPr>
            <a:picLocks noChangeAspect="1"/>
          </p:cNvPicPr>
          <p:nvPr/>
        </p:nvPicPr>
        <p:blipFill>
          <a:blip r:embed="rId8"/>
          <a:stretch>
            <a:fillRect/>
          </a:stretch>
        </p:blipFill>
        <p:spPr>
          <a:xfrm>
            <a:off x="6781800" y="1565059"/>
            <a:ext cx="2299625" cy="1254341"/>
          </a:xfrm>
          <a:prstGeom prst="rect">
            <a:avLst/>
          </a:prstGeom>
          <a:ln w="12700">
            <a:solidFill>
              <a:schemeClr val="tx1"/>
            </a:solidFill>
          </a:ln>
        </p:spPr>
      </p:pic>
    </p:spTree>
    <p:extLst>
      <p:ext uri="{BB962C8B-B14F-4D97-AF65-F5344CB8AC3E}">
        <p14:creationId xmlns:p14="http://schemas.microsoft.com/office/powerpoint/2010/main" val="28157500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FE9A0D2-F883-4F88-8ED9-580E0965055D}"/>
              </a:ext>
            </a:extLst>
          </p:cNvPr>
          <p:cNvPicPr>
            <a:picLocks noChangeAspect="1"/>
          </p:cNvPicPr>
          <p:nvPr/>
        </p:nvPicPr>
        <p:blipFill>
          <a:blip r:embed="rId3"/>
          <a:stretch>
            <a:fillRect/>
          </a:stretch>
        </p:blipFill>
        <p:spPr>
          <a:xfrm>
            <a:off x="6179342" y="971794"/>
            <a:ext cx="2064348" cy="2937726"/>
          </a:xfrm>
          <a:prstGeom prst="rect">
            <a:avLst/>
          </a:prstGeom>
          <a:ln w="12700">
            <a:solidFill>
              <a:srgbClr val="000000"/>
            </a:solidFill>
          </a:ln>
        </p:spPr>
      </p:pic>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230187" y="710909"/>
            <a:ext cx="5901534" cy="4089691"/>
          </a:xfrm>
        </p:spPr>
        <p:txBody>
          <a:bodyPr/>
          <a:lstStyle/>
          <a:p>
            <a:endParaRPr lang="en-US" sz="1400" dirty="0"/>
          </a:p>
          <a:p>
            <a:r>
              <a:rPr lang="en-US" sz="2000" dirty="0"/>
              <a:t>Let’s do another practice exercise where we will enter a phonetic pronunciation of the word that we assume Dragon will not understand.  </a:t>
            </a:r>
          </a:p>
          <a:p>
            <a:endParaRPr lang="en-US" sz="2000" dirty="0"/>
          </a:p>
          <a:p>
            <a:r>
              <a:rPr lang="en-US" sz="2000" dirty="0"/>
              <a:t>Say </a:t>
            </a:r>
            <a:r>
              <a:rPr lang="en-US" sz="2000" dirty="0">
                <a:solidFill>
                  <a:schemeClr val="accent6"/>
                </a:solidFill>
              </a:rPr>
              <a:t>“Manage Vocabulary”</a:t>
            </a:r>
          </a:p>
          <a:p>
            <a:endParaRPr lang="en-US" sz="2000" dirty="0"/>
          </a:p>
          <a:p>
            <a:r>
              <a:rPr lang="en-US" sz="2000" dirty="0"/>
              <a:t>Click the </a:t>
            </a:r>
            <a:r>
              <a:rPr lang="en-US" sz="2000" b="1" dirty="0"/>
              <a:t>+</a:t>
            </a:r>
            <a:r>
              <a:rPr lang="en-US" sz="2000" dirty="0"/>
              <a:t> sign to add a word:</a:t>
            </a:r>
          </a:p>
          <a:p>
            <a:endParaRPr lang="en-US" sz="2000" dirty="0"/>
          </a:p>
          <a:p>
            <a:r>
              <a:rPr lang="en-US" sz="2000" dirty="0"/>
              <a:t>We will now add the name </a:t>
            </a:r>
            <a:r>
              <a:rPr lang="en-US" sz="2000" b="1" dirty="0"/>
              <a:t>Dr. </a:t>
            </a:r>
            <a:r>
              <a:rPr lang="en-US" sz="2000" b="1" dirty="0" err="1"/>
              <a:t>Cetindag</a:t>
            </a:r>
            <a:endParaRPr lang="en-US" sz="2000" b="1" dirty="0"/>
          </a:p>
          <a:p>
            <a:endParaRPr lang="en-US" sz="2000" b="1" dirty="0"/>
          </a:p>
          <a:p>
            <a:r>
              <a:rPr lang="en-US" sz="2000" dirty="0"/>
              <a:t>…and then click </a:t>
            </a:r>
            <a:r>
              <a:rPr lang="en-US" sz="2000" dirty="0">
                <a:solidFill>
                  <a:schemeClr val="tx2">
                    <a:lumMod val="60000"/>
                    <a:lumOff val="40000"/>
                  </a:schemeClr>
                </a:solidFill>
              </a:rPr>
              <a:t>Enter the word as you would pronounce it</a:t>
            </a:r>
            <a:r>
              <a:rPr lang="en-US" sz="2000" dirty="0"/>
              <a:t>.</a:t>
            </a:r>
            <a:r>
              <a:rPr lang="en-US" sz="2000" dirty="0">
                <a:solidFill>
                  <a:schemeClr val="bg1"/>
                </a:solidFill>
              </a:rPr>
              <a:t> Y</a:t>
            </a:r>
            <a:endParaRPr lang="en-US" sz="2000" dirty="0"/>
          </a:p>
          <a:p>
            <a:endParaRPr lang="en-US" sz="1800" dirty="0"/>
          </a:p>
          <a:p>
            <a:r>
              <a:rPr lang="en-US" sz="1800" dirty="0">
                <a:solidFill>
                  <a:schemeClr val="bg1"/>
                </a:solidFill>
              </a:rPr>
              <a:t>it</a:t>
            </a:r>
            <a:endParaRPr lang="en-US" sz="1800" dirty="0">
              <a:solidFill>
                <a:schemeClr val="accent6"/>
              </a:solidFill>
            </a:endParaRPr>
          </a:p>
          <a:p>
            <a:endParaRPr lang="en-US" dirty="0">
              <a:solidFill>
                <a:schemeClr val="accent6"/>
              </a:solidFill>
            </a:endParaRPr>
          </a:p>
          <a:p>
            <a:endParaRPr lang="en-US"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p:txBody>
          <a:bodyPr/>
          <a:lstStyle/>
          <a:p>
            <a:r>
              <a:rPr lang="en-US" dirty="0"/>
              <a:t>Adding Words To Manage Vocabulary:</a:t>
            </a:r>
            <a:br>
              <a:rPr lang="en-US" dirty="0"/>
            </a:br>
            <a:r>
              <a:rPr lang="en-US" dirty="0"/>
              <a:t>Entering the word as you would pronounce it…</a:t>
            </a:r>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106</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cxnSp>
        <p:nvCxnSpPr>
          <p:cNvPr id="7" name="Straight Arrow Connector 6">
            <a:extLst>
              <a:ext uri="{FF2B5EF4-FFF2-40B4-BE49-F238E27FC236}">
                <a16:creationId xmlns:a16="http://schemas.microsoft.com/office/drawing/2014/main" id="{3A5FF274-5C92-4495-92B5-A6CEB9A7550A}"/>
              </a:ext>
            </a:extLst>
          </p:cNvPr>
          <p:cNvCxnSpPr>
            <a:cxnSpLocks/>
          </p:cNvCxnSpPr>
          <p:nvPr/>
        </p:nvCxnSpPr>
        <p:spPr>
          <a:xfrm flipV="1">
            <a:off x="4114800" y="1371600"/>
            <a:ext cx="3023733" cy="17526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3746AD-C9BF-4934-B431-E79010E81BD1}"/>
              </a:ext>
            </a:extLst>
          </p:cNvPr>
          <p:cNvPicPr>
            <a:picLocks noChangeAspect="1"/>
          </p:cNvPicPr>
          <p:nvPr/>
        </p:nvPicPr>
        <p:blipFill>
          <a:blip r:embed="rId4"/>
          <a:stretch>
            <a:fillRect/>
          </a:stretch>
        </p:blipFill>
        <p:spPr>
          <a:xfrm>
            <a:off x="6811353" y="2949862"/>
            <a:ext cx="2159591" cy="3073263"/>
          </a:xfrm>
          <a:prstGeom prst="rect">
            <a:avLst/>
          </a:prstGeom>
          <a:ln w="12700">
            <a:solidFill>
              <a:schemeClr val="tx1"/>
            </a:solidFill>
          </a:ln>
        </p:spPr>
      </p:pic>
      <p:cxnSp>
        <p:nvCxnSpPr>
          <p:cNvPr id="28" name="Straight Arrow Connector 27">
            <a:extLst>
              <a:ext uri="{FF2B5EF4-FFF2-40B4-BE49-F238E27FC236}">
                <a16:creationId xmlns:a16="http://schemas.microsoft.com/office/drawing/2014/main" id="{2F70627D-AB8D-4556-A178-E6D803A4AF50}"/>
              </a:ext>
            </a:extLst>
          </p:cNvPr>
          <p:cNvCxnSpPr>
            <a:cxnSpLocks/>
          </p:cNvCxnSpPr>
          <p:nvPr/>
        </p:nvCxnSpPr>
        <p:spPr>
          <a:xfrm flipV="1">
            <a:off x="5264785" y="3733800"/>
            <a:ext cx="1546568" cy="2649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769D511-520E-4543-8BF3-87FF79421B0B}"/>
              </a:ext>
            </a:extLst>
          </p:cNvPr>
          <p:cNvCxnSpPr>
            <a:cxnSpLocks/>
          </p:cNvCxnSpPr>
          <p:nvPr/>
        </p:nvCxnSpPr>
        <p:spPr>
          <a:xfrm>
            <a:off x="5804541" y="4784483"/>
            <a:ext cx="1815459" cy="567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69EE960-2F0A-4516-B317-6002E143AD44}"/>
              </a:ext>
            </a:extLst>
          </p:cNvPr>
          <p:cNvSpPr txBox="1"/>
          <p:nvPr/>
        </p:nvSpPr>
        <p:spPr>
          <a:xfrm>
            <a:off x="3505200" y="5075872"/>
            <a:ext cx="3001552" cy="1477328"/>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Tip:  To bypass the </a:t>
            </a:r>
            <a:r>
              <a:rPr lang="en-US" b="1" dirty="0">
                <a:latin typeface="Arial" panose="020B0604020202020204" pitchFamily="34" charset="0"/>
                <a:cs typeface="Arial" panose="020B0604020202020204" pitchFamily="34" charset="0"/>
              </a:rPr>
              <a:t>Manage Vocabulary </a:t>
            </a:r>
            <a:r>
              <a:rPr lang="en-US" dirty="0">
                <a:latin typeface="Arial" panose="020B0604020202020204" pitchFamily="34" charset="0"/>
                <a:cs typeface="Arial" panose="020B0604020202020204" pitchFamily="34" charset="0"/>
              </a:rPr>
              <a:t>main window and directly open the </a:t>
            </a:r>
            <a:r>
              <a:rPr lang="en-US" b="1" dirty="0">
                <a:latin typeface="Arial" panose="020B0604020202020204" pitchFamily="34" charset="0"/>
                <a:cs typeface="Arial" panose="020B0604020202020204" pitchFamily="34" charset="0"/>
              </a:rPr>
              <a:t>Add Word </a:t>
            </a:r>
            <a:r>
              <a:rPr lang="en-US" dirty="0">
                <a:latin typeface="Arial" panose="020B0604020202020204" pitchFamily="34" charset="0"/>
                <a:cs typeface="Arial" panose="020B0604020202020204" pitchFamily="34" charset="0"/>
              </a:rPr>
              <a:t>window, use the command </a:t>
            </a:r>
            <a:r>
              <a:rPr lang="en-US" dirty="0">
                <a:solidFill>
                  <a:srgbClr val="EA5F00"/>
                </a:solidFill>
                <a:latin typeface="Arial" panose="020B0604020202020204" pitchFamily="34" charset="0"/>
                <a:cs typeface="Arial" panose="020B0604020202020204" pitchFamily="34" charset="0"/>
              </a:rPr>
              <a:t>“add word”</a:t>
            </a:r>
            <a:r>
              <a:rPr lang="en-US" dirty="0">
                <a:latin typeface="Arial" panose="020B0604020202020204" pitchFamily="34" charset="0"/>
                <a:cs typeface="Arial" panose="020B0604020202020204" pitchFamily="34" charset="0"/>
              </a:rPr>
              <a:t>.</a:t>
            </a:r>
            <a:endParaRPr lang="en-US" dirty="0">
              <a:solidFill>
                <a:srgbClr val="EA5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9007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E579986E-D28F-48B3-A20F-1B044CE282F6}"/>
              </a:ext>
            </a:extLst>
          </p:cNvPr>
          <p:cNvPicPr>
            <a:picLocks noChangeAspect="1"/>
          </p:cNvPicPr>
          <p:nvPr/>
        </p:nvPicPr>
        <p:blipFill>
          <a:blip r:embed="rId3"/>
          <a:stretch>
            <a:fillRect/>
          </a:stretch>
        </p:blipFill>
        <p:spPr>
          <a:xfrm>
            <a:off x="6019800" y="4699290"/>
            <a:ext cx="2862645" cy="1240093"/>
          </a:xfrm>
          <a:prstGeom prst="rect">
            <a:avLst/>
          </a:prstGeom>
          <a:ln w="12700">
            <a:solidFill>
              <a:schemeClr val="tx1"/>
            </a:solidFill>
          </a:ln>
        </p:spPr>
      </p:pic>
      <p:pic>
        <p:nvPicPr>
          <p:cNvPr id="20" name="Picture 19">
            <a:extLst>
              <a:ext uri="{FF2B5EF4-FFF2-40B4-BE49-F238E27FC236}">
                <a16:creationId xmlns:a16="http://schemas.microsoft.com/office/drawing/2014/main" id="{B2241487-C5CE-4EB4-BBD3-043596EFE54F}"/>
              </a:ext>
            </a:extLst>
          </p:cNvPr>
          <p:cNvPicPr>
            <a:picLocks noChangeAspect="1"/>
          </p:cNvPicPr>
          <p:nvPr/>
        </p:nvPicPr>
        <p:blipFill>
          <a:blip r:embed="rId4"/>
          <a:stretch>
            <a:fillRect/>
          </a:stretch>
        </p:blipFill>
        <p:spPr>
          <a:xfrm>
            <a:off x="6509824" y="1050647"/>
            <a:ext cx="2369770" cy="3372365"/>
          </a:xfrm>
          <a:prstGeom prst="rect">
            <a:avLst/>
          </a:prstGeom>
          <a:ln w="12700">
            <a:solidFill>
              <a:schemeClr val="tx1"/>
            </a:solidFill>
          </a:ln>
        </p:spPr>
      </p:pic>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230186" y="609600"/>
            <a:ext cx="6279637" cy="4089691"/>
          </a:xfrm>
        </p:spPr>
        <p:txBody>
          <a:bodyPr/>
          <a:lstStyle/>
          <a:p>
            <a:endParaRPr lang="en-US" sz="1400" dirty="0"/>
          </a:p>
          <a:p>
            <a:endParaRPr lang="en-US" sz="1400" dirty="0"/>
          </a:p>
          <a:p>
            <a:r>
              <a:rPr lang="en-US" sz="2000" dirty="0"/>
              <a:t>Enter phonetic spelling of name in </a:t>
            </a:r>
            <a:r>
              <a:rPr lang="en-US" sz="2000" b="1" dirty="0"/>
              <a:t>Pronunciation</a:t>
            </a:r>
            <a:r>
              <a:rPr lang="en-US" sz="2000" dirty="0"/>
              <a:t> typing field:  </a:t>
            </a:r>
            <a:r>
              <a:rPr lang="en-US" sz="2000" b="1" dirty="0"/>
              <a:t>doctor </a:t>
            </a:r>
            <a:r>
              <a:rPr lang="en-US" sz="2000" b="1" dirty="0" err="1"/>
              <a:t>chet</a:t>
            </a:r>
            <a:r>
              <a:rPr lang="en-US" sz="2000" b="1" dirty="0"/>
              <a:t> in dah</a:t>
            </a:r>
            <a:r>
              <a:rPr lang="en-US" sz="2000" dirty="0">
                <a:solidFill>
                  <a:schemeClr val="bg1"/>
                </a:solidFill>
              </a:rPr>
              <a:t> </a:t>
            </a:r>
          </a:p>
          <a:p>
            <a:endParaRPr lang="en-US" sz="2000" dirty="0">
              <a:solidFill>
                <a:schemeClr val="bg1"/>
              </a:solidFill>
            </a:endParaRPr>
          </a:p>
          <a:p>
            <a:r>
              <a:rPr lang="en-US" sz="2000" dirty="0"/>
              <a:t>Then click </a:t>
            </a:r>
            <a:r>
              <a:rPr lang="en-US" sz="2000" dirty="0">
                <a:solidFill>
                  <a:schemeClr val="bg1"/>
                </a:solidFill>
                <a:highlight>
                  <a:srgbClr val="008000"/>
                </a:highlight>
              </a:rPr>
              <a:t>√Save</a:t>
            </a:r>
            <a:r>
              <a:rPr lang="en-US" sz="2000" dirty="0"/>
              <a:t>.</a:t>
            </a:r>
          </a:p>
          <a:p>
            <a:endParaRPr lang="en-US" sz="2000" dirty="0"/>
          </a:p>
          <a:p>
            <a:r>
              <a:rPr lang="en-US" sz="2000" dirty="0"/>
              <a:t>Dragon will prompt you when the word has been successfully added to the vocabulary.</a:t>
            </a:r>
          </a:p>
          <a:p>
            <a:endParaRPr lang="en-US" sz="2000" dirty="0"/>
          </a:p>
          <a:p>
            <a:r>
              <a:rPr lang="en-US" sz="2000" dirty="0"/>
              <a:t>Click the </a:t>
            </a:r>
            <a:r>
              <a:rPr lang="en-US" sz="2000" b="1" dirty="0"/>
              <a:t>X</a:t>
            </a:r>
            <a:r>
              <a:rPr lang="en-US" sz="2000" dirty="0"/>
              <a:t> on the </a:t>
            </a:r>
            <a:r>
              <a:rPr lang="en-US" sz="2000" b="1" dirty="0"/>
              <a:t>Manage Vocabulary toolbar</a:t>
            </a:r>
            <a:r>
              <a:rPr lang="en-US" sz="2000" dirty="0"/>
              <a:t> to close.</a:t>
            </a:r>
          </a:p>
          <a:p>
            <a:endParaRPr lang="en-US" dirty="0">
              <a:solidFill>
                <a:schemeClr val="accent6"/>
              </a:solidFill>
            </a:endParaRPr>
          </a:p>
          <a:p>
            <a:endParaRPr lang="en-US"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a:xfrm>
            <a:off x="190272" y="93909"/>
            <a:ext cx="8691562" cy="862395"/>
          </a:xfrm>
        </p:spPr>
        <p:txBody>
          <a:bodyPr/>
          <a:lstStyle/>
          <a:p>
            <a:r>
              <a:rPr lang="en-US" dirty="0"/>
              <a:t>Adding Words To Manage Vocabulary:</a:t>
            </a:r>
            <a:br>
              <a:rPr lang="en-US" dirty="0"/>
            </a:br>
            <a:r>
              <a:rPr lang="en-US" dirty="0"/>
              <a:t>Entering the word as you would pronounce it…</a:t>
            </a:r>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107</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cxnSp>
        <p:nvCxnSpPr>
          <p:cNvPr id="8" name="Straight Arrow Connector 7">
            <a:extLst>
              <a:ext uri="{FF2B5EF4-FFF2-40B4-BE49-F238E27FC236}">
                <a16:creationId xmlns:a16="http://schemas.microsoft.com/office/drawing/2014/main" id="{E769D511-520E-4543-8BF3-87FF79421B0B}"/>
              </a:ext>
            </a:extLst>
          </p:cNvPr>
          <p:cNvCxnSpPr>
            <a:cxnSpLocks/>
          </p:cNvCxnSpPr>
          <p:nvPr/>
        </p:nvCxnSpPr>
        <p:spPr>
          <a:xfrm>
            <a:off x="4343400" y="1740879"/>
            <a:ext cx="2057400" cy="5451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032D880-535D-45AA-A703-4B7D1D34F4B1}"/>
              </a:ext>
            </a:extLst>
          </p:cNvPr>
          <p:cNvCxnSpPr>
            <a:cxnSpLocks/>
          </p:cNvCxnSpPr>
          <p:nvPr/>
        </p:nvCxnSpPr>
        <p:spPr>
          <a:xfrm>
            <a:off x="1524000" y="4495800"/>
            <a:ext cx="6858000" cy="5441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CFBAF89-FF6F-4100-A848-B9B8FD9DB873}"/>
              </a:ext>
            </a:extLst>
          </p:cNvPr>
          <p:cNvCxnSpPr>
            <a:cxnSpLocks/>
          </p:cNvCxnSpPr>
          <p:nvPr/>
        </p:nvCxnSpPr>
        <p:spPr>
          <a:xfrm>
            <a:off x="2819400" y="2438400"/>
            <a:ext cx="35814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B94E0A99-91DD-4893-A80A-41BBEDAFD06C}"/>
              </a:ext>
            </a:extLst>
          </p:cNvPr>
          <p:cNvSpPr/>
          <p:nvPr/>
        </p:nvSpPr>
        <p:spPr>
          <a:xfrm>
            <a:off x="8534400" y="4953000"/>
            <a:ext cx="194467" cy="1738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21461231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04103E-FB21-490C-A63F-F714AB4C6984}"/>
              </a:ext>
            </a:extLst>
          </p:cNvPr>
          <p:cNvPicPr>
            <a:picLocks noChangeAspect="1"/>
          </p:cNvPicPr>
          <p:nvPr/>
        </p:nvPicPr>
        <p:blipFill>
          <a:blip r:embed="rId2"/>
          <a:stretch>
            <a:fillRect/>
          </a:stretch>
        </p:blipFill>
        <p:spPr>
          <a:xfrm>
            <a:off x="3787473" y="4777222"/>
            <a:ext cx="2240827" cy="1406818"/>
          </a:xfrm>
          <a:prstGeom prst="rect">
            <a:avLst/>
          </a:prstGeom>
          <a:ln w="12700">
            <a:solidFill>
              <a:schemeClr val="tx1"/>
            </a:solidFill>
          </a:ln>
        </p:spPr>
      </p:pic>
      <p:sp>
        <p:nvSpPr>
          <p:cNvPr id="2" name="Content Placeholder 1">
            <a:extLst>
              <a:ext uri="{FF2B5EF4-FFF2-40B4-BE49-F238E27FC236}">
                <a16:creationId xmlns:a16="http://schemas.microsoft.com/office/drawing/2014/main" id="{CB315A82-9D5A-4D57-9CE9-1E8B497EF446}"/>
              </a:ext>
            </a:extLst>
          </p:cNvPr>
          <p:cNvSpPr>
            <a:spLocks noGrp="1"/>
          </p:cNvSpPr>
          <p:nvPr>
            <p:ph idx="1"/>
          </p:nvPr>
        </p:nvSpPr>
        <p:spPr>
          <a:xfrm>
            <a:off x="226154" y="914400"/>
            <a:ext cx="8689518" cy="4798052"/>
          </a:xfrm>
        </p:spPr>
        <p:txBody>
          <a:bodyPr/>
          <a:lstStyle/>
          <a:p>
            <a:pPr marL="0" indent="0">
              <a:buNone/>
            </a:pPr>
            <a:r>
              <a:rPr lang="en-US" dirty="0"/>
              <a:t>Let’s test the custom word we just added to our vocabulary:</a:t>
            </a:r>
          </a:p>
          <a:p>
            <a:endParaRPr lang="en-US" dirty="0"/>
          </a:p>
          <a:p>
            <a:r>
              <a:rPr lang="en-US" dirty="0"/>
              <a:t>Say:  </a:t>
            </a:r>
            <a:r>
              <a:rPr lang="en-US" dirty="0">
                <a:solidFill>
                  <a:schemeClr val="accent6"/>
                </a:solidFill>
              </a:rPr>
              <a:t>“doctor </a:t>
            </a:r>
            <a:r>
              <a:rPr lang="en-US" dirty="0" err="1">
                <a:solidFill>
                  <a:schemeClr val="accent6"/>
                </a:solidFill>
              </a:rPr>
              <a:t>chet</a:t>
            </a:r>
            <a:r>
              <a:rPr lang="en-US" dirty="0">
                <a:solidFill>
                  <a:schemeClr val="accent6"/>
                </a:solidFill>
              </a:rPr>
              <a:t> in dah”</a:t>
            </a:r>
          </a:p>
          <a:p>
            <a:endParaRPr lang="en-US" dirty="0">
              <a:solidFill>
                <a:schemeClr val="accent6"/>
              </a:solidFill>
            </a:endParaRPr>
          </a:p>
          <a:p>
            <a:pPr marL="0" indent="0">
              <a:buNone/>
            </a:pPr>
            <a:r>
              <a:rPr lang="en-US" dirty="0"/>
              <a:t>Dragon should have generated the text </a:t>
            </a:r>
            <a:r>
              <a:rPr lang="en-US" b="1" dirty="0"/>
              <a:t>Dr. </a:t>
            </a:r>
            <a:r>
              <a:rPr lang="en-US" b="1" dirty="0" err="1"/>
              <a:t>Cetindag</a:t>
            </a:r>
            <a:r>
              <a:rPr lang="en-US" b="1" dirty="0"/>
              <a:t> </a:t>
            </a:r>
            <a:r>
              <a:rPr lang="en-US" dirty="0"/>
              <a:t>in your dictation box.  </a:t>
            </a:r>
          </a:p>
          <a:p>
            <a:pPr marL="0" indent="0">
              <a:buNone/>
            </a:pPr>
            <a:endParaRPr lang="en-US" sz="1800" dirty="0"/>
          </a:p>
          <a:p>
            <a:pPr marL="0" indent="0">
              <a:buNone/>
            </a:pPr>
            <a:r>
              <a:rPr lang="en-US" sz="1600" u="sng" dirty="0"/>
              <a:t>Reminder</a:t>
            </a:r>
            <a:r>
              <a:rPr lang="en-US" sz="1600" dirty="0"/>
              <a:t>:  If Dragon does not recognize the word, you can say </a:t>
            </a:r>
            <a:r>
              <a:rPr lang="en-US" sz="1600" dirty="0">
                <a:solidFill>
                  <a:srgbClr val="EA5F00"/>
                </a:solidFill>
              </a:rPr>
              <a:t>“Manage Vocabulary” </a:t>
            </a:r>
            <a:r>
              <a:rPr lang="en-US" sz="1600" dirty="0"/>
              <a:t>and go back and edit the </a:t>
            </a:r>
            <a:r>
              <a:rPr lang="en-US" sz="1600" dirty="0">
                <a:solidFill>
                  <a:srgbClr val="3399FF"/>
                </a:solidFill>
              </a:rPr>
              <a:t>enter the word as you would pronounce it </a:t>
            </a:r>
            <a:r>
              <a:rPr lang="en-US" sz="1600" dirty="0"/>
              <a:t>or retrain the word by clicking on the word in Manage Vocabulary and clicking the </a:t>
            </a:r>
            <a:r>
              <a:rPr lang="en-US" sz="1600" b="1" dirty="0"/>
              <a:t>Train</a:t>
            </a:r>
            <a:r>
              <a:rPr lang="en-US" sz="1600" dirty="0"/>
              <a:t> icon:</a:t>
            </a:r>
          </a:p>
        </p:txBody>
      </p:sp>
      <p:sp>
        <p:nvSpPr>
          <p:cNvPr id="3" name="Title 2">
            <a:extLst>
              <a:ext uri="{FF2B5EF4-FFF2-40B4-BE49-F238E27FC236}">
                <a16:creationId xmlns:a16="http://schemas.microsoft.com/office/drawing/2014/main" id="{B8759F64-6DBB-48D7-99F8-4C279637DC6F}"/>
              </a:ext>
            </a:extLst>
          </p:cNvPr>
          <p:cNvSpPr>
            <a:spLocks noGrp="1"/>
          </p:cNvSpPr>
          <p:nvPr>
            <p:ph type="title"/>
          </p:nvPr>
        </p:nvSpPr>
        <p:spPr/>
        <p:txBody>
          <a:bodyPr/>
          <a:lstStyle/>
          <a:p>
            <a:r>
              <a:rPr lang="en-US" dirty="0"/>
              <a:t>Let’s try it!</a:t>
            </a:r>
          </a:p>
        </p:txBody>
      </p:sp>
      <p:sp>
        <p:nvSpPr>
          <p:cNvPr id="4" name="Slide Number Placeholder 3">
            <a:extLst>
              <a:ext uri="{FF2B5EF4-FFF2-40B4-BE49-F238E27FC236}">
                <a16:creationId xmlns:a16="http://schemas.microsoft.com/office/drawing/2014/main" id="{EDBECB4B-8C27-44CE-ADCB-5AEFCFA96C4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108</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726497BC-E20B-45EE-BAB3-E8B158F27C62}"/>
              </a:ext>
            </a:extLst>
          </p:cNvPr>
          <p:cNvPicPr>
            <a:picLocks noChangeAspect="1"/>
          </p:cNvPicPr>
          <p:nvPr/>
        </p:nvPicPr>
        <p:blipFill>
          <a:blip r:embed="rId3"/>
          <a:stretch>
            <a:fillRect/>
          </a:stretch>
        </p:blipFill>
        <p:spPr>
          <a:xfrm>
            <a:off x="4162505" y="6263105"/>
            <a:ext cx="638095" cy="361905"/>
          </a:xfrm>
          <a:prstGeom prst="rect">
            <a:avLst/>
          </a:prstGeom>
        </p:spPr>
      </p:pic>
      <p:pic>
        <p:nvPicPr>
          <p:cNvPr id="8" name="Picture 7">
            <a:extLst>
              <a:ext uri="{FF2B5EF4-FFF2-40B4-BE49-F238E27FC236}">
                <a16:creationId xmlns:a16="http://schemas.microsoft.com/office/drawing/2014/main" id="{E09C0CA5-4761-40CE-96B1-5D521E87EF19}"/>
              </a:ext>
            </a:extLst>
          </p:cNvPr>
          <p:cNvPicPr>
            <a:picLocks noChangeAspect="1"/>
          </p:cNvPicPr>
          <p:nvPr/>
        </p:nvPicPr>
        <p:blipFill>
          <a:blip r:embed="rId4"/>
          <a:stretch>
            <a:fillRect/>
          </a:stretch>
        </p:blipFill>
        <p:spPr>
          <a:xfrm>
            <a:off x="1349073" y="4780481"/>
            <a:ext cx="2384727" cy="1366855"/>
          </a:xfrm>
          <a:prstGeom prst="rect">
            <a:avLst/>
          </a:prstGeom>
          <a:ln w="12700">
            <a:solidFill>
              <a:schemeClr val="tx1"/>
            </a:solidFill>
          </a:ln>
        </p:spPr>
      </p:pic>
      <p:pic>
        <p:nvPicPr>
          <p:cNvPr id="10" name="Picture 9">
            <a:extLst>
              <a:ext uri="{FF2B5EF4-FFF2-40B4-BE49-F238E27FC236}">
                <a16:creationId xmlns:a16="http://schemas.microsoft.com/office/drawing/2014/main" id="{F115ED2A-0AC0-4269-BE7D-300BFAC3F6E5}"/>
              </a:ext>
            </a:extLst>
          </p:cNvPr>
          <p:cNvPicPr>
            <a:picLocks noChangeAspect="1"/>
          </p:cNvPicPr>
          <p:nvPr/>
        </p:nvPicPr>
        <p:blipFill>
          <a:blip r:embed="rId5"/>
          <a:stretch>
            <a:fillRect/>
          </a:stretch>
        </p:blipFill>
        <p:spPr>
          <a:xfrm>
            <a:off x="6096000" y="4787140"/>
            <a:ext cx="1915163" cy="1366855"/>
          </a:xfrm>
          <a:prstGeom prst="rect">
            <a:avLst/>
          </a:prstGeom>
          <a:ln w="12700">
            <a:solidFill>
              <a:schemeClr val="tx1"/>
            </a:solidFill>
          </a:ln>
        </p:spPr>
      </p:pic>
      <p:sp>
        <p:nvSpPr>
          <p:cNvPr id="15" name="Rectangle 14">
            <a:extLst>
              <a:ext uri="{FF2B5EF4-FFF2-40B4-BE49-F238E27FC236}">
                <a16:creationId xmlns:a16="http://schemas.microsoft.com/office/drawing/2014/main" id="{32E472A3-6A34-434B-8A6B-E6F4B756C8EC}"/>
              </a:ext>
            </a:extLst>
          </p:cNvPr>
          <p:cNvSpPr/>
          <p:nvPr/>
        </p:nvSpPr>
        <p:spPr>
          <a:xfrm>
            <a:off x="1371600" y="5865729"/>
            <a:ext cx="1102121" cy="2302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6" name="Rectangle 15">
            <a:extLst>
              <a:ext uri="{FF2B5EF4-FFF2-40B4-BE49-F238E27FC236}">
                <a16:creationId xmlns:a16="http://schemas.microsoft.com/office/drawing/2014/main" id="{67CA0949-7D2A-4270-A7F1-2AD9AB079418}"/>
              </a:ext>
            </a:extLst>
          </p:cNvPr>
          <p:cNvSpPr/>
          <p:nvPr/>
        </p:nvSpPr>
        <p:spPr>
          <a:xfrm>
            <a:off x="4330802" y="5943600"/>
            <a:ext cx="393597" cy="2037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cxnSp>
        <p:nvCxnSpPr>
          <p:cNvPr id="18" name="Straight Arrow Connector 17">
            <a:extLst>
              <a:ext uri="{FF2B5EF4-FFF2-40B4-BE49-F238E27FC236}">
                <a16:creationId xmlns:a16="http://schemas.microsoft.com/office/drawing/2014/main" id="{8F401875-9B77-4CA5-8307-DE15569841AD}"/>
              </a:ext>
            </a:extLst>
          </p:cNvPr>
          <p:cNvCxnSpPr>
            <a:cxnSpLocks/>
          </p:cNvCxnSpPr>
          <p:nvPr/>
        </p:nvCxnSpPr>
        <p:spPr>
          <a:xfrm flipH="1" flipV="1">
            <a:off x="4734563" y="6034340"/>
            <a:ext cx="1132837" cy="499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CA6A273-021D-4FBA-8685-6AC45266DEB8}"/>
              </a:ext>
            </a:extLst>
          </p:cNvPr>
          <p:cNvCxnSpPr>
            <a:cxnSpLocks/>
          </p:cNvCxnSpPr>
          <p:nvPr/>
        </p:nvCxnSpPr>
        <p:spPr>
          <a:xfrm>
            <a:off x="915194" y="5972545"/>
            <a:ext cx="380206" cy="9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BA50931-899D-4497-BF23-B4A2B96E44BE}"/>
              </a:ext>
            </a:extLst>
          </p:cNvPr>
          <p:cNvCxnSpPr>
            <a:cxnSpLocks/>
          </p:cNvCxnSpPr>
          <p:nvPr/>
        </p:nvCxnSpPr>
        <p:spPr>
          <a:xfrm flipV="1">
            <a:off x="5869064" y="5980866"/>
            <a:ext cx="988936" cy="5524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809FC37-6A3B-46EC-8986-D04784DB8EDA}"/>
              </a:ext>
            </a:extLst>
          </p:cNvPr>
          <p:cNvPicPr>
            <a:picLocks noChangeAspect="1"/>
          </p:cNvPicPr>
          <p:nvPr/>
        </p:nvPicPr>
        <p:blipFill>
          <a:blip r:embed="rId6"/>
          <a:stretch>
            <a:fillRect/>
          </a:stretch>
        </p:blipFill>
        <p:spPr>
          <a:xfrm flipH="1">
            <a:off x="8078863" y="4990388"/>
            <a:ext cx="988937" cy="990476"/>
          </a:xfrm>
          <a:prstGeom prst="rect">
            <a:avLst/>
          </a:prstGeom>
        </p:spPr>
      </p:pic>
      <p:sp>
        <p:nvSpPr>
          <p:cNvPr id="9" name="Rectangle 8">
            <a:extLst>
              <a:ext uri="{FF2B5EF4-FFF2-40B4-BE49-F238E27FC236}">
                <a16:creationId xmlns:a16="http://schemas.microsoft.com/office/drawing/2014/main" id="{3E95C487-6D91-4BFA-9374-DD1DAC8FAACF}"/>
              </a:ext>
            </a:extLst>
          </p:cNvPr>
          <p:cNvSpPr/>
          <p:nvPr/>
        </p:nvSpPr>
        <p:spPr>
          <a:xfrm>
            <a:off x="-381001" y="4743271"/>
            <a:ext cx="1653874" cy="1200329"/>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Reminder</a:t>
            </a: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Don’t click red Record button on the mic when training a word.</a:t>
            </a:r>
          </a:p>
        </p:txBody>
      </p:sp>
      <p:sp>
        <p:nvSpPr>
          <p:cNvPr id="7" name="Rectangle 6">
            <a:extLst>
              <a:ext uri="{FF2B5EF4-FFF2-40B4-BE49-F238E27FC236}">
                <a16:creationId xmlns:a16="http://schemas.microsoft.com/office/drawing/2014/main" id="{F2612B7D-437E-7C60-004B-FB86A73398E1}"/>
              </a:ext>
            </a:extLst>
          </p:cNvPr>
          <p:cNvSpPr/>
          <p:nvPr/>
        </p:nvSpPr>
        <p:spPr>
          <a:xfrm>
            <a:off x="3801500" y="5942685"/>
            <a:ext cx="922900" cy="2113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13" name="Picture 12">
            <a:extLst>
              <a:ext uri="{FF2B5EF4-FFF2-40B4-BE49-F238E27FC236}">
                <a16:creationId xmlns:a16="http://schemas.microsoft.com/office/drawing/2014/main" id="{18108255-0449-939F-71B5-47BAAB64EA9D}"/>
              </a:ext>
            </a:extLst>
          </p:cNvPr>
          <p:cNvPicPr>
            <a:picLocks noChangeAspect="1"/>
          </p:cNvPicPr>
          <p:nvPr/>
        </p:nvPicPr>
        <p:blipFill>
          <a:blip r:embed="rId7"/>
          <a:stretch>
            <a:fillRect/>
          </a:stretch>
        </p:blipFill>
        <p:spPr>
          <a:xfrm>
            <a:off x="4768722" y="1295400"/>
            <a:ext cx="2520259" cy="1346440"/>
          </a:xfrm>
          <a:prstGeom prst="rect">
            <a:avLst/>
          </a:prstGeom>
          <a:ln w="12700">
            <a:solidFill>
              <a:schemeClr val="tx1"/>
            </a:solidFill>
          </a:ln>
        </p:spPr>
      </p:pic>
    </p:spTree>
    <p:extLst>
      <p:ext uri="{BB962C8B-B14F-4D97-AF65-F5344CB8AC3E}">
        <p14:creationId xmlns:p14="http://schemas.microsoft.com/office/powerpoint/2010/main" val="35703870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222251" y="685800"/>
            <a:ext cx="4578349" cy="5715000"/>
          </a:xfrm>
          <a:ln w="12700">
            <a:noFill/>
          </a:ln>
        </p:spPr>
        <p:txBody>
          <a:bodyPr/>
          <a:lstStyle/>
          <a:p>
            <a:pPr marL="0" indent="0">
              <a:buNone/>
            </a:pPr>
            <a:endParaRPr lang="en-US" sz="2000" dirty="0"/>
          </a:p>
          <a:p>
            <a:pPr marL="0" indent="0">
              <a:buNone/>
            </a:pPr>
            <a:r>
              <a:rPr lang="en-US" sz="2000" dirty="0"/>
              <a:t>The </a:t>
            </a:r>
            <a:r>
              <a:rPr lang="en-US" sz="2000" dirty="0">
                <a:solidFill>
                  <a:schemeClr val="tx2">
                    <a:lumMod val="60000"/>
                    <a:lumOff val="40000"/>
                  </a:schemeClr>
                </a:solidFill>
              </a:rPr>
              <a:t>Enter the word as you would pronounce it </a:t>
            </a:r>
            <a:r>
              <a:rPr lang="en-US" sz="2000" dirty="0"/>
              <a:t>feature can also be used to associate a nickname or acronym.  </a:t>
            </a:r>
          </a:p>
          <a:p>
            <a:endParaRPr lang="en-US" sz="2000" dirty="0"/>
          </a:p>
          <a:p>
            <a:pPr marL="0" indent="0">
              <a:buNone/>
            </a:pPr>
            <a:r>
              <a:rPr lang="en-US" sz="2000" dirty="0"/>
              <a:t>Example: </a:t>
            </a:r>
          </a:p>
          <a:p>
            <a:pPr marL="0" indent="0">
              <a:buNone/>
            </a:pPr>
            <a:endParaRPr lang="en-US" sz="2000" dirty="0"/>
          </a:p>
          <a:p>
            <a:pPr marL="0" indent="0">
              <a:buNone/>
            </a:pPr>
            <a:r>
              <a:rPr lang="en-US" sz="2000" dirty="0"/>
              <a:t>If you would want to say “MWCC” to generate the text Magee Women’s Cancer Center:</a:t>
            </a:r>
          </a:p>
          <a:p>
            <a:pPr marL="0" indent="0">
              <a:buNone/>
            </a:pPr>
            <a:endParaRPr lang="en-US" sz="2000" dirty="0"/>
          </a:p>
          <a:p>
            <a:pPr marL="0" indent="0">
              <a:buNone/>
            </a:pPr>
            <a:r>
              <a:rPr lang="en-US" sz="1600" dirty="0"/>
              <a:t>Written Form:  </a:t>
            </a:r>
            <a:r>
              <a:rPr lang="en-US" sz="1600" b="1" dirty="0"/>
              <a:t>Magee Women’s Cancer Center</a:t>
            </a:r>
          </a:p>
          <a:p>
            <a:pPr marL="0" indent="0">
              <a:buNone/>
            </a:pPr>
            <a:r>
              <a:rPr lang="en-US" sz="1600" dirty="0"/>
              <a:t>Spoken Form:  </a:t>
            </a:r>
            <a:r>
              <a:rPr lang="en-US" sz="1600" b="1" dirty="0"/>
              <a:t>MWCC</a:t>
            </a:r>
          </a:p>
          <a:p>
            <a:pPr marL="0" indent="0">
              <a:buNone/>
            </a:pPr>
            <a:endParaRPr lang="en-US" sz="1600" b="1" dirty="0"/>
          </a:p>
          <a:p>
            <a:pPr marL="0" indent="0">
              <a:buNone/>
            </a:pPr>
            <a:r>
              <a:rPr lang="en-US" sz="2000" dirty="0"/>
              <a:t>Let’s try it!</a:t>
            </a:r>
          </a:p>
          <a:p>
            <a:pPr marL="457200" lvl="1" indent="0">
              <a:buNone/>
            </a:pPr>
            <a:endParaRPr lang="en-US" sz="1600" dirty="0"/>
          </a:p>
          <a:p>
            <a:pPr marL="457200" lvl="1" indent="0">
              <a:buNone/>
            </a:pPr>
            <a:endParaRPr lang="en-US" sz="1600" dirty="0"/>
          </a:p>
          <a:p>
            <a:pPr lvl="1"/>
            <a:endParaRPr lang="en-US" sz="1600" dirty="0"/>
          </a:p>
          <a:p>
            <a:pPr marL="457200" lvl="1" indent="0">
              <a:buNone/>
            </a:pPr>
            <a:endParaRPr lang="en-US" sz="1600" dirty="0"/>
          </a:p>
          <a:p>
            <a:endParaRPr lang="en-US" sz="2000" dirty="0"/>
          </a:p>
          <a:p>
            <a:pPr marL="0" indent="0">
              <a:buNone/>
            </a:pPr>
            <a:endParaRPr lang="en-US" dirty="0">
              <a:solidFill>
                <a:schemeClr val="accent6"/>
              </a:solidFill>
            </a:endParaRPr>
          </a:p>
          <a:p>
            <a:endParaRPr lang="en-US" dirty="0">
              <a:solidFill>
                <a:schemeClr val="accent6"/>
              </a:solidFill>
            </a:endParaRPr>
          </a:p>
          <a:p>
            <a:endParaRPr lang="en-US"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p:txBody>
          <a:bodyPr/>
          <a:lstStyle/>
          <a:p>
            <a:r>
              <a:rPr lang="en-US" dirty="0"/>
              <a:t>Adding Words To Manage Vocabulary:</a:t>
            </a:r>
            <a:br>
              <a:rPr lang="en-US" dirty="0"/>
            </a:br>
            <a:r>
              <a:rPr lang="en-US" dirty="0"/>
              <a:t>Using a Nickname or Acronym Pronunciation</a:t>
            </a:r>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109</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pic>
        <p:nvPicPr>
          <p:cNvPr id="40" name="Picture 39">
            <a:extLst>
              <a:ext uri="{FF2B5EF4-FFF2-40B4-BE49-F238E27FC236}">
                <a16:creationId xmlns:a16="http://schemas.microsoft.com/office/drawing/2014/main" id="{7F9FC487-B407-4DAC-95B9-AB4E21ECAFB8}"/>
              </a:ext>
            </a:extLst>
          </p:cNvPr>
          <p:cNvPicPr>
            <a:picLocks noChangeAspect="1"/>
          </p:cNvPicPr>
          <p:nvPr/>
        </p:nvPicPr>
        <p:blipFill>
          <a:blip r:embed="rId2"/>
          <a:stretch>
            <a:fillRect/>
          </a:stretch>
        </p:blipFill>
        <p:spPr>
          <a:xfrm>
            <a:off x="5362509" y="967291"/>
            <a:ext cx="3550408" cy="5052505"/>
          </a:xfrm>
          <a:prstGeom prst="rect">
            <a:avLst/>
          </a:prstGeom>
          <a:ln w="12700">
            <a:solidFill>
              <a:schemeClr val="tx1"/>
            </a:solidFill>
          </a:ln>
        </p:spPr>
      </p:pic>
      <p:cxnSp>
        <p:nvCxnSpPr>
          <p:cNvPr id="41" name="Straight Arrow Connector 40">
            <a:extLst>
              <a:ext uri="{FF2B5EF4-FFF2-40B4-BE49-F238E27FC236}">
                <a16:creationId xmlns:a16="http://schemas.microsoft.com/office/drawing/2014/main" id="{658614B4-BEB8-4F74-B201-58720105DA10}"/>
              </a:ext>
            </a:extLst>
          </p:cNvPr>
          <p:cNvCxnSpPr>
            <a:cxnSpLocks/>
          </p:cNvCxnSpPr>
          <p:nvPr/>
        </p:nvCxnSpPr>
        <p:spPr>
          <a:xfrm>
            <a:off x="4572000" y="1752600"/>
            <a:ext cx="2209800" cy="3048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958B5A9-ECA2-4116-BA2E-28CBD3048EE3}"/>
              </a:ext>
            </a:extLst>
          </p:cNvPr>
          <p:cNvPicPr>
            <a:picLocks noChangeAspect="1"/>
          </p:cNvPicPr>
          <p:nvPr/>
        </p:nvPicPr>
        <p:blipFill>
          <a:blip r:embed="rId3"/>
          <a:stretch>
            <a:fillRect/>
          </a:stretch>
        </p:blipFill>
        <p:spPr>
          <a:xfrm>
            <a:off x="4467219" y="3251191"/>
            <a:ext cx="209561" cy="355618"/>
          </a:xfrm>
          <a:prstGeom prst="rect">
            <a:avLst/>
          </a:prstGeom>
        </p:spPr>
      </p:pic>
      <p:pic>
        <p:nvPicPr>
          <p:cNvPr id="8" name="Picture 7">
            <a:extLst>
              <a:ext uri="{FF2B5EF4-FFF2-40B4-BE49-F238E27FC236}">
                <a16:creationId xmlns:a16="http://schemas.microsoft.com/office/drawing/2014/main" id="{96C4B165-1ACF-46F8-A365-4716CC6FC691}"/>
              </a:ext>
            </a:extLst>
          </p:cNvPr>
          <p:cNvPicPr>
            <a:picLocks noChangeAspect="1"/>
          </p:cNvPicPr>
          <p:nvPr/>
        </p:nvPicPr>
        <p:blipFill>
          <a:blip r:embed="rId3"/>
          <a:stretch>
            <a:fillRect/>
          </a:stretch>
        </p:blipFill>
        <p:spPr>
          <a:xfrm>
            <a:off x="4467219" y="3251191"/>
            <a:ext cx="209561" cy="355618"/>
          </a:xfrm>
          <a:prstGeom prst="rect">
            <a:avLst/>
          </a:prstGeom>
        </p:spPr>
      </p:pic>
      <p:pic>
        <p:nvPicPr>
          <p:cNvPr id="10" name="Picture 9">
            <a:extLst>
              <a:ext uri="{FF2B5EF4-FFF2-40B4-BE49-F238E27FC236}">
                <a16:creationId xmlns:a16="http://schemas.microsoft.com/office/drawing/2014/main" id="{21B31E6B-AE25-4488-A9AD-BEA10A915BF6}"/>
              </a:ext>
            </a:extLst>
          </p:cNvPr>
          <p:cNvPicPr>
            <a:picLocks noChangeAspect="1"/>
          </p:cNvPicPr>
          <p:nvPr/>
        </p:nvPicPr>
        <p:blipFill>
          <a:blip r:embed="rId3"/>
          <a:stretch>
            <a:fillRect/>
          </a:stretch>
        </p:blipFill>
        <p:spPr>
          <a:xfrm>
            <a:off x="8697462" y="1600200"/>
            <a:ext cx="209561" cy="355618"/>
          </a:xfrm>
          <a:prstGeom prst="rect">
            <a:avLst/>
          </a:prstGeom>
        </p:spPr>
      </p:pic>
    </p:spTree>
    <p:extLst>
      <p:ext uri="{BB962C8B-B14F-4D97-AF65-F5344CB8AC3E}">
        <p14:creationId xmlns:p14="http://schemas.microsoft.com/office/powerpoint/2010/main" val="77258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1">
            <a:extLst>
              <a:ext uri="{FF2B5EF4-FFF2-40B4-BE49-F238E27FC236}">
                <a16:creationId xmlns:a16="http://schemas.microsoft.com/office/drawing/2014/main" id="{415F45B2-4ECB-4C3A-B2A6-97C9A114004C}"/>
              </a:ext>
            </a:extLst>
          </p:cNvPr>
          <p:cNvSpPr>
            <a:spLocks noGrp="1"/>
          </p:cNvSpPr>
          <p:nvPr>
            <p:ph idx="1"/>
          </p:nvPr>
        </p:nvSpPr>
        <p:spPr bwMode="auto">
          <a:xfrm>
            <a:off x="225425" y="1144588"/>
            <a:ext cx="8689975" cy="479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800" dirty="0">
                <a:latin typeface="Arial" panose="020B0604020202020204" pitchFamily="34" charset="0"/>
                <a:cs typeface="Arial" panose="020B0604020202020204" pitchFamily="34" charset="0"/>
              </a:rPr>
              <a:t>Correct positioning of your PowerMic microphone is one of the most important factors in receiving good dictation accuracy. </a:t>
            </a:r>
          </a:p>
          <a:p>
            <a:endParaRPr lang="en-US" altLang="en-US" sz="1800" dirty="0">
              <a:latin typeface="Arial" panose="020B0604020202020204" pitchFamily="34" charset="0"/>
              <a:cs typeface="Arial" panose="020B0604020202020204" pitchFamily="34" charset="0"/>
            </a:endParaRPr>
          </a:p>
          <a:p>
            <a:r>
              <a:rPr lang="en-US" altLang="en-US" sz="1800" dirty="0">
                <a:latin typeface="Arial" panose="020B0604020202020204" pitchFamily="34" charset="0"/>
                <a:cs typeface="Arial" panose="020B0604020202020204" pitchFamily="34" charset="0"/>
              </a:rPr>
              <a:t>Speak into the circle located at the top of your PowerMic when dictating.  </a:t>
            </a:r>
          </a:p>
          <a:p>
            <a:pPr marL="0" indent="0">
              <a:buNone/>
            </a:pPr>
            <a:endParaRPr lang="en-US" altLang="en-US" sz="1800" dirty="0">
              <a:latin typeface="Arial" panose="020B0604020202020204" pitchFamily="34" charset="0"/>
              <a:cs typeface="Arial" panose="020B0604020202020204" pitchFamily="34" charset="0"/>
            </a:endParaRPr>
          </a:p>
          <a:p>
            <a:r>
              <a:rPr lang="en-US" altLang="en-US" sz="1800" dirty="0">
                <a:latin typeface="Arial" panose="020B0604020202020204" pitchFamily="34" charset="0"/>
                <a:cs typeface="Arial" panose="020B0604020202020204" pitchFamily="34" charset="0"/>
              </a:rPr>
              <a:t>The microphone should be one to three inches away from your mouth at chin level.  </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31747" name="Title 2">
            <a:extLst>
              <a:ext uri="{FF2B5EF4-FFF2-40B4-BE49-F238E27FC236}">
                <a16:creationId xmlns:a16="http://schemas.microsoft.com/office/drawing/2014/main" id="{5D6C1F3D-5B48-480E-85C3-405AF5309C5D}"/>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PowerMic Device </a:t>
            </a:r>
          </a:p>
        </p:txBody>
      </p:sp>
      <p:sp>
        <p:nvSpPr>
          <p:cNvPr id="31748" name="Slide Number Placeholder 3">
            <a:extLst>
              <a:ext uri="{FF2B5EF4-FFF2-40B4-BE49-F238E27FC236}">
                <a16:creationId xmlns:a16="http://schemas.microsoft.com/office/drawing/2014/main" id="{527A24CC-8D02-434E-BF84-CAAF09334D5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581A8F71-A6EA-4E79-80F9-547D003FCD99}" type="slidenum">
              <a:rPr lang="en-US" altLang="en-US" sz="1200" b="0" smtClean="0">
                <a:solidFill>
                  <a:schemeClr val="bg1"/>
                </a:solidFill>
              </a:rPr>
              <a:pPr/>
              <a:t>11</a:t>
            </a:fld>
            <a:endParaRPr lang="en-US" altLang="en-US" sz="1200" b="0">
              <a:solidFill>
                <a:schemeClr val="bg1"/>
              </a:solidFill>
            </a:endParaRPr>
          </a:p>
        </p:txBody>
      </p:sp>
      <p:pic>
        <p:nvPicPr>
          <p:cNvPr id="31749" name="Content Placeholder 4">
            <a:extLst>
              <a:ext uri="{FF2B5EF4-FFF2-40B4-BE49-F238E27FC236}">
                <a16:creationId xmlns:a16="http://schemas.microsoft.com/office/drawing/2014/main" id="{7EBF086B-5DEE-49E0-AD6F-DE0823286D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476625"/>
            <a:ext cx="5722937"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AE63EA1-1C0D-4409-BD21-4C3D33733E07}"/>
              </a:ext>
            </a:extLst>
          </p:cNvPr>
          <p:cNvPicPr>
            <a:picLocks noChangeAspect="1"/>
          </p:cNvPicPr>
          <p:nvPr/>
        </p:nvPicPr>
        <p:blipFill>
          <a:blip r:embed="rId4"/>
          <a:stretch>
            <a:fillRect/>
          </a:stretch>
        </p:blipFill>
        <p:spPr>
          <a:xfrm>
            <a:off x="992148" y="3531516"/>
            <a:ext cx="760452" cy="2295525"/>
          </a:xfrm>
          <a:prstGeom prst="rect">
            <a:avLst/>
          </a:prstGeom>
        </p:spPr>
      </p:pic>
      <p:sp>
        <p:nvSpPr>
          <p:cNvPr id="9" name="Rectangle 8">
            <a:extLst>
              <a:ext uri="{FF2B5EF4-FFF2-40B4-BE49-F238E27FC236}">
                <a16:creationId xmlns:a16="http://schemas.microsoft.com/office/drawing/2014/main" id="{B5B4D936-7F03-48BB-A541-1135A7C44107}"/>
              </a:ext>
            </a:extLst>
          </p:cNvPr>
          <p:cNvSpPr/>
          <p:nvPr/>
        </p:nvSpPr>
        <p:spPr>
          <a:xfrm>
            <a:off x="1143000" y="3547068"/>
            <a:ext cx="457200" cy="2629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E9C647F-1393-EAFE-CAA8-C07520FC4236}"/>
              </a:ext>
            </a:extLst>
          </p:cNvPr>
          <p:cNvPicPr>
            <a:picLocks noChangeAspect="1"/>
          </p:cNvPicPr>
          <p:nvPr/>
        </p:nvPicPr>
        <p:blipFill>
          <a:blip r:embed="rId5"/>
          <a:stretch>
            <a:fillRect/>
          </a:stretch>
        </p:blipFill>
        <p:spPr>
          <a:xfrm>
            <a:off x="1641448" y="3468269"/>
            <a:ext cx="1101752" cy="2473744"/>
          </a:xfrm>
          <a:prstGeom prst="rect">
            <a:avLst/>
          </a:prstGeom>
        </p:spPr>
      </p:pic>
      <p:sp>
        <p:nvSpPr>
          <p:cNvPr id="4" name="Rectangle 3">
            <a:extLst>
              <a:ext uri="{FF2B5EF4-FFF2-40B4-BE49-F238E27FC236}">
                <a16:creationId xmlns:a16="http://schemas.microsoft.com/office/drawing/2014/main" id="{11E3E676-958A-B9A0-0BC7-093F75ADE0D7}"/>
              </a:ext>
            </a:extLst>
          </p:cNvPr>
          <p:cNvSpPr/>
          <p:nvPr/>
        </p:nvSpPr>
        <p:spPr>
          <a:xfrm>
            <a:off x="1981200" y="3531516"/>
            <a:ext cx="457200" cy="3546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555D73FB-7FE9-E1C0-2457-CA7927913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825" y="3423816"/>
            <a:ext cx="732128" cy="2473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F909064A-6173-B1BA-C25E-FE118749EC5E}"/>
              </a:ext>
            </a:extLst>
          </p:cNvPr>
          <p:cNvSpPr/>
          <p:nvPr/>
        </p:nvSpPr>
        <p:spPr>
          <a:xfrm>
            <a:off x="304800" y="3423816"/>
            <a:ext cx="457200" cy="3598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8191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7E0A77-CD7C-4636-9679-61E579E17679}"/>
              </a:ext>
            </a:extLst>
          </p:cNvPr>
          <p:cNvPicPr>
            <a:picLocks noChangeAspect="1"/>
          </p:cNvPicPr>
          <p:nvPr/>
        </p:nvPicPr>
        <p:blipFill>
          <a:blip r:embed="rId2"/>
          <a:stretch>
            <a:fillRect/>
          </a:stretch>
        </p:blipFill>
        <p:spPr>
          <a:xfrm>
            <a:off x="7204142" y="990600"/>
            <a:ext cx="1593716" cy="2267981"/>
          </a:xfrm>
          <a:prstGeom prst="rect">
            <a:avLst/>
          </a:prstGeom>
          <a:ln w="12700">
            <a:solidFill>
              <a:srgbClr val="000000"/>
            </a:solidFill>
          </a:ln>
        </p:spPr>
      </p:pic>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222251" y="1067714"/>
            <a:ext cx="5590090" cy="4113886"/>
          </a:xfrm>
        </p:spPr>
        <p:txBody>
          <a:bodyPr/>
          <a:lstStyle/>
          <a:p>
            <a:r>
              <a:rPr lang="en-US" sz="2000" dirty="0"/>
              <a:t>Say </a:t>
            </a:r>
            <a:r>
              <a:rPr lang="en-US" sz="2000" dirty="0">
                <a:solidFill>
                  <a:schemeClr val="accent6"/>
                </a:solidFill>
              </a:rPr>
              <a:t>“Manage Vocabulary” </a:t>
            </a:r>
          </a:p>
          <a:p>
            <a:endParaRPr lang="en-US" sz="2000" dirty="0">
              <a:solidFill>
                <a:schemeClr val="accent6"/>
              </a:solidFill>
            </a:endParaRPr>
          </a:p>
          <a:p>
            <a:r>
              <a:rPr lang="en-US" sz="2000" dirty="0"/>
              <a:t>Click the </a:t>
            </a:r>
            <a:r>
              <a:rPr lang="en-US" sz="2000" b="1" dirty="0"/>
              <a:t>+</a:t>
            </a:r>
            <a:r>
              <a:rPr lang="en-US" sz="2000" dirty="0"/>
              <a:t> sign to add a word:</a:t>
            </a:r>
          </a:p>
          <a:p>
            <a:endParaRPr lang="en-US" sz="2000" dirty="0"/>
          </a:p>
          <a:p>
            <a:r>
              <a:rPr lang="en-US" sz="2000" dirty="0"/>
              <a:t>Now add </a:t>
            </a:r>
            <a:r>
              <a:rPr lang="en-US" sz="2000" b="1" dirty="0"/>
              <a:t>Magee Women’s Cancer Center </a:t>
            </a:r>
            <a:r>
              <a:rPr lang="en-US" sz="2000" dirty="0"/>
              <a:t>in the “Enter the word you want to add” field:</a:t>
            </a:r>
          </a:p>
          <a:p>
            <a:endParaRPr lang="en-US" sz="2000" dirty="0"/>
          </a:p>
          <a:p>
            <a:r>
              <a:rPr lang="en-US" sz="2000" dirty="0"/>
              <a:t>…and then click</a:t>
            </a:r>
            <a:r>
              <a:rPr lang="en-US" sz="2000" dirty="0">
                <a:solidFill>
                  <a:schemeClr val="tx2">
                    <a:lumMod val="60000"/>
                    <a:lumOff val="40000"/>
                  </a:schemeClr>
                </a:solidFill>
              </a:rPr>
              <a:t> Enter the word as you would pronounce it</a:t>
            </a:r>
            <a:r>
              <a:rPr lang="en-US" sz="2000" dirty="0"/>
              <a:t>.</a:t>
            </a:r>
            <a:r>
              <a:rPr lang="en-US" sz="2000" dirty="0">
                <a:solidFill>
                  <a:schemeClr val="bg1"/>
                </a:solidFill>
              </a:rPr>
              <a:t> o</a:t>
            </a:r>
          </a:p>
          <a:p>
            <a:r>
              <a:rPr lang="en-US" sz="2000" dirty="0">
                <a:solidFill>
                  <a:schemeClr val="bg1"/>
                </a:solidFill>
              </a:rPr>
              <a:t>u would pronounce it</a:t>
            </a:r>
            <a:endParaRPr lang="en-US" sz="2000" dirty="0">
              <a:solidFill>
                <a:schemeClr val="accent6"/>
              </a:solidFill>
            </a:endParaRPr>
          </a:p>
          <a:p>
            <a:pPr marL="0" indent="0">
              <a:buNone/>
            </a:pPr>
            <a:endParaRPr lang="en-US" sz="1600" dirty="0"/>
          </a:p>
          <a:p>
            <a:pPr marL="0" indent="0">
              <a:buNone/>
            </a:pPr>
            <a:endParaRPr lang="en-US"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p:txBody>
          <a:bodyPr/>
          <a:lstStyle/>
          <a:p>
            <a:r>
              <a:rPr lang="en-US" dirty="0"/>
              <a:t>Adding Words To Manage Vocabulary:</a:t>
            </a:r>
            <a:br>
              <a:rPr lang="en-US" dirty="0"/>
            </a:br>
            <a:r>
              <a:rPr lang="en-US" dirty="0"/>
              <a:t>Using “Enter the word as you would pronounce it” </a:t>
            </a:r>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110</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cxnSp>
        <p:nvCxnSpPr>
          <p:cNvPr id="7" name="Straight Arrow Connector 6">
            <a:extLst>
              <a:ext uri="{FF2B5EF4-FFF2-40B4-BE49-F238E27FC236}">
                <a16:creationId xmlns:a16="http://schemas.microsoft.com/office/drawing/2014/main" id="{3A5FF274-5C92-4495-92B5-A6CEB9A7550A}"/>
              </a:ext>
            </a:extLst>
          </p:cNvPr>
          <p:cNvCxnSpPr>
            <a:cxnSpLocks/>
          </p:cNvCxnSpPr>
          <p:nvPr/>
        </p:nvCxnSpPr>
        <p:spPr>
          <a:xfrm flipV="1">
            <a:off x="4114800" y="1219200"/>
            <a:ext cx="3810000" cy="762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0D676C5-0314-43B4-856C-54EAED3975DE}"/>
              </a:ext>
            </a:extLst>
          </p:cNvPr>
          <p:cNvPicPr>
            <a:picLocks noChangeAspect="1"/>
          </p:cNvPicPr>
          <p:nvPr/>
        </p:nvPicPr>
        <p:blipFill>
          <a:blip r:embed="rId3"/>
          <a:stretch>
            <a:fillRect/>
          </a:stretch>
        </p:blipFill>
        <p:spPr>
          <a:xfrm>
            <a:off x="6177871" y="2819398"/>
            <a:ext cx="2296766" cy="3268474"/>
          </a:xfrm>
          <a:prstGeom prst="rect">
            <a:avLst/>
          </a:prstGeom>
          <a:ln w="12700">
            <a:solidFill>
              <a:schemeClr val="tx1"/>
            </a:solidFill>
          </a:ln>
        </p:spPr>
      </p:pic>
      <p:cxnSp>
        <p:nvCxnSpPr>
          <p:cNvPr id="8" name="Straight Arrow Connector 7">
            <a:extLst>
              <a:ext uri="{FF2B5EF4-FFF2-40B4-BE49-F238E27FC236}">
                <a16:creationId xmlns:a16="http://schemas.microsoft.com/office/drawing/2014/main" id="{E769D511-520E-4543-8BF3-87FF79421B0B}"/>
              </a:ext>
            </a:extLst>
          </p:cNvPr>
          <p:cNvCxnSpPr>
            <a:cxnSpLocks/>
          </p:cNvCxnSpPr>
          <p:nvPr/>
        </p:nvCxnSpPr>
        <p:spPr>
          <a:xfrm>
            <a:off x="5682584" y="3055216"/>
            <a:ext cx="586442" cy="6023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F4E37DF-EF65-4CAC-8388-93A3B7DEF61A}"/>
              </a:ext>
            </a:extLst>
          </p:cNvPr>
          <p:cNvCxnSpPr>
            <a:cxnSpLocks/>
          </p:cNvCxnSpPr>
          <p:nvPr/>
        </p:nvCxnSpPr>
        <p:spPr>
          <a:xfrm>
            <a:off x="3017296" y="4079786"/>
            <a:ext cx="3993104" cy="1253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119C7B5-F304-4DAD-ABF7-1725BF5034E1}"/>
              </a:ext>
            </a:extLst>
          </p:cNvPr>
          <p:cNvSpPr txBox="1"/>
          <p:nvPr/>
        </p:nvSpPr>
        <p:spPr>
          <a:xfrm>
            <a:off x="685800" y="4419600"/>
            <a:ext cx="3001552" cy="1477328"/>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Tip:  To bypass the </a:t>
            </a:r>
            <a:r>
              <a:rPr lang="en-US" b="1" dirty="0">
                <a:latin typeface="Arial" panose="020B0604020202020204" pitchFamily="34" charset="0"/>
                <a:cs typeface="Arial" panose="020B0604020202020204" pitchFamily="34" charset="0"/>
              </a:rPr>
              <a:t>Manage Vocabulary </a:t>
            </a:r>
            <a:r>
              <a:rPr lang="en-US" dirty="0">
                <a:latin typeface="Arial" panose="020B0604020202020204" pitchFamily="34" charset="0"/>
                <a:cs typeface="Arial" panose="020B0604020202020204" pitchFamily="34" charset="0"/>
              </a:rPr>
              <a:t>main window and directly open the </a:t>
            </a:r>
            <a:r>
              <a:rPr lang="en-US" b="1" dirty="0">
                <a:latin typeface="Arial" panose="020B0604020202020204" pitchFamily="34" charset="0"/>
                <a:cs typeface="Arial" panose="020B0604020202020204" pitchFamily="34" charset="0"/>
              </a:rPr>
              <a:t>Add Word </a:t>
            </a:r>
            <a:r>
              <a:rPr lang="en-US" dirty="0">
                <a:latin typeface="Arial" panose="020B0604020202020204" pitchFamily="34" charset="0"/>
                <a:cs typeface="Arial" panose="020B0604020202020204" pitchFamily="34" charset="0"/>
              </a:rPr>
              <a:t>window, use the command </a:t>
            </a:r>
            <a:r>
              <a:rPr lang="en-US" dirty="0">
                <a:solidFill>
                  <a:srgbClr val="EA5F00"/>
                </a:solidFill>
                <a:latin typeface="Arial" panose="020B0604020202020204" pitchFamily="34" charset="0"/>
                <a:cs typeface="Arial" panose="020B0604020202020204" pitchFamily="34" charset="0"/>
              </a:rPr>
              <a:t>“add word”</a:t>
            </a:r>
            <a:r>
              <a:rPr lang="en-US" dirty="0">
                <a:latin typeface="Arial" panose="020B0604020202020204" pitchFamily="34" charset="0"/>
                <a:cs typeface="Arial" panose="020B0604020202020204" pitchFamily="34" charset="0"/>
              </a:rPr>
              <a:t>.</a:t>
            </a:r>
            <a:endParaRPr lang="en-US" dirty="0">
              <a:solidFill>
                <a:srgbClr val="EA5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64702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9FFBFF-F7C4-4185-8B53-9D7B4527B531}"/>
              </a:ext>
            </a:extLst>
          </p:cNvPr>
          <p:cNvPicPr>
            <a:picLocks noChangeAspect="1"/>
          </p:cNvPicPr>
          <p:nvPr/>
        </p:nvPicPr>
        <p:blipFill>
          <a:blip r:embed="rId2"/>
          <a:stretch>
            <a:fillRect/>
          </a:stretch>
        </p:blipFill>
        <p:spPr>
          <a:xfrm>
            <a:off x="2848579" y="4784284"/>
            <a:ext cx="3761790" cy="1608912"/>
          </a:xfrm>
          <a:prstGeom prst="rect">
            <a:avLst/>
          </a:prstGeom>
          <a:ln w="12700">
            <a:solidFill>
              <a:schemeClr val="tx1"/>
            </a:solidFill>
          </a:ln>
        </p:spPr>
      </p:pic>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222251" y="915314"/>
            <a:ext cx="5252657" cy="4113886"/>
          </a:xfrm>
        </p:spPr>
        <p:txBody>
          <a:bodyPr/>
          <a:lstStyle/>
          <a:p>
            <a:r>
              <a:rPr lang="en-US" sz="1600" dirty="0">
                <a:solidFill>
                  <a:schemeClr val="bg1"/>
                </a:solidFill>
              </a:rPr>
              <a:t>u would pronounce it</a:t>
            </a:r>
            <a:endParaRPr lang="en-US" sz="1600" dirty="0">
              <a:solidFill>
                <a:schemeClr val="accent6"/>
              </a:solidFill>
            </a:endParaRPr>
          </a:p>
          <a:p>
            <a:r>
              <a:rPr lang="en-US" sz="2000" dirty="0"/>
              <a:t>Enter the nickname/acronym </a:t>
            </a:r>
            <a:r>
              <a:rPr lang="en-US" sz="2000" b="1" dirty="0"/>
              <a:t>MWCC</a:t>
            </a:r>
            <a:r>
              <a:rPr lang="en-US" sz="2000" dirty="0"/>
              <a:t> and click </a:t>
            </a:r>
            <a:r>
              <a:rPr lang="en-US" sz="2000" dirty="0">
                <a:solidFill>
                  <a:schemeClr val="bg1"/>
                </a:solidFill>
                <a:highlight>
                  <a:srgbClr val="008000"/>
                </a:highlight>
              </a:rPr>
              <a:t>√Save</a:t>
            </a:r>
            <a:r>
              <a:rPr lang="en-US" sz="2000" dirty="0"/>
              <a:t>.</a:t>
            </a:r>
          </a:p>
          <a:p>
            <a:endParaRPr lang="en-US" sz="2000" dirty="0"/>
          </a:p>
          <a:p>
            <a:endParaRPr lang="en-US" sz="2000" dirty="0"/>
          </a:p>
          <a:p>
            <a:r>
              <a:rPr lang="en-US" sz="2000" dirty="0"/>
              <a:t>Dragon will prompt you when the word has been successfully added to the vocabulary.</a:t>
            </a:r>
          </a:p>
          <a:p>
            <a:endParaRPr lang="en-US" sz="2000" dirty="0"/>
          </a:p>
          <a:p>
            <a:r>
              <a:rPr lang="en-US" sz="2000" dirty="0"/>
              <a:t>Click the </a:t>
            </a:r>
            <a:r>
              <a:rPr lang="en-US" sz="2000" b="1" dirty="0"/>
              <a:t>X</a:t>
            </a:r>
            <a:r>
              <a:rPr lang="en-US" sz="2000" dirty="0"/>
              <a:t> on the </a:t>
            </a:r>
            <a:r>
              <a:rPr lang="en-US" sz="2000" b="1" dirty="0"/>
              <a:t>Manage Vocabulary toolbar</a:t>
            </a:r>
            <a:r>
              <a:rPr lang="en-US" sz="2000" dirty="0"/>
              <a:t> to close.</a:t>
            </a:r>
          </a:p>
          <a:p>
            <a:endParaRPr lang="en-US"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p:txBody>
          <a:bodyPr/>
          <a:lstStyle/>
          <a:p>
            <a:r>
              <a:rPr lang="en-US" dirty="0"/>
              <a:t>Adding Words To Manage Vocabulary:</a:t>
            </a:r>
            <a:br>
              <a:rPr lang="en-US" dirty="0"/>
            </a:br>
            <a:r>
              <a:rPr lang="en-US" dirty="0"/>
              <a:t>Using “Enter the word as you would pronounce it” </a:t>
            </a:r>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pic>
        <p:nvPicPr>
          <p:cNvPr id="18" name="Picture 17">
            <a:extLst>
              <a:ext uri="{FF2B5EF4-FFF2-40B4-BE49-F238E27FC236}">
                <a16:creationId xmlns:a16="http://schemas.microsoft.com/office/drawing/2014/main" id="{5F5A46CC-0566-4229-8574-624D3207CB6D}"/>
              </a:ext>
            </a:extLst>
          </p:cNvPr>
          <p:cNvPicPr>
            <a:picLocks noChangeAspect="1"/>
          </p:cNvPicPr>
          <p:nvPr/>
        </p:nvPicPr>
        <p:blipFill>
          <a:blip r:embed="rId3"/>
          <a:stretch>
            <a:fillRect/>
          </a:stretch>
        </p:blipFill>
        <p:spPr>
          <a:xfrm>
            <a:off x="5997266" y="938962"/>
            <a:ext cx="2625581" cy="3736403"/>
          </a:xfrm>
          <a:prstGeom prst="rect">
            <a:avLst/>
          </a:prstGeom>
          <a:ln w="12700">
            <a:solidFill>
              <a:schemeClr val="tx1"/>
            </a:solidFill>
          </a:ln>
        </p:spPr>
      </p:pic>
      <p:cxnSp>
        <p:nvCxnSpPr>
          <p:cNvPr id="38" name="Straight Arrow Connector 37">
            <a:extLst>
              <a:ext uri="{FF2B5EF4-FFF2-40B4-BE49-F238E27FC236}">
                <a16:creationId xmlns:a16="http://schemas.microsoft.com/office/drawing/2014/main" id="{FA982CF6-66B5-451F-96D7-0D104CFD94A0}"/>
              </a:ext>
            </a:extLst>
          </p:cNvPr>
          <p:cNvCxnSpPr>
            <a:cxnSpLocks/>
          </p:cNvCxnSpPr>
          <p:nvPr/>
        </p:nvCxnSpPr>
        <p:spPr>
          <a:xfrm>
            <a:off x="2703008" y="4495800"/>
            <a:ext cx="3294258" cy="6367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B033211-7831-4AA2-942E-6675DEE1EA84}"/>
              </a:ext>
            </a:extLst>
          </p:cNvPr>
          <p:cNvSpPr/>
          <p:nvPr/>
        </p:nvSpPr>
        <p:spPr>
          <a:xfrm>
            <a:off x="6084481" y="5147587"/>
            <a:ext cx="228600" cy="1864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17" name="Picture 16">
            <a:extLst>
              <a:ext uri="{FF2B5EF4-FFF2-40B4-BE49-F238E27FC236}">
                <a16:creationId xmlns:a16="http://schemas.microsoft.com/office/drawing/2014/main" id="{1AA8426B-7002-45DB-8C62-0214601A83AA}"/>
              </a:ext>
            </a:extLst>
          </p:cNvPr>
          <p:cNvPicPr>
            <a:picLocks noChangeAspect="1"/>
          </p:cNvPicPr>
          <p:nvPr/>
        </p:nvPicPr>
        <p:blipFill>
          <a:blip r:embed="rId4"/>
          <a:stretch>
            <a:fillRect/>
          </a:stretch>
        </p:blipFill>
        <p:spPr>
          <a:xfrm>
            <a:off x="7107621" y="2834493"/>
            <a:ext cx="1961998" cy="2832206"/>
          </a:xfrm>
          <a:prstGeom prst="rect">
            <a:avLst/>
          </a:prstGeom>
          <a:ln w="12700">
            <a:solidFill>
              <a:schemeClr val="tx1"/>
            </a:solidFill>
          </a:ln>
        </p:spPr>
      </p:pic>
      <p:cxnSp>
        <p:nvCxnSpPr>
          <p:cNvPr id="50" name="Straight Arrow Connector 49">
            <a:extLst>
              <a:ext uri="{FF2B5EF4-FFF2-40B4-BE49-F238E27FC236}">
                <a16:creationId xmlns:a16="http://schemas.microsoft.com/office/drawing/2014/main" id="{CDE3EB1F-E51D-4DCC-9B3F-0889E9180A7F}"/>
              </a:ext>
            </a:extLst>
          </p:cNvPr>
          <p:cNvCxnSpPr>
            <a:cxnSpLocks/>
          </p:cNvCxnSpPr>
          <p:nvPr/>
        </p:nvCxnSpPr>
        <p:spPr>
          <a:xfrm>
            <a:off x="2133600" y="3496102"/>
            <a:ext cx="497402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8B6C885-C9C9-4D67-8530-ECAF65C20917}"/>
              </a:ext>
            </a:extLst>
          </p:cNvPr>
          <p:cNvCxnSpPr>
            <a:cxnSpLocks/>
          </p:cNvCxnSpPr>
          <p:nvPr/>
        </p:nvCxnSpPr>
        <p:spPr>
          <a:xfrm>
            <a:off x="2057400" y="1728359"/>
            <a:ext cx="4004070" cy="13196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F4E37DF-EF65-4CAC-8388-93A3B7DEF61A}"/>
              </a:ext>
            </a:extLst>
          </p:cNvPr>
          <p:cNvCxnSpPr>
            <a:cxnSpLocks/>
          </p:cNvCxnSpPr>
          <p:nvPr/>
        </p:nvCxnSpPr>
        <p:spPr>
          <a:xfrm>
            <a:off x="4350137" y="1624968"/>
            <a:ext cx="1734344" cy="675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8317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315A82-9D5A-4D57-9CE9-1E8B497EF446}"/>
              </a:ext>
            </a:extLst>
          </p:cNvPr>
          <p:cNvSpPr>
            <a:spLocks noGrp="1"/>
          </p:cNvSpPr>
          <p:nvPr>
            <p:ph idx="1"/>
          </p:nvPr>
        </p:nvSpPr>
        <p:spPr/>
        <p:txBody>
          <a:bodyPr/>
          <a:lstStyle/>
          <a:p>
            <a:pPr marL="0" indent="0">
              <a:buNone/>
            </a:pPr>
            <a:r>
              <a:rPr lang="en-US" dirty="0"/>
              <a:t>Let’s test the custom word we just added to our vocabulary:</a:t>
            </a:r>
          </a:p>
          <a:p>
            <a:endParaRPr lang="en-US" dirty="0"/>
          </a:p>
          <a:p>
            <a:r>
              <a:rPr lang="en-US" dirty="0"/>
              <a:t>Say:  </a:t>
            </a:r>
            <a:r>
              <a:rPr lang="en-US" dirty="0">
                <a:solidFill>
                  <a:schemeClr val="accent6"/>
                </a:solidFill>
              </a:rPr>
              <a:t>“MWCC”</a:t>
            </a:r>
          </a:p>
          <a:p>
            <a:endParaRPr lang="en-US" dirty="0">
              <a:solidFill>
                <a:schemeClr val="accent6"/>
              </a:solidFill>
            </a:endParaRPr>
          </a:p>
          <a:p>
            <a:pPr marL="0" indent="0">
              <a:buNone/>
            </a:pPr>
            <a:r>
              <a:rPr lang="en-US" dirty="0"/>
              <a:t>Dragon should have generated the text </a:t>
            </a:r>
            <a:r>
              <a:rPr lang="en-US" b="1" dirty="0"/>
              <a:t>Magee Women’s Cancer Center </a:t>
            </a:r>
            <a:r>
              <a:rPr lang="en-US" dirty="0"/>
              <a:t>in your dictation box.  </a:t>
            </a:r>
            <a:endParaRPr lang="en-US" b="1" dirty="0"/>
          </a:p>
        </p:txBody>
      </p:sp>
      <p:sp>
        <p:nvSpPr>
          <p:cNvPr id="3" name="Title 2">
            <a:extLst>
              <a:ext uri="{FF2B5EF4-FFF2-40B4-BE49-F238E27FC236}">
                <a16:creationId xmlns:a16="http://schemas.microsoft.com/office/drawing/2014/main" id="{B8759F64-6DBB-48D7-99F8-4C279637DC6F}"/>
              </a:ext>
            </a:extLst>
          </p:cNvPr>
          <p:cNvSpPr>
            <a:spLocks noGrp="1"/>
          </p:cNvSpPr>
          <p:nvPr>
            <p:ph type="title"/>
          </p:nvPr>
        </p:nvSpPr>
        <p:spPr/>
        <p:txBody>
          <a:bodyPr/>
          <a:lstStyle/>
          <a:p>
            <a:r>
              <a:rPr lang="en-US" dirty="0"/>
              <a:t>Let’s try it!</a:t>
            </a:r>
          </a:p>
        </p:txBody>
      </p:sp>
      <p:sp>
        <p:nvSpPr>
          <p:cNvPr id="4" name="Slide Number Placeholder 3">
            <a:extLst>
              <a:ext uri="{FF2B5EF4-FFF2-40B4-BE49-F238E27FC236}">
                <a16:creationId xmlns:a16="http://schemas.microsoft.com/office/drawing/2014/main" id="{EDBECB4B-8C27-44CE-ADCB-5AEFCFA96C4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112</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DE9822B9-F7B5-6CD4-6BF2-4FF580313AE1}"/>
              </a:ext>
            </a:extLst>
          </p:cNvPr>
          <p:cNvPicPr>
            <a:picLocks noChangeAspect="1"/>
          </p:cNvPicPr>
          <p:nvPr/>
        </p:nvPicPr>
        <p:blipFill>
          <a:blip r:embed="rId2"/>
          <a:stretch>
            <a:fillRect/>
          </a:stretch>
        </p:blipFill>
        <p:spPr>
          <a:xfrm>
            <a:off x="2178753" y="3733800"/>
            <a:ext cx="4786493" cy="2610814"/>
          </a:xfrm>
          <a:prstGeom prst="rect">
            <a:avLst/>
          </a:prstGeom>
          <a:ln w="12700">
            <a:solidFill>
              <a:schemeClr val="tx1"/>
            </a:solidFill>
          </a:ln>
        </p:spPr>
      </p:pic>
    </p:spTree>
    <p:extLst>
      <p:ext uri="{BB962C8B-B14F-4D97-AF65-F5344CB8AC3E}">
        <p14:creationId xmlns:p14="http://schemas.microsoft.com/office/powerpoint/2010/main" val="16223995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D27581-7127-4051-BB2E-FA6C8E061B81}"/>
              </a:ext>
            </a:extLst>
          </p:cNvPr>
          <p:cNvSpPr>
            <a:spLocks noGrp="1"/>
          </p:cNvSpPr>
          <p:nvPr>
            <p:ph idx="1"/>
          </p:nvPr>
        </p:nvSpPr>
        <p:spPr/>
        <p:txBody>
          <a:bodyPr/>
          <a:lstStyle/>
          <a:p>
            <a:pPr marL="0" indent="0" algn="ctr">
              <a:buNone/>
            </a:pPr>
            <a:endParaRPr lang="en-US" sz="2800" dirty="0"/>
          </a:p>
          <a:p>
            <a:pPr marL="0" indent="0" algn="ctr">
              <a:buNone/>
            </a:pPr>
            <a:r>
              <a:rPr lang="en-US" sz="2800" dirty="0"/>
              <a:t>Questions</a:t>
            </a:r>
          </a:p>
        </p:txBody>
      </p:sp>
      <p:sp>
        <p:nvSpPr>
          <p:cNvPr id="3" name="Title 2">
            <a:extLst>
              <a:ext uri="{FF2B5EF4-FFF2-40B4-BE49-F238E27FC236}">
                <a16:creationId xmlns:a16="http://schemas.microsoft.com/office/drawing/2014/main" id="{418BF83E-A7F9-47D4-BF1B-30CAE2E107E4}"/>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9B8C8B20-FCDC-426E-B1CC-075BD0F61F0D}"/>
              </a:ext>
            </a:extLst>
          </p:cNvPr>
          <p:cNvSpPr>
            <a:spLocks noGrp="1"/>
          </p:cNvSpPr>
          <p:nvPr>
            <p:ph type="sldNum" sz="quarter" idx="10"/>
          </p:nvPr>
        </p:nvSpPr>
        <p:spPr/>
        <p:txBody>
          <a:bodyPr/>
          <a:lstStyle/>
          <a:p>
            <a:pPr>
              <a:defRPr/>
            </a:pPr>
            <a:fld id="{07517A17-DD96-4BF8-82F9-A111E274893B}" type="slidenum">
              <a:rPr lang="en-US" altLang="en-US" smtClean="0"/>
              <a:pPr>
                <a:defRPr/>
              </a:pPr>
              <a:t>113</a:t>
            </a:fld>
            <a:endParaRPr lang="en-US" altLang="en-US"/>
          </a:p>
        </p:txBody>
      </p:sp>
      <p:pic>
        <p:nvPicPr>
          <p:cNvPr id="5" name="Content Placeholder 3">
            <a:extLst>
              <a:ext uri="{FF2B5EF4-FFF2-40B4-BE49-F238E27FC236}">
                <a16:creationId xmlns:a16="http://schemas.microsoft.com/office/drawing/2014/main" id="{E64B0781-021C-49F0-9E97-53A5971FF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8175" y="2614612"/>
            <a:ext cx="2795588" cy="2795588"/>
          </a:xfrm>
          <a:prstGeom prst="rect">
            <a:avLst/>
          </a:prstGeom>
        </p:spPr>
      </p:pic>
    </p:spTree>
    <p:extLst>
      <p:ext uri="{BB962C8B-B14F-4D97-AF65-F5344CB8AC3E}">
        <p14:creationId xmlns:p14="http://schemas.microsoft.com/office/powerpoint/2010/main" val="40195365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ontent Placeholder 1">
            <a:extLst>
              <a:ext uri="{FF2B5EF4-FFF2-40B4-BE49-F238E27FC236}">
                <a16:creationId xmlns:a16="http://schemas.microsoft.com/office/drawing/2014/main" id="{0F457AB8-E6EF-4A77-9058-D23ED1947693}"/>
              </a:ext>
            </a:extLst>
          </p:cNvPr>
          <p:cNvSpPr>
            <a:spLocks noGrp="1"/>
          </p:cNvSpPr>
          <p:nvPr>
            <p:ph idx="1"/>
          </p:nvPr>
        </p:nvSpPr>
        <p:spPr bwMode="auto">
          <a:xfrm>
            <a:off x="225425" y="2457450"/>
            <a:ext cx="8689975" cy="3484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en-US" altLang="en-US" sz="4000">
                <a:latin typeface="Arial" panose="020B0604020202020204" pitchFamily="34" charset="0"/>
                <a:cs typeface="Arial" panose="020B0604020202020204" pitchFamily="34" charset="0"/>
              </a:rPr>
              <a:t>Creating Templates </a:t>
            </a:r>
          </a:p>
          <a:p>
            <a:pPr marL="0" indent="0">
              <a:buFontTx/>
              <a:buNone/>
            </a:pPr>
            <a:r>
              <a:rPr lang="en-US" altLang="en-US" sz="4000">
                <a:latin typeface="Arial" panose="020B0604020202020204" pitchFamily="34" charset="0"/>
                <a:cs typeface="Arial" panose="020B0604020202020204" pitchFamily="34" charset="0"/>
              </a:rPr>
              <a:t>and Commands</a:t>
            </a:r>
          </a:p>
        </p:txBody>
      </p:sp>
      <p:sp>
        <p:nvSpPr>
          <p:cNvPr id="116739" name="Slide Number Placeholder 3">
            <a:extLst>
              <a:ext uri="{FF2B5EF4-FFF2-40B4-BE49-F238E27FC236}">
                <a16:creationId xmlns:a16="http://schemas.microsoft.com/office/drawing/2014/main" id="{6BBBB414-AB3A-474D-B0E0-CCB7B2D7187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5C5550-9F4C-40D0-A894-5CC129CB2C54}"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114</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pic>
        <p:nvPicPr>
          <p:cNvPr id="116740" name="Picture 2" descr="C:\Users\williamsk6\AppData\Local\Microsoft\Windows\Temporary Internet Files\Content.IE5\3BWVKQV5\MC900197855[1].wmf">
            <a:extLst>
              <a:ext uri="{FF2B5EF4-FFF2-40B4-BE49-F238E27FC236}">
                <a16:creationId xmlns:a16="http://schemas.microsoft.com/office/drawing/2014/main" id="{811C4878-5763-4CBD-8965-ACB651F7E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975" y="1576388"/>
            <a:ext cx="23653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1">
            <a:extLst>
              <a:ext uri="{FF2B5EF4-FFF2-40B4-BE49-F238E27FC236}">
                <a16:creationId xmlns:a16="http://schemas.microsoft.com/office/drawing/2014/main" id="{73954EB6-83D6-4AF1-AC73-27CD9DB23390}"/>
              </a:ext>
            </a:extLst>
          </p:cNvPr>
          <p:cNvSpPr>
            <a:spLocks noGrp="1"/>
          </p:cNvSpPr>
          <p:nvPr>
            <p:ph idx="1"/>
          </p:nvPr>
        </p:nvSpPr>
        <p:spPr bwMode="auto">
          <a:xfrm>
            <a:off x="377825" y="609600"/>
            <a:ext cx="8689975" cy="4797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sz="1200" dirty="0"/>
          </a:p>
          <a:p>
            <a:pPr marL="0" indent="0">
              <a:buNone/>
            </a:pPr>
            <a:endParaRPr lang="en-US" sz="2000" b="1" dirty="0"/>
          </a:p>
          <a:p>
            <a:pPr marL="0" indent="0">
              <a:buNone/>
              <a:defRPr/>
            </a:pPr>
            <a:endParaRPr lang="en-US" dirty="0">
              <a:latin typeface="Arial" pitchFamily="34" charset="0"/>
              <a:cs typeface="Arial" pitchFamily="34" charset="0"/>
            </a:endParaRPr>
          </a:p>
        </p:txBody>
      </p:sp>
      <p:sp>
        <p:nvSpPr>
          <p:cNvPr id="186371" name="Title 2">
            <a:extLst>
              <a:ext uri="{FF2B5EF4-FFF2-40B4-BE49-F238E27FC236}">
                <a16:creationId xmlns:a16="http://schemas.microsoft.com/office/drawing/2014/main" id="{D95E6E04-819F-4764-8841-D4FB7D0CD159}"/>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t>
            </a:r>
            <a:r>
              <a:rPr lang="en-US" altLang="en-US">
                <a:latin typeface="Arial" panose="020B0604020202020204" pitchFamily="34" charset="0"/>
                <a:cs typeface="Arial" panose="020B0604020202020204" pitchFamily="34" charset="0"/>
              </a:rPr>
              <a:t>an Auto-text</a:t>
            </a:r>
            <a:endParaRPr lang="en-US" altLang="en-US" dirty="0">
              <a:latin typeface="Arial" panose="020B0604020202020204" pitchFamily="34" charset="0"/>
              <a:cs typeface="Arial" panose="020B0604020202020204" pitchFamily="34" charset="0"/>
            </a:endParaRPr>
          </a:p>
        </p:txBody>
      </p:sp>
      <p:sp>
        <p:nvSpPr>
          <p:cNvPr id="186372" name="Slide Number Placeholder 3">
            <a:extLst>
              <a:ext uri="{FF2B5EF4-FFF2-40B4-BE49-F238E27FC236}">
                <a16:creationId xmlns:a16="http://schemas.microsoft.com/office/drawing/2014/main" id="{91BB2F8F-DBDA-4D8F-95F2-1F5D123A85F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F500C9E-FCD0-4172-BD43-546E783FD630}"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cxnSp>
        <p:nvCxnSpPr>
          <p:cNvPr id="9" name="Straight Arrow Connector 8">
            <a:extLst>
              <a:ext uri="{FF2B5EF4-FFF2-40B4-BE49-F238E27FC236}">
                <a16:creationId xmlns:a16="http://schemas.microsoft.com/office/drawing/2014/main" id="{2CFBCB56-FA4B-4C2E-B010-84AF320283F1}"/>
              </a:ext>
            </a:extLst>
          </p:cNvPr>
          <p:cNvCxnSpPr>
            <a:cxnSpLocks/>
          </p:cNvCxnSpPr>
          <p:nvPr/>
        </p:nvCxnSpPr>
        <p:spPr>
          <a:xfrm flipH="1">
            <a:off x="3581400" y="1447800"/>
            <a:ext cx="45719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53F92B6-A183-4CCC-BC2B-4CB5EE230D93}"/>
              </a:ext>
            </a:extLst>
          </p:cNvPr>
          <p:cNvPicPr>
            <a:picLocks noChangeAspect="1"/>
          </p:cNvPicPr>
          <p:nvPr/>
        </p:nvPicPr>
        <p:blipFill>
          <a:blip r:embed="rId3"/>
          <a:stretch>
            <a:fillRect/>
          </a:stretch>
        </p:blipFill>
        <p:spPr>
          <a:xfrm>
            <a:off x="4201155" y="1104899"/>
            <a:ext cx="4866645" cy="4610097"/>
          </a:xfrm>
          <a:prstGeom prst="rect">
            <a:avLst/>
          </a:prstGeom>
          <a:ln w="12700">
            <a:solidFill>
              <a:srgbClr val="000000"/>
            </a:solidFill>
          </a:ln>
        </p:spPr>
      </p:pic>
      <p:pic>
        <p:nvPicPr>
          <p:cNvPr id="5" name="Picture 4">
            <a:extLst>
              <a:ext uri="{FF2B5EF4-FFF2-40B4-BE49-F238E27FC236}">
                <a16:creationId xmlns:a16="http://schemas.microsoft.com/office/drawing/2014/main" id="{E836DDF5-9C28-E54A-D599-FC219A2D0BFE}"/>
              </a:ext>
            </a:extLst>
          </p:cNvPr>
          <p:cNvPicPr>
            <a:picLocks noChangeAspect="1"/>
          </p:cNvPicPr>
          <p:nvPr/>
        </p:nvPicPr>
        <p:blipFill>
          <a:blip r:embed="rId4"/>
          <a:stretch>
            <a:fillRect/>
          </a:stretch>
        </p:blipFill>
        <p:spPr>
          <a:xfrm>
            <a:off x="457994" y="1820808"/>
            <a:ext cx="3066038" cy="3987061"/>
          </a:xfrm>
          <a:prstGeom prst="rect">
            <a:avLst/>
          </a:prstGeom>
        </p:spPr>
      </p:pic>
      <p:pic>
        <p:nvPicPr>
          <p:cNvPr id="7" name="Picture 6">
            <a:extLst>
              <a:ext uri="{FF2B5EF4-FFF2-40B4-BE49-F238E27FC236}">
                <a16:creationId xmlns:a16="http://schemas.microsoft.com/office/drawing/2014/main" id="{BD98A29D-AC79-FF7F-DF39-0A76EC7FA036}"/>
              </a:ext>
            </a:extLst>
          </p:cNvPr>
          <p:cNvPicPr>
            <a:picLocks noChangeAspect="1"/>
          </p:cNvPicPr>
          <p:nvPr/>
        </p:nvPicPr>
        <p:blipFill>
          <a:blip r:embed="rId5"/>
          <a:stretch>
            <a:fillRect/>
          </a:stretch>
        </p:blipFill>
        <p:spPr>
          <a:xfrm>
            <a:off x="2710583" y="1062205"/>
            <a:ext cx="813449" cy="653225"/>
          </a:xfrm>
          <a:prstGeom prst="rect">
            <a:avLst/>
          </a:prstGeom>
        </p:spPr>
      </p:pic>
    </p:spTree>
    <p:extLst>
      <p:ext uri="{BB962C8B-B14F-4D97-AF65-F5344CB8AC3E}">
        <p14:creationId xmlns:p14="http://schemas.microsoft.com/office/powerpoint/2010/main" val="17089854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1">
            <a:extLst>
              <a:ext uri="{FF2B5EF4-FFF2-40B4-BE49-F238E27FC236}">
                <a16:creationId xmlns:a16="http://schemas.microsoft.com/office/drawing/2014/main" id="{73954EB6-83D6-4AF1-AC73-27CD9DB23390}"/>
              </a:ext>
            </a:extLst>
          </p:cNvPr>
          <p:cNvSpPr>
            <a:spLocks noGrp="1"/>
          </p:cNvSpPr>
          <p:nvPr>
            <p:ph idx="1"/>
          </p:nvPr>
        </p:nvSpPr>
        <p:spPr bwMode="auto">
          <a:xfrm>
            <a:off x="377825" y="1524002"/>
            <a:ext cx="3508375" cy="388302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sz="1200" dirty="0"/>
          </a:p>
          <a:p>
            <a:pPr marL="0" indent="0">
              <a:buNone/>
            </a:pPr>
            <a:endParaRPr lang="en-US" sz="2000" b="1" dirty="0"/>
          </a:p>
          <a:p>
            <a:pPr marL="0" indent="0">
              <a:buNone/>
              <a:defRPr/>
            </a:pPr>
            <a:r>
              <a:rPr lang="en-US" sz="1200" dirty="0">
                <a:latin typeface="Arial" panose="020B0604020202020204" pitchFamily="34" charset="0"/>
                <a:cs typeface="Arial" panose="020B0604020202020204" pitchFamily="34" charset="0"/>
              </a:rPr>
              <a:t>To access Manage Auto-texts, click the </a:t>
            </a:r>
            <a:r>
              <a:rPr lang="en-US" sz="1200" dirty="0" err="1">
                <a:latin typeface="Arial" panose="020B0604020202020204" pitchFamily="34" charset="0"/>
                <a:cs typeface="Arial" panose="020B0604020202020204" pitchFamily="34" charset="0"/>
              </a:rPr>
              <a:t>DragonBar</a:t>
            </a:r>
            <a:r>
              <a:rPr lang="en-US" sz="1200" dirty="0">
                <a:latin typeface="Arial" panose="020B0604020202020204" pitchFamily="34" charset="0"/>
                <a:cs typeface="Arial" panose="020B0604020202020204" pitchFamily="34" charset="0"/>
              </a:rPr>
              <a:t> menu and select </a:t>
            </a:r>
            <a:r>
              <a:rPr lang="en-US" sz="1200" b="1" dirty="0">
                <a:latin typeface="Arial" panose="020B0604020202020204" pitchFamily="34" charset="0"/>
                <a:cs typeface="Arial" panose="020B0604020202020204" pitchFamily="34" charset="0"/>
              </a:rPr>
              <a:t>Manage Auto-texts </a:t>
            </a:r>
            <a:r>
              <a:rPr lang="en-US" sz="1200" dirty="0">
                <a:latin typeface="Arial" panose="020B0604020202020204" pitchFamily="34" charset="0"/>
                <a:cs typeface="Arial" panose="020B0604020202020204" pitchFamily="34" charset="0"/>
              </a:rPr>
              <a:t>from the drop-down menu.  </a:t>
            </a:r>
          </a:p>
          <a:p>
            <a:pPr marL="0" indent="0">
              <a:buNone/>
              <a:defRPr/>
            </a:pPr>
            <a:endParaRPr lang="en-US" dirty="0">
              <a:latin typeface="Arial" pitchFamily="34" charset="0"/>
              <a:cs typeface="Arial" pitchFamily="34" charset="0"/>
            </a:endParaRPr>
          </a:p>
        </p:txBody>
      </p:sp>
      <p:sp>
        <p:nvSpPr>
          <p:cNvPr id="186371" name="Title 2">
            <a:extLst>
              <a:ext uri="{FF2B5EF4-FFF2-40B4-BE49-F238E27FC236}">
                <a16:creationId xmlns:a16="http://schemas.microsoft.com/office/drawing/2014/main" id="{D95E6E04-819F-4764-8841-D4FB7D0CD159}"/>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an Auto-text</a:t>
            </a:r>
          </a:p>
        </p:txBody>
      </p:sp>
      <p:sp>
        <p:nvSpPr>
          <p:cNvPr id="186372" name="Slide Number Placeholder 3">
            <a:extLst>
              <a:ext uri="{FF2B5EF4-FFF2-40B4-BE49-F238E27FC236}">
                <a16:creationId xmlns:a16="http://schemas.microsoft.com/office/drawing/2014/main" id="{91BB2F8F-DBDA-4D8F-95F2-1F5D123A85F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F500C9E-FCD0-4172-BD43-546E783FD630}"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
        <p:nvSpPr>
          <p:cNvPr id="3" name="Rectangle 2">
            <a:extLst>
              <a:ext uri="{FF2B5EF4-FFF2-40B4-BE49-F238E27FC236}">
                <a16:creationId xmlns:a16="http://schemas.microsoft.com/office/drawing/2014/main" id="{A921E2A2-29F2-4DBE-8BB6-4379A65A2778}"/>
              </a:ext>
            </a:extLst>
          </p:cNvPr>
          <p:cNvSpPr/>
          <p:nvPr/>
        </p:nvSpPr>
        <p:spPr>
          <a:xfrm rot="10800000" flipV="1">
            <a:off x="149225" y="862013"/>
            <a:ext cx="884555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Manage Auto-text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 Auto-text is text that Dragon stores so you can insert it easily with a voice command.  If you have text, you frequently use when not in Epic, you can create an Auto-text to save time.  </a:t>
            </a:r>
            <a:r>
              <a:rPr lang="en-US" sz="1600" dirty="0">
                <a:solidFill>
                  <a:srgbClr val="FF0000"/>
                </a:solidFill>
                <a:latin typeface="Arial" panose="020B0604020202020204" pitchFamily="34" charset="0"/>
                <a:cs typeface="Arial" panose="020B0604020202020204" pitchFamily="34" charset="0"/>
              </a:rPr>
              <a:t>Auto-text would not be used in Epic, a</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 we create our templates to be used with Epic within the Epic application. They are called </a:t>
            </a:r>
            <a:r>
              <a:rPr kumimoji="0" lang="en-US" sz="1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SmartPhrases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600" b="0" i="0" u="none" strike="noStrike" kern="1200" cap="none" spc="0" normalizeH="0" baseline="0" noProof="0" dirty="0">
              <a:ln>
                <a:noFill/>
              </a:ln>
              <a:solidFill>
                <a:srgbClr val="000000"/>
              </a:solidFill>
              <a:effectLst/>
              <a:uLnTx/>
              <a:uFillTx/>
              <a:latin typeface="Helvetica"/>
              <a:ea typeface="+mn-ea"/>
              <a:cs typeface="+mn-cs"/>
            </a:endParaRPr>
          </a:p>
        </p:txBody>
      </p:sp>
      <p:pic>
        <p:nvPicPr>
          <p:cNvPr id="5" name="Picture 4">
            <a:extLst>
              <a:ext uri="{FF2B5EF4-FFF2-40B4-BE49-F238E27FC236}">
                <a16:creationId xmlns:a16="http://schemas.microsoft.com/office/drawing/2014/main" id="{BA5B6554-878E-4CAE-B1C6-14980AA26FF5}"/>
              </a:ext>
            </a:extLst>
          </p:cNvPr>
          <p:cNvPicPr>
            <a:picLocks noChangeAspect="1"/>
          </p:cNvPicPr>
          <p:nvPr/>
        </p:nvPicPr>
        <p:blipFill>
          <a:blip r:embed="rId3"/>
          <a:stretch>
            <a:fillRect/>
          </a:stretch>
        </p:blipFill>
        <p:spPr>
          <a:xfrm>
            <a:off x="4191000" y="1961111"/>
            <a:ext cx="4288381" cy="4062316"/>
          </a:xfrm>
          <a:prstGeom prst="rect">
            <a:avLst/>
          </a:prstGeom>
          <a:ln w="12700">
            <a:solidFill>
              <a:schemeClr val="tx1"/>
            </a:solidFill>
          </a:ln>
        </p:spPr>
      </p:pic>
      <p:pic>
        <p:nvPicPr>
          <p:cNvPr id="9" name="Picture 8">
            <a:extLst>
              <a:ext uri="{FF2B5EF4-FFF2-40B4-BE49-F238E27FC236}">
                <a16:creationId xmlns:a16="http://schemas.microsoft.com/office/drawing/2014/main" id="{67291CD8-9226-1907-81F3-E4E5CEAE30CB}"/>
              </a:ext>
            </a:extLst>
          </p:cNvPr>
          <p:cNvPicPr>
            <a:picLocks noChangeAspect="1"/>
          </p:cNvPicPr>
          <p:nvPr/>
        </p:nvPicPr>
        <p:blipFill>
          <a:blip r:embed="rId4"/>
          <a:stretch>
            <a:fillRect/>
          </a:stretch>
        </p:blipFill>
        <p:spPr>
          <a:xfrm>
            <a:off x="457994" y="2971800"/>
            <a:ext cx="3129031" cy="2655313"/>
          </a:xfrm>
          <a:prstGeom prst="rect">
            <a:avLst/>
          </a:prstGeom>
        </p:spPr>
      </p:pic>
      <p:cxnSp>
        <p:nvCxnSpPr>
          <p:cNvPr id="10" name="Straight Arrow Connector 9">
            <a:extLst>
              <a:ext uri="{FF2B5EF4-FFF2-40B4-BE49-F238E27FC236}">
                <a16:creationId xmlns:a16="http://schemas.microsoft.com/office/drawing/2014/main" id="{765F358F-AD0B-74BD-20E8-CC080DB90922}"/>
              </a:ext>
            </a:extLst>
          </p:cNvPr>
          <p:cNvCxnSpPr>
            <a:cxnSpLocks/>
          </p:cNvCxnSpPr>
          <p:nvPr/>
        </p:nvCxnSpPr>
        <p:spPr>
          <a:xfrm flipH="1" flipV="1">
            <a:off x="2362200" y="5486400"/>
            <a:ext cx="1828800" cy="838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7136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5D39BBA-749D-47F9-B1B5-2442F5F18676}"/>
              </a:ext>
            </a:extLst>
          </p:cNvPr>
          <p:cNvPicPr>
            <a:picLocks noChangeAspect="1"/>
          </p:cNvPicPr>
          <p:nvPr/>
        </p:nvPicPr>
        <p:blipFill>
          <a:blip r:embed="rId3"/>
          <a:stretch>
            <a:fillRect/>
          </a:stretch>
        </p:blipFill>
        <p:spPr>
          <a:xfrm>
            <a:off x="5990180" y="943364"/>
            <a:ext cx="2952673" cy="2800768"/>
          </a:xfrm>
          <a:prstGeom prst="rect">
            <a:avLst/>
          </a:prstGeom>
          <a:ln w="12700">
            <a:solidFill>
              <a:schemeClr val="tx1"/>
            </a:solidFill>
          </a:ln>
        </p:spPr>
      </p:pic>
      <p:pic>
        <p:nvPicPr>
          <p:cNvPr id="6" name="Picture 5">
            <a:extLst>
              <a:ext uri="{FF2B5EF4-FFF2-40B4-BE49-F238E27FC236}">
                <a16:creationId xmlns:a16="http://schemas.microsoft.com/office/drawing/2014/main" id="{E434028D-CD0D-4E6C-9587-DE5D1ECFB687}"/>
              </a:ext>
            </a:extLst>
          </p:cNvPr>
          <p:cNvPicPr>
            <a:picLocks noChangeAspect="1"/>
          </p:cNvPicPr>
          <p:nvPr/>
        </p:nvPicPr>
        <p:blipFill>
          <a:blip r:embed="rId4"/>
          <a:stretch>
            <a:fillRect/>
          </a:stretch>
        </p:blipFill>
        <p:spPr>
          <a:xfrm>
            <a:off x="5816430" y="2999310"/>
            <a:ext cx="3269016" cy="3096687"/>
          </a:xfrm>
          <a:prstGeom prst="rect">
            <a:avLst/>
          </a:prstGeom>
          <a:ln w="12700">
            <a:solidFill>
              <a:schemeClr val="tx1"/>
            </a:solidFill>
          </a:ln>
        </p:spPr>
      </p:pic>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230187" y="558509"/>
            <a:ext cx="5350059" cy="4089691"/>
          </a:xfrm>
        </p:spPr>
        <p:txBody>
          <a:bodyPr/>
          <a:lstStyle/>
          <a:p>
            <a:endParaRPr lang="en-US" sz="1400" dirty="0"/>
          </a:p>
          <a:p>
            <a:pPr marL="0" indent="0">
              <a:buNone/>
            </a:pPr>
            <a:r>
              <a:rPr lang="en-US" sz="2000" dirty="0"/>
              <a:t>We will now create a sample Auto-text to insert a signature.</a:t>
            </a:r>
          </a:p>
          <a:p>
            <a:endParaRPr lang="en-US" sz="1400" dirty="0"/>
          </a:p>
          <a:p>
            <a:r>
              <a:rPr lang="en-US" sz="1400" dirty="0"/>
              <a:t>Click the </a:t>
            </a:r>
            <a:r>
              <a:rPr lang="en-US" sz="1400" b="1" dirty="0"/>
              <a:t>+</a:t>
            </a:r>
            <a:r>
              <a:rPr lang="en-US" sz="1400" dirty="0"/>
              <a:t> sign to add a word:</a:t>
            </a:r>
          </a:p>
          <a:p>
            <a:endParaRPr lang="en-US" sz="1400" dirty="0"/>
          </a:p>
          <a:p>
            <a:r>
              <a:rPr lang="en-US" sz="1400" dirty="0"/>
              <a:t>Enter what you want to say to bring in the auto-text into the </a:t>
            </a:r>
            <a:r>
              <a:rPr lang="en-US" sz="1400" b="1" dirty="0"/>
              <a:t>Name </a:t>
            </a:r>
            <a:r>
              <a:rPr lang="en-US" sz="1400" dirty="0"/>
              <a:t>text field:  </a:t>
            </a:r>
            <a:r>
              <a:rPr lang="en-US" sz="1400" b="1" dirty="0"/>
              <a:t>My Signature</a:t>
            </a:r>
          </a:p>
          <a:p>
            <a:endParaRPr lang="en-US" sz="1400" b="1" dirty="0"/>
          </a:p>
          <a:p>
            <a:r>
              <a:rPr lang="en-US" altLang="en-US" sz="1400" dirty="0">
                <a:latin typeface="Arial" panose="020B0604020202020204" pitchFamily="34" charset="0"/>
                <a:cs typeface="Arial" panose="020B0604020202020204" pitchFamily="34" charset="0"/>
              </a:rPr>
              <a:t>Dragon will copy the name of the </a:t>
            </a:r>
            <a:r>
              <a:rPr lang="en-US" altLang="en-US" sz="1400" b="1" dirty="0">
                <a:latin typeface="Arial" panose="020B0604020202020204" pitchFamily="34" charset="0"/>
                <a:cs typeface="Arial" panose="020B0604020202020204" pitchFamily="34" charset="0"/>
              </a:rPr>
              <a:t>Spoken form</a:t>
            </a:r>
            <a:r>
              <a:rPr lang="en-US" altLang="en-US" sz="1400" dirty="0">
                <a:latin typeface="Arial" panose="020B0604020202020204" pitchFamily="34" charset="0"/>
                <a:cs typeface="Arial" panose="020B0604020202020204" pitchFamily="34" charset="0"/>
              </a:rPr>
              <a:t> field for you.</a:t>
            </a:r>
            <a:endParaRPr lang="en-US" sz="1400" dirty="0"/>
          </a:p>
          <a:p>
            <a:endParaRPr lang="en-US" sz="1400" dirty="0"/>
          </a:p>
          <a:p>
            <a:r>
              <a:rPr lang="en-US" sz="1400" dirty="0"/>
              <a:t>Then enter the text you want to bring in with this Auto-text </a:t>
            </a:r>
            <a:r>
              <a:rPr lang="en-US" sz="1400" dirty="0" err="1"/>
              <a:t>command.</a:t>
            </a:r>
            <a:r>
              <a:rPr lang="en-US" sz="1400" dirty="0" err="1">
                <a:solidFill>
                  <a:schemeClr val="bg1"/>
                </a:solidFill>
              </a:rPr>
              <a:t>Yo</a:t>
            </a:r>
            <a:endParaRPr lang="en-US" sz="1400" dirty="0">
              <a:solidFill>
                <a:schemeClr val="bg1"/>
              </a:solidFill>
            </a:endParaRPr>
          </a:p>
          <a:p>
            <a:endParaRPr lang="en-US" sz="1400" dirty="0">
              <a:solidFill>
                <a:schemeClr val="bg1"/>
              </a:solidFill>
            </a:endParaRPr>
          </a:p>
          <a:p>
            <a:r>
              <a:rPr lang="en-US" sz="1400" u="sng" dirty="0">
                <a:solidFill>
                  <a:srgbClr val="FF0000"/>
                </a:solidFill>
              </a:rPr>
              <a:t>Note</a:t>
            </a:r>
            <a:r>
              <a:rPr lang="en-US" sz="1400" dirty="0">
                <a:solidFill>
                  <a:srgbClr val="FF0000"/>
                </a:solidFill>
              </a:rPr>
              <a:t>:  </a:t>
            </a:r>
            <a:r>
              <a:rPr lang="en-US" sz="1400" dirty="0"/>
              <a:t>When you later dictate the name of this command to bring in your Auto-text, you will need to say </a:t>
            </a:r>
            <a:r>
              <a:rPr lang="en-US" sz="1400" dirty="0">
                <a:solidFill>
                  <a:srgbClr val="EA5F00"/>
                </a:solidFill>
              </a:rPr>
              <a:t>“insert” </a:t>
            </a:r>
            <a:r>
              <a:rPr lang="en-US" sz="1400" dirty="0"/>
              <a:t>before the name of the command.</a:t>
            </a:r>
          </a:p>
          <a:p>
            <a:r>
              <a:rPr lang="en-US" sz="1400" dirty="0">
                <a:solidFill>
                  <a:schemeClr val="bg1"/>
                </a:solidFill>
              </a:rPr>
              <a:t>u would pronounce it</a:t>
            </a:r>
            <a:endParaRPr lang="en-US" sz="1400" dirty="0">
              <a:solidFill>
                <a:schemeClr val="accent6"/>
              </a:solidFill>
            </a:endParaRPr>
          </a:p>
          <a:p>
            <a:r>
              <a:rPr lang="en-US" sz="1400" dirty="0"/>
              <a:t>Click </a:t>
            </a:r>
            <a:r>
              <a:rPr lang="en-US" sz="1400" b="1" dirty="0"/>
              <a:t>Apply All.</a:t>
            </a:r>
          </a:p>
          <a:p>
            <a:endParaRPr lang="en-US" sz="1400" b="1" dirty="0"/>
          </a:p>
          <a:p>
            <a:r>
              <a:rPr lang="en-US" sz="1400" dirty="0"/>
              <a:t>Click </a:t>
            </a:r>
            <a:r>
              <a:rPr lang="en-US" sz="1400" b="1" dirty="0"/>
              <a:t>Close.</a:t>
            </a:r>
            <a:endParaRPr lang="en-US" sz="1400"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p:txBody>
          <a:bodyPr/>
          <a:lstStyle/>
          <a:p>
            <a:br>
              <a:rPr lang="en-US" dirty="0"/>
            </a:br>
            <a:r>
              <a:rPr lang="en-US" dirty="0"/>
              <a:t>Creating an Auto-text</a:t>
            </a:r>
            <a:br>
              <a:rPr lang="en-US" dirty="0"/>
            </a:br>
            <a:endParaRPr lang="en-US" dirty="0"/>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117</a:t>
            </a:fld>
            <a:endParaRPr kumimoji="0" lang="en-US" alt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54" name="Rectangle 53">
            <a:extLst>
              <a:ext uri="{FF2B5EF4-FFF2-40B4-BE49-F238E27FC236}">
                <a16:creationId xmlns:a16="http://schemas.microsoft.com/office/drawing/2014/main" id="{B94E0A99-91DD-4893-A80A-41BBEDAFD06C}"/>
              </a:ext>
            </a:extLst>
          </p:cNvPr>
          <p:cNvSpPr/>
          <p:nvPr/>
        </p:nvSpPr>
        <p:spPr>
          <a:xfrm>
            <a:off x="6477000" y="1300533"/>
            <a:ext cx="194467" cy="1738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18" name="Connector: Elbow 17">
            <a:extLst>
              <a:ext uri="{FF2B5EF4-FFF2-40B4-BE49-F238E27FC236}">
                <a16:creationId xmlns:a16="http://schemas.microsoft.com/office/drawing/2014/main" id="{9494CECF-A074-483F-8049-2F5BA8C6A28E}"/>
              </a:ext>
            </a:extLst>
          </p:cNvPr>
          <p:cNvCxnSpPr>
            <a:cxnSpLocks/>
          </p:cNvCxnSpPr>
          <p:nvPr/>
        </p:nvCxnSpPr>
        <p:spPr>
          <a:xfrm flipV="1">
            <a:off x="5790691" y="1409444"/>
            <a:ext cx="606006" cy="45049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2B7EAB4-7358-4631-9048-CD8460BDAD83}"/>
              </a:ext>
            </a:extLst>
          </p:cNvPr>
          <p:cNvCxnSpPr>
            <a:cxnSpLocks/>
          </p:cNvCxnSpPr>
          <p:nvPr/>
        </p:nvCxnSpPr>
        <p:spPr>
          <a:xfrm flipV="1">
            <a:off x="3124993" y="1859937"/>
            <a:ext cx="2665697" cy="322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F70627D-AB8D-4556-A178-E6D803A4AF50}"/>
              </a:ext>
            </a:extLst>
          </p:cNvPr>
          <p:cNvCxnSpPr>
            <a:cxnSpLocks/>
          </p:cNvCxnSpPr>
          <p:nvPr/>
        </p:nvCxnSpPr>
        <p:spPr>
          <a:xfrm>
            <a:off x="3278998" y="2561172"/>
            <a:ext cx="3883802" cy="9208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769D511-520E-4543-8BF3-87FF79421B0B}"/>
              </a:ext>
            </a:extLst>
          </p:cNvPr>
          <p:cNvCxnSpPr>
            <a:cxnSpLocks/>
          </p:cNvCxnSpPr>
          <p:nvPr/>
        </p:nvCxnSpPr>
        <p:spPr>
          <a:xfrm>
            <a:off x="5105400" y="3262407"/>
            <a:ext cx="2133600" cy="7013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CFBAF89-FF6F-4100-A848-B9B8FD9DB873}"/>
              </a:ext>
            </a:extLst>
          </p:cNvPr>
          <p:cNvCxnSpPr>
            <a:cxnSpLocks/>
          </p:cNvCxnSpPr>
          <p:nvPr/>
        </p:nvCxnSpPr>
        <p:spPr>
          <a:xfrm>
            <a:off x="5105400" y="3790630"/>
            <a:ext cx="19812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032D880-535D-45AA-A703-4B7D1D34F4B1}"/>
              </a:ext>
            </a:extLst>
          </p:cNvPr>
          <p:cNvCxnSpPr>
            <a:cxnSpLocks/>
          </p:cNvCxnSpPr>
          <p:nvPr/>
        </p:nvCxnSpPr>
        <p:spPr>
          <a:xfrm>
            <a:off x="1981200" y="5334000"/>
            <a:ext cx="6172200" cy="5828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126676E0-8A54-401D-BA97-8AB60B958B11}"/>
              </a:ext>
            </a:extLst>
          </p:cNvPr>
          <p:cNvSpPr/>
          <p:nvPr/>
        </p:nvSpPr>
        <p:spPr>
          <a:xfrm>
            <a:off x="8305800" y="5867399"/>
            <a:ext cx="755749" cy="228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55" name="Straight Arrow Connector 54">
            <a:extLst>
              <a:ext uri="{FF2B5EF4-FFF2-40B4-BE49-F238E27FC236}">
                <a16:creationId xmlns:a16="http://schemas.microsoft.com/office/drawing/2014/main" id="{BCB3E302-984B-4686-815D-368898890A53}"/>
              </a:ext>
            </a:extLst>
          </p:cNvPr>
          <p:cNvCxnSpPr>
            <a:cxnSpLocks/>
          </p:cNvCxnSpPr>
          <p:nvPr/>
        </p:nvCxnSpPr>
        <p:spPr>
          <a:xfrm>
            <a:off x="1676400" y="5820901"/>
            <a:ext cx="6477000" cy="2285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2577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315A82-9D5A-4D57-9CE9-1E8B497EF446}"/>
              </a:ext>
            </a:extLst>
          </p:cNvPr>
          <p:cNvSpPr>
            <a:spLocks noGrp="1"/>
          </p:cNvSpPr>
          <p:nvPr>
            <p:ph idx="1"/>
          </p:nvPr>
        </p:nvSpPr>
        <p:spPr/>
        <p:txBody>
          <a:bodyPr/>
          <a:lstStyle/>
          <a:p>
            <a:pPr marL="0" indent="0">
              <a:buNone/>
            </a:pPr>
            <a:r>
              <a:rPr lang="en-US" dirty="0"/>
              <a:t>Let’s test the Auto-text we just created:</a:t>
            </a:r>
          </a:p>
          <a:p>
            <a:endParaRPr lang="en-US" dirty="0"/>
          </a:p>
          <a:p>
            <a:r>
              <a:rPr lang="en-US" dirty="0"/>
              <a:t>Say:  </a:t>
            </a:r>
            <a:r>
              <a:rPr lang="en-US" dirty="0">
                <a:solidFill>
                  <a:srgbClr val="EA5F00"/>
                </a:solidFill>
              </a:rPr>
              <a:t>“Insert My Signature”</a:t>
            </a:r>
          </a:p>
          <a:p>
            <a:endParaRPr lang="en-US" dirty="0">
              <a:solidFill>
                <a:schemeClr val="accent6"/>
              </a:solidFill>
            </a:endParaRPr>
          </a:p>
          <a:p>
            <a:pPr marL="0" indent="0">
              <a:buNone/>
            </a:pPr>
            <a:r>
              <a:rPr lang="en-US" dirty="0"/>
              <a:t>Dragon should have generated the Auto-text in your dictation box.  </a:t>
            </a:r>
            <a:endParaRPr lang="en-US" b="1" dirty="0"/>
          </a:p>
        </p:txBody>
      </p:sp>
      <p:sp>
        <p:nvSpPr>
          <p:cNvPr id="3" name="Title 2">
            <a:extLst>
              <a:ext uri="{FF2B5EF4-FFF2-40B4-BE49-F238E27FC236}">
                <a16:creationId xmlns:a16="http://schemas.microsoft.com/office/drawing/2014/main" id="{B8759F64-6DBB-48D7-99F8-4C279637DC6F}"/>
              </a:ext>
            </a:extLst>
          </p:cNvPr>
          <p:cNvSpPr>
            <a:spLocks noGrp="1"/>
          </p:cNvSpPr>
          <p:nvPr>
            <p:ph type="title"/>
          </p:nvPr>
        </p:nvSpPr>
        <p:spPr/>
        <p:txBody>
          <a:bodyPr/>
          <a:lstStyle/>
          <a:p>
            <a:r>
              <a:rPr lang="en-US" dirty="0"/>
              <a:t>Let’s try it!</a:t>
            </a:r>
          </a:p>
        </p:txBody>
      </p:sp>
      <p:sp>
        <p:nvSpPr>
          <p:cNvPr id="4" name="Slide Number Placeholder 3">
            <a:extLst>
              <a:ext uri="{FF2B5EF4-FFF2-40B4-BE49-F238E27FC236}">
                <a16:creationId xmlns:a16="http://schemas.microsoft.com/office/drawing/2014/main" id="{EDBECB4B-8C27-44CE-ADCB-5AEFCFA96C4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118</a:t>
            </a:fld>
            <a:endParaRPr kumimoji="0" lang="en-US" alt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7" name="Picture 6">
            <a:extLst>
              <a:ext uri="{FF2B5EF4-FFF2-40B4-BE49-F238E27FC236}">
                <a16:creationId xmlns:a16="http://schemas.microsoft.com/office/drawing/2014/main" id="{EAFC3E50-FA3F-975C-77C6-0927F6E42B11}"/>
              </a:ext>
            </a:extLst>
          </p:cNvPr>
          <p:cNvPicPr>
            <a:picLocks noChangeAspect="1"/>
          </p:cNvPicPr>
          <p:nvPr/>
        </p:nvPicPr>
        <p:blipFill>
          <a:blip r:embed="rId2"/>
          <a:stretch>
            <a:fillRect/>
          </a:stretch>
        </p:blipFill>
        <p:spPr>
          <a:xfrm>
            <a:off x="1905000" y="3543660"/>
            <a:ext cx="5029200" cy="2743200"/>
          </a:xfrm>
          <a:prstGeom prst="rect">
            <a:avLst/>
          </a:prstGeom>
          <a:ln>
            <a:solidFill>
              <a:schemeClr val="tx1"/>
            </a:solidFill>
          </a:ln>
        </p:spPr>
      </p:pic>
    </p:spTree>
    <p:extLst>
      <p:ext uri="{BB962C8B-B14F-4D97-AF65-F5344CB8AC3E}">
        <p14:creationId xmlns:p14="http://schemas.microsoft.com/office/powerpoint/2010/main" val="12792390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FDDA6-A5DE-4601-A5DD-8C3FA70EF8AD}"/>
              </a:ext>
            </a:extLst>
          </p:cNvPr>
          <p:cNvSpPr>
            <a:spLocks noGrp="1"/>
          </p:cNvSpPr>
          <p:nvPr>
            <p:ph idx="1"/>
          </p:nvPr>
        </p:nvSpPr>
        <p:spPr>
          <a:xfrm>
            <a:off x="226154" y="1144634"/>
            <a:ext cx="8689518" cy="1598566"/>
          </a:xfrm>
        </p:spPr>
        <p:txBody>
          <a:bodyPr/>
          <a:lstStyle/>
          <a:p>
            <a:pPr marL="0" indent="0">
              <a:buNone/>
            </a:pPr>
            <a:r>
              <a:rPr lang="en-US" dirty="0"/>
              <a:t>If you are unable to click on the </a:t>
            </a:r>
            <a:r>
              <a:rPr lang="en-US" b="1" dirty="0"/>
              <a:t>Apply All </a:t>
            </a:r>
            <a:r>
              <a:rPr lang="en-US" dirty="0"/>
              <a:t>button to save your changes and click </a:t>
            </a:r>
            <a:r>
              <a:rPr lang="en-US" b="1" dirty="0"/>
              <a:t>Close</a:t>
            </a:r>
            <a:r>
              <a:rPr lang="en-US" dirty="0"/>
              <a:t> to save the command, it may be that you have accidentally started creating more than one command, and you will need to click on it and click the </a:t>
            </a:r>
            <a:r>
              <a:rPr lang="en-US" b="1" dirty="0"/>
              <a:t>X</a:t>
            </a:r>
            <a:r>
              <a:rPr lang="en-US" dirty="0"/>
              <a:t> to delete it. </a:t>
            </a:r>
          </a:p>
        </p:txBody>
      </p:sp>
      <p:sp>
        <p:nvSpPr>
          <p:cNvPr id="3" name="Title 2">
            <a:extLst>
              <a:ext uri="{FF2B5EF4-FFF2-40B4-BE49-F238E27FC236}">
                <a16:creationId xmlns:a16="http://schemas.microsoft.com/office/drawing/2014/main" id="{4A2D1BF5-4715-454D-B69A-3B1C2DD04EF0}"/>
              </a:ext>
            </a:extLst>
          </p:cNvPr>
          <p:cNvSpPr>
            <a:spLocks noGrp="1"/>
          </p:cNvSpPr>
          <p:nvPr>
            <p:ph type="title"/>
          </p:nvPr>
        </p:nvSpPr>
        <p:spPr/>
        <p:txBody>
          <a:bodyPr/>
          <a:lstStyle/>
          <a:p>
            <a:r>
              <a:rPr lang="en-US" dirty="0"/>
              <a:t>Troubleshooting Tip!!!</a:t>
            </a:r>
          </a:p>
        </p:txBody>
      </p:sp>
      <p:sp>
        <p:nvSpPr>
          <p:cNvPr id="4" name="Slide Number Placeholder 3">
            <a:extLst>
              <a:ext uri="{FF2B5EF4-FFF2-40B4-BE49-F238E27FC236}">
                <a16:creationId xmlns:a16="http://schemas.microsoft.com/office/drawing/2014/main" id="{24F94498-0F0B-4F9A-809A-AECD0ACB2CE1}"/>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119</a:t>
            </a:fld>
            <a:endParaRPr lang="en-US">
              <a:solidFill>
                <a:srgbClr val="FFFFFF"/>
              </a:solidFill>
            </a:endParaRPr>
          </a:p>
        </p:txBody>
      </p:sp>
      <p:pic>
        <p:nvPicPr>
          <p:cNvPr id="7" name="Picture 6">
            <a:extLst>
              <a:ext uri="{FF2B5EF4-FFF2-40B4-BE49-F238E27FC236}">
                <a16:creationId xmlns:a16="http://schemas.microsoft.com/office/drawing/2014/main" id="{98A0EB15-598E-42B8-907B-2B640CAF8127}"/>
              </a:ext>
            </a:extLst>
          </p:cNvPr>
          <p:cNvPicPr>
            <a:picLocks noChangeAspect="1"/>
          </p:cNvPicPr>
          <p:nvPr/>
        </p:nvPicPr>
        <p:blipFill>
          <a:blip r:embed="rId2"/>
          <a:stretch>
            <a:fillRect/>
          </a:stretch>
        </p:blipFill>
        <p:spPr>
          <a:xfrm>
            <a:off x="2721538" y="2690275"/>
            <a:ext cx="3917013" cy="3710525"/>
          </a:xfrm>
          <a:prstGeom prst="rect">
            <a:avLst/>
          </a:prstGeom>
          <a:ln w="12700">
            <a:solidFill>
              <a:schemeClr val="accent1"/>
            </a:solidFill>
          </a:ln>
        </p:spPr>
      </p:pic>
    </p:spTree>
    <p:extLst>
      <p:ext uri="{BB962C8B-B14F-4D97-AF65-F5344CB8AC3E}">
        <p14:creationId xmlns:p14="http://schemas.microsoft.com/office/powerpoint/2010/main" val="1080381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Content Placeholder 1">
            <a:extLst>
              <a:ext uri="{FF2B5EF4-FFF2-40B4-BE49-F238E27FC236}">
                <a16:creationId xmlns:a16="http://schemas.microsoft.com/office/drawing/2014/main" id="{EC7491DE-692B-4BD3-A1CF-9CA3E68FD3F5}"/>
              </a:ext>
            </a:extLst>
          </p:cNvPr>
          <p:cNvSpPr>
            <a:spLocks noGrp="1"/>
          </p:cNvSpPr>
          <p:nvPr>
            <p:ph idx="1"/>
          </p:nvPr>
        </p:nvSpPr>
        <p:spPr bwMode="auto">
          <a:xfrm>
            <a:off x="0" y="-14066"/>
            <a:ext cx="9144000" cy="479365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altLang="en-US" sz="1800" dirty="0">
              <a:latin typeface="Arial" panose="020B0604020202020204" pitchFamily="34" charset="0"/>
              <a:cs typeface="Arial" panose="020B0604020202020204" pitchFamily="34" charset="0"/>
            </a:endParaRPr>
          </a:p>
          <a:p>
            <a:pPr>
              <a:defRPr/>
            </a:pPr>
            <a:endParaRPr lang="en-US" altLang="en-US" sz="1800" dirty="0">
              <a:latin typeface="Arial" panose="020B0604020202020204" pitchFamily="34" charset="0"/>
              <a:cs typeface="Arial" panose="020B0604020202020204" pitchFamily="34" charset="0"/>
            </a:endParaRPr>
          </a:p>
          <a:p>
            <a:pPr marL="0" indent="0">
              <a:buFontTx/>
              <a:buNone/>
              <a:defRPr/>
            </a:pPr>
            <a:endParaRPr lang="en-US" altLang="en-US" sz="1800" dirty="0">
              <a:latin typeface="Arial" panose="020B0604020202020204" pitchFamily="34" charset="0"/>
              <a:cs typeface="Arial" panose="020B0604020202020204" pitchFamily="34" charset="0"/>
            </a:endParaRPr>
          </a:p>
          <a:p>
            <a:pPr>
              <a:defRPr/>
            </a:pPr>
            <a:r>
              <a:rPr lang="en-US" altLang="en-US" sz="1400" dirty="0">
                <a:latin typeface="Arial" panose="020B0604020202020204" pitchFamily="34" charset="0"/>
                <a:cs typeface="Arial" panose="020B0604020202020204" pitchFamily="34" charset="0"/>
              </a:rPr>
              <a:t>There are specific PCs with Dragon installed around the facility. </a:t>
            </a:r>
          </a:p>
          <a:p>
            <a:pPr marL="0" indent="0">
              <a:buNone/>
              <a:defRPr/>
            </a:pPr>
            <a:endParaRPr lang="en-US" altLang="en-US" sz="1400" dirty="0">
              <a:latin typeface="Arial" panose="020B0604020202020204" pitchFamily="34" charset="0"/>
              <a:cs typeface="Arial" panose="020B0604020202020204" pitchFamily="34" charset="0"/>
            </a:endParaRPr>
          </a:p>
          <a:p>
            <a:pPr>
              <a:defRPr/>
            </a:pPr>
            <a:r>
              <a:rPr lang="en-US" altLang="en-US" sz="1400" dirty="0">
                <a:latin typeface="Arial" panose="020B0604020202020204" pitchFamily="34" charset="0"/>
                <a:cs typeface="Arial" panose="020B0604020202020204" pitchFamily="34" charset="0"/>
              </a:rPr>
              <a:t>If you are using a UPMC computer and would like to order a PowerMic, have your administrator contact PC Support or use the link below to submit the request:</a:t>
            </a:r>
          </a:p>
          <a:p>
            <a:pPr>
              <a:defRPr/>
            </a:pPr>
            <a:endParaRPr lang="en-US" altLang="en-US" sz="1400" dirty="0">
              <a:latin typeface="Arial" panose="020B0604020202020204" pitchFamily="34" charset="0"/>
              <a:cs typeface="Arial" panose="020B0604020202020204" pitchFamily="34" charset="0"/>
            </a:endParaRPr>
          </a:p>
          <a:p>
            <a:pPr marL="0" indent="0">
              <a:buNone/>
              <a:defRPr/>
            </a:pPr>
            <a:r>
              <a:rPr lang="en-US" altLang="en-US" sz="1400" dirty="0">
                <a:latin typeface="Arial" panose="020B0604020202020204" pitchFamily="34" charset="0"/>
                <a:cs typeface="Arial" panose="020B0604020202020204" pitchFamily="34" charset="0"/>
              </a:rPr>
              <a:t>	</a:t>
            </a:r>
            <a:r>
              <a:rPr lang="en-US" sz="1400" u="sng" dirty="0">
                <a:solidFill>
                  <a:srgbClr val="3333FF"/>
                </a:solidFill>
                <a:hlinkClick r:id="rId3">
                  <a:extLst>
                    <a:ext uri="{A12FA001-AC4F-418D-AE19-62706E023703}">
                      <ahyp:hlinkClr xmlns:ahyp="http://schemas.microsoft.com/office/drawing/2018/hyperlinkcolor" val="tx"/>
                    </a:ext>
                  </a:extLst>
                </a:hlinkClick>
              </a:rPr>
              <a:t>https://upmc.service-now.com/esc</a:t>
            </a:r>
            <a:endParaRPr lang="en-US" sz="1400" u="sng" dirty="0">
              <a:solidFill>
                <a:srgbClr val="3333FF"/>
              </a:solidFill>
            </a:endParaRPr>
          </a:p>
          <a:p>
            <a:pPr marL="0" indent="0">
              <a:buNone/>
              <a:defRPr/>
            </a:pPr>
            <a:endParaRPr lang="en-US" altLang="en-US" sz="1400" dirty="0">
              <a:latin typeface="Arial" panose="020B0604020202020204" pitchFamily="34" charset="0"/>
              <a:cs typeface="Arial" panose="020B0604020202020204" pitchFamily="34" charset="0"/>
            </a:endParaRPr>
          </a:p>
          <a:p>
            <a:pPr>
              <a:defRPr/>
            </a:pPr>
            <a:r>
              <a:rPr lang="en-US" altLang="en-US" sz="1400" dirty="0">
                <a:latin typeface="Arial" panose="020B0604020202020204" pitchFamily="34" charset="0"/>
                <a:cs typeface="Arial" panose="020B0604020202020204" pitchFamily="34" charset="0"/>
              </a:rPr>
              <a:t>If you </a:t>
            </a:r>
            <a:r>
              <a:rPr lang="en-US" altLang="en-US" sz="1400" u="sng" dirty="0">
                <a:latin typeface="Arial" panose="020B0604020202020204" pitchFamily="34" charset="0"/>
                <a:cs typeface="Arial" panose="020B0604020202020204" pitchFamily="34" charset="0"/>
              </a:rPr>
              <a:t>do not</a:t>
            </a:r>
            <a:r>
              <a:rPr lang="en-US" altLang="en-US" sz="1400" dirty="0">
                <a:latin typeface="Arial" panose="020B0604020202020204" pitchFamily="34" charset="0"/>
                <a:cs typeface="Arial" panose="020B0604020202020204" pitchFamily="34" charset="0"/>
              </a:rPr>
              <a:t> have a PowerMic, you can use your iPhone or Android mobile device as a mic which we will set up later in class.    </a:t>
            </a:r>
          </a:p>
          <a:p>
            <a:pPr>
              <a:defRPr/>
            </a:pPr>
            <a:endParaRPr lang="en-US" altLang="en-US" sz="1400" dirty="0">
              <a:latin typeface="Arial" panose="020B0604020202020204" pitchFamily="34" charset="0"/>
              <a:cs typeface="Arial" panose="020B0604020202020204" pitchFamily="34" charset="0"/>
            </a:endParaRPr>
          </a:p>
          <a:p>
            <a:pPr>
              <a:defRPr/>
            </a:pPr>
            <a:r>
              <a:rPr lang="en-US" altLang="en-US" sz="1400" dirty="0">
                <a:latin typeface="Arial" panose="020B0604020202020204" pitchFamily="34" charset="0"/>
                <a:cs typeface="Arial" panose="020B0604020202020204" pitchFamily="34" charset="0"/>
              </a:rPr>
              <a:t>USB headsets also suffice as a mic and can be purchased on your own but would not have the feature of the programmable buttons.  </a:t>
            </a:r>
          </a:p>
          <a:p>
            <a:pPr>
              <a:defRPr/>
            </a:pPr>
            <a:endParaRPr lang="en-US" altLang="en-US" dirty="0">
              <a:latin typeface="Arial" panose="020B0604020202020204" pitchFamily="34" charset="0"/>
              <a:cs typeface="Arial" panose="020B0604020202020204" pitchFamily="34" charset="0"/>
            </a:endParaRPr>
          </a:p>
        </p:txBody>
      </p:sp>
      <p:sp>
        <p:nvSpPr>
          <p:cNvPr id="33795" name="Title 2">
            <a:extLst>
              <a:ext uri="{FF2B5EF4-FFF2-40B4-BE49-F238E27FC236}">
                <a16:creationId xmlns:a16="http://schemas.microsoft.com/office/drawing/2014/main" id="{A75FB4D3-D9AC-4DCC-8E30-D5F528ED4AA7}"/>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PowerMic Device</a:t>
            </a:r>
          </a:p>
        </p:txBody>
      </p:sp>
      <p:sp>
        <p:nvSpPr>
          <p:cNvPr id="33796" name="Slide Number Placeholder 3">
            <a:extLst>
              <a:ext uri="{FF2B5EF4-FFF2-40B4-BE49-F238E27FC236}">
                <a16:creationId xmlns:a16="http://schemas.microsoft.com/office/drawing/2014/main" id="{B2104AAC-4E87-4658-86BE-85B7539537B5}"/>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562447A-6C09-4839-B430-DE40C62B25D6}"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pic>
        <p:nvPicPr>
          <p:cNvPr id="5" name="Picture 4">
            <a:extLst>
              <a:ext uri="{FF2B5EF4-FFF2-40B4-BE49-F238E27FC236}">
                <a16:creationId xmlns:a16="http://schemas.microsoft.com/office/drawing/2014/main" id="{D00A7CD6-0BB9-491B-8A46-06AB94B66A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6644" y="4787211"/>
            <a:ext cx="1169709" cy="116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42A8E9C-7265-4293-B0BE-9AB5E207C73F}"/>
              </a:ext>
            </a:extLst>
          </p:cNvPr>
          <p:cNvPicPr>
            <a:picLocks noChangeAspect="1"/>
          </p:cNvPicPr>
          <p:nvPr/>
        </p:nvPicPr>
        <p:blipFill>
          <a:blip r:embed="rId5"/>
          <a:stretch>
            <a:fillRect/>
          </a:stretch>
        </p:blipFill>
        <p:spPr>
          <a:xfrm>
            <a:off x="7966353" y="4544635"/>
            <a:ext cx="1022670" cy="1419905"/>
          </a:xfrm>
          <a:prstGeom prst="rect">
            <a:avLst/>
          </a:prstGeom>
        </p:spPr>
      </p:pic>
      <p:pic>
        <p:nvPicPr>
          <p:cNvPr id="3" name="Picture 2">
            <a:extLst>
              <a:ext uri="{FF2B5EF4-FFF2-40B4-BE49-F238E27FC236}">
                <a16:creationId xmlns:a16="http://schemas.microsoft.com/office/drawing/2014/main" id="{2AE352C9-530F-4DB2-B477-30C5926CD190}"/>
              </a:ext>
            </a:extLst>
          </p:cNvPr>
          <p:cNvPicPr>
            <a:picLocks noChangeAspect="1"/>
          </p:cNvPicPr>
          <p:nvPr/>
        </p:nvPicPr>
        <p:blipFill>
          <a:blip r:embed="rId6"/>
          <a:stretch>
            <a:fillRect/>
          </a:stretch>
        </p:blipFill>
        <p:spPr>
          <a:xfrm>
            <a:off x="2200238" y="3962400"/>
            <a:ext cx="4441429" cy="2364158"/>
          </a:xfrm>
          <a:prstGeom prst="rect">
            <a:avLst/>
          </a:prstGeom>
          <a:ln w="12700">
            <a:solidFill>
              <a:schemeClr val="accent1"/>
            </a:solidFill>
          </a:ln>
        </p:spPr>
      </p:pic>
    </p:spTree>
    <p:extLst>
      <p:ext uri="{BB962C8B-B14F-4D97-AF65-F5344CB8AC3E}">
        <p14:creationId xmlns:p14="http://schemas.microsoft.com/office/powerpoint/2010/main" val="1803237102"/>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230187" y="558509"/>
            <a:ext cx="5350059" cy="4089691"/>
          </a:xfrm>
        </p:spPr>
        <p:txBody>
          <a:bodyPr/>
          <a:lstStyle/>
          <a:p>
            <a:endParaRPr lang="en-US" sz="1400" dirty="0"/>
          </a:p>
          <a:p>
            <a:pPr marL="0" indent="0">
              <a:buNone/>
            </a:pPr>
            <a:r>
              <a:rPr lang="en-US" sz="2000" dirty="0"/>
              <a:t>We will now edit the sample Auto-text we created.</a:t>
            </a:r>
          </a:p>
          <a:p>
            <a:endParaRPr lang="en-US" sz="1400" dirty="0"/>
          </a:p>
          <a:p>
            <a:r>
              <a:rPr lang="en-US" sz="1400" dirty="0"/>
              <a:t>Say </a:t>
            </a:r>
            <a:r>
              <a:rPr lang="en-US" sz="1400" dirty="0">
                <a:solidFill>
                  <a:srgbClr val="EA5F00"/>
                </a:solidFill>
              </a:rPr>
              <a:t>“Manage Auto-text”:</a:t>
            </a:r>
          </a:p>
          <a:p>
            <a:endParaRPr lang="en-US" sz="1400" dirty="0"/>
          </a:p>
          <a:p>
            <a:r>
              <a:rPr lang="en-US" sz="1400" dirty="0"/>
              <a:t>Click on the Auto-text you would like to edit from the Manage Auto-text window. (</a:t>
            </a:r>
            <a:r>
              <a:rPr lang="en-US" sz="1400" b="1" dirty="0"/>
              <a:t>My Signature)</a:t>
            </a:r>
          </a:p>
          <a:p>
            <a:endParaRPr lang="en-US" sz="1400" b="1" dirty="0"/>
          </a:p>
          <a:p>
            <a:r>
              <a:rPr lang="en-US" sz="1400" dirty="0"/>
              <a:t>Click into the </a:t>
            </a:r>
            <a:r>
              <a:rPr lang="en-US" sz="1400" b="1" dirty="0"/>
              <a:t>Name </a:t>
            </a:r>
            <a:r>
              <a:rPr lang="en-US" sz="1400" dirty="0"/>
              <a:t>or</a:t>
            </a:r>
            <a:r>
              <a:rPr lang="en-US" sz="1400" b="1" dirty="0"/>
              <a:t> Content </a:t>
            </a:r>
            <a:r>
              <a:rPr lang="en-US" sz="1400" dirty="0"/>
              <a:t>text areas and edit the name or text.</a:t>
            </a:r>
          </a:p>
          <a:p>
            <a:r>
              <a:rPr lang="en-US" sz="1400" dirty="0" err="1">
                <a:solidFill>
                  <a:schemeClr val="bg1"/>
                </a:solidFill>
              </a:rPr>
              <a:t>ouldpronounce</a:t>
            </a:r>
            <a:r>
              <a:rPr lang="en-US" sz="1400" dirty="0">
                <a:solidFill>
                  <a:schemeClr val="bg1"/>
                </a:solidFill>
              </a:rPr>
              <a:t> it</a:t>
            </a:r>
            <a:endParaRPr lang="en-US" sz="1400" dirty="0">
              <a:solidFill>
                <a:schemeClr val="accent6"/>
              </a:solidFill>
            </a:endParaRPr>
          </a:p>
          <a:p>
            <a:r>
              <a:rPr lang="en-US" sz="1400" dirty="0"/>
              <a:t>Click </a:t>
            </a:r>
            <a:r>
              <a:rPr lang="en-US" sz="1400" b="1" dirty="0"/>
              <a:t>Apply All.</a:t>
            </a:r>
          </a:p>
          <a:p>
            <a:endParaRPr lang="en-US" sz="1400" b="1" dirty="0"/>
          </a:p>
          <a:p>
            <a:r>
              <a:rPr lang="en-US" sz="1400" dirty="0"/>
              <a:t>Click </a:t>
            </a:r>
            <a:r>
              <a:rPr lang="en-US" sz="1400" b="1" dirty="0"/>
              <a:t>Close.</a:t>
            </a:r>
            <a:endParaRPr lang="en-US" sz="1400"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p:txBody>
          <a:bodyPr/>
          <a:lstStyle/>
          <a:p>
            <a:br>
              <a:rPr lang="en-US" dirty="0"/>
            </a:br>
            <a:r>
              <a:rPr lang="en-US" dirty="0"/>
              <a:t>Editing an Auto-text</a:t>
            </a:r>
            <a:br>
              <a:rPr lang="en-US" dirty="0"/>
            </a:br>
            <a:endParaRPr lang="en-US" dirty="0"/>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120</a:t>
            </a:fld>
            <a:endParaRPr kumimoji="0" lang="en-US" alt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13" name="Picture 12">
            <a:extLst>
              <a:ext uri="{FF2B5EF4-FFF2-40B4-BE49-F238E27FC236}">
                <a16:creationId xmlns:a16="http://schemas.microsoft.com/office/drawing/2014/main" id="{E4FB5234-9EC7-4E02-B93C-A7413696B565}"/>
              </a:ext>
            </a:extLst>
          </p:cNvPr>
          <p:cNvPicPr>
            <a:picLocks noChangeAspect="1"/>
          </p:cNvPicPr>
          <p:nvPr/>
        </p:nvPicPr>
        <p:blipFill>
          <a:blip r:embed="rId3"/>
          <a:stretch>
            <a:fillRect/>
          </a:stretch>
        </p:blipFill>
        <p:spPr>
          <a:xfrm>
            <a:off x="5943600" y="975732"/>
            <a:ext cx="3121393" cy="2315736"/>
          </a:xfrm>
          <a:prstGeom prst="rect">
            <a:avLst/>
          </a:prstGeom>
          <a:ln w="12700">
            <a:solidFill>
              <a:schemeClr val="tx1"/>
            </a:solidFill>
          </a:ln>
        </p:spPr>
      </p:pic>
      <p:cxnSp>
        <p:nvCxnSpPr>
          <p:cNvPr id="28" name="Straight Arrow Connector 27">
            <a:extLst>
              <a:ext uri="{FF2B5EF4-FFF2-40B4-BE49-F238E27FC236}">
                <a16:creationId xmlns:a16="http://schemas.microsoft.com/office/drawing/2014/main" id="{2F70627D-AB8D-4556-A178-E6D803A4AF50}"/>
              </a:ext>
            </a:extLst>
          </p:cNvPr>
          <p:cNvCxnSpPr>
            <a:cxnSpLocks/>
          </p:cNvCxnSpPr>
          <p:nvPr/>
        </p:nvCxnSpPr>
        <p:spPr>
          <a:xfrm>
            <a:off x="4191000" y="2590800"/>
            <a:ext cx="1752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1E579A1-B8AD-4F2F-947B-D50B42118798}"/>
              </a:ext>
            </a:extLst>
          </p:cNvPr>
          <p:cNvSpPr/>
          <p:nvPr/>
        </p:nvSpPr>
        <p:spPr>
          <a:xfrm>
            <a:off x="6019800" y="2362200"/>
            <a:ext cx="603349"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16" name="Picture 15">
            <a:extLst>
              <a:ext uri="{FF2B5EF4-FFF2-40B4-BE49-F238E27FC236}">
                <a16:creationId xmlns:a16="http://schemas.microsoft.com/office/drawing/2014/main" id="{5122A4ED-9B5E-443F-85F5-03009AA42240}"/>
              </a:ext>
            </a:extLst>
          </p:cNvPr>
          <p:cNvPicPr>
            <a:picLocks noChangeAspect="1"/>
          </p:cNvPicPr>
          <p:nvPr/>
        </p:nvPicPr>
        <p:blipFill>
          <a:blip r:embed="rId4"/>
          <a:stretch>
            <a:fillRect/>
          </a:stretch>
        </p:blipFill>
        <p:spPr>
          <a:xfrm>
            <a:off x="5788669" y="3081570"/>
            <a:ext cx="3138670" cy="2973212"/>
          </a:xfrm>
          <a:prstGeom prst="rect">
            <a:avLst/>
          </a:prstGeom>
          <a:ln w="12700">
            <a:solidFill>
              <a:schemeClr val="tx1"/>
            </a:solidFill>
          </a:ln>
        </p:spPr>
      </p:pic>
      <p:sp>
        <p:nvSpPr>
          <p:cNvPr id="84" name="Rectangle 83">
            <a:extLst>
              <a:ext uri="{FF2B5EF4-FFF2-40B4-BE49-F238E27FC236}">
                <a16:creationId xmlns:a16="http://schemas.microsoft.com/office/drawing/2014/main" id="{126676E0-8A54-401D-BA97-8AB60B958B11}"/>
              </a:ext>
            </a:extLst>
          </p:cNvPr>
          <p:cNvSpPr/>
          <p:nvPr/>
        </p:nvSpPr>
        <p:spPr>
          <a:xfrm>
            <a:off x="8180417" y="5791200"/>
            <a:ext cx="811183" cy="2635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36" name="Straight Arrow Connector 35">
            <a:extLst>
              <a:ext uri="{FF2B5EF4-FFF2-40B4-BE49-F238E27FC236}">
                <a16:creationId xmlns:a16="http://schemas.microsoft.com/office/drawing/2014/main" id="{5032D880-535D-45AA-A703-4B7D1D34F4B1}"/>
              </a:ext>
            </a:extLst>
          </p:cNvPr>
          <p:cNvCxnSpPr>
            <a:cxnSpLocks/>
          </p:cNvCxnSpPr>
          <p:nvPr/>
        </p:nvCxnSpPr>
        <p:spPr>
          <a:xfrm>
            <a:off x="1990891" y="3899595"/>
            <a:ext cx="6051872" cy="18916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CB3E302-984B-4686-815D-368898890A53}"/>
              </a:ext>
            </a:extLst>
          </p:cNvPr>
          <p:cNvCxnSpPr>
            <a:cxnSpLocks/>
          </p:cNvCxnSpPr>
          <p:nvPr/>
        </p:nvCxnSpPr>
        <p:spPr>
          <a:xfrm>
            <a:off x="1785996" y="4383762"/>
            <a:ext cx="6256767" cy="15732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CFBAF89-FF6F-4100-A848-B9B8FD9DB873}"/>
              </a:ext>
            </a:extLst>
          </p:cNvPr>
          <p:cNvCxnSpPr>
            <a:cxnSpLocks/>
          </p:cNvCxnSpPr>
          <p:nvPr/>
        </p:nvCxnSpPr>
        <p:spPr>
          <a:xfrm>
            <a:off x="5486400" y="3170516"/>
            <a:ext cx="1600200" cy="10353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769D511-520E-4543-8BF3-87FF79421B0B}"/>
              </a:ext>
            </a:extLst>
          </p:cNvPr>
          <p:cNvCxnSpPr>
            <a:cxnSpLocks/>
          </p:cNvCxnSpPr>
          <p:nvPr/>
        </p:nvCxnSpPr>
        <p:spPr>
          <a:xfrm>
            <a:off x="5486400" y="3149309"/>
            <a:ext cx="1600200" cy="3558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8889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Content Placeholder 1">
            <a:extLst>
              <a:ext uri="{FF2B5EF4-FFF2-40B4-BE49-F238E27FC236}">
                <a16:creationId xmlns:a16="http://schemas.microsoft.com/office/drawing/2014/main" id="{73954EB6-83D6-4AF1-AC73-27CD9DB23390}"/>
              </a:ext>
            </a:extLst>
          </p:cNvPr>
          <p:cNvSpPr>
            <a:spLocks noGrp="1"/>
          </p:cNvSpPr>
          <p:nvPr>
            <p:ph idx="1"/>
          </p:nvPr>
        </p:nvSpPr>
        <p:spPr bwMode="auto">
          <a:xfrm>
            <a:off x="377825" y="762000"/>
            <a:ext cx="8689975" cy="5029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sz="1200" b="1" dirty="0"/>
          </a:p>
          <a:p>
            <a:pPr marL="0" indent="0">
              <a:buNone/>
            </a:pPr>
            <a:r>
              <a:rPr lang="en-US" sz="1800" b="1" dirty="0"/>
              <a:t>Say:  </a:t>
            </a:r>
            <a:endParaRPr lang="en-US" sz="1800" dirty="0"/>
          </a:p>
          <a:p>
            <a:pPr marL="0" indent="0">
              <a:buNone/>
            </a:pPr>
            <a:r>
              <a:rPr lang="en-US" sz="1800" dirty="0">
                <a:solidFill>
                  <a:srgbClr val="7030A0"/>
                </a:solidFill>
              </a:rPr>
              <a:t>This patient is a </a:t>
            </a:r>
            <a:r>
              <a:rPr lang="en-US" sz="1800" dirty="0">
                <a:solidFill>
                  <a:srgbClr val="EA5F00"/>
                </a:solidFill>
              </a:rPr>
              <a:t>(open bracket) </a:t>
            </a:r>
            <a:r>
              <a:rPr lang="en-US" sz="1800" dirty="0">
                <a:solidFill>
                  <a:srgbClr val="7030A0"/>
                </a:solidFill>
              </a:rPr>
              <a:t>65-year-old</a:t>
            </a:r>
            <a:r>
              <a:rPr lang="en-US" sz="1800" dirty="0"/>
              <a:t> </a:t>
            </a:r>
            <a:r>
              <a:rPr lang="en-US" sz="1800" dirty="0">
                <a:solidFill>
                  <a:srgbClr val="EA5F00"/>
                </a:solidFill>
              </a:rPr>
              <a:t>(close bracket) (open bracket) </a:t>
            </a:r>
            <a:r>
              <a:rPr lang="en-US" sz="1800" dirty="0">
                <a:solidFill>
                  <a:srgbClr val="7030A0"/>
                </a:solidFill>
              </a:rPr>
              <a:t>male</a:t>
            </a:r>
            <a:r>
              <a:rPr lang="en-US" sz="1800" dirty="0"/>
              <a:t> </a:t>
            </a:r>
            <a:r>
              <a:rPr lang="en-US" sz="1800" dirty="0">
                <a:solidFill>
                  <a:srgbClr val="EA5F00"/>
                </a:solidFill>
              </a:rPr>
              <a:t>(close bracket) </a:t>
            </a:r>
            <a:r>
              <a:rPr lang="en-US" sz="1800" dirty="0">
                <a:solidFill>
                  <a:srgbClr val="7030A0"/>
                </a:solidFill>
              </a:rPr>
              <a:t>who was admitted to </a:t>
            </a:r>
            <a:r>
              <a:rPr lang="en-US" sz="1800" dirty="0">
                <a:solidFill>
                  <a:srgbClr val="EA5F00"/>
                </a:solidFill>
              </a:rPr>
              <a:t>(open bracket) </a:t>
            </a:r>
            <a:r>
              <a:rPr lang="en-US" sz="1800" dirty="0">
                <a:solidFill>
                  <a:srgbClr val="7030A0"/>
                </a:solidFill>
              </a:rPr>
              <a:t>UPMC Shadyside </a:t>
            </a:r>
            <a:r>
              <a:rPr lang="en-US" sz="1800" dirty="0">
                <a:solidFill>
                  <a:srgbClr val="EA5F00"/>
                </a:solidFill>
              </a:rPr>
              <a:t>(close bracket) </a:t>
            </a:r>
            <a:r>
              <a:rPr lang="en-US" sz="1800" dirty="0">
                <a:solidFill>
                  <a:srgbClr val="7030A0"/>
                </a:solidFill>
              </a:rPr>
              <a:t>with</a:t>
            </a:r>
            <a:r>
              <a:rPr lang="en-US" sz="1800" dirty="0"/>
              <a:t> </a:t>
            </a:r>
            <a:r>
              <a:rPr lang="en-US" sz="1800" dirty="0">
                <a:solidFill>
                  <a:srgbClr val="EA5F00"/>
                </a:solidFill>
              </a:rPr>
              <a:t>(open bracket) </a:t>
            </a:r>
            <a:r>
              <a:rPr lang="en-US" sz="1800" dirty="0">
                <a:solidFill>
                  <a:srgbClr val="7030A0"/>
                </a:solidFill>
              </a:rPr>
              <a:t>left-sided </a:t>
            </a:r>
            <a:r>
              <a:rPr lang="en-US" sz="1800" dirty="0">
                <a:solidFill>
                  <a:srgbClr val="EA5F00"/>
                </a:solidFill>
              </a:rPr>
              <a:t>(close bracket) </a:t>
            </a:r>
            <a:r>
              <a:rPr lang="en-US" sz="1800" dirty="0">
                <a:solidFill>
                  <a:srgbClr val="7030A0"/>
                </a:solidFill>
              </a:rPr>
              <a:t>chest pain at approximately </a:t>
            </a:r>
            <a:r>
              <a:rPr lang="en-US" sz="1800" dirty="0">
                <a:solidFill>
                  <a:srgbClr val="EA5F00"/>
                </a:solidFill>
              </a:rPr>
              <a:t>(open bracket) </a:t>
            </a:r>
            <a:r>
              <a:rPr lang="en-US" sz="1800" dirty="0">
                <a:solidFill>
                  <a:srgbClr val="7030A0"/>
                </a:solidFill>
              </a:rPr>
              <a:t>3 PM </a:t>
            </a:r>
            <a:r>
              <a:rPr lang="en-US" sz="1800" dirty="0">
                <a:solidFill>
                  <a:srgbClr val="EA5F00"/>
                </a:solidFill>
              </a:rPr>
              <a:t>(close bracket) </a:t>
            </a:r>
            <a:r>
              <a:rPr lang="en-US" sz="1800" dirty="0">
                <a:solidFill>
                  <a:srgbClr val="7030A0"/>
                </a:solidFill>
              </a:rPr>
              <a:t>this afternoon.  He was given an </a:t>
            </a:r>
            <a:r>
              <a:rPr lang="en-US" sz="1800" dirty="0">
                <a:solidFill>
                  <a:srgbClr val="EA5F00"/>
                </a:solidFill>
              </a:rPr>
              <a:t>(open bracket) </a:t>
            </a:r>
            <a:r>
              <a:rPr lang="en-US" sz="1800" dirty="0">
                <a:solidFill>
                  <a:srgbClr val="7030A0"/>
                </a:solidFill>
              </a:rPr>
              <a:t>EKG</a:t>
            </a:r>
            <a:r>
              <a:rPr lang="en-US" sz="1800" dirty="0"/>
              <a:t> </a:t>
            </a:r>
            <a:r>
              <a:rPr lang="en-US" sz="1800" dirty="0">
                <a:solidFill>
                  <a:srgbClr val="EA5F00"/>
                </a:solidFill>
              </a:rPr>
              <a:t>(close bracket) </a:t>
            </a:r>
            <a:r>
              <a:rPr lang="en-US" sz="1800" dirty="0">
                <a:solidFill>
                  <a:srgbClr val="7030A0"/>
                </a:solidFill>
              </a:rPr>
              <a:t>at the bedside which showed </a:t>
            </a:r>
            <a:r>
              <a:rPr lang="en-US" sz="1800" dirty="0">
                <a:solidFill>
                  <a:srgbClr val="EA5F00"/>
                </a:solidFill>
              </a:rPr>
              <a:t>(open bracket) </a:t>
            </a:r>
            <a:r>
              <a:rPr lang="en-US" sz="1800" dirty="0">
                <a:solidFill>
                  <a:srgbClr val="7030A0"/>
                </a:solidFill>
              </a:rPr>
              <a:t>abnormal</a:t>
            </a:r>
            <a:r>
              <a:rPr lang="en-US" sz="1800" dirty="0"/>
              <a:t> </a:t>
            </a:r>
            <a:r>
              <a:rPr lang="en-US" sz="1800" dirty="0">
                <a:solidFill>
                  <a:srgbClr val="EA5F00"/>
                </a:solidFill>
              </a:rPr>
              <a:t>(close bracket)</a:t>
            </a:r>
            <a:r>
              <a:rPr lang="en-US" sz="1800" dirty="0"/>
              <a:t> </a:t>
            </a:r>
            <a:r>
              <a:rPr lang="en-US" sz="1800" dirty="0">
                <a:solidFill>
                  <a:srgbClr val="7030A0"/>
                </a:solidFill>
              </a:rPr>
              <a:t>results.  Next, he will be taken down to radiology for a chest x-ray.</a:t>
            </a:r>
          </a:p>
          <a:p>
            <a:pPr marL="0" indent="0">
              <a:buNone/>
            </a:pPr>
            <a:endParaRPr lang="en-US" sz="1800" dirty="0">
              <a:solidFill>
                <a:srgbClr val="7030A0"/>
              </a:solidFill>
            </a:endParaRPr>
          </a:p>
          <a:p>
            <a:pPr lvl="0"/>
            <a:r>
              <a:rPr lang="en-US" sz="1800" dirty="0">
                <a:solidFill>
                  <a:srgbClr val="EA5F00"/>
                </a:solidFill>
              </a:rPr>
              <a:t>(…select all)</a:t>
            </a:r>
          </a:p>
          <a:p>
            <a:pPr lvl="0"/>
            <a:r>
              <a:rPr lang="en-US" sz="1800" dirty="0">
                <a:solidFill>
                  <a:srgbClr val="EA5F00"/>
                </a:solidFill>
              </a:rPr>
              <a:t>(…make that an Auto-text)</a:t>
            </a:r>
          </a:p>
          <a:p>
            <a:pPr lvl="0"/>
            <a:r>
              <a:rPr lang="en-US" sz="1800" dirty="0">
                <a:solidFill>
                  <a:srgbClr val="000000"/>
                </a:solidFill>
              </a:rPr>
              <a:t>We will now name the Auto-text by typing out the name in the </a:t>
            </a:r>
            <a:r>
              <a:rPr lang="en-US" sz="1800" b="1" dirty="0">
                <a:solidFill>
                  <a:srgbClr val="000000"/>
                </a:solidFill>
              </a:rPr>
              <a:t>Name </a:t>
            </a:r>
            <a:r>
              <a:rPr lang="en-US" sz="1800" dirty="0">
                <a:solidFill>
                  <a:srgbClr val="000000"/>
                </a:solidFill>
              </a:rPr>
              <a:t>box.  This will be what is spoken to activate the command.  Commands should be named something not normally spoken in dictation.  Start the name of your command with “My” </a:t>
            </a:r>
            <a:r>
              <a:rPr lang="en-US" sz="1800" b="1" dirty="0">
                <a:solidFill>
                  <a:srgbClr val="000000"/>
                </a:solidFill>
              </a:rPr>
              <a:t>(ex:  My Chest Pain Template)</a:t>
            </a:r>
            <a:r>
              <a:rPr lang="en-US" sz="1800" dirty="0">
                <a:solidFill>
                  <a:srgbClr val="000000"/>
                </a:solidFill>
              </a:rPr>
              <a:t>.</a:t>
            </a:r>
          </a:p>
          <a:p>
            <a:pPr lvl="0"/>
            <a:r>
              <a:rPr lang="en-US" sz="1800" dirty="0">
                <a:solidFill>
                  <a:srgbClr val="000000"/>
                </a:solidFill>
              </a:rPr>
              <a:t>The name you have typed will also populate in the </a:t>
            </a:r>
            <a:r>
              <a:rPr lang="en-US" sz="1800" b="1" dirty="0">
                <a:solidFill>
                  <a:srgbClr val="000000"/>
                </a:solidFill>
              </a:rPr>
              <a:t>Spoken Form </a:t>
            </a:r>
            <a:r>
              <a:rPr lang="en-US" sz="1800" dirty="0">
                <a:solidFill>
                  <a:srgbClr val="000000"/>
                </a:solidFill>
              </a:rPr>
              <a:t>field.  </a:t>
            </a:r>
          </a:p>
          <a:p>
            <a:pPr lvl="0"/>
            <a:r>
              <a:rPr lang="en-US" sz="1800" dirty="0">
                <a:solidFill>
                  <a:srgbClr val="000000"/>
                </a:solidFill>
              </a:rPr>
              <a:t>Click </a:t>
            </a:r>
            <a:r>
              <a:rPr lang="en-US" sz="1800" b="1" dirty="0">
                <a:solidFill>
                  <a:srgbClr val="000000"/>
                </a:solidFill>
              </a:rPr>
              <a:t>Apply All.</a:t>
            </a:r>
          </a:p>
          <a:p>
            <a:pPr marL="0" indent="0">
              <a:buNone/>
            </a:pPr>
            <a:endParaRPr lang="en-US" sz="2000" dirty="0">
              <a:solidFill>
                <a:srgbClr val="7030A0"/>
              </a:solidFill>
            </a:endParaRPr>
          </a:p>
          <a:p>
            <a:pPr marL="0" indent="0">
              <a:buNone/>
            </a:pPr>
            <a:endParaRPr lang="en-US" sz="2200" dirty="0"/>
          </a:p>
          <a:p>
            <a:pPr marL="0" indent="0">
              <a:buNone/>
            </a:pPr>
            <a:endParaRPr lang="en-US" sz="1800" dirty="0"/>
          </a:p>
          <a:p>
            <a:pPr marL="0" indent="0">
              <a:buNone/>
              <a:defRPr/>
            </a:pPr>
            <a:endParaRPr lang="en-US" dirty="0">
              <a:latin typeface="Arial" pitchFamily="34" charset="0"/>
              <a:cs typeface="Arial" pitchFamily="34" charset="0"/>
            </a:endParaRPr>
          </a:p>
        </p:txBody>
      </p:sp>
      <p:sp>
        <p:nvSpPr>
          <p:cNvPr id="186371" name="Title 2">
            <a:extLst>
              <a:ext uri="{FF2B5EF4-FFF2-40B4-BE49-F238E27FC236}">
                <a16:creationId xmlns:a16="http://schemas.microsoft.com/office/drawing/2014/main" id="{D95E6E04-819F-4764-8841-D4FB7D0CD159}"/>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an Auto-text with Variables</a:t>
            </a:r>
          </a:p>
        </p:txBody>
      </p:sp>
      <p:sp>
        <p:nvSpPr>
          <p:cNvPr id="186372" name="Slide Number Placeholder 3">
            <a:extLst>
              <a:ext uri="{FF2B5EF4-FFF2-40B4-BE49-F238E27FC236}">
                <a16:creationId xmlns:a16="http://schemas.microsoft.com/office/drawing/2014/main" id="{91BB2F8F-DBDA-4D8F-95F2-1F5D123A85F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F500C9E-FCD0-4172-BD43-546E783FD630}"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121</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
        <p:nvSpPr>
          <p:cNvPr id="6" name="Content Placeholder 1">
            <a:extLst>
              <a:ext uri="{FF2B5EF4-FFF2-40B4-BE49-F238E27FC236}">
                <a16:creationId xmlns:a16="http://schemas.microsoft.com/office/drawing/2014/main" id="{214BC479-D54D-467F-B6CF-610B4F59F880}"/>
              </a:ext>
            </a:extLst>
          </p:cNvPr>
          <p:cNvSpPr txBox="1">
            <a:spLocks/>
          </p:cNvSpPr>
          <p:nvPr/>
        </p:nvSpPr>
        <p:spPr bwMode="auto">
          <a:xfrm>
            <a:off x="376237" y="609600"/>
            <a:ext cx="8691563" cy="47974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ea typeface="ヒラギノ角ゴ Pro W3" charset="-128"/>
              <a:cs typeface="Arial"/>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Arial"/>
              <a:ea typeface="ヒラギノ角ゴ Pro W3" charset="-128"/>
              <a:cs typeface="Arial"/>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p:txBody>
      </p:sp>
    </p:spTree>
    <p:extLst>
      <p:ext uri="{BB962C8B-B14F-4D97-AF65-F5344CB8AC3E}">
        <p14:creationId xmlns:p14="http://schemas.microsoft.com/office/powerpoint/2010/main" val="31346873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Content Placeholder 1">
            <a:extLst>
              <a:ext uri="{FF2B5EF4-FFF2-40B4-BE49-F238E27FC236}">
                <a16:creationId xmlns:a16="http://schemas.microsoft.com/office/drawing/2014/main" id="{73954EB6-83D6-4AF1-AC73-27CD9DB23390}"/>
              </a:ext>
            </a:extLst>
          </p:cNvPr>
          <p:cNvSpPr>
            <a:spLocks noGrp="1"/>
          </p:cNvSpPr>
          <p:nvPr>
            <p:ph idx="1"/>
          </p:nvPr>
        </p:nvSpPr>
        <p:spPr bwMode="auto">
          <a:xfrm>
            <a:off x="304801" y="2974976"/>
            <a:ext cx="8763000" cy="479742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sz="1200" dirty="0"/>
          </a:p>
          <a:p>
            <a:r>
              <a:rPr lang="en-US" sz="1600" b="1" dirty="0"/>
              <a:t>Go back to the Dictation Box.</a:t>
            </a:r>
            <a:endParaRPr lang="en-US" sz="1600" dirty="0"/>
          </a:p>
          <a:p>
            <a:r>
              <a:rPr lang="en-US" sz="1600" dirty="0"/>
              <a:t>Say </a:t>
            </a:r>
            <a:r>
              <a:rPr lang="en-US" sz="1600" b="1" dirty="0">
                <a:solidFill>
                  <a:srgbClr val="EA5F00"/>
                </a:solidFill>
              </a:rPr>
              <a:t>(…select all)</a:t>
            </a:r>
            <a:endParaRPr lang="en-US" sz="1600" dirty="0">
              <a:solidFill>
                <a:srgbClr val="EA5F00"/>
              </a:solidFill>
            </a:endParaRPr>
          </a:p>
          <a:p>
            <a:r>
              <a:rPr lang="en-US" sz="1600" dirty="0"/>
              <a:t>Say </a:t>
            </a:r>
            <a:r>
              <a:rPr lang="en-US" sz="1600" b="1" dirty="0">
                <a:solidFill>
                  <a:srgbClr val="EA5F00"/>
                </a:solidFill>
              </a:rPr>
              <a:t>(…delete that)</a:t>
            </a:r>
            <a:endParaRPr lang="en-US" sz="1600" dirty="0">
              <a:solidFill>
                <a:srgbClr val="EA5F00"/>
              </a:solidFill>
            </a:endParaRPr>
          </a:p>
          <a:p>
            <a:r>
              <a:rPr lang="en-US" sz="1600" b="1" dirty="0"/>
              <a:t>Say the name of the Auto-text to bring it back in to the Dictation Box.</a:t>
            </a:r>
            <a:r>
              <a:rPr lang="en-US" sz="1600" dirty="0"/>
              <a:t>  </a:t>
            </a:r>
            <a:r>
              <a:rPr lang="en-US" sz="1600" b="1" dirty="0"/>
              <a:t>Ex:</a:t>
            </a:r>
            <a:r>
              <a:rPr lang="en-US" sz="1600" dirty="0"/>
              <a:t> </a:t>
            </a:r>
            <a:r>
              <a:rPr lang="en-US" sz="1600" b="1" dirty="0"/>
              <a:t>“</a:t>
            </a:r>
            <a:r>
              <a:rPr lang="en-US" sz="1600" b="1" u="sng" dirty="0">
                <a:highlight>
                  <a:srgbClr val="FFFF00"/>
                </a:highlight>
              </a:rPr>
              <a:t>Insert</a:t>
            </a:r>
            <a:r>
              <a:rPr lang="en-US" sz="1600" b="1" dirty="0"/>
              <a:t> My Chest Pain Template”.</a:t>
            </a:r>
            <a:endParaRPr lang="en-US" sz="1600" dirty="0"/>
          </a:p>
          <a:p>
            <a:r>
              <a:rPr lang="en-US" sz="1600" dirty="0"/>
              <a:t>Now try navigating through the text with brackets by using the </a:t>
            </a:r>
            <a:r>
              <a:rPr lang="en-US" sz="1600" b="1" dirty="0"/>
              <a:t>single arrow buttons</a:t>
            </a:r>
            <a:r>
              <a:rPr lang="en-US" sz="1600" dirty="0"/>
              <a:t> on the microphone or by using the verbal commands: </a:t>
            </a:r>
            <a:r>
              <a:rPr lang="en-US" sz="1600" b="1" dirty="0"/>
              <a:t>“Next Field” </a:t>
            </a:r>
            <a:r>
              <a:rPr lang="en-US" sz="1600" dirty="0"/>
              <a:t>and </a:t>
            </a:r>
            <a:r>
              <a:rPr lang="en-US" sz="1600" b="1" dirty="0"/>
              <a:t>“Previous Field”</a:t>
            </a:r>
            <a:r>
              <a:rPr lang="en-US" sz="1600" dirty="0"/>
              <a:t>.</a:t>
            </a:r>
          </a:p>
          <a:p>
            <a:r>
              <a:rPr lang="en-US" sz="1600" dirty="0"/>
              <a:t>Accept the text by clicking the </a:t>
            </a:r>
            <a:r>
              <a:rPr lang="en-US" sz="1600" b="1" dirty="0"/>
              <a:t>accept defaults button</a:t>
            </a:r>
            <a:r>
              <a:rPr lang="en-US" sz="1600" dirty="0"/>
              <a:t> (check mark button) on the microphone.</a:t>
            </a:r>
          </a:p>
          <a:p>
            <a:r>
              <a:rPr lang="en-US" sz="1600" dirty="0"/>
              <a:t>You can also create open variables [ ] by saying </a:t>
            </a:r>
            <a:r>
              <a:rPr lang="en-US" sz="1600" dirty="0">
                <a:solidFill>
                  <a:srgbClr val="EA5F00"/>
                </a:solidFill>
              </a:rPr>
              <a:t>(open bracket) (space) (closed bracket).</a:t>
            </a:r>
          </a:p>
          <a:p>
            <a:pPr marL="0" indent="0">
              <a:buNone/>
            </a:pPr>
            <a:endParaRPr lang="en-US" sz="1600" dirty="0"/>
          </a:p>
          <a:p>
            <a:pPr marL="0" indent="0">
              <a:buNone/>
            </a:pPr>
            <a:r>
              <a:rPr lang="en-US" sz="1600" dirty="0"/>
              <a:t> </a:t>
            </a:r>
          </a:p>
          <a:p>
            <a:pPr marL="0" indent="0">
              <a:buNone/>
              <a:defRPr/>
            </a:pPr>
            <a:endParaRPr lang="en-US" dirty="0">
              <a:latin typeface="Arial" pitchFamily="34" charset="0"/>
              <a:cs typeface="Arial" pitchFamily="34" charset="0"/>
            </a:endParaRPr>
          </a:p>
        </p:txBody>
      </p:sp>
      <p:sp>
        <p:nvSpPr>
          <p:cNvPr id="186371" name="Title 2">
            <a:extLst>
              <a:ext uri="{FF2B5EF4-FFF2-40B4-BE49-F238E27FC236}">
                <a16:creationId xmlns:a16="http://schemas.microsoft.com/office/drawing/2014/main" id="{D95E6E04-819F-4764-8841-D4FB7D0CD159}"/>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an Auto-text with Variables (cont.)</a:t>
            </a:r>
          </a:p>
        </p:txBody>
      </p:sp>
      <p:sp>
        <p:nvSpPr>
          <p:cNvPr id="186372" name="Slide Number Placeholder 3">
            <a:extLst>
              <a:ext uri="{FF2B5EF4-FFF2-40B4-BE49-F238E27FC236}">
                <a16:creationId xmlns:a16="http://schemas.microsoft.com/office/drawing/2014/main" id="{91BB2F8F-DBDA-4D8F-95F2-1F5D123A85F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F500C9E-FCD0-4172-BD43-546E783FD630}"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122</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
        <p:nvSpPr>
          <p:cNvPr id="6" name="Content Placeholder 1">
            <a:extLst>
              <a:ext uri="{FF2B5EF4-FFF2-40B4-BE49-F238E27FC236}">
                <a16:creationId xmlns:a16="http://schemas.microsoft.com/office/drawing/2014/main" id="{214BC479-D54D-467F-B6CF-610B4F59F880}"/>
              </a:ext>
            </a:extLst>
          </p:cNvPr>
          <p:cNvSpPr txBox="1">
            <a:spLocks/>
          </p:cNvSpPr>
          <p:nvPr/>
        </p:nvSpPr>
        <p:spPr bwMode="auto">
          <a:xfrm>
            <a:off x="376237" y="609600"/>
            <a:ext cx="8691563" cy="47974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ea typeface="ヒラギノ角ゴ Pro W3" charset="-128"/>
              <a:cs typeface="Arial"/>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Arial"/>
              <a:ea typeface="ヒラギノ角ゴ Pro W3" charset="-128"/>
              <a:cs typeface="Arial"/>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p:txBody>
      </p:sp>
      <p:pic>
        <p:nvPicPr>
          <p:cNvPr id="3" name="Picture 2">
            <a:extLst>
              <a:ext uri="{FF2B5EF4-FFF2-40B4-BE49-F238E27FC236}">
                <a16:creationId xmlns:a16="http://schemas.microsoft.com/office/drawing/2014/main" id="{F97B9AD8-9FE5-4FD6-87DA-9FE543043E0D}"/>
              </a:ext>
            </a:extLst>
          </p:cNvPr>
          <p:cNvPicPr>
            <a:picLocks noChangeAspect="1"/>
          </p:cNvPicPr>
          <p:nvPr/>
        </p:nvPicPr>
        <p:blipFill>
          <a:blip r:embed="rId3"/>
          <a:stretch>
            <a:fillRect/>
          </a:stretch>
        </p:blipFill>
        <p:spPr>
          <a:xfrm>
            <a:off x="762000" y="1009240"/>
            <a:ext cx="3581400" cy="2124771"/>
          </a:xfrm>
          <a:prstGeom prst="rect">
            <a:avLst/>
          </a:prstGeom>
        </p:spPr>
      </p:pic>
    </p:spTree>
    <p:extLst>
      <p:ext uri="{BB962C8B-B14F-4D97-AF65-F5344CB8AC3E}">
        <p14:creationId xmlns:p14="http://schemas.microsoft.com/office/powerpoint/2010/main" val="23900570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CFF794-1D49-4A23-B388-D8D3122ACB85}"/>
              </a:ext>
            </a:extLst>
          </p:cNvPr>
          <p:cNvSpPr>
            <a:spLocks noGrp="1"/>
          </p:cNvSpPr>
          <p:nvPr>
            <p:ph idx="1"/>
          </p:nvPr>
        </p:nvSpPr>
        <p:spPr/>
        <p:txBody>
          <a:bodyPr/>
          <a:lstStyle/>
          <a:p>
            <a:r>
              <a:rPr lang="en-US" dirty="0"/>
              <a:t>Select patient from your toolbar.  In the search box type in the Name and Date of Birth, MRN or FIN to search for the patient.  Make sure you select the correct 13 digit FIN on the bottom of the screen.  Then click </a:t>
            </a:r>
            <a:r>
              <a:rPr lang="en-US" b="1" dirty="0"/>
              <a:t>OK</a:t>
            </a:r>
            <a:r>
              <a:rPr lang="en-US" dirty="0"/>
              <a:t>.</a:t>
            </a:r>
          </a:p>
          <a:p>
            <a:endParaRPr lang="en-US" dirty="0"/>
          </a:p>
          <a:p>
            <a:pPr marL="0" indent="0">
              <a:buNone/>
            </a:pPr>
            <a:r>
              <a:rPr lang="en-US" dirty="0"/>
              <a:t> </a:t>
            </a:r>
          </a:p>
        </p:txBody>
      </p:sp>
      <p:sp>
        <p:nvSpPr>
          <p:cNvPr id="3" name="Title 2">
            <a:extLst>
              <a:ext uri="{FF2B5EF4-FFF2-40B4-BE49-F238E27FC236}">
                <a16:creationId xmlns:a16="http://schemas.microsoft.com/office/drawing/2014/main" id="{A293B123-F473-4953-B254-9AB8B00BCA7A}"/>
              </a:ext>
            </a:extLst>
          </p:cNvPr>
          <p:cNvSpPr>
            <a:spLocks noGrp="1"/>
          </p:cNvSpPr>
          <p:nvPr>
            <p:ph type="title"/>
          </p:nvPr>
        </p:nvSpPr>
        <p:spPr/>
        <p:txBody>
          <a:bodyPr/>
          <a:lstStyle/>
          <a:p>
            <a:r>
              <a:rPr lang="en-US" dirty="0"/>
              <a:t>Selecting your Patient in CORE </a:t>
            </a:r>
            <a:r>
              <a:rPr lang="en-US" dirty="0" err="1"/>
              <a:t>PowerChart</a:t>
            </a:r>
            <a:endParaRPr lang="en-US" dirty="0"/>
          </a:p>
        </p:txBody>
      </p:sp>
      <p:sp>
        <p:nvSpPr>
          <p:cNvPr id="4" name="Slide Number Placeholder 3">
            <a:extLst>
              <a:ext uri="{FF2B5EF4-FFF2-40B4-BE49-F238E27FC236}">
                <a16:creationId xmlns:a16="http://schemas.microsoft.com/office/drawing/2014/main" id="{9437E241-17E7-493A-AC01-8A4E634FF218}"/>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6" name="Picture 5">
            <a:extLst>
              <a:ext uri="{FF2B5EF4-FFF2-40B4-BE49-F238E27FC236}">
                <a16:creationId xmlns:a16="http://schemas.microsoft.com/office/drawing/2014/main" id="{D209814A-30CE-4827-A270-5913F4C644D9}"/>
              </a:ext>
            </a:extLst>
          </p:cNvPr>
          <p:cNvPicPr>
            <a:picLocks noChangeAspect="1"/>
          </p:cNvPicPr>
          <p:nvPr/>
        </p:nvPicPr>
        <p:blipFill>
          <a:blip r:embed="rId2"/>
          <a:stretch>
            <a:fillRect/>
          </a:stretch>
        </p:blipFill>
        <p:spPr>
          <a:xfrm>
            <a:off x="1524000" y="2726439"/>
            <a:ext cx="5943599" cy="3369561"/>
          </a:xfrm>
          <a:prstGeom prst="rect">
            <a:avLst/>
          </a:prstGeom>
        </p:spPr>
      </p:pic>
      <p:sp>
        <p:nvSpPr>
          <p:cNvPr id="7" name="Rectangle 6">
            <a:extLst>
              <a:ext uri="{FF2B5EF4-FFF2-40B4-BE49-F238E27FC236}">
                <a16:creationId xmlns:a16="http://schemas.microsoft.com/office/drawing/2014/main" id="{44F27669-D2A5-4159-8D45-4875D4613C28}"/>
              </a:ext>
            </a:extLst>
          </p:cNvPr>
          <p:cNvSpPr/>
          <p:nvPr/>
        </p:nvSpPr>
        <p:spPr>
          <a:xfrm>
            <a:off x="2057400" y="2743200"/>
            <a:ext cx="304800" cy="228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8" name="Rectangle 7">
            <a:extLst>
              <a:ext uri="{FF2B5EF4-FFF2-40B4-BE49-F238E27FC236}">
                <a16:creationId xmlns:a16="http://schemas.microsoft.com/office/drawing/2014/main" id="{9AEDEF48-A138-43E4-B151-2E2D4A8FC248}"/>
              </a:ext>
            </a:extLst>
          </p:cNvPr>
          <p:cNvSpPr/>
          <p:nvPr/>
        </p:nvSpPr>
        <p:spPr>
          <a:xfrm>
            <a:off x="6096000" y="5867400"/>
            <a:ext cx="457200" cy="228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32353061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A38B71-D193-427D-8584-35209261CA46}"/>
              </a:ext>
            </a:extLst>
          </p:cNvPr>
          <p:cNvSpPr>
            <a:spLocks noGrp="1"/>
          </p:cNvSpPr>
          <p:nvPr>
            <p:ph idx="1"/>
          </p:nvPr>
        </p:nvSpPr>
        <p:spPr/>
        <p:txBody>
          <a:bodyPr/>
          <a:lstStyle/>
          <a:p>
            <a:r>
              <a:rPr lang="en-US" sz="1600" dirty="0"/>
              <a:t>Select </a:t>
            </a:r>
            <a:r>
              <a:rPr lang="en-US" sz="1600" dirty="0" err="1"/>
              <a:t>PowerNote</a:t>
            </a:r>
            <a:r>
              <a:rPr lang="en-US" sz="1600" dirty="0"/>
              <a:t> 2G + Add from the Menu.  Type “General Progress” in the search box from the Encounter Pathway Tab and click on the binoculars.  Once you see the note name displayed and highlighted, you can double click on it or click the </a:t>
            </a:r>
            <a:r>
              <a:rPr lang="en-US" sz="1600" b="1" dirty="0"/>
              <a:t>OK</a:t>
            </a:r>
            <a:r>
              <a:rPr lang="en-US" sz="1600" dirty="0"/>
              <a:t> button to open the note.</a:t>
            </a:r>
          </a:p>
        </p:txBody>
      </p:sp>
      <p:sp>
        <p:nvSpPr>
          <p:cNvPr id="3" name="Title 2">
            <a:extLst>
              <a:ext uri="{FF2B5EF4-FFF2-40B4-BE49-F238E27FC236}">
                <a16:creationId xmlns:a16="http://schemas.microsoft.com/office/drawing/2014/main" id="{7C740615-A3FE-4254-B415-140005436185}"/>
              </a:ext>
            </a:extLst>
          </p:cNvPr>
          <p:cNvSpPr>
            <a:spLocks noGrp="1"/>
          </p:cNvSpPr>
          <p:nvPr>
            <p:ph type="title"/>
          </p:nvPr>
        </p:nvSpPr>
        <p:spPr/>
        <p:txBody>
          <a:bodyPr/>
          <a:lstStyle/>
          <a:p>
            <a:r>
              <a:rPr lang="en-US" dirty="0"/>
              <a:t>Creating a </a:t>
            </a:r>
            <a:r>
              <a:rPr lang="en-US" dirty="0" err="1"/>
              <a:t>PowerNote</a:t>
            </a:r>
            <a:r>
              <a:rPr lang="en-US" dirty="0"/>
              <a:t> in CORE </a:t>
            </a:r>
            <a:r>
              <a:rPr lang="en-US" dirty="0" err="1"/>
              <a:t>Powerchart</a:t>
            </a:r>
            <a:endParaRPr lang="en-US" dirty="0"/>
          </a:p>
        </p:txBody>
      </p:sp>
      <p:sp>
        <p:nvSpPr>
          <p:cNvPr id="4" name="Slide Number Placeholder 3">
            <a:extLst>
              <a:ext uri="{FF2B5EF4-FFF2-40B4-BE49-F238E27FC236}">
                <a16:creationId xmlns:a16="http://schemas.microsoft.com/office/drawing/2014/main" id="{2934F4BC-97F6-4A26-AE73-C4C233CBF91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D44F288E-DA1C-46CE-A30C-DD308AC6ECF8}"/>
              </a:ext>
            </a:extLst>
          </p:cNvPr>
          <p:cNvPicPr>
            <a:picLocks noChangeAspect="1"/>
          </p:cNvPicPr>
          <p:nvPr/>
        </p:nvPicPr>
        <p:blipFill>
          <a:blip r:embed="rId2"/>
          <a:stretch>
            <a:fillRect/>
          </a:stretch>
        </p:blipFill>
        <p:spPr>
          <a:xfrm>
            <a:off x="1676400" y="2062385"/>
            <a:ext cx="6096000" cy="4033615"/>
          </a:xfrm>
          <a:prstGeom prst="rect">
            <a:avLst/>
          </a:prstGeom>
        </p:spPr>
      </p:pic>
      <p:sp>
        <p:nvSpPr>
          <p:cNvPr id="6" name="Rectangle 5">
            <a:extLst>
              <a:ext uri="{FF2B5EF4-FFF2-40B4-BE49-F238E27FC236}">
                <a16:creationId xmlns:a16="http://schemas.microsoft.com/office/drawing/2014/main" id="{C59F6CFE-F97F-44FA-8EF0-C592537D6A5C}"/>
              </a:ext>
            </a:extLst>
          </p:cNvPr>
          <p:cNvSpPr/>
          <p:nvPr/>
        </p:nvSpPr>
        <p:spPr>
          <a:xfrm>
            <a:off x="5105400" y="5029200"/>
            <a:ext cx="304800" cy="228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7" name="Rectangle 6">
            <a:extLst>
              <a:ext uri="{FF2B5EF4-FFF2-40B4-BE49-F238E27FC236}">
                <a16:creationId xmlns:a16="http://schemas.microsoft.com/office/drawing/2014/main" id="{A1091DDC-9E81-4351-8171-A3FBA4BB541D}"/>
              </a:ext>
            </a:extLst>
          </p:cNvPr>
          <p:cNvSpPr/>
          <p:nvPr/>
        </p:nvSpPr>
        <p:spPr>
          <a:xfrm>
            <a:off x="3733800" y="5035990"/>
            <a:ext cx="533400" cy="22181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8" name="Rectangle 7">
            <a:extLst>
              <a:ext uri="{FF2B5EF4-FFF2-40B4-BE49-F238E27FC236}">
                <a16:creationId xmlns:a16="http://schemas.microsoft.com/office/drawing/2014/main" id="{596E8695-F958-4119-9A61-D69BFDFF5E9D}"/>
              </a:ext>
            </a:extLst>
          </p:cNvPr>
          <p:cNvSpPr/>
          <p:nvPr/>
        </p:nvSpPr>
        <p:spPr>
          <a:xfrm>
            <a:off x="1676400" y="5868314"/>
            <a:ext cx="1143000" cy="19415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9" name="Picture 8">
            <a:extLst>
              <a:ext uri="{FF2B5EF4-FFF2-40B4-BE49-F238E27FC236}">
                <a16:creationId xmlns:a16="http://schemas.microsoft.com/office/drawing/2014/main" id="{043B45F1-3E12-40A9-AAA0-DF56AFB78DFA}"/>
              </a:ext>
            </a:extLst>
          </p:cNvPr>
          <p:cNvPicPr>
            <a:picLocks noChangeAspect="1"/>
          </p:cNvPicPr>
          <p:nvPr/>
        </p:nvPicPr>
        <p:blipFill>
          <a:blip r:embed="rId3"/>
          <a:stretch>
            <a:fillRect/>
          </a:stretch>
        </p:blipFill>
        <p:spPr>
          <a:xfrm>
            <a:off x="6705600" y="5676900"/>
            <a:ext cx="1143000" cy="229877"/>
          </a:xfrm>
          <a:prstGeom prst="rect">
            <a:avLst/>
          </a:prstGeom>
        </p:spPr>
      </p:pic>
      <p:sp>
        <p:nvSpPr>
          <p:cNvPr id="10" name="Rectangle 9">
            <a:extLst>
              <a:ext uri="{FF2B5EF4-FFF2-40B4-BE49-F238E27FC236}">
                <a16:creationId xmlns:a16="http://schemas.microsoft.com/office/drawing/2014/main" id="{A2604913-18B6-4B1C-8645-EEDD3D2AF02B}"/>
              </a:ext>
            </a:extLst>
          </p:cNvPr>
          <p:cNvSpPr/>
          <p:nvPr/>
        </p:nvSpPr>
        <p:spPr>
          <a:xfrm>
            <a:off x="6781800" y="5715000"/>
            <a:ext cx="457200" cy="16134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1" name="Rectangle 10">
            <a:extLst>
              <a:ext uri="{FF2B5EF4-FFF2-40B4-BE49-F238E27FC236}">
                <a16:creationId xmlns:a16="http://schemas.microsoft.com/office/drawing/2014/main" id="{D1AF3316-18E9-4B71-9D2A-A97830796D72}"/>
              </a:ext>
            </a:extLst>
          </p:cNvPr>
          <p:cNvSpPr/>
          <p:nvPr/>
        </p:nvSpPr>
        <p:spPr>
          <a:xfrm>
            <a:off x="2971800" y="3581400"/>
            <a:ext cx="381000" cy="228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4589847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9FE074-606A-4670-8A00-D86A368F1421}"/>
              </a:ext>
            </a:extLst>
          </p:cNvPr>
          <p:cNvSpPr>
            <a:spLocks noGrp="1"/>
          </p:cNvSpPr>
          <p:nvPr>
            <p:ph idx="1"/>
          </p:nvPr>
        </p:nvSpPr>
        <p:spPr/>
        <p:txBody>
          <a:bodyPr/>
          <a:lstStyle/>
          <a:p>
            <a:r>
              <a:rPr lang="en-US" sz="1400" dirty="0"/>
              <a:t>The three main areas that you can use Dragon to dictate are:  </a:t>
            </a:r>
            <a:r>
              <a:rPr lang="en-US" sz="1400" b="1" dirty="0"/>
              <a:t>Use Free Text </a:t>
            </a:r>
            <a:r>
              <a:rPr lang="en-US" sz="1400" dirty="0"/>
              <a:t>at the paragraph level, </a:t>
            </a:r>
            <a:r>
              <a:rPr lang="en-US" sz="1400" b="1" dirty="0"/>
              <a:t>OTHER</a:t>
            </a:r>
            <a:r>
              <a:rPr lang="en-US" sz="1400" dirty="0"/>
              <a:t> at the sentence level or right click on a term and enter a comment. Anywhere you can type, you can dictate using Dragon Medical One.</a:t>
            </a:r>
          </a:p>
          <a:p>
            <a:r>
              <a:rPr lang="en-US" sz="1400" dirty="0"/>
              <a:t>Once you have completed your </a:t>
            </a:r>
            <a:r>
              <a:rPr lang="en-US" sz="1400" dirty="0" err="1"/>
              <a:t>PowerNote</a:t>
            </a:r>
            <a:r>
              <a:rPr lang="en-US" sz="1400" dirty="0"/>
              <a:t> click on the contributor view button located on the scroll bar on the right to see the rendered view of your note before clicking the </a:t>
            </a:r>
            <a:r>
              <a:rPr lang="en-US" sz="1400" b="1" dirty="0"/>
              <a:t>Sign/Submit </a:t>
            </a:r>
            <a:r>
              <a:rPr lang="en-US" sz="1400" dirty="0"/>
              <a:t>button.  If you need to go back to the template view, click on the icon again.  It looks like two pieces of paper.  Once your note is signed, you will not be able to edit your note and can only add an addendum.</a:t>
            </a:r>
          </a:p>
          <a:p>
            <a:pPr marL="0" indent="0">
              <a:buNone/>
            </a:pPr>
            <a:r>
              <a:rPr lang="en-US" sz="1600" dirty="0"/>
              <a:t>  </a:t>
            </a:r>
          </a:p>
        </p:txBody>
      </p:sp>
      <p:sp>
        <p:nvSpPr>
          <p:cNvPr id="3" name="Title 2">
            <a:extLst>
              <a:ext uri="{FF2B5EF4-FFF2-40B4-BE49-F238E27FC236}">
                <a16:creationId xmlns:a16="http://schemas.microsoft.com/office/drawing/2014/main" id="{62AF454D-40CA-426F-BD45-4D3C1612B8B6}"/>
              </a:ext>
            </a:extLst>
          </p:cNvPr>
          <p:cNvSpPr>
            <a:spLocks noGrp="1"/>
          </p:cNvSpPr>
          <p:nvPr>
            <p:ph type="title"/>
          </p:nvPr>
        </p:nvSpPr>
        <p:spPr/>
        <p:txBody>
          <a:bodyPr/>
          <a:lstStyle/>
          <a:p>
            <a:r>
              <a:rPr lang="en-US" dirty="0"/>
              <a:t>Using DMO in </a:t>
            </a:r>
            <a:r>
              <a:rPr lang="en-US" dirty="0" err="1"/>
              <a:t>PowerNote</a:t>
            </a:r>
            <a:r>
              <a:rPr lang="en-US" dirty="0"/>
              <a:t> in CORE </a:t>
            </a:r>
            <a:r>
              <a:rPr lang="en-US" dirty="0" err="1"/>
              <a:t>Powerchart</a:t>
            </a:r>
            <a:endParaRPr lang="en-US" dirty="0"/>
          </a:p>
        </p:txBody>
      </p:sp>
      <p:sp>
        <p:nvSpPr>
          <p:cNvPr id="4" name="Slide Number Placeholder 3">
            <a:extLst>
              <a:ext uri="{FF2B5EF4-FFF2-40B4-BE49-F238E27FC236}">
                <a16:creationId xmlns:a16="http://schemas.microsoft.com/office/drawing/2014/main" id="{645C6E9D-BDA1-4D02-AC83-1C7D3FB8151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A5D183E3-CD00-48C8-8856-41F213C5E585}"/>
              </a:ext>
            </a:extLst>
          </p:cNvPr>
          <p:cNvPicPr>
            <a:picLocks noChangeAspect="1"/>
          </p:cNvPicPr>
          <p:nvPr/>
        </p:nvPicPr>
        <p:blipFill>
          <a:blip r:embed="rId2"/>
          <a:stretch>
            <a:fillRect/>
          </a:stretch>
        </p:blipFill>
        <p:spPr>
          <a:xfrm>
            <a:off x="1752600" y="2971800"/>
            <a:ext cx="5334000" cy="3074095"/>
          </a:xfrm>
          <a:prstGeom prst="rect">
            <a:avLst/>
          </a:prstGeom>
        </p:spPr>
      </p:pic>
      <p:sp>
        <p:nvSpPr>
          <p:cNvPr id="10" name="Rectangle 9">
            <a:extLst>
              <a:ext uri="{FF2B5EF4-FFF2-40B4-BE49-F238E27FC236}">
                <a16:creationId xmlns:a16="http://schemas.microsoft.com/office/drawing/2014/main" id="{85A5A690-377E-492F-87E1-7624A07BF9DA}"/>
              </a:ext>
            </a:extLst>
          </p:cNvPr>
          <p:cNvSpPr/>
          <p:nvPr/>
        </p:nvSpPr>
        <p:spPr>
          <a:xfrm>
            <a:off x="4495800" y="3886200"/>
            <a:ext cx="7620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1" name="Rectangle 10">
            <a:extLst>
              <a:ext uri="{FF2B5EF4-FFF2-40B4-BE49-F238E27FC236}">
                <a16:creationId xmlns:a16="http://schemas.microsoft.com/office/drawing/2014/main" id="{526229E0-B453-4573-8232-DB2FF67189B7}"/>
              </a:ext>
            </a:extLst>
          </p:cNvPr>
          <p:cNvSpPr/>
          <p:nvPr/>
        </p:nvSpPr>
        <p:spPr>
          <a:xfrm>
            <a:off x="3733800" y="5105400"/>
            <a:ext cx="685800" cy="1952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6" name="Rectangle 15">
            <a:extLst>
              <a:ext uri="{FF2B5EF4-FFF2-40B4-BE49-F238E27FC236}">
                <a16:creationId xmlns:a16="http://schemas.microsoft.com/office/drawing/2014/main" id="{DA180115-97B3-48FF-8E53-40504983FD4D}"/>
              </a:ext>
            </a:extLst>
          </p:cNvPr>
          <p:cNvSpPr/>
          <p:nvPr/>
        </p:nvSpPr>
        <p:spPr>
          <a:xfrm>
            <a:off x="5410200" y="5334000"/>
            <a:ext cx="3810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7" name="Rectangle 16">
            <a:extLst>
              <a:ext uri="{FF2B5EF4-FFF2-40B4-BE49-F238E27FC236}">
                <a16:creationId xmlns:a16="http://schemas.microsoft.com/office/drawing/2014/main" id="{405D03EE-1241-45A2-99F2-59F74F0E1CBD}"/>
              </a:ext>
            </a:extLst>
          </p:cNvPr>
          <p:cNvSpPr/>
          <p:nvPr/>
        </p:nvSpPr>
        <p:spPr>
          <a:xfrm>
            <a:off x="6781800" y="3581400"/>
            <a:ext cx="3048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8" name="Rectangle 17">
            <a:extLst>
              <a:ext uri="{FF2B5EF4-FFF2-40B4-BE49-F238E27FC236}">
                <a16:creationId xmlns:a16="http://schemas.microsoft.com/office/drawing/2014/main" id="{1008F707-F1D0-462F-B4DB-E812137EC10C}"/>
              </a:ext>
            </a:extLst>
          </p:cNvPr>
          <p:cNvSpPr/>
          <p:nvPr/>
        </p:nvSpPr>
        <p:spPr>
          <a:xfrm>
            <a:off x="4724400" y="5791200"/>
            <a:ext cx="533400" cy="1718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3799769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FAC9404-DD58-44BF-AF08-4B73DB261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894766"/>
            <a:ext cx="3662940" cy="412503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1A3CD39-1847-4712-9168-5BC153C2D39F}"/>
              </a:ext>
            </a:extLst>
          </p:cNvPr>
          <p:cNvSpPr>
            <a:spLocks noGrp="1"/>
          </p:cNvSpPr>
          <p:nvPr>
            <p:ph type="title"/>
          </p:nvPr>
        </p:nvSpPr>
        <p:spPr/>
        <p:txBody>
          <a:bodyPr/>
          <a:lstStyle/>
          <a:p>
            <a:r>
              <a:rPr lang="en-US" dirty="0"/>
              <a:t>Dragon Training Materials (cont.)</a:t>
            </a:r>
          </a:p>
        </p:txBody>
      </p:sp>
      <p:sp>
        <p:nvSpPr>
          <p:cNvPr id="4" name="Slide Number Placeholder 3">
            <a:extLst>
              <a:ext uri="{FF2B5EF4-FFF2-40B4-BE49-F238E27FC236}">
                <a16:creationId xmlns:a16="http://schemas.microsoft.com/office/drawing/2014/main" id="{0410469B-38AD-4AD9-AD03-7DAE3AFC78D3}"/>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126</a:t>
            </a:fld>
            <a:endParaRPr lang="en-US">
              <a:solidFill>
                <a:srgbClr val="FFFFFF"/>
              </a:solidFill>
            </a:endParaRPr>
          </a:p>
        </p:txBody>
      </p:sp>
      <p:pic>
        <p:nvPicPr>
          <p:cNvPr id="18" name="Content Placeholder 17">
            <a:extLst>
              <a:ext uri="{FF2B5EF4-FFF2-40B4-BE49-F238E27FC236}">
                <a16:creationId xmlns:a16="http://schemas.microsoft.com/office/drawing/2014/main" id="{E74776AB-3773-4B41-AAB8-F030F2E604B4}"/>
              </a:ext>
            </a:extLst>
          </p:cNvPr>
          <p:cNvPicPr>
            <a:picLocks noGrp="1"/>
          </p:cNvPicPr>
          <p:nvPr>
            <p:ph idx="1"/>
          </p:nvPr>
        </p:nvPicPr>
        <p:blipFill>
          <a:blip r:embed="rId3"/>
          <a:stretch>
            <a:fillRect/>
          </a:stretch>
        </p:blipFill>
        <p:spPr>
          <a:xfrm>
            <a:off x="457200" y="1968658"/>
            <a:ext cx="3976377" cy="558205"/>
          </a:xfrm>
          <a:prstGeom prst="rect">
            <a:avLst/>
          </a:prstGeom>
          <a:ln w="12700">
            <a:solidFill>
              <a:schemeClr val="accent1"/>
            </a:solidFill>
          </a:ln>
        </p:spPr>
      </p:pic>
      <p:sp>
        <p:nvSpPr>
          <p:cNvPr id="19" name="Rectangle 18">
            <a:extLst>
              <a:ext uri="{FF2B5EF4-FFF2-40B4-BE49-F238E27FC236}">
                <a16:creationId xmlns:a16="http://schemas.microsoft.com/office/drawing/2014/main" id="{561B9959-EB12-4F60-A082-6525E1F43A32}"/>
              </a:ext>
            </a:extLst>
          </p:cNvPr>
          <p:cNvSpPr/>
          <p:nvPr/>
        </p:nvSpPr>
        <p:spPr>
          <a:xfrm>
            <a:off x="457200" y="2374323"/>
            <a:ext cx="762000" cy="164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41F77A-7351-4D64-9BEB-8567C427CAE5}"/>
              </a:ext>
            </a:extLst>
          </p:cNvPr>
          <p:cNvSpPr/>
          <p:nvPr/>
        </p:nvSpPr>
        <p:spPr>
          <a:xfrm>
            <a:off x="244475" y="1066800"/>
            <a:ext cx="7375525" cy="830997"/>
          </a:xfrm>
          <a:prstGeom prst="rect">
            <a:avLst/>
          </a:prstGeom>
        </p:spPr>
        <p:txBody>
          <a:bodyPr wrap="square">
            <a:spAutoFit/>
          </a:bodyPr>
          <a:lstStyle/>
          <a:p>
            <a:pPr>
              <a:spcBef>
                <a:spcPct val="0"/>
              </a:spcBef>
              <a:defRPr/>
            </a:pPr>
            <a:r>
              <a:rPr lang="en-US" sz="2400" dirty="0">
                <a:solidFill>
                  <a:srgbClr val="000000"/>
                </a:solidFill>
                <a:latin typeface="Arial" panose="020B0604020202020204" pitchFamily="34" charset="0"/>
                <a:ea typeface="MS PGothic" pitchFamily="34" charset="-128"/>
                <a:cs typeface="Arial" panose="020B0604020202020204" pitchFamily="34" charset="0"/>
              </a:rPr>
              <a:t>To access reference documents in Core </a:t>
            </a:r>
            <a:r>
              <a:rPr lang="en-US" sz="2400" dirty="0" err="1">
                <a:solidFill>
                  <a:srgbClr val="000000"/>
                </a:solidFill>
                <a:latin typeface="Arial" panose="020B0604020202020204" pitchFamily="34" charset="0"/>
                <a:ea typeface="MS PGothic" pitchFamily="34" charset="-128"/>
                <a:cs typeface="Arial" panose="020B0604020202020204" pitchFamily="34" charset="0"/>
              </a:rPr>
              <a:t>PowerChart</a:t>
            </a:r>
            <a:r>
              <a:rPr lang="en-US" sz="2400" dirty="0">
                <a:solidFill>
                  <a:srgbClr val="000000"/>
                </a:solidFill>
                <a:latin typeface="Arial" panose="020B0604020202020204" pitchFamily="34" charset="0"/>
                <a:ea typeface="MS PGothic" pitchFamily="34" charset="-128"/>
                <a:cs typeface="Arial" panose="020B0604020202020204" pitchFamily="34" charset="0"/>
              </a:rPr>
              <a:t>, select the </a:t>
            </a:r>
            <a:r>
              <a:rPr lang="en-US" sz="2400" b="1" dirty="0">
                <a:solidFill>
                  <a:srgbClr val="000000"/>
                </a:solidFill>
                <a:latin typeface="Arial" panose="020B0604020202020204" pitchFamily="34" charset="0"/>
                <a:ea typeface="MS PGothic" pitchFamily="34" charset="-128"/>
                <a:cs typeface="Arial" panose="020B0604020202020204" pitchFamily="34" charset="0"/>
              </a:rPr>
              <a:t>eRecord A to Z Help </a:t>
            </a:r>
            <a:r>
              <a:rPr lang="en-US" sz="2400" dirty="0">
                <a:solidFill>
                  <a:srgbClr val="000000"/>
                </a:solidFill>
                <a:latin typeface="Arial" panose="020B0604020202020204" pitchFamily="34" charset="0"/>
                <a:ea typeface="MS PGothic" pitchFamily="34" charset="-128"/>
                <a:cs typeface="Arial" panose="020B0604020202020204" pitchFamily="34" charset="0"/>
              </a:rPr>
              <a:t>from the toolbar. </a:t>
            </a:r>
            <a:endParaRPr lang="en-US" sz="2400" b="1" dirty="0">
              <a:solidFill>
                <a:srgbClr val="000000"/>
              </a:solidFill>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4165D113-1189-4599-B135-B1D24768E89E}"/>
              </a:ext>
            </a:extLst>
          </p:cNvPr>
          <p:cNvPicPr>
            <a:picLocks noChangeAspect="1"/>
          </p:cNvPicPr>
          <p:nvPr/>
        </p:nvPicPr>
        <p:blipFill>
          <a:blip r:embed="rId4"/>
          <a:stretch>
            <a:fillRect/>
          </a:stretch>
        </p:blipFill>
        <p:spPr>
          <a:xfrm>
            <a:off x="443222" y="2590800"/>
            <a:ext cx="4281178" cy="3429000"/>
          </a:xfrm>
          <a:prstGeom prst="rect">
            <a:avLst/>
          </a:prstGeom>
          <a:ln>
            <a:solidFill>
              <a:schemeClr val="accent1"/>
            </a:solidFill>
          </a:ln>
        </p:spPr>
      </p:pic>
      <p:sp>
        <p:nvSpPr>
          <p:cNvPr id="21" name="Rectangle 20">
            <a:extLst>
              <a:ext uri="{FF2B5EF4-FFF2-40B4-BE49-F238E27FC236}">
                <a16:creationId xmlns:a16="http://schemas.microsoft.com/office/drawing/2014/main" id="{DD404227-C7B7-49B9-AFDE-6FD5E49A9A32}"/>
              </a:ext>
            </a:extLst>
          </p:cNvPr>
          <p:cNvSpPr/>
          <p:nvPr/>
        </p:nvSpPr>
        <p:spPr>
          <a:xfrm>
            <a:off x="1359243" y="4936961"/>
            <a:ext cx="164757" cy="9223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8323D0-CDE2-47DB-87E4-E95AB20C2FD1}"/>
              </a:ext>
            </a:extLst>
          </p:cNvPr>
          <p:cNvSpPr/>
          <p:nvPr/>
        </p:nvSpPr>
        <p:spPr>
          <a:xfrm>
            <a:off x="5260571" y="5334000"/>
            <a:ext cx="396362" cy="1745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7578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E008FD-8B52-4941-B48F-87463E4A10F0}"/>
              </a:ext>
            </a:extLst>
          </p:cNvPr>
          <p:cNvSpPr>
            <a:spLocks noGrp="1"/>
          </p:cNvSpPr>
          <p:nvPr>
            <p:ph idx="1"/>
          </p:nvPr>
        </p:nvSpPr>
        <p:spPr/>
        <p:txBody>
          <a:bodyPr/>
          <a:lstStyle/>
          <a:p>
            <a:r>
              <a:rPr lang="en-US" sz="4800" dirty="0"/>
              <a:t>EPIC PART OF COMBINED CLASS STARTS HERE</a:t>
            </a:r>
          </a:p>
          <a:p>
            <a:pPr marL="0" indent="0">
              <a:buNone/>
            </a:pPr>
            <a:r>
              <a:rPr lang="en-US" sz="4800" dirty="0"/>
              <a:t> </a:t>
            </a:r>
          </a:p>
          <a:p>
            <a:r>
              <a:rPr lang="en-US" sz="4800" dirty="0"/>
              <a:t>DMO Epic class resumes on slide 141.</a:t>
            </a:r>
          </a:p>
          <a:p>
            <a:pPr marL="0" indent="0">
              <a:buNone/>
            </a:pPr>
            <a:endParaRPr lang="en-US" sz="5400" dirty="0">
              <a:solidFill>
                <a:srgbClr val="FF0000"/>
              </a:solidFill>
            </a:endParaRPr>
          </a:p>
        </p:txBody>
      </p:sp>
      <p:sp>
        <p:nvSpPr>
          <p:cNvPr id="3" name="Title 2">
            <a:extLst>
              <a:ext uri="{FF2B5EF4-FFF2-40B4-BE49-F238E27FC236}">
                <a16:creationId xmlns:a16="http://schemas.microsoft.com/office/drawing/2014/main" id="{842BA2E9-5599-4593-A4A9-AB506046338A}"/>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CE58F3C8-2D08-4463-B17B-0C0B0F9B2C64}"/>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127</a:t>
            </a:fld>
            <a:endParaRPr lang="en-US">
              <a:solidFill>
                <a:srgbClr val="FFFFFF"/>
              </a:solidFill>
            </a:endParaRPr>
          </a:p>
        </p:txBody>
      </p:sp>
    </p:spTree>
    <p:extLst>
      <p:ext uri="{BB962C8B-B14F-4D97-AF65-F5344CB8AC3E}">
        <p14:creationId xmlns:p14="http://schemas.microsoft.com/office/powerpoint/2010/main" val="14789813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82ECA1-AD64-4195-8C39-69C961B661AA}"/>
              </a:ext>
            </a:extLst>
          </p:cNvPr>
          <p:cNvSpPr>
            <a:spLocks noGrp="1"/>
          </p:cNvSpPr>
          <p:nvPr>
            <p:ph type="title"/>
          </p:nvPr>
        </p:nvSpPr>
        <p:spPr/>
        <p:txBody>
          <a:bodyPr/>
          <a:lstStyle/>
          <a:p>
            <a:r>
              <a:rPr lang="en-US" dirty="0"/>
              <a:t>Exiting DMO/Cerner and Launching DMO/Epic</a:t>
            </a:r>
          </a:p>
        </p:txBody>
      </p:sp>
      <p:sp>
        <p:nvSpPr>
          <p:cNvPr id="4" name="Slide Number Placeholder 3">
            <a:extLst>
              <a:ext uri="{FF2B5EF4-FFF2-40B4-BE49-F238E27FC236}">
                <a16:creationId xmlns:a16="http://schemas.microsoft.com/office/drawing/2014/main" id="{A7636265-3520-4560-A406-AE04CDF4CED8}"/>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128</a:t>
            </a:fld>
            <a:endParaRPr lang="en-US">
              <a:solidFill>
                <a:srgbClr val="FFFFFF"/>
              </a:solidFill>
            </a:endParaRPr>
          </a:p>
        </p:txBody>
      </p:sp>
      <p:sp>
        <p:nvSpPr>
          <p:cNvPr id="6" name="TextBox 5">
            <a:extLst>
              <a:ext uri="{FF2B5EF4-FFF2-40B4-BE49-F238E27FC236}">
                <a16:creationId xmlns:a16="http://schemas.microsoft.com/office/drawing/2014/main" id="{2031BF18-7BB2-4305-B12F-C55E512FFA01}"/>
              </a:ext>
            </a:extLst>
          </p:cNvPr>
          <p:cNvSpPr txBox="1"/>
          <p:nvPr/>
        </p:nvSpPr>
        <p:spPr>
          <a:xfrm>
            <a:off x="222251" y="1066800"/>
            <a:ext cx="5797549" cy="3139321"/>
          </a:xfrm>
          <a:prstGeom prst="rect">
            <a:avLst/>
          </a:prstGeom>
          <a:noFill/>
        </p:spPr>
        <p:txBody>
          <a:bodyPr wrap="square" rtlCol="0">
            <a:spAutoFit/>
          </a:bodyPr>
          <a:lstStyle/>
          <a:p>
            <a:pPr marL="285750" indent="-285750">
              <a:buFont typeface="Arial" panose="020B0604020202020204" pitchFamily="34" charset="0"/>
              <a:buChar char="•"/>
            </a:pPr>
            <a:r>
              <a:rPr lang="en-US" dirty="0"/>
              <a:t>We will now our exit the current DMO session so that we can launch DMO/Epic to proceed to learn how to create Step-by-step Commands to pull Epic </a:t>
            </a:r>
            <a:r>
              <a:rPr lang="en-US" dirty="0" err="1"/>
              <a:t>SmartPhrases</a:t>
            </a:r>
            <a:r>
              <a:rPr lang="en-US" dirty="0"/>
              <a:t> into the progress note using a Dragon Step-by-step Command.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Click on the </a:t>
            </a:r>
            <a:r>
              <a:rPr lang="en-US" dirty="0" err="1"/>
              <a:t>DragonBar</a:t>
            </a:r>
            <a:r>
              <a:rPr lang="en-US" dirty="0"/>
              <a:t> menu and select </a:t>
            </a:r>
            <a:r>
              <a:rPr lang="en-US" b="1" dirty="0"/>
              <a:t>Exit</a:t>
            </a:r>
            <a:r>
              <a:rPr lang="en-US" dirty="0"/>
              <a:t> from the dropdown menu.</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u="sng" dirty="0"/>
              <a:t>Log off of the Cerner application</a:t>
            </a:r>
            <a:r>
              <a:rPr lang="en-US" dirty="0"/>
              <a:t>.</a:t>
            </a:r>
          </a:p>
          <a:p>
            <a:endParaRPr lang="en-US" dirty="0"/>
          </a:p>
        </p:txBody>
      </p:sp>
      <p:cxnSp>
        <p:nvCxnSpPr>
          <p:cNvPr id="12" name="Straight Arrow Connector 11">
            <a:extLst>
              <a:ext uri="{FF2B5EF4-FFF2-40B4-BE49-F238E27FC236}">
                <a16:creationId xmlns:a16="http://schemas.microsoft.com/office/drawing/2014/main" id="{09406196-EF97-B9AA-D5D2-6DBCCDD381EB}"/>
              </a:ext>
            </a:extLst>
          </p:cNvPr>
          <p:cNvCxnSpPr>
            <a:cxnSpLocks/>
          </p:cNvCxnSpPr>
          <p:nvPr/>
        </p:nvCxnSpPr>
        <p:spPr>
          <a:xfrm>
            <a:off x="1295400" y="5486400"/>
            <a:ext cx="4343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40D5FC5C-FAE7-650E-3084-21ECFF1296CA}"/>
              </a:ext>
            </a:extLst>
          </p:cNvPr>
          <p:cNvPicPr>
            <a:picLocks noGrp="1" noChangeAspect="1"/>
          </p:cNvPicPr>
          <p:nvPr>
            <p:ph idx="1"/>
          </p:nvPr>
        </p:nvPicPr>
        <p:blipFill>
          <a:blip r:embed="rId3"/>
          <a:stretch>
            <a:fillRect/>
          </a:stretch>
        </p:blipFill>
        <p:spPr>
          <a:xfrm>
            <a:off x="5855742" y="1917259"/>
            <a:ext cx="3066007" cy="3987019"/>
          </a:xfrm>
        </p:spPr>
      </p:pic>
      <p:pic>
        <p:nvPicPr>
          <p:cNvPr id="13" name="Picture 12">
            <a:extLst>
              <a:ext uri="{FF2B5EF4-FFF2-40B4-BE49-F238E27FC236}">
                <a16:creationId xmlns:a16="http://schemas.microsoft.com/office/drawing/2014/main" id="{609215F7-10F9-65F5-5A67-AA43F5A5B3EF}"/>
              </a:ext>
            </a:extLst>
          </p:cNvPr>
          <p:cNvPicPr>
            <a:picLocks noChangeAspect="1"/>
          </p:cNvPicPr>
          <p:nvPr/>
        </p:nvPicPr>
        <p:blipFill>
          <a:blip r:embed="rId4"/>
          <a:stretch>
            <a:fillRect/>
          </a:stretch>
        </p:blipFill>
        <p:spPr>
          <a:xfrm>
            <a:off x="8001000" y="1036054"/>
            <a:ext cx="872255" cy="700448"/>
          </a:xfrm>
          <a:prstGeom prst="rect">
            <a:avLst/>
          </a:prstGeom>
        </p:spPr>
      </p:pic>
      <p:sp>
        <p:nvSpPr>
          <p:cNvPr id="10" name="Rectangle 9">
            <a:extLst>
              <a:ext uri="{FF2B5EF4-FFF2-40B4-BE49-F238E27FC236}">
                <a16:creationId xmlns:a16="http://schemas.microsoft.com/office/drawing/2014/main" id="{9312C2B8-E138-411C-8B7B-272267CD53D2}"/>
              </a:ext>
            </a:extLst>
          </p:cNvPr>
          <p:cNvSpPr/>
          <p:nvPr/>
        </p:nvSpPr>
        <p:spPr>
          <a:xfrm>
            <a:off x="5914697" y="5486400"/>
            <a:ext cx="1171903"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11742974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BBE15-13EB-D6AE-B4D6-3688D9E9698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271543-8847-3A22-6358-82F5B7910BA1}"/>
              </a:ext>
            </a:extLst>
          </p:cNvPr>
          <p:cNvSpPr>
            <a:spLocks noGrp="1"/>
          </p:cNvSpPr>
          <p:nvPr>
            <p:ph idx="1"/>
          </p:nvPr>
        </p:nvSpPr>
        <p:spPr>
          <a:xfrm>
            <a:off x="242057" y="1219200"/>
            <a:ext cx="8680328" cy="5142926"/>
          </a:xfrm>
        </p:spPr>
        <p:txBody>
          <a:bodyPr/>
          <a:lstStyle/>
          <a:p>
            <a:pPr marL="0" indent="0">
              <a:buNone/>
            </a:pPr>
            <a:r>
              <a:rPr lang="en-US" dirty="0"/>
              <a:t>For future reference, clinical workstations are workstations only found at UPMC facilities.  To access DMO and the EHR application from a Clinical Workstation, click on the DMO Epic icon from the CareFX-Launch Bar which is found at the top of the screen on these PCs.  This will launch your applications. The DMO Epic icon on the CareFX-Launch bar is shown below:</a:t>
            </a:r>
          </a:p>
          <a:p>
            <a:endParaRPr lang="en-US" dirty="0"/>
          </a:p>
          <a:p>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DA84AE79-568E-E49A-BDD8-F2D991DD4980}"/>
              </a:ext>
            </a:extLst>
          </p:cNvPr>
          <p:cNvSpPr>
            <a:spLocks noGrp="1"/>
          </p:cNvSpPr>
          <p:nvPr>
            <p:ph type="title"/>
          </p:nvPr>
        </p:nvSpPr>
        <p:spPr/>
        <p:txBody>
          <a:bodyPr/>
          <a:lstStyle/>
          <a:p>
            <a:r>
              <a:rPr lang="en-US" dirty="0"/>
              <a:t>Accessing Epic and DMO from a Clinical Workstation at a UPMC Facility Using the CareFX-Launch Bar</a:t>
            </a:r>
          </a:p>
        </p:txBody>
      </p:sp>
      <p:sp>
        <p:nvSpPr>
          <p:cNvPr id="4" name="Slide Number Placeholder 3">
            <a:extLst>
              <a:ext uri="{FF2B5EF4-FFF2-40B4-BE49-F238E27FC236}">
                <a16:creationId xmlns:a16="http://schemas.microsoft.com/office/drawing/2014/main" id="{C2BFFD09-2F89-4276-F2A2-3EFC98675B26}"/>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129</a:t>
            </a:fld>
            <a:endParaRPr lang="en-US">
              <a:solidFill>
                <a:srgbClr val="FFFFFF"/>
              </a:solidFill>
            </a:endParaRPr>
          </a:p>
        </p:txBody>
      </p:sp>
      <p:pic>
        <p:nvPicPr>
          <p:cNvPr id="7" name="Picture 6">
            <a:extLst>
              <a:ext uri="{FF2B5EF4-FFF2-40B4-BE49-F238E27FC236}">
                <a16:creationId xmlns:a16="http://schemas.microsoft.com/office/drawing/2014/main" id="{CF89D564-0666-3A6C-2B75-9FCBB29C574A}"/>
              </a:ext>
            </a:extLst>
          </p:cNvPr>
          <p:cNvPicPr>
            <a:picLocks noChangeAspect="1"/>
          </p:cNvPicPr>
          <p:nvPr/>
        </p:nvPicPr>
        <p:blipFill>
          <a:blip r:embed="rId3"/>
          <a:stretch>
            <a:fillRect/>
          </a:stretch>
        </p:blipFill>
        <p:spPr>
          <a:xfrm>
            <a:off x="224381" y="4010076"/>
            <a:ext cx="8695238" cy="409524"/>
          </a:xfrm>
          <a:prstGeom prst="rect">
            <a:avLst/>
          </a:prstGeom>
          <a:ln w="12700">
            <a:solidFill>
              <a:schemeClr val="tx1"/>
            </a:solidFill>
          </a:ln>
        </p:spPr>
      </p:pic>
      <p:pic>
        <p:nvPicPr>
          <p:cNvPr id="11" name="Picture 10">
            <a:extLst>
              <a:ext uri="{FF2B5EF4-FFF2-40B4-BE49-F238E27FC236}">
                <a16:creationId xmlns:a16="http://schemas.microsoft.com/office/drawing/2014/main" id="{FF5830CF-CF3A-99D2-292C-28F64B289E79}"/>
              </a:ext>
            </a:extLst>
          </p:cNvPr>
          <p:cNvPicPr>
            <a:picLocks noChangeAspect="1"/>
          </p:cNvPicPr>
          <p:nvPr/>
        </p:nvPicPr>
        <p:blipFill>
          <a:blip r:embed="rId4"/>
          <a:stretch>
            <a:fillRect/>
          </a:stretch>
        </p:blipFill>
        <p:spPr>
          <a:xfrm>
            <a:off x="4127498" y="5029200"/>
            <a:ext cx="881068" cy="904881"/>
          </a:xfrm>
          <a:prstGeom prst="rect">
            <a:avLst/>
          </a:prstGeom>
          <a:ln w="12700">
            <a:solidFill>
              <a:schemeClr val="tx1"/>
            </a:solidFill>
          </a:ln>
        </p:spPr>
      </p:pic>
      <p:cxnSp>
        <p:nvCxnSpPr>
          <p:cNvPr id="19" name="Connector: Elbow 18">
            <a:extLst>
              <a:ext uri="{FF2B5EF4-FFF2-40B4-BE49-F238E27FC236}">
                <a16:creationId xmlns:a16="http://schemas.microsoft.com/office/drawing/2014/main" id="{0DE033D4-2290-B3CA-AE89-AC81EC627206}"/>
              </a:ext>
            </a:extLst>
          </p:cNvPr>
          <p:cNvCxnSpPr>
            <a:cxnSpLocks/>
          </p:cNvCxnSpPr>
          <p:nvPr/>
        </p:nvCxnSpPr>
        <p:spPr>
          <a:xfrm flipV="1">
            <a:off x="5334000" y="4541039"/>
            <a:ext cx="2463281" cy="945361"/>
          </a:xfrm>
          <a:prstGeom prst="bentConnector3">
            <a:avLst>
              <a:gd name="adj1" fmla="val 10011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065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85A00F-3F1B-4DE3-A373-974FF806AA59}"/>
              </a:ext>
            </a:extLst>
          </p:cNvPr>
          <p:cNvSpPr>
            <a:spLocks noGrp="1"/>
          </p:cNvSpPr>
          <p:nvPr>
            <p:ph idx="1"/>
          </p:nvPr>
        </p:nvSpPr>
        <p:spPr/>
        <p:txBody>
          <a:bodyPr/>
          <a:lstStyle/>
          <a:p>
            <a:pPr marL="0" indent="0">
              <a:buNone/>
            </a:pPr>
            <a:r>
              <a:rPr lang="en-US" sz="3200" b="0" i="0" dirty="0">
                <a:effectLst/>
                <a:latin typeface="Arial" panose="020B0604020202020204" pitchFamily="34" charset="0"/>
                <a:cs typeface="Arial" panose="020B0604020202020204" pitchFamily="34" charset="0"/>
              </a:rPr>
              <a:t>If your home PC is a Mac or a non-UPMC built device, the only way to dictate from home would be the use of the iPhone App </a:t>
            </a:r>
            <a:r>
              <a:rPr lang="en-US" sz="3200" b="1" i="0" dirty="0">
                <a:effectLst/>
                <a:latin typeface="Arial" panose="020B0604020202020204" pitchFamily="34" charset="0"/>
                <a:cs typeface="Arial" panose="020B0604020202020204" pitchFamily="34" charset="0"/>
              </a:rPr>
              <a:t>PowerMic Mobile </a:t>
            </a:r>
            <a:r>
              <a:rPr lang="en-US" sz="3200" b="0" i="0" dirty="0">
                <a:effectLst/>
                <a:latin typeface="Arial" panose="020B0604020202020204" pitchFamily="34" charset="0"/>
                <a:cs typeface="Arial" panose="020B0604020202020204" pitchFamily="34" charset="0"/>
              </a:rPr>
              <a:t>which we will setup together during training today. </a:t>
            </a:r>
          </a:p>
          <a:p>
            <a:endParaRPr lang="en-US" dirty="0"/>
          </a:p>
        </p:txBody>
      </p:sp>
      <p:sp>
        <p:nvSpPr>
          <p:cNvPr id="3" name="Title 2">
            <a:extLst>
              <a:ext uri="{FF2B5EF4-FFF2-40B4-BE49-F238E27FC236}">
                <a16:creationId xmlns:a16="http://schemas.microsoft.com/office/drawing/2014/main" id="{BA7FA4F7-1D73-4DAD-B245-791CDB0800A5}"/>
              </a:ext>
            </a:extLst>
          </p:cNvPr>
          <p:cNvSpPr>
            <a:spLocks noGrp="1"/>
          </p:cNvSpPr>
          <p:nvPr>
            <p:ph type="title"/>
          </p:nvPr>
        </p:nvSpPr>
        <p:spPr/>
        <p:txBody>
          <a:bodyPr/>
          <a:lstStyle/>
          <a:p>
            <a:r>
              <a:rPr lang="en-US" dirty="0"/>
              <a:t>Important FYI</a:t>
            </a:r>
          </a:p>
        </p:txBody>
      </p:sp>
      <p:sp>
        <p:nvSpPr>
          <p:cNvPr id="4" name="Slide Number Placeholder 3">
            <a:extLst>
              <a:ext uri="{FF2B5EF4-FFF2-40B4-BE49-F238E27FC236}">
                <a16:creationId xmlns:a16="http://schemas.microsoft.com/office/drawing/2014/main" id="{5EFC4CD2-FE62-42E2-947C-E05196856CC7}"/>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13</a:t>
            </a:fld>
            <a:endParaRPr lang="en-US">
              <a:solidFill>
                <a:srgbClr val="FFFFFF"/>
              </a:solidFill>
            </a:endParaRPr>
          </a:p>
        </p:txBody>
      </p:sp>
      <p:pic>
        <p:nvPicPr>
          <p:cNvPr id="5" name="Picture 4">
            <a:extLst>
              <a:ext uri="{FF2B5EF4-FFF2-40B4-BE49-F238E27FC236}">
                <a16:creationId xmlns:a16="http://schemas.microsoft.com/office/drawing/2014/main" id="{548266CE-F0B7-5C48-A012-165FC7FBC5D8}"/>
              </a:ext>
            </a:extLst>
          </p:cNvPr>
          <p:cNvPicPr>
            <a:picLocks noChangeAspect="1"/>
          </p:cNvPicPr>
          <p:nvPr/>
        </p:nvPicPr>
        <p:blipFill>
          <a:blip r:embed="rId2"/>
          <a:stretch>
            <a:fillRect/>
          </a:stretch>
        </p:blipFill>
        <p:spPr>
          <a:xfrm>
            <a:off x="3200400" y="3733800"/>
            <a:ext cx="2932406" cy="2605547"/>
          </a:xfrm>
          <a:prstGeom prst="rect">
            <a:avLst/>
          </a:prstGeom>
          <a:ln w="12700">
            <a:solidFill>
              <a:schemeClr val="accent1"/>
            </a:solidFill>
          </a:ln>
        </p:spPr>
      </p:pic>
    </p:spTree>
    <p:extLst>
      <p:ext uri="{BB962C8B-B14F-4D97-AF65-F5344CB8AC3E}">
        <p14:creationId xmlns:p14="http://schemas.microsoft.com/office/powerpoint/2010/main" val="25394616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92E30-6C95-C747-77B6-FEC44663AE9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17D0CA-162C-53B1-24C8-5591415517DD}"/>
              </a:ext>
            </a:extLst>
          </p:cNvPr>
          <p:cNvSpPr>
            <a:spLocks noGrp="1"/>
          </p:cNvSpPr>
          <p:nvPr>
            <p:ph idx="1"/>
          </p:nvPr>
        </p:nvSpPr>
        <p:spPr>
          <a:xfrm>
            <a:off x="0" y="914400"/>
            <a:ext cx="4876799" cy="4495800"/>
          </a:xfrm>
        </p:spPr>
        <p:txBody>
          <a:bodyPr/>
          <a:lstStyle/>
          <a:p>
            <a:r>
              <a:rPr lang="en-US" sz="1500" dirty="0">
                <a:latin typeface="Arial" panose="020B0604020202020204" pitchFamily="34" charset="0"/>
                <a:ea typeface="Times New Roman" panose="02020603050405020304" pitchFamily="18" charset="0"/>
                <a:cs typeface="Arial" panose="020B0604020202020204" pitchFamily="34" charset="0"/>
              </a:rPr>
              <a:t>If on the UPMC Network, first, access Epic by clicking the Epic Hyperdrive icon on your desktop.  The desktop icon does not work when accessing the UPMC Network via any type of VPN, i.e., Global Protect, and users would need to access Epic and DMO via MyApps.</a:t>
            </a:r>
          </a:p>
          <a:p>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r>
              <a:rPr lang="en-US" sz="1500" dirty="0">
                <a:effectLst/>
                <a:latin typeface="Arial" panose="020B0604020202020204" pitchFamily="34" charset="0"/>
                <a:ea typeface="Times New Roman" panose="02020603050405020304" pitchFamily="18" charset="0"/>
                <a:cs typeface="Arial" panose="020B0604020202020204" pitchFamily="34" charset="0"/>
              </a:rPr>
              <a:t>To launch DMO once in Epic Hyperspace, click the DMO button located on the Epic toolbar.</a:t>
            </a:r>
          </a:p>
          <a:p>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r>
              <a:rPr lang="en-US" sz="1500" dirty="0">
                <a:effectLst/>
                <a:latin typeface="Arial" panose="020B0604020202020204" pitchFamily="34" charset="0"/>
                <a:ea typeface="Times New Roman" panose="02020603050405020304" pitchFamily="18" charset="0"/>
                <a:cs typeface="Arial" panose="020B0604020202020204" pitchFamily="34" charset="0"/>
              </a:rPr>
              <a:t>Once the Dragon Medical One log in window opens, users will enter their network username in the User field.  To change the default microphone, users will click the arrow in the Microphone field to access the drop-down menu and then select the desired microphone and click </a:t>
            </a:r>
            <a:r>
              <a:rPr lang="en-US" sz="1500" b="1" dirty="0">
                <a:effectLst/>
                <a:latin typeface="Arial" panose="020B0604020202020204" pitchFamily="34" charset="0"/>
                <a:ea typeface="Times New Roman" panose="02020603050405020304" pitchFamily="18" charset="0"/>
                <a:cs typeface="Arial" panose="020B0604020202020204" pitchFamily="34" charset="0"/>
              </a:rPr>
              <a:t>OK</a:t>
            </a:r>
            <a:r>
              <a:rPr lang="en-US" sz="1500" dirty="0">
                <a:effectLst/>
                <a:latin typeface="Arial" panose="020B0604020202020204" pitchFamily="34" charset="0"/>
                <a:ea typeface="Times New Roman" panose="02020603050405020304" pitchFamily="18" charset="0"/>
                <a:cs typeface="Arial" panose="020B0604020202020204" pitchFamily="34" charset="0"/>
              </a:rPr>
              <a:t>.</a:t>
            </a:r>
          </a:p>
          <a:p>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r>
              <a:rPr lang="en-US" sz="1500" dirty="0">
                <a:effectLst/>
                <a:latin typeface="Arial" panose="020B0604020202020204" pitchFamily="34" charset="0"/>
                <a:ea typeface="Times New Roman" panose="02020603050405020304" pitchFamily="18" charset="0"/>
                <a:cs typeface="Arial" panose="020B0604020202020204" pitchFamily="34" charset="0"/>
              </a:rPr>
              <a:t>Once logged in, the </a:t>
            </a:r>
            <a:r>
              <a:rPr lang="en-US" sz="1500" dirty="0" err="1">
                <a:effectLst/>
                <a:latin typeface="Arial" panose="020B0604020202020204" pitchFamily="34" charset="0"/>
                <a:ea typeface="Times New Roman" panose="02020603050405020304" pitchFamily="18" charset="0"/>
                <a:cs typeface="Arial" panose="020B0604020202020204" pitchFamily="34" charset="0"/>
              </a:rPr>
              <a:t>DragonBar</a:t>
            </a:r>
            <a:r>
              <a:rPr lang="en-US" sz="1500" dirty="0">
                <a:effectLst/>
                <a:latin typeface="Arial" panose="020B0604020202020204" pitchFamily="34" charset="0"/>
                <a:ea typeface="Times New Roman" panose="02020603050405020304" pitchFamily="18" charset="0"/>
                <a:cs typeface="Arial" panose="020B0604020202020204" pitchFamily="34" charset="0"/>
              </a:rPr>
              <a:t> will launch, and users will now be able to use DMO in Epic Hyperdrive.</a:t>
            </a:r>
          </a:p>
          <a:p>
            <a:endParaRPr lang="en-US" sz="15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 name="Title 2">
            <a:extLst>
              <a:ext uri="{FF2B5EF4-FFF2-40B4-BE49-F238E27FC236}">
                <a16:creationId xmlns:a16="http://schemas.microsoft.com/office/drawing/2014/main" id="{7B757CE1-0DF7-F9DD-EA9C-6D07E2DB9B6C}"/>
              </a:ext>
            </a:extLst>
          </p:cNvPr>
          <p:cNvSpPr>
            <a:spLocks noGrp="1"/>
          </p:cNvSpPr>
          <p:nvPr>
            <p:ph type="title"/>
          </p:nvPr>
        </p:nvSpPr>
        <p:spPr/>
        <p:txBody>
          <a:bodyPr/>
          <a:lstStyle/>
          <a:p>
            <a:pPr algn="ctr"/>
            <a:br>
              <a:rPr lang="en-US" b="1" dirty="0">
                <a:effectLst/>
                <a:latin typeface="Arial" panose="020B0604020202020204" pitchFamily="34" charset="0"/>
                <a:ea typeface="Calibri" panose="020F0502020204030204" pitchFamily="34" charset="0"/>
                <a:cs typeface="Arial" panose="020B0604020202020204" pitchFamily="34" charset="0"/>
              </a:rPr>
            </a:br>
            <a:r>
              <a:rPr lang="en-US" b="1" dirty="0">
                <a:effectLst/>
                <a:latin typeface="Arial" panose="020B0604020202020204" pitchFamily="34" charset="0"/>
                <a:ea typeface="Calibri" panose="020F0502020204030204" pitchFamily="34" charset="0"/>
                <a:cs typeface="Arial" panose="020B0604020202020204" pitchFamily="34" charset="0"/>
              </a:rPr>
              <a:t>Accessing Epic and DMO via Epic Hyperdrive on Desktop</a:t>
            </a:r>
            <a:br>
              <a:rPr lang="en-US" b="1" dirty="0">
                <a:effectLst/>
                <a:latin typeface="Arial" panose="020B0604020202020204" pitchFamily="34" charset="0"/>
                <a:ea typeface="Calibri" panose="020F0502020204030204" pitchFamily="34" charset="0"/>
                <a:cs typeface="Arial" panose="020B0604020202020204" pitchFamily="34" charset="0"/>
              </a:rPr>
            </a:br>
            <a:r>
              <a:rPr lang="en-US" b="1" dirty="0">
                <a:effectLst/>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ea typeface="Calibri" panose="020F0502020204030204" pitchFamily="34" charset="0"/>
                <a:cs typeface="Arial" panose="020B0604020202020204" pitchFamily="34" charset="0"/>
              </a:rPr>
              <a:t>Must Be On UPMC Network)</a:t>
            </a:r>
            <a:br>
              <a:rPr lang="en-US"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a:extLst>
              <a:ext uri="{FF2B5EF4-FFF2-40B4-BE49-F238E27FC236}">
                <a16:creationId xmlns:a16="http://schemas.microsoft.com/office/drawing/2014/main" id="{BF01FE69-41F9-74AA-75CB-38A57487C1C0}"/>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DB443048-B2F1-2EA4-A16B-A004754FF594}"/>
              </a:ext>
            </a:extLst>
          </p:cNvPr>
          <p:cNvPicPr>
            <a:picLocks noChangeAspect="1"/>
          </p:cNvPicPr>
          <p:nvPr/>
        </p:nvPicPr>
        <p:blipFill>
          <a:blip r:embed="rId2"/>
          <a:stretch>
            <a:fillRect/>
          </a:stretch>
        </p:blipFill>
        <p:spPr>
          <a:xfrm>
            <a:off x="4861558" y="2090889"/>
            <a:ext cx="4231005" cy="555779"/>
          </a:xfrm>
          <a:prstGeom prst="rect">
            <a:avLst/>
          </a:prstGeom>
          <a:ln w="12700">
            <a:solidFill>
              <a:schemeClr val="tx1"/>
            </a:solidFill>
          </a:ln>
        </p:spPr>
      </p:pic>
      <p:pic>
        <p:nvPicPr>
          <p:cNvPr id="11" name="Picture 10">
            <a:extLst>
              <a:ext uri="{FF2B5EF4-FFF2-40B4-BE49-F238E27FC236}">
                <a16:creationId xmlns:a16="http://schemas.microsoft.com/office/drawing/2014/main" id="{6F0F1EF8-6D9C-0DA8-AD4A-92565ECAC411}"/>
              </a:ext>
            </a:extLst>
          </p:cNvPr>
          <p:cNvPicPr>
            <a:picLocks noChangeAspect="1"/>
          </p:cNvPicPr>
          <p:nvPr/>
        </p:nvPicPr>
        <p:blipFill>
          <a:blip r:embed="rId3"/>
          <a:stretch>
            <a:fillRect/>
          </a:stretch>
        </p:blipFill>
        <p:spPr>
          <a:xfrm>
            <a:off x="5640320" y="938595"/>
            <a:ext cx="2866916" cy="1109774"/>
          </a:xfrm>
          <a:prstGeom prst="rect">
            <a:avLst/>
          </a:prstGeom>
          <a:ln w="12700">
            <a:solidFill>
              <a:schemeClr val="tx1"/>
            </a:solidFill>
          </a:ln>
        </p:spPr>
      </p:pic>
      <p:pic>
        <p:nvPicPr>
          <p:cNvPr id="9" name="Picture 8">
            <a:extLst>
              <a:ext uri="{FF2B5EF4-FFF2-40B4-BE49-F238E27FC236}">
                <a16:creationId xmlns:a16="http://schemas.microsoft.com/office/drawing/2014/main" id="{12B84879-6384-AFDC-9845-81D9EB454F02}"/>
              </a:ext>
            </a:extLst>
          </p:cNvPr>
          <p:cNvPicPr>
            <a:picLocks noChangeAspect="1"/>
          </p:cNvPicPr>
          <p:nvPr/>
        </p:nvPicPr>
        <p:blipFill>
          <a:blip r:embed="rId4"/>
          <a:stretch>
            <a:fillRect/>
          </a:stretch>
        </p:blipFill>
        <p:spPr>
          <a:xfrm>
            <a:off x="4861559" y="2715248"/>
            <a:ext cx="4231005" cy="2256535"/>
          </a:xfrm>
          <a:prstGeom prst="rect">
            <a:avLst/>
          </a:prstGeom>
          <a:ln w="12700">
            <a:solidFill>
              <a:schemeClr val="tx1"/>
            </a:solidFill>
          </a:ln>
        </p:spPr>
      </p:pic>
      <p:pic>
        <p:nvPicPr>
          <p:cNvPr id="12" name="Picture 11">
            <a:extLst>
              <a:ext uri="{FF2B5EF4-FFF2-40B4-BE49-F238E27FC236}">
                <a16:creationId xmlns:a16="http://schemas.microsoft.com/office/drawing/2014/main" id="{3C4FD63C-4908-20C7-CD3D-38D653B9392A}"/>
              </a:ext>
            </a:extLst>
          </p:cNvPr>
          <p:cNvPicPr>
            <a:picLocks noChangeAspect="1"/>
          </p:cNvPicPr>
          <p:nvPr/>
        </p:nvPicPr>
        <p:blipFill>
          <a:blip r:embed="rId5"/>
          <a:stretch>
            <a:fillRect/>
          </a:stretch>
        </p:blipFill>
        <p:spPr>
          <a:xfrm>
            <a:off x="5636488" y="5040363"/>
            <a:ext cx="3029870" cy="793228"/>
          </a:xfrm>
          <a:prstGeom prst="rect">
            <a:avLst/>
          </a:prstGeom>
          <a:ln w="12700">
            <a:solidFill>
              <a:schemeClr val="tx1"/>
            </a:solidFill>
          </a:ln>
        </p:spPr>
      </p:pic>
      <p:sp>
        <p:nvSpPr>
          <p:cNvPr id="7" name="TextBox 6">
            <a:extLst>
              <a:ext uri="{FF2B5EF4-FFF2-40B4-BE49-F238E27FC236}">
                <a16:creationId xmlns:a16="http://schemas.microsoft.com/office/drawing/2014/main" id="{7BDFCA2B-9971-4BAA-BBAB-ABE24E707BAF}"/>
              </a:ext>
            </a:extLst>
          </p:cNvPr>
          <p:cNvSpPr txBox="1"/>
          <p:nvPr/>
        </p:nvSpPr>
        <p:spPr>
          <a:xfrm>
            <a:off x="2209800" y="5638800"/>
            <a:ext cx="2667000" cy="738664"/>
          </a:xfrm>
          <a:prstGeom prst="rect">
            <a:avLst/>
          </a:prstGeom>
          <a:solidFill>
            <a:schemeClr val="bg2">
              <a:lumMod val="40000"/>
              <a:lumOff val="60000"/>
            </a:schemeClr>
          </a:solidFill>
        </p:spPr>
        <p:txBody>
          <a:bodyPr wrap="square" rtlCol="0">
            <a:spAutoFit/>
          </a:bodyPr>
          <a:lstStyle/>
          <a:p>
            <a:r>
              <a:rPr lang="en-US" sz="1400" b="1" u="sng" dirty="0">
                <a:latin typeface="Calibri" panose="020F0502020204030204" pitchFamily="34" charset="0"/>
                <a:cs typeface="Arial" panose="020B0604020202020204" pitchFamily="34" charset="0"/>
              </a:rPr>
              <a:t>Of Note</a:t>
            </a:r>
            <a:r>
              <a:rPr lang="en-US" sz="1400" b="1" dirty="0">
                <a:latin typeface="Calibri" panose="020F0502020204030204" pitchFamily="34" charset="0"/>
                <a:cs typeface="Arial" panose="020B0604020202020204" pitchFamily="34" charset="0"/>
              </a:rPr>
              <a:t>:  The desktop icon will no longer be available after Epic Bridges go-live. </a:t>
            </a:r>
            <a:endParaRPr lang="en-US" sz="1400" b="1" dirty="0"/>
          </a:p>
        </p:txBody>
      </p:sp>
      <p:pic>
        <p:nvPicPr>
          <p:cNvPr id="8" name="Picture 7">
            <a:extLst>
              <a:ext uri="{FF2B5EF4-FFF2-40B4-BE49-F238E27FC236}">
                <a16:creationId xmlns:a16="http://schemas.microsoft.com/office/drawing/2014/main" id="{C7E01E58-FD1B-5960-1BB6-2E2C52C74828}"/>
              </a:ext>
            </a:extLst>
          </p:cNvPr>
          <p:cNvPicPr>
            <a:picLocks noChangeAspect="1"/>
          </p:cNvPicPr>
          <p:nvPr/>
        </p:nvPicPr>
        <p:blipFill>
          <a:blip r:embed="rId6"/>
          <a:stretch>
            <a:fillRect/>
          </a:stretch>
        </p:blipFill>
        <p:spPr>
          <a:xfrm flipH="1">
            <a:off x="4878245" y="5656559"/>
            <a:ext cx="680598" cy="876797"/>
          </a:xfrm>
          <a:prstGeom prst="rect">
            <a:avLst/>
          </a:prstGeom>
        </p:spPr>
      </p:pic>
    </p:spTree>
    <p:extLst>
      <p:ext uri="{BB962C8B-B14F-4D97-AF65-F5344CB8AC3E}">
        <p14:creationId xmlns:p14="http://schemas.microsoft.com/office/powerpoint/2010/main" val="38258259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12DAA-3E47-A7FF-7E57-B125F30A46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8918DF-2DF3-F46C-B119-1C55393906C2}"/>
              </a:ext>
            </a:extLst>
          </p:cNvPr>
          <p:cNvPicPr>
            <a:picLocks noChangeAspect="1"/>
          </p:cNvPicPr>
          <p:nvPr/>
        </p:nvPicPr>
        <p:blipFill>
          <a:blip r:embed="rId3"/>
          <a:stretch>
            <a:fillRect/>
          </a:stretch>
        </p:blipFill>
        <p:spPr>
          <a:xfrm>
            <a:off x="5179137" y="988263"/>
            <a:ext cx="1698068" cy="1195822"/>
          </a:xfrm>
          <a:prstGeom prst="rect">
            <a:avLst/>
          </a:prstGeom>
          <a:ln w="12700">
            <a:solidFill>
              <a:schemeClr val="accent1"/>
            </a:solidFill>
          </a:ln>
        </p:spPr>
      </p:pic>
      <p:sp>
        <p:nvSpPr>
          <p:cNvPr id="8195" name="Title 2">
            <a:extLst>
              <a:ext uri="{FF2B5EF4-FFF2-40B4-BE49-F238E27FC236}">
                <a16:creationId xmlns:a16="http://schemas.microsoft.com/office/drawing/2014/main" id="{6C5ED52E-421B-C3C3-F11B-6E6B31E5AAC5}"/>
              </a:ext>
            </a:extLst>
          </p:cNvPr>
          <p:cNvSpPr>
            <a:spLocks noGrp="1"/>
          </p:cNvSpPr>
          <p:nvPr>
            <p:ph type="title"/>
          </p:nvPr>
        </p:nvSpPr>
        <p:spPr>
          <a:xfrm>
            <a:off x="0" y="0"/>
            <a:ext cx="9143999" cy="8623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dirty="0">
                <a:latin typeface="Arial" pitchFamily="34" charset="0"/>
                <a:cs typeface="Arial" pitchFamily="34" charset="0"/>
              </a:rPr>
              <a:t>Accessing DMO and Epic From a Non-Clinical Workstation via MyApps (myapps.upmc.edu)</a:t>
            </a:r>
          </a:p>
        </p:txBody>
      </p:sp>
      <p:sp>
        <p:nvSpPr>
          <p:cNvPr id="8196" name="Slide Number Placeholder 3">
            <a:extLst>
              <a:ext uri="{FF2B5EF4-FFF2-40B4-BE49-F238E27FC236}">
                <a16:creationId xmlns:a16="http://schemas.microsoft.com/office/drawing/2014/main" id="{2DB07931-D3D8-71B7-2B15-07361334BCC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131</a:t>
            </a:fld>
            <a:endParaRPr lang="en-US" sz="1200" b="0">
              <a:solidFill>
                <a:srgbClr val="FFFFFF"/>
              </a:solidFill>
            </a:endParaRPr>
          </a:p>
        </p:txBody>
      </p:sp>
      <p:sp>
        <p:nvSpPr>
          <p:cNvPr id="8" name="Title 1">
            <a:extLst>
              <a:ext uri="{FF2B5EF4-FFF2-40B4-BE49-F238E27FC236}">
                <a16:creationId xmlns:a16="http://schemas.microsoft.com/office/drawing/2014/main" id="{FA834E46-ACFF-AE38-DE7C-87FD47E74209}"/>
              </a:ext>
            </a:extLst>
          </p:cNvPr>
          <p:cNvSpPr>
            <a:spLocks noGrp="1"/>
          </p:cNvSpPr>
          <p:nvPr/>
        </p:nvSpPr>
        <p:spPr bwMode="auto">
          <a:xfrm>
            <a:off x="1143000" y="1424845"/>
            <a:ext cx="6972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tx1"/>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2pPr>
            <a:lvl3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3pPr>
            <a:lvl4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4pPr>
            <a:lvl5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5pPr>
            <a:lvl6pPr marL="457200" algn="ctr" rtl="0" fontAlgn="base">
              <a:spcBef>
                <a:spcPct val="0"/>
              </a:spcBef>
              <a:spcAft>
                <a:spcPct val="0"/>
              </a:spcAft>
              <a:defRPr sz="4400" u="sng">
                <a:solidFill>
                  <a:schemeClr val="tx1"/>
                </a:solidFill>
                <a:latin typeface="Calibri" pitchFamily="34" charset="0"/>
              </a:defRPr>
            </a:lvl6pPr>
            <a:lvl7pPr marL="914400" algn="ctr" rtl="0" fontAlgn="base">
              <a:spcBef>
                <a:spcPct val="0"/>
              </a:spcBef>
              <a:spcAft>
                <a:spcPct val="0"/>
              </a:spcAft>
              <a:defRPr sz="4400" u="sng">
                <a:solidFill>
                  <a:schemeClr val="tx1"/>
                </a:solidFill>
                <a:latin typeface="Calibri" pitchFamily="34" charset="0"/>
              </a:defRPr>
            </a:lvl7pPr>
            <a:lvl8pPr marL="1371600" algn="ctr" rtl="0" fontAlgn="base">
              <a:spcBef>
                <a:spcPct val="0"/>
              </a:spcBef>
              <a:spcAft>
                <a:spcPct val="0"/>
              </a:spcAft>
              <a:defRPr sz="4400" u="sng">
                <a:solidFill>
                  <a:schemeClr val="tx1"/>
                </a:solidFill>
                <a:latin typeface="Calibri" pitchFamily="34" charset="0"/>
              </a:defRPr>
            </a:lvl8pPr>
            <a:lvl9pPr marL="1828800" algn="ctr" rtl="0" fontAlgn="base">
              <a:spcBef>
                <a:spcPct val="0"/>
              </a:spcBef>
              <a:spcAft>
                <a:spcPct val="0"/>
              </a:spcAft>
              <a:defRPr sz="4400" u="sng">
                <a:solidFill>
                  <a:schemeClr val="tx1"/>
                </a:solidFill>
                <a:latin typeface="Calibri" pitchFamily="34" charset="0"/>
              </a:defRPr>
            </a:lvl9pPr>
          </a:lstStyle>
          <a:p>
            <a:br>
              <a:rPr lang="en-US" sz="1800" u="none" dirty="0"/>
            </a:br>
            <a:br>
              <a:rPr lang="en-US" sz="1800" u="none" dirty="0"/>
            </a:br>
            <a:br>
              <a:rPr lang="en-US" sz="1800" u="none" dirty="0"/>
            </a:br>
            <a:endParaRPr lang="en-US" sz="1800" u="none" dirty="0"/>
          </a:p>
        </p:txBody>
      </p:sp>
      <p:pic>
        <p:nvPicPr>
          <p:cNvPr id="6" name="Picture 5">
            <a:extLst>
              <a:ext uri="{FF2B5EF4-FFF2-40B4-BE49-F238E27FC236}">
                <a16:creationId xmlns:a16="http://schemas.microsoft.com/office/drawing/2014/main" id="{53DA8FFE-5D50-5317-2817-3886B3A84A16}"/>
              </a:ext>
            </a:extLst>
          </p:cNvPr>
          <p:cNvPicPr>
            <a:picLocks noChangeAspect="1"/>
          </p:cNvPicPr>
          <p:nvPr/>
        </p:nvPicPr>
        <p:blipFill>
          <a:blip r:embed="rId4"/>
          <a:stretch>
            <a:fillRect/>
          </a:stretch>
        </p:blipFill>
        <p:spPr>
          <a:xfrm>
            <a:off x="222251" y="932604"/>
            <a:ext cx="4724400" cy="2578586"/>
          </a:xfrm>
          <a:prstGeom prst="rect">
            <a:avLst/>
          </a:prstGeom>
          <a:ln w="12700">
            <a:solidFill>
              <a:schemeClr val="tx1"/>
            </a:solidFill>
          </a:ln>
        </p:spPr>
      </p:pic>
      <p:sp>
        <p:nvSpPr>
          <p:cNvPr id="2" name="Content Placeholder 1">
            <a:extLst>
              <a:ext uri="{FF2B5EF4-FFF2-40B4-BE49-F238E27FC236}">
                <a16:creationId xmlns:a16="http://schemas.microsoft.com/office/drawing/2014/main" id="{2730075E-542F-3831-AEC4-46EA7287CCC9}"/>
              </a:ext>
            </a:extLst>
          </p:cNvPr>
          <p:cNvSpPr>
            <a:spLocks noGrp="1"/>
          </p:cNvSpPr>
          <p:nvPr>
            <p:ph idx="1"/>
          </p:nvPr>
        </p:nvSpPr>
        <p:spPr>
          <a:xfrm>
            <a:off x="71438" y="3581400"/>
            <a:ext cx="8996362" cy="2118336"/>
          </a:xfrm>
        </p:spPr>
        <p:txBody>
          <a:bodyPr/>
          <a:lstStyle/>
          <a:p>
            <a:pPr marL="0" indent="0">
              <a:buNone/>
            </a:pPr>
            <a:r>
              <a:rPr lang="en-US" sz="1800" dirty="0"/>
              <a:t>If you do not have access to the Epic Hyperdrive desktop icon or a clinical workstation due to not being onsite and want to access Epic and DMO remotely via MyApps,  depending on your equipment, location, configuration, and/or access to VPN, i.e. Global Protect, you may need to utilize two-step authentication.  For future reference, additional information regarding setting up two-step authentication can be found here: </a:t>
            </a:r>
          </a:p>
          <a:p>
            <a:pPr marL="0" indent="0">
              <a:buNone/>
            </a:pPr>
            <a:r>
              <a:rPr lang="en-US"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https://upmchs.sharepoint.com/sites/infonet/BusinessTools/Technology/DevicesAccess/Documents/Work_From_Home_Technology_Frequently_Asked_Questions.pdf#search=office%20365</a:t>
            </a:r>
            <a:endParaRPr lang="en-US"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p>
          <a:p>
            <a:pPr marL="0" indent="0">
              <a:buNone/>
            </a:pPr>
            <a:endParaRPr lang="en-US" dirty="0"/>
          </a:p>
          <a:p>
            <a:pPr marL="0" indent="0">
              <a:buNone/>
            </a:pPr>
            <a:endParaRPr lang="en-US" dirty="0"/>
          </a:p>
          <a:p>
            <a:pPr marL="0" indent="0" algn="ctr">
              <a:buNone/>
            </a:pPr>
            <a:r>
              <a:rPr lang="en-US" dirty="0"/>
              <a:t>	</a:t>
            </a:r>
          </a:p>
        </p:txBody>
      </p:sp>
      <p:pic>
        <p:nvPicPr>
          <p:cNvPr id="4" name="Picture 3">
            <a:extLst>
              <a:ext uri="{FF2B5EF4-FFF2-40B4-BE49-F238E27FC236}">
                <a16:creationId xmlns:a16="http://schemas.microsoft.com/office/drawing/2014/main" id="{4C6D7001-807B-9508-4F38-BFF026BB49A5}"/>
              </a:ext>
            </a:extLst>
          </p:cNvPr>
          <p:cNvPicPr>
            <a:picLocks noChangeAspect="1"/>
          </p:cNvPicPr>
          <p:nvPr/>
        </p:nvPicPr>
        <p:blipFill>
          <a:blip r:embed="rId6"/>
          <a:stretch>
            <a:fillRect/>
          </a:stretch>
        </p:blipFill>
        <p:spPr>
          <a:xfrm>
            <a:off x="7815244" y="986601"/>
            <a:ext cx="1106505" cy="1156050"/>
          </a:xfrm>
          <a:prstGeom prst="rect">
            <a:avLst/>
          </a:prstGeom>
          <a:ln w="12700">
            <a:solidFill>
              <a:schemeClr val="accent1"/>
            </a:solidFill>
          </a:ln>
        </p:spPr>
      </p:pic>
      <p:cxnSp>
        <p:nvCxnSpPr>
          <p:cNvPr id="7" name="Straight Arrow Connector 6">
            <a:extLst>
              <a:ext uri="{FF2B5EF4-FFF2-40B4-BE49-F238E27FC236}">
                <a16:creationId xmlns:a16="http://schemas.microsoft.com/office/drawing/2014/main" id="{282FA27F-2B64-22A3-FF16-2BD2BF47F686}"/>
              </a:ext>
            </a:extLst>
          </p:cNvPr>
          <p:cNvCxnSpPr>
            <a:cxnSpLocks/>
          </p:cNvCxnSpPr>
          <p:nvPr/>
        </p:nvCxnSpPr>
        <p:spPr>
          <a:xfrm>
            <a:off x="6096000" y="1752600"/>
            <a:ext cx="148590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6533A30-1CDE-69C2-1199-B81161490B36}"/>
              </a:ext>
            </a:extLst>
          </p:cNvPr>
          <p:cNvCxnSpPr>
            <a:cxnSpLocks/>
          </p:cNvCxnSpPr>
          <p:nvPr/>
        </p:nvCxnSpPr>
        <p:spPr>
          <a:xfrm>
            <a:off x="6096000" y="3048000"/>
            <a:ext cx="148590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ABD9A10-F160-8B04-B838-55C592C23A50}"/>
              </a:ext>
            </a:extLst>
          </p:cNvPr>
          <p:cNvPicPr>
            <a:picLocks noChangeAspect="1"/>
          </p:cNvPicPr>
          <p:nvPr/>
        </p:nvPicPr>
        <p:blipFill>
          <a:blip r:embed="rId7"/>
          <a:stretch>
            <a:fillRect/>
          </a:stretch>
        </p:blipFill>
        <p:spPr>
          <a:xfrm>
            <a:off x="7826436" y="2319089"/>
            <a:ext cx="1102993" cy="1192101"/>
          </a:xfrm>
          <a:prstGeom prst="rect">
            <a:avLst/>
          </a:prstGeom>
          <a:ln w="12700">
            <a:solidFill>
              <a:schemeClr val="accent1"/>
            </a:solidFill>
          </a:ln>
        </p:spPr>
      </p:pic>
    </p:spTree>
    <p:extLst>
      <p:ext uri="{BB962C8B-B14F-4D97-AF65-F5344CB8AC3E}">
        <p14:creationId xmlns:p14="http://schemas.microsoft.com/office/powerpoint/2010/main" val="41045616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ED547-EEE7-6ED9-83AB-7B2D8A186912}"/>
            </a:ext>
          </a:extLst>
        </p:cNvPr>
        <p:cNvGrpSpPr/>
        <p:nvPr/>
      </p:nvGrpSpPr>
      <p:grpSpPr>
        <a:xfrm>
          <a:off x="0" y="0"/>
          <a:ext cx="0" cy="0"/>
          <a:chOff x="0" y="0"/>
          <a:chExt cx="0" cy="0"/>
        </a:xfrm>
      </p:grpSpPr>
      <p:sp>
        <p:nvSpPr>
          <p:cNvPr id="8195" name="Title 2">
            <a:extLst>
              <a:ext uri="{FF2B5EF4-FFF2-40B4-BE49-F238E27FC236}">
                <a16:creationId xmlns:a16="http://schemas.microsoft.com/office/drawing/2014/main" id="{A26D487D-2471-516A-BC1C-57FF6D8D8EFA}"/>
              </a:ext>
            </a:extLst>
          </p:cNvPr>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dirty="0">
                <a:latin typeface="Arial" pitchFamily="34" charset="0"/>
                <a:cs typeface="Arial" pitchFamily="34" charset="0"/>
              </a:rPr>
              <a:t>Accessing DMO and Epic From a Non-Clinical Workstation via MyApps (myapps.upmc.edu)</a:t>
            </a:r>
          </a:p>
        </p:txBody>
      </p:sp>
      <p:sp>
        <p:nvSpPr>
          <p:cNvPr id="8196" name="Slide Number Placeholder 3">
            <a:extLst>
              <a:ext uri="{FF2B5EF4-FFF2-40B4-BE49-F238E27FC236}">
                <a16:creationId xmlns:a16="http://schemas.microsoft.com/office/drawing/2014/main" id="{BA4E8CAB-908C-13F2-E6C3-033BD33D054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132</a:t>
            </a:fld>
            <a:endParaRPr lang="en-US" sz="1200" b="0">
              <a:solidFill>
                <a:srgbClr val="FFFFFF"/>
              </a:solidFill>
            </a:endParaRPr>
          </a:p>
        </p:txBody>
      </p:sp>
      <p:sp>
        <p:nvSpPr>
          <p:cNvPr id="8" name="Title 1">
            <a:extLst>
              <a:ext uri="{FF2B5EF4-FFF2-40B4-BE49-F238E27FC236}">
                <a16:creationId xmlns:a16="http://schemas.microsoft.com/office/drawing/2014/main" id="{E4C68120-CF55-D5F5-70C0-EA0E46C1938C}"/>
              </a:ext>
            </a:extLst>
          </p:cNvPr>
          <p:cNvSpPr>
            <a:spLocks noGrp="1"/>
          </p:cNvSpPr>
          <p:nvPr/>
        </p:nvSpPr>
        <p:spPr bwMode="auto">
          <a:xfrm>
            <a:off x="1143000" y="1424845"/>
            <a:ext cx="6972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tx1"/>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2pPr>
            <a:lvl3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3pPr>
            <a:lvl4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4pPr>
            <a:lvl5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5pPr>
            <a:lvl6pPr marL="457200" algn="ctr" rtl="0" fontAlgn="base">
              <a:spcBef>
                <a:spcPct val="0"/>
              </a:spcBef>
              <a:spcAft>
                <a:spcPct val="0"/>
              </a:spcAft>
              <a:defRPr sz="4400" u="sng">
                <a:solidFill>
                  <a:schemeClr val="tx1"/>
                </a:solidFill>
                <a:latin typeface="Calibri" pitchFamily="34" charset="0"/>
              </a:defRPr>
            </a:lvl6pPr>
            <a:lvl7pPr marL="914400" algn="ctr" rtl="0" fontAlgn="base">
              <a:spcBef>
                <a:spcPct val="0"/>
              </a:spcBef>
              <a:spcAft>
                <a:spcPct val="0"/>
              </a:spcAft>
              <a:defRPr sz="4400" u="sng">
                <a:solidFill>
                  <a:schemeClr val="tx1"/>
                </a:solidFill>
                <a:latin typeface="Calibri" pitchFamily="34" charset="0"/>
              </a:defRPr>
            </a:lvl7pPr>
            <a:lvl8pPr marL="1371600" algn="ctr" rtl="0" fontAlgn="base">
              <a:spcBef>
                <a:spcPct val="0"/>
              </a:spcBef>
              <a:spcAft>
                <a:spcPct val="0"/>
              </a:spcAft>
              <a:defRPr sz="4400" u="sng">
                <a:solidFill>
                  <a:schemeClr val="tx1"/>
                </a:solidFill>
                <a:latin typeface="Calibri" pitchFamily="34" charset="0"/>
              </a:defRPr>
            </a:lvl8pPr>
            <a:lvl9pPr marL="1828800" algn="ctr" rtl="0" fontAlgn="base">
              <a:spcBef>
                <a:spcPct val="0"/>
              </a:spcBef>
              <a:spcAft>
                <a:spcPct val="0"/>
              </a:spcAft>
              <a:defRPr sz="4400" u="sng">
                <a:solidFill>
                  <a:schemeClr val="tx1"/>
                </a:solidFill>
                <a:latin typeface="Calibri" pitchFamily="34" charset="0"/>
              </a:defRPr>
            </a:lvl9pPr>
          </a:lstStyle>
          <a:p>
            <a:br>
              <a:rPr lang="en-US" sz="1800" u="none" dirty="0"/>
            </a:br>
            <a:br>
              <a:rPr lang="en-US" sz="1800" u="none" dirty="0"/>
            </a:br>
            <a:br>
              <a:rPr lang="en-US" sz="1800" u="none" dirty="0"/>
            </a:br>
            <a:endParaRPr lang="en-US" sz="1800" u="none" dirty="0"/>
          </a:p>
        </p:txBody>
      </p:sp>
      <p:pic>
        <p:nvPicPr>
          <p:cNvPr id="6" name="Picture 5">
            <a:extLst>
              <a:ext uri="{FF2B5EF4-FFF2-40B4-BE49-F238E27FC236}">
                <a16:creationId xmlns:a16="http://schemas.microsoft.com/office/drawing/2014/main" id="{8546AC8E-7469-9E3B-BE5E-6679531C3F77}"/>
              </a:ext>
            </a:extLst>
          </p:cNvPr>
          <p:cNvPicPr>
            <a:picLocks noChangeAspect="1"/>
          </p:cNvPicPr>
          <p:nvPr/>
        </p:nvPicPr>
        <p:blipFill>
          <a:blip r:embed="rId3"/>
          <a:stretch>
            <a:fillRect/>
          </a:stretch>
        </p:blipFill>
        <p:spPr>
          <a:xfrm>
            <a:off x="533402" y="989603"/>
            <a:ext cx="3200400" cy="1746784"/>
          </a:xfrm>
          <a:prstGeom prst="rect">
            <a:avLst/>
          </a:prstGeom>
          <a:ln w="12700">
            <a:solidFill>
              <a:schemeClr val="tx1"/>
            </a:solidFill>
          </a:ln>
        </p:spPr>
      </p:pic>
      <p:sp>
        <p:nvSpPr>
          <p:cNvPr id="2" name="Content Placeholder 1">
            <a:extLst>
              <a:ext uri="{FF2B5EF4-FFF2-40B4-BE49-F238E27FC236}">
                <a16:creationId xmlns:a16="http://schemas.microsoft.com/office/drawing/2014/main" id="{C083F0D6-F8C2-E939-45AC-A1E83D7C8964}"/>
              </a:ext>
            </a:extLst>
          </p:cNvPr>
          <p:cNvSpPr>
            <a:spLocks noGrp="1"/>
          </p:cNvSpPr>
          <p:nvPr>
            <p:ph idx="1"/>
          </p:nvPr>
        </p:nvSpPr>
        <p:spPr>
          <a:xfrm>
            <a:off x="4038600" y="914400"/>
            <a:ext cx="4953000" cy="4948090"/>
          </a:xfrm>
        </p:spPr>
        <p:txBody>
          <a:bodyPr/>
          <a:lstStyle/>
          <a:p>
            <a:r>
              <a:rPr lang="en-US" sz="2000" b="1" u="sng" dirty="0">
                <a:highlight>
                  <a:srgbClr val="FFFF00"/>
                </a:highlight>
              </a:rPr>
              <a:t>For training today</a:t>
            </a:r>
            <a:r>
              <a:rPr lang="en-US" sz="2000" dirty="0"/>
              <a:t>, you will access the MyApps login page by typing </a:t>
            </a:r>
            <a:r>
              <a:rPr lang="en-US" sz="2000" b="1" dirty="0"/>
              <a:t>myapps.upmc.edu </a:t>
            </a:r>
            <a:r>
              <a:rPr lang="en-US" sz="2000" dirty="0"/>
              <a:t>in your browser. </a:t>
            </a:r>
          </a:p>
          <a:p>
            <a:endParaRPr lang="en-US" sz="2000" dirty="0"/>
          </a:p>
          <a:p>
            <a:endParaRPr lang="en-US" sz="2000" dirty="0"/>
          </a:p>
          <a:p>
            <a:r>
              <a:rPr lang="en-US" sz="2000" dirty="0"/>
              <a:t>If you are using a UPMC device, you can click on the Edge icon.  </a:t>
            </a:r>
          </a:p>
          <a:p>
            <a:endParaRPr lang="en-US" sz="2000" dirty="0"/>
          </a:p>
          <a:p>
            <a:r>
              <a:rPr lang="en-US" sz="2000" dirty="0"/>
              <a:t>If this takes you to the main page of the Infonet, you can use the link to MyApps or type the address in the Edge browser window.  </a:t>
            </a:r>
          </a:p>
          <a:p>
            <a:pPr marL="0" indent="0">
              <a:buNone/>
            </a:pPr>
            <a:endParaRPr lang="en-US" dirty="0"/>
          </a:p>
          <a:p>
            <a:endParaRPr lang="en-US" dirty="0"/>
          </a:p>
        </p:txBody>
      </p:sp>
      <p:pic>
        <p:nvPicPr>
          <p:cNvPr id="7" name="Picture 6">
            <a:extLst>
              <a:ext uri="{FF2B5EF4-FFF2-40B4-BE49-F238E27FC236}">
                <a16:creationId xmlns:a16="http://schemas.microsoft.com/office/drawing/2014/main" id="{4AE34055-C01F-C159-A8E5-601E54269F07}"/>
              </a:ext>
            </a:extLst>
          </p:cNvPr>
          <p:cNvPicPr>
            <a:picLocks noChangeAspect="1"/>
          </p:cNvPicPr>
          <p:nvPr/>
        </p:nvPicPr>
        <p:blipFill>
          <a:blip r:embed="rId4"/>
          <a:stretch>
            <a:fillRect/>
          </a:stretch>
        </p:blipFill>
        <p:spPr>
          <a:xfrm>
            <a:off x="6619128" y="1905000"/>
            <a:ext cx="531725" cy="738067"/>
          </a:xfrm>
          <a:prstGeom prst="rect">
            <a:avLst/>
          </a:prstGeom>
        </p:spPr>
      </p:pic>
      <p:pic>
        <p:nvPicPr>
          <p:cNvPr id="10" name="Picture 9">
            <a:extLst>
              <a:ext uri="{FF2B5EF4-FFF2-40B4-BE49-F238E27FC236}">
                <a16:creationId xmlns:a16="http://schemas.microsoft.com/office/drawing/2014/main" id="{467E9182-FA9E-B629-6C4A-36A932325C23}"/>
              </a:ext>
            </a:extLst>
          </p:cNvPr>
          <p:cNvPicPr>
            <a:picLocks noChangeAspect="1"/>
          </p:cNvPicPr>
          <p:nvPr/>
        </p:nvPicPr>
        <p:blipFill>
          <a:blip r:embed="rId5"/>
          <a:stretch>
            <a:fillRect/>
          </a:stretch>
        </p:blipFill>
        <p:spPr>
          <a:xfrm>
            <a:off x="533402" y="2863595"/>
            <a:ext cx="3200400" cy="3112505"/>
          </a:xfrm>
          <a:prstGeom prst="rect">
            <a:avLst/>
          </a:prstGeom>
          <a:ln w="12700">
            <a:solidFill>
              <a:schemeClr val="tx1"/>
            </a:solidFill>
          </a:ln>
        </p:spPr>
      </p:pic>
      <p:sp>
        <p:nvSpPr>
          <p:cNvPr id="3" name="TextBox 2">
            <a:extLst>
              <a:ext uri="{FF2B5EF4-FFF2-40B4-BE49-F238E27FC236}">
                <a16:creationId xmlns:a16="http://schemas.microsoft.com/office/drawing/2014/main" id="{C6814249-CF3E-A623-C851-D908AB0B2518}"/>
              </a:ext>
            </a:extLst>
          </p:cNvPr>
          <p:cNvSpPr txBox="1"/>
          <p:nvPr/>
        </p:nvSpPr>
        <p:spPr>
          <a:xfrm>
            <a:off x="4191000" y="5112603"/>
            <a:ext cx="3962400" cy="830997"/>
          </a:xfrm>
          <a:prstGeom prst="rect">
            <a:avLst/>
          </a:prstGeom>
          <a:solidFill>
            <a:schemeClr val="bg2">
              <a:lumMod val="40000"/>
              <a:lumOff val="60000"/>
            </a:schemeClr>
          </a:solidFill>
        </p:spPr>
        <p:txBody>
          <a:bodyPr wrap="square" rtlCol="0">
            <a:spAutoFit/>
          </a:bodyPr>
          <a:lstStyle/>
          <a:p>
            <a:r>
              <a:rPr lang="en-US" sz="1600" b="1" dirty="0"/>
              <a:t>TIP:  If Mac users run into issues with logging into MyApps, we recommend using the url: myapps.upmc.edu.</a:t>
            </a:r>
          </a:p>
        </p:txBody>
      </p:sp>
      <p:pic>
        <p:nvPicPr>
          <p:cNvPr id="4" name="Picture 3">
            <a:extLst>
              <a:ext uri="{FF2B5EF4-FFF2-40B4-BE49-F238E27FC236}">
                <a16:creationId xmlns:a16="http://schemas.microsoft.com/office/drawing/2014/main" id="{B553983D-A185-1B12-57C2-02C6217AE5A2}"/>
              </a:ext>
            </a:extLst>
          </p:cNvPr>
          <p:cNvPicPr>
            <a:picLocks noChangeAspect="1"/>
          </p:cNvPicPr>
          <p:nvPr/>
        </p:nvPicPr>
        <p:blipFill>
          <a:blip r:embed="rId6"/>
          <a:stretch>
            <a:fillRect/>
          </a:stretch>
        </p:blipFill>
        <p:spPr>
          <a:xfrm flipH="1">
            <a:off x="8251168" y="5048417"/>
            <a:ext cx="892831" cy="1002038"/>
          </a:xfrm>
          <a:prstGeom prst="rect">
            <a:avLst/>
          </a:prstGeom>
        </p:spPr>
      </p:pic>
    </p:spTree>
    <p:extLst>
      <p:ext uri="{BB962C8B-B14F-4D97-AF65-F5344CB8AC3E}">
        <p14:creationId xmlns:p14="http://schemas.microsoft.com/office/powerpoint/2010/main" val="4163854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1C362-5DF0-D7EC-A35A-45F2040D610D}"/>
            </a:ext>
          </a:extLst>
        </p:cNvPr>
        <p:cNvGrpSpPr/>
        <p:nvPr/>
      </p:nvGrpSpPr>
      <p:grpSpPr>
        <a:xfrm>
          <a:off x="0" y="0"/>
          <a:ext cx="0" cy="0"/>
          <a:chOff x="0" y="0"/>
          <a:chExt cx="0" cy="0"/>
        </a:xfrm>
      </p:grpSpPr>
      <p:sp>
        <p:nvSpPr>
          <p:cNvPr id="8195" name="Title 2">
            <a:extLst>
              <a:ext uri="{FF2B5EF4-FFF2-40B4-BE49-F238E27FC236}">
                <a16:creationId xmlns:a16="http://schemas.microsoft.com/office/drawing/2014/main" id="{CAE23716-078A-E9FD-0FF1-06B719958602}"/>
              </a:ext>
            </a:extLst>
          </p:cNvPr>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dirty="0">
                <a:latin typeface="Arial" pitchFamily="34" charset="0"/>
                <a:cs typeface="Arial" pitchFamily="34" charset="0"/>
              </a:rPr>
              <a:t>Accessing DMO and Epic From a Non-Clinical Workstation via MyApps – Paired Launch</a:t>
            </a:r>
          </a:p>
        </p:txBody>
      </p:sp>
      <p:sp>
        <p:nvSpPr>
          <p:cNvPr id="8196" name="Slide Number Placeholder 3">
            <a:extLst>
              <a:ext uri="{FF2B5EF4-FFF2-40B4-BE49-F238E27FC236}">
                <a16:creationId xmlns:a16="http://schemas.microsoft.com/office/drawing/2014/main" id="{8ED314E0-E955-086C-BB50-2B638956091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133</a:t>
            </a:fld>
            <a:endParaRPr lang="en-US" sz="1200" b="0">
              <a:solidFill>
                <a:srgbClr val="FFFFFF"/>
              </a:solidFill>
            </a:endParaRPr>
          </a:p>
        </p:txBody>
      </p:sp>
      <p:sp>
        <p:nvSpPr>
          <p:cNvPr id="8" name="Title 1">
            <a:extLst>
              <a:ext uri="{FF2B5EF4-FFF2-40B4-BE49-F238E27FC236}">
                <a16:creationId xmlns:a16="http://schemas.microsoft.com/office/drawing/2014/main" id="{C74A0D17-1E1B-6042-F417-111E723D2729}"/>
              </a:ext>
            </a:extLst>
          </p:cNvPr>
          <p:cNvSpPr>
            <a:spLocks noGrp="1"/>
          </p:cNvSpPr>
          <p:nvPr/>
        </p:nvSpPr>
        <p:spPr bwMode="auto">
          <a:xfrm>
            <a:off x="1143000" y="1424845"/>
            <a:ext cx="6972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tx1"/>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2pPr>
            <a:lvl3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3pPr>
            <a:lvl4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4pPr>
            <a:lvl5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5pPr>
            <a:lvl6pPr marL="457200" algn="ctr" rtl="0" fontAlgn="base">
              <a:spcBef>
                <a:spcPct val="0"/>
              </a:spcBef>
              <a:spcAft>
                <a:spcPct val="0"/>
              </a:spcAft>
              <a:defRPr sz="4400" u="sng">
                <a:solidFill>
                  <a:schemeClr val="tx1"/>
                </a:solidFill>
                <a:latin typeface="Calibri" pitchFamily="34" charset="0"/>
              </a:defRPr>
            </a:lvl6pPr>
            <a:lvl7pPr marL="914400" algn="ctr" rtl="0" fontAlgn="base">
              <a:spcBef>
                <a:spcPct val="0"/>
              </a:spcBef>
              <a:spcAft>
                <a:spcPct val="0"/>
              </a:spcAft>
              <a:defRPr sz="4400" u="sng">
                <a:solidFill>
                  <a:schemeClr val="tx1"/>
                </a:solidFill>
                <a:latin typeface="Calibri" pitchFamily="34" charset="0"/>
              </a:defRPr>
            </a:lvl7pPr>
            <a:lvl8pPr marL="1371600" algn="ctr" rtl="0" fontAlgn="base">
              <a:spcBef>
                <a:spcPct val="0"/>
              </a:spcBef>
              <a:spcAft>
                <a:spcPct val="0"/>
              </a:spcAft>
              <a:defRPr sz="4400" u="sng">
                <a:solidFill>
                  <a:schemeClr val="tx1"/>
                </a:solidFill>
                <a:latin typeface="Calibri" pitchFamily="34" charset="0"/>
              </a:defRPr>
            </a:lvl8pPr>
            <a:lvl9pPr marL="1828800" algn="ctr" rtl="0" fontAlgn="base">
              <a:spcBef>
                <a:spcPct val="0"/>
              </a:spcBef>
              <a:spcAft>
                <a:spcPct val="0"/>
              </a:spcAft>
              <a:defRPr sz="4400" u="sng">
                <a:solidFill>
                  <a:schemeClr val="tx1"/>
                </a:solidFill>
                <a:latin typeface="Calibri" pitchFamily="34" charset="0"/>
              </a:defRPr>
            </a:lvl9pPr>
          </a:lstStyle>
          <a:p>
            <a:br>
              <a:rPr lang="en-US" sz="1800" u="none" dirty="0"/>
            </a:br>
            <a:br>
              <a:rPr lang="en-US" sz="1800" u="none" dirty="0"/>
            </a:br>
            <a:br>
              <a:rPr lang="en-US" sz="1800" u="none" dirty="0"/>
            </a:br>
            <a:endParaRPr lang="en-US" sz="1800" u="none" dirty="0"/>
          </a:p>
        </p:txBody>
      </p:sp>
      <p:sp>
        <p:nvSpPr>
          <p:cNvPr id="5" name="TextBox 4">
            <a:extLst>
              <a:ext uri="{FF2B5EF4-FFF2-40B4-BE49-F238E27FC236}">
                <a16:creationId xmlns:a16="http://schemas.microsoft.com/office/drawing/2014/main" id="{D117F5E1-DFD0-9740-DAE8-588691529E45}"/>
              </a:ext>
            </a:extLst>
          </p:cNvPr>
          <p:cNvSpPr txBox="1"/>
          <p:nvPr/>
        </p:nvSpPr>
        <p:spPr>
          <a:xfrm>
            <a:off x="152401" y="4648200"/>
            <a:ext cx="8991599" cy="1384995"/>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Again, when using a non-clinical workstation, you will need to access DMO via MyApps.  </a:t>
            </a:r>
          </a:p>
          <a:p>
            <a:pPr marL="285750" lvl="0" indent="-285750">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The method we will use today during training is a paired launch option in MyApps which will launch the Epic login window and will automatically sign into DMO. </a:t>
            </a:r>
          </a:p>
          <a:p>
            <a:pPr marL="285750" lvl="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Click on the </a:t>
            </a:r>
            <a:r>
              <a:rPr lang="en-US" sz="1600" b="1" dirty="0">
                <a:latin typeface="Arial" panose="020B0604020202020204" pitchFamily="34" charset="0"/>
                <a:cs typeface="Arial" panose="020B0604020202020204" pitchFamily="34" charset="0"/>
              </a:rPr>
              <a:t>DMO EMR </a:t>
            </a:r>
            <a:r>
              <a:rPr lang="en-US" sz="1600" dirty="0">
                <a:latin typeface="Arial" panose="020B0604020202020204" pitchFamily="34" charset="0"/>
                <a:cs typeface="Arial" panose="020B0604020202020204" pitchFamily="34" charset="0"/>
              </a:rPr>
              <a:t>folder to open it and then click on the </a:t>
            </a:r>
            <a:r>
              <a:rPr lang="en-US" sz="1600" b="1" dirty="0">
                <a:latin typeface="Arial" panose="020B0604020202020204" pitchFamily="34" charset="0"/>
                <a:cs typeface="Arial" panose="020B0604020202020204" pitchFamily="34" charset="0"/>
              </a:rPr>
              <a:t>DMO Hyperdrive </a:t>
            </a:r>
            <a:r>
              <a:rPr lang="en-US" sz="1600" dirty="0">
                <a:latin typeface="Arial" panose="020B0604020202020204" pitchFamily="34" charset="0"/>
                <a:cs typeface="Arial" panose="020B0604020202020204" pitchFamily="34" charset="0"/>
              </a:rPr>
              <a:t>icon.</a:t>
            </a:r>
          </a:p>
        </p:txBody>
      </p:sp>
      <p:cxnSp>
        <p:nvCxnSpPr>
          <p:cNvPr id="13" name="Straight Arrow Connector 12">
            <a:extLst>
              <a:ext uri="{FF2B5EF4-FFF2-40B4-BE49-F238E27FC236}">
                <a16:creationId xmlns:a16="http://schemas.microsoft.com/office/drawing/2014/main" id="{A35C85A0-D937-3E65-7B50-D626C988F072}"/>
              </a:ext>
            </a:extLst>
          </p:cNvPr>
          <p:cNvCxnSpPr>
            <a:cxnSpLocks/>
          </p:cNvCxnSpPr>
          <p:nvPr/>
        </p:nvCxnSpPr>
        <p:spPr>
          <a:xfrm>
            <a:off x="8881241" y="3069021"/>
            <a:ext cx="16831" cy="7052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9BEB3AB-1A80-2ACA-082E-0F028963D601}"/>
              </a:ext>
            </a:extLst>
          </p:cNvPr>
          <p:cNvPicPr>
            <a:picLocks noChangeAspect="1"/>
          </p:cNvPicPr>
          <p:nvPr/>
        </p:nvPicPr>
        <p:blipFill>
          <a:blip r:embed="rId3"/>
          <a:stretch>
            <a:fillRect/>
          </a:stretch>
        </p:blipFill>
        <p:spPr>
          <a:xfrm>
            <a:off x="61127" y="3886200"/>
            <a:ext cx="8991599" cy="758705"/>
          </a:xfrm>
          <a:prstGeom prst="rect">
            <a:avLst/>
          </a:prstGeom>
          <a:ln w="12700">
            <a:solidFill>
              <a:schemeClr val="accent1"/>
            </a:solidFill>
          </a:ln>
        </p:spPr>
      </p:pic>
      <p:sp>
        <p:nvSpPr>
          <p:cNvPr id="12" name="Rectangle 11">
            <a:extLst>
              <a:ext uri="{FF2B5EF4-FFF2-40B4-BE49-F238E27FC236}">
                <a16:creationId xmlns:a16="http://schemas.microsoft.com/office/drawing/2014/main" id="{7AA5A6AE-21D1-E82C-9F4F-0B3CFC8B712A}"/>
              </a:ext>
            </a:extLst>
          </p:cNvPr>
          <p:cNvSpPr/>
          <p:nvPr/>
        </p:nvSpPr>
        <p:spPr>
          <a:xfrm>
            <a:off x="8229600" y="3886200"/>
            <a:ext cx="838198" cy="7587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11" name="Picture 10">
            <a:extLst>
              <a:ext uri="{FF2B5EF4-FFF2-40B4-BE49-F238E27FC236}">
                <a16:creationId xmlns:a16="http://schemas.microsoft.com/office/drawing/2014/main" id="{BCA0B646-059E-4F28-6466-ADDA3E4764D3}"/>
              </a:ext>
            </a:extLst>
          </p:cNvPr>
          <p:cNvPicPr>
            <a:picLocks noChangeAspect="1"/>
          </p:cNvPicPr>
          <p:nvPr/>
        </p:nvPicPr>
        <p:blipFill>
          <a:blip r:embed="rId4"/>
          <a:stretch>
            <a:fillRect/>
          </a:stretch>
        </p:blipFill>
        <p:spPr>
          <a:xfrm>
            <a:off x="0" y="917026"/>
            <a:ext cx="9144000" cy="2875395"/>
          </a:xfrm>
          <a:prstGeom prst="rect">
            <a:avLst/>
          </a:prstGeom>
        </p:spPr>
      </p:pic>
      <p:pic>
        <p:nvPicPr>
          <p:cNvPr id="18" name="Picture 17">
            <a:extLst>
              <a:ext uri="{FF2B5EF4-FFF2-40B4-BE49-F238E27FC236}">
                <a16:creationId xmlns:a16="http://schemas.microsoft.com/office/drawing/2014/main" id="{BFF1DDA4-9D0B-DCFD-D5A3-FFF7370EBCE0}"/>
              </a:ext>
            </a:extLst>
          </p:cNvPr>
          <p:cNvPicPr>
            <a:picLocks noChangeAspect="1"/>
          </p:cNvPicPr>
          <p:nvPr/>
        </p:nvPicPr>
        <p:blipFill>
          <a:blip r:embed="rId5"/>
          <a:stretch>
            <a:fillRect/>
          </a:stretch>
        </p:blipFill>
        <p:spPr>
          <a:xfrm>
            <a:off x="2706753" y="1905000"/>
            <a:ext cx="2755159" cy="1940253"/>
          </a:xfrm>
          <a:prstGeom prst="rect">
            <a:avLst/>
          </a:prstGeom>
          <a:ln w="12700">
            <a:solidFill>
              <a:schemeClr val="accent1"/>
            </a:solidFill>
          </a:ln>
        </p:spPr>
      </p:pic>
      <p:sp>
        <p:nvSpPr>
          <p:cNvPr id="14" name="Rectangle 13">
            <a:extLst>
              <a:ext uri="{FF2B5EF4-FFF2-40B4-BE49-F238E27FC236}">
                <a16:creationId xmlns:a16="http://schemas.microsoft.com/office/drawing/2014/main" id="{4C33A4B1-0F5A-C8AE-17D8-AF40D39C8F82}"/>
              </a:ext>
            </a:extLst>
          </p:cNvPr>
          <p:cNvSpPr/>
          <p:nvPr/>
        </p:nvSpPr>
        <p:spPr>
          <a:xfrm>
            <a:off x="192579" y="2581041"/>
            <a:ext cx="990600" cy="5974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15" name="Straight Arrow Connector 14">
            <a:extLst>
              <a:ext uri="{FF2B5EF4-FFF2-40B4-BE49-F238E27FC236}">
                <a16:creationId xmlns:a16="http://schemas.microsoft.com/office/drawing/2014/main" id="{0F74048C-879F-7815-7580-E5A45B659AB1}"/>
              </a:ext>
            </a:extLst>
          </p:cNvPr>
          <p:cNvCxnSpPr>
            <a:cxnSpLocks/>
          </p:cNvCxnSpPr>
          <p:nvPr/>
        </p:nvCxnSpPr>
        <p:spPr>
          <a:xfrm>
            <a:off x="1295400" y="2609933"/>
            <a:ext cx="1295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B738B7F-C4A1-F5F0-AC29-7FDAE9C6147C}"/>
              </a:ext>
            </a:extLst>
          </p:cNvPr>
          <p:cNvCxnSpPr>
            <a:cxnSpLocks/>
          </p:cNvCxnSpPr>
          <p:nvPr/>
        </p:nvCxnSpPr>
        <p:spPr>
          <a:xfrm>
            <a:off x="5577865" y="2807333"/>
            <a:ext cx="2537435" cy="10978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6334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3C36D-3422-DEBF-8199-15DF42F791B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70F5012-6DF7-D352-D5A1-6E5339893784}"/>
              </a:ext>
            </a:extLst>
          </p:cNvPr>
          <p:cNvPicPr>
            <a:picLocks noChangeAspect="1"/>
          </p:cNvPicPr>
          <p:nvPr/>
        </p:nvPicPr>
        <p:blipFill>
          <a:blip r:embed="rId3"/>
          <a:stretch>
            <a:fillRect/>
          </a:stretch>
        </p:blipFill>
        <p:spPr>
          <a:xfrm>
            <a:off x="4742928" y="979881"/>
            <a:ext cx="4298109" cy="3049718"/>
          </a:xfrm>
          <a:prstGeom prst="rect">
            <a:avLst/>
          </a:prstGeom>
          <a:ln w="12700">
            <a:solidFill>
              <a:schemeClr val="accent1"/>
            </a:solidFill>
          </a:ln>
        </p:spPr>
      </p:pic>
      <p:sp>
        <p:nvSpPr>
          <p:cNvPr id="8195" name="Title 2">
            <a:extLst>
              <a:ext uri="{FF2B5EF4-FFF2-40B4-BE49-F238E27FC236}">
                <a16:creationId xmlns:a16="http://schemas.microsoft.com/office/drawing/2014/main" id="{EF32A4C3-7049-C67D-7BD2-6F94F506A5D2}"/>
              </a:ext>
            </a:extLst>
          </p:cNvPr>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dirty="0">
                <a:latin typeface="Arial" pitchFamily="34" charset="0"/>
                <a:cs typeface="Arial" pitchFamily="34" charset="0"/>
              </a:rPr>
              <a:t>Accessing DMO and Epic From a Non-Clinical Workstation via MyApps – Paired Launch</a:t>
            </a:r>
          </a:p>
        </p:txBody>
      </p:sp>
      <p:sp>
        <p:nvSpPr>
          <p:cNvPr id="8196" name="Slide Number Placeholder 3">
            <a:extLst>
              <a:ext uri="{FF2B5EF4-FFF2-40B4-BE49-F238E27FC236}">
                <a16:creationId xmlns:a16="http://schemas.microsoft.com/office/drawing/2014/main" id="{F910D0E0-252F-0990-78BE-36B12944AB1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134</a:t>
            </a:fld>
            <a:endParaRPr lang="en-US" sz="1200" b="0">
              <a:solidFill>
                <a:srgbClr val="FFFFFF"/>
              </a:solidFill>
            </a:endParaRPr>
          </a:p>
        </p:txBody>
      </p:sp>
      <p:sp>
        <p:nvSpPr>
          <p:cNvPr id="8" name="Title 1">
            <a:extLst>
              <a:ext uri="{FF2B5EF4-FFF2-40B4-BE49-F238E27FC236}">
                <a16:creationId xmlns:a16="http://schemas.microsoft.com/office/drawing/2014/main" id="{B3DC36EB-301D-53E6-7E93-87CA225917CC}"/>
              </a:ext>
            </a:extLst>
          </p:cNvPr>
          <p:cNvSpPr>
            <a:spLocks noGrp="1"/>
          </p:cNvSpPr>
          <p:nvPr/>
        </p:nvSpPr>
        <p:spPr bwMode="auto">
          <a:xfrm>
            <a:off x="1143000" y="1424845"/>
            <a:ext cx="6972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tx1"/>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2pPr>
            <a:lvl3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3pPr>
            <a:lvl4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4pPr>
            <a:lvl5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5pPr>
            <a:lvl6pPr marL="457200" algn="ctr" rtl="0" fontAlgn="base">
              <a:spcBef>
                <a:spcPct val="0"/>
              </a:spcBef>
              <a:spcAft>
                <a:spcPct val="0"/>
              </a:spcAft>
              <a:defRPr sz="4400" u="sng">
                <a:solidFill>
                  <a:schemeClr val="tx1"/>
                </a:solidFill>
                <a:latin typeface="Calibri" pitchFamily="34" charset="0"/>
              </a:defRPr>
            </a:lvl6pPr>
            <a:lvl7pPr marL="914400" algn="ctr" rtl="0" fontAlgn="base">
              <a:spcBef>
                <a:spcPct val="0"/>
              </a:spcBef>
              <a:spcAft>
                <a:spcPct val="0"/>
              </a:spcAft>
              <a:defRPr sz="4400" u="sng">
                <a:solidFill>
                  <a:schemeClr val="tx1"/>
                </a:solidFill>
                <a:latin typeface="Calibri" pitchFamily="34" charset="0"/>
              </a:defRPr>
            </a:lvl7pPr>
            <a:lvl8pPr marL="1371600" algn="ctr" rtl="0" fontAlgn="base">
              <a:spcBef>
                <a:spcPct val="0"/>
              </a:spcBef>
              <a:spcAft>
                <a:spcPct val="0"/>
              </a:spcAft>
              <a:defRPr sz="4400" u="sng">
                <a:solidFill>
                  <a:schemeClr val="tx1"/>
                </a:solidFill>
                <a:latin typeface="Calibri" pitchFamily="34" charset="0"/>
              </a:defRPr>
            </a:lvl8pPr>
            <a:lvl9pPr marL="1828800" algn="ctr" rtl="0" fontAlgn="base">
              <a:spcBef>
                <a:spcPct val="0"/>
              </a:spcBef>
              <a:spcAft>
                <a:spcPct val="0"/>
              </a:spcAft>
              <a:defRPr sz="4400" u="sng">
                <a:solidFill>
                  <a:schemeClr val="tx1"/>
                </a:solidFill>
                <a:latin typeface="Calibri" pitchFamily="34" charset="0"/>
              </a:defRPr>
            </a:lvl9pPr>
          </a:lstStyle>
          <a:p>
            <a:br>
              <a:rPr lang="en-US" sz="1800" u="none" dirty="0"/>
            </a:br>
            <a:br>
              <a:rPr lang="en-US" sz="1800" u="none" dirty="0"/>
            </a:br>
            <a:br>
              <a:rPr lang="en-US" sz="1800" u="none" dirty="0"/>
            </a:br>
            <a:endParaRPr lang="en-US" sz="1800" u="none" dirty="0"/>
          </a:p>
        </p:txBody>
      </p:sp>
      <p:sp>
        <p:nvSpPr>
          <p:cNvPr id="5" name="TextBox 4">
            <a:extLst>
              <a:ext uri="{FF2B5EF4-FFF2-40B4-BE49-F238E27FC236}">
                <a16:creationId xmlns:a16="http://schemas.microsoft.com/office/drawing/2014/main" id="{BE889650-D693-14F1-1916-5BB84A0DB710}"/>
              </a:ext>
            </a:extLst>
          </p:cNvPr>
          <p:cNvSpPr txBox="1"/>
          <p:nvPr/>
        </p:nvSpPr>
        <p:spPr>
          <a:xfrm>
            <a:off x="61127" y="4114800"/>
            <a:ext cx="9082873" cy="2769989"/>
          </a:xfrm>
          <a:prstGeom prst="rect">
            <a:avLst/>
          </a:prstGeom>
          <a:noFill/>
        </p:spPr>
        <p:txBody>
          <a:bodyPr wrap="square" rtlCol="0">
            <a:spAutoFit/>
          </a:bodyPr>
          <a:lstStyle/>
          <a:p>
            <a:pPr lvl="0">
              <a:spcAft>
                <a:spcPts val="1200"/>
              </a:spcAft>
            </a:pPr>
            <a:r>
              <a:rPr lang="en-US" dirty="0">
                <a:latin typeface="Arial" panose="020B0604020202020204" pitchFamily="34" charset="0"/>
                <a:cs typeface="Arial" panose="020B0604020202020204" pitchFamily="34" charset="0"/>
              </a:rPr>
              <a:t>The DMO window will launch, type the username in automatically, and the Dragon Bar will appear.  The Epic login window will also simultaneously launch.  </a:t>
            </a:r>
          </a:p>
          <a:p>
            <a:pPr lvl="0">
              <a:spcAft>
                <a:spcPts val="1200"/>
              </a:spcAft>
            </a:pPr>
            <a:r>
              <a:rPr lang="en-US" u="sng" dirty="0">
                <a:latin typeface="Arial" panose="020B0604020202020204" pitchFamily="34" charset="0"/>
                <a:cs typeface="Arial" panose="020B0604020202020204" pitchFamily="34" charset="0"/>
              </a:rPr>
              <a:t>Of Note</a:t>
            </a:r>
            <a:r>
              <a:rPr lang="en-US" dirty="0">
                <a:latin typeface="Arial" panose="020B0604020202020204" pitchFamily="34" charset="0"/>
                <a:cs typeface="Arial" panose="020B0604020202020204" pitchFamily="34" charset="0"/>
              </a:rPr>
              <a:t>: The Paired Launch method of logging in was designed for therapy-type providers (BH/ST/OT/PT) who would not have the DMO button on the Epic toolbar, as this is only available to MD/NP/PA type providers, BUT ANYONE CAN USE PAIRED LAUNCH.</a:t>
            </a:r>
          </a:p>
          <a:p>
            <a:pPr lvl="0">
              <a:spcAft>
                <a:spcPts val="1200"/>
              </a:spcAft>
            </a:pPr>
            <a:endParaRPr lang="en-US" dirty="0">
              <a:latin typeface="Arial" panose="020B0604020202020204" pitchFamily="34" charset="0"/>
              <a:cs typeface="Arial" panose="020B0604020202020204" pitchFamily="34" charset="0"/>
            </a:endParaRPr>
          </a:p>
          <a:p>
            <a:pPr lvl="0">
              <a:spcAft>
                <a:spcPts val="1200"/>
              </a:spcAft>
            </a:pPr>
            <a:endParaRPr lang="en-US"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F9248C61-A729-BBCE-3E53-4412ABBFADBB}"/>
              </a:ext>
            </a:extLst>
          </p:cNvPr>
          <p:cNvCxnSpPr>
            <a:cxnSpLocks/>
          </p:cNvCxnSpPr>
          <p:nvPr/>
        </p:nvCxnSpPr>
        <p:spPr>
          <a:xfrm flipV="1">
            <a:off x="7315678" y="2722028"/>
            <a:ext cx="877887" cy="133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4F9F781-5B74-0E4A-B777-0BCB0C36B644}"/>
              </a:ext>
            </a:extLst>
          </p:cNvPr>
          <p:cNvSpPr/>
          <p:nvPr/>
        </p:nvSpPr>
        <p:spPr>
          <a:xfrm>
            <a:off x="8362790" y="2234207"/>
            <a:ext cx="666910" cy="5974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7" name="Picture 6">
            <a:extLst>
              <a:ext uri="{FF2B5EF4-FFF2-40B4-BE49-F238E27FC236}">
                <a16:creationId xmlns:a16="http://schemas.microsoft.com/office/drawing/2014/main" id="{4A728222-228D-C412-15AD-31FDB935478F}"/>
              </a:ext>
            </a:extLst>
          </p:cNvPr>
          <p:cNvPicPr>
            <a:picLocks noChangeAspect="1"/>
          </p:cNvPicPr>
          <p:nvPr/>
        </p:nvPicPr>
        <p:blipFill>
          <a:blip r:embed="rId4"/>
          <a:stretch>
            <a:fillRect/>
          </a:stretch>
        </p:blipFill>
        <p:spPr>
          <a:xfrm>
            <a:off x="244475" y="962961"/>
            <a:ext cx="4022725" cy="3075639"/>
          </a:xfrm>
          <a:prstGeom prst="rect">
            <a:avLst/>
          </a:prstGeom>
          <a:ln w="12700">
            <a:solidFill>
              <a:schemeClr val="accent1"/>
            </a:solidFill>
          </a:ln>
        </p:spPr>
      </p:pic>
      <p:cxnSp>
        <p:nvCxnSpPr>
          <p:cNvPr id="20" name="Straight Arrow Connector 19">
            <a:extLst>
              <a:ext uri="{FF2B5EF4-FFF2-40B4-BE49-F238E27FC236}">
                <a16:creationId xmlns:a16="http://schemas.microsoft.com/office/drawing/2014/main" id="{3F95AF56-8E01-F45A-AC2F-C79EA04C0D65}"/>
              </a:ext>
            </a:extLst>
          </p:cNvPr>
          <p:cNvCxnSpPr>
            <a:cxnSpLocks/>
          </p:cNvCxnSpPr>
          <p:nvPr/>
        </p:nvCxnSpPr>
        <p:spPr>
          <a:xfrm flipV="1">
            <a:off x="1203960" y="2401711"/>
            <a:ext cx="853440" cy="11796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8B7CE29-F448-6789-C009-52F5E40D7CFF}"/>
              </a:ext>
            </a:extLst>
          </p:cNvPr>
          <p:cNvCxnSpPr>
            <a:cxnSpLocks/>
          </p:cNvCxnSpPr>
          <p:nvPr/>
        </p:nvCxnSpPr>
        <p:spPr>
          <a:xfrm>
            <a:off x="1203960" y="3573780"/>
            <a:ext cx="15392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8163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B8691-BA5C-3C56-5629-4A74152A97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3F7046-E4F1-6CF1-4F72-80B669961BE5}"/>
              </a:ext>
            </a:extLst>
          </p:cNvPr>
          <p:cNvSpPr>
            <a:spLocks noGrp="1"/>
          </p:cNvSpPr>
          <p:nvPr>
            <p:ph idx="1"/>
          </p:nvPr>
        </p:nvSpPr>
        <p:spPr>
          <a:xfrm>
            <a:off x="226154" y="914400"/>
            <a:ext cx="8689518" cy="4798052"/>
          </a:xfrm>
        </p:spPr>
        <p:txBody>
          <a:bodyPr/>
          <a:lstStyle/>
          <a:p>
            <a:pPr>
              <a:spcBef>
                <a:spcPts val="335"/>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Some attendees today may not yet </a:t>
            </a:r>
            <a:r>
              <a:rPr lang="en-US" sz="1800" dirty="0">
                <a:latin typeface="Arial" panose="020B0604020202020204" pitchFamily="34" charset="0"/>
                <a:ea typeface="Times New Roman" panose="02020603050405020304" pitchFamily="18" charset="0"/>
                <a:cs typeface="Arial" panose="020B0604020202020204" pitchFamily="34" charset="0"/>
              </a:rPr>
              <a:t>have access to the Epic application until their Epic Bridges go-live date.  </a:t>
            </a:r>
          </a:p>
          <a:p>
            <a:pPr>
              <a:spcBef>
                <a:spcPts val="335"/>
              </a:spcBef>
              <a:spcAft>
                <a:spcPts val="0"/>
              </a:spcAft>
            </a:pPr>
            <a:r>
              <a:rPr lang="en-US" sz="1800" dirty="0">
                <a:latin typeface="Arial" panose="020B0604020202020204" pitchFamily="34" charset="0"/>
                <a:ea typeface="Times New Roman" panose="02020603050405020304" pitchFamily="18" charset="0"/>
                <a:cs typeface="Arial" panose="020B0604020202020204" pitchFamily="34" charset="0"/>
              </a:rPr>
              <a:t>In this scenario, if your Epic login attempts fail, meaning you do not have access, DMO will auto login, you will see the Dragon Bar, and you can simply minimize the Epic window. </a:t>
            </a:r>
          </a:p>
          <a:p>
            <a:pPr>
              <a:spcBef>
                <a:spcPts val="335"/>
              </a:spcBef>
              <a:spcAft>
                <a:spcPts val="0"/>
              </a:spcAft>
            </a:pPr>
            <a:r>
              <a:rPr lang="en-US" sz="1800" dirty="0">
                <a:latin typeface="Arial" panose="020B0604020202020204" pitchFamily="34" charset="0"/>
                <a:cs typeface="Arial" panose="020B0604020202020204" pitchFamily="34" charset="0"/>
              </a:rPr>
              <a:t>All attendees will be using the dictation box which opens from the Dragon Bar for hands-on exercises.  </a:t>
            </a:r>
          </a:p>
          <a:p>
            <a:pPr>
              <a:spcBef>
                <a:spcPts val="335"/>
              </a:spcBef>
              <a:spcAft>
                <a:spcPts val="0"/>
              </a:spcAft>
            </a:pPr>
            <a:r>
              <a:rPr lang="en-US" sz="1800" dirty="0">
                <a:latin typeface="Arial" panose="020B0604020202020204" pitchFamily="34" charset="0"/>
                <a:cs typeface="Arial" panose="020B0604020202020204" pitchFamily="34" charset="0"/>
              </a:rPr>
              <a:t>Any attendee not having Epic access today will only be limited to view only when we test the Step-by-Step commands we have created in a workspace in the actual Epic application.  </a:t>
            </a:r>
            <a:endParaRPr lang="en-US" dirty="0"/>
          </a:p>
        </p:txBody>
      </p:sp>
      <p:sp>
        <p:nvSpPr>
          <p:cNvPr id="3" name="Title 2">
            <a:extLst>
              <a:ext uri="{FF2B5EF4-FFF2-40B4-BE49-F238E27FC236}">
                <a16:creationId xmlns:a16="http://schemas.microsoft.com/office/drawing/2014/main" id="{CC0248D1-4376-9BD9-D614-E9E290F76D9A}"/>
              </a:ext>
            </a:extLst>
          </p:cNvPr>
          <p:cNvSpPr>
            <a:spLocks noGrp="1"/>
          </p:cNvSpPr>
          <p:nvPr>
            <p:ph type="title"/>
          </p:nvPr>
        </p:nvSpPr>
        <p:spPr/>
        <p:txBody>
          <a:bodyPr/>
          <a:lstStyle/>
          <a:p>
            <a:pPr algn="ctr"/>
            <a:r>
              <a:rPr lang="en-US" dirty="0">
                <a:latin typeface="Arial" pitchFamily="34" charset="0"/>
                <a:cs typeface="Arial" pitchFamily="34" charset="0"/>
              </a:rPr>
              <a:t>Accessing DMO and Epic From a Non-Clinical Workstation via MyApps</a:t>
            </a:r>
            <a:endParaRPr lang="en-US" dirty="0"/>
          </a:p>
        </p:txBody>
      </p:sp>
      <p:sp>
        <p:nvSpPr>
          <p:cNvPr id="4" name="Slide Number Placeholder 3">
            <a:extLst>
              <a:ext uri="{FF2B5EF4-FFF2-40B4-BE49-F238E27FC236}">
                <a16:creationId xmlns:a16="http://schemas.microsoft.com/office/drawing/2014/main" id="{A8D1E43A-E574-6AE2-B455-46130798EB0D}"/>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135</a:t>
            </a:fld>
            <a:endParaRPr lang="en-US">
              <a:solidFill>
                <a:srgbClr val="FFFFFF"/>
              </a:solidFill>
            </a:endParaRPr>
          </a:p>
        </p:txBody>
      </p:sp>
      <p:pic>
        <p:nvPicPr>
          <p:cNvPr id="5" name="Picture 4" descr="image">
            <a:extLst>
              <a:ext uri="{FF2B5EF4-FFF2-40B4-BE49-F238E27FC236}">
                <a16:creationId xmlns:a16="http://schemas.microsoft.com/office/drawing/2014/main" id="{8D6E585E-ABEA-136A-D4C1-74CA517BD3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138" y="3886200"/>
            <a:ext cx="3650333" cy="2410977"/>
          </a:xfrm>
          <a:prstGeom prst="rect">
            <a:avLst/>
          </a:prstGeom>
          <a:noFill/>
          <a:ln>
            <a:noFill/>
          </a:ln>
        </p:spPr>
      </p:pic>
      <p:pic>
        <p:nvPicPr>
          <p:cNvPr id="7" name="Picture 6">
            <a:extLst>
              <a:ext uri="{FF2B5EF4-FFF2-40B4-BE49-F238E27FC236}">
                <a16:creationId xmlns:a16="http://schemas.microsoft.com/office/drawing/2014/main" id="{E1DDBF5B-2B7B-6AC1-A952-9BFC237DC71B}"/>
              </a:ext>
            </a:extLst>
          </p:cNvPr>
          <p:cNvPicPr>
            <a:picLocks noChangeAspect="1"/>
          </p:cNvPicPr>
          <p:nvPr/>
        </p:nvPicPr>
        <p:blipFill>
          <a:blip r:embed="rId4"/>
          <a:stretch>
            <a:fillRect/>
          </a:stretch>
        </p:blipFill>
        <p:spPr>
          <a:xfrm>
            <a:off x="2832989" y="4551393"/>
            <a:ext cx="1946629" cy="1361727"/>
          </a:xfrm>
          <a:prstGeom prst="rect">
            <a:avLst/>
          </a:prstGeom>
        </p:spPr>
      </p:pic>
      <p:pic>
        <p:nvPicPr>
          <p:cNvPr id="8" name="Picture 7">
            <a:extLst>
              <a:ext uri="{FF2B5EF4-FFF2-40B4-BE49-F238E27FC236}">
                <a16:creationId xmlns:a16="http://schemas.microsoft.com/office/drawing/2014/main" id="{9E85F7AD-E714-4CC7-FFB2-BF606E8C7C67}"/>
              </a:ext>
            </a:extLst>
          </p:cNvPr>
          <p:cNvPicPr>
            <a:picLocks noChangeAspect="1"/>
          </p:cNvPicPr>
          <p:nvPr/>
        </p:nvPicPr>
        <p:blipFill>
          <a:blip r:embed="rId5"/>
          <a:stretch>
            <a:fillRect/>
          </a:stretch>
        </p:blipFill>
        <p:spPr>
          <a:xfrm>
            <a:off x="6065875" y="4403596"/>
            <a:ext cx="2135722" cy="1657320"/>
          </a:xfrm>
          <a:prstGeom prst="rect">
            <a:avLst/>
          </a:prstGeom>
          <a:ln w="12700">
            <a:solidFill>
              <a:schemeClr val="tx1"/>
            </a:solidFill>
          </a:ln>
        </p:spPr>
      </p:pic>
      <p:pic>
        <p:nvPicPr>
          <p:cNvPr id="10" name="Picture 9">
            <a:extLst>
              <a:ext uri="{FF2B5EF4-FFF2-40B4-BE49-F238E27FC236}">
                <a16:creationId xmlns:a16="http://schemas.microsoft.com/office/drawing/2014/main" id="{BCFC9770-C337-291E-D15A-B40CAF5FC9D2}"/>
              </a:ext>
            </a:extLst>
          </p:cNvPr>
          <p:cNvPicPr>
            <a:picLocks noChangeAspect="1"/>
          </p:cNvPicPr>
          <p:nvPr/>
        </p:nvPicPr>
        <p:blipFill>
          <a:blip r:embed="rId6"/>
          <a:stretch>
            <a:fillRect/>
          </a:stretch>
        </p:blipFill>
        <p:spPr>
          <a:xfrm>
            <a:off x="7472076" y="3743971"/>
            <a:ext cx="752381" cy="600000"/>
          </a:xfrm>
          <a:prstGeom prst="rect">
            <a:avLst/>
          </a:prstGeom>
        </p:spPr>
      </p:pic>
    </p:spTree>
    <p:extLst>
      <p:ext uri="{BB962C8B-B14F-4D97-AF65-F5344CB8AC3E}">
        <p14:creationId xmlns:p14="http://schemas.microsoft.com/office/powerpoint/2010/main" val="4978345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FDEBF1-97FB-0E09-217C-F876B6CC23F4}"/>
              </a:ext>
            </a:extLst>
          </p:cNvPr>
          <p:cNvSpPr>
            <a:spLocks noGrp="1"/>
          </p:cNvSpPr>
          <p:nvPr>
            <p:ph idx="1"/>
          </p:nvPr>
        </p:nvSpPr>
        <p:spPr>
          <a:xfrm>
            <a:off x="226154" y="914400"/>
            <a:ext cx="8689518" cy="4798052"/>
          </a:xfrm>
        </p:spPr>
        <p:txBody>
          <a:bodyPr/>
          <a:lstStyle/>
          <a:p>
            <a:pPr marL="0" marR="0" lvl="0" indent="0">
              <a:spcBef>
                <a:spcPts val="335"/>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Once the </a:t>
            </a:r>
            <a:r>
              <a:rPr lang="en-US" sz="1800" b="1" dirty="0">
                <a:effectLst/>
                <a:latin typeface="Arial" panose="020B0604020202020204" pitchFamily="34" charset="0"/>
                <a:ea typeface="Times New Roman" panose="02020603050405020304" pitchFamily="18" charset="0"/>
                <a:cs typeface="Arial" panose="020B0604020202020204" pitchFamily="34" charset="0"/>
              </a:rPr>
              <a:t>DMO Hyperdrive</a:t>
            </a:r>
            <a:r>
              <a:rPr lang="en-US" sz="1800" dirty="0">
                <a:effectLst/>
                <a:latin typeface="Arial" panose="020B0604020202020204" pitchFamily="34" charset="0"/>
                <a:ea typeface="Times New Roman" panose="02020603050405020304" pitchFamily="18" charset="0"/>
                <a:cs typeface="Arial" panose="020B0604020202020204" pitchFamily="34" charset="0"/>
              </a:rPr>
              <a:t> icon is clicked, some users may see an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imprivata</a:t>
            </a:r>
            <a:r>
              <a:rPr lang="en-US" sz="1800" dirty="0">
                <a:effectLst/>
                <a:latin typeface="Arial" panose="020B0604020202020204" pitchFamily="34" charset="0"/>
                <a:ea typeface="Times New Roman" panose="02020603050405020304" pitchFamily="18" charset="0"/>
                <a:cs typeface="Arial" panose="020B0604020202020204" pitchFamily="34" charset="0"/>
              </a:rPr>
              <a:t> login screen the first time they log in. This step enrolls the user into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OneSign</a:t>
            </a:r>
            <a:r>
              <a:rPr lang="en-US" sz="1800" dirty="0">
                <a:effectLst/>
                <a:latin typeface="Arial" panose="020B0604020202020204" pitchFamily="34" charset="0"/>
                <a:ea typeface="Times New Roman" panose="02020603050405020304" pitchFamily="18" charset="0"/>
                <a:cs typeface="Arial" panose="020B0604020202020204" pitchFamily="34" charset="0"/>
              </a:rPr>
              <a:t> which enables auto-login to DMO and other applications. </a:t>
            </a:r>
          </a:p>
          <a:p>
            <a:pPr marL="0" marR="0" lvl="0" indent="0">
              <a:spcBef>
                <a:spcPts val="335"/>
              </a:spcBef>
              <a:spcAft>
                <a:spcPts val="0"/>
              </a:spcAft>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In this case, the network username should be entered and then click </a:t>
            </a:r>
            <a:r>
              <a:rPr lang="en-US" sz="1800" b="1" dirty="0">
                <a:effectLst/>
                <a:latin typeface="Arial" panose="020B0604020202020204" pitchFamily="34" charset="0"/>
                <a:ea typeface="Times New Roman" panose="02020603050405020304" pitchFamily="18" charset="0"/>
                <a:cs typeface="Arial" panose="020B0604020202020204" pitchFamily="34" charset="0"/>
              </a:rPr>
              <a:t>OK</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pPr marL="0" indent="0">
              <a:buNone/>
            </a:pPr>
            <a:endParaRPr lang="en-US" dirty="0"/>
          </a:p>
        </p:txBody>
      </p:sp>
      <p:sp>
        <p:nvSpPr>
          <p:cNvPr id="3" name="Title 2">
            <a:extLst>
              <a:ext uri="{FF2B5EF4-FFF2-40B4-BE49-F238E27FC236}">
                <a16:creationId xmlns:a16="http://schemas.microsoft.com/office/drawing/2014/main" id="{E77085A3-BD71-761F-0AB2-BB057B23C88A}"/>
              </a:ext>
            </a:extLst>
          </p:cNvPr>
          <p:cNvSpPr>
            <a:spLocks noGrp="1"/>
          </p:cNvSpPr>
          <p:nvPr>
            <p:ph type="title"/>
          </p:nvPr>
        </p:nvSpPr>
        <p:spPr/>
        <p:txBody>
          <a:bodyPr/>
          <a:lstStyle/>
          <a:p>
            <a:pPr algn="ctr"/>
            <a:r>
              <a:rPr lang="en-US" dirty="0">
                <a:latin typeface="Arial" pitchFamily="34" charset="0"/>
                <a:cs typeface="Arial" pitchFamily="34" charset="0"/>
              </a:rPr>
              <a:t>Accessing DMO and Epic From a Non-Clinical Workstation via MyApps - </a:t>
            </a:r>
            <a:r>
              <a:rPr lang="en-US" dirty="0" err="1">
                <a:latin typeface="Arial" pitchFamily="34" charset="0"/>
                <a:cs typeface="Arial" pitchFamily="34" charset="0"/>
              </a:rPr>
              <a:t>imprivata</a:t>
            </a:r>
            <a:endParaRPr lang="en-US" dirty="0"/>
          </a:p>
        </p:txBody>
      </p:sp>
      <p:sp>
        <p:nvSpPr>
          <p:cNvPr id="4" name="Slide Number Placeholder 3">
            <a:extLst>
              <a:ext uri="{FF2B5EF4-FFF2-40B4-BE49-F238E27FC236}">
                <a16:creationId xmlns:a16="http://schemas.microsoft.com/office/drawing/2014/main" id="{0C95A6CF-8715-CE93-BAFC-56E1B1F9EB7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descr="image">
            <a:extLst>
              <a:ext uri="{FF2B5EF4-FFF2-40B4-BE49-F238E27FC236}">
                <a16:creationId xmlns:a16="http://schemas.microsoft.com/office/drawing/2014/main" id="{77E53ED0-5B14-B48A-A3D2-795EBBD14D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2438400"/>
            <a:ext cx="5628322" cy="3717403"/>
          </a:xfrm>
          <a:prstGeom prst="rect">
            <a:avLst/>
          </a:prstGeom>
          <a:noFill/>
          <a:ln>
            <a:noFill/>
          </a:ln>
        </p:spPr>
      </p:pic>
    </p:spTree>
    <p:extLst>
      <p:ext uri="{BB962C8B-B14F-4D97-AF65-F5344CB8AC3E}">
        <p14:creationId xmlns:p14="http://schemas.microsoft.com/office/powerpoint/2010/main" val="23420554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258C8-6F54-B82F-DB83-F9F18042E7D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D4A6CC-5F52-8248-2F73-E128BC9A30AE}"/>
              </a:ext>
            </a:extLst>
          </p:cNvPr>
          <p:cNvSpPr>
            <a:spLocks noGrp="1"/>
          </p:cNvSpPr>
          <p:nvPr>
            <p:ph idx="1"/>
          </p:nvPr>
        </p:nvSpPr>
        <p:spPr>
          <a:xfrm>
            <a:off x="226154" y="914400"/>
            <a:ext cx="8689518" cy="4798052"/>
          </a:xfrm>
        </p:spPr>
        <p:txBody>
          <a:bodyPr/>
          <a:lstStyle/>
          <a:p>
            <a:pPr marL="0" marR="0" lvl="0" indent="0">
              <a:spcBef>
                <a:spcPts val="335"/>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Once the </a:t>
            </a:r>
            <a:r>
              <a:rPr lang="en-US" sz="1800" b="1" dirty="0" err="1">
                <a:latin typeface="Arial" panose="020B0604020202020204" pitchFamily="34" charset="0"/>
                <a:ea typeface="Times New Roman" panose="02020603050405020304" pitchFamily="18" charset="0"/>
                <a:cs typeface="Arial" panose="020B0604020202020204" pitchFamily="34" charset="0"/>
              </a:rPr>
              <a:t>i</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mprivata</a:t>
            </a:r>
            <a:r>
              <a:rPr lang="en-US" sz="1800" dirty="0">
                <a:effectLst/>
                <a:latin typeface="Arial" panose="020B0604020202020204" pitchFamily="34" charset="0"/>
                <a:ea typeface="Times New Roman" panose="02020603050405020304" pitchFamily="18" charset="0"/>
                <a:cs typeface="Arial" panose="020B0604020202020204" pitchFamily="34" charset="0"/>
              </a:rPr>
              <a:t> step has been completed, if necessary, some users may need to click </a:t>
            </a:r>
            <a:r>
              <a:rPr lang="en-US" sz="1800" b="1" dirty="0">
                <a:effectLst/>
                <a:latin typeface="Arial" panose="020B0604020202020204" pitchFamily="34" charset="0"/>
                <a:ea typeface="Times New Roman" panose="02020603050405020304" pitchFamily="18" charset="0"/>
                <a:cs typeface="Arial" panose="020B0604020202020204" pitchFamily="34" charset="0"/>
              </a:rPr>
              <a:t>Continue</a:t>
            </a:r>
            <a:r>
              <a:rPr lang="en-US" sz="1800" dirty="0">
                <a:effectLst/>
                <a:latin typeface="Arial" panose="020B0604020202020204" pitchFamily="34" charset="0"/>
                <a:ea typeface="Times New Roman" panose="02020603050405020304" pitchFamily="18" charset="0"/>
                <a:cs typeface="Arial" panose="020B0604020202020204" pitchFamily="34" charset="0"/>
              </a:rPr>
              <a:t> at the Epic Hyperdrive login screen, and other users may be auto-logged in at that time.</a:t>
            </a:r>
            <a:endParaRPr lang="en-US"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0F4FA7F-F53F-D8A2-2B1E-DBC12A4F1AC3}"/>
              </a:ext>
            </a:extLst>
          </p:cNvPr>
          <p:cNvSpPr>
            <a:spLocks noGrp="1"/>
          </p:cNvSpPr>
          <p:nvPr>
            <p:ph type="title"/>
          </p:nvPr>
        </p:nvSpPr>
        <p:spPr/>
        <p:txBody>
          <a:bodyPr/>
          <a:lstStyle/>
          <a:p>
            <a:pPr algn="ctr"/>
            <a:r>
              <a:rPr lang="en-US" dirty="0">
                <a:latin typeface="Arial" pitchFamily="34" charset="0"/>
                <a:cs typeface="Arial" pitchFamily="34" charset="0"/>
              </a:rPr>
              <a:t>Accessing DMO and Epic From a Non-Clinical Workstation via MyApps - </a:t>
            </a:r>
            <a:r>
              <a:rPr lang="en-US" dirty="0" err="1">
                <a:latin typeface="Arial" pitchFamily="34" charset="0"/>
                <a:cs typeface="Arial" pitchFamily="34" charset="0"/>
              </a:rPr>
              <a:t>imprivata</a:t>
            </a:r>
            <a:endParaRPr lang="en-US" dirty="0"/>
          </a:p>
        </p:txBody>
      </p:sp>
      <p:sp>
        <p:nvSpPr>
          <p:cNvPr id="4" name="Slide Number Placeholder 3">
            <a:extLst>
              <a:ext uri="{FF2B5EF4-FFF2-40B4-BE49-F238E27FC236}">
                <a16:creationId xmlns:a16="http://schemas.microsoft.com/office/drawing/2014/main" id="{F793FC73-3AFE-5B8A-7AA0-9BD247BEC8AB}"/>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137</a:t>
            </a:fld>
            <a:endParaRPr lang="en-US">
              <a:solidFill>
                <a:srgbClr val="FFFFFF"/>
              </a:solidFill>
            </a:endParaRPr>
          </a:p>
        </p:txBody>
      </p:sp>
      <p:pic>
        <p:nvPicPr>
          <p:cNvPr id="6" name="Picture 5">
            <a:extLst>
              <a:ext uri="{FF2B5EF4-FFF2-40B4-BE49-F238E27FC236}">
                <a16:creationId xmlns:a16="http://schemas.microsoft.com/office/drawing/2014/main" id="{12C836FC-10B1-51D9-486B-EFEE41B50589}"/>
              </a:ext>
            </a:extLst>
          </p:cNvPr>
          <p:cNvPicPr>
            <a:picLocks noChangeAspect="1"/>
          </p:cNvPicPr>
          <p:nvPr/>
        </p:nvPicPr>
        <p:blipFill>
          <a:blip r:embed="rId3"/>
          <a:stretch>
            <a:fillRect/>
          </a:stretch>
        </p:blipFill>
        <p:spPr>
          <a:xfrm>
            <a:off x="2728117" y="1576047"/>
            <a:ext cx="4783728" cy="3113915"/>
          </a:xfrm>
          <a:prstGeom prst="rect">
            <a:avLst/>
          </a:prstGeom>
          <a:ln w="12700">
            <a:solidFill>
              <a:schemeClr val="tx1"/>
            </a:solidFill>
          </a:ln>
        </p:spPr>
      </p:pic>
      <p:pic>
        <p:nvPicPr>
          <p:cNvPr id="8" name="Picture 7">
            <a:extLst>
              <a:ext uri="{FF2B5EF4-FFF2-40B4-BE49-F238E27FC236}">
                <a16:creationId xmlns:a16="http://schemas.microsoft.com/office/drawing/2014/main" id="{01B955BD-C53E-2754-3FF4-740EB2FEC242}"/>
              </a:ext>
            </a:extLst>
          </p:cNvPr>
          <p:cNvPicPr>
            <a:picLocks noChangeAspect="1"/>
          </p:cNvPicPr>
          <p:nvPr/>
        </p:nvPicPr>
        <p:blipFill>
          <a:blip r:embed="rId4"/>
          <a:stretch>
            <a:fillRect/>
          </a:stretch>
        </p:blipFill>
        <p:spPr>
          <a:xfrm>
            <a:off x="225425" y="4751746"/>
            <a:ext cx="8691562" cy="699768"/>
          </a:xfrm>
          <a:prstGeom prst="rect">
            <a:avLst/>
          </a:prstGeom>
          <a:ln w="12700">
            <a:solidFill>
              <a:schemeClr val="tx1"/>
            </a:solidFill>
          </a:ln>
        </p:spPr>
      </p:pic>
      <p:pic>
        <p:nvPicPr>
          <p:cNvPr id="7" name="Picture 6">
            <a:extLst>
              <a:ext uri="{FF2B5EF4-FFF2-40B4-BE49-F238E27FC236}">
                <a16:creationId xmlns:a16="http://schemas.microsoft.com/office/drawing/2014/main" id="{7206EAB9-638B-90AA-2D60-FC394FA07F8E}"/>
              </a:ext>
            </a:extLst>
          </p:cNvPr>
          <p:cNvPicPr>
            <a:picLocks noChangeAspect="1"/>
          </p:cNvPicPr>
          <p:nvPr/>
        </p:nvPicPr>
        <p:blipFill>
          <a:blip r:embed="rId5"/>
          <a:stretch>
            <a:fillRect/>
          </a:stretch>
        </p:blipFill>
        <p:spPr>
          <a:xfrm>
            <a:off x="7103227" y="5006032"/>
            <a:ext cx="440573" cy="362116"/>
          </a:xfrm>
          <a:prstGeom prst="rect">
            <a:avLst/>
          </a:prstGeom>
        </p:spPr>
      </p:pic>
      <p:pic>
        <p:nvPicPr>
          <p:cNvPr id="10" name="Picture 9">
            <a:extLst>
              <a:ext uri="{FF2B5EF4-FFF2-40B4-BE49-F238E27FC236}">
                <a16:creationId xmlns:a16="http://schemas.microsoft.com/office/drawing/2014/main" id="{8B0D9EA7-065D-EFBB-E992-77AAEB3B787D}"/>
              </a:ext>
            </a:extLst>
          </p:cNvPr>
          <p:cNvPicPr>
            <a:picLocks noChangeAspect="1"/>
          </p:cNvPicPr>
          <p:nvPr/>
        </p:nvPicPr>
        <p:blipFill>
          <a:blip r:embed="rId5"/>
          <a:stretch>
            <a:fillRect/>
          </a:stretch>
        </p:blipFill>
        <p:spPr>
          <a:xfrm>
            <a:off x="6324600" y="5515384"/>
            <a:ext cx="637882" cy="543885"/>
          </a:xfrm>
          <a:prstGeom prst="rect">
            <a:avLst/>
          </a:prstGeom>
        </p:spPr>
      </p:pic>
      <p:pic>
        <p:nvPicPr>
          <p:cNvPr id="12" name="Picture 11">
            <a:extLst>
              <a:ext uri="{FF2B5EF4-FFF2-40B4-BE49-F238E27FC236}">
                <a16:creationId xmlns:a16="http://schemas.microsoft.com/office/drawing/2014/main" id="{4B8D97F1-D68A-C10A-3E58-5EA4A836CF06}"/>
              </a:ext>
            </a:extLst>
          </p:cNvPr>
          <p:cNvPicPr>
            <a:picLocks noChangeAspect="1"/>
          </p:cNvPicPr>
          <p:nvPr/>
        </p:nvPicPr>
        <p:blipFill>
          <a:blip r:embed="rId6"/>
          <a:stretch>
            <a:fillRect/>
          </a:stretch>
        </p:blipFill>
        <p:spPr>
          <a:xfrm>
            <a:off x="5323137" y="5524571"/>
            <a:ext cx="700669" cy="575893"/>
          </a:xfrm>
          <a:prstGeom prst="rect">
            <a:avLst/>
          </a:prstGeom>
        </p:spPr>
      </p:pic>
      <p:sp>
        <p:nvSpPr>
          <p:cNvPr id="14" name="TextBox 13">
            <a:extLst>
              <a:ext uri="{FF2B5EF4-FFF2-40B4-BE49-F238E27FC236}">
                <a16:creationId xmlns:a16="http://schemas.microsoft.com/office/drawing/2014/main" id="{36D86271-D651-1C06-9A7A-333699CF0A21}"/>
              </a:ext>
            </a:extLst>
          </p:cNvPr>
          <p:cNvSpPr txBox="1"/>
          <p:nvPr/>
        </p:nvSpPr>
        <p:spPr>
          <a:xfrm>
            <a:off x="5257800" y="6091535"/>
            <a:ext cx="1000041" cy="461665"/>
          </a:xfrm>
          <a:prstGeom prst="rect">
            <a:avLst/>
          </a:prstGeom>
          <a:noFill/>
        </p:spPr>
        <p:txBody>
          <a:bodyPr wrap="square" rtlCol="0">
            <a:spAutoFit/>
          </a:bodyPr>
          <a:lstStyle/>
          <a:p>
            <a:r>
              <a:rPr lang="en-US" sz="1200" dirty="0"/>
              <a:t>PowerMic Selected</a:t>
            </a:r>
          </a:p>
        </p:txBody>
      </p:sp>
      <p:sp>
        <p:nvSpPr>
          <p:cNvPr id="15" name="TextBox 14">
            <a:extLst>
              <a:ext uri="{FF2B5EF4-FFF2-40B4-BE49-F238E27FC236}">
                <a16:creationId xmlns:a16="http://schemas.microsoft.com/office/drawing/2014/main" id="{D7393BF3-303A-CCEF-61BD-4162E7856EF9}"/>
              </a:ext>
            </a:extLst>
          </p:cNvPr>
          <p:cNvSpPr txBox="1"/>
          <p:nvPr/>
        </p:nvSpPr>
        <p:spPr>
          <a:xfrm>
            <a:off x="6248400" y="6019800"/>
            <a:ext cx="1219200" cy="646331"/>
          </a:xfrm>
          <a:prstGeom prst="rect">
            <a:avLst/>
          </a:prstGeom>
          <a:noFill/>
        </p:spPr>
        <p:txBody>
          <a:bodyPr wrap="square" rtlCol="0">
            <a:spAutoFit/>
          </a:bodyPr>
          <a:lstStyle/>
          <a:p>
            <a:r>
              <a:rPr lang="en-US" sz="1200" dirty="0"/>
              <a:t>PowerMic Mobile Selected</a:t>
            </a:r>
          </a:p>
        </p:txBody>
      </p:sp>
      <p:pic>
        <p:nvPicPr>
          <p:cNvPr id="13" name="Picture 12">
            <a:extLst>
              <a:ext uri="{FF2B5EF4-FFF2-40B4-BE49-F238E27FC236}">
                <a16:creationId xmlns:a16="http://schemas.microsoft.com/office/drawing/2014/main" id="{59D67C63-98B0-E3AD-40D9-527E6F1595D0}"/>
              </a:ext>
            </a:extLst>
          </p:cNvPr>
          <p:cNvPicPr>
            <a:picLocks noChangeAspect="1"/>
          </p:cNvPicPr>
          <p:nvPr/>
        </p:nvPicPr>
        <p:blipFill>
          <a:blip r:embed="rId7"/>
          <a:stretch>
            <a:fillRect/>
          </a:stretch>
        </p:blipFill>
        <p:spPr>
          <a:xfrm>
            <a:off x="6980007" y="5515383"/>
            <a:ext cx="687012" cy="543885"/>
          </a:xfrm>
          <a:prstGeom prst="rect">
            <a:avLst/>
          </a:prstGeom>
        </p:spPr>
      </p:pic>
      <p:pic>
        <p:nvPicPr>
          <p:cNvPr id="9" name="Picture 8">
            <a:extLst>
              <a:ext uri="{FF2B5EF4-FFF2-40B4-BE49-F238E27FC236}">
                <a16:creationId xmlns:a16="http://schemas.microsoft.com/office/drawing/2014/main" id="{D3309CAE-9663-FEFF-EE64-769010872229}"/>
              </a:ext>
            </a:extLst>
          </p:cNvPr>
          <p:cNvPicPr>
            <a:picLocks noChangeAspect="1"/>
          </p:cNvPicPr>
          <p:nvPr/>
        </p:nvPicPr>
        <p:blipFill>
          <a:blip r:embed="rId8"/>
          <a:stretch>
            <a:fillRect/>
          </a:stretch>
        </p:blipFill>
        <p:spPr>
          <a:xfrm>
            <a:off x="3974818" y="5508099"/>
            <a:ext cx="673382" cy="543885"/>
          </a:xfrm>
          <a:prstGeom prst="rect">
            <a:avLst/>
          </a:prstGeom>
        </p:spPr>
      </p:pic>
      <p:sp>
        <p:nvSpPr>
          <p:cNvPr id="11" name="TextBox 10">
            <a:extLst>
              <a:ext uri="{FF2B5EF4-FFF2-40B4-BE49-F238E27FC236}">
                <a16:creationId xmlns:a16="http://schemas.microsoft.com/office/drawing/2014/main" id="{A37BCB8F-6366-86C2-8F78-37BE330892FC}"/>
              </a:ext>
            </a:extLst>
          </p:cNvPr>
          <p:cNvSpPr txBox="1"/>
          <p:nvPr/>
        </p:nvSpPr>
        <p:spPr>
          <a:xfrm>
            <a:off x="3886199" y="6059269"/>
            <a:ext cx="1524001" cy="646331"/>
          </a:xfrm>
          <a:prstGeom prst="rect">
            <a:avLst/>
          </a:prstGeom>
          <a:noFill/>
        </p:spPr>
        <p:txBody>
          <a:bodyPr wrap="square" rtlCol="0">
            <a:spAutoFit/>
          </a:bodyPr>
          <a:lstStyle/>
          <a:p>
            <a:r>
              <a:rPr lang="en-US" sz="1200" dirty="0"/>
              <a:t>Microphone Array </a:t>
            </a:r>
            <a:r>
              <a:rPr lang="en-US" sz="1200" dirty="0" err="1"/>
              <a:t>Realtec</a:t>
            </a:r>
            <a:r>
              <a:rPr lang="en-US" sz="1200" dirty="0"/>
              <a:t> ® Audio Selected</a:t>
            </a:r>
          </a:p>
        </p:txBody>
      </p:sp>
    </p:spTree>
    <p:extLst>
      <p:ext uri="{BB962C8B-B14F-4D97-AF65-F5344CB8AC3E}">
        <p14:creationId xmlns:p14="http://schemas.microsoft.com/office/powerpoint/2010/main" val="5985374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DC063-EE05-ED50-364E-C7B8595E33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7FA1A25-2E66-3800-B126-BC23BAFF9D68}"/>
              </a:ext>
            </a:extLst>
          </p:cNvPr>
          <p:cNvPicPr>
            <a:picLocks noChangeAspect="1"/>
          </p:cNvPicPr>
          <p:nvPr/>
        </p:nvPicPr>
        <p:blipFill>
          <a:blip r:embed="rId2"/>
          <a:stretch>
            <a:fillRect/>
          </a:stretch>
        </p:blipFill>
        <p:spPr>
          <a:xfrm>
            <a:off x="5179137" y="988263"/>
            <a:ext cx="1698068" cy="1195822"/>
          </a:xfrm>
          <a:prstGeom prst="rect">
            <a:avLst/>
          </a:prstGeom>
          <a:ln w="12700">
            <a:solidFill>
              <a:schemeClr val="accent1"/>
            </a:solidFill>
          </a:ln>
        </p:spPr>
      </p:pic>
      <p:sp>
        <p:nvSpPr>
          <p:cNvPr id="2" name="Content Placeholder 1">
            <a:extLst>
              <a:ext uri="{FF2B5EF4-FFF2-40B4-BE49-F238E27FC236}">
                <a16:creationId xmlns:a16="http://schemas.microsoft.com/office/drawing/2014/main" id="{C2DE5893-5880-B40D-7C4E-39D1528C5B2D}"/>
              </a:ext>
            </a:extLst>
          </p:cNvPr>
          <p:cNvSpPr>
            <a:spLocks noGrp="1"/>
          </p:cNvSpPr>
          <p:nvPr>
            <p:ph idx="1"/>
          </p:nvPr>
        </p:nvSpPr>
        <p:spPr>
          <a:xfrm>
            <a:off x="226154" y="914400"/>
            <a:ext cx="8689518" cy="4798052"/>
          </a:xfrm>
        </p:spPr>
        <p:txBody>
          <a:bodyPr/>
          <a:lstStyle/>
          <a:p>
            <a:pPr marL="0" marR="0" lvl="0" indent="0">
              <a:spcBef>
                <a:spcPts val="335"/>
              </a:spcBef>
              <a:spcAft>
                <a:spcPts val="0"/>
              </a:spcAft>
              <a:buNone/>
            </a:pPr>
            <a:r>
              <a:rPr lang="en-US" sz="1400" dirty="0">
                <a:effectLst/>
                <a:latin typeface="Arial" panose="020B0604020202020204" pitchFamily="34" charset="0"/>
                <a:ea typeface="Times New Roman" panose="02020603050405020304" pitchFamily="18" charset="0"/>
                <a:cs typeface="Arial" panose="020B0604020202020204" pitchFamily="34" charset="0"/>
              </a:rPr>
              <a:t>Users will now be able to use DMO in Epic Hyperdrive. </a:t>
            </a:r>
          </a:p>
          <a:p>
            <a:pPr marL="0" marR="0" lvl="0" indent="0">
              <a:spcBef>
                <a:spcPts val="335"/>
              </a:spcBef>
              <a:spcAft>
                <a:spcPts val="0"/>
              </a:spcAft>
              <a:buNone/>
            </a:pPr>
            <a:endParaRPr lang="en-US" sz="14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4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400" b="1" u="sng" dirty="0">
                <a:effectLst/>
                <a:latin typeface="Arial" panose="020B0604020202020204" pitchFamily="34" charset="0"/>
                <a:ea typeface="Times New Roman" panose="02020603050405020304" pitchFamily="18" charset="0"/>
                <a:cs typeface="Arial" panose="020B0604020202020204" pitchFamily="34" charset="0"/>
              </a:rPr>
              <a:t>REMINDERS</a:t>
            </a:r>
            <a:r>
              <a:rPr lang="en-US" sz="1400" b="1" dirty="0">
                <a:effectLst/>
                <a:latin typeface="Arial" panose="020B0604020202020204" pitchFamily="34" charset="0"/>
                <a:ea typeface="Times New Roman" panose="02020603050405020304" pitchFamily="18" charset="0"/>
                <a:cs typeface="Arial" panose="020B0604020202020204" pitchFamily="34" charset="0"/>
              </a:rPr>
              <a:t>:</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spcBef>
                <a:spcPts val="335"/>
              </a:spcBef>
              <a:spcAft>
                <a:spcPts val="0"/>
              </a:spcAft>
              <a:buNone/>
            </a:pPr>
            <a:r>
              <a:rPr lang="en-US" sz="1400" dirty="0">
                <a:effectLst/>
                <a:latin typeface="Arial" panose="020B0604020202020204" pitchFamily="34" charset="0"/>
                <a:ea typeface="Times New Roman" panose="02020603050405020304" pitchFamily="18" charset="0"/>
                <a:cs typeface="Arial" panose="020B0604020202020204" pitchFamily="34" charset="0"/>
              </a:rPr>
              <a:t>If you choose to use the </a:t>
            </a:r>
            <a:r>
              <a:rPr lang="en-US" sz="1400" b="1" dirty="0">
                <a:effectLst/>
                <a:latin typeface="Arial" panose="020B0604020202020204" pitchFamily="34" charset="0"/>
                <a:ea typeface="Times New Roman" panose="02020603050405020304" pitchFamily="18" charset="0"/>
                <a:cs typeface="Arial" panose="020B0604020202020204" pitchFamily="34" charset="0"/>
              </a:rPr>
              <a:t>Epic Hyperdrive </a:t>
            </a:r>
            <a:r>
              <a:rPr lang="en-US" sz="1400" dirty="0">
                <a:effectLst/>
                <a:latin typeface="Arial" panose="020B0604020202020204" pitchFamily="34" charset="0"/>
                <a:ea typeface="Times New Roman" panose="02020603050405020304" pitchFamily="18" charset="0"/>
                <a:cs typeface="Arial" panose="020B0604020202020204" pitchFamily="34" charset="0"/>
              </a:rPr>
              <a:t>icon </a:t>
            </a:r>
            <a:r>
              <a:rPr lang="en-US" sz="1400" dirty="0">
                <a:latin typeface="Arial" panose="020B0604020202020204" pitchFamily="34" charset="0"/>
                <a:ea typeface="Times New Roman" panose="02020603050405020304" pitchFamily="18" charset="0"/>
                <a:cs typeface="Arial" panose="020B0604020202020204" pitchFamily="34" charset="0"/>
              </a:rPr>
              <a:t>on the desktop </a:t>
            </a:r>
            <a:r>
              <a:rPr lang="en-US" sz="1400" dirty="0">
                <a:effectLst/>
                <a:latin typeface="Arial" panose="020B0604020202020204" pitchFamily="34" charset="0"/>
                <a:ea typeface="Times New Roman" panose="02020603050405020304" pitchFamily="18" charset="0"/>
                <a:cs typeface="Arial" panose="020B0604020202020204" pitchFamily="34" charset="0"/>
              </a:rPr>
              <a:t>to log into Epic instead of the </a:t>
            </a:r>
            <a:r>
              <a:rPr lang="en-US" sz="1400" b="1" dirty="0">
                <a:effectLst/>
                <a:latin typeface="Arial" panose="020B0604020202020204" pitchFamily="34" charset="0"/>
                <a:ea typeface="Times New Roman" panose="02020603050405020304" pitchFamily="18" charset="0"/>
                <a:cs typeface="Arial" panose="020B0604020202020204" pitchFamily="34" charset="0"/>
              </a:rPr>
              <a:t>DMO Hyperdrive </a:t>
            </a:r>
            <a:r>
              <a:rPr lang="en-US" sz="1400" dirty="0">
                <a:effectLst/>
                <a:latin typeface="Arial" panose="020B0604020202020204" pitchFamily="34" charset="0"/>
                <a:ea typeface="Times New Roman" panose="02020603050405020304" pitchFamily="18" charset="0"/>
                <a:cs typeface="Arial" panose="020B0604020202020204" pitchFamily="34" charset="0"/>
              </a:rPr>
              <a:t>icon in the DMO EMR folder in MyApps, </a:t>
            </a:r>
            <a:r>
              <a:rPr lang="en-US" sz="1400" dirty="0">
                <a:latin typeface="Arial" panose="020B0604020202020204" pitchFamily="34" charset="0"/>
                <a:ea typeface="Times New Roman" panose="02020603050405020304" pitchFamily="18" charset="0"/>
                <a:cs typeface="Arial" panose="020B0604020202020204" pitchFamily="34" charset="0"/>
              </a:rPr>
              <a:t>DMO will not autologin, and you will need</a:t>
            </a:r>
            <a:r>
              <a:rPr lang="en-US" sz="1400" dirty="0">
                <a:effectLst/>
                <a:latin typeface="Arial" panose="020B0604020202020204" pitchFamily="34" charset="0"/>
                <a:ea typeface="Times New Roman" panose="02020603050405020304" pitchFamily="18" charset="0"/>
                <a:cs typeface="Arial" panose="020B0604020202020204" pitchFamily="34" charset="0"/>
              </a:rPr>
              <a:t> to click the DMO icon on the Epic toolbar to launch DMO.</a:t>
            </a:r>
          </a:p>
          <a:p>
            <a:pPr marL="0" marR="0" lvl="0" indent="0">
              <a:spcBef>
                <a:spcPts val="335"/>
              </a:spcBef>
              <a:spcAft>
                <a:spcPts val="0"/>
              </a:spcAft>
              <a:buNone/>
            </a:pPr>
            <a:endParaRPr lang="en-US" sz="14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400" dirty="0">
                <a:latin typeface="Arial" panose="020B0604020202020204" pitchFamily="34" charset="0"/>
                <a:cs typeface="Arial" panose="020B0604020202020204" pitchFamily="34" charset="0"/>
              </a:rPr>
              <a:t>Again, the DMO button on the Epic toolbar is not available for behavioral health, speech, occupational, and physical therapists, necessitating the need for use of paired launch method in MyApps for these roles.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4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400" dirty="0">
                <a:effectLst/>
                <a:latin typeface="Arial" panose="020B0604020202020204" pitchFamily="34" charset="0"/>
                <a:ea typeface="Times New Roman" panose="02020603050405020304" pitchFamily="18" charset="0"/>
                <a:cs typeface="Arial" panose="020B0604020202020204" pitchFamily="34" charset="0"/>
              </a:rPr>
              <a:t>Of note, if while using Epic, you accidentally log out of DMO, you can use the DMO icon on the Epic toolbar to log back in to DMO.</a:t>
            </a:r>
          </a:p>
          <a:p>
            <a:pPr marL="0" marR="0" lvl="0" indent="0">
              <a:spcBef>
                <a:spcPts val="335"/>
              </a:spcBef>
              <a:spcAft>
                <a:spcPts val="0"/>
              </a:spcAft>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p:txBody>
      </p:sp>
      <p:sp>
        <p:nvSpPr>
          <p:cNvPr id="3" name="Title 2">
            <a:extLst>
              <a:ext uri="{FF2B5EF4-FFF2-40B4-BE49-F238E27FC236}">
                <a16:creationId xmlns:a16="http://schemas.microsoft.com/office/drawing/2014/main" id="{520E7072-FDFA-47BA-0456-E8EEB30B55CA}"/>
              </a:ext>
            </a:extLst>
          </p:cNvPr>
          <p:cNvSpPr>
            <a:spLocks noGrp="1"/>
          </p:cNvSpPr>
          <p:nvPr>
            <p:ph type="title"/>
          </p:nvPr>
        </p:nvSpPr>
        <p:spPr/>
        <p:txBody>
          <a:bodyPr/>
          <a:lstStyle/>
          <a:p>
            <a:pPr algn="ctr"/>
            <a:r>
              <a:rPr lang="en-US" dirty="0">
                <a:latin typeface="Arial" pitchFamily="34" charset="0"/>
                <a:cs typeface="Arial" pitchFamily="34" charset="0"/>
              </a:rPr>
              <a:t>Accessing DMO and Epic From a Non-Clinical Workstation via MyApps</a:t>
            </a:r>
            <a:endParaRPr lang="en-US" dirty="0"/>
          </a:p>
        </p:txBody>
      </p:sp>
      <p:sp>
        <p:nvSpPr>
          <p:cNvPr id="4" name="Slide Number Placeholder 3">
            <a:extLst>
              <a:ext uri="{FF2B5EF4-FFF2-40B4-BE49-F238E27FC236}">
                <a16:creationId xmlns:a16="http://schemas.microsoft.com/office/drawing/2014/main" id="{B5D331D8-A820-E68B-C061-E5152EB16CC1}"/>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138</a:t>
            </a:fld>
            <a:endParaRPr lang="en-US">
              <a:solidFill>
                <a:srgbClr val="FFFFFF"/>
              </a:solidFill>
            </a:endParaRPr>
          </a:p>
        </p:txBody>
      </p:sp>
      <p:pic>
        <p:nvPicPr>
          <p:cNvPr id="14" name="Picture 13">
            <a:extLst>
              <a:ext uri="{FF2B5EF4-FFF2-40B4-BE49-F238E27FC236}">
                <a16:creationId xmlns:a16="http://schemas.microsoft.com/office/drawing/2014/main" id="{0B9AE233-DD5F-AD2A-1D67-4FE037FAACBA}"/>
              </a:ext>
            </a:extLst>
          </p:cNvPr>
          <p:cNvPicPr>
            <a:picLocks noChangeAspect="1"/>
          </p:cNvPicPr>
          <p:nvPr/>
        </p:nvPicPr>
        <p:blipFill>
          <a:blip r:embed="rId3"/>
          <a:stretch>
            <a:fillRect/>
          </a:stretch>
        </p:blipFill>
        <p:spPr>
          <a:xfrm>
            <a:off x="7004407" y="1011123"/>
            <a:ext cx="838200" cy="875053"/>
          </a:xfrm>
          <a:prstGeom prst="rect">
            <a:avLst/>
          </a:prstGeom>
        </p:spPr>
      </p:pic>
      <p:pic>
        <p:nvPicPr>
          <p:cNvPr id="17" name="Picture 16">
            <a:extLst>
              <a:ext uri="{FF2B5EF4-FFF2-40B4-BE49-F238E27FC236}">
                <a16:creationId xmlns:a16="http://schemas.microsoft.com/office/drawing/2014/main" id="{7366C39A-3C8F-C2B1-6967-CB5D414A9169}"/>
              </a:ext>
            </a:extLst>
          </p:cNvPr>
          <p:cNvPicPr>
            <a:picLocks noChangeAspect="1"/>
          </p:cNvPicPr>
          <p:nvPr/>
        </p:nvPicPr>
        <p:blipFill>
          <a:blip r:embed="rId4"/>
          <a:stretch>
            <a:fillRect/>
          </a:stretch>
        </p:blipFill>
        <p:spPr>
          <a:xfrm flipH="1">
            <a:off x="7917404" y="1043123"/>
            <a:ext cx="629564" cy="811051"/>
          </a:xfrm>
          <a:prstGeom prst="rect">
            <a:avLst/>
          </a:prstGeom>
        </p:spPr>
      </p:pic>
      <p:pic>
        <p:nvPicPr>
          <p:cNvPr id="6" name="Picture 5">
            <a:extLst>
              <a:ext uri="{FF2B5EF4-FFF2-40B4-BE49-F238E27FC236}">
                <a16:creationId xmlns:a16="http://schemas.microsoft.com/office/drawing/2014/main" id="{EFD3C828-92A1-1FE3-3A2C-0CB7DC84B7DD}"/>
              </a:ext>
            </a:extLst>
          </p:cNvPr>
          <p:cNvPicPr>
            <a:picLocks noChangeAspect="1"/>
          </p:cNvPicPr>
          <p:nvPr/>
        </p:nvPicPr>
        <p:blipFill>
          <a:blip r:embed="rId5"/>
          <a:stretch>
            <a:fillRect/>
          </a:stretch>
        </p:blipFill>
        <p:spPr>
          <a:xfrm>
            <a:off x="1676400" y="1228937"/>
            <a:ext cx="597617" cy="811051"/>
          </a:xfrm>
          <a:prstGeom prst="rect">
            <a:avLst/>
          </a:prstGeom>
        </p:spPr>
      </p:pic>
      <p:cxnSp>
        <p:nvCxnSpPr>
          <p:cNvPr id="8" name="Straight Arrow Connector 7">
            <a:extLst>
              <a:ext uri="{FF2B5EF4-FFF2-40B4-BE49-F238E27FC236}">
                <a16:creationId xmlns:a16="http://schemas.microsoft.com/office/drawing/2014/main" id="{BB116119-A741-644B-0761-9721B0B85CA8}"/>
              </a:ext>
            </a:extLst>
          </p:cNvPr>
          <p:cNvCxnSpPr/>
          <p:nvPr/>
        </p:nvCxnSpPr>
        <p:spPr>
          <a:xfrm>
            <a:off x="6477000" y="1634462"/>
            <a:ext cx="52740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8C5CFB9-CB55-5547-1252-800AF7D6AF10}"/>
              </a:ext>
            </a:extLst>
          </p:cNvPr>
          <p:cNvPicPr>
            <a:picLocks noChangeAspect="1"/>
          </p:cNvPicPr>
          <p:nvPr/>
        </p:nvPicPr>
        <p:blipFill>
          <a:blip r:embed="rId6"/>
          <a:stretch>
            <a:fillRect/>
          </a:stretch>
        </p:blipFill>
        <p:spPr>
          <a:xfrm>
            <a:off x="2202837" y="4364795"/>
            <a:ext cx="4730390" cy="1970996"/>
          </a:xfrm>
          <a:prstGeom prst="rect">
            <a:avLst/>
          </a:prstGeom>
          <a:ln w="12700">
            <a:solidFill>
              <a:schemeClr val="accent1"/>
            </a:solidFill>
          </a:ln>
        </p:spPr>
      </p:pic>
      <p:sp>
        <p:nvSpPr>
          <p:cNvPr id="9" name="Rectangle 8">
            <a:extLst>
              <a:ext uri="{FF2B5EF4-FFF2-40B4-BE49-F238E27FC236}">
                <a16:creationId xmlns:a16="http://schemas.microsoft.com/office/drawing/2014/main" id="{C402CA96-A229-A790-B0DC-70BDAFF07725}"/>
              </a:ext>
            </a:extLst>
          </p:cNvPr>
          <p:cNvSpPr/>
          <p:nvPr/>
        </p:nvSpPr>
        <p:spPr>
          <a:xfrm>
            <a:off x="2971800" y="4572000"/>
            <a:ext cx="457200" cy="30480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10" name="Straight Arrow Connector 9">
            <a:extLst>
              <a:ext uri="{FF2B5EF4-FFF2-40B4-BE49-F238E27FC236}">
                <a16:creationId xmlns:a16="http://schemas.microsoft.com/office/drawing/2014/main" id="{6EC48143-4432-522A-AA8F-F021D3E036BA}"/>
              </a:ext>
            </a:extLst>
          </p:cNvPr>
          <p:cNvCxnSpPr>
            <a:cxnSpLocks/>
          </p:cNvCxnSpPr>
          <p:nvPr/>
        </p:nvCxnSpPr>
        <p:spPr>
          <a:xfrm flipV="1">
            <a:off x="1371600" y="4876800"/>
            <a:ext cx="1524000" cy="918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7560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41AB9-6E62-00DA-D3A5-BC3D60C272C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ACDD4E-A5F4-A1DD-08BA-4443119940AB}"/>
              </a:ext>
            </a:extLst>
          </p:cNvPr>
          <p:cNvSpPr>
            <a:spLocks noGrp="1"/>
          </p:cNvSpPr>
          <p:nvPr>
            <p:ph idx="1"/>
          </p:nvPr>
        </p:nvSpPr>
        <p:spPr>
          <a:xfrm>
            <a:off x="226154" y="1066800"/>
            <a:ext cx="8689518" cy="4788004"/>
          </a:xfrm>
        </p:spPr>
        <p:txBody>
          <a:bodyPr/>
          <a:lstStyle/>
          <a:p>
            <a:pPr marL="0" marR="0" lvl="0" indent="0">
              <a:spcBef>
                <a:spcPts val="335"/>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If you are an </a:t>
            </a:r>
            <a:r>
              <a:rPr lang="en-US" sz="1800" dirty="0">
                <a:latin typeface="Arial" panose="020B0604020202020204" pitchFamily="34" charset="0"/>
                <a:cs typeface="Arial" panose="020B0604020202020204" pitchFamily="34" charset="0"/>
              </a:rPr>
              <a:t>MD, NP, or PA and </a:t>
            </a:r>
            <a:r>
              <a:rPr lang="en-US" sz="1800" dirty="0">
                <a:effectLst/>
                <a:latin typeface="Arial" panose="020B0604020202020204" pitchFamily="34" charset="0"/>
                <a:ea typeface="Times New Roman" panose="02020603050405020304" pitchFamily="18" charset="0"/>
                <a:cs typeface="Arial" panose="020B0604020202020204" pitchFamily="34" charset="0"/>
              </a:rPr>
              <a:t>do not see the DMO icon on your Epic toolbar, please let me know so that I can open a ticke</a:t>
            </a:r>
            <a:r>
              <a:rPr lang="en-US" sz="1800" dirty="0">
                <a:latin typeface="Arial" panose="020B0604020202020204" pitchFamily="34" charset="0"/>
                <a:ea typeface="Times New Roman" panose="02020603050405020304" pitchFamily="18" charset="0"/>
                <a:cs typeface="Arial" panose="020B0604020202020204" pitchFamily="34" charset="0"/>
              </a:rPr>
              <a:t>t with the Dragon team on your behalf to fix this issue.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p:txBody>
      </p:sp>
      <p:sp>
        <p:nvSpPr>
          <p:cNvPr id="3" name="Title 2">
            <a:extLst>
              <a:ext uri="{FF2B5EF4-FFF2-40B4-BE49-F238E27FC236}">
                <a16:creationId xmlns:a16="http://schemas.microsoft.com/office/drawing/2014/main" id="{AF6A3EC7-6F21-B52B-CAE8-3BAE5ED95BEA}"/>
              </a:ext>
            </a:extLst>
          </p:cNvPr>
          <p:cNvSpPr>
            <a:spLocks noGrp="1"/>
          </p:cNvSpPr>
          <p:nvPr>
            <p:ph type="title"/>
          </p:nvPr>
        </p:nvSpPr>
        <p:spPr/>
        <p:txBody>
          <a:bodyPr/>
          <a:lstStyle/>
          <a:p>
            <a:pPr algn="ctr"/>
            <a:r>
              <a:rPr lang="en-US" dirty="0">
                <a:latin typeface="Arial" pitchFamily="34" charset="0"/>
                <a:cs typeface="Arial" pitchFamily="34" charset="0"/>
              </a:rPr>
              <a:t>Accessing DMO and Epic From a Non-Clinical Workstation via MyApps</a:t>
            </a:r>
            <a:endParaRPr lang="en-US" dirty="0"/>
          </a:p>
        </p:txBody>
      </p:sp>
      <p:sp>
        <p:nvSpPr>
          <p:cNvPr id="4" name="Slide Number Placeholder 3">
            <a:extLst>
              <a:ext uri="{FF2B5EF4-FFF2-40B4-BE49-F238E27FC236}">
                <a16:creationId xmlns:a16="http://schemas.microsoft.com/office/drawing/2014/main" id="{47A3AED3-DE7C-47B9-C4B2-32D431BB25DF}"/>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139</a:t>
            </a:fld>
            <a:endParaRPr lang="en-US">
              <a:solidFill>
                <a:srgbClr val="FFFFFF"/>
              </a:solidFill>
            </a:endParaRPr>
          </a:p>
        </p:txBody>
      </p:sp>
      <p:pic>
        <p:nvPicPr>
          <p:cNvPr id="17" name="Picture 16">
            <a:extLst>
              <a:ext uri="{FF2B5EF4-FFF2-40B4-BE49-F238E27FC236}">
                <a16:creationId xmlns:a16="http://schemas.microsoft.com/office/drawing/2014/main" id="{FE2CF9A5-A9C3-5FAE-386D-95B5D921A0EF}"/>
              </a:ext>
            </a:extLst>
          </p:cNvPr>
          <p:cNvPicPr>
            <a:picLocks noChangeAspect="1"/>
          </p:cNvPicPr>
          <p:nvPr/>
        </p:nvPicPr>
        <p:blipFill>
          <a:blip r:embed="rId2"/>
          <a:stretch>
            <a:fillRect/>
          </a:stretch>
        </p:blipFill>
        <p:spPr>
          <a:xfrm flipH="1">
            <a:off x="8001000" y="1601389"/>
            <a:ext cx="528198" cy="680464"/>
          </a:xfrm>
          <a:prstGeom prst="rect">
            <a:avLst/>
          </a:prstGeom>
        </p:spPr>
      </p:pic>
      <p:pic>
        <p:nvPicPr>
          <p:cNvPr id="9" name="Picture 8">
            <a:extLst>
              <a:ext uri="{FF2B5EF4-FFF2-40B4-BE49-F238E27FC236}">
                <a16:creationId xmlns:a16="http://schemas.microsoft.com/office/drawing/2014/main" id="{6AC39C66-FA12-BEDA-3FF1-66FB3CDECB43}"/>
              </a:ext>
            </a:extLst>
          </p:cNvPr>
          <p:cNvPicPr>
            <a:picLocks noChangeAspect="1"/>
          </p:cNvPicPr>
          <p:nvPr/>
        </p:nvPicPr>
        <p:blipFill>
          <a:blip r:embed="rId3"/>
          <a:stretch>
            <a:fillRect/>
          </a:stretch>
        </p:blipFill>
        <p:spPr>
          <a:xfrm>
            <a:off x="914400" y="2262333"/>
            <a:ext cx="7186268" cy="2994278"/>
          </a:xfrm>
          <a:prstGeom prst="rect">
            <a:avLst/>
          </a:prstGeom>
          <a:ln w="12700">
            <a:solidFill>
              <a:schemeClr val="accent1"/>
            </a:solidFill>
          </a:ln>
        </p:spPr>
      </p:pic>
      <p:cxnSp>
        <p:nvCxnSpPr>
          <p:cNvPr id="6" name="Straight Arrow Connector 5">
            <a:extLst>
              <a:ext uri="{FF2B5EF4-FFF2-40B4-BE49-F238E27FC236}">
                <a16:creationId xmlns:a16="http://schemas.microsoft.com/office/drawing/2014/main" id="{09837639-81C5-39E0-76B6-CFD7E828266D}"/>
              </a:ext>
            </a:extLst>
          </p:cNvPr>
          <p:cNvCxnSpPr>
            <a:cxnSpLocks/>
          </p:cNvCxnSpPr>
          <p:nvPr/>
        </p:nvCxnSpPr>
        <p:spPr>
          <a:xfrm flipV="1">
            <a:off x="652463" y="3015887"/>
            <a:ext cx="1490663" cy="8898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829FBDF-DA2B-2442-4B3F-03D2BAF2DE3F}"/>
              </a:ext>
            </a:extLst>
          </p:cNvPr>
          <p:cNvSpPr/>
          <p:nvPr/>
        </p:nvSpPr>
        <p:spPr>
          <a:xfrm>
            <a:off x="2133600" y="2647951"/>
            <a:ext cx="533400" cy="344609"/>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281841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4A662-48F2-8888-BF35-EDE80A501AF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2E4102-36C0-BDBC-E5EA-B45BC81A8CC1}"/>
              </a:ext>
            </a:extLst>
          </p:cNvPr>
          <p:cNvSpPr>
            <a:spLocks noGrp="1"/>
          </p:cNvSpPr>
          <p:nvPr>
            <p:ph idx="1"/>
          </p:nvPr>
        </p:nvSpPr>
        <p:spPr>
          <a:xfrm>
            <a:off x="204414" y="1181674"/>
            <a:ext cx="8680328" cy="5142926"/>
          </a:xfrm>
        </p:spPr>
        <p:txBody>
          <a:bodyPr/>
          <a:lstStyle/>
          <a:p>
            <a:r>
              <a:rPr lang="en-US" dirty="0"/>
              <a:t>We will now review some different ways to access the Epic and DMO applications currently. </a:t>
            </a:r>
          </a:p>
          <a:p>
            <a:endParaRPr lang="en-US" dirty="0"/>
          </a:p>
          <a:p>
            <a:endParaRPr lang="en-US" dirty="0"/>
          </a:p>
          <a:p>
            <a:r>
              <a:rPr lang="en-US" dirty="0"/>
              <a:t>However, </a:t>
            </a:r>
            <a:r>
              <a:rPr lang="en-US" b="1" u="sng" dirty="0">
                <a:highlight>
                  <a:srgbClr val="FFFF00"/>
                </a:highlight>
              </a:rPr>
              <a:t>please do not work ahead</a:t>
            </a:r>
            <a:r>
              <a:rPr lang="en-US" dirty="0"/>
              <a:t>, as despite multiple ways of opening Epic and DMO, today for training, we will all access the two applications using the same method which I will demonstrate shortly. </a:t>
            </a:r>
          </a:p>
          <a:p>
            <a:endParaRPr lang="en-US" dirty="0"/>
          </a:p>
          <a:p>
            <a:r>
              <a:rPr lang="en-US" dirty="0"/>
              <a:t>At the end of the training, for future reference, I will review how the Epic and DMO applications will be launched once you are using </a:t>
            </a:r>
            <a:r>
              <a:rPr lang="en-US" b="1" dirty="0"/>
              <a:t>Epic Bridges which is coming soon!</a:t>
            </a:r>
            <a:endParaRPr lang="en-US" dirty="0"/>
          </a:p>
          <a:p>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62D2E6CB-614A-6846-309A-CF34548C1943}"/>
              </a:ext>
            </a:extLst>
          </p:cNvPr>
          <p:cNvSpPr>
            <a:spLocks noGrp="1"/>
          </p:cNvSpPr>
          <p:nvPr>
            <p:ph type="title"/>
          </p:nvPr>
        </p:nvSpPr>
        <p:spPr/>
        <p:txBody>
          <a:bodyPr/>
          <a:lstStyle/>
          <a:p>
            <a:r>
              <a:rPr lang="en-US" dirty="0"/>
              <a:t>Accessing Epic and DMO – IMPORTANT !!!</a:t>
            </a:r>
          </a:p>
        </p:txBody>
      </p:sp>
      <p:sp>
        <p:nvSpPr>
          <p:cNvPr id="4" name="Slide Number Placeholder 3">
            <a:extLst>
              <a:ext uri="{FF2B5EF4-FFF2-40B4-BE49-F238E27FC236}">
                <a16:creationId xmlns:a16="http://schemas.microsoft.com/office/drawing/2014/main" id="{0E227F50-4BC9-6CA1-D3DD-E6BAE4DA5EB2}"/>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14</a:t>
            </a:fld>
            <a:endParaRPr lang="en-US">
              <a:solidFill>
                <a:srgbClr val="FFFFFF"/>
              </a:solidFill>
            </a:endParaRPr>
          </a:p>
        </p:txBody>
      </p:sp>
      <p:pic>
        <p:nvPicPr>
          <p:cNvPr id="6" name="Picture 5">
            <a:extLst>
              <a:ext uri="{FF2B5EF4-FFF2-40B4-BE49-F238E27FC236}">
                <a16:creationId xmlns:a16="http://schemas.microsoft.com/office/drawing/2014/main" id="{1BB5555E-F4C9-5FDF-AC62-72318A4C40D7}"/>
              </a:ext>
            </a:extLst>
          </p:cNvPr>
          <p:cNvPicPr>
            <a:picLocks noChangeAspect="1"/>
          </p:cNvPicPr>
          <p:nvPr/>
        </p:nvPicPr>
        <p:blipFill>
          <a:blip r:embed="rId3"/>
          <a:stretch>
            <a:fillRect/>
          </a:stretch>
        </p:blipFill>
        <p:spPr>
          <a:xfrm>
            <a:off x="5639666" y="1600200"/>
            <a:ext cx="1280679" cy="1295400"/>
          </a:xfrm>
          <a:prstGeom prst="rect">
            <a:avLst/>
          </a:prstGeom>
        </p:spPr>
      </p:pic>
    </p:spTree>
    <p:extLst>
      <p:ext uri="{BB962C8B-B14F-4D97-AF65-F5344CB8AC3E}">
        <p14:creationId xmlns:p14="http://schemas.microsoft.com/office/powerpoint/2010/main" val="19991016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0617-5487-1CDB-A10B-40B21D6F4C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C6E8A0-1136-97D0-8184-FC6431E276AA}"/>
              </a:ext>
            </a:extLst>
          </p:cNvPr>
          <p:cNvSpPr>
            <a:spLocks noGrp="1"/>
          </p:cNvSpPr>
          <p:nvPr>
            <p:ph type="title"/>
          </p:nvPr>
        </p:nvSpPr>
        <p:spPr/>
        <p:txBody>
          <a:bodyPr/>
          <a:lstStyle/>
          <a:p>
            <a:r>
              <a:rPr lang="en-US" dirty="0"/>
              <a:t>Switching the Type of Microphone</a:t>
            </a:r>
          </a:p>
        </p:txBody>
      </p:sp>
      <p:sp>
        <p:nvSpPr>
          <p:cNvPr id="4" name="Slide Number Placeholder 3">
            <a:extLst>
              <a:ext uri="{FF2B5EF4-FFF2-40B4-BE49-F238E27FC236}">
                <a16:creationId xmlns:a16="http://schemas.microsoft.com/office/drawing/2014/main" id="{3430F37A-54C3-47A4-4A9B-4D5715A68B64}"/>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6" name="TextBox 5">
            <a:extLst>
              <a:ext uri="{FF2B5EF4-FFF2-40B4-BE49-F238E27FC236}">
                <a16:creationId xmlns:a16="http://schemas.microsoft.com/office/drawing/2014/main" id="{90D044EA-5CA0-EC24-551F-53675602353C}"/>
              </a:ext>
            </a:extLst>
          </p:cNvPr>
          <p:cNvSpPr txBox="1"/>
          <p:nvPr/>
        </p:nvSpPr>
        <p:spPr>
          <a:xfrm>
            <a:off x="0" y="680621"/>
            <a:ext cx="4089903"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Helvetic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you need to switch the type of </a:t>
            </a:r>
            <a:r>
              <a:rPr lang="en-US" sz="1600" dirty="0">
                <a:solidFill>
                  <a:srgbClr val="000000"/>
                </a:solidFill>
                <a:latin typeface="Arial" panose="020B0604020202020204" pitchFamily="34" charset="0"/>
                <a:cs typeface="Arial" panose="020B0604020202020204" pitchFamily="34" charset="0"/>
              </a:rPr>
              <a:t>microphone you are using during your DMO session, you do not need to exit the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Simply click the </a:t>
            </a:r>
            <a:r>
              <a:rPr lang="en-US" sz="1600" dirty="0" err="1">
                <a:solidFill>
                  <a:srgbClr val="000000"/>
                </a:solidFill>
                <a:latin typeface="Arial" panose="020B0604020202020204" pitchFamily="34" charset="0"/>
                <a:cs typeface="Arial" panose="020B0604020202020204" pitchFamily="34" charset="0"/>
              </a:rPr>
              <a:t>DragonBar</a:t>
            </a:r>
            <a:r>
              <a:rPr lang="en-US" sz="1600" dirty="0">
                <a:solidFill>
                  <a:srgbClr val="000000"/>
                </a:solidFill>
                <a:latin typeface="Arial" panose="020B0604020202020204" pitchFamily="34" charset="0"/>
                <a:cs typeface="Arial" panose="020B0604020202020204" pitchFamily="34" charset="0"/>
              </a:rPr>
              <a:t> menu         and hover over </a:t>
            </a:r>
            <a:r>
              <a:rPr lang="en-US" sz="1600" b="1" dirty="0">
                <a:solidFill>
                  <a:srgbClr val="000000"/>
                </a:solidFill>
                <a:latin typeface="Arial" panose="020B0604020202020204" pitchFamily="34" charset="0"/>
                <a:cs typeface="Arial" panose="020B0604020202020204" pitchFamily="34" charset="0"/>
              </a:rPr>
              <a:t>Microphone </a:t>
            </a:r>
            <a:r>
              <a:rPr lang="en-US" sz="1600" dirty="0">
                <a:solidFill>
                  <a:srgbClr val="000000"/>
                </a:solidFill>
                <a:latin typeface="Arial" panose="020B0604020202020204" pitchFamily="34" charset="0"/>
                <a:cs typeface="Arial" panose="020B0604020202020204" pitchFamily="34" charset="0"/>
              </a:rPr>
              <a:t>in the dropdown menu.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panose="020B0604020202020204" pitchFamily="34" charset="0"/>
                <a:cs typeface="Arial" panose="020B0604020202020204" pitchFamily="34" charset="0"/>
              </a:rPr>
              <a:t>Click on the microphone you would like to switch to from the fly-out menu.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panose="020B0604020202020204" pitchFamily="34" charset="0"/>
                <a:cs typeface="Arial" panose="020B0604020202020204" pitchFamily="34" charset="0"/>
              </a:rPr>
              <a:t>Click </a:t>
            </a:r>
            <a:r>
              <a:rPr lang="en-US" sz="1600" b="1" dirty="0">
                <a:solidFill>
                  <a:srgbClr val="000000"/>
                </a:solidFill>
                <a:latin typeface="Arial" panose="020B0604020202020204" pitchFamily="34" charset="0"/>
                <a:cs typeface="Arial" panose="020B0604020202020204" pitchFamily="34" charset="0"/>
              </a:rPr>
              <a:t>OK</a:t>
            </a:r>
            <a:r>
              <a:rPr lang="en-US" sz="1600" dirty="0">
                <a:solidFill>
                  <a:srgbClr val="000000"/>
                </a:solidFill>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you are switching to the PowerMic Mobile, </a:t>
            </a:r>
            <a:r>
              <a:rPr lang="en-US" sz="1600" dirty="0">
                <a:solidFill>
                  <a:srgbClr val="000000"/>
                </a:solidFill>
                <a:latin typeface="Arial" panose="020B0604020202020204" pitchFamily="34" charset="0"/>
                <a:cs typeface="Arial" panose="020B0604020202020204" pitchFamily="34" charset="0"/>
              </a:rPr>
              <a:t>o</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pen the</a:t>
            </a:r>
            <a:r>
              <a:rPr lang="en-US" sz="1600" dirty="0">
                <a:solidFill>
                  <a:srgbClr val="000000"/>
                </a:solidFill>
                <a:latin typeface="Arial" panose="020B0604020202020204" pitchFamily="34" charset="0"/>
                <a:cs typeface="Arial" panose="020B0604020202020204" pitchFamily="34" charset="0"/>
              </a:rPr>
              <a:t> Nuance PowerMic Mobile app on your mobile device.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panose="020B0604020202020204" pitchFamily="34" charset="0"/>
                <a:cs typeface="Arial" panose="020B0604020202020204" pitchFamily="34" charset="0"/>
              </a:rPr>
              <a:t>DMO will automatically pair with your mobile device.  </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0543B181-6570-88A8-FA1F-35F8E3DBE07B}"/>
              </a:ext>
            </a:extLst>
          </p:cNvPr>
          <p:cNvSpPr/>
          <p:nvPr/>
        </p:nvSpPr>
        <p:spPr>
          <a:xfrm>
            <a:off x="6666009" y="1657568"/>
            <a:ext cx="11430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2" name="Rectangle 1">
            <a:extLst>
              <a:ext uri="{FF2B5EF4-FFF2-40B4-BE49-F238E27FC236}">
                <a16:creationId xmlns:a16="http://schemas.microsoft.com/office/drawing/2014/main" id="{9BBA7D4C-46B1-9267-4E50-7B42CE76898B}"/>
              </a:ext>
            </a:extLst>
          </p:cNvPr>
          <p:cNvSpPr>
            <a:spLocks noChangeArrowheads="1"/>
          </p:cNvSpPr>
          <p:nvPr/>
        </p:nvSpPr>
        <p:spPr bwMode="auto">
          <a:xfrm>
            <a:off x="3733800" y="5029200"/>
            <a:ext cx="3276600" cy="1569660"/>
          </a:xfrm>
          <a:prstGeom prst="rect">
            <a:avLst/>
          </a:prstGeom>
          <a:solidFill>
            <a:schemeClr val="bg2">
              <a:lumMod val="40000"/>
              <a:lumOff val="60000"/>
            </a:schemeClr>
          </a:solidFill>
          <a:ln w="1270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defRPr/>
            </a:pPr>
            <a:r>
              <a:rPr lang="en-US" sz="1200" dirty="0">
                <a:solidFill>
                  <a:srgbClr val="C00000"/>
                </a:solidFill>
              </a:rPr>
              <a:t>If you logged into DMO and Epic via </a:t>
            </a:r>
            <a:r>
              <a:rPr lang="en-US" sz="1200" dirty="0">
                <a:solidFill>
                  <a:schemeClr val="tx1"/>
                </a:solidFill>
              </a:rPr>
              <a:t>DMO Hyperdrive</a:t>
            </a:r>
            <a:r>
              <a:rPr lang="en-US" sz="1200" dirty="0">
                <a:solidFill>
                  <a:srgbClr val="C00000"/>
                </a:solidFill>
              </a:rPr>
              <a:t>, DMO auto logged in and may not have defaulted to the microphone you are wanting to use today, and you will want to utilize this step if your microphone is not defaulted to </a:t>
            </a:r>
            <a:r>
              <a:rPr lang="en-US" sz="1200" dirty="0">
                <a:solidFill>
                  <a:schemeClr val="tx1"/>
                </a:solidFill>
              </a:rPr>
              <a:t>Nuance PowerMic Mobile </a:t>
            </a:r>
            <a:r>
              <a:rPr lang="en-US" sz="1200" dirty="0">
                <a:solidFill>
                  <a:srgbClr val="C00000"/>
                </a:solidFill>
              </a:rPr>
              <a:t>which we will be setting up next. </a:t>
            </a:r>
            <a:endParaRPr lang="en-US" altLang="en-US" sz="1200" b="0" dirty="0">
              <a:solidFill>
                <a:srgbClr val="C00000"/>
              </a:solidFill>
              <a:latin typeface="+mn-lt"/>
              <a:cs typeface="Arial" panose="020B0604020202020204" pitchFamily="34" charset="0"/>
            </a:endParaRPr>
          </a:p>
        </p:txBody>
      </p:sp>
      <p:cxnSp>
        <p:nvCxnSpPr>
          <p:cNvPr id="8" name="Straight Arrow Connector 7">
            <a:extLst>
              <a:ext uri="{FF2B5EF4-FFF2-40B4-BE49-F238E27FC236}">
                <a16:creationId xmlns:a16="http://schemas.microsoft.com/office/drawing/2014/main" id="{11E9454F-703B-E877-63E5-0735EEB83ACC}"/>
              </a:ext>
            </a:extLst>
          </p:cNvPr>
          <p:cNvCxnSpPr>
            <a:cxnSpLocks/>
          </p:cNvCxnSpPr>
          <p:nvPr/>
        </p:nvCxnSpPr>
        <p:spPr>
          <a:xfrm flipV="1">
            <a:off x="6782037" y="5683224"/>
            <a:ext cx="761763" cy="3535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603CC0C-A052-C995-665F-C7BDAF886963}"/>
              </a:ext>
            </a:extLst>
          </p:cNvPr>
          <p:cNvPicPr>
            <a:picLocks noChangeAspect="1"/>
          </p:cNvPicPr>
          <p:nvPr/>
        </p:nvPicPr>
        <p:blipFill>
          <a:blip r:embed="rId2"/>
          <a:stretch>
            <a:fillRect/>
          </a:stretch>
        </p:blipFill>
        <p:spPr>
          <a:xfrm>
            <a:off x="7595078" y="5269502"/>
            <a:ext cx="695238" cy="590476"/>
          </a:xfrm>
          <a:prstGeom prst="rect">
            <a:avLst/>
          </a:prstGeom>
        </p:spPr>
      </p:pic>
      <p:pic>
        <p:nvPicPr>
          <p:cNvPr id="22" name="Picture 21">
            <a:extLst>
              <a:ext uri="{FF2B5EF4-FFF2-40B4-BE49-F238E27FC236}">
                <a16:creationId xmlns:a16="http://schemas.microsoft.com/office/drawing/2014/main" id="{AF646A17-612B-C1CC-473E-F8E7C334FD53}"/>
              </a:ext>
            </a:extLst>
          </p:cNvPr>
          <p:cNvPicPr>
            <a:picLocks noChangeAspect="1"/>
          </p:cNvPicPr>
          <p:nvPr/>
        </p:nvPicPr>
        <p:blipFill>
          <a:blip r:embed="rId3"/>
          <a:stretch>
            <a:fillRect/>
          </a:stretch>
        </p:blipFill>
        <p:spPr>
          <a:xfrm>
            <a:off x="6172200" y="933113"/>
            <a:ext cx="779620" cy="640784"/>
          </a:xfrm>
          <a:prstGeom prst="rect">
            <a:avLst/>
          </a:prstGeom>
        </p:spPr>
      </p:pic>
      <p:pic>
        <p:nvPicPr>
          <p:cNvPr id="11" name="Picture 10">
            <a:extLst>
              <a:ext uri="{FF2B5EF4-FFF2-40B4-BE49-F238E27FC236}">
                <a16:creationId xmlns:a16="http://schemas.microsoft.com/office/drawing/2014/main" id="{DDA6F33A-C7CA-5597-0486-834D1FCBC641}"/>
              </a:ext>
            </a:extLst>
          </p:cNvPr>
          <p:cNvPicPr>
            <a:picLocks noChangeAspect="1"/>
          </p:cNvPicPr>
          <p:nvPr/>
        </p:nvPicPr>
        <p:blipFill>
          <a:blip r:embed="rId4"/>
          <a:stretch>
            <a:fillRect/>
          </a:stretch>
        </p:blipFill>
        <p:spPr>
          <a:xfrm>
            <a:off x="4568032" y="1609329"/>
            <a:ext cx="4590476" cy="3114286"/>
          </a:xfrm>
          <a:prstGeom prst="rect">
            <a:avLst/>
          </a:prstGeom>
        </p:spPr>
      </p:pic>
      <p:cxnSp>
        <p:nvCxnSpPr>
          <p:cNvPr id="13" name="Straight Arrow Connector 12">
            <a:extLst>
              <a:ext uri="{FF2B5EF4-FFF2-40B4-BE49-F238E27FC236}">
                <a16:creationId xmlns:a16="http://schemas.microsoft.com/office/drawing/2014/main" id="{B185A103-5E05-E67B-5F60-6600C4CF6884}"/>
              </a:ext>
            </a:extLst>
          </p:cNvPr>
          <p:cNvCxnSpPr>
            <a:cxnSpLocks/>
          </p:cNvCxnSpPr>
          <p:nvPr/>
        </p:nvCxnSpPr>
        <p:spPr>
          <a:xfrm flipV="1">
            <a:off x="6781800" y="2590800"/>
            <a:ext cx="881740" cy="3462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81AB4D4-B0BA-0838-A349-A99AD9AD0262}"/>
              </a:ext>
            </a:extLst>
          </p:cNvPr>
          <p:cNvPicPr>
            <a:picLocks noChangeAspect="1"/>
          </p:cNvPicPr>
          <p:nvPr/>
        </p:nvPicPr>
        <p:blipFill>
          <a:blip r:embed="rId5"/>
          <a:stretch>
            <a:fillRect/>
          </a:stretch>
        </p:blipFill>
        <p:spPr>
          <a:xfrm>
            <a:off x="8368007" y="5269502"/>
            <a:ext cx="757775" cy="590475"/>
          </a:xfrm>
          <a:prstGeom prst="rect">
            <a:avLst/>
          </a:prstGeom>
        </p:spPr>
      </p:pic>
    </p:spTree>
    <p:extLst>
      <p:ext uri="{BB962C8B-B14F-4D97-AF65-F5344CB8AC3E}">
        <p14:creationId xmlns:p14="http://schemas.microsoft.com/office/powerpoint/2010/main" val="34317162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Content Placeholder 1">
            <a:extLst>
              <a:ext uri="{FF2B5EF4-FFF2-40B4-BE49-F238E27FC236}">
                <a16:creationId xmlns:a16="http://schemas.microsoft.com/office/drawing/2014/main" id="{4331EBA2-B667-47BC-9198-753E6C716E1A}"/>
              </a:ext>
            </a:extLst>
          </p:cNvPr>
          <p:cNvSpPr>
            <a:spLocks noGrp="1"/>
          </p:cNvSpPr>
          <p:nvPr>
            <p:ph idx="1"/>
          </p:nvPr>
        </p:nvSpPr>
        <p:spPr bwMode="auto">
          <a:xfrm>
            <a:off x="244475" y="1566863"/>
            <a:ext cx="8670925" cy="4375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latin typeface="Arial" panose="020B0604020202020204" pitchFamily="34" charset="0"/>
                <a:cs typeface="Arial" panose="020B0604020202020204" pitchFamily="34" charset="0"/>
              </a:rPr>
              <a:t>How do you plan to use Dragon?</a:t>
            </a:r>
          </a:p>
          <a:p>
            <a:endParaRPr lang="en-US" altLang="en-US" sz="28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Do you plan on using Epic </a:t>
            </a:r>
            <a:r>
              <a:rPr lang="en-US" altLang="en-US" sz="2800" dirty="0" err="1">
                <a:latin typeface="Arial" panose="020B0604020202020204" pitchFamily="34" charset="0"/>
                <a:cs typeface="Arial" panose="020B0604020202020204" pitchFamily="34" charset="0"/>
              </a:rPr>
              <a:t>SmartPhrases</a:t>
            </a:r>
            <a:r>
              <a:rPr lang="en-US" altLang="en-US" sz="2800" dirty="0">
                <a:latin typeface="Arial" panose="020B0604020202020204" pitchFamily="34" charset="0"/>
                <a:cs typeface="Arial" panose="020B0604020202020204" pitchFamily="34" charset="0"/>
              </a:rPr>
              <a:t> that you have created yourself or copied from another user?</a:t>
            </a:r>
          </a:p>
          <a:p>
            <a:endParaRPr lang="en-US" altLang="en-US" sz="28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Do you wish to create Step-By-step Commands in Dragon to pull your </a:t>
            </a:r>
            <a:r>
              <a:rPr lang="en-US" altLang="en-US" sz="2800" dirty="0" err="1">
                <a:latin typeface="Arial" panose="020B0604020202020204" pitchFamily="34" charset="0"/>
                <a:cs typeface="Arial" panose="020B0604020202020204" pitchFamily="34" charset="0"/>
              </a:rPr>
              <a:t>SmartPhrases</a:t>
            </a:r>
            <a:r>
              <a:rPr lang="en-US" altLang="en-US" sz="2800" dirty="0">
                <a:latin typeface="Arial" panose="020B0604020202020204" pitchFamily="34" charset="0"/>
                <a:cs typeface="Arial" panose="020B0604020202020204" pitchFamily="34" charset="0"/>
              </a:rPr>
              <a:t> into your Epic Progress Notes?</a:t>
            </a:r>
          </a:p>
        </p:txBody>
      </p:sp>
      <p:sp>
        <p:nvSpPr>
          <p:cNvPr id="128003" name="Title 2">
            <a:extLst>
              <a:ext uri="{FF2B5EF4-FFF2-40B4-BE49-F238E27FC236}">
                <a16:creationId xmlns:a16="http://schemas.microsoft.com/office/drawing/2014/main" id="{D4FF2F8F-77EA-419D-8A1C-E818DF5B4F28}"/>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How Do You Plan To Use Dragon?</a:t>
            </a:r>
          </a:p>
        </p:txBody>
      </p:sp>
      <p:sp>
        <p:nvSpPr>
          <p:cNvPr id="128004" name="Slide Number Placeholder 3">
            <a:extLst>
              <a:ext uri="{FF2B5EF4-FFF2-40B4-BE49-F238E27FC236}">
                <a16:creationId xmlns:a16="http://schemas.microsoft.com/office/drawing/2014/main" id="{12ACB8C0-BD81-46FE-B41C-9D79E7CDC24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BC9A90F-0D3E-4307-975C-15BCA3D5CBEE}"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141</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D0F079-7ED1-4215-86E0-289A66ECDE17}"/>
              </a:ext>
            </a:extLst>
          </p:cNvPr>
          <p:cNvSpPr>
            <a:spLocks noGrp="1"/>
          </p:cNvSpPr>
          <p:nvPr>
            <p:ph idx="1"/>
          </p:nvPr>
        </p:nvSpPr>
        <p:spPr>
          <a:xfrm>
            <a:off x="226154" y="1069348"/>
            <a:ext cx="8460646" cy="5026652"/>
          </a:xfrm>
        </p:spPr>
        <p:txBody>
          <a:bodyPr/>
          <a:lstStyle/>
          <a:p>
            <a:pPr marL="0" indent="0">
              <a:buNone/>
            </a:pPr>
            <a:r>
              <a:rPr lang="en-US" sz="1600" dirty="0"/>
              <a:t>We will now learn about creating Step-by-step Commands.  </a:t>
            </a:r>
          </a:p>
          <a:p>
            <a:pPr marL="0" indent="0">
              <a:buNone/>
            </a:pPr>
            <a:endParaRPr lang="en-US" sz="1600" dirty="0"/>
          </a:p>
          <a:p>
            <a:pPr marL="0" indent="0">
              <a:buNone/>
            </a:pPr>
            <a:r>
              <a:rPr lang="en-US" sz="1600" dirty="0"/>
              <a:t>Step-by-step Commands are used in Epic to pull in a template, created within Epic, into the progress note or any typing area using a verbal command. These templates created within Epic are called </a:t>
            </a:r>
            <a:r>
              <a:rPr lang="en-US" sz="1600" dirty="0" err="1"/>
              <a:t>SmartPhrases</a:t>
            </a:r>
            <a:r>
              <a:rPr lang="en-US" sz="1600" dirty="0"/>
              <a:t>.  </a:t>
            </a:r>
          </a:p>
          <a:p>
            <a:pPr marL="0" indent="0">
              <a:buNone/>
            </a:pPr>
            <a:endParaRPr lang="en-US" sz="1600" dirty="0"/>
          </a:p>
          <a:p>
            <a:pPr marL="0" indent="0">
              <a:buNone/>
            </a:pPr>
            <a:r>
              <a:rPr lang="en-US" sz="1600" dirty="0"/>
              <a:t>Variable fields can be created, called Wildcards (***), which can be toggled through using the button on your PowerMic that you have programmed to be used as an F2 key.  We will review programming a PowerMic button to function as an F2 button later in the training.   </a:t>
            </a:r>
          </a:p>
          <a:p>
            <a:pPr marL="0" indent="0">
              <a:buNone/>
            </a:pPr>
            <a:endParaRPr lang="en-US" sz="1600" dirty="0"/>
          </a:p>
          <a:p>
            <a:pPr marL="0" indent="0">
              <a:buNone/>
            </a:pPr>
            <a:r>
              <a:rPr lang="en-US" sz="1600" dirty="0"/>
              <a:t>A Step-by-step Command executes predefined actions by simulating the same keystrokes required to execute the action with your keyboard.  </a:t>
            </a:r>
          </a:p>
          <a:p>
            <a:pPr marL="0" indent="0">
              <a:buNone/>
            </a:pPr>
            <a:endParaRPr lang="en-US" sz="1600" dirty="0"/>
          </a:p>
          <a:p>
            <a:pPr marL="0" indent="0">
              <a:buNone/>
            </a:pPr>
            <a:r>
              <a:rPr lang="en-US" sz="1600" dirty="0"/>
              <a:t>We will first access the Epic Hyperspace so that we can access our </a:t>
            </a:r>
            <a:r>
              <a:rPr lang="en-US" sz="1600" dirty="0" err="1"/>
              <a:t>SmartPhrases</a:t>
            </a:r>
            <a:r>
              <a:rPr lang="en-US" sz="1600" dirty="0"/>
              <a:t>.  </a:t>
            </a:r>
            <a:r>
              <a:rPr lang="en-US" sz="1600" dirty="0" err="1"/>
              <a:t>SmartPhrases</a:t>
            </a:r>
            <a:r>
              <a:rPr lang="en-US" sz="1600" dirty="0"/>
              <a:t> are stored in the </a:t>
            </a:r>
            <a:r>
              <a:rPr lang="en-US" sz="1600" dirty="0" err="1"/>
              <a:t>SmartPhrase</a:t>
            </a:r>
            <a:r>
              <a:rPr lang="en-US" sz="1600" dirty="0"/>
              <a:t> workbench in Epic.</a:t>
            </a:r>
          </a:p>
          <a:p>
            <a:pPr marL="0" indent="0">
              <a:buNone/>
            </a:pPr>
            <a:endParaRPr lang="en-US" sz="1600" dirty="0"/>
          </a:p>
          <a:p>
            <a:pPr marL="0" indent="0">
              <a:buNone/>
            </a:pPr>
            <a:r>
              <a:rPr lang="en-US" sz="1600" dirty="0"/>
              <a:t>We will determine which </a:t>
            </a:r>
            <a:r>
              <a:rPr lang="en-US" sz="1600" dirty="0" err="1"/>
              <a:t>SmartPhrases</a:t>
            </a:r>
            <a:r>
              <a:rPr lang="en-US" sz="1600" dirty="0"/>
              <a:t> we would like to make Step-by-step Commands for in DMO.  </a:t>
            </a:r>
          </a:p>
        </p:txBody>
      </p:sp>
      <p:sp>
        <p:nvSpPr>
          <p:cNvPr id="3" name="Title 2">
            <a:extLst>
              <a:ext uri="{FF2B5EF4-FFF2-40B4-BE49-F238E27FC236}">
                <a16:creationId xmlns:a16="http://schemas.microsoft.com/office/drawing/2014/main" id="{75AEB739-1402-49A7-8E0E-71B8A7AAA217}"/>
              </a:ext>
            </a:extLst>
          </p:cNvPr>
          <p:cNvSpPr>
            <a:spLocks noGrp="1"/>
          </p:cNvSpPr>
          <p:nvPr>
            <p:ph type="title"/>
          </p:nvPr>
        </p:nvSpPr>
        <p:spPr/>
        <p:txBody>
          <a:bodyPr/>
          <a:lstStyle/>
          <a:p>
            <a:r>
              <a:rPr lang="en-US" dirty="0"/>
              <a:t>Creating a Step-by-step Command for Use in EPIC</a:t>
            </a:r>
          </a:p>
        </p:txBody>
      </p:sp>
      <p:sp>
        <p:nvSpPr>
          <p:cNvPr id="4" name="Slide Number Placeholder 3">
            <a:extLst>
              <a:ext uri="{FF2B5EF4-FFF2-40B4-BE49-F238E27FC236}">
                <a16:creationId xmlns:a16="http://schemas.microsoft.com/office/drawing/2014/main" id="{D7BF37BF-A2DC-42A3-BAB4-464111B77862}"/>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142</a:t>
            </a:fld>
            <a:endParaRPr lang="en-US">
              <a:solidFill>
                <a:srgbClr val="FFFFFF"/>
              </a:solidFill>
            </a:endParaRPr>
          </a:p>
        </p:txBody>
      </p:sp>
    </p:spTree>
    <p:extLst>
      <p:ext uri="{BB962C8B-B14F-4D97-AF65-F5344CB8AC3E}">
        <p14:creationId xmlns:p14="http://schemas.microsoft.com/office/powerpoint/2010/main" val="40093584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267D7F-88B8-C029-9172-B0230E386410}"/>
              </a:ext>
            </a:extLst>
          </p:cNvPr>
          <p:cNvPicPr>
            <a:picLocks noChangeAspect="1"/>
          </p:cNvPicPr>
          <p:nvPr/>
        </p:nvPicPr>
        <p:blipFill>
          <a:blip r:embed="rId3"/>
          <a:stretch>
            <a:fillRect/>
          </a:stretch>
        </p:blipFill>
        <p:spPr>
          <a:xfrm>
            <a:off x="4105388" y="899091"/>
            <a:ext cx="2447619" cy="4476190"/>
          </a:xfrm>
          <a:prstGeom prst="rect">
            <a:avLst/>
          </a:prstGeom>
        </p:spPr>
      </p:pic>
      <p:sp>
        <p:nvSpPr>
          <p:cNvPr id="3" name="Title 2">
            <a:extLst>
              <a:ext uri="{FF2B5EF4-FFF2-40B4-BE49-F238E27FC236}">
                <a16:creationId xmlns:a16="http://schemas.microsoft.com/office/drawing/2014/main" id="{5AD53442-7566-4EC5-95E0-E1B461B5345C}"/>
              </a:ext>
            </a:extLst>
          </p:cNvPr>
          <p:cNvSpPr>
            <a:spLocks noGrp="1"/>
          </p:cNvSpPr>
          <p:nvPr>
            <p:ph type="title"/>
          </p:nvPr>
        </p:nvSpPr>
        <p:spPr/>
        <p:txBody>
          <a:bodyPr/>
          <a:lstStyle/>
          <a:p>
            <a:r>
              <a:rPr lang="en-US" sz="1900" dirty="0"/>
              <a:t>PowerMic Mobile - Programming the “T” Button to Use as F2 with EPIC</a:t>
            </a:r>
          </a:p>
        </p:txBody>
      </p:sp>
      <p:sp>
        <p:nvSpPr>
          <p:cNvPr id="4" name="Slide Number Placeholder 3">
            <a:extLst>
              <a:ext uri="{FF2B5EF4-FFF2-40B4-BE49-F238E27FC236}">
                <a16:creationId xmlns:a16="http://schemas.microsoft.com/office/drawing/2014/main" id="{8893DA7C-96D9-4E09-9412-DF37AD70520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8" name="TextBox 7">
            <a:extLst>
              <a:ext uri="{FF2B5EF4-FFF2-40B4-BE49-F238E27FC236}">
                <a16:creationId xmlns:a16="http://schemas.microsoft.com/office/drawing/2014/main" id="{8781F9F2-31E6-4397-9DEF-73338C1EC0F8}"/>
              </a:ext>
            </a:extLst>
          </p:cNvPr>
          <p:cNvSpPr txBox="1"/>
          <p:nvPr/>
        </p:nvSpPr>
        <p:spPr>
          <a:xfrm>
            <a:off x="76200" y="914400"/>
            <a:ext cx="4129086"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using the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EPIC</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application, click the </a:t>
            </a:r>
            <a:r>
              <a:rPr kumimoji="0" lang="en-US"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DragonBar</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menu          and select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Options </a:t>
            </a:r>
            <a:r>
              <a:rPr kumimoji="0" lang="en-US"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from the drop-down menu.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Select </a:t>
            </a:r>
            <a:r>
              <a:rPr lang="en-US" b="1" dirty="0">
                <a:latin typeface="Arial" panose="020B0604020202020204" pitchFamily="34" charset="0"/>
                <a:cs typeface="Arial" panose="020B0604020202020204" pitchFamily="34" charset="0"/>
              </a:rPr>
              <a:t>Microphone Buttons</a:t>
            </a:r>
            <a:r>
              <a:rPr lang="en-US" dirty="0">
                <a:latin typeface="Arial" panose="020B0604020202020204" pitchFamily="34" charset="0"/>
                <a:cs typeface="Arial" panose="020B0604020202020204" pitchFamily="34" charset="0"/>
              </a:rPr>
              <a:t> from the menu and change the “T”      button by clicking the arrow to access the drop-down menu.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Select </a:t>
            </a:r>
            <a:r>
              <a:rPr lang="en-US" b="1" dirty="0">
                <a:latin typeface="Arial" panose="020B0604020202020204" pitchFamily="34" charset="0"/>
                <a:cs typeface="Arial" panose="020B0604020202020204" pitchFamily="34" charset="0"/>
              </a:rPr>
              <a:t>Press Hotkey</a:t>
            </a:r>
            <a:r>
              <a:rPr lang="en-U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Click the </a:t>
            </a:r>
            <a:r>
              <a:rPr lang="en-US" b="1" dirty="0">
                <a:latin typeface="Arial" panose="020B0604020202020204" pitchFamily="34" charset="0"/>
                <a:cs typeface="Arial" panose="020B0604020202020204" pitchFamily="34" charset="0"/>
              </a:rPr>
              <a:t>pencil icon      </a:t>
            </a:r>
            <a:r>
              <a:rPr lang="en-US" dirty="0">
                <a:latin typeface="Arial" panose="020B0604020202020204" pitchFamily="34" charset="0"/>
                <a:cs typeface="Arial" panose="020B0604020202020204" pitchFamily="34" charset="0"/>
              </a:rPr>
              <a:t>and then click the </a:t>
            </a:r>
            <a:r>
              <a:rPr lang="en-US" b="1" dirty="0">
                <a:latin typeface="Arial" panose="020B0604020202020204" pitchFamily="34" charset="0"/>
                <a:cs typeface="Arial" panose="020B0604020202020204" pitchFamily="34" charset="0"/>
              </a:rPr>
              <a:t>F2</a:t>
            </a:r>
            <a:r>
              <a:rPr lang="en-US" dirty="0">
                <a:latin typeface="Arial" panose="020B0604020202020204" pitchFamily="34" charset="0"/>
                <a:cs typeface="Arial" panose="020B0604020202020204" pitchFamily="34" charset="0"/>
              </a:rPr>
              <a:t> key on your keyboard.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Click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Apply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Click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Close.</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3" name="Straight Arrow Connector 12">
            <a:extLst>
              <a:ext uri="{FF2B5EF4-FFF2-40B4-BE49-F238E27FC236}">
                <a16:creationId xmlns:a16="http://schemas.microsoft.com/office/drawing/2014/main" id="{E73E8FD4-05AD-4B7A-98C4-B003027F140E}"/>
              </a:ext>
            </a:extLst>
          </p:cNvPr>
          <p:cNvCxnSpPr>
            <a:cxnSpLocks/>
          </p:cNvCxnSpPr>
          <p:nvPr/>
        </p:nvCxnSpPr>
        <p:spPr>
          <a:xfrm>
            <a:off x="6934200" y="3276601"/>
            <a:ext cx="0" cy="380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C69597-E660-4AEF-A260-196B6A15EC44}"/>
              </a:ext>
            </a:extLst>
          </p:cNvPr>
          <p:cNvSpPr/>
          <p:nvPr/>
        </p:nvSpPr>
        <p:spPr>
          <a:xfrm>
            <a:off x="8229600" y="3733800"/>
            <a:ext cx="53340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21" name="Straight Arrow Connector 20">
            <a:extLst>
              <a:ext uri="{FF2B5EF4-FFF2-40B4-BE49-F238E27FC236}">
                <a16:creationId xmlns:a16="http://schemas.microsoft.com/office/drawing/2014/main" id="{585BA2FC-271C-4D82-9669-351409851303}"/>
              </a:ext>
            </a:extLst>
          </p:cNvPr>
          <p:cNvCxnSpPr>
            <a:cxnSpLocks/>
          </p:cNvCxnSpPr>
          <p:nvPr/>
        </p:nvCxnSpPr>
        <p:spPr>
          <a:xfrm flipV="1">
            <a:off x="7391400" y="5356591"/>
            <a:ext cx="25676" cy="2266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E01BE99-C3B1-46D8-BE17-5159796538B5}"/>
              </a:ext>
            </a:extLst>
          </p:cNvPr>
          <p:cNvCxnSpPr>
            <a:cxnSpLocks/>
          </p:cNvCxnSpPr>
          <p:nvPr/>
        </p:nvCxnSpPr>
        <p:spPr>
          <a:xfrm>
            <a:off x="7848600" y="5440628"/>
            <a:ext cx="0" cy="3505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E38365-BD58-486E-A6AE-2C7DB40046DD}"/>
              </a:ext>
            </a:extLst>
          </p:cNvPr>
          <p:cNvPicPr>
            <a:picLocks noChangeAspect="1"/>
          </p:cNvPicPr>
          <p:nvPr/>
        </p:nvPicPr>
        <p:blipFill>
          <a:blip r:embed="rId4"/>
          <a:stretch>
            <a:fillRect/>
          </a:stretch>
        </p:blipFill>
        <p:spPr>
          <a:xfrm>
            <a:off x="6644223" y="1313258"/>
            <a:ext cx="2404855" cy="634324"/>
          </a:xfrm>
          <a:prstGeom prst="rect">
            <a:avLst/>
          </a:prstGeom>
        </p:spPr>
      </p:pic>
      <p:pic>
        <p:nvPicPr>
          <p:cNvPr id="16" name="Picture 15">
            <a:extLst>
              <a:ext uri="{FF2B5EF4-FFF2-40B4-BE49-F238E27FC236}">
                <a16:creationId xmlns:a16="http://schemas.microsoft.com/office/drawing/2014/main" id="{92B2DB1C-E42C-4468-AD1A-9E151592B436}"/>
              </a:ext>
            </a:extLst>
          </p:cNvPr>
          <p:cNvPicPr>
            <a:picLocks noChangeAspect="1"/>
          </p:cNvPicPr>
          <p:nvPr/>
        </p:nvPicPr>
        <p:blipFill>
          <a:blip r:embed="rId5"/>
          <a:stretch>
            <a:fillRect/>
          </a:stretch>
        </p:blipFill>
        <p:spPr>
          <a:xfrm>
            <a:off x="2213808" y="5703571"/>
            <a:ext cx="2434392" cy="697229"/>
          </a:xfrm>
          <a:prstGeom prst="rect">
            <a:avLst/>
          </a:prstGeom>
        </p:spPr>
      </p:pic>
      <p:pic>
        <p:nvPicPr>
          <p:cNvPr id="6" name="Picture 5">
            <a:extLst>
              <a:ext uri="{FF2B5EF4-FFF2-40B4-BE49-F238E27FC236}">
                <a16:creationId xmlns:a16="http://schemas.microsoft.com/office/drawing/2014/main" id="{E526EFD2-E449-4D7D-ADFB-F32D92080F96}"/>
              </a:ext>
            </a:extLst>
          </p:cNvPr>
          <p:cNvPicPr>
            <a:picLocks noChangeAspect="1"/>
          </p:cNvPicPr>
          <p:nvPr/>
        </p:nvPicPr>
        <p:blipFill>
          <a:blip r:embed="rId6"/>
          <a:stretch>
            <a:fillRect/>
          </a:stretch>
        </p:blipFill>
        <p:spPr>
          <a:xfrm>
            <a:off x="4961789" y="2491612"/>
            <a:ext cx="4094936" cy="3576708"/>
          </a:xfrm>
          <a:prstGeom prst="rect">
            <a:avLst/>
          </a:prstGeom>
        </p:spPr>
      </p:pic>
      <p:sp>
        <p:nvSpPr>
          <p:cNvPr id="11" name="Rectangle 10">
            <a:extLst>
              <a:ext uri="{FF2B5EF4-FFF2-40B4-BE49-F238E27FC236}">
                <a16:creationId xmlns:a16="http://schemas.microsoft.com/office/drawing/2014/main" id="{DB0C4A42-1D0E-4128-8B39-508406AF2F75}"/>
              </a:ext>
            </a:extLst>
          </p:cNvPr>
          <p:cNvSpPr/>
          <p:nvPr/>
        </p:nvSpPr>
        <p:spPr>
          <a:xfrm>
            <a:off x="4961789" y="3047999"/>
            <a:ext cx="667966" cy="1524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9" name="Picture 8">
            <a:extLst>
              <a:ext uri="{FF2B5EF4-FFF2-40B4-BE49-F238E27FC236}">
                <a16:creationId xmlns:a16="http://schemas.microsoft.com/office/drawing/2014/main" id="{26B726A7-9B96-4B6D-AAD7-F020957F0565}"/>
              </a:ext>
            </a:extLst>
          </p:cNvPr>
          <p:cNvPicPr>
            <a:picLocks noChangeAspect="1"/>
          </p:cNvPicPr>
          <p:nvPr/>
        </p:nvPicPr>
        <p:blipFill>
          <a:blip r:embed="rId7"/>
          <a:stretch>
            <a:fillRect/>
          </a:stretch>
        </p:blipFill>
        <p:spPr>
          <a:xfrm>
            <a:off x="3564605" y="2691680"/>
            <a:ext cx="449567" cy="508720"/>
          </a:xfrm>
          <a:prstGeom prst="rect">
            <a:avLst/>
          </a:prstGeom>
        </p:spPr>
      </p:pic>
      <p:pic>
        <p:nvPicPr>
          <p:cNvPr id="14" name="Picture 13">
            <a:extLst>
              <a:ext uri="{FF2B5EF4-FFF2-40B4-BE49-F238E27FC236}">
                <a16:creationId xmlns:a16="http://schemas.microsoft.com/office/drawing/2014/main" id="{ED0FB995-98BF-4A4B-8862-884C9DB73C29}"/>
              </a:ext>
            </a:extLst>
          </p:cNvPr>
          <p:cNvPicPr>
            <a:picLocks noChangeAspect="1"/>
          </p:cNvPicPr>
          <p:nvPr/>
        </p:nvPicPr>
        <p:blipFill>
          <a:blip r:embed="rId8"/>
          <a:stretch>
            <a:fillRect/>
          </a:stretch>
        </p:blipFill>
        <p:spPr>
          <a:xfrm>
            <a:off x="4182212" y="3941649"/>
            <a:ext cx="2483273" cy="1205543"/>
          </a:xfrm>
          <a:prstGeom prst="rect">
            <a:avLst/>
          </a:prstGeom>
          <a:ln w="12700">
            <a:solidFill>
              <a:schemeClr val="accent1"/>
            </a:solidFill>
          </a:ln>
        </p:spPr>
      </p:pic>
      <p:cxnSp>
        <p:nvCxnSpPr>
          <p:cNvPr id="23" name="Straight Arrow Connector 22">
            <a:extLst>
              <a:ext uri="{FF2B5EF4-FFF2-40B4-BE49-F238E27FC236}">
                <a16:creationId xmlns:a16="http://schemas.microsoft.com/office/drawing/2014/main" id="{30824D07-B693-4BB4-B4DF-CA8CDAA7EE32}"/>
              </a:ext>
            </a:extLst>
          </p:cNvPr>
          <p:cNvCxnSpPr>
            <a:cxnSpLocks/>
          </p:cNvCxnSpPr>
          <p:nvPr/>
        </p:nvCxnSpPr>
        <p:spPr>
          <a:xfrm flipH="1">
            <a:off x="6477000" y="4038600"/>
            <a:ext cx="838200" cy="3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3E6D7B4C-6CC1-4AF6-A0B8-285537AA7056}"/>
              </a:ext>
            </a:extLst>
          </p:cNvPr>
          <p:cNvPicPr>
            <a:picLocks noChangeAspect="1"/>
          </p:cNvPicPr>
          <p:nvPr/>
        </p:nvPicPr>
        <p:blipFill>
          <a:blip r:embed="rId9"/>
          <a:stretch>
            <a:fillRect/>
          </a:stretch>
        </p:blipFill>
        <p:spPr>
          <a:xfrm>
            <a:off x="2600704" y="4279966"/>
            <a:ext cx="276190" cy="238095"/>
          </a:xfrm>
          <a:prstGeom prst="rect">
            <a:avLst/>
          </a:prstGeom>
        </p:spPr>
      </p:pic>
      <p:pic>
        <p:nvPicPr>
          <p:cNvPr id="12" name="Picture 11">
            <a:extLst>
              <a:ext uri="{FF2B5EF4-FFF2-40B4-BE49-F238E27FC236}">
                <a16:creationId xmlns:a16="http://schemas.microsoft.com/office/drawing/2014/main" id="{2A6D7D14-C10E-1BEC-1F91-1ECA60CD1026}"/>
              </a:ext>
            </a:extLst>
          </p:cNvPr>
          <p:cNvPicPr>
            <a:picLocks noChangeAspect="1"/>
          </p:cNvPicPr>
          <p:nvPr/>
        </p:nvPicPr>
        <p:blipFill>
          <a:blip r:embed="rId10"/>
          <a:stretch>
            <a:fillRect/>
          </a:stretch>
        </p:blipFill>
        <p:spPr>
          <a:xfrm>
            <a:off x="2666999" y="1207054"/>
            <a:ext cx="419791" cy="327110"/>
          </a:xfrm>
          <a:prstGeom prst="rect">
            <a:avLst/>
          </a:prstGeom>
        </p:spPr>
      </p:pic>
    </p:spTree>
    <p:extLst>
      <p:ext uri="{BB962C8B-B14F-4D97-AF65-F5344CB8AC3E}">
        <p14:creationId xmlns:p14="http://schemas.microsoft.com/office/powerpoint/2010/main" val="11162047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a:extLst>
              <a:ext uri="{FF2B5EF4-FFF2-40B4-BE49-F238E27FC236}">
                <a16:creationId xmlns:a16="http://schemas.microsoft.com/office/drawing/2014/main" id="{E7B3B819-8D09-D033-7EF7-30FE4DDCF9A7}"/>
              </a:ext>
            </a:extLst>
          </p:cNvPr>
          <p:cNvPicPr>
            <a:picLocks noGrp="1" noChangeAspect="1"/>
          </p:cNvPicPr>
          <p:nvPr>
            <p:ph idx="1"/>
          </p:nvPr>
        </p:nvPicPr>
        <p:blipFill>
          <a:blip r:embed="rId2"/>
          <a:stretch>
            <a:fillRect/>
          </a:stretch>
        </p:blipFill>
        <p:spPr>
          <a:xfrm>
            <a:off x="5047729" y="819864"/>
            <a:ext cx="2447619" cy="4476190"/>
          </a:xfrm>
        </p:spPr>
      </p:pic>
      <p:sp>
        <p:nvSpPr>
          <p:cNvPr id="3" name="Title 2">
            <a:extLst>
              <a:ext uri="{FF2B5EF4-FFF2-40B4-BE49-F238E27FC236}">
                <a16:creationId xmlns:a16="http://schemas.microsoft.com/office/drawing/2014/main" id="{5AD53442-7566-4EC5-95E0-E1B461B5345C}"/>
              </a:ext>
            </a:extLst>
          </p:cNvPr>
          <p:cNvSpPr>
            <a:spLocks noGrp="1"/>
          </p:cNvSpPr>
          <p:nvPr>
            <p:ph type="title"/>
          </p:nvPr>
        </p:nvSpPr>
        <p:spPr/>
        <p:txBody>
          <a:bodyPr/>
          <a:lstStyle/>
          <a:p>
            <a:r>
              <a:rPr lang="en-US" sz="2000" dirty="0"/>
              <a:t>PowerMic II/III - Programming the “T” Button to Use as F2 with EPIC</a:t>
            </a:r>
          </a:p>
        </p:txBody>
      </p:sp>
      <p:sp>
        <p:nvSpPr>
          <p:cNvPr id="4" name="Slide Number Placeholder 3">
            <a:extLst>
              <a:ext uri="{FF2B5EF4-FFF2-40B4-BE49-F238E27FC236}">
                <a16:creationId xmlns:a16="http://schemas.microsoft.com/office/drawing/2014/main" id="{8893DA7C-96D9-4E09-9412-DF37AD70520C}"/>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144</a:t>
            </a:fld>
            <a:endParaRPr lang="en-US">
              <a:solidFill>
                <a:srgbClr val="FFFFFF"/>
              </a:solidFill>
            </a:endParaRPr>
          </a:p>
        </p:txBody>
      </p:sp>
      <p:sp>
        <p:nvSpPr>
          <p:cNvPr id="8" name="TextBox 7">
            <a:extLst>
              <a:ext uri="{FF2B5EF4-FFF2-40B4-BE49-F238E27FC236}">
                <a16:creationId xmlns:a16="http://schemas.microsoft.com/office/drawing/2014/main" id="{8781F9F2-31E6-4397-9DEF-73338C1EC0F8}"/>
              </a:ext>
            </a:extLst>
          </p:cNvPr>
          <p:cNvSpPr txBox="1"/>
          <p:nvPr/>
        </p:nvSpPr>
        <p:spPr>
          <a:xfrm>
            <a:off x="112450" y="838200"/>
            <a:ext cx="5017798" cy="5293757"/>
          </a:xfrm>
          <a:prstGeom prst="rect">
            <a:avLst/>
          </a:prstGeom>
          <a:noFill/>
        </p:spPr>
        <p:txBody>
          <a:bodyPr wrap="square" rtlCol="0">
            <a:spAutoFit/>
          </a:bodyPr>
          <a:lstStyle/>
          <a:p>
            <a:pPr lvl="0"/>
            <a:r>
              <a:rPr lang="en-US" sz="2000" b="1" dirty="0">
                <a:solidFill>
                  <a:srgbClr val="000000"/>
                </a:solidFill>
                <a:latin typeface="Arial" panose="020B0604020202020204" pitchFamily="34" charset="0"/>
                <a:cs typeface="Arial" panose="020B0604020202020204" pitchFamily="34" charset="0"/>
              </a:rPr>
              <a:t>The </a:t>
            </a:r>
            <a:r>
              <a:rPr lang="en-US" sz="2000" b="1" dirty="0" err="1">
                <a:solidFill>
                  <a:srgbClr val="000000"/>
                </a:solidFill>
                <a:latin typeface="Arial" panose="020B0604020202020204" pitchFamily="34" charset="0"/>
                <a:cs typeface="Arial" panose="020B0604020202020204" pitchFamily="34" charset="0"/>
              </a:rPr>
              <a:t>PowerMics</a:t>
            </a:r>
            <a:r>
              <a:rPr lang="en-US" sz="2000" b="1" dirty="0">
                <a:solidFill>
                  <a:srgbClr val="000000"/>
                </a:solidFill>
                <a:latin typeface="Arial" panose="020B0604020202020204" pitchFamily="34" charset="0"/>
                <a:cs typeface="Arial" panose="020B0604020202020204" pitchFamily="34" charset="0"/>
              </a:rPr>
              <a:t> at your workstation may already be programmed appropriately; however, to program the T         button to function as F2:</a:t>
            </a:r>
          </a:p>
          <a:p>
            <a:pPr lvl="0"/>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the </a:t>
            </a:r>
            <a:r>
              <a:rPr lang="en-US" sz="1600" dirty="0" err="1">
                <a:latin typeface="Arial" panose="020B0604020202020204" pitchFamily="34" charset="0"/>
                <a:cs typeface="Arial" panose="020B0604020202020204" pitchFamily="34" charset="0"/>
              </a:rPr>
              <a:t>DragonBar</a:t>
            </a:r>
            <a:r>
              <a:rPr lang="en-US" sz="1600" dirty="0">
                <a:latin typeface="Arial" panose="020B0604020202020204" pitchFamily="34" charset="0"/>
                <a:cs typeface="Arial" panose="020B0604020202020204" pitchFamily="34" charset="0"/>
              </a:rPr>
              <a:t> menu           and select </a:t>
            </a:r>
            <a:r>
              <a:rPr lang="en-US" sz="1600" b="1" dirty="0">
                <a:latin typeface="Arial" panose="020B0604020202020204" pitchFamily="34" charset="0"/>
                <a:cs typeface="Arial" panose="020B0604020202020204" pitchFamily="34" charset="0"/>
              </a:rPr>
              <a:t>Options.</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Select </a:t>
            </a:r>
            <a:r>
              <a:rPr lang="en-US" sz="1600" b="1" dirty="0">
                <a:latin typeface="Arial" panose="020B0604020202020204" pitchFamily="34" charset="0"/>
                <a:cs typeface="Arial" panose="020B0604020202020204" pitchFamily="34" charset="0"/>
              </a:rPr>
              <a:t>Microphone Buttons</a:t>
            </a:r>
            <a:r>
              <a:rPr lang="en-US" sz="1600" dirty="0">
                <a:latin typeface="Arial" panose="020B0604020202020204" pitchFamily="34" charset="0"/>
                <a:cs typeface="Arial" panose="020B0604020202020204" pitchFamily="34" charset="0"/>
              </a:rPr>
              <a:t> from the menu and change the “T”           button by clicking the arrow to access the drop menu.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Select </a:t>
            </a:r>
            <a:r>
              <a:rPr lang="en-US" sz="1600" b="1" dirty="0">
                <a:latin typeface="Arial" panose="020B0604020202020204" pitchFamily="34" charset="0"/>
                <a:cs typeface="Arial" panose="020B0604020202020204" pitchFamily="34" charset="0"/>
              </a:rPr>
              <a:t>Press Hotkey</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the </a:t>
            </a:r>
            <a:r>
              <a:rPr lang="en-US" sz="1600" b="1" dirty="0">
                <a:latin typeface="Arial" panose="020B0604020202020204" pitchFamily="34" charset="0"/>
                <a:cs typeface="Arial" panose="020B0604020202020204" pitchFamily="34" charset="0"/>
              </a:rPr>
              <a:t>pencil icon      </a:t>
            </a:r>
            <a:r>
              <a:rPr lang="en-US" sz="1600" dirty="0">
                <a:latin typeface="Arial" panose="020B0604020202020204" pitchFamily="34" charset="0"/>
                <a:cs typeface="Arial" panose="020B0604020202020204" pitchFamily="34" charset="0"/>
              </a:rPr>
              <a:t>and then click the </a:t>
            </a:r>
            <a:r>
              <a:rPr lang="en-US" sz="1600" b="1" dirty="0">
                <a:latin typeface="Arial" panose="020B0604020202020204" pitchFamily="34" charset="0"/>
                <a:cs typeface="Arial" panose="020B0604020202020204" pitchFamily="34" charset="0"/>
              </a:rPr>
              <a:t>F2</a:t>
            </a:r>
            <a:r>
              <a:rPr lang="en-US" sz="1600" dirty="0">
                <a:latin typeface="Arial" panose="020B0604020202020204" pitchFamily="34" charset="0"/>
                <a:cs typeface="Arial" panose="020B0604020202020204" pitchFamily="34" charset="0"/>
              </a:rPr>
              <a:t> key on your keyboard.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Apply All.</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Close.</a:t>
            </a:r>
            <a:endParaRPr lang="en-US"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E526915-4D7A-4790-BD1D-9AA6419E9ACA}"/>
              </a:ext>
            </a:extLst>
          </p:cNvPr>
          <p:cNvPicPr>
            <a:picLocks noChangeAspect="1"/>
          </p:cNvPicPr>
          <p:nvPr/>
        </p:nvPicPr>
        <p:blipFill>
          <a:blip r:embed="rId3"/>
          <a:stretch>
            <a:fillRect/>
          </a:stretch>
        </p:blipFill>
        <p:spPr>
          <a:xfrm>
            <a:off x="457994" y="1851733"/>
            <a:ext cx="496474" cy="248237"/>
          </a:xfrm>
          <a:prstGeom prst="rect">
            <a:avLst/>
          </a:prstGeom>
        </p:spPr>
      </p:pic>
      <p:cxnSp>
        <p:nvCxnSpPr>
          <p:cNvPr id="13" name="Straight Arrow Connector 12">
            <a:extLst>
              <a:ext uri="{FF2B5EF4-FFF2-40B4-BE49-F238E27FC236}">
                <a16:creationId xmlns:a16="http://schemas.microsoft.com/office/drawing/2014/main" id="{E73E8FD4-05AD-4B7A-98C4-B003027F140E}"/>
              </a:ext>
            </a:extLst>
          </p:cNvPr>
          <p:cNvCxnSpPr>
            <a:cxnSpLocks/>
          </p:cNvCxnSpPr>
          <p:nvPr/>
        </p:nvCxnSpPr>
        <p:spPr>
          <a:xfrm>
            <a:off x="6934200" y="3276601"/>
            <a:ext cx="0" cy="380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C69597-E660-4AEF-A260-196B6A15EC44}"/>
              </a:ext>
            </a:extLst>
          </p:cNvPr>
          <p:cNvSpPr/>
          <p:nvPr/>
        </p:nvSpPr>
        <p:spPr>
          <a:xfrm>
            <a:off x="6514170" y="3886200"/>
            <a:ext cx="49623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85BA2FC-271C-4D82-9669-351409851303}"/>
              </a:ext>
            </a:extLst>
          </p:cNvPr>
          <p:cNvCxnSpPr>
            <a:cxnSpLocks/>
          </p:cNvCxnSpPr>
          <p:nvPr/>
        </p:nvCxnSpPr>
        <p:spPr>
          <a:xfrm flipV="1">
            <a:off x="8001000" y="5854048"/>
            <a:ext cx="25676" cy="2266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E01BE99-C3B1-46D8-BE17-5159796538B5}"/>
              </a:ext>
            </a:extLst>
          </p:cNvPr>
          <p:cNvCxnSpPr>
            <a:cxnSpLocks/>
          </p:cNvCxnSpPr>
          <p:nvPr/>
        </p:nvCxnSpPr>
        <p:spPr>
          <a:xfrm flipV="1">
            <a:off x="8001000" y="5867402"/>
            <a:ext cx="381000" cy="2132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E87E56-0383-4DDF-9D63-5C2F2C16FA55}"/>
              </a:ext>
            </a:extLst>
          </p:cNvPr>
          <p:cNvPicPr>
            <a:picLocks noChangeAspect="1"/>
          </p:cNvPicPr>
          <p:nvPr/>
        </p:nvPicPr>
        <p:blipFill>
          <a:blip r:embed="rId4"/>
          <a:stretch>
            <a:fillRect/>
          </a:stretch>
        </p:blipFill>
        <p:spPr>
          <a:xfrm>
            <a:off x="1863804" y="3368645"/>
            <a:ext cx="514124" cy="257062"/>
          </a:xfrm>
          <a:prstGeom prst="rect">
            <a:avLst/>
          </a:prstGeom>
        </p:spPr>
      </p:pic>
      <p:pic>
        <p:nvPicPr>
          <p:cNvPr id="6" name="Picture 5">
            <a:extLst>
              <a:ext uri="{FF2B5EF4-FFF2-40B4-BE49-F238E27FC236}">
                <a16:creationId xmlns:a16="http://schemas.microsoft.com/office/drawing/2014/main" id="{41BEE179-0464-4974-8A58-380832E8EACF}"/>
              </a:ext>
            </a:extLst>
          </p:cNvPr>
          <p:cNvPicPr>
            <a:picLocks noChangeAspect="1"/>
          </p:cNvPicPr>
          <p:nvPr/>
        </p:nvPicPr>
        <p:blipFill>
          <a:blip r:embed="rId5"/>
          <a:stretch>
            <a:fillRect/>
          </a:stretch>
        </p:blipFill>
        <p:spPr>
          <a:xfrm>
            <a:off x="6629400" y="1403318"/>
            <a:ext cx="2479759" cy="654082"/>
          </a:xfrm>
          <a:prstGeom prst="rect">
            <a:avLst/>
          </a:prstGeom>
        </p:spPr>
      </p:pic>
      <p:pic>
        <p:nvPicPr>
          <p:cNvPr id="20" name="Picture 19">
            <a:extLst>
              <a:ext uri="{FF2B5EF4-FFF2-40B4-BE49-F238E27FC236}">
                <a16:creationId xmlns:a16="http://schemas.microsoft.com/office/drawing/2014/main" id="{EFC8B045-7302-4125-8CB9-E37085E5F6ED}"/>
              </a:ext>
            </a:extLst>
          </p:cNvPr>
          <p:cNvPicPr>
            <a:picLocks noChangeAspect="1"/>
          </p:cNvPicPr>
          <p:nvPr/>
        </p:nvPicPr>
        <p:blipFill>
          <a:blip r:embed="rId6"/>
          <a:stretch>
            <a:fillRect/>
          </a:stretch>
        </p:blipFill>
        <p:spPr>
          <a:xfrm>
            <a:off x="2514600" y="5181600"/>
            <a:ext cx="2434392" cy="697229"/>
          </a:xfrm>
          <a:prstGeom prst="rect">
            <a:avLst/>
          </a:prstGeom>
        </p:spPr>
      </p:pic>
      <p:pic>
        <p:nvPicPr>
          <p:cNvPr id="22" name="Picture 21">
            <a:extLst>
              <a:ext uri="{FF2B5EF4-FFF2-40B4-BE49-F238E27FC236}">
                <a16:creationId xmlns:a16="http://schemas.microsoft.com/office/drawing/2014/main" id="{2186B8C8-00F8-4F83-AC50-88322CFA93E0}"/>
              </a:ext>
            </a:extLst>
          </p:cNvPr>
          <p:cNvPicPr>
            <a:picLocks noChangeAspect="1"/>
          </p:cNvPicPr>
          <p:nvPr/>
        </p:nvPicPr>
        <p:blipFill>
          <a:blip r:embed="rId7"/>
          <a:stretch>
            <a:fillRect/>
          </a:stretch>
        </p:blipFill>
        <p:spPr>
          <a:xfrm>
            <a:off x="2376505" y="4600605"/>
            <a:ext cx="276190" cy="238095"/>
          </a:xfrm>
          <a:prstGeom prst="rect">
            <a:avLst/>
          </a:prstGeom>
        </p:spPr>
      </p:pic>
      <p:pic>
        <p:nvPicPr>
          <p:cNvPr id="25" name="Picture 24">
            <a:extLst>
              <a:ext uri="{FF2B5EF4-FFF2-40B4-BE49-F238E27FC236}">
                <a16:creationId xmlns:a16="http://schemas.microsoft.com/office/drawing/2014/main" id="{BF457C7B-1CDA-493B-942D-4340255C468D}"/>
              </a:ext>
            </a:extLst>
          </p:cNvPr>
          <p:cNvPicPr>
            <a:picLocks noChangeAspect="1"/>
          </p:cNvPicPr>
          <p:nvPr/>
        </p:nvPicPr>
        <p:blipFill>
          <a:blip r:embed="rId8"/>
          <a:stretch>
            <a:fillRect/>
          </a:stretch>
        </p:blipFill>
        <p:spPr>
          <a:xfrm>
            <a:off x="5257800" y="2545294"/>
            <a:ext cx="3809636" cy="3322106"/>
          </a:xfrm>
          <a:prstGeom prst="rect">
            <a:avLst/>
          </a:prstGeom>
          <a:ln w="12700">
            <a:solidFill>
              <a:schemeClr val="tx1"/>
            </a:solidFill>
          </a:ln>
        </p:spPr>
      </p:pic>
      <p:pic>
        <p:nvPicPr>
          <p:cNvPr id="11" name="Picture 10">
            <a:extLst>
              <a:ext uri="{FF2B5EF4-FFF2-40B4-BE49-F238E27FC236}">
                <a16:creationId xmlns:a16="http://schemas.microsoft.com/office/drawing/2014/main" id="{37AB562E-F31B-4666-AAF0-BCBB67D46A1B}"/>
              </a:ext>
            </a:extLst>
          </p:cNvPr>
          <p:cNvPicPr>
            <a:picLocks noChangeAspect="1"/>
          </p:cNvPicPr>
          <p:nvPr/>
        </p:nvPicPr>
        <p:blipFill>
          <a:blip r:embed="rId9"/>
          <a:stretch>
            <a:fillRect/>
          </a:stretch>
        </p:blipFill>
        <p:spPr>
          <a:xfrm>
            <a:off x="2944222" y="3591038"/>
            <a:ext cx="3247619" cy="904762"/>
          </a:xfrm>
          <a:prstGeom prst="rect">
            <a:avLst/>
          </a:prstGeom>
          <a:ln w="12700">
            <a:solidFill>
              <a:schemeClr val="accent1"/>
            </a:solidFill>
          </a:ln>
        </p:spPr>
      </p:pic>
      <p:pic>
        <p:nvPicPr>
          <p:cNvPr id="28" name="Picture 27">
            <a:extLst>
              <a:ext uri="{FF2B5EF4-FFF2-40B4-BE49-F238E27FC236}">
                <a16:creationId xmlns:a16="http://schemas.microsoft.com/office/drawing/2014/main" id="{9FD98AB1-2E90-5F9C-F039-FC109BB50424}"/>
              </a:ext>
            </a:extLst>
          </p:cNvPr>
          <p:cNvPicPr>
            <a:picLocks noChangeAspect="1"/>
          </p:cNvPicPr>
          <p:nvPr/>
        </p:nvPicPr>
        <p:blipFill>
          <a:blip r:embed="rId10"/>
          <a:stretch>
            <a:fillRect/>
          </a:stretch>
        </p:blipFill>
        <p:spPr>
          <a:xfrm>
            <a:off x="2911407" y="2324408"/>
            <a:ext cx="564234" cy="439664"/>
          </a:xfrm>
          <a:prstGeom prst="rect">
            <a:avLst/>
          </a:prstGeom>
        </p:spPr>
      </p:pic>
    </p:spTree>
    <p:extLst>
      <p:ext uri="{BB962C8B-B14F-4D97-AF65-F5344CB8AC3E}">
        <p14:creationId xmlns:p14="http://schemas.microsoft.com/office/powerpoint/2010/main" val="18415179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ED1A16F0-7412-9DA1-8249-41C6B1E2951B}"/>
              </a:ext>
            </a:extLst>
          </p:cNvPr>
          <p:cNvPicPr>
            <a:picLocks noGrp="1" noChangeAspect="1"/>
          </p:cNvPicPr>
          <p:nvPr>
            <p:ph idx="1"/>
          </p:nvPr>
        </p:nvPicPr>
        <p:blipFill>
          <a:blip r:embed="rId3"/>
          <a:stretch>
            <a:fillRect/>
          </a:stretch>
        </p:blipFill>
        <p:spPr>
          <a:xfrm>
            <a:off x="5246672" y="886434"/>
            <a:ext cx="1930955" cy="3531318"/>
          </a:xfrm>
        </p:spPr>
      </p:pic>
      <p:sp>
        <p:nvSpPr>
          <p:cNvPr id="3" name="Title 2">
            <a:extLst>
              <a:ext uri="{FF2B5EF4-FFF2-40B4-BE49-F238E27FC236}">
                <a16:creationId xmlns:a16="http://schemas.microsoft.com/office/drawing/2014/main" id="{5AD53442-7566-4EC5-95E0-E1B461B5345C}"/>
              </a:ext>
            </a:extLst>
          </p:cNvPr>
          <p:cNvSpPr>
            <a:spLocks noGrp="1"/>
          </p:cNvSpPr>
          <p:nvPr>
            <p:ph type="title"/>
          </p:nvPr>
        </p:nvSpPr>
        <p:spPr/>
        <p:txBody>
          <a:bodyPr/>
          <a:lstStyle/>
          <a:p>
            <a:r>
              <a:rPr lang="en-US" sz="2000" dirty="0"/>
              <a:t>PowerMic 4 - Programming the “Accept Defaults” Button to Use as F2 with EPIC</a:t>
            </a:r>
          </a:p>
        </p:txBody>
      </p:sp>
      <p:sp>
        <p:nvSpPr>
          <p:cNvPr id="4" name="Slide Number Placeholder 3">
            <a:extLst>
              <a:ext uri="{FF2B5EF4-FFF2-40B4-BE49-F238E27FC236}">
                <a16:creationId xmlns:a16="http://schemas.microsoft.com/office/drawing/2014/main" id="{8893DA7C-96D9-4E09-9412-DF37AD70520C}"/>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145</a:t>
            </a:fld>
            <a:endParaRPr lang="en-US">
              <a:solidFill>
                <a:srgbClr val="FFFFFF"/>
              </a:solidFill>
            </a:endParaRPr>
          </a:p>
        </p:txBody>
      </p:sp>
      <p:sp>
        <p:nvSpPr>
          <p:cNvPr id="8" name="TextBox 7">
            <a:extLst>
              <a:ext uri="{FF2B5EF4-FFF2-40B4-BE49-F238E27FC236}">
                <a16:creationId xmlns:a16="http://schemas.microsoft.com/office/drawing/2014/main" id="{8781F9F2-31E6-4397-9DEF-73338C1EC0F8}"/>
              </a:ext>
            </a:extLst>
          </p:cNvPr>
          <p:cNvSpPr txBox="1"/>
          <p:nvPr/>
        </p:nvSpPr>
        <p:spPr>
          <a:xfrm>
            <a:off x="188650" y="838200"/>
            <a:ext cx="5069150" cy="5293757"/>
          </a:xfrm>
          <a:prstGeom prst="rect">
            <a:avLst/>
          </a:prstGeom>
          <a:noFill/>
        </p:spPr>
        <p:txBody>
          <a:bodyPr wrap="square" rtlCol="0">
            <a:spAutoFit/>
          </a:bodyPr>
          <a:lstStyle/>
          <a:p>
            <a:pPr lvl="0"/>
            <a:r>
              <a:rPr lang="en-US" sz="2000" b="1" dirty="0">
                <a:solidFill>
                  <a:srgbClr val="000000"/>
                </a:solidFill>
                <a:latin typeface="Arial" panose="020B0604020202020204" pitchFamily="34" charset="0"/>
                <a:cs typeface="Arial" panose="020B0604020202020204" pitchFamily="34" charset="0"/>
              </a:rPr>
              <a:t>The </a:t>
            </a:r>
            <a:r>
              <a:rPr lang="en-US" sz="2000" b="1" dirty="0" err="1">
                <a:solidFill>
                  <a:srgbClr val="000000"/>
                </a:solidFill>
                <a:latin typeface="Arial" panose="020B0604020202020204" pitchFamily="34" charset="0"/>
                <a:cs typeface="Arial" panose="020B0604020202020204" pitchFamily="34" charset="0"/>
              </a:rPr>
              <a:t>PowerMics</a:t>
            </a:r>
            <a:r>
              <a:rPr lang="en-US" sz="2000" b="1" dirty="0">
                <a:solidFill>
                  <a:srgbClr val="000000"/>
                </a:solidFill>
                <a:latin typeface="Arial" panose="020B0604020202020204" pitchFamily="34" charset="0"/>
                <a:cs typeface="Arial" panose="020B0604020202020204" pitchFamily="34" charset="0"/>
              </a:rPr>
              <a:t> at your workstation may already be programmed appropriately; however, to program the Accept Defaults      button to function as F2:</a:t>
            </a:r>
          </a:p>
          <a:p>
            <a:pPr lvl="0"/>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the </a:t>
            </a:r>
            <a:r>
              <a:rPr lang="en-US" sz="1600" dirty="0" err="1">
                <a:latin typeface="Arial" panose="020B0604020202020204" pitchFamily="34" charset="0"/>
                <a:cs typeface="Arial" panose="020B0604020202020204" pitchFamily="34" charset="0"/>
              </a:rPr>
              <a:t>DragonBar</a:t>
            </a:r>
            <a:r>
              <a:rPr lang="en-US" sz="1600" dirty="0">
                <a:latin typeface="Arial" panose="020B0604020202020204" pitchFamily="34" charset="0"/>
                <a:cs typeface="Arial" panose="020B0604020202020204" pitchFamily="34" charset="0"/>
              </a:rPr>
              <a:t> menu            and select </a:t>
            </a:r>
            <a:r>
              <a:rPr lang="en-US" sz="1600" b="1" dirty="0">
                <a:latin typeface="Arial" panose="020B0604020202020204" pitchFamily="34" charset="0"/>
                <a:cs typeface="Arial" panose="020B0604020202020204" pitchFamily="34" charset="0"/>
              </a:rPr>
              <a:t>Options.</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Select </a:t>
            </a:r>
            <a:r>
              <a:rPr lang="en-US" sz="1600" b="1" dirty="0">
                <a:latin typeface="Arial" panose="020B0604020202020204" pitchFamily="34" charset="0"/>
                <a:cs typeface="Arial" panose="020B0604020202020204" pitchFamily="34" charset="0"/>
              </a:rPr>
              <a:t>Microphone Buttons</a:t>
            </a:r>
            <a:r>
              <a:rPr lang="en-US" sz="1600" dirty="0">
                <a:latin typeface="Arial" panose="020B0604020202020204" pitchFamily="34" charset="0"/>
                <a:cs typeface="Arial" panose="020B0604020202020204" pitchFamily="34" charset="0"/>
              </a:rPr>
              <a:t> from the menu and change the “Accept Defaults”       button by clicking the arrow to access the drop menu.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Select </a:t>
            </a:r>
            <a:r>
              <a:rPr lang="en-US" sz="1600" b="1" dirty="0">
                <a:latin typeface="Arial" panose="020B0604020202020204" pitchFamily="34" charset="0"/>
                <a:cs typeface="Arial" panose="020B0604020202020204" pitchFamily="34" charset="0"/>
              </a:rPr>
              <a:t>Press Hotkey</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the </a:t>
            </a:r>
            <a:r>
              <a:rPr lang="en-US" sz="1600" b="1" dirty="0">
                <a:latin typeface="Arial" panose="020B0604020202020204" pitchFamily="34" charset="0"/>
                <a:cs typeface="Arial" panose="020B0604020202020204" pitchFamily="34" charset="0"/>
              </a:rPr>
              <a:t>pencil icon      </a:t>
            </a:r>
            <a:r>
              <a:rPr lang="en-US" sz="1600" dirty="0">
                <a:latin typeface="Arial" panose="020B0604020202020204" pitchFamily="34" charset="0"/>
                <a:cs typeface="Arial" panose="020B0604020202020204" pitchFamily="34" charset="0"/>
              </a:rPr>
              <a:t>and then click the </a:t>
            </a:r>
            <a:r>
              <a:rPr lang="en-US" sz="1600" b="1" dirty="0">
                <a:latin typeface="Arial" panose="020B0604020202020204" pitchFamily="34" charset="0"/>
                <a:cs typeface="Arial" panose="020B0604020202020204" pitchFamily="34" charset="0"/>
              </a:rPr>
              <a:t>F2</a:t>
            </a:r>
            <a:r>
              <a:rPr lang="en-US" sz="1600" dirty="0">
                <a:latin typeface="Arial" panose="020B0604020202020204" pitchFamily="34" charset="0"/>
                <a:cs typeface="Arial" panose="020B0604020202020204" pitchFamily="34" charset="0"/>
              </a:rPr>
              <a:t> key on your keyboard.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Apply All.</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Close.</a:t>
            </a:r>
            <a:endParaRPr lang="en-US" sz="16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E73E8FD4-05AD-4B7A-98C4-B003027F140E}"/>
              </a:ext>
            </a:extLst>
          </p:cNvPr>
          <p:cNvCxnSpPr>
            <a:cxnSpLocks/>
          </p:cNvCxnSpPr>
          <p:nvPr/>
        </p:nvCxnSpPr>
        <p:spPr>
          <a:xfrm>
            <a:off x="6934200" y="3276601"/>
            <a:ext cx="0" cy="380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C69597-E660-4AEF-A260-196B6A15EC44}"/>
              </a:ext>
            </a:extLst>
          </p:cNvPr>
          <p:cNvSpPr/>
          <p:nvPr/>
        </p:nvSpPr>
        <p:spPr>
          <a:xfrm>
            <a:off x="6514170" y="3886200"/>
            <a:ext cx="49623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1BEE179-0464-4974-8A58-380832E8EACF}"/>
              </a:ext>
            </a:extLst>
          </p:cNvPr>
          <p:cNvPicPr>
            <a:picLocks noChangeAspect="1"/>
          </p:cNvPicPr>
          <p:nvPr/>
        </p:nvPicPr>
        <p:blipFill>
          <a:blip r:embed="rId4"/>
          <a:stretch>
            <a:fillRect/>
          </a:stretch>
        </p:blipFill>
        <p:spPr>
          <a:xfrm>
            <a:off x="6629400" y="1403318"/>
            <a:ext cx="2479759" cy="654082"/>
          </a:xfrm>
          <a:prstGeom prst="rect">
            <a:avLst/>
          </a:prstGeom>
        </p:spPr>
      </p:pic>
      <p:pic>
        <p:nvPicPr>
          <p:cNvPr id="20" name="Picture 19">
            <a:extLst>
              <a:ext uri="{FF2B5EF4-FFF2-40B4-BE49-F238E27FC236}">
                <a16:creationId xmlns:a16="http://schemas.microsoft.com/office/drawing/2014/main" id="{EFC8B045-7302-4125-8CB9-E37085E5F6ED}"/>
              </a:ext>
            </a:extLst>
          </p:cNvPr>
          <p:cNvPicPr>
            <a:picLocks noChangeAspect="1"/>
          </p:cNvPicPr>
          <p:nvPr/>
        </p:nvPicPr>
        <p:blipFill>
          <a:blip r:embed="rId5"/>
          <a:stretch>
            <a:fillRect/>
          </a:stretch>
        </p:blipFill>
        <p:spPr>
          <a:xfrm>
            <a:off x="2514600" y="5181600"/>
            <a:ext cx="2434392" cy="697229"/>
          </a:xfrm>
          <a:prstGeom prst="rect">
            <a:avLst/>
          </a:prstGeom>
        </p:spPr>
      </p:pic>
      <p:pic>
        <p:nvPicPr>
          <p:cNvPr id="22" name="Picture 21">
            <a:extLst>
              <a:ext uri="{FF2B5EF4-FFF2-40B4-BE49-F238E27FC236}">
                <a16:creationId xmlns:a16="http://schemas.microsoft.com/office/drawing/2014/main" id="{2186B8C8-00F8-4F83-AC50-88322CFA93E0}"/>
              </a:ext>
            </a:extLst>
          </p:cNvPr>
          <p:cNvPicPr>
            <a:picLocks noChangeAspect="1"/>
          </p:cNvPicPr>
          <p:nvPr/>
        </p:nvPicPr>
        <p:blipFill>
          <a:blip r:embed="rId6"/>
          <a:stretch>
            <a:fillRect/>
          </a:stretch>
        </p:blipFill>
        <p:spPr>
          <a:xfrm>
            <a:off x="2449663" y="4554462"/>
            <a:ext cx="276190" cy="238095"/>
          </a:xfrm>
          <a:prstGeom prst="rect">
            <a:avLst/>
          </a:prstGeom>
        </p:spPr>
      </p:pic>
      <p:pic>
        <p:nvPicPr>
          <p:cNvPr id="12" name="Picture 11">
            <a:extLst>
              <a:ext uri="{FF2B5EF4-FFF2-40B4-BE49-F238E27FC236}">
                <a16:creationId xmlns:a16="http://schemas.microsoft.com/office/drawing/2014/main" id="{54204F93-D8D4-0B90-ABEF-4F8203DCC515}"/>
              </a:ext>
            </a:extLst>
          </p:cNvPr>
          <p:cNvPicPr>
            <a:picLocks noChangeAspect="1"/>
          </p:cNvPicPr>
          <p:nvPr/>
        </p:nvPicPr>
        <p:blipFill>
          <a:blip r:embed="rId7"/>
          <a:stretch>
            <a:fillRect/>
          </a:stretch>
        </p:blipFill>
        <p:spPr>
          <a:xfrm>
            <a:off x="1343927" y="1876421"/>
            <a:ext cx="320044" cy="199372"/>
          </a:xfrm>
          <a:prstGeom prst="rect">
            <a:avLst/>
          </a:prstGeom>
        </p:spPr>
      </p:pic>
      <p:pic>
        <p:nvPicPr>
          <p:cNvPr id="16" name="Picture 15">
            <a:extLst>
              <a:ext uri="{FF2B5EF4-FFF2-40B4-BE49-F238E27FC236}">
                <a16:creationId xmlns:a16="http://schemas.microsoft.com/office/drawing/2014/main" id="{76067E56-E1B5-2F3B-8642-F3329CDCED91}"/>
              </a:ext>
            </a:extLst>
          </p:cNvPr>
          <p:cNvPicPr>
            <a:picLocks noChangeAspect="1"/>
          </p:cNvPicPr>
          <p:nvPr/>
        </p:nvPicPr>
        <p:blipFill>
          <a:blip r:embed="rId7"/>
          <a:stretch>
            <a:fillRect/>
          </a:stretch>
        </p:blipFill>
        <p:spPr>
          <a:xfrm>
            <a:off x="3223904" y="3392079"/>
            <a:ext cx="298573" cy="185997"/>
          </a:xfrm>
          <a:prstGeom prst="rect">
            <a:avLst/>
          </a:prstGeom>
        </p:spPr>
      </p:pic>
      <p:cxnSp>
        <p:nvCxnSpPr>
          <p:cNvPr id="24" name="Straight Arrow Connector 23">
            <a:extLst>
              <a:ext uri="{FF2B5EF4-FFF2-40B4-BE49-F238E27FC236}">
                <a16:creationId xmlns:a16="http://schemas.microsoft.com/office/drawing/2014/main" id="{CE01BE99-C3B1-46D8-BE17-5159796538B5}"/>
              </a:ext>
            </a:extLst>
          </p:cNvPr>
          <p:cNvCxnSpPr>
            <a:cxnSpLocks/>
          </p:cNvCxnSpPr>
          <p:nvPr/>
        </p:nvCxnSpPr>
        <p:spPr>
          <a:xfrm flipV="1">
            <a:off x="8001000" y="5718799"/>
            <a:ext cx="228600" cy="3618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85BA2FC-271C-4D82-9669-351409851303}"/>
              </a:ext>
            </a:extLst>
          </p:cNvPr>
          <p:cNvCxnSpPr>
            <a:cxnSpLocks/>
          </p:cNvCxnSpPr>
          <p:nvPr/>
        </p:nvCxnSpPr>
        <p:spPr>
          <a:xfrm flipH="1" flipV="1">
            <a:off x="7924800" y="5718799"/>
            <a:ext cx="76200" cy="3618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89B8858D-D66B-6970-6D2B-835E21E4208A}"/>
              </a:ext>
            </a:extLst>
          </p:cNvPr>
          <p:cNvPicPr>
            <a:picLocks noChangeAspect="1"/>
          </p:cNvPicPr>
          <p:nvPr/>
        </p:nvPicPr>
        <p:blipFill>
          <a:blip r:embed="rId8"/>
          <a:stretch>
            <a:fillRect/>
          </a:stretch>
        </p:blipFill>
        <p:spPr>
          <a:xfrm>
            <a:off x="5582570" y="2551566"/>
            <a:ext cx="3602380" cy="3136767"/>
          </a:xfrm>
          <a:prstGeom prst="rect">
            <a:avLst/>
          </a:prstGeom>
          <a:ln w="12700">
            <a:solidFill>
              <a:schemeClr val="tx1"/>
            </a:solidFill>
          </a:ln>
        </p:spPr>
      </p:pic>
      <p:pic>
        <p:nvPicPr>
          <p:cNvPr id="5" name="Picture 4">
            <a:extLst>
              <a:ext uri="{FF2B5EF4-FFF2-40B4-BE49-F238E27FC236}">
                <a16:creationId xmlns:a16="http://schemas.microsoft.com/office/drawing/2014/main" id="{BFAD6DBD-534E-5FF8-F75C-2CF5224FADF9}"/>
              </a:ext>
            </a:extLst>
          </p:cNvPr>
          <p:cNvPicPr>
            <a:picLocks noChangeAspect="1"/>
          </p:cNvPicPr>
          <p:nvPr/>
        </p:nvPicPr>
        <p:blipFill>
          <a:blip r:embed="rId9"/>
          <a:stretch>
            <a:fillRect/>
          </a:stretch>
        </p:blipFill>
        <p:spPr>
          <a:xfrm>
            <a:off x="3203513" y="3803514"/>
            <a:ext cx="3019048" cy="600000"/>
          </a:xfrm>
          <a:prstGeom prst="rect">
            <a:avLst/>
          </a:prstGeom>
          <a:ln w="12700">
            <a:solidFill>
              <a:schemeClr val="tx1"/>
            </a:solidFill>
          </a:ln>
        </p:spPr>
      </p:pic>
      <p:pic>
        <p:nvPicPr>
          <p:cNvPr id="2" name="Picture 1">
            <a:extLst>
              <a:ext uri="{FF2B5EF4-FFF2-40B4-BE49-F238E27FC236}">
                <a16:creationId xmlns:a16="http://schemas.microsoft.com/office/drawing/2014/main" id="{ABE4EA93-548E-E4DE-A49E-D925AF802739}"/>
              </a:ext>
            </a:extLst>
          </p:cNvPr>
          <p:cNvPicPr>
            <a:picLocks noChangeAspect="1"/>
          </p:cNvPicPr>
          <p:nvPr/>
        </p:nvPicPr>
        <p:blipFill>
          <a:blip r:embed="rId10"/>
          <a:stretch>
            <a:fillRect/>
          </a:stretch>
        </p:blipFill>
        <p:spPr>
          <a:xfrm>
            <a:off x="3064725" y="2347316"/>
            <a:ext cx="524240" cy="408500"/>
          </a:xfrm>
          <a:prstGeom prst="rect">
            <a:avLst/>
          </a:prstGeom>
        </p:spPr>
      </p:pic>
    </p:spTree>
    <p:extLst>
      <p:ext uri="{BB962C8B-B14F-4D97-AF65-F5344CB8AC3E}">
        <p14:creationId xmlns:p14="http://schemas.microsoft.com/office/powerpoint/2010/main" val="38893872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855D96-7108-455F-D47F-0AD0BB376215}"/>
              </a:ext>
            </a:extLst>
          </p:cNvPr>
          <p:cNvPicPr>
            <a:picLocks noChangeAspect="1"/>
          </p:cNvPicPr>
          <p:nvPr/>
        </p:nvPicPr>
        <p:blipFill>
          <a:blip r:embed="rId2"/>
          <a:stretch>
            <a:fillRect/>
          </a:stretch>
        </p:blipFill>
        <p:spPr>
          <a:xfrm>
            <a:off x="2888203" y="5187111"/>
            <a:ext cx="2091142" cy="1268501"/>
          </a:xfrm>
          <a:prstGeom prst="rect">
            <a:avLst/>
          </a:prstGeom>
          <a:ln w="12700">
            <a:solidFill>
              <a:srgbClr val="000000"/>
            </a:solidFill>
          </a:ln>
        </p:spPr>
      </p:pic>
      <p:sp>
        <p:nvSpPr>
          <p:cNvPr id="51202" name="Content Placeholder 1">
            <a:extLst>
              <a:ext uri="{FF2B5EF4-FFF2-40B4-BE49-F238E27FC236}">
                <a16:creationId xmlns:a16="http://schemas.microsoft.com/office/drawing/2014/main" id="{6A6591CE-755C-4AF2-82CA-912652D117C1}"/>
              </a:ext>
            </a:extLst>
          </p:cNvPr>
          <p:cNvSpPr>
            <a:spLocks noGrp="1"/>
          </p:cNvSpPr>
          <p:nvPr>
            <p:ph idx="1"/>
          </p:nvPr>
        </p:nvSpPr>
        <p:spPr bwMode="auto">
          <a:xfrm>
            <a:off x="36513" y="862013"/>
            <a:ext cx="4202993" cy="50927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defRPr/>
            </a:pPr>
            <a:r>
              <a:rPr lang="en-US" sz="1600" dirty="0">
                <a:latin typeface="Arial" pitchFamily="34" charset="0"/>
                <a:cs typeface="Arial" pitchFamily="34" charset="0"/>
              </a:rPr>
              <a:t>Click on</a:t>
            </a:r>
            <a:r>
              <a:rPr lang="en-US" sz="1600" b="1" dirty="0">
                <a:solidFill>
                  <a:srgbClr val="FF0000"/>
                </a:solidFill>
                <a:latin typeface="Arial" pitchFamily="34" charset="0"/>
                <a:cs typeface="Arial" pitchFamily="34" charset="0"/>
              </a:rPr>
              <a:t> </a:t>
            </a:r>
            <a:r>
              <a:rPr lang="en-US" sz="1600" dirty="0">
                <a:latin typeface="Arial" pitchFamily="34" charset="0"/>
                <a:cs typeface="Arial" pitchFamily="34" charset="0"/>
              </a:rPr>
              <a:t>the</a:t>
            </a:r>
            <a:r>
              <a:rPr lang="en-US" sz="1600" b="1" dirty="0">
                <a:solidFill>
                  <a:srgbClr val="FF0000"/>
                </a:solidFill>
                <a:latin typeface="Arial" pitchFamily="34" charset="0"/>
                <a:cs typeface="Arial" pitchFamily="34" charset="0"/>
              </a:rPr>
              <a:t> Epic </a:t>
            </a:r>
            <a:r>
              <a:rPr lang="en-US" sz="1600" dirty="0">
                <a:latin typeface="Arial" pitchFamily="34" charset="0"/>
                <a:cs typeface="Arial" pitchFamily="34" charset="0"/>
              </a:rPr>
              <a:t>button.</a:t>
            </a:r>
          </a:p>
          <a:p>
            <a:pPr marL="0" indent="0">
              <a:buFontTx/>
              <a:buNone/>
              <a:defRPr/>
            </a:pPr>
            <a:r>
              <a:rPr lang="en-US" sz="1600" dirty="0">
                <a:latin typeface="Arial" pitchFamily="34" charset="0"/>
                <a:cs typeface="Arial" pitchFamily="34" charset="0"/>
              </a:rPr>
              <a:t>Then click:</a:t>
            </a:r>
          </a:p>
          <a:p>
            <a:pPr>
              <a:buFont typeface="Arial" pitchFamily="34" charset="0"/>
              <a:buChar char="•"/>
              <a:defRPr/>
            </a:pPr>
            <a:r>
              <a:rPr lang="en-US" sz="1600" b="1" dirty="0">
                <a:latin typeface="Arial" pitchFamily="34" charset="0"/>
                <a:cs typeface="Arial" pitchFamily="34" charset="0"/>
              </a:rPr>
              <a:t>Tools</a:t>
            </a:r>
          </a:p>
          <a:p>
            <a:pPr>
              <a:buFont typeface="Arial" pitchFamily="34" charset="0"/>
              <a:buChar char="•"/>
              <a:defRPr/>
            </a:pPr>
            <a:r>
              <a:rPr lang="en-US" sz="1600" b="1" dirty="0">
                <a:latin typeface="Arial" pitchFamily="34" charset="0"/>
                <a:cs typeface="Arial" pitchFamily="34" charset="0"/>
              </a:rPr>
              <a:t>SmartTool Editors</a:t>
            </a:r>
          </a:p>
          <a:p>
            <a:pPr>
              <a:buFont typeface="Arial" pitchFamily="34" charset="0"/>
              <a:buChar char="•"/>
              <a:defRPr/>
            </a:pPr>
            <a:r>
              <a:rPr lang="en-US" sz="1600" b="1" dirty="0">
                <a:latin typeface="Arial" pitchFamily="34" charset="0"/>
                <a:cs typeface="Arial" pitchFamily="34" charset="0"/>
              </a:rPr>
              <a:t>My </a:t>
            </a:r>
            <a:r>
              <a:rPr lang="en-US" sz="1600" b="1" dirty="0" err="1">
                <a:latin typeface="Arial" pitchFamily="34" charset="0"/>
                <a:cs typeface="Arial" pitchFamily="34" charset="0"/>
              </a:rPr>
              <a:t>SmartPhrases</a:t>
            </a:r>
            <a:endParaRPr lang="en-US" sz="1600" b="1" dirty="0">
              <a:latin typeface="Arial" pitchFamily="34" charset="0"/>
              <a:cs typeface="Arial" pitchFamily="34" charset="0"/>
            </a:endParaRPr>
          </a:p>
          <a:p>
            <a:pPr marL="0" indent="0">
              <a:buFontTx/>
              <a:buNone/>
              <a:defRPr/>
            </a:pPr>
            <a:r>
              <a:rPr lang="en-US" sz="1600" b="1" dirty="0">
                <a:latin typeface="Arial" pitchFamily="34" charset="0"/>
                <a:cs typeface="Arial" pitchFamily="34" charset="0"/>
              </a:rPr>
              <a:t>     (templates you create)</a:t>
            </a:r>
          </a:p>
          <a:p>
            <a:pPr marL="0" indent="0">
              <a:buFontTx/>
              <a:buNone/>
              <a:defRPr/>
            </a:pPr>
            <a:endParaRPr lang="en-US" sz="1600" dirty="0">
              <a:latin typeface="Arial" pitchFamily="34" charset="0"/>
              <a:ea typeface="ＭＳ Ｐゴシック" pitchFamily="-109" charset="-128"/>
              <a:cs typeface="Arial" pitchFamily="34" charset="0"/>
            </a:endParaRPr>
          </a:p>
          <a:p>
            <a:pPr marL="0" indent="0">
              <a:buFontTx/>
              <a:buNone/>
              <a:defRPr/>
            </a:pPr>
            <a:r>
              <a:rPr lang="en-US" sz="1600" dirty="0">
                <a:latin typeface="Arial" pitchFamily="34" charset="0"/>
                <a:cs typeface="Arial" pitchFamily="34" charset="0"/>
              </a:rPr>
              <a:t>Click the </a:t>
            </a:r>
            <a:r>
              <a:rPr lang="en-US" sz="1600" b="1" dirty="0">
                <a:latin typeface="Arial" pitchFamily="34" charset="0"/>
                <a:cs typeface="Arial" pitchFamily="34" charset="0"/>
              </a:rPr>
              <a:t>Epic</a:t>
            </a:r>
            <a:r>
              <a:rPr lang="en-US" sz="1600" dirty="0">
                <a:latin typeface="Arial" pitchFamily="34" charset="0"/>
                <a:cs typeface="Arial" pitchFamily="34" charset="0"/>
              </a:rPr>
              <a:t> button again, hover over </a:t>
            </a:r>
            <a:r>
              <a:rPr lang="en-US" sz="1600" b="1" dirty="0">
                <a:latin typeface="Arial" pitchFamily="34" charset="0"/>
                <a:cs typeface="Arial" pitchFamily="34" charset="0"/>
              </a:rPr>
              <a:t>My </a:t>
            </a:r>
            <a:r>
              <a:rPr lang="en-US" sz="1600" b="1" dirty="0" err="1">
                <a:latin typeface="Arial" pitchFamily="34" charset="0"/>
                <a:cs typeface="Arial" pitchFamily="34" charset="0"/>
              </a:rPr>
              <a:t>SmartPhrases</a:t>
            </a:r>
            <a:r>
              <a:rPr lang="en-US" sz="1600" b="1" dirty="0">
                <a:latin typeface="Arial" pitchFamily="34" charset="0"/>
                <a:cs typeface="Arial" pitchFamily="34" charset="0"/>
              </a:rPr>
              <a:t>, </a:t>
            </a:r>
            <a:r>
              <a:rPr lang="en-US" sz="1600" dirty="0">
                <a:latin typeface="Arial" pitchFamily="34" charset="0"/>
                <a:cs typeface="Arial" pitchFamily="34" charset="0"/>
              </a:rPr>
              <a:t>and click the pushpin that appears on the right to ensure it remains a favorite.</a:t>
            </a:r>
          </a:p>
          <a:p>
            <a:pPr marL="0" indent="0">
              <a:buFontTx/>
              <a:buNone/>
              <a:defRPr/>
            </a:pPr>
            <a:r>
              <a:rPr lang="en-US" sz="1600" dirty="0">
                <a:latin typeface="Arial" pitchFamily="34" charset="0"/>
                <a:cs typeface="Arial" pitchFamily="34" charset="0"/>
              </a:rPr>
              <a:t>Another way to access your </a:t>
            </a:r>
            <a:r>
              <a:rPr lang="en-US" sz="1600" b="1" dirty="0" err="1">
                <a:latin typeface="Arial" pitchFamily="34" charset="0"/>
                <a:cs typeface="Arial" pitchFamily="34" charset="0"/>
              </a:rPr>
              <a:t>SmartPhrases</a:t>
            </a:r>
            <a:r>
              <a:rPr lang="en-US" sz="1600" dirty="0">
                <a:latin typeface="Arial" pitchFamily="34" charset="0"/>
                <a:cs typeface="Arial" pitchFamily="34" charset="0"/>
              </a:rPr>
              <a:t> is by typing the word </a:t>
            </a:r>
            <a:r>
              <a:rPr lang="en-US" sz="1600" b="1" dirty="0">
                <a:latin typeface="Arial" pitchFamily="34" charset="0"/>
                <a:cs typeface="Arial" pitchFamily="34" charset="0"/>
              </a:rPr>
              <a:t>smart </a:t>
            </a:r>
            <a:r>
              <a:rPr lang="en-US" sz="1600" dirty="0">
                <a:latin typeface="Arial" pitchFamily="34" charset="0"/>
                <a:cs typeface="Arial" pitchFamily="34" charset="0"/>
              </a:rPr>
              <a:t>in the Epic search field (do not hit Enter) and then choosing </a:t>
            </a:r>
            <a:r>
              <a:rPr lang="en-US" sz="1600" b="1" dirty="0">
                <a:latin typeface="Arial" pitchFamily="34" charset="0"/>
                <a:cs typeface="Arial" pitchFamily="34" charset="0"/>
              </a:rPr>
              <a:t>My </a:t>
            </a:r>
            <a:r>
              <a:rPr lang="en-US" sz="1600" b="1" dirty="0" err="1">
                <a:latin typeface="Arial" pitchFamily="34" charset="0"/>
                <a:cs typeface="Arial" pitchFamily="34" charset="0"/>
              </a:rPr>
              <a:t>SmartPhrases</a:t>
            </a:r>
            <a:r>
              <a:rPr lang="en-US" sz="1600" b="1" dirty="0">
                <a:latin typeface="Arial" pitchFamily="34" charset="0"/>
                <a:cs typeface="Arial" pitchFamily="34" charset="0"/>
              </a:rPr>
              <a:t> </a:t>
            </a:r>
            <a:r>
              <a:rPr lang="en-US" sz="1600" dirty="0">
                <a:latin typeface="Arial" pitchFamily="34" charset="0"/>
                <a:cs typeface="Arial" pitchFamily="34" charset="0"/>
              </a:rPr>
              <a:t>from the results in the dropdown menu.</a:t>
            </a:r>
          </a:p>
        </p:txBody>
      </p:sp>
      <p:sp>
        <p:nvSpPr>
          <p:cNvPr id="136196" name="Title 2">
            <a:extLst>
              <a:ext uri="{FF2B5EF4-FFF2-40B4-BE49-F238E27FC236}">
                <a16:creationId xmlns:a16="http://schemas.microsoft.com/office/drawing/2014/main" id="{FF1FAE1A-EA8F-43AE-97C8-C7BC2670331B}"/>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Select an Existing SmartPhrase to Create a Command</a:t>
            </a:r>
          </a:p>
        </p:txBody>
      </p:sp>
      <p:sp>
        <p:nvSpPr>
          <p:cNvPr id="136197" name="Slide Number Placeholder 3">
            <a:extLst>
              <a:ext uri="{FF2B5EF4-FFF2-40B4-BE49-F238E27FC236}">
                <a16:creationId xmlns:a16="http://schemas.microsoft.com/office/drawing/2014/main" id="{E5614978-BCC8-4408-947F-A4941D117EF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40ED08AA-3DFA-441B-B429-BF16A8F40720}" type="slidenum">
              <a:rPr lang="en-US" altLang="en-US" sz="1200" b="0" smtClean="0">
                <a:solidFill>
                  <a:schemeClr val="bg1"/>
                </a:solidFill>
              </a:rPr>
              <a:pPr/>
              <a:t>146</a:t>
            </a:fld>
            <a:endParaRPr lang="en-US" altLang="en-US" sz="1200" b="0">
              <a:solidFill>
                <a:schemeClr val="bg1"/>
              </a:solidFill>
            </a:endParaRPr>
          </a:p>
        </p:txBody>
      </p:sp>
      <p:sp>
        <p:nvSpPr>
          <p:cNvPr id="136198" name="Picture 5">
            <a:extLst>
              <a:ext uri="{FF2B5EF4-FFF2-40B4-BE49-F238E27FC236}">
                <a16:creationId xmlns:a16="http://schemas.microsoft.com/office/drawing/2014/main" id="{54C220F5-B8D4-4E55-8B63-E13793366407}"/>
              </a:ext>
            </a:extLst>
          </p:cNvPr>
          <p:cNvSpPr>
            <a:spLocks noChangeAspect="1" noChangeArrowheads="1"/>
          </p:cNvSpPr>
          <p:nvPr/>
        </p:nvSpPr>
        <p:spPr bwMode="auto">
          <a:xfrm>
            <a:off x="3841750" y="1106488"/>
            <a:ext cx="5011738"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 name="Right Arrow 1">
            <a:extLst>
              <a:ext uri="{FF2B5EF4-FFF2-40B4-BE49-F238E27FC236}">
                <a16:creationId xmlns:a16="http://schemas.microsoft.com/office/drawing/2014/main" id="{69F45E88-BA4E-487F-AE5E-F5B7C6F8B2EC}"/>
              </a:ext>
            </a:extLst>
          </p:cNvPr>
          <p:cNvSpPr/>
          <p:nvPr/>
        </p:nvSpPr>
        <p:spPr>
          <a:xfrm>
            <a:off x="3116263" y="1036638"/>
            <a:ext cx="523875" cy="2397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Arrow Connector 11">
            <a:extLst>
              <a:ext uri="{FF2B5EF4-FFF2-40B4-BE49-F238E27FC236}">
                <a16:creationId xmlns:a16="http://schemas.microsoft.com/office/drawing/2014/main" id="{C38819E9-67F9-4F49-BC98-1259975690BD}"/>
              </a:ext>
            </a:extLst>
          </p:cNvPr>
          <p:cNvCxnSpPr>
            <a:cxnSpLocks/>
          </p:cNvCxnSpPr>
          <p:nvPr/>
        </p:nvCxnSpPr>
        <p:spPr>
          <a:xfrm>
            <a:off x="4786358" y="4551348"/>
            <a:ext cx="914401" cy="11450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E0851E3-E10B-4E68-B97C-C8E56F8C52C8}"/>
              </a:ext>
            </a:extLst>
          </p:cNvPr>
          <p:cNvCxnSpPr>
            <a:cxnSpLocks/>
          </p:cNvCxnSpPr>
          <p:nvPr/>
        </p:nvCxnSpPr>
        <p:spPr>
          <a:xfrm>
            <a:off x="4780050" y="4539151"/>
            <a:ext cx="914400" cy="5725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C508D46-7373-49F1-AA5E-C979F3A06177}"/>
              </a:ext>
            </a:extLst>
          </p:cNvPr>
          <p:cNvPicPr>
            <a:picLocks noChangeAspect="1"/>
          </p:cNvPicPr>
          <p:nvPr/>
        </p:nvPicPr>
        <p:blipFill>
          <a:blip r:embed="rId3"/>
          <a:stretch>
            <a:fillRect/>
          </a:stretch>
        </p:blipFill>
        <p:spPr>
          <a:xfrm>
            <a:off x="2936550" y="1450975"/>
            <a:ext cx="866667" cy="990476"/>
          </a:xfrm>
          <a:prstGeom prst="rect">
            <a:avLst/>
          </a:prstGeom>
        </p:spPr>
      </p:pic>
      <p:pic>
        <p:nvPicPr>
          <p:cNvPr id="6" name="Picture 5">
            <a:extLst>
              <a:ext uri="{FF2B5EF4-FFF2-40B4-BE49-F238E27FC236}">
                <a16:creationId xmlns:a16="http://schemas.microsoft.com/office/drawing/2014/main" id="{97364E68-5E78-12D8-F648-58DCA513576C}"/>
              </a:ext>
            </a:extLst>
          </p:cNvPr>
          <p:cNvPicPr>
            <a:picLocks noChangeAspect="1"/>
          </p:cNvPicPr>
          <p:nvPr/>
        </p:nvPicPr>
        <p:blipFill>
          <a:blip r:embed="rId4"/>
          <a:stretch>
            <a:fillRect/>
          </a:stretch>
        </p:blipFill>
        <p:spPr>
          <a:xfrm>
            <a:off x="5777470" y="4647859"/>
            <a:ext cx="3214688" cy="1454263"/>
          </a:xfrm>
          <a:prstGeom prst="rect">
            <a:avLst/>
          </a:prstGeom>
          <a:ln w="12700">
            <a:solidFill>
              <a:schemeClr val="accent1"/>
            </a:solidFill>
          </a:ln>
        </p:spPr>
      </p:pic>
      <p:pic>
        <p:nvPicPr>
          <p:cNvPr id="9" name="Picture 8">
            <a:extLst>
              <a:ext uri="{FF2B5EF4-FFF2-40B4-BE49-F238E27FC236}">
                <a16:creationId xmlns:a16="http://schemas.microsoft.com/office/drawing/2014/main" id="{DE521C9C-60AE-3F05-C4EB-798D71CE3707}"/>
              </a:ext>
            </a:extLst>
          </p:cNvPr>
          <p:cNvPicPr>
            <a:picLocks noChangeAspect="1"/>
          </p:cNvPicPr>
          <p:nvPr/>
        </p:nvPicPr>
        <p:blipFill>
          <a:blip r:embed="rId5"/>
          <a:stretch>
            <a:fillRect/>
          </a:stretch>
        </p:blipFill>
        <p:spPr>
          <a:xfrm>
            <a:off x="5272493" y="893260"/>
            <a:ext cx="3710655" cy="3678528"/>
          </a:xfrm>
          <a:prstGeom prst="rect">
            <a:avLst/>
          </a:prstGeom>
          <a:ln w="12700">
            <a:solidFill>
              <a:schemeClr val="tx1"/>
            </a:solidFill>
          </a:ln>
        </p:spPr>
      </p:pic>
    </p:spTree>
    <p:extLst>
      <p:ext uri="{BB962C8B-B14F-4D97-AF65-F5344CB8AC3E}">
        <p14:creationId xmlns:p14="http://schemas.microsoft.com/office/powerpoint/2010/main" val="42360668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38" y="1582738"/>
            <a:ext cx="5915025" cy="160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4" name="Content Placeholder 1"/>
          <p:cNvSpPr>
            <a:spLocks noGrp="1"/>
          </p:cNvSpPr>
          <p:nvPr>
            <p:ph idx="1"/>
          </p:nvPr>
        </p:nvSpPr>
        <p:spPr bwMode="auto">
          <a:xfrm>
            <a:off x="400050" y="990600"/>
            <a:ext cx="8569325" cy="48831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defRPr/>
            </a:pPr>
            <a:r>
              <a:rPr lang="en-US" altLang="en-US" sz="1800" dirty="0">
                <a:latin typeface="Arial" pitchFamily="34" charset="0"/>
                <a:cs typeface="Arial" pitchFamily="34" charset="0"/>
              </a:rPr>
              <a:t>Make note of the name of the </a:t>
            </a:r>
            <a:r>
              <a:rPr lang="en-US" altLang="en-US" sz="1800" dirty="0" err="1">
                <a:latin typeface="Arial" pitchFamily="34" charset="0"/>
                <a:cs typeface="Arial" pitchFamily="34" charset="0"/>
              </a:rPr>
              <a:t>SmartPhrases</a:t>
            </a:r>
            <a:r>
              <a:rPr lang="en-US" altLang="en-US" sz="1800" dirty="0">
                <a:latin typeface="Arial" pitchFamily="34" charset="0"/>
                <a:cs typeface="Arial" pitchFamily="34" charset="0"/>
              </a:rPr>
              <a:t> in which you want to create Step-by-step Commands in DMO. </a:t>
            </a:r>
            <a:endParaRPr lang="en-US" altLang="en-US" sz="1800" b="1" dirty="0">
              <a:latin typeface="Arial" pitchFamily="34" charset="0"/>
              <a:cs typeface="Arial" pitchFamily="34" charset="0"/>
            </a:endParaRPr>
          </a:p>
          <a:p>
            <a:pPr>
              <a:defRPr/>
            </a:pPr>
            <a:endParaRPr lang="en-US" altLang="en-US" sz="2000" b="1" dirty="0">
              <a:latin typeface="Arial" pitchFamily="34" charset="0"/>
              <a:cs typeface="Arial" pitchFamily="34" charset="0"/>
            </a:endParaRPr>
          </a:p>
          <a:p>
            <a:pPr>
              <a:defRPr/>
            </a:pPr>
            <a:endParaRPr lang="en-US" altLang="en-US" sz="2000" b="1" dirty="0">
              <a:latin typeface="Arial" pitchFamily="34" charset="0"/>
              <a:cs typeface="Arial" pitchFamily="34" charset="0"/>
            </a:endParaRPr>
          </a:p>
          <a:p>
            <a:pPr>
              <a:defRPr/>
            </a:pPr>
            <a:endParaRPr lang="en-US" altLang="en-US" sz="2000" b="1" dirty="0">
              <a:latin typeface="Arial" pitchFamily="34" charset="0"/>
              <a:cs typeface="Arial" pitchFamily="34" charset="0"/>
            </a:endParaRPr>
          </a:p>
          <a:p>
            <a:pPr>
              <a:defRPr/>
            </a:pPr>
            <a:endParaRPr lang="en-US" altLang="en-US" sz="2000" dirty="0">
              <a:latin typeface="Arial" pitchFamily="34" charset="0"/>
              <a:cs typeface="Arial" pitchFamily="34" charset="0"/>
            </a:endParaRPr>
          </a:p>
          <a:p>
            <a:pPr marL="0" indent="0">
              <a:buFontTx/>
              <a:buNone/>
              <a:defRPr/>
            </a:pPr>
            <a:endParaRPr lang="en-US" altLang="en-US" sz="2000" dirty="0">
              <a:latin typeface="Arial" pitchFamily="34" charset="0"/>
              <a:cs typeface="Arial" pitchFamily="34" charset="0"/>
            </a:endParaRPr>
          </a:p>
          <a:p>
            <a:pPr>
              <a:defRPr/>
            </a:pPr>
            <a:endParaRPr lang="en-US" altLang="en-US" sz="2800" dirty="0">
              <a:latin typeface="Arial" pitchFamily="34" charset="0"/>
              <a:cs typeface="Arial" pitchFamily="34" charset="0"/>
            </a:endParaRPr>
          </a:p>
          <a:p>
            <a:pPr marL="0" indent="0">
              <a:buNone/>
              <a:defRPr/>
            </a:pPr>
            <a:endParaRPr lang="en-US" altLang="en-US" dirty="0">
              <a:latin typeface="Arial" pitchFamily="34" charset="0"/>
              <a:cs typeface="Arial" pitchFamily="34" charset="0"/>
            </a:endParaRPr>
          </a:p>
          <a:p>
            <a:pPr marL="0" indent="0">
              <a:buNone/>
              <a:defRPr/>
            </a:pPr>
            <a:r>
              <a:rPr lang="en-US" altLang="en-US" sz="1800" dirty="0">
                <a:latin typeface="Arial" pitchFamily="34" charset="0"/>
                <a:cs typeface="Arial" pitchFamily="34" charset="0"/>
              </a:rPr>
              <a:t>You will use these names to create and copy commands in DMO.  When you dictate those commands while in Epic, your </a:t>
            </a:r>
            <a:r>
              <a:rPr lang="en-US" altLang="en-US" sz="1800" dirty="0" err="1">
                <a:latin typeface="Arial" pitchFamily="34" charset="0"/>
                <a:cs typeface="Arial" pitchFamily="34" charset="0"/>
              </a:rPr>
              <a:t>SmartPhrases</a:t>
            </a:r>
            <a:r>
              <a:rPr lang="en-US" altLang="en-US" sz="1800" dirty="0">
                <a:latin typeface="Arial" pitchFamily="34" charset="0"/>
                <a:cs typeface="Arial" pitchFamily="34" charset="0"/>
              </a:rPr>
              <a:t> will populate.</a:t>
            </a:r>
          </a:p>
        </p:txBody>
      </p:sp>
      <p:sp>
        <p:nvSpPr>
          <p:cNvPr id="134148"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Select an Existing SmartPhrase to Create a Command</a:t>
            </a:r>
          </a:p>
        </p:txBody>
      </p:sp>
      <p:sp>
        <p:nvSpPr>
          <p:cNvPr id="13414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894A2790-294A-4350-8DB2-B38C06A989D3}" type="slidenum">
              <a:rPr lang="en-US" altLang="en-US" sz="1200" b="0" smtClean="0">
                <a:solidFill>
                  <a:schemeClr val="bg1"/>
                </a:solidFill>
              </a:rPr>
              <a:pPr/>
              <a:t>147</a:t>
            </a:fld>
            <a:endParaRPr lang="en-US" altLang="en-US" sz="1200" b="0">
              <a:solidFill>
                <a:schemeClr val="bg1"/>
              </a:solidFill>
            </a:endParaRPr>
          </a:p>
        </p:txBody>
      </p:sp>
      <p:sp>
        <p:nvSpPr>
          <p:cNvPr id="134150" name="Picture 2"/>
          <p:cNvSpPr>
            <a:spLocks noChangeAspect="1" noChangeArrowheads="1"/>
          </p:cNvSpPr>
          <p:nvPr/>
        </p:nvSpPr>
        <p:spPr bwMode="auto">
          <a:xfrm>
            <a:off x="701675" y="1582738"/>
            <a:ext cx="5915025" cy="160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34151" name="Picture 3"/>
          <p:cNvSpPr>
            <a:spLocks noChangeAspect="1" noChangeArrowheads="1"/>
          </p:cNvSpPr>
          <p:nvPr/>
        </p:nvSpPr>
        <p:spPr bwMode="auto">
          <a:xfrm>
            <a:off x="792163" y="4452938"/>
            <a:ext cx="5437187" cy="19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5" name="Rounded Rectangle 4"/>
          <p:cNvSpPr/>
          <p:nvPr/>
        </p:nvSpPr>
        <p:spPr>
          <a:xfrm>
            <a:off x="1408113" y="2659063"/>
            <a:ext cx="2536825" cy="72866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4" name="Straight Arrow Connector 3"/>
          <p:cNvCxnSpPr/>
          <p:nvPr/>
        </p:nvCxnSpPr>
        <p:spPr>
          <a:xfrm>
            <a:off x="792163" y="2228850"/>
            <a:ext cx="542925" cy="4302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DD3641D-27F6-7EFB-E22C-2C6D2679ACAC}"/>
              </a:ext>
            </a:extLst>
          </p:cNvPr>
          <p:cNvPicPr>
            <a:picLocks noChangeAspect="1"/>
          </p:cNvPicPr>
          <p:nvPr/>
        </p:nvPicPr>
        <p:blipFill>
          <a:blip r:embed="rId3"/>
          <a:stretch>
            <a:fillRect/>
          </a:stretch>
        </p:blipFill>
        <p:spPr>
          <a:xfrm>
            <a:off x="82943" y="1582738"/>
            <a:ext cx="8970175" cy="3419055"/>
          </a:xfrm>
          <a:prstGeom prst="rect">
            <a:avLst/>
          </a:prstGeom>
          <a:ln w="12700">
            <a:solidFill>
              <a:srgbClr val="000000"/>
            </a:solidFill>
          </a:ln>
        </p:spPr>
      </p:pic>
    </p:spTree>
    <p:extLst>
      <p:ext uri="{BB962C8B-B14F-4D97-AF65-F5344CB8AC3E}">
        <p14:creationId xmlns:p14="http://schemas.microsoft.com/office/powerpoint/2010/main" val="23517425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Content Placeholder 1"/>
          <p:cNvSpPr>
            <a:spLocks noGrp="1"/>
          </p:cNvSpPr>
          <p:nvPr>
            <p:ph idx="1"/>
          </p:nvPr>
        </p:nvSpPr>
        <p:spPr bwMode="auto">
          <a:xfrm>
            <a:off x="225425" y="1144588"/>
            <a:ext cx="8689975" cy="479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latin typeface="Arial" panose="020B0604020202020204" pitchFamily="34" charset="0"/>
                <a:cs typeface="Arial" panose="020B0604020202020204" pitchFamily="34" charset="0"/>
              </a:rPr>
              <a:t>Click the </a:t>
            </a:r>
            <a:r>
              <a:rPr lang="en-US" altLang="en-US" sz="2000" dirty="0" err="1">
                <a:latin typeface="Arial" panose="020B0604020202020204" pitchFamily="34" charset="0"/>
                <a:cs typeface="Arial" panose="020B0604020202020204" pitchFamily="34" charset="0"/>
              </a:rPr>
              <a:t>DragonBar</a:t>
            </a:r>
            <a:r>
              <a:rPr lang="en-US" altLang="en-US" sz="2000" dirty="0">
                <a:latin typeface="Arial" panose="020B0604020202020204" pitchFamily="34" charset="0"/>
                <a:cs typeface="Arial" panose="020B0604020202020204" pitchFamily="34" charset="0"/>
              </a:rPr>
              <a:t> menu and choose </a:t>
            </a:r>
            <a:r>
              <a:rPr lang="en-US" altLang="en-US" sz="2000" b="1" dirty="0">
                <a:latin typeface="Arial" panose="020B0604020202020204" pitchFamily="34" charset="0"/>
                <a:cs typeface="Arial" panose="020B0604020202020204" pitchFamily="34" charset="0"/>
              </a:rPr>
              <a:t>Manage Step-by-step Commands </a:t>
            </a:r>
            <a:r>
              <a:rPr lang="en-US" altLang="en-US" sz="2000" dirty="0">
                <a:latin typeface="Arial" panose="020B0604020202020204" pitchFamily="34" charset="0"/>
                <a:cs typeface="Arial" panose="020B0604020202020204" pitchFamily="34" charset="0"/>
              </a:rPr>
              <a:t>or you can say </a:t>
            </a:r>
            <a:r>
              <a:rPr lang="en-US" altLang="en-US" sz="2000" dirty="0">
                <a:solidFill>
                  <a:srgbClr val="EA5F00"/>
                </a:solidFill>
                <a:latin typeface="Arial" panose="020B0604020202020204" pitchFamily="34" charset="0"/>
                <a:cs typeface="Arial" panose="020B0604020202020204" pitchFamily="34" charset="0"/>
              </a:rPr>
              <a:t>“manage commands”.</a:t>
            </a:r>
            <a:endParaRPr lang="en-US" altLang="en-US" sz="2000" b="1" dirty="0">
              <a:solidFill>
                <a:srgbClr val="EA5F00"/>
              </a:solidFill>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0A88DAD7-F689-403C-9BAF-7AD32108CF81}" type="slidenum">
              <a:rPr lang="en-US" altLang="en-US" sz="1200" b="0" smtClean="0">
                <a:solidFill>
                  <a:schemeClr val="bg1"/>
                </a:solidFill>
              </a:rPr>
              <a:pPr/>
              <a:t>148</a:t>
            </a:fld>
            <a:endParaRPr lang="en-US" altLang="en-US" sz="1200" b="0">
              <a:solidFill>
                <a:schemeClr val="bg1"/>
              </a:solidFill>
            </a:endParaRPr>
          </a:p>
        </p:txBody>
      </p:sp>
      <p:sp>
        <p:nvSpPr>
          <p:cNvPr id="8" name="Rectangle 7">
            <a:extLst>
              <a:ext uri="{FF2B5EF4-FFF2-40B4-BE49-F238E27FC236}">
                <a16:creationId xmlns:a16="http://schemas.microsoft.com/office/drawing/2014/main" id="{323048EB-2E20-4D19-85A9-9540C0400F24}"/>
              </a:ext>
            </a:extLst>
          </p:cNvPr>
          <p:cNvSpPr/>
          <p:nvPr/>
        </p:nvSpPr>
        <p:spPr>
          <a:xfrm>
            <a:off x="3368031" y="3962400"/>
            <a:ext cx="205725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6" name="Picture 5">
            <a:extLst>
              <a:ext uri="{FF2B5EF4-FFF2-40B4-BE49-F238E27FC236}">
                <a16:creationId xmlns:a16="http://schemas.microsoft.com/office/drawing/2014/main" id="{D08D29A6-BC6F-7610-529F-58AED315D74B}"/>
              </a:ext>
            </a:extLst>
          </p:cNvPr>
          <p:cNvPicPr>
            <a:picLocks noChangeAspect="1"/>
          </p:cNvPicPr>
          <p:nvPr/>
        </p:nvPicPr>
        <p:blipFill>
          <a:blip r:embed="rId2"/>
          <a:stretch>
            <a:fillRect/>
          </a:stretch>
        </p:blipFill>
        <p:spPr>
          <a:xfrm>
            <a:off x="5022520" y="2008768"/>
            <a:ext cx="786566" cy="631637"/>
          </a:xfrm>
          <a:prstGeom prst="rect">
            <a:avLst/>
          </a:prstGeom>
        </p:spPr>
      </p:pic>
      <p:pic>
        <p:nvPicPr>
          <p:cNvPr id="9" name="Picture 8">
            <a:extLst>
              <a:ext uri="{FF2B5EF4-FFF2-40B4-BE49-F238E27FC236}">
                <a16:creationId xmlns:a16="http://schemas.microsoft.com/office/drawing/2014/main" id="{0FFA1BC3-8283-CE93-2E22-98B8503564A0}"/>
              </a:ext>
            </a:extLst>
          </p:cNvPr>
          <p:cNvPicPr>
            <a:picLocks noChangeAspect="1"/>
          </p:cNvPicPr>
          <p:nvPr/>
        </p:nvPicPr>
        <p:blipFill>
          <a:blip r:embed="rId3"/>
          <a:stretch>
            <a:fillRect/>
          </a:stretch>
        </p:blipFill>
        <p:spPr>
          <a:xfrm>
            <a:off x="3139384" y="2752921"/>
            <a:ext cx="2669702" cy="3471667"/>
          </a:xfrm>
          <a:prstGeom prst="rect">
            <a:avLst/>
          </a:prstGeom>
        </p:spPr>
      </p:pic>
    </p:spTree>
    <p:extLst>
      <p:ext uri="{BB962C8B-B14F-4D97-AF65-F5344CB8AC3E}">
        <p14:creationId xmlns:p14="http://schemas.microsoft.com/office/powerpoint/2010/main" val="24408244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Content Placeholder 1"/>
          <p:cNvSpPr>
            <a:spLocks noGrp="1"/>
          </p:cNvSpPr>
          <p:nvPr>
            <p:ph idx="1"/>
          </p:nvPr>
        </p:nvSpPr>
        <p:spPr bwMode="auto">
          <a:xfrm>
            <a:off x="207391" y="838200"/>
            <a:ext cx="8708010" cy="4848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latin typeface="Arial" panose="020B0604020202020204" pitchFamily="34" charset="0"/>
                <a:cs typeface="Arial" panose="020B0604020202020204" pitchFamily="34" charset="0"/>
              </a:rPr>
              <a:t>Click </a:t>
            </a:r>
            <a:r>
              <a:rPr lang="en-US" altLang="en-US" sz="2000" b="1" dirty="0">
                <a:latin typeface="Arial" panose="020B0604020202020204" pitchFamily="34" charset="0"/>
                <a:cs typeface="Arial" panose="020B0604020202020204" pitchFamily="34" charset="0"/>
              </a:rPr>
              <a:t>+</a:t>
            </a:r>
          </a:p>
          <a:p>
            <a:r>
              <a:rPr lang="en-US" altLang="en-US" sz="2000" dirty="0">
                <a:latin typeface="Arial" panose="020B0604020202020204" pitchFamily="34" charset="0"/>
                <a:cs typeface="Arial" panose="020B0604020202020204" pitchFamily="34" charset="0"/>
              </a:rPr>
              <a:t>Enter in the </a:t>
            </a:r>
            <a:r>
              <a:rPr lang="en-US" altLang="en-US" sz="2000" b="1" dirty="0">
                <a:latin typeface="Arial" panose="020B0604020202020204" pitchFamily="34" charset="0"/>
                <a:cs typeface="Arial" panose="020B0604020202020204" pitchFamily="34" charset="0"/>
              </a:rPr>
              <a:t>Name </a:t>
            </a:r>
            <a:r>
              <a:rPr lang="en-US" altLang="en-US" sz="2000" dirty="0">
                <a:latin typeface="Arial" panose="020B0604020202020204" pitchFamily="34" charset="0"/>
                <a:cs typeface="Arial" panose="020B0604020202020204" pitchFamily="34" charset="0"/>
              </a:rPr>
              <a:t>field what you want to say to bring in your </a:t>
            </a:r>
            <a:r>
              <a:rPr lang="en-US" altLang="en-US" sz="2000" dirty="0" err="1">
                <a:latin typeface="Arial" panose="020B0604020202020204" pitchFamily="34" charset="0"/>
                <a:cs typeface="Arial" panose="020B0604020202020204" pitchFamily="34" charset="0"/>
              </a:rPr>
              <a:t>SmartPhrase</a:t>
            </a:r>
            <a:r>
              <a:rPr lang="en-US" altLang="en-US" sz="2000" dirty="0">
                <a:latin typeface="Arial" panose="020B0604020202020204" pitchFamily="34" charset="0"/>
                <a:cs typeface="Arial" panose="020B0604020202020204" pitchFamily="34" charset="0"/>
              </a:rPr>
              <a:t>.  Start the name of command with the word </a:t>
            </a:r>
            <a:r>
              <a:rPr lang="en-US" altLang="en-US" sz="2000" b="1" dirty="0">
                <a:latin typeface="Arial" panose="020B0604020202020204" pitchFamily="34" charset="0"/>
                <a:cs typeface="Arial" panose="020B0604020202020204" pitchFamily="34" charset="0"/>
              </a:rPr>
              <a:t>Insert </a:t>
            </a:r>
            <a:r>
              <a:rPr lang="en-US" altLang="en-US" sz="2000" dirty="0">
                <a:latin typeface="Arial" panose="020B0604020202020204" pitchFamily="34" charset="0"/>
                <a:cs typeface="Arial" panose="020B0604020202020204" pitchFamily="34" charset="0"/>
              </a:rPr>
              <a:t>or </a:t>
            </a:r>
            <a:r>
              <a:rPr lang="en-US" altLang="en-US" sz="2000" b="1" dirty="0">
                <a:latin typeface="Arial" panose="020B0604020202020204" pitchFamily="34" charset="0"/>
                <a:cs typeface="Arial" panose="020B0604020202020204" pitchFamily="34" charset="0"/>
              </a:rPr>
              <a:t>Insert My</a:t>
            </a:r>
            <a:r>
              <a:rPr lang="en-US" altLang="en-US" sz="2000" dirty="0">
                <a:latin typeface="Arial" panose="020B0604020202020204" pitchFamily="34" charset="0"/>
                <a:cs typeface="Arial" panose="020B0604020202020204" pitchFamily="34" charset="0"/>
              </a:rPr>
              <a:t>.  The </a:t>
            </a:r>
            <a:r>
              <a:rPr lang="en-US" altLang="en-US" sz="2000" b="1" dirty="0">
                <a:latin typeface="Arial" panose="020B0604020202020204" pitchFamily="34" charset="0"/>
                <a:cs typeface="Arial" panose="020B0604020202020204" pitchFamily="34" charset="0"/>
              </a:rPr>
              <a:t>Description</a:t>
            </a:r>
            <a:r>
              <a:rPr lang="en-US" altLang="en-US" sz="2000" dirty="0">
                <a:latin typeface="Arial" panose="020B0604020202020204" pitchFamily="34" charset="0"/>
                <a:cs typeface="Arial" panose="020B0604020202020204" pitchFamily="34" charset="0"/>
              </a:rPr>
              <a:t> field is optional.  Just like with Auto-texts, Dragon will copy the name of the </a:t>
            </a:r>
            <a:r>
              <a:rPr lang="en-US" altLang="en-US" sz="2000" b="1" dirty="0">
                <a:latin typeface="Arial" panose="020B0604020202020204" pitchFamily="34" charset="0"/>
                <a:cs typeface="Arial" panose="020B0604020202020204" pitchFamily="34" charset="0"/>
              </a:rPr>
              <a:t>Spoken form</a:t>
            </a:r>
            <a:r>
              <a:rPr lang="en-US" altLang="en-US" sz="2000" dirty="0">
                <a:latin typeface="Arial" panose="020B0604020202020204" pitchFamily="34" charset="0"/>
                <a:cs typeface="Arial" panose="020B0604020202020204" pitchFamily="34" charset="0"/>
              </a:rPr>
              <a:t> field for you </a:t>
            </a:r>
            <a:r>
              <a:rPr lang="en-US" altLang="en-US" sz="2000" dirty="0">
                <a:solidFill>
                  <a:srgbClr val="FF0000"/>
                </a:solidFill>
                <a:latin typeface="Arial" panose="020B0604020202020204" pitchFamily="34" charset="0"/>
                <a:cs typeface="Arial" panose="020B0604020202020204" pitchFamily="34" charset="0"/>
              </a:rPr>
              <a:t>(Tip:  The name will turn bold in both field when the name entered is acceptable.)</a:t>
            </a:r>
          </a:p>
          <a:p>
            <a:endParaRPr lang="en-US" altLang="en-US" sz="2000" b="1" dirty="0">
              <a:latin typeface="Arial" panose="020B0604020202020204" pitchFamily="34" charset="0"/>
              <a:cs typeface="Arial" panose="020B0604020202020204" pitchFamily="34" charset="0"/>
            </a:endParaRPr>
          </a:p>
          <a:p>
            <a:endParaRPr lang="en-US" altLang="en-US" sz="2000" dirty="0">
              <a:solidFill>
                <a:srgbClr val="FF0000"/>
              </a:solidFill>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0A88DAD7-F689-403C-9BAF-7AD32108CF81}" type="slidenum">
              <a:rPr lang="en-US" altLang="en-US" sz="1200" b="0" smtClean="0">
                <a:solidFill>
                  <a:schemeClr val="bg1"/>
                </a:solidFill>
              </a:rPr>
              <a:pPr/>
              <a:t>149</a:t>
            </a:fld>
            <a:endParaRPr lang="en-US" altLang="en-US" sz="1200" b="0">
              <a:solidFill>
                <a:schemeClr val="bg1"/>
              </a:solidFill>
            </a:endParaRPr>
          </a:p>
        </p:txBody>
      </p:sp>
      <p:cxnSp>
        <p:nvCxnSpPr>
          <p:cNvPr id="6" name="Straight Arrow Connector 5">
            <a:extLst>
              <a:ext uri="{FF2B5EF4-FFF2-40B4-BE49-F238E27FC236}">
                <a16:creationId xmlns:a16="http://schemas.microsoft.com/office/drawing/2014/main" id="{FF2E3FA7-8CA8-41AE-AEE1-74AD1614B57E}"/>
              </a:ext>
            </a:extLst>
          </p:cNvPr>
          <p:cNvCxnSpPr>
            <a:cxnSpLocks/>
          </p:cNvCxnSpPr>
          <p:nvPr/>
        </p:nvCxnSpPr>
        <p:spPr>
          <a:xfrm flipH="1" flipV="1">
            <a:off x="6781800" y="3352800"/>
            <a:ext cx="114300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B95DDC0-0B75-4731-BF5F-13A5E4C2D648}"/>
              </a:ext>
            </a:extLst>
          </p:cNvPr>
          <p:cNvCxnSpPr>
            <a:cxnSpLocks/>
          </p:cNvCxnSpPr>
          <p:nvPr/>
        </p:nvCxnSpPr>
        <p:spPr>
          <a:xfrm flipH="1">
            <a:off x="6781800" y="3657600"/>
            <a:ext cx="114300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2F6171A-49F8-43F9-9C2C-25A3C9ECC922}"/>
              </a:ext>
            </a:extLst>
          </p:cNvPr>
          <p:cNvPicPr>
            <a:picLocks noChangeAspect="1"/>
          </p:cNvPicPr>
          <p:nvPr/>
        </p:nvPicPr>
        <p:blipFill>
          <a:blip r:embed="rId2"/>
          <a:stretch>
            <a:fillRect/>
          </a:stretch>
        </p:blipFill>
        <p:spPr>
          <a:xfrm>
            <a:off x="457200" y="2926325"/>
            <a:ext cx="4004735" cy="3021384"/>
          </a:xfrm>
          <a:prstGeom prst="rect">
            <a:avLst/>
          </a:prstGeom>
          <a:ln w="12700">
            <a:solidFill>
              <a:schemeClr val="accent1"/>
            </a:solidFill>
          </a:ln>
        </p:spPr>
      </p:pic>
      <p:pic>
        <p:nvPicPr>
          <p:cNvPr id="11" name="Picture 10">
            <a:extLst>
              <a:ext uri="{FF2B5EF4-FFF2-40B4-BE49-F238E27FC236}">
                <a16:creationId xmlns:a16="http://schemas.microsoft.com/office/drawing/2014/main" id="{1AC1C713-AAAF-443A-98BF-5E30FC164243}"/>
              </a:ext>
            </a:extLst>
          </p:cNvPr>
          <p:cNvPicPr>
            <a:picLocks noChangeAspect="1"/>
          </p:cNvPicPr>
          <p:nvPr/>
        </p:nvPicPr>
        <p:blipFill>
          <a:blip r:embed="rId3"/>
          <a:stretch>
            <a:fillRect/>
          </a:stretch>
        </p:blipFill>
        <p:spPr>
          <a:xfrm>
            <a:off x="4648200" y="2937642"/>
            <a:ext cx="4004735" cy="3021384"/>
          </a:xfrm>
          <a:prstGeom prst="rect">
            <a:avLst/>
          </a:prstGeom>
          <a:ln w="12700">
            <a:solidFill>
              <a:schemeClr val="accent1"/>
            </a:solidFill>
          </a:ln>
        </p:spPr>
      </p:pic>
    </p:spTree>
    <p:extLst>
      <p:ext uri="{BB962C8B-B14F-4D97-AF65-F5344CB8AC3E}">
        <p14:creationId xmlns:p14="http://schemas.microsoft.com/office/powerpoint/2010/main" val="326391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BA199-95F9-F3E2-CD4B-EB3AAA54405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F5A8BD-A3D2-5E03-1D82-A9A7BA31C2CA}"/>
              </a:ext>
            </a:extLst>
          </p:cNvPr>
          <p:cNvSpPr>
            <a:spLocks noGrp="1"/>
          </p:cNvSpPr>
          <p:nvPr>
            <p:ph idx="1"/>
          </p:nvPr>
        </p:nvSpPr>
        <p:spPr>
          <a:xfrm>
            <a:off x="204414" y="914400"/>
            <a:ext cx="8680328" cy="5181600"/>
          </a:xfrm>
        </p:spPr>
        <p:txBody>
          <a:bodyPr/>
          <a:lstStyle/>
          <a:p>
            <a:r>
              <a:rPr lang="en-US" sz="1600" dirty="0"/>
              <a:t>UPMC Bridges is the name assigned to our journey to a single electronic health record (EHR) via the third-party software platform, Epic.  </a:t>
            </a:r>
          </a:p>
          <a:p>
            <a:endParaRPr lang="en-US" sz="1600" dirty="0"/>
          </a:p>
          <a:p>
            <a:r>
              <a:rPr lang="en-US" sz="1600" dirty="0"/>
              <a:t>With this initiative, we aim to better connect patients and their health care providers and connect our regions more effectively with everyone using the same platform.  We are currently operating on nine different EHRs which is inefficient, causing the need to string together data from multiple platforms which is also costly.   </a:t>
            </a:r>
          </a:p>
          <a:p>
            <a:endParaRPr lang="en-US" sz="1600" dirty="0"/>
          </a:p>
          <a:p>
            <a:r>
              <a:rPr lang="en-US" sz="1600" dirty="0"/>
              <a:t>Besides enabling better patient care, consolidating to a single technology will facilitate easier and more efficient collaboration, connecting inpatient, outpatient, and ambulatory settings, giving patients access to more self-service tools as well as resulting in increased cybersecurity. One EHR will also greatly improve the clinical experience.  Our teams will be able to deliver care faster and more efficiently.  </a:t>
            </a:r>
          </a:p>
          <a:p>
            <a:endParaRPr lang="en-US" sz="1600" dirty="0"/>
          </a:p>
          <a:p>
            <a:r>
              <a:rPr lang="en-US" sz="1600" dirty="0"/>
              <a:t>Epic was selected, as it is the “gold standard” EHR and is the top EHR vendor by hospital market share in the United States with more than 300 million patients worldwide having a current record in Epic.</a:t>
            </a:r>
          </a:p>
          <a:p>
            <a:endParaRPr lang="en-US" sz="1600" dirty="0"/>
          </a:p>
          <a:p>
            <a:r>
              <a:rPr lang="en-US" sz="1600" dirty="0"/>
              <a:t>Additional information can be found on the UPMC Bridges Infonet Page:  </a:t>
            </a:r>
            <a:r>
              <a:rPr lang="en-US" sz="1600" dirty="0">
                <a:solidFill>
                  <a:srgbClr val="3333FF"/>
                </a:solidFill>
                <a:hlinkClick r:id="rId3">
                  <a:extLst>
                    <a:ext uri="{A12FA001-AC4F-418D-AE19-62706E023703}">
                      <ahyp:hlinkClr xmlns:ahyp="http://schemas.microsoft.com/office/drawing/2018/hyperlinkcolor" val="tx"/>
                    </a:ext>
                  </a:extLst>
                </a:hlinkClick>
              </a:rPr>
              <a:t>UPMC Bridges</a:t>
            </a:r>
            <a:endParaRPr lang="en-US" sz="1600" dirty="0">
              <a:solidFill>
                <a:srgbClr val="3333FF"/>
              </a:solidFill>
            </a:endParaRPr>
          </a:p>
          <a:p>
            <a:endParaRPr lang="en-US" dirty="0"/>
          </a:p>
          <a:p>
            <a:endParaRPr lang="en-US" dirty="0"/>
          </a:p>
          <a:p>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F0256BE5-173F-0C2B-62D5-E3A5D2F73192}"/>
              </a:ext>
            </a:extLst>
          </p:cNvPr>
          <p:cNvSpPr>
            <a:spLocks noGrp="1"/>
          </p:cNvSpPr>
          <p:nvPr>
            <p:ph type="title"/>
          </p:nvPr>
        </p:nvSpPr>
        <p:spPr/>
        <p:txBody>
          <a:bodyPr/>
          <a:lstStyle/>
          <a:p>
            <a:r>
              <a:rPr lang="en-US" dirty="0"/>
              <a:t>Accessing Epic and DMO – What is UPMC Bridges???</a:t>
            </a:r>
          </a:p>
        </p:txBody>
      </p:sp>
      <p:sp>
        <p:nvSpPr>
          <p:cNvPr id="4" name="Slide Number Placeholder 3">
            <a:extLst>
              <a:ext uri="{FF2B5EF4-FFF2-40B4-BE49-F238E27FC236}">
                <a16:creationId xmlns:a16="http://schemas.microsoft.com/office/drawing/2014/main" id="{15D5A694-B656-D8F1-B419-C5328C12DFE2}"/>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15</a:t>
            </a:fld>
            <a:endParaRPr lang="en-US">
              <a:solidFill>
                <a:srgbClr val="FFFFFF"/>
              </a:solidFill>
            </a:endParaRPr>
          </a:p>
        </p:txBody>
      </p:sp>
    </p:spTree>
    <p:extLst>
      <p:ext uri="{BB962C8B-B14F-4D97-AF65-F5344CB8AC3E}">
        <p14:creationId xmlns:p14="http://schemas.microsoft.com/office/powerpoint/2010/main" val="33785921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Content Placeholder 1"/>
          <p:cNvSpPr>
            <a:spLocks noGrp="1"/>
          </p:cNvSpPr>
          <p:nvPr>
            <p:ph idx="1"/>
          </p:nvPr>
        </p:nvSpPr>
        <p:spPr bwMode="auto">
          <a:xfrm>
            <a:off x="225425" y="1144588"/>
            <a:ext cx="8689975" cy="47548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latin typeface="Arial" panose="020B0604020202020204" pitchFamily="34" charset="0"/>
                <a:cs typeface="Arial" panose="020B0604020202020204" pitchFamily="34" charset="0"/>
              </a:rPr>
              <a:t>In the Steps section, click the </a:t>
            </a:r>
            <a:r>
              <a:rPr lang="en-US" altLang="en-US" sz="2000" b="1" dirty="0">
                <a:latin typeface="Arial" panose="020B0604020202020204" pitchFamily="34" charset="0"/>
                <a:cs typeface="Arial" panose="020B0604020202020204" pitchFamily="34" charset="0"/>
              </a:rPr>
              <a:t>New Step</a:t>
            </a:r>
            <a:r>
              <a:rPr lang="en-US" altLang="en-US" sz="2000" dirty="0">
                <a:latin typeface="Arial" panose="020B0604020202020204" pitchFamily="34" charset="0"/>
                <a:cs typeface="Arial" panose="020B0604020202020204" pitchFamily="34" charset="0"/>
              </a:rPr>
              <a:t> button to see a drop-down list of the types of steps available.  </a:t>
            </a:r>
          </a:p>
          <a:p>
            <a:r>
              <a:rPr lang="en-US" altLang="en-US" sz="2000" dirty="0">
                <a:latin typeface="Arial" panose="020B0604020202020204" pitchFamily="34" charset="0"/>
                <a:cs typeface="Arial" panose="020B0604020202020204" pitchFamily="34" charset="0"/>
              </a:rPr>
              <a:t>Select </a:t>
            </a:r>
            <a:r>
              <a:rPr lang="en-US" altLang="en-US" sz="2000" b="1" dirty="0">
                <a:latin typeface="Arial" panose="020B0604020202020204" pitchFamily="34" charset="0"/>
                <a:cs typeface="Arial" panose="020B0604020202020204" pitchFamily="34" charset="0"/>
              </a:rPr>
              <a:t>Enter Text</a:t>
            </a:r>
            <a:r>
              <a:rPr lang="en-US" altLang="en-US" sz="2000" dirty="0">
                <a:latin typeface="Arial" panose="020B0604020202020204" pitchFamily="34" charset="0"/>
                <a:cs typeface="Arial" panose="020B0604020202020204" pitchFamily="34" charset="0"/>
              </a:rPr>
              <a:t>.  </a:t>
            </a:r>
          </a:p>
          <a:p>
            <a:endParaRPr lang="en-US" altLang="en-US" sz="2000" b="1"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0A88DAD7-F689-403C-9BAF-7AD32108CF81}" type="slidenum">
              <a:rPr lang="en-US" altLang="en-US" sz="1200" b="0" smtClean="0">
                <a:solidFill>
                  <a:schemeClr val="bg1"/>
                </a:solidFill>
              </a:rPr>
              <a:pPr/>
              <a:t>150</a:t>
            </a:fld>
            <a:endParaRPr lang="en-US" altLang="en-US" sz="1200" b="0">
              <a:solidFill>
                <a:schemeClr val="bg1"/>
              </a:solidFill>
            </a:endParaRPr>
          </a:p>
        </p:txBody>
      </p:sp>
      <p:pic>
        <p:nvPicPr>
          <p:cNvPr id="7" name="Picture 6">
            <a:extLst>
              <a:ext uri="{FF2B5EF4-FFF2-40B4-BE49-F238E27FC236}">
                <a16:creationId xmlns:a16="http://schemas.microsoft.com/office/drawing/2014/main" id="{A7F6FC05-3C1F-4424-B01A-1538DC1ED491}"/>
              </a:ext>
            </a:extLst>
          </p:cNvPr>
          <p:cNvPicPr>
            <a:picLocks noChangeAspect="1"/>
          </p:cNvPicPr>
          <p:nvPr/>
        </p:nvPicPr>
        <p:blipFill>
          <a:blip r:embed="rId3"/>
          <a:stretch>
            <a:fillRect/>
          </a:stretch>
        </p:blipFill>
        <p:spPr>
          <a:xfrm>
            <a:off x="514502" y="2890521"/>
            <a:ext cx="4053529" cy="3058197"/>
          </a:xfrm>
          <a:prstGeom prst="rect">
            <a:avLst/>
          </a:prstGeom>
          <a:ln w="12700">
            <a:solidFill>
              <a:schemeClr val="accent1"/>
            </a:solidFill>
          </a:ln>
        </p:spPr>
      </p:pic>
      <p:pic>
        <p:nvPicPr>
          <p:cNvPr id="9" name="Picture 8">
            <a:extLst>
              <a:ext uri="{FF2B5EF4-FFF2-40B4-BE49-F238E27FC236}">
                <a16:creationId xmlns:a16="http://schemas.microsoft.com/office/drawing/2014/main" id="{6038D8E5-E036-45DD-873D-D50D0DAE6C2B}"/>
              </a:ext>
            </a:extLst>
          </p:cNvPr>
          <p:cNvPicPr>
            <a:picLocks noChangeAspect="1"/>
          </p:cNvPicPr>
          <p:nvPr/>
        </p:nvPicPr>
        <p:blipFill>
          <a:blip r:embed="rId4"/>
          <a:stretch>
            <a:fillRect/>
          </a:stretch>
        </p:blipFill>
        <p:spPr>
          <a:xfrm>
            <a:off x="4682285" y="2881467"/>
            <a:ext cx="4053529" cy="3058197"/>
          </a:xfrm>
          <a:prstGeom prst="rect">
            <a:avLst/>
          </a:prstGeom>
          <a:ln w="12700">
            <a:solidFill>
              <a:schemeClr val="tx1"/>
            </a:solidFill>
          </a:ln>
        </p:spPr>
      </p:pic>
    </p:spTree>
    <p:extLst>
      <p:ext uri="{BB962C8B-B14F-4D97-AF65-F5344CB8AC3E}">
        <p14:creationId xmlns:p14="http://schemas.microsoft.com/office/powerpoint/2010/main" val="2149822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Content Placeholder 1"/>
          <p:cNvSpPr>
            <a:spLocks noGrp="1"/>
          </p:cNvSpPr>
          <p:nvPr>
            <p:ph idx="1"/>
          </p:nvPr>
        </p:nvSpPr>
        <p:spPr bwMode="auto">
          <a:xfrm>
            <a:off x="225425" y="1144588"/>
            <a:ext cx="8689975" cy="47548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latin typeface="Arial" panose="020B0604020202020204" pitchFamily="34" charset="0"/>
                <a:cs typeface="Arial" panose="020B0604020202020204" pitchFamily="34" charset="0"/>
              </a:rPr>
              <a:t>We will now click into the </a:t>
            </a:r>
            <a:r>
              <a:rPr lang="en-US" altLang="en-US" sz="2000" b="1" dirty="0">
                <a:latin typeface="Arial" panose="020B0604020202020204" pitchFamily="34" charset="0"/>
                <a:cs typeface="Arial" panose="020B0604020202020204" pitchFamily="34" charset="0"/>
              </a:rPr>
              <a:t>Text</a:t>
            </a:r>
            <a:r>
              <a:rPr lang="en-US" altLang="en-US" sz="2000" dirty="0">
                <a:latin typeface="Arial" panose="020B0604020202020204" pitchFamily="34" charset="0"/>
                <a:cs typeface="Arial" panose="020B0604020202020204" pitchFamily="34" charset="0"/>
              </a:rPr>
              <a:t> field and type in the exact name of the </a:t>
            </a:r>
            <a:r>
              <a:rPr lang="en-US" altLang="en-US" sz="2000" dirty="0" err="1">
                <a:latin typeface="Arial" panose="020B0604020202020204" pitchFamily="34" charset="0"/>
                <a:cs typeface="Arial" panose="020B0604020202020204" pitchFamily="34" charset="0"/>
              </a:rPr>
              <a:t>SmartPhrase</a:t>
            </a:r>
            <a:r>
              <a:rPr lang="en-US" altLang="en-US" sz="2000" dirty="0">
                <a:latin typeface="Arial" panose="020B0604020202020204" pitchFamily="34" charset="0"/>
                <a:cs typeface="Arial" panose="020B0604020202020204" pitchFamily="34" charset="0"/>
              </a:rPr>
              <a:t> as it is shown in </a:t>
            </a:r>
            <a:r>
              <a:rPr lang="en-US" altLang="en-US" sz="2000" dirty="0" err="1">
                <a:latin typeface="Arial" panose="020B0604020202020204" pitchFamily="34" charset="0"/>
                <a:cs typeface="Arial" panose="020B0604020202020204" pitchFamily="34" charset="0"/>
              </a:rPr>
              <a:t>SmartPhrase</a:t>
            </a:r>
            <a:r>
              <a:rPr lang="en-US" altLang="en-US" sz="2000" dirty="0">
                <a:latin typeface="Arial" panose="020B0604020202020204" pitchFamily="34" charset="0"/>
                <a:cs typeface="Arial" panose="020B0604020202020204" pitchFamily="34" charset="0"/>
              </a:rPr>
              <a:t> Manager in Epic including the dot (.). </a:t>
            </a:r>
          </a:p>
          <a:p>
            <a:r>
              <a:rPr lang="en-US" altLang="en-US" sz="2000" dirty="0">
                <a:latin typeface="Arial" panose="020B0604020202020204" pitchFamily="34" charset="0"/>
                <a:cs typeface="Arial" panose="020B0604020202020204" pitchFamily="34" charset="0"/>
              </a:rPr>
              <a:t>This step will select the </a:t>
            </a:r>
            <a:r>
              <a:rPr lang="en-US" altLang="en-US" sz="2000" dirty="0" err="1">
                <a:latin typeface="Arial" panose="020B0604020202020204" pitchFamily="34" charset="0"/>
                <a:cs typeface="Arial" panose="020B0604020202020204" pitchFamily="34" charset="0"/>
              </a:rPr>
              <a:t>SmartPhrase</a:t>
            </a:r>
            <a:r>
              <a:rPr lang="en-US" altLang="en-US" sz="2000" dirty="0">
                <a:latin typeface="Arial" panose="020B0604020202020204" pitchFamily="34" charset="0"/>
                <a:cs typeface="Arial" panose="020B0604020202020204" pitchFamily="34" charset="0"/>
              </a:rPr>
              <a:t> that will pull into your text area when you dictate the name of the verbal command.</a:t>
            </a:r>
            <a:endParaRPr lang="en-US" altLang="en-US" sz="2000" b="1"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0A88DAD7-F689-403C-9BAF-7AD32108CF81}" type="slidenum">
              <a:rPr lang="en-US" altLang="en-US" sz="1200" b="0" smtClean="0">
                <a:solidFill>
                  <a:schemeClr val="bg1"/>
                </a:solidFill>
              </a:rPr>
              <a:pPr/>
              <a:t>151</a:t>
            </a:fld>
            <a:endParaRPr lang="en-US" altLang="en-US" sz="1200" b="0">
              <a:solidFill>
                <a:schemeClr val="bg1"/>
              </a:solidFill>
            </a:endParaRPr>
          </a:p>
        </p:txBody>
      </p:sp>
      <p:pic>
        <p:nvPicPr>
          <p:cNvPr id="9" name="Picture 8">
            <a:extLst>
              <a:ext uri="{FF2B5EF4-FFF2-40B4-BE49-F238E27FC236}">
                <a16:creationId xmlns:a16="http://schemas.microsoft.com/office/drawing/2014/main" id="{8184ED4D-0498-4293-9246-7F6120202BEB}"/>
              </a:ext>
            </a:extLst>
          </p:cNvPr>
          <p:cNvPicPr>
            <a:picLocks noChangeAspect="1"/>
          </p:cNvPicPr>
          <p:nvPr/>
        </p:nvPicPr>
        <p:blipFill>
          <a:blip r:embed="rId2"/>
          <a:stretch>
            <a:fillRect/>
          </a:stretch>
        </p:blipFill>
        <p:spPr>
          <a:xfrm>
            <a:off x="4595557" y="2805900"/>
            <a:ext cx="4392813" cy="3314171"/>
          </a:xfrm>
          <a:prstGeom prst="rect">
            <a:avLst/>
          </a:prstGeom>
          <a:ln w="12700">
            <a:solidFill>
              <a:schemeClr val="tx1"/>
            </a:solidFill>
          </a:ln>
        </p:spPr>
      </p:pic>
      <p:pic>
        <p:nvPicPr>
          <p:cNvPr id="6" name="Picture 5">
            <a:extLst>
              <a:ext uri="{FF2B5EF4-FFF2-40B4-BE49-F238E27FC236}">
                <a16:creationId xmlns:a16="http://schemas.microsoft.com/office/drawing/2014/main" id="{D6935114-CDBC-4ECD-8FA2-652EDABC76F0}"/>
              </a:ext>
            </a:extLst>
          </p:cNvPr>
          <p:cNvPicPr>
            <a:picLocks noChangeAspect="1"/>
          </p:cNvPicPr>
          <p:nvPr/>
        </p:nvPicPr>
        <p:blipFill>
          <a:blip r:embed="rId3"/>
          <a:stretch>
            <a:fillRect/>
          </a:stretch>
        </p:blipFill>
        <p:spPr>
          <a:xfrm>
            <a:off x="2866598" y="5114512"/>
            <a:ext cx="3339937" cy="1226201"/>
          </a:xfrm>
          <a:prstGeom prst="rect">
            <a:avLst/>
          </a:prstGeom>
          <a:ln w="12700">
            <a:solidFill>
              <a:schemeClr val="tx1"/>
            </a:solidFill>
          </a:ln>
        </p:spPr>
      </p:pic>
      <p:cxnSp>
        <p:nvCxnSpPr>
          <p:cNvPr id="13" name="Straight Arrow Connector 12">
            <a:extLst>
              <a:ext uri="{FF2B5EF4-FFF2-40B4-BE49-F238E27FC236}">
                <a16:creationId xmlns:a16="http://schemas.microsoft.com/office/drawing/2014/main" id="{1BC8EE49-3257-4150-9530-8B4D73574D0D}"/>
              </a:ext>
            </a:extLst>
          </p:cNvPr>
          <p:cNvCxnSpPr>
            <a:cxnSpLocks/>
          </p:cNvCxnSpPr>
          <p:nvPr/>
        </p:nvCxnSpPr>
        <p:spPr>
          <a:xfrm flipV="1">
            <a:off x="6248400" y="4419600"/>
            <a:ext cx="685800" cy="609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0C43D27-9F19-A135-04E3-812D3C1DC185}"/>
              </a:ext>
            </a:extLst>
          </p:cNvPr>
          <p:cNvPicPr>
            <a:picLocks noChangeAspect="1"/>
          </p:cNvPicPr>
          <p:nvPr/>
        </p:nvPicPr>
        <p:blipFill>
          <a:blip r:embed="rId4"/>
          <a:stretch>
            <a:fillRect/>
          </a:stretch>
        </p:blipFill>
        <p:spPr>
          <a:xfrm>
            <a:off x="671513" y="2816448"/>
            <a:ext cx="3656806" cy="2212752"/>
          </a:xfrm>
          <a:prstGeom prst="rect">
            <a:avLst/>
          </a:prstGeom>
          <a:ln>
            <a:solidFill>
              <a:srgbClr val="000000"/>
            </a:solidFill>
          </a:ln>
        </p:spPr>
      </p:pic>
    </p:spTree>
    <p:extLst>
      <p:ext uri="{BB962C8B-B14F-4D97-AF65-F5344CB8AC3E}">
        <p14:creationId xmlns:p14="http://schemas.microsoft.com/office/powerpoint/2010/main" val="31338247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Content Placeholder 1"/>
          <p:cNvSpPr>
            <a:spLocks noGrp="1"/>
          </p:cNvSpPr>
          <p:nvPr>
            <p:ph idx="1"/>
          </p:nvPr>
        </p:nvSpPr>
        <p:spPr bwMode="auto">
          <a:xfrm>
            <a:off x="225426" y="1144588"/>
            <a:ext cx="8688388" cy="47548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800" dirty="0">
                <a:latin typeface="Arial" panose="020B0604020202020204" pitchFamily="34" charset="0"/>
                <a:cs typeface="Arial" panose="020B0604020202020204" pitchFamily="34" charset="0"/>
              </a:rPr>
              <a:t>The next three steps will be </a:t>
            </a:r>
            <a:r>
              <a:rPr lang="en-US" altLang="en-US" sz="1800" b="1" dirty="0">
                <a:latin typeface="Arial" panose="020B0604020202020204" pitchFamily="34" charset="0"/>
                <a:cs typeface="Arial" panose="020B0604020202020204" pitchFamily="34" charset="0"/>
              </a:rPr>
              <a:t>Press Hotkey </a:t>
            </a:r>
            <a:r>
              <a:rPr lang="en-US" altLang="en-US" sz="1800" dirty="0">
                <a:latin typeface="Arial" panose="020B0604020202020204" pitchFamily="34" charset="0"/>
                <a:cs typeface="Arial" panose="020B0604020202020204" pitchFamily="34" charset="0"/>
              </a:rPr>
              <a:t>steps in order that the </a:t>
            </a:r>
            <a:r>
              <a:rPr lang="en-US" sz="1800" b="1" dirty="0"/>
              <a:t>Step-by-step Command</a:t>
            </a:r>
            <a:r>
              <a:rPr lang="en-US" sz="1800" dirty="0"/>
              <a:t> can execute predefined actions by simulating the same keystrokes required to execute the action with your keyboard:</a:t>
            </a:r>
            <a:r>
              <a:rPr lang="en-US" altLang="en-US" sz="1800" dirty="0">
                <a:latin typeface="Arial" panose="020B0604020202020204" pitchFamily="34" charset="0"/>
                <a:cs typeface="Arial" panose="020B0604020202020204" pitchFamily="34" charset="0"/>
              </a:rPr>
              <a:t>  </a:t>
            </a:r>
          </a:p>
          <a:p>
            <a:pPr lvl="1"/>
            <a:r>
              <a:rPr lang="en-US" altLang="en-US" sz="1800" dirty="0">
                <a:latin typeface="Arial" panose="020B0604020202020204" pitchFamily="34" charset="0"/>
                <a:cs typeface="Arial" panose="020B0604020202020204" pitchFamily="34" charset="0"/>
              </a:rPr>
              <a:t>We will create the Press Hotkey step </a:t>
            </a:r>
            <a:r>
              <a:rPr lang="en-US" altLang="en-US" sz="1800" b="1" dirty="0">
                <a:latin typeface="Arial" panose="020B0604020202020204" pitchFamily="34" charset="0"/>
                <a:cs typeface="Arial" panose="020B0604020202020204" pitchFamily="34" charset="0"/>
              </a:rPr>
              <a:t>Enter</a:t>
            </a:r>
            <a:r>
              <a:rPr lang="en-US" altLang="en-US" sz="1800" dirty="0">
                <a:latin typeface="Arial" panose="020B0604020202020204" pitchFamily="34" charset="0"/>
                <a:cs typeface="Arial" panose="020B0604020202020204" pitchFamily="34" charset="0"/>
              </a:rPr>
              <a:t> to bring the </a:t>
            </a:r>
            <a:r>
              <a:rPr lang="en-US" altLang="en-US" sz="1800" dirty="0" err="1">
                <a:latin typeface="Arial" panose="020B0604020202020204" pitchFamily="34" charset="0"/>
                <a:cs typeface="Arial" panose="020B0604020202020204" pitchFamily="34" charset="0"/>
              </a:rPr>
              <a:t>SmartPhrase</a:t>
            </a:r>
            <a:r>
              <a:rPr lang="en-US" altLang="en-US" sz="1800" dirty="0">
                <a:latin typeface="Arial" panose="020B0604020202020204" pitchFamily="34" charset="0"/>
                <a:cs typeface="Arial" panose="020B0604020202020204" pitchFamily="34" charset="0"/>
              </a:rPr>
              <a:t> into the text area.</a:t>
            </a:r>
          </a:p>
          <a:p>
            <a:pPr lvl="1"/>
            <a:r>
              <a:rPr lang="en-US" altLang="en-US" sz="1800" dirty="0">
                <a:latin typeface="Arial" panose="020B0604020202020204" pitchFamily="34" charset="0"/>
                <a:cs typeface="Arial" panose="020B0604020202020204" pitchFamily="34" charset="0"/>
              </a:rPr>
              <a:t>We will then create the Press Hotkey step </a:t>
            </a:r>
            <a:r>
              <a:rPr lang="en-US" altLang="en-US" sz="1800" b="1" dirty="0">
                <a:latin typeface="Arial" panose="020B0604020202020204" pitchFamily="34" charset="0"/>
                <a:cs typeface="Arial" panose="020B0604020202020204" pitchFamily="34" charset="0"/>
              </a:rPr>
              <a:t>Ctrl</a:t>
            </a:r>
            <a:r>
              <a:rPr lang="en-US" altLang="en-US" sz="1800" dirty="0">
                <a:latin typeface="Arial" panose="020B0604020202020204" pitchFamily="34" charset="0"/>
                <a:cs typeface="Arial" panose="020B0604020202020204" pitchFamily="34" charset="0"/>
              </a:rPr>
              <a:t> and </a:t>
            </a:r>
            <a:r>
              <a:rPr lang="en-US" altLang="en-US" sz="1800" b="1" dirty="0">
                <a:latin typeface="Arial" panose="020B0604020202020204" pitchFamily="34" charset="0"/>
                <a:cs typeface="Arial" panose="020B0604020202020204" pitchFamily="34" charset="0"/>
              </a:rPr>
              <a:t>Home</a:t>
            </a:r>
            <a:r>
              <a:rPr lang="en-US" altLang="en-US" sz="1800" dirty="0">
                <a:latin typeface="Arial" panose="020B0604020202020204" pitchFamily="34" charset="0"/>
                <a:cs typeface="Arial" panose="020B0604020202020204" pitchFamily="34" charset="0"/>
              </a:rPr>
              <a:t> to bring the cursor to the top of the </a:t>
            </a:r>
            <a:r>
              <a:rPr lang="en-US" altLang="en-US" sz="1800" dirty="0" err="1">
                <a:latin typeface="Arial" panose="020B0604020202020204" pitchFamily="34" charset="0"/>
                <a:cs typeface="Arial" panose="020B0604020202020204" pitchFamily="34" charset="0"/>
              </a:rPr>
              <a:t>SmartPhrase</a:t>
            </a:r>
            <a:r>
              <a:rPr lang="en-US" altLang="en-US" sz="1800" dirty="0">
                <a:latin typeface="Arial" panose="020B0604020202020204" pitchFamily="34" charset="0"/>
                <a:cs typeface="Arial" panose="020B0604020202020204" pitchFamily="34" charset="0"/>
              </a:rPr>
              <a:t>.</a:t>
            </a:r>
          </a:p>
          <a:p>
            <a:pPr lvl="1"/>
            <a:r>
              <a:rPr lang="en-US" altLang="en-US" sz="1800" dirty="0">
                <a:latin typeface="Arial" panose="020B0604020202020204" pitchFamily="34" charset="0"/>
                <a:cs typeface="Arial" panose="020B0604020202020204" pitchFamily="34" charset="0"/>
              </a:rPr>
              <a:t>The last Press Hotkey step we will add is </a:t>
            </a:r>
            <a:r>
              <a:rPr lang="en-US" altLang="en-US" sz="1800" b="1" dirty="0">
                <a:latin typeface="Arial" panose="020B0604020202020204" pitchFamily="34" charset="0"/>
                <a:cs typeface="Arial" panose="020B0604020202020204" pitchFamily="34" charset="0"/>
              </a:rPr>
              <a:t>F2 </a:t>
            </a:r>
            <a:r>
              <a:rPr lang="en-US" altLang="en-US" sz="1800" dirty="0">
                <a:latin typeface="Arial" panose="020B0604020202020204" pitchFamily="34" charset="0"/>
                <a:cs typeface="Arial" panose="020B0604020202020204" pitchFamily="34" charset="0"/>
              </a:rPr>
              <a:t>which will find the first Wildcard (***) where we would want to start dictating.  Again, a Wildcard is a variable field in an Epic </a:t>
            </a:r>
            <a:r>
              <a:rPr lang="en-US" altLang="en-US" sz="1800" dirty="0" err="1">
                <a:latin typeface="Arial" panose="020B0604020202020204" pitchFamily="34" charset="0"/>
                <a:cs typeface="Arial" panose="020B0604020202020204" pitchFamily="34" charset="0"/>
              </a:rPr>
              <a:t>SmartPhrase</a:t>
            </a:r>
            <a:r>
              <a:rPr lang="en-US" altLang="en-US" sz="1800" dirty="0">
                <a:latin typeface="Arial" panose="020B0604020202020204" pitchFamily="34" charset="0"/>
                <a:cs typeface="Arial" panose="020B0604020202020204" pitchFamily="34" charset="0"/>
              </a:rPr>
              <a:t> that is a placeholder for information that changes from patient to patient.  </a:t>
            </a:r>
          </a:p>
          <a:p>
            <a:pPr lvl="1"/>
            <a:r>
              <a:rPr lang="en-US" altLang="en-US" sz="1800" dirty="0">
                <a:latin typeface="Arial" panose="020B0604020202020204" pitchFamily="34" charset="0"/>
                <a:cs typeface="Arial" panose="020B0604020202020204" pitchFamily="34" charset="0"/>
              </a:rPr>
              <a:t>We can then use the button on the PowerMic that has been programmed for use as an </a:t>
            </a:r>
            <a:r>
              <a:rPr lang="en-US" altLang="en-US" sz="1800" b="1" dirty="0">
                <a:latin typeface="Arial" panose="020B0604020202020204" pitchFamily="34" charset="0"/>
                <a:cs typeface="Arial" panose="020B0604020202020204" pitchFamily="34" charset="0"/>
              </a:rPr>
              <a:t>F2</a:t>
            </a:r>
            <a:r>
              <a:rPr lang="en-US" altLang="en-US" sz="1800" dirty="0">
                <a:latin typeface="Arial" panose="020B0604020202020204" pitchFamily="34" charset="0"/>
                <a:cs typeface="Arial" panose="020B0604020202020204" pitchFamily="34" charset="0"/>
              </a:rPr>
              <a:t> button for Epic users to toggle through the Wildcards in </a:t>
            </a:r>
            <a:r>
              <a:rPr lang="en-US" altLang="en-US" sz="1800" dirty="0" err="1">
                <a:latin typeface="Arial" panose="020B0604020202020204" pitchFamily="34" charset="0"/>
                <a:cs typeface="Arial" panose="020B0604020202020204" pitchFamily="34" charset="0"/>
              </a:rPr>
              <a:t>SmartPhrases</a:t>
            </a:r>
            <a:r>
              <a:rPr lang="en-US" altLang="en-US" sz="1800" dirty="0">
                <a:latin typeface="Arial" panose="020B0604020202020204" pitchFamily="34" charset="0"/>
                <a:cs typeface="Arial" panose="020B0604020202020204" pitchFamily="34" charset="0"/>
              </a:rPr>
              <a:t>.  </a:t>
            </a:r>
          </a:p>
          <a:p>
            <a:r>
              <a:rPr lang="en-US" altLang="en-US" sz="1800" dirty="0">
                <a:latin typeface="Arial" panose="020B0604020202020204" pitchFamily="34" charset="0"/>
                <a:cs typeface="Arial" panose="020B0604020202020204" pitchFamily="34" charset="0"/>
              </a:rPr>
              <a:t>Let’s proceed! </a:t>
            </a:r>
            <a:endParaRPr lang="en-US" altLang="en-US" sz="2000" b="1"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0A88DAD7-F689-403C-9BAF-7AD32108CF81}" type="slidenum">
              <a:rPr lang="en-US" altLang="en-US" sz="1200" b="0" smtClean="0">
                <a:solidFill>
                  <a:schemeClr val="bg1"/>
                </a:solidFill>
              </a:rPr>
              <a:pPr/>
              <a:t>152</a:t>
            </a:fld>
            <a:endParaRPr lang="en-US" altLang="en-US" sz="1200" b="0">
              <a:solidFill>
                <a:schemeClr val="bg1"/>
              </a:solidFill>
            </a:endParaRPr>
          </a:p>
        </p:txBody>
      </p:sp>
    </p:spTree>
    <p:extLst>
      <p:ext uri="{BB962C8B-B14F-4D97-AF65-F5344CB8AC3E}">
        <p14:creationId xmlns:p14="http://schemas.microsoft.com/office/powerpoint/2010/main" val="27082646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Content Placeholder 1"/>
          <p:cNvSpPr>
            <a:spLocks noGrp="1"/>
          </p:cNvSpPr>
          <p:nvPr>
            <p:ph idx="1"/>
          </p:nvPr>
        </p:nvSpPr>
        <p:spPr bwMode="auto">
          <a:xfrm>
            <a:off x="225425" y="1144588"/>
            <a:ext cx="8689975" cy="47548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latin typeface="Arial" panose="020B0604020202020204" pitchFamily="34" charset="0"/>
                <a:cs typeface="Arial" panose="020B0604020202020204" pitchFamily="34" charset="0"/>
              </a:rPr>
              <a:t>In the Steps section, click the </a:t>
            </a:r>
            <a:r>
              <a:rPr lang="en-US" altLang="en-US" sz="2000" b="1" dirty="0">
                <a:latin typeface="Arial" panose="020B0604020202020204" pitchFamily="34" charset="0"/>
                <a:cs typeface="Arial" panose="020B0604020202020204" pitchFamily="34" charset="0"/>
              </a:rPr>
              <a:t>New Step</a:t>
            </a:r>
            <a:r>
              <a:rPr lang="en-US" altLang="en-US" sz="2000" dirty="0">
                <a:latin typeface="Arial" panose="020B0604020202020204" pitchFamily="34" charset="0"/>
                <a:cs typeface="Arial" panose="020B0604020202020204" pitchFamily="34" charset="0"/>
              </a:rPr>
              <a:t> button to see a drop-down list of the types of steps available.  </a:t>
            </a:r>
          </a:p>
          <a:p>
            <a:r>
              <a:rPr lang="en-US" altLang="en-US" sz="2000" dirty="0">
                <a:latin typeface="Arial" panose="020B0604020202020204" pitchFamily="34" charset="0"/>
                <a:cs typeface="Arial" panose="020B0604020202020204" pitchFamily="34" charset="0"/>
              </a:rPr>
              <a:t>Select </a:t>
            </a:r>
            <a:r>
              <a:rPr lang="en-US" altLang="en-US" sz="2000" b="1" dirty="0">
                <a:latin typeface="Arial" panose="020B0604020202020204" pitchFamily="34" charset="0"/>
                <a:cs typeface="Arial" panose="020B0604020202020204" pitchFamily="34" charset="0"/>
              </a:rPr>
              <a:t>Press Hotkey</a:t>
            </a:r>
            <a:r>
              <a:rPr lang="en-US" altLang="en-US" sz="2000" dirty="0">
                <a:latin typeface="Arial" panose="020B0604020202020204" pitchFamily="34" charset="0"/>
                <a:cs typeface="Arial" panose="020B0604020202020204" pitchFamily="34" charset="0"/>
              </a:rPr>
              <a:t>.  </a:t>
            </a:r>
          </a:p>
          <a:p>
            <a:endParaRPr lang="en-US" altLang="en-US" sz="2000" b="1"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0A88DAD7-F689-403C-9BAF-7AD32108CF81}" type="slidenum">
              <a:rPr lang="en-US" altLang="en-US" sz="1200" b="0" smtClean="0">
                <a:solidFill>
                  <a:schemeClr val="bg1"/>
                </a:solidFill>
              </a:rPr>
              <a:pPr/>
              <a:t>153</a:t>
            </a:fld>
            <a:endParaRPr lang="en-US" altLang="en-US" sz="1200" b="0">
              <a:solidFill>
                <a:schemeClr val="bg1"/>
              </a:solidFill>
            </a:endParaRPr>
          </a:p>
        </p:txBody>
      </p:sp>
      <p:pic>
        <p:nvPicPr>
          <p:cNvPr id="3" name="Picture 2">
            <a:extLst>
              <a:ext uri="{FF2B5EF4-FFF2-40B4-BE49-F238E27FC236}">
                <a16:creationId xmlns:a16="http://schemas.microsoft.com/office/drawing/2014/main" id="{158F6C89-606E-4302-9D0D-0BB334232D6F}"/>
              </a:ext>
            </a:extLst>
          </p:cNvPr>
          <p:cNvPicPr>
            <a:picLocks noChangeAspect="1"/>
          </p:cNvPicPr>
          <p:nvPr/>
        </p:nvPicPr>
        <p:blipFill>
          <a:blip r:embed="rId3"/>
          <a:stretch>
            <a:fillRect/>
          </a:stretch>
        </p:blipFill>
        <p:spPr>
          <a:xfrm>
            <a:off x="687357" y="2807812"/>
            <a:ext cx="4063999" cy="3066096"/>
          </a:xfrm>
          <a:prstGeom prst="rect">
            <a:avLst/>
          </a:prstGeom>
          <a:ln w="12700">
            <a:solidFill>
              <a:schemeClr val="tx1"/>
            </a:solidFill>
          </a:ln>
        </p:spPr>
      </p:pic>
      <p:pic>
        <p:nvPicPr>
          <p:cNvPr id="7" name="Picture 6">
            <a:extLst>
              <a:ext uri="{FF2B5EF4-FFF2-40B4-BE49-F238E27FC236}">
                <a16:creationId xmlns:a16="http://schemas.microsoft.com/office/drawing/2014/main" id="{40C541A8-B78E-4907-8754-DFE9197A26CF}"/>
              </a:ext>
            </a:extLst>
          </p:cNvPr>
          <p:cNvPicPr>
            <a:picLocks noChangeAspect="1"/>
          </p:cNvPicPr>
          <p:nvPr/>
        </p:nvPicPr>
        <p:blipFill>
          <a:blip r:embed="rId4"/>
          <a:stretch>
            <a:fillRect/>
          </a:stretch>
        </p:blipFill>
        <p:spPr>
          <a:xfrm>
            <a:off x="4942689" y="2818375"/>
            <a:ext cx="4063999" cy="3066096"/>
          </a:xfrm>
          <a:prstGeom prst="rect">
            <a:avLst/>
          </a:prstGeom>
          <a:ln w="12700">
            <a:solidFill>
              <a:schemeClr val="tx1"/>
            </a:solidFill>
          </a:ln>
        </p:spPr>
      </p:pic>
    </p:spTree>
    <p:extLst>
      <p:ext uri="{BB962C8B-B14F-4D97-AF65-F5344CB8AC3E}">
        <p14:creationId xmlns:p14="http://schemas.microsoft.com/office/powerpoint/2010/main" val="17316812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1106084-5476-422F-A127-73AE9AF9E4EF}"/>
              </a:ext>
            </a:extLst>
          </p:cNvPr>
          <p:cNvPicPr>
            <a:picLocks noChangeAspect="1"/>
          </p:cNvPicPr>
          <p:nvPr/>
        </p:nvPicPr>
        <p:blipFill>
          <a:blip r:embed="rId3"/>
          <a:stretch>
            <a:fillRect/>
          </a:stretch>
        </p:blipFill>
        <p:spPr>
          <a:xfrm>
            <a:off x="671513" y="2362200"/>
            <a:ext cx="4057237" cy="3060994"/>
          </a:xfrm>
          <a:prstGeom prst="rect">
            <a:avLst/>
          </a:prstGeom>
          <a:ln w="12700">
            <a:solidFill>
              <a:schemeClr val="tx1"/>
            </a:solidFill>
          </a:ln>
        </p:spPr>
      </p:pic>
      <p:sp>
        <p:nvSpPr>
          <p:cNvPr id="146434" name="Content Placeholder 1"/>
          <p:cNvSpPr>
            <a:spLocks noGrp="1"/>
          </p:cNvSpPr>
          <p:nvPr>
            <p:ph idx="1"/>
          </p:nvPr>
        </p:nvSpPr>
        <p:spPr bwMode="auto">
          <a:xfrm>
            <a:off x="225425" y="960159"/>
            <a:ext cx="8689975" cy="11593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600" dirty="0">
                <a:latin typeface="Arial" panose="020B0604020202020204" pitchFamily="34" charset="0"/>
                <a:cs typeface="Arial" panose="020B0604020202020204" pitchFamily="34" charset="0"/>
              </a:rPr>
              <a:t>To configure, click on the      pencil icon.  </a:t>
            </a:r>
            <a:endParaRPr lang="en-US" altLang="en-US" sz="1600" u="sng" dirty="0">
              <a:latin typeface="Arial" panose="020B0604020202020204" pitchFamily="34" charset="0"/>
              <a:cs typeface="Arial" panose="020B0604020202020204" pitchFamily="34" charset="0"/>
            </a:endParaRPr>
          </a:p>
          <a:p>
            <a:r>
              <a:rPr lang="en-US" altLang="en-US" sz="1600" dirty="0">
                <a:latin typeface="Arial" panose="020B0604020202020204" pitchFamily="34" charset="0"/>
                <a:cs typeface="Arial" panose="020B0604020202020204" pitchFamily="34" charset="0"/>
              </a:rPr>
              <a:t>Press </a:t>
            </a:r>
            <a:r>
              <a:rPr lang="en-US" altLang="en-US" sz="1600" b="1" dirty="0">
                <a:latin typeface="Arial" panose="020B0604020202020204" pitchFamily="34" charset="0"/>
                <a:cs typeface="Arial" panose="020B0604020202020204" pitchFamily="34" charset="0"/>
              </a:rPr>
              <a:t>Enter </a:t>
            </a:r>
            <a:r>
              <a:rPr lang="en-US" altLang="en-US" sz="1600" u="sng" dirty="0">
                <a:latin typeface="Arial" panose="020B0604020202020204" pitchFamily="34" charset="0"/>
                <a:cs typeface="Arial" panose="020B0604020202020204" pitchFamily="34" charset="0"/>
              </a:rPr>
              <a:t>using your keyboard </a:t>
            </a:r>
            <a:r>
              <a:rPr lang="en-US" altLang="en-US" sz="1600" dirty="0">
                <a:latin typeface="Arial" panose="020B0604020202020204" pitchFamily="34" charset="0"/>
                <a:cs typeface="Arial" panose="020B0604020202020204" pitchFamily="34" charset="0"/>
              </a:rPr>
              <a:t>to create the first </a:t>
            </a:r>
            <a:r>
              <a:rPr lang="en-US" altLang="en-US" sz="1600" b="1" dirty="0">
                <a:latin typeface="Arial" panose="020B0604020202020204" pitchFamily="34" charset="0"/>
                <a:cs typeface="Arial" panose="020B0604020202020204" pitchFamily="34" charset="0"/>
              </a:rPr>
              <a:t>Press Hotkey</a:t>
            </a:r>
            <a:r>
              <a:rPr lang="en-US" altLang="en-US" sz="1600" dirty="0">
                <a:latin typeface="Arial" panose="020B0604020202020204" pitchFamily="34" charset="0"/>
                <a:cs typeface="Arial" panose="020B0604020202020204" pitchFamily="34" charset="0"/>
              </a:rPr>
              <a:t> step (this step will cause your </a:t>
            </a:r>
            <a:r>
              <a:rPr lang="en-US" altLang="en-US" sz="1600" dirty="0" err="1">
                <a:latin typeface="Arial" panose="020B0604020202020204" pitchFamily="34" charset="0"/>
                <a:cs typeface="Arial" panose="020B0604020202020204" pitchFamily="34" charset="0"/>
              </a:rPr>
              <a:t>SmartPhrase</a:t>
            </a:r>
            <a:r>
              <a:rPr lang="en-US" altLang="en-US" sz="1600" dirty="0">
                <a:latin typeface="Arial" panose="020B0604020202020204" pitchFamily="34" charset="0"/>
                <a:cs typeface="Arial" panose="020B0604020202020204" pitchFamily="34" charset="0"/>
              </a:rPr>
              <a:t> to populate in the text area when you dictate your verbal command).</a:t>
            </a:r>
          </a:p>
          <a:p>
            <a:r>
              <a:rPr lang="en-US" altLang="en-US" sz="1600" dirty="0">
                <a:latin typeface="Arial" panose="020B0604020202020204" pitchFamily="34" charset="0"/>
                <a:cs typeface="Arial" panose="020B0604020202020204" pitchFamily="34" charset="0"/>
              </a:rPr>
              <a:t>Click the </a:t>
            </a:r>
            <a:r>
              <a:rPr lang="en-US" altLang="en-US" sz="1600" b="1" dirty="0">
                <a:latin typeface="Arial" panose="020B0604020202020204" pitchFamily="34" charset="0"/>
                <a:cs typeface="Arial" panose="020B0604020202020204" pitchFamily="34" charset="0"/>
              </a:rPr>
              <a:t>New Step</a:t>
            </a:r>
            <a:r>
              <a:rPr lang="en-US" altLang="en-US" sz="1600" dirty="0">
                <a:latin typeface="Arial" panose="020B0604020202020204" pitchFamily="34" charset="0"/>
                <a:cs typeface="Arial" panose="020B0604020202020204" pitchFamily="34" charset="0"/>
              </a:rPr>
              <a:t> button to create the next </a:t>
            </a:r>
            <a:r>
              <a:rPr lang="en-US" altLang="en-US" sz="1600" b="1" dirty="0">
                <a:latin typeface="Arial" panose="020B0604020202020204" pitchFamily="34" charset="0"/>
                <a:cs typeface="Arial" panose="020B0604020202020204" pitchFamily="34" charset="0"/>
              </a:rPr>
              <a:t>Press Hotkey </a:t>
            </a:r>
            <a:r>
              <a:rPr lang="en-US" altLang="en-US" sz="1600" dirty="0">
                <a:latin typeface="Arial" panose="020B0604020202020204" pitchFamily="34" charset="0"/>
                <a:cs typeface="Arial" panose="020B0604020202020204" pitchFamily="34" charset="0"/>
              </a:rPr>
              <a:t>step.</a:t>
            </a:r>
            <a:endParaRPr lang="en-US" altLang="en-US" sz="1600" b="1" dirty="0">
              <a:latin typeface="Arial" panose="020B0604020202020204" pitchFamily="34" charset="0"/>
              <a:cs typeface="Arial" panose="020B0604020202020204" pitchFamily="34" charset="0"/>
            </a:endParaRPr>
          </a:p>
          <a:p>
            <a:pPr marL="0" indent="0">
              <a:buNone/>
            </a:pPr>
            <a:endParaRPr lang="en-US" altLang="en-US" sz="2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en-US" b="1" dirty="0">
                <a:solidFill>
                  <a:srgbClr val="FF0000"/>
                </a:solidFill>
                <a:latin typeface="Arial" panose="020B0604020202020204" pitchFamily="34" charset="0"/>
                <a:cs typeface="Arial" panose="020B0604020202020204" pitchFamily="34" charset="0"/>
              </a:rPr>
              <a:t>Enter </a:t>
            </a:r>
            <a:r>
              <a:rPr lang="en-US" altLang="en-US" dirty="0">
                <a:solidFill>
                  <a:srgbClr val="FF0000"/>
                </a:solidFill>
                <a:latin typeface="Arial" panose="020B0604020202020204" pitchFamily="34" charset="0"/>
                <a:cs typeface="Arial" panose="020B0604020202020204" pitchFamily="34" charset="0"/>
              </a:rPr>
              <a:t>key</a:t>
            </a:r>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88DAD7-F689-403C-9BAF-7AD32108CF81}"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154</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pic>
        <p:nvPicPr>
          <p:cNvPr id="9" name="Picture 1">
            <a:extLst>
              <a:ext uri="{FF2B5EF4-FFF2-40B4-BE49-F238E27FC236}">
                <a16:creationId xmlns:a16="http://schemas.microsoft.com/office/drawing/2014/main" id="{537BD7D4-ABD4-4C02-A6C6-1ECB6648F2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8831" y="5440126"/>
            <a:ext cx="2979738" cy="115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8">
            <a:extLst>
              <a:ext uri="{FF2B5EF4-FFF2-40B4-BE49-F238E27FC236}">
                <a16:creationId xmlns:a16="http://schemas.microsoft.com/office/drawing/2014/main" id="{B25E6CBD-8CDA-478C-9FF1-7BEFB38CE673}"/>
              </a:ext>
            </a:extLst>
          </p:cNvPr>
          <p:cNvSpPr/>
          <p:nvPr/>
        </p:nvSpPr>
        <p:spPr>
          <a:xfrm>
            <a:off x="5029200" y="5842000"/>
            <a:ext cx="304800" cy="406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13" name="Straight Arrow Connector 12">
            <a:extLst>
              <a:ext uri="{FF2B5EF4-FFF2-40B4-BE49-F238E27FC236}">
                <a16:creationId xmlns:a16="http://schemas.microsoft.com/office/drawing/2014/main" id="{0A13FFD0-0601-48F1-ABFC-602E699DC546}"/>
              </a:ext>
            </a:extLst>
          </p:cNvPr>
          <p:cNvCxnSpPr>
            <a:cxnSpLocks/>
          </p:cNvCxnSpPr>
          <p:nvPr/>
        </p:nvCxnSpPr>
        <p:spPr>
          <a:xfrm>
            <a:off x="2088499" y="5786577"/>
            <a:ext cx="2864501" cy="2332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3AB09A7-E8CE-455E-99B0-65F7CBED7F86}"/>
              </a:ext>
            </a:extLst>
          </p:cNvPr>
          <p:cNvPicPr>
            <a:picLocks noChangeAspect="1"/>
          </p:cNvPicPr>
          <p:nvPr/>
        </p:nvPicPr>
        <p:blipFill>
          <a:blip r:embed="rId5"/>
          <a:stretch>
            <a:fillRect/>
          </a:stretch>
        </p:blipFill>
        <p:spPr>
          <a:xfrm>
            <a:off x="4925044" y="2362200"/>
            <a:ext cx="4057237" cy="3060994"/>
          </a:xfrm>
          <a:prstGeom prst="rect">
            <a:avLst/>
          </a:prstGeom>
          <a:ln w="12700">
            <a:solidFill>
              <a:schemeClr val="tx1"/>
            </a:solidFill>
          </a:ln>
        </p:spPr>
      </p:pic>
      <p:pic>
        <p:nvPicPr>
          <p:cNvPr id="17" name="Picture 16">
            <a:extLst>
              <a:ext uri="{FF2B5EF4-FFF2-40B4-BE49-F238E27FC236}">
                <a16:creationId xmlns:a16="http://schemas.microsoft.com/office/drawing/2014/main" id="{621AADB8-CCE9-4162-8A63-F702181F231E}"/>
              </a:ext>
            </a:extLst>
          </p:cNvPr>
          <p:cNvPicPr>
            <a:picLocks noChangeAspect="1"/>
          </p:cNvPicPr>
          <p:nvPr/>
        </p:nvPicPr>
        <p:blipFill>
          <a:blip r:embed="rId6"/>
          <a:stretch>
            <a:fillRect/>
          </a:stretch>
        </p:blipFill>
        <p:spPr>
          <a:xfrm>
            <a:off x="2971800" y="1028040"/>
            <a:ext cx="247619" cy="247619"/>
          </a:xfrm>
          <a:prstGeom prst="rect">
            <a:avLst/>
          </a:prstGeom>
        </p:spPr>
      </p:pic>
      <p:sp>
        <p:nvSpPr>
          <p:cNvPr id="18" name="Rectangle 17">
            <a:extLst>
              <a:ext uri="{FF2B5EF4-FFF2-40B4-BE49-F238E27FC236}">
                <a16:creationId xmlns:a16="http://schemas.microsoft.com/office/drawing/2014/main" id="{CA77DE57-AB33-4F03-9636-F74BC270F2D3}"/>
              </a:ext>
            </a:extLst>
          </p:cNvPr>
          <p:cNvSpPr/>
          <p:nvPr/>
        </p:nvSpPr>
        <p:spPr>
          <a:xfrm>
            <a:off x="7791037" y="3886200"/>
            <a:ext cx="590964" cy="2823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10" name="Straight Arrow Connector 9">
            <a:extLst>
              <a:ext uri="{FF2B5EF4-FFF2-40B4-BE49-F238E27FC236}">
                <a16:creationId xmlns:a16="http://schemas.microsoft.com/office/drawing/2014/main" id="{B85E5903-CFA9-4666-B623-14EE945AD8B1}"/>
              </a:ext>
            </a:extLst>
          </p:cNvPr>
          <p:cNvCxnSpPr>
            <a:cxnSpLocks/>
          </p:cNvCxnSpPr>
          <p:nvPr/>
        </p:nvCxnSpPr>
        <p:spPr>
          <a:xfrm flipV="1">
            <a:off x="6858000" y="4267200"/>
            <a:ext cx="533400" cy="39734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7079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9945BA2-8D0D-4319-AFCB-193A39779666}"/>
              </a:ext>
            </a:extLst>
          </p:cNvPr>
          <p:cNvPicPr>
            <a:picLocks noChangeAspect="1"/>
          </p:cNvPicPr>
          <p:nvPr/>
        </p:nvPicPr>
        <p:blipFill>
          <a:blip r:embed="rId3"/>
          <a:stretch>
            <a:fillRect/>
          </a:stretch>
        </p:blipFill>
        <p:spPr>
          <a:xfrm>
            <a:off x="5399174" y="2634644"/>
            <a:ext cx="3678897" cy="2775555"/>
          </a:xfrm>
          <a:prstGeom prst="rect">
            <a:avLst/>
          </a:prstGeom>
          <a:ln w="12700">
            <a:solidFill>
              <a:schemeClr val="tx1"/>
            </a:solidFill>
          </a:ln>
        </p:spPr>
      </p:pic>
      <p:pic>
        <p:nvPicPr>
          <p:cNvPr id="1026" name="Picture 2" descr="C:\Users\ZIMMER~4\AppData\Local\Temp\SNAGHTML200330c.PNG">
            <a:extLst>
              <a:ext uri="{FF2B5EF4-FFF2-40B4-BE49-F238E27FC236}">
                <a16:creationId xmlns:a16="http://schemas.microsoft.com/office/drawing/2014/main" id="{DC231A09-271C-417F-8D3B-CDCBE3AD3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409" y="5654128"/>
            <a:ext cx="2743200" cy="961640"/>
          </a:xfrm>
          <a:prstGeom prst="rect">
            <a:avLst/>
          </a:prstGeom>
          <a:noFill/>
          <a:extLst>
            <a:ext uri="{909E8E84-426E-40DD-AFC4-6F175D3DCCD1}">
              <a14:hiddenFill xmlns:a14="http://schemas.microsoft.com/office/drawing/2010/main">
                <a:solidFill>
                  <a:srgbClr val="FFFFFF"/>
                </a:solidFill>
              </a14:hiddenFill>
            </a:ext>
          </a:extLst>
        </p:spPr>
      </p:pic>
      <p:sp>
        <p:nvSpPr>
          <p:cNvPr id="146434" name="Content Placeholder 1"/>
          <p:cNvSpPr>
            <a:spLocks noGrp="1"/>
          </p:cNvSpPr>
          <p:nvPr>
            <p:ph idx="1"/>
          </p:nvPr>
        </p:nvSpPr>
        <p:spPr bwMode="auto">
          <a:xfrm>
            <a:off x="244444" y="641024"/>
            <a:ext cx="8670956" cy="47691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z="1600" dirty="0">
              <a:latin typeface="Arial" panose="020B0604020202020204" pitchFamily="34" charset="0"/>
              <a:cs typeface="Arial" panose="020B0604020202020204" pitchFamily="34" charset="0"/>
            </a:endParaRPr>
          </a:p>
          <a:p>
            <a:r>
              <a:rPr lang="en-US" altLang="en-US" sz="1600" dirty="0">
                <a:latin typeface="Arial" panose="020B0604020202020204" pitchFamily="34" charset="0"/>
                <a:cs typeface="Arial" panose="020B0604020202020204" pitchFamily="34" charset="0"/>
              </a:rPr>
              <a:t>Select </a:t>
            </a:r>
            <a:r>
              <a:rPr lang="en-US" altLang="en-US" sz="1600" b="1" dirty="0">
                <a:latin typeface="Arial" panose="020B0604020202020204" pitchFamily="34" charset="0"/>
                <a:cs typeface="Arial" panose="020B0604020202020204" pitchFamily="34" charset="0"/>
              </a:rPr>
              <a:t>Press Hotkey.</a:t>
            </a:r>
            <a:r>
              <a:rPr lang="en-US" altLang="en-US" sz="1600" dirty="0">
                <a:latin typeface="Arial" panose="020B0604020202020204" pitchFamily="34" charset="0"/>
                <a:cs typeface="Arial" panose="020B0604020202020204" pitchFamily="34" charset="0"/>
              </a:rPr>
              <a:t>  </a:t>
            </a:r>
            <a:endParaRPr lang="en-US" altLang="en-US" sz="1600" u="sng" dirty="0">
              <a:latin typeface="Arial" panose="020B0604020202020204" pitchFamily="34" charset="0"/>
              <a:cs typeface="Arial" panose="020B0604020202020204" pitchFamily="34" charset="0"/>
            </a:endParaRPr>
          </a:p>
          <a:p>
            <a:r>
              <a:rPr lang="en-US" altLang="en-US" sz="1600" dirty="0">
                <a:latin typeface="Arial" panose="020B0604020202020204" pitchFamily="34" charset="0"/>
                <a:cs typeface="Arial" panose="020B0604020202020204" pitchFamily="34" charset="0"/>
              </a:rPr>
              <a:t>To configure, click on the      pencil icon.</a:t>
            </a:r>
          </a:p>
          <a:p>
            <a:r>
              <a:rPr lang="en-US" altLang="en-US" sz="1600" u="sng" dirty="0">
                <a:latin typeface="Arial" panose="020B0604020202020204" pitchFamily="34" charset="0"/>
                <a:cs typeface="Arial" panose="020B0604020202020204" pitchFamily="34" charset="0"/>
              </a:rPr>
              <a:t>Hold down </a:t>
            </a:r>
            <a:r>
              <a:rPr lang="en-US" altLang="en-US" sz="1600" dirty="0">
                <a:latin typeface="Arial" panose="020B0604020202020204" pitchFamily="34" charset="0"/>
                <a:cs typeface="Arial" panose="020B0604020202020204" pitchFamily="34" charset="0"/>
              </a:rPr>
              <a:t>the </a:t>
            </a:r>
            <a:r>
              <a:rPr lang="en-US" altLang="en-US" sz="1600" b="1" dirty="0">
                <a:latin typeface="Arial" panose="020B0604020202020204" pitchFamily="34" charset="0"/>
                <a:cs typeface="Arial" panose="020B0604020202020204" pitchFamily="34" charset="0"/>
              </a:rPr>
              <a:t>Ctrl </a:t>
            </a:r>
            <a:r>
              <a:rPr lang="en-US" altLang="en-US" sz="1600" dirty="0">
                <a:latin typeface="Arial" panose="020B0604020202020204" pitchFamily="34" charset="0"/>
                <a:cs typeface="Arial" panose="020B0604020202020204" pitchFamily="34" charset="0"/>
              </a:rPr>
              <a:t>key on the keyboard and press the </a:t>
            </a:r>
            <a:r>
              <a:rPr lang="en-US" altLang="en-US" sz="1600" b="1" dirty="0">
                <a:latin typeface="Arial" panose="020B0604020202020204" pitchFamily="34" charset="0"/>
                <a:cs typeface="Arial" panose="020B0604020202020204" pitchFamily="34" charset="0"/>
              </a:rPr>
              <a:t>Home </a:t>
            </a:r>
            <a:r>
              <a:rPr lang="en-US" altLang="en-US" sz="1600" dirty="0">
                <a:latin typeface="Arial" panose="020B0604020202020204" pitchFamily="34" charset="0"/>
                <a:cs typeface="Arial" panose="020B0604020202020204" pitchFamily="34" charset="0"/>
              </a:rPr>
              <a:t>key (this step will cause your cursor to go to the top of the </a:t>
            </a:r>
            <a:r>
              <a:rPr lang="en-US" altLang="en-US" sz="1600" dirty="0" err="1">
                <a:latin typeface="Arial" panose="020B0604020202020204" pitchFamily="34" charset="0"/>
                <a:cs typeface="Arial" panose="020B0604020202020204" pitchFamily="34" charset="0"/>
              </a:rPr>
              <a:t>SmartPhrase</a:t>
            </a:r>
            <a:r>
              <a:rPr lang="en-US" altLang="en-US" sz="1600" dirty="0">
                <a:latin typeface="Arial" panose="020B0604020202020204" pitchFamily="34" charset="0"/>
                <a:cs typeface="Arial" panose="020B0604020202020204" pitchFamily="34" charset="0"/>
              </a:rPr>
              <a:t> after bringing it into the text area in Epic).  </a:t>
            </a:r>
          </a:p>
          <a:p>
            <a:r>
              <a:rPr lang="en-US" altLang="en-US" sz="1600" dirty="0">
                <a:latin typeface="Arial" panose="020B0604020202020204" pitchFamily="34" charset="0"/>
                <a:cs typeface="Arial" panose="020B0604020202020204" pitchFamily="34" charset="0"/>
              </a:rPr>
              <a:t>Click the </a:t>
            </a:r>
            <a:r>
              <a:rPr lang="en-US" altLang="en-US" sz="1600" b="1" dirty="0">
                <a:latin typeface="Arial" panose="020B0604020202020204" pitchFamily="34" charset="0"/>
                <a:cs typeface="Arial" panose="020B0604020202020204" pitchFamily="34" charset="0"/>
              </a:rPr>
              <a:t>New Step</a:t>
            </a:r>
            <a:r>
              <a:rPr lang="en-US" altLang="en-US" sz="1600" dirty="0">
                <a:latin typeface="Arial" panose="020B0604020202020204" pitchFamily="34" charset="0"/>
                <a:cs typeface="Arial" panose="020B0604020202020204" pitchFamily="34" charset="0"/>
              </a:rPr>
              <a:t> button to create the next </a:t>
            </a:r>
            <a:r>
              <a:rPr lang="en-US" altLang="en-US" sz="1600" b="1" dirty="0">
                <a:latin typeface="Arial" panose="020B0604020202020204" pitchFamily="34" charset="0"/>
                <a:cs typeface="Arial" panose="020B0604020202020204" pitchFamily="34" charset="0"/>
              </a:rPr>
              <a:t>Press Hotkey </a:t>
            </a:r>
            <a:r>
              <a:rPr lang="en-US" altLang="en-US" sz="1600" dirty="0">
                <a:latin typeface="Arial" panose="020B0604020202020204" pitchFamily="34" charset="0"/>
                <a:cs typeface="Arial" panose="020B0604020202020204" pitchFamily="34" charset="0"/>
              </a:rPr>
              <a:t>step.</a:t>
            </a:r>
            <a:endParaRPr lang="en-US" altLang="en-US" sz="1600" b="1" dirty="0">
              <a:latin typeface="Arial" panose="020B0604020202020204" pitchFamily="34" charset="0"/>
              <a:cs typeface="Arial" panose="020B0604020202020204" pitchFamily="34" charset="0"/>
            </a:endParaRPr>
          </a:p>
          <a:p>
            <a:pPr marL="0" indent="0">
              <a:buNone/>
            </a:pPr>
            <a:endParaRPr lang="en-US" altLang="en-US" sz="2000" b="1"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88DAD7-F689-403C-9BAF-7AD32108CF81}"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155</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pic>
        <p:nvPicPr>
          <p:cNvPr id="5" name="Picture 4">
            <a:extLst>
              <a:ext uri="{FF2B5EF4-FFF2-40B4-BE49-F238E27FC236}">
                <a16:creationId xmlns:a16="http://schemas.microsoft.com/office/drawing/2014/main" id="{E864F698-D0A5-4179-AE2F-0AB98E26E762}"/>
              </a:ext>
            </a:extLst>
          </p:cNvPr>
          <p:cNvPicPr>
            <a:picLocks noChangeAspect="1"/>
          </p:cNvPicPr>
          <p:nvPr/>
        </p:nvPicPr>
        <p:blipFill>
          <a:blip r:embed="rId5"/>
          <a:stretch>
            <a:fillRect/>
          </a:stretch>
        </p:blipFill>
        <p:spPr>
          <a:xfrm>
            <a:off x="3733801" y="5654128"/>
            <a:ext cx="1295399" cy="441872"/>
          </a:xfrm>
          <a:prstGeom prst="rect">
            <a:avLst/>
          </a:prstGeom>
        </p:spPr>
      </p:pic>
      <p:cxnSp>
        <p:nvCxnSpPr>
          <p:cNvPr id="10" name="Straight Arrow Connector 9">
            <a:extLst>
              <a:ext uri="{FF2B5EF4-FFF2-40B4-BE49-F238E27FC236}">
                <a16:creationId xmlns:a16="http://schemas.microsoft.com/office/drawing/2014/main" id="{7ADDB4D7-3DEA-4919-B64C-C7E6EEF84C2F}"/>
              </a:ext>
            </a:extLst>
          </p:cNvPr>
          <p:cNvCxnSpPr>
            <a:cxnSpLocks/>
          </p:cNvCxnSpPr>
          <p:nvPr/>
        </p:nvCxnSpPr>
        <p:spPr>
          <a:xfrm>
            <a:off x="4648200" y="5715000"/>
            <a:ext cx="0" cy="3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1897F93-161E-4E98-B5F9-6FEC7F5CBCD0}"/>
              </a:ext>
            </a:extLst>
          </p:cNvPr>
          <p:cNvPicPr>
            <a:picLocks noChangeAspect="1"/>
          </p:cNvPicPr>
          <p:nvPr/>
        </p:nvPicPr>
        <p:blipFill>
          <a:blip r:embed="rId6"/>
          <a:stretch>
            <a:fillRect/>
          </a:stretch>
        </p:blipFill>
        <p:spPr>
          <a:xfrm>
            <a:off x="1020762" y="5698259"/>
            <a:ext cx="427038" cy="490682"/>
          </a:xfrm>
          <a:prstGeom prst="rect">
            <a:avLst/>
          </a:prstGeom>
        </p:spPr>
      </p:pic>
      <p:sp>
        <p:nvSpPr>
          <p:cNvPr id="12" name="Rectangle 1">
            <a:extLst>
              <a:ext uri="{FF2B5EF4-FFF2-40B4-BE49-F238E27FC236}">
                <a16:creationId xmlns:a16="http://schemas.microsoft.com/office/drawing/2014/main" id="{588423E9-C5FC-4D07-BDA5-EAB3CF66244E}"/>
              </a:ext>
            </a:extLst>
          </p:cNvPr>
          <p:cNvSpPr>
            <a:spLocks noChangeArrowheads="1"/>
          </p:cNvSpPr>
          <p:nvPr/>
        </p:nvSpPr>
        <p:spPr bwMode="auto">
          <a:xfrm>
            <a:off x="1808008" y="5698259"/>
            <a:ext cx="2230591" cy="569387"/>
          </a:xfrm>
          <a:prstGeom prst="rect">
            <a:avLst/>
          </a:prstGeom>
          <a:solidFill>
            <a:schemeClr val="bg2">
              <a:lumMod val="40000"/>
              <a:lumOff val="60000"/>
            </a:schemeClr>
          </a:solidFill>
          <a:ln w="1270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defRPr/>
            </a:pPr>
            <a:r>
              <a:rPr lang="en-US" sz="1550" dirty="0">
                <a:solidFill>
                  <a:schemeClr val="tx1"/>
                </a:solidFill>
              </a:rPr>
              <a:t>Home key for Mac user:  </a:t>
            </a:r>
            <a:r>
              <a:rPr lang="en-US" sz="1550" dirty="0" err="1">
                <a:solidFill>
                  <a:srgbClr val="FF0000"/>
                </a:solidFill>
              </a:rPr>
              <a:t>Fn</a:t>
            </a:r>
            <a:r>
              <a:rPr lang="en-US" sz="1550" dirty="0">
                <a:solidFill>
                  <a:srgbClr val="FF0000"/>
                </a:solidFill>
              </a:rPr>
              <a:t> + Left Arrow</a:t>
            </a:r>
            <a:endParaRPr lang="en-US" altLang="en-US" sz="1550" b="0" dirty="0">
              <a:solidFill>
                <a:srgbClr val="FF0000"/>
              </a:solidFill>
              <a:latin typeface="+mn-lt"/>
              <a:cs typeface="Arial" panose="020B0604020202020204" pitchFamily="34" charset="0"/>
            </a:endParaRPr>
          </a:p>
        </p:txBody>
      </p:sp>
      <p:pic>
        <p:nvPicPr>
          <p:cNvPr id="8" name="Picture 7">
            <a:extLst>
              <a:ext uri="{FF2B5EF4-FFF2-40B4-BE49-F238E27FC236}">
                <a16:creationId xmlns:a16="http://schemas.microsoft.com/office/drawing/2014/main" id="{9840A1EE-07AA-4AD0-802B-8043A094295B}"/>
              </a:ext>
            </a:extLst>
          </p:cNvPr>
          <p:cNvPicPr>
            <a:picLocks noChangeAspect="1"/>
          </p:cNvPicPr>
          <p:nvPr/>
        </p:nvPicPr>
        <p:blipFill>
          <a:blip r:embed="rId7"/>
          <a:stretch>
            <a:fillRect/>
          </a:stretch>
        </p:blipFill>
        <p:spPr>
          <a:xfrm>
            <a:off x="2971800" y="1303646"/>
            <a:ext cx="247619" cy="247619"/>
          </a:xfrm>
          <a:prstGeom prst="rect">
            <a:avLst/>
          </a:prstGeom>
        </p:spPr>
      </p:pic>
      <p:pic>
        <p:nvPicPr>
          <p:cNvPr id="17" name="Picture 16">
            <a:extLst>
              <a:ext uri="{FF2B5EF4-FFF2-40B4-BE49-F238E27FC236}">
                <a16:creationId xmlns:a16="http://schemas.microsoft.com/office/drawing/2014/main" id="{22E67A79-B7B7-4184-B5E2-36E0E25DC3DE}"/>
              </a:ext>
            </a:extLst>
          </p:cNvPr>
          <p:cNvPicPr>
            <a:picLocks noChangeAspect="1"/>
          </p:cNvPicPr>
          <p:nvPr/>
        </p:nvPicPr>
        <p:blipFill>
          <a:blip r:embed="rId8"/>
          <a:stretch>
            <a:fillRect/>
          </a:stretch>
        </p:blipFill>
        <p:spPr>
          <a:xfrm>
            <a:off x="62754" y="2680151"/>
            <a:ext cx="3481442" cy="2626584"/>
          </a:xfrm>
          <a:prstGeom prst="rect">
            <a:avLst/>
          </a:prstGeom>
          <a:ln w="12700">
            <a:solidFill>
              <a:schemeClr val="tx1"/>
            </a:solidFill>
          </a:ln>
        </p:spPr>
      </p:pic>
      <p:pic>
        <p:nvPicPr>
          <p:cNvPr id="19" name="Picture 18">
            <a:extLst>
              <a:ext uri="{FF2B5EF4-FFF2-40B4-BE49-F238E27FC236}">
                <a16:creationId xmlns:a16="http://schemas.microsoft.com/office/drawing/2014/main" id="{BC207DE0-48D6-4F1F-A76D-0E4517CBFCD2}"/>
              </a:ext>
            </a:extLst>
          </p:cNvPr>
          <p:cNvPicPr>
            <a:picLocks noChangeAspect="1"/>
          </p:cNvPicPr>
          <p:nvPr/>
        </p:nvPicPr>
        <p:blipFill>
          <a:blip r:embed="rId9"/>
          <a:stretch>
            <a:fillRect/>
          </a:stretch>
        </p:blipFill>
        <p:spPr>
          <a:xfrm>
            <a:off x="2438400" y="2958396"/>
            <a:ext cx="3481443" cy="2626585"/>
          </a:xfrm>
          <a:prstGeom prst="rect">
            <a:avLst/>
          </a:prstGeom>
          <a:ln w="12700">
            <a:solidFill>
              <a:schemeClr val="tx1"/>
            </a:solidFill>
          </a:ln>
        </p:spPr>
      </p:pic>
      <p:cxnSp>
        <p:nvCxnSpPr>
          <p:cNvPr id="26" name="Straight Arrow Connector 25">
            <a:extLst>
              <a:ext uri="{FF2B5EF4-FFF2-40B4-BE49-F238E27FC236}">
                <a16:creationId xmlns:a16="http://schemas.microsoft.com/office/drawing/2014/main" id="{D8F97CB8-0C8C-428B-AEEC-07F5FAF0E81D}"/>
              </a:ext>
            </a:extLst>
          </p:cNvPr>
          <p:cNvCxnSpPr>
            <a:cxnSpLocks/>
          </p:cNvCxnSpPr>
          <p:nvPr/>
        </p:nvCxnSpPr>
        <p:spPr>
          <a:xfrm flipV="1">
            <a:off x="7329468" y="4648200"/>
            <a:ext cx="338978"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9085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FEDF141-6BFE-43B7-ACBB-4AB086A457EB}"/>
              </a:ext>
            </a:extLst>
          </p:cNvPr>
          <p:cNvPicPr>
            <a:picLocks noChangeAspect="1"/>
          </p:cNvPicPr>
          <p:nvPr/>
        </p:nvPicPr>
        <p:blipFill>
          <a:blip r:embed="rId3"/>
          <a:stretch>
            <a:fillRect/>
          </a:stretch>
        </p:blipFill>
        <p:spPr>
          <a:xfrm>
            <a:off x="5296368" y="1888528"/>
            <a:ext cx="3742857" cy="2823810"/>
          </a:xfrm>
          <a:prstGeom prst="rect">
            <a:avLst/>
          </a:prstGeom>
          <a:ln w="12700">
            <a:solidFill>
              <a:schemeClr val="tx1"/>
            </a:solidFill>
          </a:ln>
        </p:spPr>
      </p:pic>
      <p:sp>
        <p:nvSpPr>
          <p:cNvPr id="146434" name="Content Placeholder 1"/>
          <p:cNvSpPr>
            <a:spLocks noGrp="1"/>
          </p:cNvSpPr>
          <p:nvPr>
            <p:ph idx="1"/>
          </p:nvPr>
        </p:nvSpPr>
        <p:spPr bwMode="auto">
          <a:xfrm>
            <a:off x="225425" y="883959"/>
            <a:ext cx="8689975" cy="47548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400" dirty="0">
                <a:latin typeface="Arial" panose="020B0604020202020204" pitchFamily="34" charset="0"/>
                <a:cs typeface="Arial" panose="020B0604020202020204" pitchFamily="34" charset="0"/>
              </a:rPr>
              <a:t>Select </a:t>
            </a:r>
            <a:r>
              <a:rPr lang="en-US" altLang="en-US" sz="1400" b="1" dirty="0">
                <a:latin typeface="Arial" panose="020B0604020202020204" pitchFamily="34" charset="0"/>
                <a:cs typeface="Arial" panose="020B0604020202020204" pitchFamily="34" charset="0"/>
              </a:rPr>
              <a:t>Press Hotkey</a:t>
            </a:r>
            <a:r>
              <a:rPr lang="en-US" altLang="en-US" sz="1400" dirty="0">
                <a:latin typeface="Arial" panose="020B0604020202020204" pitchFamily="34" charset="0"/>
                <a:cs typeface="Arial" panose="020B0604020202020204" pitchFamily="34" charset="0"/>
              </a:rPr>
              <a:t>.  </a:t>
            </a:r>
          </a:p>
          <a:p>
            <a:r>
              <a:rPr lang="en-US" altLang="en-US" sz="1400" dirty="0">
                <a:latin typeface="Arial" panose="020B0604020202020204" pitchFamily="34" charset="0"/>
                <a:cs typeface="Arial" panose="020B0604020202020204" pitchFamily="34" charset="0"/>
              </a:rPr>
              <a:t>To configure, click on the       pencil icon.</a:t>
            </a:r>
          </a:p>
          <a:p>
            <a:r>
              <a:rPr lang="en-US" altLang="en-US" sz="1400" dirty="0">
                <a:latin typeface="Arial" panose="020B0604020202020204" pitchFamily="34" charset="0"/>
                <a:cs typeface="Arial" panose="020B0604020202020204" pitchFamily="34" charset="0"/>
              </a:rPr>
              <a:t>Press </a:t>
            </a:r>
            <a:r>
              <a:rPr lang="en-US" altLang="en-US" sz="1400" b="1" dirty="0">
                <a:latin typeface="Arial" panose="020B0604020202020204" pitchFamily="34" charset="0"/>
                <a:cs typeface="Arial" panose="020B0604020202020204" pitchFamily="34" charset="0"/>
              </a:rPr>
              <a:t>F2 </a:t>
            </a:r>
            <a:r>
              <a:rPr lang="en-US" altLang="en-US" sz="1400" dirty="0">
                <a:latin typeface="Arial" panose="020B0604020202020204" pitchFamily="34" charset="0"/>
                <a:cs typeface="Arial" panose="020B0604020202020204" pitchFamily="34" charset="0"/>
              </a:rPr>
              <a:t>on the keyboard</a:t>
            </a:r>
            <a:r>
              <a:rPr lang="en-US" altLang="en-US" sz="1400" b="1" dirty="0">
                <a:latin typeface="Arial" panose="020B0604020202020204" pitchFamily="34" charset="0"/>
                <a:cs typeface="Arial" panose="020B0604020202020204" pitchFamily="34" charset="0"/>
              </a:rPr>
              <a:t> </a:t>
            </a:r>
            <a:r>
              <a:rPr lang="en-US" altLang="en-US" sz="1400" dirty="0">
                <a:latin typeface="Arial" panose="020B0604020202020204" pitchFamily="34" charset="0"/>
                <a:cs typeface="Arial" panose="020B0604020202020204" pitchFamily="34" charset="0"/>
              </a:rPr>
              <a:t>(this step will cause your cursor to find the first Wildcard (***) in the </a:t>
            </a:r>
            <a:r>
              <a:rPr lang="en-US" altLang="en-US" sz="1400" dirty="0" err="1">
                <a:latin typeface="Arial" panose="020B0604020202020204" pitchFamily="34" charset="0"/>
                <a:cs typeface="Arial" panose="020B0604020202020204" pitchFamily="34" charset="0"/>
              </a:rPr>
              <a:t>SmartPhrase</a:t>
            </a:r>
            <a:r>
              <a:rPr lang="en-US" altLang="en-US" sz="1400" dirty="0">
                <a:latin typeface="Arial" panose="020B0604020202020204" pitchFamily="34" charset="0"/>
                <a:cs typeface="Arial" panose="020B0604020202020204" pitchFamily="34" charset="0"/>
              </a:rPr>
              <a:t> to begin dictating).  </a:t>
            </a:r>
          </a:p>
          <a:p>
            <a:pPr marL="0" indent="0">
              <a:buNone/>
            </a:pPr>
            <a:endParaRPr lang="en-US" altLang="en-US" sz="1400" dirty="0">
              <a:latin typeface="Arial" panose="020B0604020202020204" pitchFamily="34" charset="0"/>
              <a:cs typeface="Arial" panose="020B0604020202020204" pitchFamily="34" charset="0"/>
            </a:endParaRPr>
          </a:p>
          <a:p>
            <a:endParaRPr lang="en-US" altLang="en-US" sz="2000" b="1"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88DAD7-F689-403C-9BAF-7AD32108CF81}"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pic>
        <p:nvPicPr>
          <p:cNvPr id="5" name="Picture 4">
            <a:extLst>
              <a:ext uri="{FF2B5EF4-FFF2-40B4-BE49-F238E27FC236}">
                <a16:creationId xmlns:a16="http://schemas.microsoft.com/office/drawing/2014/main" id="{2D56469A-88E2-428D-A9A1-BB1291723BE8}"/>
              </a:ext>
            </a:extLst>
          </p:cNvPr>
          <p:cNvPicPr>
            <a:picLocks noChangeAspect="1"/>
          </p:cNvPicPr>
          <p:nvPr/>
        </p:nvPicPr>
        <p:blipFill>
          <a:blip r:embed="rId4"/>
          <a:stretch>
            <a:fillRect/>
          </a:stretch>
        </p:blipFill>
        <p:spPr>
          <a:xfrm>
            <a:off x="3124200" y="5334073"/>
            <a:ext cx="2434392" cy="697229"/>
          </a:xfrm>
          <a:prstGeom prst="rect">
            <a:avLst/>
          </a:prstGeom>
        </p:spPr>
      </p:pic>
      <p:pic>
        <p:nvPicPr>
          <p:cNvPr id="8" name="Picture 7">
            <a:extLst>
              <a:ext uri="{FF2B5EF4-FFF2-40B4-BE49-F238E27FC236}">
                <a16:creationId xmlns:a16="http://schemas.microsoft.com/office/drawing/2014/main" id="{0A41A698-B01B-496A-9655-AB0C0A22FE1E}"/>
              </a:ext>
            </a:extLst>
          </p:cNvPr>
          <p:cNvPicPr>
            <a:picLocks noChangeAspect="1"/>
          </p:cNvPicPr>
          <p:nvPr/>
        </p:nvPicPr>
        <p:blipFill>
          <a:blip r:embed="rId5"/>
          <a:stretch>
            <a:fillRect/>
          </a:stretch>
        </p:blipFill>
        <p:spPr>
          <a:xfrm>
            <a:off x="76200" y="5334000"/>
            <a:ext cx="427038" cy="490682"/>
          </a:xfrm>
          <a:prstGeom prst="rect">
            <a:avLst/>
          </a:prstGeom>
        </p:spPr>
      </p:pic>
      <p:sp>
        <p:nvSpPr>
          <p:cNvPr id="9" name="Rectangle 1">
            <a:extLst>
              <a:ext uri="{FF2B5EF4-FFF2-40B4-BE49-F238E27FC236}">
                <a16:creationId xmlns:a16="http://schemas.microsoft.com/office/drawing/2014/main" id="{C31425D5-ABF1-4FB5-B3ED-B7784EBFE3E5}"/>
              </a:ext>
            </a:extLst>
          </p:cNvPr>
          <p:cNvSpPr>
            <a:spLocks noChangeArrowheads="1"/>
          </p:cNvSpPr>
          <p:nvPr/>
        </p:nvSpPr>
        <p:spPr bwMode="auto">
          <a:xfrm>
            <a:off x="685800" y="5374213"/>
            <a:ext cx="2230591" cy="569387"/>
          </a:xfrm>
          <a:prstGeom prst="rect">
            <a:avLst/>
          </a:prstGeom>
          <a:solidFill>
            <a:schemeClr val="bg2">
              <a:lumMod val="40000"/>
              <a:lumOff val="60000"/>
            </a:schemeClr>
          </a:solidFill>
          <a:ln w="1270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defRPr/>
            </a:pPr>
            <a:r>
              <a:rPr lang="en-US" sz="1550" dirty="0">
                <a:solidFill>
                  <a:schemeClr val="tx1"/>
                </a:solidFill>
              </a:rPr>
              <a:t>F2 key for Mac user:  </a:t>
            </a:r>
            <a:r>
              <a:rPr lang="en-US" sz="1550" dirty="0" err="1">
                <a:solidFill>
                  <a:srgbClr val="FF0000"/>
                </a:solidFill>
              </a:rPr>
              <a:t>Fn</a:t>
            </a:r>
            <a:r>
              <a:rPr lang="en-US" sz="1550" dirty="0">
                <a:solidFill>
                  <a:srgbClr val="FF0000"/>
                </a:solidFill>
              </a:rPr>
              <a:t> + F2</a:t>
            </a:r>
            <a:endParaRPr lang="en-US" altLang="en-US" sz="1550" b="0" dirty="0">
              <a:solidFill>
                <a:srgbClr val="FF0000"/>
              </a:solidFill>
              <a:latin typeface="+mn-lt"/>
              <a:cs typeface="Arial" panose="020B0604020202020204" pitchFamily="34" charset="0"/>
            </a:endParaRPr>
          </a:p>
        </p:txBody>
      </p:sp>
      <p:pic>
        <p:nvPicPr>
          <p:cNvPr id="6" name="Picture 5">
            <a:extLst>
              <a:ext uri="{FF2B5EF4-FFF2-40B4-BE49-F238E27FC236}">
                <a16:creationId xmlns:a16="http://schemas.microsoft.com/office/drawing/2014/main" id="{8E84C7B9-71BD-4D10-A38F-3735215CD753}"/>
              </a:ext>
            </a:extLst>
          </p:cNvPr>
          <p:cNvPicPr>
            <a:picLocks noChangeAspect="1"/>
          </p:cNvPicPr>
          <p:nvPr/>
        </p:nvPicPr>
        <p:blipFill>
          <a:blip r:embed="rId6"/>
          <a:stretch>
            <a:fillRect/>
          </a:stretch>
        </p:blipFill>
        <p:spPr>
          <a:xfrm>
            <a:off x="101600" y="1950104"/>
            <a:ext cx="3556000" cy="2766786"/>
          </a:xfrm>
          <a:prstGeom prst="rect">
            <a:avLst/>
          </a:prstGeom>
          <a:ln w="12700">
            <a:solidFill>
              <a:schemeClr val="tx1"/>
            </a:solidFill>
          </a:ln>
        </p:spPr>
      </p:pic>
      <p:pic>
        <p:nvPicPr>
          <p:cNvPr id="14" name="Picture 13">
            <a:extLst>
              <a:ext uri="{FF2B5EF4-FFF2-40B4-BE49-F238E27FC236}">
                <a16:creationId xmlns:a16="http://schemas.microsoft.com/office/drawing/2014/main" id="{8F11C0EB-C071-444D-B989-1ECF2B8F6BC5}"/>
              </a:ext>
            </a:extLst>
          </p:cNvPr>
          <p:cNvPicPr>
            <a:picLocks noChangeAspect="1"/>
          </p:cNvPicPr>
          <p:nvPr/>
        </p:nvPicPr>
        <p:blipFill>
          <a:blip r:embed="rId7"/>
          <a:stretch>
            <a:fillRect/>
          </a:stretch>
        </p:blipFill>
        <p:spPr>
          <a:xfrm>
            <a:off x="2664505" y="2629292"/>
            <a:ext cx="3556000" cy="2682835"/>
          </a:xfrm>
          <a:prstGeom prst="rect">
            <a:avLst/>
          </a:prstGeom>
          <a:ln w="12700">
            <a:solidFill>
              <a:schemeClr val="tx1"/>
            </a:solidFill>
          </a:ln>
        </p:spPr>
      </p:pic>
      <p:pic>
        <p:nvPicPr>
          <p:cNvPr id="20" name="Picture 19">
            <a:extLst>
              <a:ext uri="{FF2B5EF4-FFF2-40B4-BE49-F238E27FC236}">
                <a16:creationId xmlns:a16="http://schemas.microsoft.com/office/drawing/2014/main" id="{92548FEF-28D6-470F-9E07-517B33C06313}"/>
              </a:ext>
            </a:extLst>
          </p:cNvPr>
          <p:cNvPicPr>
            <a:picLocks noChangeAspect="1"/>
          </p:cNvPicPr>
          <p:nvPr/>
        </p:nvPicPr>
        <p:blipFill>
          <a:blip r:embed="rId8"/>
          <a:stretch>
            <a:fillRect/>
          </a:stretch>
        </p:blipFill>
        <p:spPr>
          <a:xfrm>
            <a:off x="2668772" y="1169412"/>
            <a:ext cx="247619" cy="247619"/>
          </a:xfrm>
          <a:prstGeom prst="rect">
            <a:avLst/>
          </a:prstGeom>
        </p:spPr>
      </p:pic>
    </p:spTree>
    <p:extLst>
      <p:ext uri="{BB962C8B-B14F-4D97-AF65-F5344CB8AC3E}">
        <p14:creationId xmlns:p14="http://schemas.microsoft.com/office/powerpoint/2010/main" val="66445339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Content Placeholder 1"/>
          <p:cNvSpPr>
            <a:spLocks noGrp="1"/>
          </p:cNvSpPr>
          <p:nvPr>
            <p:ph idx="1"/>
          </p:nvPr>
        </p:nvSpPr>
        <p:spPr bwMode="auto">
          <a:xfrm>
            <a:off x="225425" y="1144588"/>
            <a:ext cx="8689975" cy="47548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latin typeface="Arial" panose="020B0604020202020204" pitchFamily="34" charset="0"/>
                <a:cs typeface="Arial" panose="020B0604020202020204" pitchFamily="34" charset="0"/>
              </a:rPr>
              <a:t>Click </a:t>
            </a:r>
            <a:r>
              <a:rPr lang="en-US" altLang="en-US" sz="2000" b="1" dirty="0">
                <a:latin typeface="Arial" panose="020B0604020202020204" pitchFamily="34" charset="0"/>
                <a:cs typeface="Arial" panose="020B0604020202020204" pitchFamily="34" charset="0"/>
              </a:rPr>
              <a:t>Apply All</a:t>
            </a:r>
            <a:r>
              <a:rPr lang="en-US" altLang="en-US" sz="2000" dirty="0">
                <a:latin typeface="Arial" panose="020B0604020202020204" pitchFamily="34" charset="0"/>
                <a:cs typeface="Arial" panose="020B0604020202020204" pitchFamily="34" charset="0"/>
              </a:rPr>
              <a:t>.</a:t>
            </a:r>
          </a:p>
          <a:p>
            <a:r>
              <a:rPr lang="en-US" altLang="en-US" sz="2000" dirty="0">
                <a:latin typeface="Arial" panose="020B0604020202020204" pitchFamily="34" charset="0"/>
                <a:cs typeface="Arial" panose="020B0604020202020204" pitchFamily="34" charset="0"/>
              </a:rPr>
              <a:t>Click </a:t>
            </a:r>
            <a:r>
              <a:rPr lang="en-US" altLang="en-US" sz="2000" b="1" dirty="0">
                <a:latin typeface="Arial" panose="020B0604020202020204" pitchFamily="34" charset="0"/>
                <a:cs typeface="Arial" panose="020B0604020202020204" pitchFamily="34" charset="0"/>
              </a:rPr>
              <a:t>Close.</a:t>
            </a:r>
          </a:p>
          <a:p>
            <a:r>
              <a:rPr lang="en-US" altLang="en-US" sz="2000" dirty="0">
                <a:latin typeface="Arial" panose="020B0604020202020204" pitchFamily="34" charset="0"/>
                <a:cs typeface="Arial" panose="020B0604020202020204" pitchFamily="34" charset="0"/>
              </a:rPr>
              <a:t>Your new </a:t>
            </a:r>
            <a:r>
              <a:rPr lang="en-US" altLang="en-US" sz="2000" b="1" dirty="0">
                <a:latin typeface="Arial" panose="020B0604020202020204" pitchFamily="34" charset="0"/>
                <a:cs typeface="Arial" panose="020B0604020202020204" pitchFamily="34" charset="0"/>
              </a:rPr>
              <a:t>Step-by-step Command</a:t>
            </a:r>
            <a:r>
              <a:rPr lang="en-US" altLang="en-US" sz="2000" dirty="0">
                <a:latin typeface="Arial" panose="020B0604020202020204" pitchFamily="34" charset="0"/>
                <a:cs typeface="Arial" panose="020B0604020202020204" pitchFamily="34" charset="0"/>
              </a:rPr>
              <a:t> has been saved.</a:t>
            </a:r>
          </a:p>
          <a:p>
            <a:r>
              <a:rPr lang="en-US" altLang="en-US" sz="2000" dirty="0">
                <a:latin typeface="Arial" panose="020B0604020202020204" pitchFamily="34" charset="0"/>
                <a:cs typeface="Arial" panose="020B0604020202020204" pitchFamily="34" charset="0"/>
              </a:rPr>
              <a:t>Now let’s test it in EpicCare.</a:t>
            </a:r>
          </a:p>
          <a:p>
            <a:endParaRPr lang="en-US" altLang="en-US" sz="2000"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a:p>
            <a:pPr marL="0" indent="0">
              <a:buNone/>
            </a:pPr>
            <a:endParaRPr lang="en-US" altLang="en-US" sz="2000" dirty="0">
              <a:latin typeface="Arial" panose="020B0604020202020204" pitchFamily="34" charset="0"/>
              <a:cs typeface="Arial" panose="020B0604020202020204" pitchFamily="34" charset="0"/>
            </a:endParaRPr>
          </a:p>
          <a:p>
            <a:endParaRPr lang="en-US" altLang="en-US" sz="2000" b="1"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Creating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0A88DAD7-F689-403C-9BAF-7AD32108CF81}" type="slidenum">
              <a:rPr lang="en-US" altLang="en-US" sz="1200" b="0" smtClean="0">
                <a:solidFill>
                  <a:schemeClr val="bg1"/>
                </a:solidFill>
              </a:rPr>
              <a:pPr/>
              <a:t>157</a:t>
            </a:fld>
            <a:endParaRPr lang="en-US" altLang="en-US" sz="1200" b="0">
              <a:solidFill>
                <a:schemeClr val="bg1"/>
              </a:solidFill>
            </a:endParaRPr>
          </a:p>
        </p:txBody>
      </p:sp>
      <p:pic>
        <p:nvPicPr>
          <p:cNvPr id="4" name="Picture 3">
            <a:extLst>
              <a:ext uri="{FF2B5EF4-FFF2-40B4-BE49-F238E27FC236}">
                <a16:creationId xmlns:a16="http://schemas.microsoft.com/office/drawing/2014/main" id="{1F328C25-B9B0-46CA-8257-DDE9298FE51E}"/>
              </a:ext>
            </a:extLst>
          </p:cNvPr>
          <p:cNvPicPr>
            <a:picLocks noChangeAspect="1"/>
          </p:cNvPicPr>
          <p:nvPr/>
        </p:nvPicPr>
        <p:blipFill>
          <a:blip r:embed="rId3"/>
          <a:stretch>
            <a:fillRect/>
          </a:stretch>
        </p:blipFill>
        <p:spPr>
          <a:xfrm>
            <a:off x="381000" y="2856731"/>
            <a:ext cx="4091532" cy="3086868"/>
          </a:xfrm>
          <a:prstGeom prst="rect">
            <a:avLst/>
          </a:prstGeom>
          <a:ln w="12700">
            <a:solidFill>
              <a:schemeClr val="tx1"/>
            </a:solidFill>
          </a:ln>
        </p:spPr>
      </p:pic>
      <p:pic>
        <p:nvPicPr>
          <p:cNvPr id="7" name="Picture 6">
            <a:extLst>
              <a:ext uri="{FF2B5EF4-FFF2-40B4-BE49-F238E27FC236}">
                <a16:creationId xmlns:a16="http://schemas.microsoft.com/office/drawing/2014/main" id="{80D26755-3EC2-420D-BDC3-0F7C3D4A8188}"/>
              </a:ext>
            </a:extLst>
          </p:cNvPr>
          <p:cNvPicPr>
            <a:picLocks noChangeAspect="1"/>
          </p:cNvPicPr>
          <p:nvPr/>
        </p:nvPicPr>
        <p:blipFill>
          <a:blip r:embed="rId4"/>
          <a:stretch>
            <a:fillRect/>
          </a:stretch>
        </p:blipFill>
        <p:spPr>
          <a:xfrm>
            <a:off x="4599160" y="2865784"/>
            <a:ext cx="4091533" cy="3086869"/>
          </a:xfrm>
          <a:prstGeom prst="rect">
            <a:avLst/>
          </a:prstGeom>
          <a:ln w="12700">
            <a:solidFill>
              <a:schemeClr val="tx1"/>
            </a:solidFill>
          </a:ln>
        </p:spPr>
      </p:pic>
    </p:spTree>
    <p:extLst>
      <p:ext uri="{BB962C8B-B14F-4D97-AF65-F5344CB8AC3E}">
        <p14:creationId xmlns:p14="http://schemas.microsoft.com/office/powerpoint/2010/main" val="21979891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5425" y="1144588"/>
            <a:ext cx="8689975" cy="4797425"/>
          </a:xfrm>
        </p:spPr>
        <p:txBody>
          <a:bodyPr/>
          <a:lstStyle/>
          <a:p>
            <a:pPr>
              <a:defRPr/>
            </a:pPr>
            <a:r>
              <a:rPr lang="en-US" sz="2000" dirty="0"/>
              <a:t>You would normally use your Step-by-step Commands in Progress Notes.  However, for testing purposes, to avoid editing a real patient’s note, we will test in the In Basket by creating a Staff Message which does not attach to a patient’s chart. Click </a:t>
            </a:r>
            <a:r>
              <a:rPr lang="en-US" sz="2000" b="1" dirty="0"/>
              <a:t>In Basket </a:t>
            </a:r>
            <a:r>
              <a:rPr lang="en-US" sz="2000" dirty="0"/>
              <a:t>on the Epic Toolbar, and then click </a:t>
            </a:r>
            <a:r>
              <a:rPr lang="en-US" sz="2000" b="1" dirty="0"/>
              <a:t>New Message </a:t>
            </a:r>
            <a:r>
              <a:rPr lang="en-US" sz="2000" dirty="0"/>
              <a:t>on the </a:t>
            </a:r>
            <a:r>
              <a:rPr lang="en-US" sz="2000" b="1" dirty="0"/>
              <a:t>In Basket </a:t>
            </a:r>
            <a:r>
              <a:rPr lang="en-US" sz="2000" dirty="0"/>
              <a:t>Toolbar.</a:t>
            </a:r>
            <a:r>
              <a:rPr lang="en-US" sz="2000" b="1" dirty="0"/>
              <a:t>  </a:t>
            </a:r>
          </a:p>
          <a:p>
            <a:pPr marL="0" indent="0">
              <a:buFontTx/>
              <a:buNone/>
              <a:defRPr/>
            </a:pPr>
            <a:endParaRPr lang="en-US" dirty="0"/>
          </a:p>
        </p:txBody>
      </p:sp>
      <p:sp>
        <p:nvSpPr>
          <p:cNvPr id="152579"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Using Your Dragon Commands in EpicCare</a:t>
            </a:r>
          </a:p>
        </p:txBody>
      </p:sp>
      <p:sp>
        <p:nvSpPr>
          <p:cNvPr id="15258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9C8602B7-539D-4569-8FDB-478B75C7FF8A}" type="slidenum">
              <a:rPr lang="en-US" altLang="en-US" sz="1200" b="0" smtClean="0">
                <a:solidFill>
                  <a:schemeClr val="bg1"/>
                </a:solidFill>
              </a:rPr>
              <a:pPr/>
              <a:t>158</a:t>
            </a:fld>
            <a:endParaRPr lang="en-US" altLang="en-US" sz="1200" b="0">
              <a:solidFill>
                <a:schemeClr val="bg1"/>
              </a:solidFill>
            </a:endParaRPr>
          </a:p>
        </p:txBody>
      </p:sp>
      <p:pic>
        <p:nvPicPr>
          <p:cNvPr id="5" name="Picture 4">
            <a:extLst>
              <a:ext uri="{FF2B5EF4-FFF2-40B4-BE49-F238E27FC236}">
                <a16:creationId xmlns:a16="http://schemas.microsoft.com/office/drawing/2014/main" id="{1E3A535B-398E-26C1-13BD-BEBA7F164EA5}"/>
              </a:ext>
            </a:extLst>
          </p:cNvPr>
          <p:cNvPicPr>
            <a:picLocks noChangeAspect="1"/>
          </p:cNvPicPr>
          <p:nvPr/>
        </p:nvPicPr>
        <p:blipFill>
          <a:blip r:embed="rId2"/>
          <a:stretch>
            <a:fillRect/>
          </a:stretch>
        </p:blipFill>
        <p:spPr>
          <a:xfrm>
            <a:off x="1524001" y="2870982"/>
            <a:ext cx="6049848" cy="3227114"/>
          </a:xfrm>
          <a:prstGeom prst="rect">
            <a:avLst/>
          </a:prstGeom>
          <a:ln>
            <a:solidFill>
              <a:schemeClr val="tx1"/>
            </a:solidFill>
          </a:ln>
        </p:spPr>
      </p:pic>
    </p:spTree>
    <p:extLst>
      <p:ext uri="{BB962C8B-B14F-4D97-AF65-F5344CB8AC3E}">
        <p14:creationId xmlns:p14="http://schemas.microsoft.com/office/powerpoint/2010/main" val="36049270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2"/>
          <p:cNvSpPr>
            <a:spLocks noGrp="1"/>
          </p:cNvSpPr>
          <p:nvPr>
            <p:ph type="title"/>
          </p:nvPr>
        </p:nvSpPr>
        <p:spPr>
          <a:xfrm>
            <a:off x="109538" y="2117725"/>
            <a:ext cx="8691562"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Let’s Try It!</a:t>
            </a:r>
          </a:p>
        </p:txBody>
      </p:sp>
      <p:sp>
        <p:nvSpPr>
          <p:cNvPr id="15360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CFB407C6-E55F-45DE-8156-D2D44FF7C433}" type="slidenum">
              <a:rPr lang="en-US" altLang="en-US" sz="1200" b="0" smtClean="0">
                <a:solidFill>
                  <a:schemeClr val="bg1"/>
                </a:solidFill>
              </a:rPr>
              <a:pPr/>
              <a:t>159</a:t>
            </a:fld>
            <a:endParaRPr lang="en-US" altLang="en-US" sz="1200" b="0">
              <a:solidFill>
                <a:schemeClr val="bg1"/>
              </a:solidFill>
            </a:endParaRPr>
          </a:p>
        </p:txBody>
      </p:sp>
      <p:sp>
        <p:nvSpPr>
          <p:cNvPr id="153604" name="Content Placeholder 6"/>
          <p:cNvSpPr>
            <a:spLocks noGrp="1"/>
          </p:cNvSpPr>
          <p:nvPr>
            <p:ph idx="1"/>
          </p:nvPr>
        </p:nvSpPr>
        <p:spPr bwMode="auto">
          <a:xfrm>
            <a:off x="111125" y="1154113"/>
            <a:ext cx="8689975" cy="479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sz="2000" dirty="0">
                <a:latin typeface="Arial" panose="020B0604020202020204" pitchFamily="34" charset="0"/>
                <a:cs typeface="Arial" panose="020B0604020202020204" pitchFamily="34" charset="0"/>
              </a:rPr>
              <a:t>In the </a:t>
            </a:r>
            <a:r>
              <a:rPr lang="en-US" altLang="en-US" sz="2000" b="1" dirty="0">
                <a:latin typeface="Arial" panose="020B0604020202020204" pitchFamily="34" charset="0"/>
                <a:cs typeface="Arial" panose="020B0604020202020204" pitchFamily="34" charset="0"/>
              </a:rPr>
              <a:t>Notes:</a:t>
            </a:r>
            <a:r>
              <a:rPr lang="en-US" altLang="en-US" sz="2000" dirty="0">
                <a:latin typeface="Arial" panose="020B0604020202020204" pitchFamily="34" charset="0"/>
                <a:cs typeface="Arial" panose="020B0604020202020204" pitchFamily="34" charset="0"/>
              </a:rPr>
              <a:t> section of the </a:t>
            </a:r>
            <a:r>
              <a:rPr lang="en-US" altLang="en-US" sz="2000" b="1" dirty="0">
                <a:latin typeface="Arial" panose="020B0604020202020204" pitchFamily="34" charset="0"/>
                <a:cs typeface="Arial" panose="020B0604020202020204" pitchFamily="34" charset="0"/>
              </a:rPr>
              <a:t>Staff Message</a:t>
            </a:r>
            <a:r>
              <a:rPr lang="en-US" altLang="en-US" sz="2000" dirty="0">
                <a:latin typeface="Arial" panose="020B0604020202020204" pitchFamily="34" charset="0"/>
                <a:cs typeface="Arial" panose="020B0604020202020204" pitchFamily="34" charset="0"/>
              </a:rPr>
              <a:t>, click into the </a:t>
            </a:r>
            <a:r>
              <a:rPr lang="en-US" altLang="en-US" sz="2000" b="1" dirty="0">
                <a:latin typeface="Arial" panose="020B0604020202020204" pitchFamily="34" charset="0"/>
                <a:cs typeface="Arial" panose="020B0604020202020204" pitchFamily="34" charset="0"/>
              </a:rPr>
              <a:t>Notes: </a:t>
            </a:r>
            <a:r>
              <a:rPr lang="en-US" altLang="en-US" sz="2000" dirty="0">
                <a:latin typeface="Arial" panose="020B0604020202020204" pitchFamily="34" charset="0"/>
                <a:cs typeface="Arial" panose="020B0604020202020204" pitchFamily="34" charset="0"/>
              </a:rPr>
              <a:t>field and dictate whatever you named your Dragon command to insert your </a:t>
            </a:r>
            <a:r>
              <a:rPr lang="en-US" altLang="en-US" sz="2000" b="1" dirty="0" err="1">
                <a:latin typeface="Arial" panose="020B0604020202020204" pitchFamily="34" charset="0"/>
                <a:cs typeface="Arial" panose="020B0604020202020204" pitchFamily="34" charset="0"/>
              </a:rPr>
              <a:t>SmartPhrase</a:t>
            </a:r>
            <a:r>
              <a:rPr lang="en-US" altLang="en-US" sz="2000" b="1" dirty="0">
                <a:latin typeface="Arial" panose="020B0604020202020204" pitchFamily="34" charset="0"/>
                <a:cs typeface="Arial" panose="020B0604020202020204" pitchFamily="34" charset="0"/>
              </a:rPr>
              <a:t>:</a:t>
            </a:r>
            <a:r>
              <a:rPr lang="en-US" altLang="en-US" sz="2000" dirty="0">
                <a:latin typeface="Arial" panose="020B0604020202020204" pitchFamily="34" charset="0"/>
                <a:cs typeface="Arial" panose="020B0604020202020204" pitchFamily="34" charset="0"/>
              </a:rPr>
              <a:t> </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3" name="Title 2">
            <a:extLst>
              <a:ext uri="{FF2B5EF4-FFF2-40B4-BE49-F238E27FC236}">
                <a16:creationId xmlns:a16="http://schemas.microsoft.com/office/drawing/2014/main" id="{B0F9CE2C-7D0C-4F1F-85F0-D3BA25FCA37C}"/>
              </a:ext>
            </a:extLst>
          </p:cNvPr>
          <p:cNvSpPr txBox="1">
            <a:spLocks/>
          </p:cNvSpPr>
          <p:nvPr/>
        </p:nvSpPr>
        <p:spPr bwMode="auto">
          <a:xfrm>
            <a:off x="222250" y="0"/>
            <a:ext cx="8691563" cy="8620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ts val="2775"/>
              </a:lnSpc>
              <a:spcBef>
                <a:spcPct val="0"/>
              </a:spcBef>
              <a:spcAft>
                <a:spcPct val="0"/>
              </a:spcAft>
              <a:defRPr sz="2400" b="1">
                <a:solidFill>
                  <a:schemeClr val="bg1"/>
                </a:solidFill>
                <a:latin typeface="Arial"/>
                <a:ea typeface="ヒラギノ角ゴ Pro W3" charset="-128"/>
                <a:cs typeface="Arial"/>
              </a:defRPr>
            </a:lvl1pPr>
            <a:lvl2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2pPr>
            <a:lvl3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3pPr>
            <a:lvl4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4pPr>
            <a:lvl5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5pPr>
            <a:lvl6pPr marL="457200" algn="ctr" rtl="0" fontAlgn="base">
              <a:spcBef>
                <a:spcPct val="0"/>
              </a:spcBef>
              <a:spcAft>
                <a:spcPct val="0"/>
              </a:spcAft>
              <a:defRPr sz="4000">
                <a:solidFill>
                  <a:schemeClr val="bg1"/>
                </a:solidFill>
                <a:latin typeface="Helvetica" pitchFamily="34" charset="0"/>
              </a:defRPr>
            </a:lvl6pPr>
            <a:lvl7pPr marL="914400" algn="ctr" rtl="0" fontAlgn="base">
              <a:spcBef>
                <a:spcPct val="0"/>
              </a:spcBef>
              <a:spcAft>
                <a:spcPct val="0"/>
              </a:spcAft>
              <a:defRPr sz="4000">
                <a:solidFill>
                  <a:schemeClr val="bg1"/>
                </a:solidFill>
                <a:latin typeface="Helvetica" pitchFamily="34" charset="0"/>
              </a:defRPr>
            </a:lvl7pPr>
            <a:lvl8pPr marL="1371600" algn="ctr" rtl="0" fontAlgn="base">
              <a:spcBef>
                <a:spcPct val="0"/>
              </a:spcBef>
              <a:spcAft>
                <a:spcPct val="0"/>
              </a:spcAft>
              <a:defRPr sz="4000">
                <a:solidFill>
                  <a:schemeClr val="bg1"/>
                </a:solidFill>
                <a:latin typeface="Helvetica" pitchFamily="34" charset="0"/>
              </a:defRPr>
            </a:lvl8pPr>
            <a:lvl9pPr marL="1828800" algn="ctr" rtl="0" fontAlgn="base">
              <a:spcBef>
                <a:spcPct val="0"/>
              </a:spcBef>
              <a:spcAft>
                <a:spcPct val="0"/>
              </a:spcAft>
              <a:defRPr sz="4000">
                <a:solidFill>
                  <a:schemeClr val="bg1"/>
                </a:solidFill>
                <a:latin typeface="Helvetica" pitchFamily="34" charset="0"/>
              </a:defRPr>
            </a:lvl9pPr>
          </a:lstStyle>
          <a:p>
            <a:r>
              <a:rPr lang="en-US" altLang="en-US" kern="0">
                <a:latin typeface="Arial" panose="020B0604020202020204" pitchFamily="34" charset="0"/>
                <a:cs typeface="Arial" panose="020B0604020202020204" pitchFamily="34" charset="0"/>
              </a:rPr>
              <a:t>Using Your Dragon Commands in EpicCare</a:t>
            </a:r>
            <a:endParaRPr lang="en-US" altLang="en-US" kern="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8AB4448-1E00-4310-B47D-40734357320C}"/>
              </a:ext>
            </a:extLst>
          </p:cNvPr>
          <p:cNvPicPr>
            <a:picLocks noChangeAspect="1"/>
          </p:cNvPicPr>
          <p:nvPr/>
        </p:nvPicPr>
        <p:blipFill>
          <a:blip r:embed="rId3"/>
          <a:stretch>
            <a:fillRect/>
          </a:stretch>
        </p:blipFill>
        <p:spPr>
          <a:xfrm>
            <a:off x="4800600" y="4572000"/>
            <a:ext cx="1114286" cy="723810"/>
          </a:xfrm>
          <a:prstGeom prst="rect">
            <a:avLst/>
          </a:prstGeom>
        </p:spPr>
      </p:pic>
      <p:pic>
        <p:nvPicPr>
          <p:cNvPr id="8" name="Picture 7">
            <a:extLst>
              <a:ext uri="{FF2B5EF4-FFF2-40B4-BE49-F238E27FC236}">
                <a16:creationId xmlns:a16="http://schemas.microsoft.com/office/drawing/2014/main" id="{49031F51-144F-48A9-A988-851229DA0C2E}"/>
              </a:ext>
            </a:extLst>
          </p:cNvPr>
          <p:cNvPicPr>
            <a:picLocks noChangeAspect="1"/>
          </p:cNvPicPr>
          <p:nvPr/>
        </p:nvPicPr>
        <p:blipFill>
          <a:blip r:embed="rId4"/>
          <a:stretch>
            <a:fillRect/>
          </a:stretch>
        </p:blipFill>
        <p:spPr>
          <a:xfrm>
            <a:off x="533679" y="2179526"/>
            <a:ext cx="3830512" cy="3806571"/>
          </a:xfrm>
          <a:prstGeom prst="rect">
            <a:avLst/>
          </a:prstGeom>
          <a:ln w="12700">
            <a:solidFill>
              <a:schemeClr val="tx1"/>
            </a:solidFill>
          </a:ln>
        </p:spPr>
      </p:pic>
      <p:pic>
        <p:nvPicPr>
          <p:cNvPr id="5" name="Picture 4">
            <a:extLst>
              <a:ext uri="{FF2B5EF4-FFF2-40B4-BE49-F238E27FC236}">
                <a16:creationId xmlns:a16="http://schemas.microsoft.com/office/drawing/2014/main" id="{5A526A60-743B-4BC3-BBCF-56367CDC5B2D}"/>
              </a:ext>
            </a:extLst>
          </p:cNvPr>
          <p:cNvPicPr>
            <a:picLocks noChangeAspect="1"/>
          </p:cNvPicPr>
          <p:nvPr/>
        </p:nvPicPr>
        <p:blipFill>
          <a:blip r:embed="rId5"/>
          <a:stretch>
            <a:fillRect/>
          </a:stretch>
        </p:blipFill>
        <p:spPr>
          <a:xfrm>
            <a:off x="4800600" y="2179525"/>
            <a:ext cx="3830512" cy="3806571"/>
          </a:xfrm>
          <a:prstGeom prst="rect">
            <a:avLst/>
          </a:prstGeom>
          <a:ln w="12700">
            <a:solidFill>
              <a:schemeClr val="tx1"/>
            </a:solidFill>
          </a:ln>
        </p:spPr>
      </p:pic>
    </p:spTree>
    <p:extLst>
      <p:ext uri="{BB962C8B-B14F-4D97-AF65-F5344CB8AC3E}">
        <p14:creationId xmlns:p14="http://schemas.microsoft.com/office/powerpoint/2010/main" val="589501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D97CC-6E78-69EC-A9BC-9D0F44EF60B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5C47A0-311A-4C4B-B5D6-F93BF110463F}"/>
              </a:ext>
            </a:extLst>
          </p:cNvPr>
          <p:cNvSpPr>
            <a:spLocks noGrp="1"/>
          </p:cNvSpPr>
          <p:nvPr>
            <p:ph idx="1"/>
          </p:nvPr>
        </p:nvSpPr>
        <p:spPr>
          <a:xfrm>
            <a:off x="204414" y="1334074"/>
            <a:ext cx="8680328" cy="5142926"/>
          </a:xfrm>
        </p:spPr>
        <p:txBody>
          <a:bodyPr/>
          <a:lstStyle/>
          <a:p>
            <a:endParaRPr lang="en-US" dirty="0"/>
          </a:p>
          <a:p>
            <a:endParaRPr lang="en-US" dirty="0"/>
          </a:p>
          <a:p>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571639E3-14E0-1161-043F-6400F92C068D}"/>
              </a:ext>
            </a:extLst>
          </p:cNvPr>
          <p:cNvSpPr>
            <a:spLocks noGrp="1"/>
          </p:cNvSpPr>
          <p:nvPr>
            <p:ph type="title"/>
          </p:nvPr>
        </p:nvSpPr>
        <p:spPr>
          <a:xfrm>
            <a:off x="152400" y="0"/>
            <a:ext cx="9014090" cy="862395"/>
          </a:xfrm>
        </p:spPr>
        <p:txBody>
          <a:bodyPr/>
          <a:lstStyle/>
          <a:p>
            <a:r>
              <a:rPr lang="en-US" dirty="0"/>
              <a:t>Accessing Epic and DMO – When is UPMC Bridges Go-Live?</a:t>
            </a:r>
          </a:p>
        </p:txBody>
      </p:sp>
      <p:sp>
        <p:nvSpPr>
          <p:cNvPr id="4" name="Slide Number Placeholder 3">
            <a:extLst>
              <a:ext uri="{FF2B5EF4-FFF2-40B4-BE49-F238E27FC236}">
                <a16:creationId xmlns:a16="http://schemas.microsoft.com/office/drawing/2014/main" id="{040D66DC-7C05-07DA-31E7-E0BA0D5BFEB2}"/>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16</a:t>
            </a:fld>
            <a:endParaRPr lang="en-US">
              <a:solidFill>
                <a:srgbClr val="FFFFFF"/>
              </a:solidFill>
            </a:endParaRPr>
          </a:p>
        </p:txBody>
      </p:sp>
      <p:pic>
        <p:nvPicPr>
          <p:cNvPr id="17" name="Picture 16">
            <a:extLst>
              <a:ext uri="{FF2B5EF4-FFF2-40B4-BE49-F238E27FC236}">
                <a16:creationId xmlns:a16="http://schemas.microsoft.com/office/drawing/2014/main" id="{3CCE6552-0239-E065-47B1-2C6E6AFCD07A}"/>
              </a:ext>
            </a:extLst>
          </p:cNvPr>
          <p:cNvPicPr>
            <a:picLocks noChangeAspect="1"/>
          </p:cNvPicPr>
          <p:nvPr/>
        </p:nvPicPr>
        <p:blipFill>
          <a:blip r:embed="rId3"/>
          <a:stretch>
            <a:fillRect/>
          </a:stretch>
        </p:blipFill>
        <p:spPr>
          <a:xfrm>
            <a:off x="0" y="1981200"/>
            <a:ext cx="9166490" cy="3321318"/>
          </a:xfrm>
          <a:prstGeom prst="rect">
            <a:avLst/>
          </a:prstGeom>
        </p:spPr>
      </p:pic>
    </p:spTree>
    <p:extLst>
      <p:ext uri="{BB962C8B-B14F-4D97-AF65-F5344CB8AC3E}">
        <p14:creationId xmlns:p14="http://schemas.microsoft.com/office/powerpoint/2010/main" val="144095131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651FDC-2E9E-4072-9CF8-E900C27C440F}"/>
              </a:ext>
            </a:extLst>
          </p:cNvPr>
          <p:cNvSpPr>
            <a:spLocks noGrp="1"/>
          </p:cNvSpPr>
          <p:nvPr>
            <p:ph idx="1"/>
          </p:nvPr>
        </p:nvSpPr>
        <p:spPr/>
        <p:txBody>
          <a:bodyPr/>
          <a:lstStyle/>
          <a:p>
            <a:r>
              <a:rPr lang="en-US" sz="1400" dirty="0"/>
              <a:t>If you find that DMO is not working in the text areas of the EMR you are using, please be sure that you are using the EMR that you launched via the DMO EMR folder and have no other instances of the application open.</a:t>
            </a:r>
          </a:p>
          <a:p>
            <a:endParaRPr lang="en-US" sz="1400" dirty="0"/>
          </a:p>
          <a:p>
            <a:r>
              <a:rPr lang="en-US" sz="1400" dirty="0"/>
              <a:t>If you would happen to accidentally close the EMR you are using with DMO, and then relaunch the EMR a different way, i.e., a desktop icon for example, DMO will not interface with the EMR. </a:t>
            </a:r>
          </a:p>
          <a:p>
            <a:endParaRPr lang="en-US" sz="1400" dirty="0"/>
          </a:p>
          <a:p>
            <a:r>
              <a:rPr lang="en-US" sz="1400" dirty="0"/>
              <a:t>DMO only works with an EMR when both are launched using the icons in the DMO EMR folder.</a:t>
            </a:r>
          </a:p>
          <a:p>
            <a:pPr marL="0" indent="0">
              <a:buNone/>
            </a:pPr>
            <a:endParaRPr lang="en-US" sz="1400" dirty="0"/>
          </a:p>
          <a:p>
            <a:r>
              <a:rPr lang="en-US" sz="1400" dirty="0"/>
              <a:t>When attempting to work in multiple EMRs at the same time, it is always best to limit the number of DMO instances you have open.</a:t>
            </a:r>
          </a:p>
          <a:p>
            <a:endParaRPr lang="en-US" sz="1400" dirty="0"/>
          </a:p>
          <a:p>
            <a:r>
              <a:rPr lang="en-US" sz="1400" dirty="0"/>
              <a:t>If DMO is not working in the text area you have clicked into, try exiting out of all applications and relaunching DMO and the EMR using the DMO EMR folder and appropriate icon.</a:t>
            </a:r>
          </a:p>
        </p:txBody>
      </p:sp>
      <p:sp>
        <p:nvSpPr>
          <p:cNvPr id="3" name="Title 2">
            <a:extLst>
              <a:ext uri="{FF2B5EF4-FFF2-40B4-BE49-F238E27FC236}">
                <a16:creationId xmlns:a16="http://schemas.microsoft.com/office/drawing/2014/main" id="{B70CC82B-F948-4536-8ADB-22B84611870A}"/>
              </a:ext>
            </a:extLst>
          </p:cNvPr>
          <p:cNvSpPr>
            <a:spLocks noGrp="1"/>
          </p:cNvSpPr>
          <p:nvPr>
            <p:ph type="title"/>
          </p:nvPr>
        </p:nvSpPr>
        <p:spPr/>
        <p:txBody>
          <a:bodyPr/>
          <a:lstStyle/>
          <a:p>
            <a:r>
              <a:rPr lang="en-US" dirty="0"/>
              <a:t>Just a reminder…</a:t>
            </a:r>
          </a:p>
        </p:txBody>
      </p:sp>
      <p:sp>
        <p:nvSpPr>
          <p:cNvPr id="4" name="Slide Number Placeholder 3">
            <a:extLst>
              <a:ext uri="{FF2B5EF4-FFF2-40B4-BE49-F238E27FC236}">
                <a16:creationId xmlns:a16="http://schemas.microsoft.com/office/drawing/2014/main" id="{D6B6E022-449C-457A-B1FD-AA3DC4F48344}"/>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160</a:t>
            </a:fld>
            <a:endParaRPr lang="en-US">
              <a:solidFill>
                <a:srgbClr val="FFFFFF"/>
              </a:solidFill>
            </a:endParaRPr>
          </a:p>
        </p:txBody>
      </p:sp>
      <p:pic>
        <p:nvPicPr>
          <p:cNvPr id="6" name="Picture 5">
            <a:extLst>
              <a:ext uri="{FF2B5EF4-FFF2-40B4-BE49-F238E27FC236}">
                <a16:creationId xmlns:a16="http://schemas.microsoft.com/office/drawing/2014/main" id="{353C58A2-2608-45B9-81EB-9201742D5FDB}"/>
              </a:ext>
            </a:extLst>
          </p:cNvPr>
          <p:cNvPicPr>
            <a:picLocks noChangeAspect="1"/>
          </p:cNvPicPr>
          <p:nvPr/>
        </p:nvPicPr>
        <p:blipFill>
          <a:blip r:embed="rId2"/>
          <a:stretch>
            <a:fillRect/>
          </a:stretch>
        </p:blipFill>
        <p:spPr>
          <a:xfrm>
            <a:off x="15910" y="4771201"/>
            <a:ext cx="1285714" cy="761905"/>
          </a:xfrm>
          <a:prstGeom prst="rect">
            <a:avLst/>
          </a:prstGeom>
        </p:spPr>
      </p:pic>
      <p:pic>
        <p:nvPicPr>
          <p:cNvPr id="8" name="Picture 7">
            <a:extLst>
              <a:ext uri="{FF2B5EF4-FFF2-40B4-BE49-F238E27FC236}">
                <a16:creationId xmlns:a16="http://schemas.microsoft.com/office/drawing/2014/main" id="{FE635A69-6CB6-1FA9-811A-0C3218BF351F}"/>
              </a:ext>
            </a:extLst>
          </p:cNvPr>
          <p:cNvPicPr>
            <a:picLocks noChangeAspect="1"/>
          </p:cNvPicPr>
          <p:nvPr/>
        </p:nvPicPr>
        <p:blipFill>
          <a:blip r:embed="rId3"/>
          <a:stretch>
            <a:fillRect/>
          </a:stretch>
        </p:blipFill>
        <p:spPr>
          <a:xfrm>
            <a:off x="1184348" y="4906893"/>
            <a:ext cx="7848601" cy="662260"/>
          </a:xfrm>
          <a:prstGeom prst="rect">
            <a:avLst/>
          </a:prstGeom>
          <a:ln w="12700">
            <a:solidFill>
              <a:schemeClr val="tx1"/>
            </a:solidFill>
          </a:ln>
        </p:spPr>
      </p:pic>
    </p:spTree>
    <p:extLst>
      <p:ext uri="{BB962C8B-B14F-4D97-AF65-F5344CB8AC3E}">
        <p14:creationId xmlns:p14="http://schemas.microsoft.com/office/powerpoint/2010/main" val="15423253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Content Placeholder 1"/>
          <p:cNvSpPr>
            <a:spLocks noGrp="1"/>
          </p:cNvSpPr>
          <p:nvPr>
            <p:ph idx="1"/>
          </p:nvPr>
        </p:nvSpPr>
        <p:spPr bwMode="auto">
          <a:xfrm>
            <a:off x="76200" y="685800"/>
            <a:ext cx="4419600" cy="51082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altLang="en-US" sz="2000" dirty="0">
              <a:latin typeface="Arial" panose="020B0604020202020204" pitchFamily="34" charset="0"/>
              <a:cs typeface="Arial" panose="020B0604020202020204" pitchFamily="34" charset="0"/>
            </a:endParaRPr>
          </a:p>
          <a:p>
            <a:r>
              <a:rPr lang="en-US" sz="2000" dirty="0"/>
              <a:t>To copy a Step-by-step Command in Dragon, you will be able to skip the steps when creating a new command by creating a duplicate of an entry that has already been created which will allow you to easily edit rather than recreate. </a:t>
            </a:r>
          </a:p>
          <a:p>
            <a:pPr marL="0" indent="0">
              <a:buNone/>
            </a:pPr>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Click the </a:t>
            </a:r>
            <a:r>
              <a:rPr lang="en-US" altLang="en-US" sz="2000" dirty="0" err="1">
                <a:latin typeface="Arial" panose="020B0604020202020204" pitchFamily="34" charset="0"/>
                <a:cs typeface="Arial" panose="020B0604020202020204" pitchFamily="34" charset="0"/>
              </a:rPr>
              <a:t>DragonBar</a:t>
            </a:r>
            <a:r>
              <a:rPr lang="en-US" altLang="en-US" sz="2000" dirty="0">
                <a:latin typeface="Arial" panose="020B0604020202020204" pitchFamily="34" charset="0"/>
                <a:cs typeface="Arial" panose="020B0604020202020204" pitchFamily="34" charset="0"/>
              </a:rPr>
              <a:t> menu        and choose </a:t>
            </a:r>
            <a:r>
              <a:rPr lang="en-US" altLang="en-US" sz="2000" b="1" dirty="0">
                <a:latin typeface="Arial" panose="020B0604020202020204" pitchFamily="34" charset="0"/>
                <a:cs typeface="Arial" panose="020B0604020202020204" pitchFamily="34" charset="0"/>
              </a:rPr>
              <a:t>Manage Step-by-step Commands </a:t>
            </a:r>
            <a:r>
              <a:rPr lang="en-US" altLang="en-US" sz="2000" dirty="0">
                <a:latin typeface="Arial" panose="020B0604020202020204" pitchFamily="34" charset="0"/>
                <a:cs typeface="Arial" panose="020B0604020202020204" pitchFamily="34" charset="0"/>
              </a:rPr>
              <a:t>or you can say </a:t>
            </a:r>
            <a:r>
              <a:rPr lang="en-US" altLang="en-US" sz="2000" dirty="0">
                <a:solidFill>
                  <a:srgbClr val="EA5F00"/>
                </a:solidFill>
                <a:latin typeface="Arial" panose="020B0604020202020204" pitchFamily="34" charset="0"/>
                <a:cs typeface="Arial" panose="020B0604020202020204" pitchFamily="34" charset="0"/>
              </a:rPr>
              <a:t>“manage commands”</a:t>
            </a:r>
            <a:r>
              <a:rPr lang="en-US" altLang="en-US" sz="2000" dirty="0">
                <a:latin typeface="Arial" panose="020B0604020202020204" pitchFamily="34" charset="0"/>
                <a:cs typeface="Arial" panose="020B0604020202020204" pitchFamily="34" charset="0"/>
              </a:rPr>
              <a:t>.</a:t>
            </a:r>
            <a:endParaRPr lang="en-US" altLang="en-US" sz="2000" b="1"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Copying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A88DAD7-F689-403C-9BAF-7AD32108CF81}"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161</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
        <p:nvSpPr>
          <p:cNvPr id="8" name="Rectangle 7">
            <a:extLst>
              <a:ext uri="{FF2B5EF4-FFF2-40B4-BE49-F238E27FC236}">
                <a16:creationId xmlns:a16="http://schemas.microsoft.com/office/drawing/2014/main" id="{1A17C8C8-DFEC-4744-B0FD-D39BAC27CF8A}"/>
              </a:ext>
            </a:extLst>
          </p:cNvPr>
          <p:cNvSpPr/>
          <p:nvPr/>
        </p:nvSpPr>
        <p:spPr>
          <a:xfrm>
            <a:off x="5823388" y="3124200"/>
            <a:ext cx="2406212"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9" name="Picture 8">
            <a:extLst>
              <a:ext uri="{FF2B5EF4-FFF2-40B4-BE49-F238E27FC236}">
                <a16:creationId xmlns:a16="http://schemas.microsoft.com/office/drawing/2014/main" id="{2BE2B050-B1B3-98BF-0FE3-13D2647701A0}"/>
              </a:ext>
            </a:extLst>
          </p:cNvPr>
          <p:cNvPicPr>
            <a:picLocks noChangeAspect="1"/>
          </p:cNvPicPr>
          <p:nvPr/>
        </p:nvPicPr>
        <p:blipFill>
          <a:blip r:embed="rId2"/>
          <a:stretch>
            <a:fillRect/>
          </a:stretch>
        </p:blipFill>
        <p:spPr>
          <a:xfrm>
            <a:off x="3581400" y="3581400"/>
            <a:ext cx="519066" cy="404468"/>
          </a:xfrm>
          <a:prstGeom prst="rect">
            <a:avLst/>
          </a:prstGeom>
        </p:spPr>
      </p:pic>
      <p:pic>
        <p:nvPicPr>
          <p:cNvPr id="4" name="Picture 3">
            <a:extLst>
              <a:ext uri="{FF2B5EF4-FFF2-40B4-BE49-F238E27FC236}">
                <a16:creationId xmlns:a16="http://schemas.microsoft.com/office/drawing/2014/main" id="{B2F07F96-49DA-9211-1979-A78356BDA41C}"/>
              </a:ext>
            </a:extLst>
          </p:cNvPr>
          <p:cNvPicPr>
            <a:picLocks noChangeAspect="1"/>
          </p:cNvPicPr>
          <p:nvPr/>
        </p:nvPicPr>
        <p:blipFill>
          <a:blip r:embed="rId3"/>
          <a:stretch>
            <a:fillRect/>
          </a:stretch>
        </p:blipFill>
        <p:spPr>
          <a:xfrm>
            <a:off x="5715000" y="1828800"/>
            <a:ext cx="2871281" cy="3733800"/>
          </a:xfrm>
          <a:prstGeom prst="rect">
            <a:avLst/>
          </a:prstGeom>
        </p:spPr>
      </p:pic>
      <p:pic>
        <p:nvPicPr>
          <p:cNvPr id="6" name="Picture 5">
            <a:extLst>
              <a:ext uri="{FF2B5EF4-FFF2-40B4-BE49-F238E27FC236}">
                <a16:creationId xmlns:a16="http://schemas.microsoft.com/office/drawing/2014/main" id="{E01D168F-4E55-132D-DCD7-E243742AB4B3}"/>
              </a:ext>
            </a:extLst>
          </p:cNvPr>
          <p:cNvPicPr>
            <a:picLocks noChangeAspect="1"/>
          </p:cNvPicPr>
          <p:nvPr/>
        </p:nvPicPr>
        <p:blipFill>
          <a:blip r:embed="rId4"/>
          <a:stretch>
            <a:fillRect/>
          </a:stretch>
        </p:blipFill>
        <p:spPr>
          <a:xfrm>
            <a:off x="7762296" y="990600"/>
            <a:ext cx="821357" cy="659575"/>
          </a:xfrm>
          <a:prstGeom prst="rect">
            <a:avLst/>
          </a:prstGeom>
        </p:spPr>
      </p:pic>
    </p:spTree>
    <p:extLst>
      <p:ext uri="{BB962C8B-B14F-4D97-AF65-F5344CB8AC3E}">
        <p14:creationId xmlns:p14="http://schemas.microsoft.com/office/powerpoint/2010/main" val="338880182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Content Placeholder 1"/>
          <p:cNvSpPr>
            <a:spLocks noGrp="1"/>
          </p:cNvSpPr>
          <p:nvPr>
            <p:ph idx="1"/>
          </p:nvPr>
        </p:nvSpPr>
        <p:spPr bwMode="auto">
          <a:xfrm>
            <a:off x="222251" y="533400"/>
            <a:ext cx="8693150" cy="51082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altLang="en-US" sz="2000" dirty="0">
              <a:latin typeface="Arial" panose="020B0604020202020204" pitchFamily="34" charset="0"/>
              <a:cs typeface="Arial" panose="020B0604020202020204" pitchFamily="34" charset="0"/>
            </a:endParaRPr>
          </a:p>
          <a:p>
            <a:r>
              <a:rPr lang="en-US" sz="1800" dirty="0"/>
              <a:t>From the </a:t>
            </a:r>
            <a:r>
              <a:rPr lang="en-US" sz="1800" b="1" dirty="0"/>
              <a:t>Manage Step-by-step Commands</a:t>
            </a:r>
            <a:r>
              <a:rPr lang="en-US" sz="1800" dirty="0"/>
              <a:t> window, identify the command you would like to copy, </a:t>
            </a:r>
            <a:r>
              <a:rPr lang="en-US" sz="1800" b="1" u="sng" dirty="0"/>
              <a:t>right click on the entry</a:t>
            </a:r>
            <a:r>
              <a:rPr lang="en-US" sz="1800" dirty="0"/>
              <a:t>, and select </a:t>
            </a:r>
            <a:r>
              <a:rPr lang="en-US" sz="1800" b="1" dirty="0"/>
              <a:t>Copy</a:t>
            </a:r>
            <a:r>
              <a:rPr lang="en-US" sz="1800" dirty="0"/>
              <a:t>.  You can also click the </a:t>
            </a:r>
            <a:r>
              <a:rPr lang="en-US" sz="1800" b="1" dirty="0"/>
              <a:t>Copy icon        </a:t>
            </a:r>
            <a:r>
              <a:rPr lang="en-US" sz="1800" dirty="0"/>
              <a:t>located to the right of the entry to copy the entry.</a:t>
            </a:r>
          </a:p>
          <a:p>
            <a:endParaRPr lang="en-US" sz="1800" dirty="0"/>
          </a:p>
          <a:p>
            <a:r>
              <a:rPr lang="en-US" sz="1800" dirty="0"/>
              <a:t>This will create a </a:t>
            </a:r>
            <a:r>
              <a:rPr lang="en-US" sz="1800" u="sng" dirty="0"/>
              <a:t>copy</a:t>
            </a:r>
            <a:r>
              <a:rPr lang="en-US" sz="1800" dirty="0"/>
              <a:t> of the </a:t>
            </a:r>
            <a:r>
              <a:rPr lang="en-US" sz="1800" b="1" dirty="0"/>
              <a:t>Step-by-step Command </a:t>
            </a:r>
            <a:r>
              <a:rPr lang="en-US" sz="1800" dirty="0"/>
              <a:t>that is ready for customization.</a:t>
            </a:r>
          </a:p>
          <a:p>
            <a:endParaRPr lang="en-US" sz="1800" dirty="0"/>
          </a:p>
          <a:p>
            <a:r>
              <a:rPr lang="en-US" sz="1800" dirty="0"/>
              <a:t>The </a:t>
            </a:r>
            <a:r>
              <a:rPr lang="en-US" sz="1800" b="1" dirty="0"/>
              <a:t>“Revert Changes” </a:t>
            </a:r>
            <a:r>
              <a:rPr lang="en-US" sz="1800" dirty="0"/>
              <a:t>feature reverts ALL recent modifications and changes back to its original state. </a:t>
            </a:r>
          </a:p>
          <a:p>
            <a:endParaRPr lang="en-US" sz="2000" dirty="0"/>
          </a:p>
          <a:p>
            <a:endParaRPr lang="en-US" sz="2000" dirty="0"/>
          </a:p>
          <a:p>
            <a:endParaRPr lang="en-US" altLang="en-US" sz="2000" dirty="0">
              <a:latin typeface="Arial" panose="020B0604020202020204" pitchFamily="34" charset="0"/>
              <a:cs typeface="Arial" panose="020B0604020202020204" pitchFamily="34" charset="0"/>
            </a:endParaRPr>
          </a:p>
          <a:p>
            <a:endParaRPr lang="en-US" altLang="en-US" sz="2000" b="1"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Copying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0A88DAD7-F689-403C-9BAF-7AD32108CF81}" type="slidenum">
              <a:rPr lang="en-US" altLang="en-US" sz="1200" b="0" smtClean="0">
                <a:solidFill>
                  <a:schemeClr val="bg1"/>
                </a:solidFill>
              </a:rPr>
              <a:pPr/>
              <a:t>162</a:t>
            </a:fld>
            <a:endParaRPr lang="en-US" altLang="en-US" sz="1200" b="0">
              <a:solidFill>
                <a:schemeClr val="bg1"/>
              </a:solidFill>
            </a:endParaRPr>
          </a:p>
        </p:txBody>
      </p:sp>
      <p:pic>
        <p:nvPicPr>
          <p:cNvPr id="8" name="Picture 7">
            <a:extLst>
              <a:ext uri="{FF2B5EF4-FFF2-40B4-BE49-F238E27FC236}">
                <a16:creationId xmlns:a16="http://schemas.microsoft.com/office/drawing/2014/main" id="{FFDF0AC3-CD26-4C4A-9666-3E97231B55AB}"/>
              </a:ext>
            </a:extLst>
          </p:cNvPr>
          <p:cNvPicPr>
            <a:picLocks noChangeAspect="1"/>
          </p:cNvPicPr>
          <p:nvPr/>
        </p:nvPicPr>
        <p:blipFill>
          <a:blip r:embed="rId2"/>
          <a:stretch>
            <a:fillRect/>
          </a:stretch>
        </p:blipFill>
        <p:spPr>
          <a:xfrm>
            <a:off x="2729337" y="1524000"/>
            <a:ext cx="371429" cy="342857"/>
          </a:xfrm>
          <a:prstGeom prst="rect">
            <a:avLst/>
          </a:prstGeom>
          <a:ln w="12700">
            <a:solidFill>
              <a:schemeClr val="tx1"/>
            </a:solidFill>
          </a:ln>
        </p:spPr>
      </p:pic>
      <p:pic>
        <p:nvPicPr>
          <p:cNvPr id="4" name="Picture 3">
            <a:extLst>
              <a:ext uri="{FF2B5EF4-FFF2-40B4-BE49-F238E27FC236}">
                <a16:creationId xmlns:a16="http://schemas.microsoft.com/office/drawing/2014/main" id="{9C357E6E-FF3D-49F8-AD98-BB576362AE4E}"/>
              </a:ext>
            </a:extLst>
          </p:cNvPr>
          <p:cNvPicPr>
            <a:picLocks noChangeAspect="1"/>
          </p:cNvPicPr>
          <p:nvPr/>
        </p:nvPicPr>
        <p:blipFill>
          <a:blip r:embed="rId3"/>
          <a:stretch>
            <a:fillRect/>
          </a:stretch>
        </p:blipFill>
        <p:spPr>
          <a:xfrm>
            <a:off x="1563833" y="3857837"/>
            <a:ext cx="3004198" cy="2266526"/>
          </a:xfrm>
          <a:prstGeom prst="rect">
            <a:avLst/>
          </a:prstGeom>
          <a:ln w="12700">
            <a:solidFill>
              <a:schemeClr val="tx1"/>
            </a:solidFill>
          </a:ln>
        </p:spPr>
      </p:pic>
      <p:pic>
        <p:nvPicPr>
          <p:cNvPr id="6" name="Picture 5">
            <a:extLst>
              <a:ext uri="{FF2B5EF4-FFF2-40B4-BE49-F238E27FC236}">
                <a16:creationId xmlns:a16="http://schemas.microsoft.com/office/drawing/2014/main" id="{A0FF72CD-98F9-4AED-85FE-927BDB044FAE}"/>
              </a:ext>
            </a:extLst>
          </p:cNvPr>
          <p:cNvPicPr>
            <a:picLocks noChangeAspect="1"/>
          </p:cNvPicPr>
          <p:nvPr/>
        </p:nvPicPr>
        <p:blipFill>
          <a:blip r:embed="rId4"/>
          <a:stretch>
            <a:fillRect/>
          </a:stretch>
        </p:blipFill>
        <p:spPr>
          <a:xfrm>
            <a:off x="4800600" y="3857837"/>
            <a:ext cx="3004198" cy="2266526"/>
          </a:xfrm>
          <a:prstGeom prst="rect">
            <a:avLst/>
          </a:prstGeom>
          <a:ln w="12700">
            <a:solidFill>
              <a:schemeClr val="tx1"/>
            </a:solidFill>
          </a:ln>
        </p:spPr>
      </p:pic>
      <p:pic>
        <p:nvPicPr>
          <p:cNvPr id="10" name="Picture 9">
            <a:extLst>
              <a:ext uri="{FF2B5EF4-FFF2-40B4-BE49-F238E27FC236}">
                <a16:creationId xmlns:a16="http://schemas.microsoft.com/office/drawing/2014/main" id="{3D26E993-141C-43AD-AB6F-79AC06A86B9A}"/>
              </a:ext>
            </a:extLst>
          </p:cNvPr>
          <p:cNvPicPr>
            <a:picLocks noChangeAspect="1"/>
          </p:cNvPicPr>
          <p:nvPr/>
        </p:nvPicPr>
        <p:blipFill>
          <a:blip r:embed="rId5"/>
          <a:stretch>
            <a:fillRect/>
          </a:stretch>
        </p:blipFill>
        <p:spPr>
          <a:xfrm>
            <a:off x="3689997" y="5639607"/>
            <a:ext cx="1939117" cy="871513"/>
          </a:xfrm>
          <a:prstGeom prst="rect">
            <a:avLst/>
          </a:prstGeom>
          <a:ln w="12700">
            <a:solidFill>
              <a:schemeClr val="tx1"/>
            </a:solidFill>
          </a:ln>
        </p:spPr>
      </p:pic>
      <p:cxnSp>
        <p:nvCxnSpPr>
          <p:cNvPr id="14" name="Straight Arrow Connector 13">
            <a:extLst>
              <a:ext uri="{FF2B5EF4-FFF2-40B4-BE49-F238E27FC236}">
                <a16:creationId xmlns:a16="http://schemas.microsoft.com/office/drawing/2014/main" id="{BA2C32D6-882D-4330-9759-92855324D378}"/>
              </a:ext>
            </a:extLst>
          </p:cNvPr>
          <p:cNvCxnSpPr>
            <a:cxnSpLocks/>
          </p:cNvCxnSpPr>
          <p:nvPr/>
        </p:nvCxnSpPr>
        <p:spPr>
          <a:xfrm>
            <a:off x="2971800" y="5715000"/>
            <a:ext cx="6096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193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Content Placeholder 1"/>
          <p:cNvSpPr>
            <a:spLocks noGrp="1"/>
          </p:cNvSpPr>
          <p:nvPr>
            <p:ph idx="1"/>
          </p:nvPr>
        </p:nvSpPr>
        <p:spPr bwMode="auto">
          <a:xfrm>
            <a:off x="222251" y="609600"/>
            <a:ext cx="8693150" cy="53324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a:p>
            <a:r>
              <a:rPr lang="en-US" sz="1800" dirty="0"/>
              <a:t>Enter the name of the new </a:t>
            </a:r>
            <a:r>
              <a:rPr lang="en-US" sz="1800" b="1" dirty="0"/>
              <a:t>Step-by-step Command </a:t>
            </a:r>
            <a:r>
              <a:rPr lang="en-US" sz="1800" dirty="0"/>
              <a:t>you are creating in the Name field.  </a:t>
            </a:r>
          </a:p>
          <a:p>
            <a:r>
              <a:rPr lang="en-US" sz="1800" dirty="0"/>
              <a:t>Click on the arrow by the </a:t>
            </a:r>
            <a:r>
              <a:rPr lang="en-US" sz="1800" b="1" dirty="0"/>
              <a:t>Enter Text </a:t>
            </a:r>
            <a:r>
              <a:rPr lang="en-US" sz="1800" dirty="0"/>
              <a:t>step to open the text area, and enter the name of the new </a:t>
            </a:r>
            <a:r>
              <a:rPr lang="en-US" sz="1800" dirty="0" err="1"/>
              <a:t>SmartPhrase</a:t>
            </a:r>
            <a:r>
              <a:rPr lang="en-US" sz="1800" dirty="0"/>
              <a:t> in the typing field.  </a:t>
            </a:r>
          </a:p>
          <a:p>
            <a:r>
              <a:rPr lang="en-US" sz="1800" dirty="0"/>
              <a:t>Click </a:t>
            </a:r>
            <a:r>
              <a:rPr lang="en-US" sz="1800" b="1" dirty="0"/>
              <a:t>Apply All.</a:t>
            </a:r>
          </a:p>
          <a:p>
            <a:r>
              <a:rPr lang="en-US" sz="1800" dirty="0"/>
              <a:t>Click </a:t>
            </a:r>
            <a:r>
              <a:rPr lang="en-US" sz="1800" b="1" dirty="0"/>
              <a:t>Close</a:t>
            </a:r>
            <a:r>
              <a:rPr lang="en-US" sz="1800" dirty="0"/>
              <a:t>.</a:t>
            </a:r>
          </a:p>
          <a:p>
            <a:endParaRPr lang="en-US" sz="2000" dirty="0"/>
          </a:p>
          <a:p>
            <a:endParaRPr lang="en-US" sz="2000" dirty="0"/>
          </a:p>
          <a:p>
            <a:endParaRPr lang="en-US" altLang="en-US" sz="2000" dirty="0">
              <a:latin typeface="Arial" panose="020B0604020202020204" pitchFamily="34" charset="0"/>
              <a:cs typeface="Arial" panose="020B0604020202020204" pitchFamily="34" charset="0"/>
            </a:endParaRPr>
          </a:p>
          <a:p>
            <a:endParaRPr lang="en-US" altLang="en-US" sz="2000" b="1"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6435" name="Title 2"/>
          <p:cNvSpPr>
            <a:spLocks noGrp="1"/>
          </p:cNvSpPr>
          <p:nvPr>
            <p:ph type="title"/>
          </p:nvPr>
        </p:nvSpPr>
        <p:spPr>
          <a:xfrm>
            <a:off x="222251" y="0"/>
            <a:ext cx="8691562"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Copying a Step-by-step Command in Dragon</a:t>
            </a:r>
          </a:p>
        </p:txBody>
      </p:sp>
      <p:sp>
        <p:nvSpPr>
          <p:cNvPr id="146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0A88DAD7-F689-403C-9BAF-7AD32108CF81}" type="slidenum">
              <a:rPr lang="en-US" altLang="en-US" sz="1200" b="0" smtClean="0">
                <a:solidFill>
                  <a:schemeClr val="bg1"/>
                </a:solidFill>
              </a:rPr>
              <a:pPr/>
              <a:t>163</a:t>
            </a:fld>
            <a:endParaRPr lang="en-US" altLang="en-US" sz="1200" b="0">
              <a:solidFill>
                <a:schemeClr val="bg1"/>
              </a:solidFill>
            </a:endParaRPr>
          </a:p>
        </p:txBody>
      </p:sp>
      <p:pic>
        <p:nvPicPr>
          <p:cNvPr id="7" name="Picture 6">
            <a:extLst>
              <a:ext uri="{FF2B5EF4-FFF2-40B4-BE49-F238E27FC236}">
                <a16:creationId xmlns:a16="http://schemas.microsoft.com/office/drawing/2014/main" id="{1805A98C-E05F-4B43-A0CF-796B6D3E4D72}"/>
              </a:ext>
            </a:extLst>
          </p:cNvPr>
          <p:cNvPicPr>
            <a:picLocks noChangeAspect="1"/>
          </p:cNvPicPr>
          <p:nvPr/>
        </p:nvPicPr>
        <p:blipFill>
          <a:blip r:embed="rId2"/>
          <a:stretch>
            <a:fillRect/>
          </a:stretch>
        </p:blipFill>
        <p:spPr>
          <a:xfrm>
            <a:off x="642005" y="3056902"/>
            <a:ext cx="3929997" cy="2952411"/>
          </a:xfrm>
          <a:prstGeom prst="rect">
            <a:avLst/>
          </a:prstGeom>
          <a:ln w="12700">
            <a:solidFill>
              <a:schemeClr val="tx1"/>
            </a:solidFill>
          </a:ln>
        </p:spPr>
      </p:pic>
      <p:cxnSp>
        <p:nvCxnSpPr>
          <p:cNvPr id="4" name="Straight Arrow Connector 3">
            <a:extLst>
              <a:ext uri="{FF2B5EF4-FFF2-40B4-BE49-F238E27FC236}">
                <a16:creationId xmlns:a16="http://schemas.microsoft.com/office/drawing/2014/main" id="{BF3DF228-931D-4DFF-BA32-7AA43F3D5D39}"/>
              </a:ext>
            </a:extLst>
          </p:cNvPr>
          <p:cNvCxnSpPr>
            <a:cxnSpLocks/>
          </p:cNvCxnSpPr>
          <p:nvPr/>
        </p:nvCxnSpPr>
        <p:spPr>
          <a:xfrm>
            <a:off x="5029200" y="2286000"/>
            <a:ext cx="0" cy="609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4B75F76-B4C0-4587-8A2C-0A21518FBEAA}"/>
              </a:ext>
            </a:extLst>
          </p:cNvPr>
          <p:cNvCxnSpPr>
            <a:cxnSpLocks/>
          </p:cNvCxnSpPr>
          <p:nvPr/>
        </p:nvCxnSpPr>
        <p:spPr>
          <a:xfrm>
            <a:off x="8389011" y="5334000"/>
            <a:ext cx="269788" cy="3963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407A931-8EBF-4048-AA03-72B4422374E9}"/>
              </a:ext>
            </a:extLst>
          </p:cNvPr>
          <p:cNvCxnSpPr>
            <a:cxnSpLocks/>
          </p:cNvCxnSpPr>
          <p:nvPr/>
        </p:nvCxnSpPr>
        <p:spPr>
          <a:xfrm flipH="1">
            <a:off x="8153400" y="5334000"/>
            <a:ext cx="235611" cy="39636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0533BE-B266-4B74-8E60-8A4711A194A1}"/>
              </a:ext>
            </a:extLst>
          </p:cNvPr>
          <p:cNvPicPr>
            <a:picLocks noChangeAspect="1"/>
          </p:cNvPicPr>
          <p:nvPr/>
        </p:nvPicPr>
        <p:blipFill>
          <a:blip r:embed="rId3"/>
          <a:stretch>
            <a:fillRect/>
          </a:stretch>
        </p:blipFill>
        <p:spPr>
          <a:xfrm>
            <a:off x="4728802" y="3044315"/>
            <a:ext cx="3929997" cy="2964998"/>
          </a:xfrm>
          <a:prstGeom prst="rect">
            <a:avLst/>
          </a:prstGeom>
          <a:ln w="12700">
            <a:solidFill>
              <a:schemeClr val="tx1"/>
            </a:solidFill>
          </a:ln>
        </p:spPr>
      </p:pic>
      <p:cxnSp>
        <p:nvCxnSpPr>
          <p:cNvPr id="13" name="Straight Arrow Connector 12">
            <a:extLst>
              <a:ext uri="{FF2B5EF4-FFF2-40B4-BE49-F238E27FC236}">
                <a16:creationId xmlns:a16="http://schemas.microsoft.com/office/drawing/2014/main" id="{129EA840-0291-42CC-98A0-AC128AAFC3DE}"/>
              </a:ext>
            </a:extLst>
          </p:cNvPr>
          <p:cNvCxnSpPr>
            <a:cxnSpLocks/>
          </p:cNvCxnSpPr>
          <p:nvPr/>
        </p:nvCxnSpPr>
        <p:spPr>
          <a:xfrm>
            <a:off x="5638800" y="4267200"/>
            <a:ext cx="4572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4635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2"/>
          <p:cNvSpPr>
            <a:spLocks noGrp="1"/>
          </p:cNvSpPr>
          <p:nvPr>
            <p:ph type="title"/>
          </p:nvPr>
        </p:nvSpPr>
        <p:spPr>
          <a:xfrm>
            <a:off x="109538" y="2117725"/>
            <a:ext cx="8691562"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Let’s Try It!</a:t>
            </a:r>
          </a:p>
        </p:txBody>
      </p:sp>
      <p:sp>
        <p:nvSpPr>
          <p:cNvPr id="15360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FB407C6-E55F-45DE-8156-D2D44FF7C433}"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164</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
        <p:nvSpPr>
          <p:cNvPr id="153604" name="Content Placeholder 6"/>
          <p:cNvSpPr>
            <a:spLocks noGrp="1"/>
          </p:cNvSpPr>
          <p:nvPr>
            <p:ph idx="1"/>
          </p:nvPr>
        </p:nvSpPr>
        <p:spPr bwMode="auto">
          <a:xfrm>
            <a:off x="111125" y="1154113"/>
            <a:ext cx="8689975" cy="479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sz="2000" dirty="0">
                <a:latin typeface="Arial" panose="020B0604020202020204" pitchFamily="34" charset="0"/>
                <a:cs typeface="Arial" panose="020B0604020202020204" pitchFamily="34" charset="0"/>
              </a:rPr>
              <a:t>In the Notes section of the </a:t>
            </a:r>
            <a:r>
              <a:rPr lang="en-US" altLang="en-US" sz="2000" b="1" dirty="0">
                <a:latin typeface="Arial" panose="020B0604020202020204" pitchFamily="34" charset="0"/>
                <a:cs typeface="Arial" panose="020B0604020202020204" pitchFamily="34" charset="0"/>
              </a:rPr>
              <a:t>Staff Message</a:t>
            </a:r>
            <a:r>
              <a:rPr lang="en-US" altLang="en-US" sz="2000" dirty="0">
                <a:latin typeface="Arial" panose="020B0604020202020204" pitchFamily="34" charset="0"/>
                <a:cs typeface="Arial" panose="020B0604020202020204" pitchFamily="34" charset="0"/>
              </a:rPr>
              <a:t>, click into the </a:t>
            </a:r>
            <a:r>
              <a:rPr lang="en-US" altLang="en-US" sz="2000" b="1" dirty="0">
                <a:latin typeface="Arial" panose="020B0604020202020204" pitchFamily="34" charset="0"/>
                <a:cs typeface="Arial" panose="020B0604020202020204" pitchFamily="34" charset="0"/>
              </a:rPr>
              <a:t>Notes: </a:t>
            </a:r>
            <a:r>
              <a:rPr lang="en-US" altLang="en-US" sz="2000" dirty="0">
                <a:latin typeface="Arial" panose="020B0604020202020204" pitchFamily="34" charset="0"/>
                <a:cs typeface="Arial" panose="020B0604020202020204" pitchFamily="34" charset="0"/>
              </a:rPr>
              <a:t>field and dictate whatever you named your Dragon command to insert your </a:t>
            </a:r>
            <a:r>
              <a:rPr lang="en-US" altLang="en-US" sz="2000" b="1" dirty="0" err="1">
                <a:latin typeface="Arial" panose="020B0604020202020204" pitchFamily="34" charset="0"/>
                <a:cs typeface="Arial" panose="020B0604020202020204" pitchFamily="34" charset="0"/>
              </a:rPr>
              <a:t>SmartPhrase</a:t>
            </a:r>
            <a:r>
              <a:rPr lang="en-US" altLang="en-US" sz="2000" b="1" dirty="0">
                <a:latin typeface="Arial" panose="020B0604020202020204" pitchFamily="34" charset="0"/>
                <a:cs typeface="Arial" panose="020B0604020202020204" pitchFamily="34" charset="0"/>
              </a:rPr>
              <a:t>:</a:t>
            </a:r>
            <a:r>
              <a:rPr lang="en-US" altLang="en-US" sz="2000" dirty="0">
                <a:latin typeface="Arial" panose="020B0604020202020204" pitchFamily="34" charset="0"/>
                <a:cs typeface="Arial" panose="020B0604020202020204" pitchFamily="34" charset="0"/>
              </a:rPr>
              <a:t> </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53606" name="Rectangle 3"/>
          <p:cNvSpPr>
            <a:spLocks noChangeArrowheads="1"/>
          </p:cNvSpPr>
          <p:nvPr/>
        </p:nvSpPr>
        <p:spPr bwMode="auto">
          <a:xfrm>
            <a:off x="244475" y="139700"/>
            <a:ext cx="643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Let’s Try It!</a:t>
            </a:r>
            <a:endPar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E7B428DF-B8A3-4562-9601-E3D17C586AD0}"/>
              </a:ext>
            </a:extLst>
          </p:cNvPr>
          <p:cNvPicPr>
            <a:picLocks noChangeAspect="1"/>
          </p:cNvPicPr>
          <p:nvPr/>
        </p:nvPicPr>
        <p:blipFill>
          <a:blip r:embed="rId3"/>
          <a:stretch>
            <a:fillRect/>
          </a:stretch>
        </p:blipFill>
        <p:spPr>
          <a:xfrm>
            <a:off x="5410200" y="4752608"/>
            <a:ext cx="1728753" cy="533400"/>
          </a:xfrm>
          <a:prstGeom prst="rect">
            <a:avLst/>
          </a:prstGeom>
        </p:spPr>
      </p:pic>
      <p:sp>
        <p:nvSpPr>
          <p:cNvPr id="4" name="Rectangle 3">
            <a:extLst>
              <a:ext uri="{FF2B5EF4-FFF2-40B4-BE49-F238E27FC236}">
                <a16:creationId xmlns:a16="http://schemas.microsoft.com/office/drawing/2014/main" id="{34235B78-EFE8-4B4F-BC94-CBC1DBE1689F}"/>
              </a:ext>
            </a:extLst>
          </p:cNvPr>
          <p:cNvSpPr/>
          <p:nvPr/>
        </p:nvSpPr>
        <p:spPr>
          <a:xfrm>
            <a:off x="170247" y="2971800"/>
            <a:ext cx="1353753" cy="2087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B3A5AC4-170F-440E-9609-9A98E62FFC78}"/>
              </a:ext>
            </a:extLst>
          </p:cNvPr>
          <p:cNvSpPr txBox="1"/>
          <p:nvPr/>
        </p:nvSpPr>
        <p:spPr>
          <a:xfrm>
            <a:off x="152400" y="2970074"/>
            <a:ext cx="3352800" cy="1754326"/>
          </a:xfrm>
          <a:prstGeom prst="rect">
            <a:avLst/>
          </a:prstGeom>
          <a:noFill/>
        </p:spPr>
        <p:txBody>
          <a:bodyPr wrap="square" rtlCol="0">
            <a:spAutoFit/>
          </a:bodyPr>
          <a:lstStyle/>
          <a:p>
            <a:r>
              <a:rPr lang="en-US" dirty="0"/>
              <a:t>Use the:</a:t>
            </a:r>
          </a:p>
          <a:p>
            <a:r>
              <a:rPr lang="en-US" dirty="0">
                <a:solidFill>
                  <a:srgbClr val="EA5F00"/>
                </a:solidFill>
              </a:rPr>
              <a:t>“select all”</a:t>
            </a:r>
          </a:p>
          <a:p>
            <a:r>
              <a:rPr lang="en-US" dirty="0">
                <a:solidFill>
                  <a:srgbClr val="EA5F00"/>
                </a:solidFill>
              </a:rPr>
              <a:t>”delete that” </a:t>
            </a:r>
          </a:p>
          <a:p>
            <a:r>
              <a:rPr lang="en-US" dirty="0"/>
              <a:t>commands </a:t>
            </a:r>
          </a:p>
          <a:p>
            <a:r>
              <a:rPr lang="en-US" dirty="0"/>
              <a:t>to clear the </a:t>
            </a:r>
          </a:p>
          <a:p>
            <a:r>
              <a:rPr lang="en-US" dirty="0"/>
              <a:t>Notes field.</a:t>
            </a:r>
          </a:p>
        </p:txBody>
      </p:sp>
      <p:pic>
        <p:nvPicPr>
          <p:cNvPr id="11" name="Picture 10">
            <a:extLst>
              <a:ext uri="{FF2B5EF4-FFF2-40B4-BE49-F238E27FC236}">
                <a16:creationId xmlns:a16="http://schemas.microsoft.com/office/drawing/2014/main" id="{DF76D2EC-5B00-49E5-A3A5-676861B49360}"/>
              </a:ext>
            </a:extLst>
          </p:cNvPr>
          <p:cNvPicPr>
            <a:picLocks noChangeAspect="1"/>
          </p:cNvPicPr>
          <p:nvPr/>
        </p:nvPicPr>
        <p:blipFill>
          <a:blip r:embed="rId4"/>
          <a:stretch>
            <a:fillRect/>
          </a:stretch>
        </p:blipFill>
        <p:spPr>
          <a:xfrm>
            <a:off x="505860" y="5160250"/>
            <a:ext cx="724954" cy="832998"/>
          </a:xfrm>
          <a:prstGeom prst="rect">
            <a:avLst/>
          </a:prstGeom>
        </p:spPr>
      </p:pic>
      <p:pic>
        <p:nvPicPr>
          <p:cNvPr id="14" name="Picture 13">
            <a:extLst>
              <a:ext uri="{FF2B5EF4-FFF2-40B4-BE49-F238E27FC236}">
                <a16:creationId xmlns:a16="http://schemas.microsoft.com/office/drawing/2014/main" id="{85746A38-4B9B-4CD5-8414-7E2413D47738}"/>
              </a:ext>
            </a:extLst>
          </p:cNvPr>
          <p:cNvPicPr>
            <a:picLocks noChangeAspect="1"/>
          </p:cNvPicPr>
          <p:nvPr/>
        </p:nvPicPr>
        <p:blipFill>
          <a:blip r:embed="rId5"/>
          <a:stretch>
            <a:fillRect/>
          </a:stretch>
        </p:blipFill>
        <p:spPr>
          <a:xfrm>
            <a:off x="1601286" y="2244050"/>
            <a:ext cx="3987321" cy="3962400"/>
          </a:xfrm>
          <a:prstGeom prst="rect">
            <a:avLst/>
          </a:prstGeom>
          <a:ln w="12700">
            <a:solidFill>
              <a:schemeClr val="tx1"/>
            </a:solidFill>
          </a:ln>
        </p:spPr>
      </p:pic>
      <p:pic>
        <p:nvPicPr>
          <p:cNvPr id="12" name="Picture 11">
            <a:extLst>
              <a:ext uri="{FF2B5EF4-FFF2-40B4-BE49-F238E27FC236}">
                <a16:creationId xmlns:a16="http://schemas.microsoft.com/office/drawing/2014/main" id="{80AE7154-4338-436E-880D-F85A00B84832}"/>
              </a:ext>
            </a:extLst>
          </p:cNvPr>
          <p:cNvPicPr>
            <a:picLocks noChangeAspect="1"/>
          </p:cNvPicPr>
          <p:nvPr/>
        </p:nvPicPr>
        <p:blipFill>
          <a:blip r:embed="rId6"/>
          <a:stretch>
            <a:fillRect/>
          </a:stretch>
        </p:blipFill>
        <p:spPr>
          <a:xfrm>
            <a:off x="5037860" y="2436361"/>
            <a:ext cx="3600280" cy="3577778"/>
          </a:xfrm>
          <a:prstGeom prst="rect">
            <a:avLst/>
          </a:prstGeom>
          <a:ln w="12700">
            <a:solidFill>
              <a:schemeClr val="tx1"/>
            </a:solidFill>
          </a:ln>
        </p:spPr>
      </p:pic>
    </p:spTree>
    <p:extLst>
      <p:ext uri="{BB962C8B-B14F-4D97-AF65-F5344CB8AC3E}">
        <p14:creationId xmlns:p14="http://schemas.microsoft.com/office/powerpoint/2010/main" val="22114061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D27581-7127-4051-BB2E-FA6C8E061B81}"/>
              </a:ext>
            </a:extLst>
          </p:cNvPr>
          <p:cNvSpPr>
            <a:spLocks noGrp="1"/>
          </p:cNvSpPr>
          <p:nvPr>
            <p:ph idx="1"/>
          </p:nvPr>
        </p:nvSpPr>
        <p:spPr/>
        <p:txBody>
          <a:bodyPr/>
          <a:lstStyle/>
          <a:p>
            <a:pPr marL="0" indent="0" algn="ctr">
              <a:buNone/>
            </a:pPr>
            <a:endParaRPr lang="en-US" sz="2800" dirty="0"/>
          </a:p>
          <a:p>
            <a:pPr marL="0" indent="0" algn="ctr">
              <a:buNone/>
            </a:pPr>
            <a:r>
              <a:rPr lang="en-US" sz="2800" dirty="0"/>
              <a:t>Questions</a:t>
            </a:r>
          </a:p>
        </p:txBody>
      </p:sp>
      <p:sp>
        <p:nvSpPr>
          <p:cNvPr id="3" name="Title 2">
            <a:extLst>
              <a:ext uri="{FF2B5EF4-FFF2-40B4-BE49-F238E27FC236}">
                <a16:creationId xmlns:a16="http://schemas.microsoft.com/office/drawing/2014/main" id="{418BF83E-A7F9-47D4-BF1B-30CAE2E107E4}"/>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9B8C8B20-FCDC-426E-B1CC-075BD0F61F0D}"/>
              </a:ext>
            </a:extLst>
          </p:cNvPr>
          <p:cNvSpPr>
            <a:spLocks noGrp="1"/>
          </p:cNvSpPr>
          <p:nvPr>
            <p:ph type="sldNum" sz="quarter" idx="10"/>
          </p:nvPr>
        </p:nvSpPr>
        <p:spPr/>
        <p:txBody>
          <a:bodyPr/>
          <a:lstStyle/>
          <a:p>
            <a:pPr>
              <a:defRPr/>
            </a:pPr>
            <a:fld id="{07517A17-DD96-4BF8-82F9-A111E274893B}" type="slidenum">
              <a:rPr lang="en-US" altLang="en-US" smtClean="0"/>
              <a:pPr>
                <a:defRPr/>
              </a:pPr>
              <a:t>165</a:t>
            </a:fld>
            <a:endParaRPr lang="en-US" altLang="en-US"/>
          </a:p>
        </p:txBody>
      </p:sp>
      <p:pic>
        <p:nvPicPr>
          <p:cNvPr id="5" name="Content Placeholder 3">
            <a:extLst>
              <a:ext uri="{FF2B5EF4-FFF2-40B4-BE49-F238E27FC236}">
                <a16:creationId xmlns:a16="http://schemas.microsoft.com/office/drawing/2014/main" id="{E64B0781-021C-49F0-9E97-53A5971FF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8175" y="2614612"/>
            <a:ext cx="2795588" cy="2795588"/>
          </a:xfrm>
          <a:prstGeom prst="rect">
            <a:avLst/>
          </a:prstGeom>
        </p:spPr>
      </p:pic>
    </p:spTree>
    <p:extLst>
      <p:ext uri="{BB962C8B-B14F-4D97-AF65-F5344CB8AC3E}">
        <p14:creationId xmlns:p14="http://schemas.microsoft.com/office/powerpoint/2010/main" val="22850603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Content Placeholder 1">
            <a:extLst>
              <a:ext uri="{FF2B5EF4-FFF2-40B4-BE49-F238E27FC236}">
                <a16:creationId xmlns:a16="http://schemas.microsoft.com/office/drawing/2014/main" id="{673A2C31-1805-4340-98DA-B50985D56AE7}"/>
              </a:ext>
            </a:extLst>
          </p:cNvPr>
          <p:cNvSpPr>
            <a:spLocks noGrp="1"/>
          </p:cNvSpPr>
          <p:nvPr>
            <p:ph idx="1"/>
          </p:nvPr>
        </p:nvSpPr>
        <p:spPr bwMode="auto">
          <a:xfrm>
            <a:off x="225425" y="1144588"/>
            <a:ext cx="8689975" cy="4797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spcAft>
                <a:spcPts val="600"/>
              </a:spcAft>
              <a:defRPr/>
            </a:pPr>
            <a:r>
              <a:rPr lang="en-US" altLang="en-US" dirty="0">
                <a:latin typeface="Arial" panose="020B0604020202020204" pitchFamily="34" charset="0"/>
                <a:cs typeface="Arial" panose="020B0604020202020204" pitchFamily="34" charset="0"/>
              </a:rPr>
              <a:t>Open a Progress Note in </a:t>
            </a:r>
            <a:r>
              <a:rPr lang="en-US" altLang="en-US" dirty="0" err="1">
                <a:latin typeface="Arial" panose="020B0604020202020204" pitchFamily="34" charset="0"/>
                <a:cs typeface="Arial" panose="020B0604020202020204" pitchFamily="34" charset="0"/>
              </a:rPr>
              <a:t>EpicCare</a:t>
            </a:r>
            <a:r>
              <a:rPr lang="en-US" altLang="en-US" dirty="0">
                <a:latin typeface="Arial" panose="020B0604020202020204" pitchFamily="34" charset="0"/>
                <a:cs typeface="Arial" panose="020B0604020202020204" pitchFamily="34" charset="0"/>
              </a:rPr>
              <a:t>.</a:t>
            </a:r>
          </a:p>
          <a:p>
            <a:pPr lvl="1">
              <a:spcBef>
                <a:spcPts val="600"/>
              </a:spcBef>
              <a:spcAft>
                <a:spcPts val="600"/>
              </a:spcAft>
              <a:defRPr/>
            </a:pPr>
            <a:r>
              <a:rPr lang="en-US" altLang="en-US" dirty="0">
                <a:latin typeface="Arial" panose="020B0604020202020204" pitchFamily="34" charset="0"/>
                <a:cs typeface="Arial" panose="020B0604020202020204" pitchFamily="34" charset="0"/>
              </a:rPr>
              <a:t>Use one of the Step-by-step </a:t>
            </a:r>
            <a:r>
              <a:rPr lang="en-US" altLang="en-US" dirty="0" err="1">
                <a:latin typeface="Arial" panose="020B0604020202020204" pitchFamily="34" charset="0"/>
                <a:cs typeface="Arial" panose="020B0604020202020204" pitchFamily="34" charset="0"/>
              </a:rPr>
              <a:t>SmartPhrase</a:t>
            </a:r>
            <a:r>
              <a:rPr lang="en-US" altLang="en-US" dirty="0">
                <a:latin typeface="Arial" panose="020B0604020202020204" pitchFamily="34" charset="0"/>
                <a:cs typeface="Arial" panose="020B0604020202020204" pitchFamily="34" charset="0"/>
              </a:rPr>
              <a:t> commands.</a:t>
            </a:r>
          </a:p>
          <a:p>
            <a:pPr lvl="1">
              <a:spcBef>
                <a:spcPts val="600"/>
              </a:spcBef>
              <a:spcAft>
                <a:spcPts val="600"/>
              </a:spcAft>
              <a:defRPr/>
            </a:pPr>
            <a:r>
              <a:rPr lang="en-US" altLang="en-US" dirty="0">
                <a:latin typeface="Arial" panose="020B0604020202020204" pitchFamily="34" charset="0"/>
                <a:cs typeface="Arial" panose="020B0604020202020204" pitchFamily="34" charset="0"/>
              </a:rPr>
              <a:t>Press the </a:t>
            </a:r>
            <a:r>
              <a:rPr lang="en-US" altLang="en-US" b="1" dirty="0">
                <a:latin typeface="Arial" panose="020B0604020202020204" pitchFamily="34" charset="0"/>
                <a:cs typeface="Arial" panose="020B0604020202020204" pitchFamily="34" charset="0"/>
              </a:rPr>
              <a:t>T</a:t>
            </a:r>
            <a:r>
              <a:rPr lang="en-US" altLang="en-US" dirty="0">
                <a:latin typeface="Arial" panose="020B0604020202020204" pitchFamily="34" charset="0"/>
                <a:cs typeface="Arial" panose="020B0604020202020204" pitchFamily="34" charset="0"/>
              </a:rPr>
              <a:t> button on the PowerMic to move through the wildcards (***) </a:t>
            </a:r>
            <a:r>
              <a:rPr lang="en-US" altLang="en-US" dirty="0" err="1">
                <a:latin typeface="Arial" panose="020B0604020202020204" pitchFamily="34" charset="0"/>
                <a:cs typeface="Arial" panose="020B0604020202020204" pitchFamily="34" charset="0"/>
              </a:rPr>
              <a:t>SmartPhrase</a:t>
            </a:r>
            <a:r>
              <a:rPr lang="en-US" altLang="en-US" dirty="0">
                <a:latin typeface="Arial" panose="020B0604020202020204" pitchFamily="34" charset="0"/>
                <a:cs typeface="Arial" panose="020B0604020202020204" pitchFamily="34" charset="0"/>
              </a:rPr>
              <a:t>.</a:t>
            </a:r>
          </a:p>
          <a:p>
            <a:pPr lvl="1">
              <a:spcBef>
                <a:spcPts val="600"/>
              </a:spcBef>
              <a:spcAft>
                <a:spcPts val="600"/>
              </a:spcAft>
              <a:defRPr/>
            </a:pPr>
            <a:endParaRPr lang="en-US" altLang="en-US" dirty="0">
              <a:latin typeface="Arial" panose="020B0604020202020204" pitchFamily="34" charset="0"/>
              <a:cs typeface="Arial" panose="020B0604020202020204" pitchFamily="34" charset="0"/>
            </a:endParaRPr>
          </a:p>
          <a:p>
            <a:pPr>
              <a:spcBef>
                <a:spcPts val="600"/>
              </a:spcBef>
              <a:spcAft>
                <a:spcPts val="600"/>
              </a:spcAft>
              <a:defRPr/>
            </a:pPr>
            <a:r>
              <a:rPr lang="en-US" altLang="en-US" dirty="0">
                <a:latin typeface="Arial" panose="020B0604020202020204" pitchFamily="34" charset="0"/>
                <a:cs typeface="Arial" panose="020B0604020202020204" pitchFamily="34" charset="0"/>
              </a:rPr>
              <a:t>Open Communications</a:t>
            </a:r>
          </a:p>
          <a:p>
            <a:pPr lvl="1">
              <a:spcBef>
                <a:spcPts val="600"/>
              </a:spcBef>
              <a:spcAft>
                <a:spcPts val="600"/>
              </a:spcAft>
              <a:defRPr/>
            </a:pPr>
            <a:r>
              <a:rPr lang="en-US" altLang="en-US" dirty="0">
                <a:latin typeface="Arial" panose="020B0604020202020204" pitchFamily="34" charset="0"/>
                <a:cs typeface="Arial" panose="020B0604020202020204" pitchFamily="34" charset="0"/>
              </a:rPr>
              <a:t>Select an </a:t>
            </a:r>
            <a:r>
              <a:rPr lang="en-US" altLang="en-US" b="1" dirty="0" err="1">
                <a:latin typeface="Arial" panose="020B0604020202020204" pitchFamily="34" charset="0"/>
                <a:cs typeface="Arial" panose="020B0604020202020204" pitchFamily="34" charset="0"/>
              </a:rPr>
              <a:t>EpicCare</a:t>
            </a:r>
            <a:r>
              <a:rPr lang="en-US" altLang="en-US" dirty="0">
                <a:latin typeface="Arial" panose="020B0604020202020204" pitchFamily="34" charset="0"/>
                <a:cs typeface="Arial" panose="020B0604020202020204" pitchFamily="34" charset="0"/>
              </a:rPr>
              <a:t> letter template.</a:t>
            </a:r>
          </a:p>
          <a:p>
            <a:pPr marL="457200" lvl="1" indent="0">
              <a:spcBef>
                <a:spcPts val="600"/>
              </a:spcBef>
              <a:spcAft>
                <a:spcPts val="600"/>
              </a:spcAft>
              <a:buFontTx/>
              <a:buNone/>
              <a:defRPr/>
            </a:pPr>
            <a:endParaRPr lang="en-US" altLang="en-US" dirty="0">
              <a:latin typeface="Arial" panose="020B0604020202020204" pitchFamily="34" charset="0"/>
              <a:cs typeface="Arial" panose="020B0604020202020204" pitchFamily="34" charset="0"/>
            </a:endParaRPr>
          </a:p>
        </p:txBody>
      </p:sp>
      <p:sp>
        <p:nvSpPr>
          <p:cNvPr id="180227" name="Title 2">
            <a:extLst>
              <a:ext uri="{FF2B5EF4-FFF2-40B4-BE49-F238E27FC236}">
                <a16:creationId xmlns:a16="http://schemas.microsoft.com/office/drawing/2014/main" id="{A18E5C4E-5C7C-4DB7-859A-05F28937EBAC}"/>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Using Dragon in EpicCare - Review</a:t>
            </a:r>
          </a:p>
        </p:txBody>
      </p:sp>
      <p:sp>
        <p:nvSpPr>
          <p:cNvPr id="180228" name="Slide Number Placeholder 3">
            <a:extLst>
              <a:ext uri="{FF2B5EF4-FFF2-40B4-BE49-F238E27FC236}">
                <a16:creationId xmlns:a16="http://schemas.microsoft.com/office/drawing/2014/main" id="{F5EF7B9D-C18C-46F9-A3FC-5432F1861F3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EE3D1D9-E986-400A-820B-DF0FE9BC5B73}"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
        <p:nvSpPr>
          <p:cNvPr id="180229" name="Picture 3" descr="C:\Users\williamsk6\AppData\Local\Microsoft\Windows\Temporary Internet Files\Content.IE5\3BWVKQV5\MP900174869[1].jpg">
            <a:extLst>
              <a:ext uri="{FF2B5EF4-FFF2-40B4-BE49-F238E27FC236}">
                <a16:creationId xmlns:a16="http://schemas.microsoft.com/office/drawing/2014/main" id="{3A0A505A-D296-4B0D-8EDB-8D67349094A6}"/>
              </a:ext>
            </a:extLst>
          </p:cNvPr>
          <p:cNvSpPr>
            <a:spLocks noChangeAspect="1" noChangeArrowheads="1"/>
          </p:cNvSpPr>
          <p:nvPr/>
        </p:nvSpPr>
        <p:spPr bwMode="auto">
          <a:xfrm>
            <a:off x="7254875" y="1008063"/>
            <a:ext cx="16192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solidFill>
                <a:srgbClr val="535A5D"/>
              </a:solidFill>
              <a:effectLst/>
              <a:uLnTx/>
              <a:uFillTx/>
              <a:latin typeface="Arial" panose="020B0604020202020204" pitchFamily="34" charset="0"/>
              <a:ea typeface="ＭＳ Ｐゴシック" panose="020B0600070205080204" pitchFamily="34" charset="-128"/>
              <a:cs typeface="+mn-cs"/>
            </a:endParaRPr>
          </a:p>
        </p:txBody>
      </p:sp>
      <p:sp>
        <p:nvSpPr>
          <p:cNvPr id="180230" name="Letter">
            <a:extLst>
              <a:ext uri="{FF2B5EF4-FFF2-40B4-BE49-F238E27FC236}">
                <a16:creationId xmlns:a16="http://schemas.microsoft.com/office/drawing/2014/main" id="{C715AED1-A2C3-4CB1-9C95-82D698B885D5}"/>
              </a:ext>
            </a:extLst>
          </p:cNvPr>
          <p:cNvSpPr>
            <a:spLocks noEditPoints="1" noChangeArrowheads="1"/>
          </p:cNvSpPr>
          <p:nvPr/>
        </p:nvSpPr>
        <p:spPr bwMode="auto">
          <a:xfrm>
            <a:off x="7254875" y="2863850"/>
            <a:ext cx="1666875" cy="90805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5304 w 21600"/>
              <a:gd name="T25" fmla="*/ 9216 h 21600"/>
              <a:gd name="T26" fmla="*/ 17504 w 21600"/>
              <a:gd name="T27" fmla="*/ 183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a:ea typeface="+mn-ea"/>
              <a:cs typeface="+mn-cs"/>
            </a:endParaRPr>
          </a:p>
        </p:txBody>
      </p:sp>
      <p:pic>
        <p:nvPicPr>
          <p:cNvPr id="180231" name="Picture 5" descr="C:\Users\williamsk6\AppData\Local\Microsoft\Windows\Temporary Internet Files\Content.IE5\HME9P5DK\MC900434837[1].png">
            <a:extLst>
              <a:ext uri="{FF2B5EF4-FFF2-40B4-BE49-F238E27FC236}">
                <a16:creationId xmlns:a16="http://schemas.microsoft.com/office/drawing/2014/main" id="{F6ED02C5-2A63-4C92-8D56-10EC13BC3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4563" y="4025900"/>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2" name="Picture 3" descr="C:\Users\williamsk6\AppData\Local\Microsoft\Windows\Temporary Internet Files\Content.IE5\3BWVKQV5\MP900174869[1].jpg">
            <a:extLst>
              <a:ext uri="{FF2B5EF4-FFF2-40B4-BE49-F238E27FC236}">
                <a16:creationId xmlns:a16="http://schemas.microsoft.com/office/drawing/2014/main" id="{5E22D1FC-AB13-432B-AC6E-588BB3B74E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00" y="1008063"/>
            <a:ext cx="16192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Content Placeholder 1">
            <a:extLst>
              <a:ext uri="{FF2B5EF4-FFF2-40B4-BE49-F238E27FC236}">
                <a16:creationId xmlns:a16="http://schemas.microsoft.com/office/drawing/2014/main" id="{18D01D00-432A-4A93-9F66-1D6A3609D3D6}"/>
              </a:ext>
            </a:extLst>
          </p:cNvPr>
          <p:cNvSpPr>
            <a:spLocks noGrp="1"/>
          </p:cNvSpPr>
          <p:nvPr>
            <p:ph idx="1"/>
          </p:nvPr>
        </p:nvSpPr>
        <p:spPr bwMode="auto">
          <a:xfrm>
            <a:off x="225425" y="1144588"/>
            <a:ext cx="8689975" cy="479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en-US" altLang="en-US" dirty="0">
                <a:latin typeface="Arial" panose="020B0604020202020204" pitchFamily="34" charset="0"/>
                <a:cs typeface="Arial" panose="020B0604020202020204" pitchFamily="34" charset="0"/>
              </a:rPr>
              <a:t>If you work under a supervising physician, please consult your supervising physician or practice manager regarding cc’ing notes and sending letters.</a:t>
            </a:r>
          </a:p>
        </p:txBody>
      </p:sp>
      <p:sp>
        <p:nvSpPr>
          <p:cNvPr id="182275" name="Title 2">
            <a:extLst>
              <a:ext uri="{FF2B5EF4-FFF2-40B4-BE49-F238E27FC236}">
                <a16:creationId xmlns:a16="http://schemas.microsoft.com/office/drawing/2014/main" id="{A7F01A4E-7181-42A8-821F-A8C6C037854F}"/>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EpicCare Workflow</a:t>
            </a:r>
          </a:p>
        </p:txBody>
      </p:sp>
      <p:sp>
        <p:nvSpPr>
          <p:cNvPr id="182276" name="Slide Number Placeholder 3">
            <a:extLst>
              <a:ext uri="{FF2B5EF4-FFF2-40B4-BE49-F238E27FC236}">
                <a16:creationId xmlns:a16="http://schemas.microsoft.com/office/drawing/2014/main" id="{62AF2321-274D-4BB0-9627-A235C05B66D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D1B0524-DF03-4EFC-8FEC-087E2898BBB0}"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167</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pic>
        <p:nvPicPr>
          <p:cNvPr id="3" name="Picture 2">
            <a:extLst>
              <a:ext uri="{FF2B5EF4-FFF2-40B4-BE49-F238E27FC236}">
                <a16:creationId xmlns:a16="http://schemas.microsoft.com/office/drawing/2014/main" id="{F826048A-69D3-0244-F903-22C39D21601F}"/>
              </a:ext>
            </a:extLst>
          </p:cNvPr>
          <p:cNvPicPr>
            <a:picLocks noChangeAspect="1"/>
          </p:cNvPicPr>
          <p:nvPr/>
        </p:nvPicPr>
        <p:blipFill>
          <a:blip r:embed="rId2"/>
          <a:stretch>
            <a:fillRect/>
          </a:stretch>
        </p:blipFill>
        <p:spPr>
          <a:xfrm>
            <a:off x="288804" y="2589212"/>
            <a:ext cx="8558453" cy="3124200"/>
          </a:xfrm>
          <a:prstGeom prst="rect">
            <a:avLst/>
          </a:prstGeom>
          <a:ln w="12700">
            <a:solidFill>
              <a:schemeClr val="tx1"/>
            </a:solid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Content Placeholder 1">
            <a:extLst>
              <a:ext uri="{FF2B5EF4-FFF2-40B4-BE49-F238E27FC236}">
                <a16:creationId xmlns:a16="http://schemas.microsoft.com/office/drawing/2014/main" id="{3B3A739B-72F3-41F4-A44A-6B70128AD781}"/>
              </a:ext>
            </a:extLst>
          </p:cNvPr>
          <p:cNvSpPr>
            <a:spLocks noGrp="1"/>
          </p:cNvSpPr>
          <p:nvPr>
            <p:ph idx="1"/>
          </p:nvPr>
        </p:nvSpPr>
        <p:spPr bwMode="auto">
          <a:xfrm>
            <a:off x="225425" y="1144588"/>
            <a:ext cx="8689975" cy="479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Remember, in almost all cases, your completed dictation in Dragon is the final product.  There is no transcriptionist to review or interpret what you say.</a:t>
            </a:r>
          </a:p>
        </p:txBody>
      </p:sp>
      <p:sp>
        <p:nvSpPr>
          <p:cNvPr id="183299" name="Title 2">
            <a:extLst>
              <a:ext uri="{FF2B5EF4-FFF2-40B4-BE49-F238E27FC236}">
                <a16:creationId xmlns:a16="http://schemas.microsoft.com/office/drawing/2014/main" id="{F1354D8D-72A2-4314-A89D-8B18E7F930C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Responsibilities</a:t>
            </a:r>
          </a:p>
        </p:txBody>
      </p:sp>
      <p:sp>
        <p:nvSpPr>
          <p:cNvPr id="183300" name="Slide Number Placeholder 3">
            <a:extLst>
              <a:ext uri="{FF2B5EF4-FFF2-40B4-BE49-F238E27FC236}">
                <a16:creationId xmlns:a16="http://schemas.microsoft.com/office/drawing/2014/main" id="{C56EDA63-7D1A-4E32-94B2-253575A679E5}"/>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0979EE3-CD7C-4373-9339-F8C4888EB887}"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168</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pic>
        <p:nvPicPr>
          <p:cNvPr id="183301" name="Picture 9" descr="C:\Users\williamsk6\AppData\Local\Microsoft\Windows\Temporary Internet Files\Content.IE5\HME9P5DK\MC900104706[1].wmf">
            <a:extLst>
              <a:ext uri="{FF2B5EF4-FFF2-40B4-BE49-F238E27FC236}">
                <a16:creationId xmlns:a16="http://schemas.microsoft.com/office/drawing/2014/main" id="{56D6E5FA-E046-42A2-A571-192CAB759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2716213"/>
            <a:ext cx="3559175"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CC4BF2-1C2F-4565-AC08-308ADCE9CFED}"/>
              </a:ext>
            </a:extLst>
          </p:cNvPr>
          <p:cNvSpPr>
            <a:spLocks noGrp="1"/>
          </p:cNvSpPr>
          <p:nvPr>
            <p:ph type="title"/>
          </p:nvPr>
        </p:nvSpPr>
        <p:spPr/>
        <p:txBody>
          <a:bodyPr/>
          <a:lstStyle/>
          <a:p>
            <a:r>
              <a:rPr lang="en-US" dirty="0"/>
              <a:t>Anchor Speech Focus - Option</a:t>
            </a:r>
          </a:p>
        </p:txBody>
      </p:sp>
      <p:sp>
        <p:nvSpPr>
          <p:cNvPr id="4" name="Slide Number Placeholder 3">
            <a:extLst>
              <a:ext uri="{FF2B5EF4-FFF2-40B4-BE49-F238E27FC236}">
                <a16:creationId xmlns:a16="http://schemas.microsoft.com/office/drawing/2014/main" id="{26A60BC1-8F77-42A0-AE08-48340FFBDF9E}"/>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169</a:t>
            </a:fld>
            <a:endParaRPr lang="en-US">
              <a:solidFill>
                <a:srgbClr val="FFFFFF"/>
              </a:solidFill>
            </a:endParaRPr>
          </a:p>
        </p:txBody>
      </p:sp>
      <p:pic>
        <p:nvPicPr>
          <p:cNvPr id="5" name="Picture 2">
            <a:extLst>
              <a:ext uri="{FF2B5EF4-FFF2-40B4-BE49-F238E27FC236}">
                <a16:creationId xmlns:a16="http://schemas.microsoft.com/office/drawing/2014/main" id="{7886EA79-E8B5-494C-BF49-F7290616F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20" y="3803925"/>
            <a:ext cx="2259180" cy="387075"/>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9" name="Picture 8">
            <a:extLst>
              <a:ext uri="{FF2B5EF4-FFF2-40B4-BE49-F238E27FC236}">
                <a16:creationId xmlns:a16="http://schemas.microsoft.com/office/drawing/2014/main" id="{FF024270-1702-4DF4-87C1-8147C0F2E27E}"/>
              </a:ext>
            </a:extLst>
          </p:cNvPr>
          <p:cNvPicPr>
            <a:picLocks noChangeAspect="1"/>
          </p:cNvPicPr>
          <p:nvPr/>
        </p:nvPicPr>
        <p:blipFill>
          <a:blip r:embed="rId3"/>
          <a:stretch>
            <a:fillRect/>
          </a:stretch>
        </p:blipFill>
        <p:spPr>
          <a:xfrm>
            <a:off x="2982608" y="4113635"/>
            <a:ext cx="2259181" cy="1982365"/>
          </a:xfrm>
          <a:prstGeom prst="rect">
            <a:avLst/>
          </a:prstGeom>
        </p:spPr>
      </p:pic>
      <p:sp>
        <p:nvSpPr>
          <p:cNvPr id="10" name="Rectangle 9">
            <a:extLst>
              <a:ext uri="{FF2B5EF4-FFF2-40B4-BE49-F238E27FC236}">
                <a16:creationId xmlns:a16="http://schemas.microsoft.com/office/drawing/2014/main" id="{2A5D22A1-23A5-4B8E-A6E3-BBF6092DD9FC}"/>
              </a:ext>
            </a:extLst>
          </p:cNvPr>
          <p:cNvSpPr/>
          <p:nvPr/>
        </p:nvSpPr>
        <p:spPr>
          <a:xfrm>
            <a:off x="3048000" y="5638800"/>
            <a:ext cx="21336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12" name="Picture 11">
            <a:extLst>
              <a:ext uri="{FF2B5EF4-FFF2-40B4-BE49-F238E27FC236}">
                <a16:creationId xmlns:a16="http://schemas.microsoft.com/office/drawing/2014/main" id="{FFF86915-5BAC-4DC6-8405-6C1135DD8A4D}"/>
              </a:ext>
            </a:extLst>
          </p:cNvPr>
          <p:cNvPicPr>
            <a:picLocks noChangeAspect="1"/>
          </p:cNvPicPr>
          <p:nvPr/>
        </p:nvPicPr>
        <p:blipFill>
          <a:blip r:embed="rId4"/>
          <a:stretch>
            <a:fillRect/>
          </a:stretch>
        </p:blipFill>
        <p:spPr>
          <a:xfrm>
            <a:off x="5690444" y="3707913"/>
            <a:ext cx="3220321" cy="2369848"/>
          </a:xfrm>
          <a:prstGeom prst="rect">
            <a:avLst/>
          </a:prstGeom>
          <a:ln w="12700">
            <a:solidFill>
              <a:schemeClr val="tx1"/>
            </a:solidFill>
          </a:ln>
        </p:spPr>
      </p:pic>
      <p:sp>
        <p:nvSpPr>
          <p:cNvPr id="15" name="TextBox 14">
            <a:extLst>
              <a:ext uri="{FF2B5EF4-FFF2-40B4-BE49-F238E27FC236}">
                <a16:creationId xmlns:a16="http://schemas.microsoft.com/office/drawing/2014/main" id="{9647EA10-8C77-4DE5-833F-615CF6E9D730}"/>
              </a:ext>
            </a:extLst>
          </p:cNvPr>
          <p:cNvSpPr txBox="1"/>
          <p:nvPr/>
        </p:nvSpPr>
        <p:spPr>
          <a:xfrm>
            <a:off x="18289" y="914402"/>
            <a:ext cx="8892476" cy="2062103"/>
          </a:xfrm>
          <a:prstGeom prst="rect">
            <a:avLst/>
          </a:prstGeom>
          <a:noFill/>
        </p:spPr>
        <p:txBody>
          <a:bodyPr wrap="square" rtlCol="0">
            <a:spAutoFit/>
          </a:bodyPr>
          <a:lstStyle/>
          <a:p>
            <a:pPr marL="285750" lvl="0" indent="-285750">
              <a:spcAft>
                <a:spcPts val="1200"/>
              </a:spcAft>
              <a:buFont typeface="Arial" pitchFamily="34" charset="0"/>
              <a:buChar char="•"/>
            </a:pPr>
            <a:r>
              <a:rPr lang="en-US" sz="1600" b="1" dirty="0">
                <a:solidFill>
                  <a:srgbClr val="000000"/>
                </a:solidFill>
                <a:latin typeface="Arial" panose="020B0604020202020204" pitchFamily="34" charset="0"/>
                <a:cs typeface="Arial" panose="020B0604020202020204" pitchFamily="34" charset="0"/>
              </a:rPr>
              <a:t>Anchoring Speech Focus </a:t>
            </a:r>
            <a:r>
              <a:rPr lang="en-US" sz="1600" dirty="0">
                <a:solidFill>
                  <a:srgbClr val="000000"/>
                </a:solidFill>
                <a:latin typeface="Arial" panose="020B0604020202020204" pitchFamily="34" charset="0"/>
                <a:cs typeface="Arial" panose="020B0604020202020204" pitchFamily="34" charset="0"/>
              </a:rPr>
              <a:t>allows you to dictate directly into a note while interacting with other applications, to save time and clicks within your daily routines or workflows.  </a:t>
            </a:r>
          </a:p>
          <a:p>
            <a:pPr marL="285750" lvl="0" indent="-285750">
              <a:spcAft>
                <a:spcPts val="1200"/>
              </a:spcAft>
              <a:buFont typeface="Arial" pitchFamily="34" charset="0"/>
              <a:buChar char="•"/>
            </a:pPr>
            <a:r>
              <a:rPr lang="en-US" sz="1600" dirty="0">
                <a:solidFill>
                  <a:srgbClr val="000000"/>
                </a:solidFill>
                <a:latin typeface="Arial" panose="020B0604020202020204" pitchFamily="34" charset="0"/>
                <a:cs typeface="Arial" panose="020B0604020202020204" pitchFamily="34" charset="0"/>
              </a:rPr>
              <a:t>Say “anchor speech focus” to anchor the cursor where you want the dictation to populate in the EMR.  You will see the Dragon microphone icon change to a padlock when it’s toggled on.</a:t>
            </a:r>
          </a:p>
          <a:p>
            <a:pPr marL="285750" lvl="0" indent="-285750">
              <a:spcAft>
                <a:spcPts val="1200"/>
              </a:spcAft>
              <a:buFont typeface="Arial" pitchFamily="34" charset="0"/>
              <a:buChar char="•"/>
            </a:pPr>
            <a:r>
              <a:rPr lang="en-US" sz="1600" dirty="0">
                <a:solidFill>
                  <a:srgbClr val="000000"/>
                </a:solidFill>
                <a:latin typeface="Arial" panose="020B0604020202020204" pitchFamily="34" charset="0"/>
                <a:cs typeface="Arial" panose="020B0604020202020204" pitchFamily="34" charset="0"/>
              </a:rPr>
              <a:t> Say </a:t>
            </a:r>
            <a:r>
              <a:rPr lang="en-US" sz="1600" dirty="0">
                <a:solidFill>
                  <a:srgbClr val="EA5F00"/>
                </a:solidFill>
                <a:latin typeface="Arial" panose="020B0604020202020204" pitchFamily="34" charset="0"/>
                <a:cs typeface="Arial" panose="020B0604020202020204" pitchFamily="34" charset="0"/>
              </a:rPr>
              <a:t>“release speech focus” </a:t>
            </a:r>
            <a:r>
              <a:rPr lang="en-US" sz="1600" dirty="0">
                <a:solidFill>
                  <a:srgbClr val="000000"/>
                </a:solidFill>
                <a:latin typeface="Arial" panose="020B0604020202020204" pitchFamily="34" charset="0"/>
                <a:cs typeface="Arial" panose="020B0604020202020204" pitchFamily="34" charset="0"/>
              </a:rPr>
              <a:t>to toggle it off.  The icon will change back to a microphone.</a:t>
            </a:r>
          </a:p>
          <a:p>
            <a:pPr lvl="0">
              <a:spcAft>
                <a:spcPts val="1200"/>
              </a:spcAft>
            </a:pPr>
            <a:endParaRPr lang="en-US" dirty="0">
              <a:solidFill>
                <a:srgbClr val="0000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C25595F-0A9B-44EB-9D1A-0D7CE205DE18}"/>
              </a:ext>
            </a:extLst>
          </p:cNvPr>
          <p:cNvSpPr/>
          <p:nvPr/>
        </p:nvSpPr>
        <p:spPr>
          <a:xfrm>
            <a:off x="6019800" y="4419600"/>
            <a:ext cx="1066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18" name="Picture 17">
            <a:extLst>
              <a:ext uri="{FF2B5EF4-FFF2-40B4-BE49-F238E27FC236}">
                <a16:creationId xmlns:a16="http://schemas.microsoft.com/office/drawing/2014/main" id="{98E2649D-4052-4A24-903C-54246183701D}"/>
              </a:ext>
            </a:extLst>
          </p:cNvPr>
          <p:cNvPicPr>
            <a:picLocks noChangeAspect="1"/>
          </p:cNvPicPr>
          <p:nvPr/>
        </p:nvPicPr>
        <p:blipFill>
          <a:blip r:embed="rId5"/>
          <a:stretch>
            <a:fillRect/>
          </a:stretch>
        </p:blipFill>
        <p:spPr>
          <a:xfrm>
            <a:off x="4427050" y="3283155"/>
            <a:ext cx="2486025" cy="387075"/>
          </a:xfrm>
          <a:prstGeom prst="rect">
            <a:avLst/>
          </a:prstGeom>
        </p:spPr>
      </p:pic>
      <p:sp>
        <p:nvSpPr>
          <p:cNvPr id="19" name="Rectangle 18">
            <a:extLst>
              <a:ext uri="{FF2B5EF4-FFF2-40B4-BE49-F238E27FC236}">
                <a16:creationId xmlns:a16="http://schemas.microsoft.com/office/drawing/2014/main" id="{6354DA0C-FD15-4B19-9600-837A1CE9126A}"/>
              </a:ext>
            </a:extLst>
          </p:cNvPr>
          <p:cNvSpPr/>
          <p:nvPr/>
        </p:nvSpPr>
        <p:spPr>
          <a:xfrm>
            <a:off x="6019800" y="5105400"/>
            <a:ext cx="9144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17" name="Content Placeholder 16">
            <a:extLst>
              <a:ext uri="{FF2B5EF4-FFF2-40B4-BE49-F238E27FC236}">
                <a16:creationId xmlns:a16="http://schemas.microsoft.com/office/drawing/2014/main" id="{72A69DB6-658C-4CD2-83A6-B3E940B3CAA0}"/>
              </a:ext>
            </a:extLst>
          </p:cNvPr>
          <p:cNvPicPr>
            <a:picLocks noGrp="1" noChangeAspect="1"/>
          </p:cNvPicPr>
          <p:nvPr>
            <p:ph idx="1"/>
          </p:nvPr>
        </p:nvPicPr>
        <p:blipFill>
          <a:blip r:embed="rId6"/>
          <a:stretch>
            <a:fillRect/>
          </a:stretch>
        </p:blipFill>
        <p:spPr>
          <a:xfrm>
            <a:off x="1219200" y="4191000"/>
            <a:ext cx="1687208" cy="1932511"/>
          </a:xfrm>
          <a:prstGeom prst="rect">
            <a:avLst/>
          </a:prstGeom>
        </p:spPr>
      </p:pic>
      <p:sp>
        <p:nvSpPr>
          <p:cNvPr id="7" name="Rectangle 6">
            <a:extLst>
              <a:ext uri="{FF2B5EF4-FFF2-40B4-BE49-F238E27FC236}">
                <a16:creationId xmlns:a16="http://schemas.microsoft.com/office/drawing/2014/main" id="{A11FC5C8-F6EC-4336-8F34-43CE623BFA48}"/>
              </a:ext>
            </a:extLst>
          </p:cNvPr>
          <p:cNvSpPr/>
          <p:nvPr/>
        </p:nvSpPr>
        <p:spPr>
          <a:xfrm>
            <a:off x="1219200" y="5638801"/>
            <a:ext cx="9144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3826494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377ECE-E8E8-4CF3-A008-DA23E81918E8}"/>
              </a:ext>
            </a:extLst>
          </p:cNvPr>
          <p:cNvSpPr>
            <a:spLocks noGrp="1"/>
          </p:cNvSpPr>
          <p:nvPr>
            <p:ph idx="1"/>
          </p:nvPr>
        </p:nvSpPr>
        <p:spPr>
          <a:xfrm>
            <a:off x="47251" y="3386711"/>
            <a:ext cx="8680328" cy="5142926"/>
          </a:xfrm>
        </p:spPr>
        <p:txBody>
          <a:bodyPr/>
          <a:lstStyle/>
          <a:p>
            <a:pPr marL="0" indent="0">
              <a:buNone/>
            </a:pPr>
            <a:r>
              <a:rPr lang="en-US" dirty="0"/>
              <a:t>Clinical workstations are workstations only found at UPMC facilities.  To access DMO and the EHR application of your choice from a Clinical Workstation, click on the DMO icon from the </a:t>
            </a:r>
            <a:r>
              <a:rPr lang="en-US" dirty="0" err="1"/>
              <a:t>CareFX</a:t>
            </a:r>
            <a:r>
              <a:rPr lang="en-US" dirty="0"/>
              <a:t>-Launch Bar.  This will launch your clinical application. </a:t>
            </a:r>
          </a:p>
          <a:p>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5B68386A-B49D-4AAA-902C-5F645646233D}"/>
              </a:ext>
            </a:extLst>
          </p:cNvPr>
          <p:cNvSpPr>
            <a:spLocks noGrp="1"/>
          </p:cNvSpPr>
          <p:nvPr>
            <p:ph type="title"/>
          </p:nvPr>
        </p:nvSpPr>
        <p:spPr/>
        <p:txBody>
          <a:bodyPr/>
          <a:lstStyle/>
          <a:p>
            <a:r>
              <a:rPr lang="en-US" dirty="0"/>
              <a:t>Accessing DMO from a Clinical Workstation at a UPMC Facility using the </a:t>
            </a:r>
            <a:r>
              <a:rPr lang="en-US" dirty="0" err="1"/>
              <a:t>CareFX</a:t>
            </a:r>
            <a:r>
              <a:rPr lang="en-US" dirty="0"/>
              <a:t>-Launch Bar</a:t>
            </a:r>
          </a:p>
        </p:txBody>
      </p:sp>
      <p:sp>
        <p:nvSpPr>
          <p:cNvPr id="4" name="Slide Number Placeholder 3">
            <a:extLst>
              <a:ext uri="{FF2B5EF4-FFF2-40B4-BE49-F238E27FC236}">
                <a16:creationId xmlns:a16="http://schemas.microsoft.com/office/drawing/2014/main" id="{57582B42-0C0F-449D-AEBA-424E4CF61796}"/>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17</a:t>
            </a:fld>
            <a:endParaRPr lang="en-US">
              <a:solidFill>
                <a:srgbClr val="FFFFFF"/>
              </a:solidFill>
            </a:endParaRPr>
          </a:p>
        </p:txBody>
      </p:sp>
      <p:pic>
        <p:nvPicPr>
          <p:cNvPr id="7" name="Picture 6">
            <a:extLst>
              <a:ext uri="{FF2B5EF4-FFF2-40B4-BE49-F238E27FC236}">
                <a16:creationId xmlns:a16="http://schemas.microsoft.com/office/drawing/2014/main" id="{87B74859-B613-6B98-2C8C-A6700DBD5B17}"/>
              </a:ext>
            </a:extLst>
          </p:cNvPr>
          <p:cNvPicPr>
            <a:picLocks noChangeAspect="1"/>
          </p:cNvPicPr>
          <p:nvPr/>
        </p:nvPicPr>
        <p:blipFill>
          <a:blip r:embed="rId3"/>
          <a:stretch>
            <a:fillRect/>
          </a:stretch>
        </p:blipFill>
        <p:spPr>
          <a:xfrm>
            <a:off x="171452" y="2057400"/>
            <a:ext cx="8820148" cy="571346"/>
          </a:xfrm>
          <a:prstGeom prst="rect">
            <a:avLst/>
          </a:prstGeom>
          <a:ln w="12700">
            <a:solidFill>
              <a:schemeClr val="tx1"/>
            </a:solidFill>
          </a:ln>
        </p:spPr>
      </p:pic>
    </p:spTree>
    <p:extLst>
      <p:ext uri="{BB962C8B-B14F-4D97-AF65-F5344CB8AC3E}">
        <p14:creationId xmlns:p14="http://schemas.microsoft.com/office/powerpoint/2010/main" val="347428329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468000AE-3F55-18BA-928E-725E8D381DBF}"/>
              </a:ext>
            </a:extLst>
          </p:cNvPr>
          <p:cNvPicPr>
            <a:picLocks noGrp="1" noChangeAspect="1"/>
          </p:cNvPicPr>
          <p:nvPr>
            <p:ph idx="1"/>
          </p:nvPr>
        </p:nvPicPr>
        <p:blipFill>
          <a:blip r:embed="rId2"/>
          <a:stretch>
            <a:fillRect/>
          </a:stretch>
        </p:blipFill>
        <p:spPr>
          <a:xfrm>
            <a:off x="503445" y="2590539"/>
            <a:ext cx="2133599" cy="3434159"/>
          </a:xfrm>
        </p:spPr>
      </p:pic>
      <p:sp>
        <p:nvSpPr>
          <p:cNvPr id="3" name="Title 2">
            <a:extLst>
              <a:ext uri="{FF2B5EF4-FFF2-40B4-BE49-F238E27FC236}">
                <a16:creationId xmlns:a16="http://schemas.microsoft.com/office/drawing/2014/main" id="{08CC4BF2-1C2F-4565-AC08-308ADCE9CFED}"/>
              </a:ext>
            </a:extLst>
          </p:cNvPr>
          <p:cNvSpPr>
            <a:spLocks noGrp="1"/>
          </p:cNvSpPr>
          <p:nvPr>
            <p:ph type="title"/>
          </p:nvPr>
        </p:nvSpPr>
        <p:spPr/>
        <p:txBody>
          <a:bodyPr/>
          <a:lstStyle/>
          <a:p>
            <a:r>
              <a:rPr lang="en-US" dirty="0"/>
              <a:t>Anchor Speech Focus - Option</a:t>
            </a:r>
          </a:p>
        </p:txBody>
      </p:sp>
      <p:sp>
        <p:nvSpPr>
          <p:cNvPr id="4" name="Slide Number Placeholder 3">
            <a:extLst>
              <a:ext uri="{FF2B5EF4-FFF2-40B4-BE49-F238E27FC236}">
                <a16:creationId xmlns:a16="http://schemas.microsoft.com/office/drawing/2014/main" id="{26A60BC1-8F77-42A0-AE08-48340FFBDF9E}"/>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170</a:t>
            </a:fld>
            <a:endParaRPr lang="en-US">
              <a:solidFill>
                <a:srgbClr val="FFFFFF"/>
              </a:solidFill>
            </a:endParaRPr>
          </a:p>
        </p:txBody>
      </p:sp>
      <p:pic>
        <p:nvPicPr>
          <p:cNvPr id="9" name="Picture 8">
            <a:extLst>
              <a:ext uri="{FF2B5EF4-FFF2-40B4-BE49-F238E27FC236}">
                <a16:creationId xmlns:a16="http://schemas.microsoft.com/office/drawing/2014/main" id="{FF024270-1702-4DF4-87C1-8147C0F2E27E}"/>
              </a:ext>
            </a:extLst>
          </p:cNvPr>
          <p:cNvPicPr>
            <a:picLocks noChangeAspect="1"/>
          </p:cNvPicPr>
          <p:nvPr/>
        </p:nvPicPr>
        <p:blipFill>
          <a:blip r:embed="rId3"/>
          <a:stretch>
            <a:fillRect/>
          </a:stretch>
        </p:blipFill>
        <p:spPr>
          <a:xfrm>
            <a:off x="2982608" y="4113635"/>
            <a:ext cx="2259181" cy="1982365"/>
          </a:xfrm>
          <a:prstGeom prst="rect">
            <a:avLst/>
          </a:prstGeom>
        </p:spPr>
      </p:pic>
      <p:sp>
        <p:nvSpPr>
          <p:cNvPr id="10" name="Rectangle 9">
            <a:extLst>
              <a:ext uri="{FF2B5EF4-FFF2-40B4-BE49-F238E27FC236}">
                <a16:creationId xmlns:a16="http://schemas.microsoft.com/office/drawing/2014/main" id="{2A5D22A1-23A5-4B8E-A6E3-BBF6092DD9FC}"/>
              </a:ext>
            </a:extLst>
          </p:cNvPr>
          <p:cNvSpPr/>
          <p:nvPr/>
        </p:nvSpPr>
        <p:spPr>
          <a:xfrm>
            <a:off x="3048000" y="5638800"/>
            <a:ext cx="21336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12" name="Picture 11">
            <a:extLst>
              <a:ext uri="{FF2B5EF4-FFF2-40B4-BE49-F238E27FC236}">
                <a16:creationId xmlns:a16="http://schemas.microsoft.com/office/drawing/2014/main" id="{FFF86915-5BAC-4DC6-8405-6C1135DD8A4D}"/>
              </a:ext>
            </a:extLst>
          </p:cNvPr>
          <p:cNvPicPr>
            <a:picLocks noChangeAspect="1"/>
          </p:cNvPicPr>
          <p:nvPr/>
        </p:nvPicPr>
        <p:blipFill>
          <a:blip r:embed="rId4"/>
          <a:stretch>
            <a:fillRect/>
          </a:stretch>
        </p:blipFill>
        <p:spPr>
          <a:xfrm>
            <a:off x="5690444" y="3707913"/>
            <a:ext cx="3220321" cy="2369848"/>
          </a:xfrm>
          <a:prstGeom prst="rect">
            <a:avLst/>
          </a:prstGeom>
          <a:ln w="12700">
            <a:solidFill>
              <a:schemeClr val="tx1"/>
            </a:solidFill>
          </a:ln>
        </p:spPr>
      </p:pic>
      <p:sp>
        <p:nvSpPr>
          <p:cNvPr id="15" name="TextBox 14">
            <a:extLst>
              <a:ext uri="{FF2B5EF4-FFF2-40B4-BE49-F238E27FC236}">
                <a16:creationId xmlns:a16="http://schemas.microsoft.com/office/drawing/2014/main" id="{9647EA10-8C77-4DE5-833F-615CF6E9D730}"/>
              </a:ext>
            </a:extLst>
          </p:cNvPr>
          <p:cNvSpPr txBox="1"/>
          <p:nvPr/>
        </p:nvSpPr>
        <p:spPr>
          <a:xfrm>
            <a:off x="18289" y="914402"/>
            <a:ext cx="8892476" cy="2062103"/>
          </a:xfrm>
          <a:prstGeom prst="rect">
            <a:avLst/>
          </a:prstGeom>
          <a:noFill/>
        </p:spPr>
        <p:txBody>
          <a:bodyPr wrap="square" rtlCol="0">
            <a:spAutoFit/>
          </a:bodyPr>
          <a:lstStyle/>
          <a:p>
            <a:pPr marL="285750" lvl="0" indent="-285750">
              <a:spcAft>
                <a:spcPts val="1200"/>
              </a:spcAft>
              <a:buFont typeface="Arial" pitchFamily="34" charset="0"/>
              <a:buChar char="•"/>
            </a:pPr>
            <a:r>
              <a:rPr lang="en-US" sz="1600" b="1" dirty="0">
                <a:solidFill>
                  <a:srgbClr val="000000"/>
                </a:solidFill>
                <a:latin typeface="Arial" panose="020B0604020202020204" pitchFamily="34" charset="0"/>
                <a:cs typeface="Arial" panose="020B0604020202020204" pitchFamily="34" charset="0"/>
              </a:rPr>
              <a:t>Anchoring Speech Focus </a:t>
            </a:r>
            <a:r>
              <a:rPr lang="en-US" sz="1600" dirty="0">
                <a:solidFill>
                  <a:srgbClr val="000000"/>
                </a:solidFill>
                <a:latin typeface="Arial" panose="020B0604020202020204" pitchFamily="34" charset="0"/>
                <a:cs typeface="Arial" panose="020B0604020202020204" pitchFamily="34" charset="0"/>
              </a:rPr>
              <a:t>allows you to dictate directly into a note while interacting with other applications, to save time and clicks within your daily routines or workflows.  </a:t>
            </a:r>
          </a:p>
          <a:p>
            <a:pPr marL="285750" lvl="0" indent="-285750">
              <a:spcAft>
                <a:spcPts val="1200"/>
              </a:spcAft>
              <a:buFont typeface="Arial" pitchFamily="34" charset="0"/>
              <a:buChar char="•"/>
            </a:pPr>
            <a:r>
              <a:rPr lang="en-US" sz="1600" dirty="0">
                <a:solidFill>
                  <a:srgbClr val="000000"/>
                </a:solidFill>
                <a:latin typeface="Arial" panose="020B0604020202020204" pitchFamily="34" charset="0"/>
                <a:cs typeface="Arial" panose="020B0604020202020204" pitchFamily="34" charset="0"/>
              </a:rPr>
              <a:t>Say “anchor speech focus” to anchor the cursor where you want the dictation to populate in the EMR.  You will see the Dragon microphone icon change to a padlock when it’s toggled on.</a:t>
            </a:r>
          </a:p>
          <a:p>
            <a:pPr marL="285750" lvl="0" indent="-285750">
              <a:spcAft>
                <a:spcPts val="1200"/>
              </a:spcAft>
              <a:buFont typeface="Arial" pitchFamily="34" charset="0"/>
              <a:buChar char="•"/>
            </a:pPr>
            <a:r>
              <a:rPr lang="en-US" sz="1600" dirty="0">
                <a:solidFill>
                  <a:srgbClr val="000000"/>
                </a:solidFill>
                <a:latin typeface="Arial" panose="020B0604020202020204" pitchFamily="34" charset="0"/>
                <a:cs typeface="Arial" panose="020B0604020202020204" pitchFamily="34" charset="0"/>
              </a:rPr>
              <a:t> Say </a:t>
            </a:r>
            <a:r>
              <a:rPr lang="en-US" sz="1600" dirty="0">
                <a:solidFill>
                  <a:srgbClr val="EA5F00"/>
                </a:solidFill>
                <a:latin typeface="Arial" panose="020B0604020202020204" pitchFamily="34" charset="0"/>
                <a:cs typeface="Arial" panose="020B0604020202020204" pitchFamily="34" charset="0"/>
              </a:rPr>
              <a:t>“release speech focus” </a:t>
            </a:r>
            <a:r>
              <a:rPr lang="en-US" sz="1600" dirty="0">
                <a:solidFill>
                  <a:srgbClr val="000000"/>
                </a:solidFill>
                <a:latin typeface="Arial" panose="020B0604020202020204" pitchFamily="34" charset="0"/>
                <a:cs typeface="Arial" panose="020B0604020202020204" pitchFamily="34" charset="0"/>
              </a:rPr>
              <a:t>to toggle it off.  The icon will change back to a microphone.</a:t>
            </a:r>
          </a:p>
          <a:p>
            <a:pPr lvl="0">
              <a:spcAft>
                <a:spcPts val="1200"/>
              </a:spcAft>
            </a:pPr>
            <a:endParaRPr lang="en-US" dirty="0">
              <a:solidFill>
                <a:srgbClr val="0000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C25595F-0A9B-44EB-9D1A-0D7CE205DE18}"/>
              </a:ext>
            </a:extLst>
          </p:cNvPr>
          <p:cNvSpPr/>
          <p:nvPr/>
        </p:nvSpPr>
        <p:spPr>
          <a:xfrm>
            <a:off x="6019800" y="4419600"/>
            <a:ext cx="1066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9" name="Rectangle 18">
            <a:extLst>
              <a:ext uri="{FF2B5EF4-FFF2-40B4-BE49-F238E27FC236}">
                <a16:creationId xmlns:a16="http://schemas.microsoft.com/office/drawing/2014/main" id="{6354DA0C-FD15-4B19-9600-837A1CE9126A}"/>
              </a:ext>
            </a:extLst>
          </p:cNvPr>
          <p:cNvSpPr/>
          <p:nvPr/>
        </p:nvSpPr>
        <p:spPr>
          <a:xfrm>
            <a:off x="6019800" y="5105400"/>
            <a:ext cx="9144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7" name="Rectangle 6">
            <a:extLst>
              <a:ext uri="{FF2B5EF4-FFF2-40B4-BE49-F238E27FC236}">
                <a16:creationId xmlns:a16="http://schemas.microsoft.com/office/drawing/2014/main" id="{A11FC5C8-F6EC-4336-8F34-43CE623BFA48}"/>
              </a:ext>
            </a:extLst>
          </p:cNvPr>
          <p:cNvSpPr/>
          <p:nvPr/>
        </p:nvSpPr>
        <p:spPr>
          <a:xfrm>
            <a:off x="503445" y="5791200"/>
            <a:ext cx="1249155" cy="2334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22211752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DF356C-9F60-424B-B463-5848459900E1}"/>
              </a:ext>
            </a:extLst>
          </p:cNvPr>
          <p:cNvSpPr>
            <a:spLocks noGrp="1"/>
          </p:cNvSpPr>
          <p:nvPr>
            <p:ph idx="1"/>
          </p:nvPr>
        </p:nvSpPr>
        <p:spPr/>
        <p:txBody>
          <a:bodyPr/>
          <a:lstStyle/>
          <a:p>
            <a:r>
              <a:rPr lang="en-US" dirty="0"/>
              <a:t>DMO uses skin colors to differentiate instances of Dragon.</a:t>
            </a:r>
          </a:p>
          <a:p>
            <a:r>
              <a:rPr lang="en-US" dirty="0"/>
              <a:t>You can click on the correct </a:t>
            </a:r>
            <a:r>
              <a:rPr lang="en-US" dirty="0" err="1"/>
              <a:t>DragonBar</a:t>
            </a:r>
            <a:r>
              <a:rPr lang="en-US" dirty="0"/>
              <a:t> before dictating.</a:t>
            </a:r>
          </a:p>
        </p:txBody>
      </p:sp>
      <p:sp>
        <p:nvSpPr>
          <p:cNvPr id="3" name="Title 2">
            <a:extLst>
              <a:ext uri="{FF2B5EF4-FFF2-40B4-BE49-F238E27FC236}">
                <a16:creationId xmlns:a16="http://schemas.microsoft.com/office/drawing/2014/main" id="{BD4D6C6F-643D-4509-93BC-47FBEBEC5387}"/>
              </a:ext>
            </a:extLst>
          </p:cNvPr>
          <p:cNvSpPr>
            <a:spLocks noGrp="1"/>
          </p:cNvSpPr>
          <p:nvPr>
            <p:ph type="title"/>
          </p:nvPr>
        </p:nvSpPr>
        <p:spPr/>
        <p:txBody>
          <a:bodyPr/>
          <a:lstStyle/>
          <a:p>
            <a:r>
              <a:rPr lang="en-US" dirty="0"/>
              <a:t>Using DMO with multiple EMR’s</a:t>
            </a:r>
          </a:p>
        </p:txBody>
      </p:sp>
      <p:sp>
        <p:nvSpPr>
          <p:cNvPr id="4" name="Slide Number Placeholder 3">
            <a:extLst>
              <a:ext uri="{FF2B5EF4-FFF2-40B4-BE49-F238E27FC236}">
                <a16:creationId xmlns:a16="http://schemas.microsoft.com/office/drawing/2014/main" id="{7D7BB542-6B9F-4700-82FD-C12F036FDECE}"/>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171</a:t>
            </a:fld>
            <a:endParaRPr lang="en-US">
              <a:solidFill>
                <a:srgbClr val="FFFFFF"/>
              </a:solidFill>
            </a:endParaRPr>
          </a:p>
        </p:txBody>
      </p:sp>
      <p:sp>
        <p:nvSpPr>
          <p:cNvPr id="7" name="TextBox 6">
            <a:extLst>
              <a:ext uri="{FF2B5EF4-FFF2-40B4-BE49-F238E27FC236}">
                <a16:creationId xmlns:a16="http://schemas.microsoft.com/office/drawing/2014/main" id="{D61E21C0-458F-45CD-88FA-F4B249974726}"/>
              </a:ext>
            </a:extLst>
          </p:cNvPr>
          <p:cNvSpPr txBox="1"/>
          <p:nvPr/>
        </p:nvSpPr>
        <p:spPr>
          <a:xfrm>
            <a:off x="3583846" y="2748677"/>
            <a:ext cx="4798154"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Helvetica"/>
                <a:ea typeface="+mn-ea"/>
                <a:cs typeface="+mn-cs"/>
              </a:rPr>
              <a:t>Core </a:t>
            </a:r>
            <a:r>
              <a:rPr kumimoji="0" lang="en-US" b="0" i="0" u="none" strike="noStrike" kern="1200" cap="none" spc="0" normalizeH="0" baseline="0" noProof="0" dirty="0" err="1">
                <a:ln>
                  <a:noFill/>
                </a:ln>
                <a:solidFill>
                  <a:srgbClr val="000000"/>
                </a:solidFill>
                <a:effectLst/>
                <a:uLnTx/>
                <a:uFillTx/>
                <a:latin typeface="Helvetica"/>
                <a:ea typeface="+mn-ea"/>
                <a:cs typeface="+mn-cs"/>
              </a:rPr>
              <a:t>PowerChart</a:t>
            </a:r>
            <a:r>
              <a:rPr kumimoji="0" lang="en-US" b="0" i="0" u="none" strike="noStrike" kern="1200" cap="none" spc="0" normalizeH="0" baseline="0" noProof="0" dirty="0">
                <a:ln>
                  <a:noFill/>
                </a:ln>
                <a:solidFill>
                  <a:srgbClr val="000000"/>
                </a:solidFill>
                <a:effectLst/>
                <a:uLnTx/>
                <a:uFillTx/>
                <a:latin typeface="Helvetica"/>
                <a:ea typeface="+mn-ea"/>
                <a:cs typeface="+mn-cs"/>
              </a:rPr>
              <a:t>/CHP </a:t>
            </a:r>
            <a:r>
              <a:rPr kumimoji="0" lang="en-US" b="0" i="0" u="none" strike="noStrike" kern="1200" cap="none" spc="0" normalizeH="0" baseline="0" noProof="0" dirty="0" err="1">
                <a:ln>
                  <a:noFill/>
                </a:ln>
                <a:solidFill>
                  <a:srgbClr val="000000"/>
                </a:solidFill>
                <a:effectLst/>
                <a:uLnTx/>
                <a:uFillTx/>
                <a:latin typeface="Helvetica"/>
                <a:ea typeface="+mn-ea"/>
                <a:cs typeface="+mn-cs"/>
              </a:rPr>
              <a:t>PowerChart</a:t>
            </a:r>
            <a:endParaRPr kumimoji="0" lang="en-US"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8" name="TextBox 7">
            <a:extLst>
              <a:ext uri="{FF2B5EF4-FFF2-40B4-BE49-F238E27FC236}">
                <a16:creationId xmlns:a16="http://schemas.microsoft.com/office/drawing/2014/main" id="{9D8B213F-AC9C-4898-9E81-C7723D10E0E2}"/>
              </a:ext>
            </a:extLst>
          </p:cNvPr>
          <p:cNvSpPr txBox="1"/>
          <p:nvPr/>
        </p:nvSpPr>
        <p:spPr>
          <a:xfrm>
            <a:off x="3581400" y="3745468"/>
            <a:ext cx="5105400"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mn-cs"/>
              </a:rPr>
              <a:t>Epic DMO Hyperdrive</a:t>
            </a:r>
          </a:p>
        </p:txBody>
      </p:sp>
      <p:sp>
        <p:nvSpPr>
          <p:cNvPr id="16" name="TextBox 15">
            <a:extLst>
              <a:ext uri="{FF2B5EF4-FFF2-40B4-BE49-F238E27FC236}">
                <a16:creationId xmlns:a16="http://schemas.microsoft.com/office/drawing/2014/main" id="{A33E6325-CA13-4AD3-AC91-95C5E76A8AF8}"/>
              </a:ext>
            </a:extLst>
          </p:cNvPr>
          <p:cNvSpPr txBox="1"/>
          <p:nvPr/>
        </p:nvSpPr>
        <p:spPr>
          <a:xfrm>
            <a:off x="3581400" y="4535269"/>
            <a:ext cx="495300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mn-cs"/>
              </a:rPr>
              <a:t>Click the Blue skin for </a:t>
            </a:r>
            <a:r>
              <a:rPr kumimoji="0" lang="en-US" sz="1800" b="1" i="0" u="none" strike="noStrike" kern="1200" cap="none" spc="0" normalizeH="0" baseline="0" noProof="0" dirty="0" err="1">
                <a:ln>
                  <a:noFill/>
                </a:ln>
                <a:solidFill>
                  <a:srgbClr val="000000"/>
                </a:solidFill>
                <a:effectLst/>
                <a:uLnTx/>
                <a:uFillTx/>
                <a:latin typeface="Helvetica"/>
                <a:ea typeface="+mn-ea"/>
                <a:cs typeface="+mn-cs"/>
              </a:rPr>
              <a:t>MedOnc</a:t>
            </a:r>
            <a:r>
              <a:rPr kumimoji="0" lang="en-US" sz="1800" b="0" i="0" u="none" strike="noStrike" kern="1200" cap="none" spc="0" normalizeH="0" baseline="0" noProof="0" dirty="0">
                <a:ln>
                  <a:noFill/>
                </a:ln>
                <a:solidFill>
                  <a:srgbClr val="000000"/>
                </a:solidFill>
                <a:effectLst/>
                <a:uLnTx/>
                <a:uFillTx/>
                <a:latin typeface="Helvetica"/>
                <a:ea typeface="+mn-ea"/>
                <a:cs typeface="+mn-cs"/>
              </a:rPr>
              <a:t> Manager (Medical Oncology) or </a:t>
            </a:r>
            <a:r>
              <a:rPr kumimoji="0" lang="en-US" sz="1800" b="1" i="0" u="none" strike="noStrike" kern="1200" cap="none" spc="0" normalizeH="0" baseline="0" noProof="0" dirty="0">
                <a:ln>
                  <a:noFill/>
                </a:ln>
                <a:solidFill>
                  <a:srgbClr val="000000"/>
                </a:solidFill>
                <a:effectLst/>
                <a:uLnTx/>
                <a:uFillTx/>
                <a:latin typeface="Helvetica"/>
                <a:ea typeface="+mn-ea"/>
                <a:cs typeface="+mn-cs"/>
              </a:rPr>
              <a:t>RO</a:t>
            </a:r>
            <a:r>
              <a:rPr kumimoji="0" lang="en-US" sz="1800" b="0" i="0" u="none" strike="noStrike" kern="1200" cap="none" spc="0" normalizeH="0" baseline="0" noProof="0" dirty="0">
                <a:ln>
                  <a:noFill/>
                </a:ln>
                <a:solidFill>
                  <a:srgbClr val="000000"/>
                </a:solidFill>
                <a:effectLst/>
                <a:uLnTx/>
                <a:uFillTx/>
                <a:latin typeface="Helvetica"/>
                <a:ea typeface="+mn-ea"/>
                <a:cs typeface="+mn-cs"/>
              </a:rPr>
              <a:t> (Radiology Oncology)</a:t>
            </a:r>
          </a:p>
        </p:txBody>
      </p:sp>
      <p:pic>
        <p:nvPicPr>
          <p:cNvPr id="6" name="Picture 5">
            <a:extLst>
              <a:ext uri="{FF2B5EF4-FFF2-40B4-BE49-F238E27FC236}">
                <a16:creationId xmlns:a16="http://schemas.microsoft.com/office/drawing/2014/main" id="{8FED3F78-6E71-073C-C111-862F2CB4B207}"/>
              </a:ext>
            </a:extLst>
          </p:cNvPr>
          <p:cNvPicPr>
            <a:picLocks noChangeAspect="1"/>
          </p:cNvPicPr>
          <p:nvPr/>
        </p:nvPicPr>
        <p:blipFill>
          <a:blip r:embed="rId3"/>
          <a:stretch>
            <a:fillRect/>
          </a:stretch>
        </p:blipFill>
        <p:spPr>
          <a:xfrm>
            <a:off x="457200" y="3672007"/>
            <a:ext cx="733333" cy="571429"/>
          </a:xfrm>
          <a:prstGeom prst="rect">
            <a:avLst/>
          </a:prstGeom>
        </p:spPr>
      </p:pic>
      <p:sp>
        <p:nvSpPr>
          <p:cNvPr id="9" name="TextBox 8">
            <a:extLst>
              <a:ext uri="{FF2B5EF4-FFF2-40B4-BE49-F238E27FC236}">
                <a16:creationId xmlns:a16="http://schemas.microsoft.com/office/drawing/2014/main" id="{98A01DC0-8D74-3502-CDAF-0F360FE9000D}"/>
              </a:ext>
            </a:extLst>
          </p:cNvPr>
          <p:cNvSpPr txBox="1"/>
          <p:nvPr/>
        </p:nvSpPr>
        <p:spPr>
          <a:xfrm>
            <a:off x="1447800" y="3745468"/>
            <a:ext cx="4722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a:t>
            </a:r>
          </a:p>
        </p:txBody>
      </p:sp>
      <p:pic>
        <p:nvPicPr>
          <p:cNvPr id="11" name="Picture 10">
            <a:extLst>
              <a:ext uri="{FF2B5EF4-FFF2-40B4-BE49-F238E27FC236}">
                <a16:creationId xmlns:a16="http://schemas.microsoft.com/office/drawing/2014/main" id="{734AE204-0BE7-0C3B-8E01-4575847FC939}"/>
              </a:ext>
            </a:extLst>
          </p:cNvPr>
          <p:cNvPicPr>
            <a:picLocks noChangeAspect="1"/>
          </p:cNvPicPr>
          <p:nvPr/>
        </p:nvPicPr>
        <p:blipFill>
          <a:blip r:embed="rId4"/>
          <a:stretch>
            <a:fillRect/>
          </a:stretch>
        </p:blipFill>
        <p:spPr>
          <a:xfrm>
            <a:off x="2162267" y="3657600"/>
            <a:ext cx="733333" cy="571429"/>
          </a:xfrm>
          <a:prstGeom prst="rect">
            <a:avLst/>
          </a:prstGeom>
        </p:spPr>
      </p:pic>
      <p:pic>
        <p:nvPicPr>
          <p:cNvPr id="5" name="Picture 4" descr="A screenshot of a video game&#10;&#10;Description automatically generated">
            <a:extLst>
              <a:ext uri="{FF2B5EF4-FFF2-40B4-BE49-F238E27FC236}">
                <a16:creationId xmlns:a16="http://schemas.microsoft.com/office/drawing/2014/main" id="{3286D0C0-0946-EA95-8B0C-20526F8A68B6}"/>
              </a:ext>
            </a:extLst>
          </p:cNvPr>
          <p:cNvPicPr>
            <a:picLocks noChangeAspect="1"/>
          </p:cNvPicPr>
          <p:nvPr/>
        </p:nvPicPr>
        <p:blipFill>
          <a:blip r:embed="rId5"/>
          <a:stretch>
            <a:fillRect/>
          </a:stretch>
        </p:blipFill>
        <p:spPr>
          <a:xfrm>
            <a:off x="228600" y="2629535"/>
            <a:ext cx="1132840" cy="570865"/>
          </a:xfrm>
          <a:prstGeom prst="rect">
            <a:avLst/>
          </a:prstGeom>
        </p:spPr>
      </p:pic>
      <p:sp>
        <p:nvSpPr>
          <p:cNvPr id="10" name="TextBox 9">
            <a:extLst>
              <a:ext uri="{FF2B5EF4-FFF2-40B4-BE49-F238E27FC236}">
                <a16:creationId xmlns:a16="http://schemas.microsoft.com/office/drawing/2014/main" id="{B65B8FF5-6D43-068A-DF62-D65AB4268D70}"/>
              </a:ext>
            </a:extLst>
          </p:cNvPr>
          <p:cNvSpPr txBox="1"/>
          <p:nvPr/>
        </p:nvSpPr>
        <p:spPr>
          <a:xfrm>
            <a:off x="1600200" y="2743200"/>
            <a:ext cx="4722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a:t>
            </a:r>
          </a:p>
        </p:txBody>
      </p:sp>
      <p:pic>
        <p:nvPicPr>
          <p:cNvPr id="12" name="Picture 11" descr="A red circle with white and black circle with a white circle with a white circle with a white circle with a white circle with a white circle with a white circle with a white circle with a white&#10;&#10;Description automatically generated">
            <a:extLst>
              <a:ext uri="{FF2B5EF4-FFF2-40B4-BE49-F238E27FC236}">
                <a16:creationId xmlns:a16="http://schemas.microsoft.com/office/drawing/2014/main" id="{58D9DA95-890E-6087-E74B-D49188D5D391}"/>
              </a:ext>
            </a:extLst>
          </p:cNvPr>
          <p:cNvPicPr>
            <a:picLocks noChangeAspect="1"/>
          </p:cNvPicPr>
          <p:nvPr/>
        </p:nvPicPr>
        <p:blipFill>
          <a:blip r:embed="rId6"/>
          <a:stretch>
            <a:fillRect/>
          </a:stretch>
        </p:blipFill>
        <p:spPr>
          <a:xfrm>
            <a:off x="2286000" y="2667000"/>
            <a:ext cx="1123950" cy="542925"/>
          </a:xfrm>
          <a:prstGeom prst="rect">
            <a:avLst/>
          </a:prstGeom>
        </p:spPr>
      </p:pic>
      <p:pic>
        <p:nvPicPr>
          <p:cNvPr id="13" name="Picture 12">
            <a:extLst>
              <a:ext uri="{FF2B5EF4-FFF2-40B4-BE49-F238E27FC236}">
                <a16:creationId xmlns:a16="http://schemas.microsoft.com/office/drawing/2014/main" id="{72336BCA-C1D4-B294-54A5-A1EBF37DFA78}"/>
              </a:ext>
            </a:extLst>
          </p:cNvPr>
          <p:cNvPicPr>
            <a:picLocks noChangeAspect="1"/>
          </p:cNvPicPr>
          <p:nvPr/>
        </p:nvPicPr>
        <p:blipFill>
          <a:blip r:embed="rId3"/>
          <a:stretch>
            <a:fillRect/>
          </a:stretch>
        </p:blipFill>
        <p:spPr>
          <a:xfrm>
            <a:off x="457200" y="4686371"/>
            <a:ext cx="733333" cy="571429"/>
          </a:xfrm>
          <a:prstGeom prst="rect">
            <a:avLst/>
          </a:prstGeom>
        </p:spPr>
      </p:pic>
      <p:sp>
        <p:nvSpPr>
          <p:cNvPr id="14" name="TextBox 13">
            <a:extLst>
              <a:ext uri="{FF2B5EF4-FFF2-40B4-BE49-F238E27FC236}">
                <a16:creationId xmlns:a16="http://schemas.microsoft.com/office/drawing/2014/main" id="{B48C5CB1-B13E-3B41-E582-4EF3AAE1E012}"/>
              </a:ext>
            </a:extLst>
          </p:cNvPr>
          <p:cNvSpPr txBox="1"/>
          <p:nvPr/>
        </p:nvSpPr>
        <p:spPr>
          <a:xfrm>
            <a:off x="1447800" y="4812268"/>
            <a:ext cx="4722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a:t>
            </a:r>
          </a:p>
        </p:txBody>
      </p:sp>
      <p:pic>
        <p:nvPicPr>
          <p:cNvPr id="17" name="Picture 16">
            <a:extLst>
              <a:ext uri="{FF2B5EF4-FFF2-40B4-BE49-F238E27FC236}">
                <a16:creationId xmlns:a16="http://schemas.microsoft.com/office/drawing/2014/main" id="{E04D6D30-3653-0502-C24D-C481F00E970B}"/>
              </a:ext>
            </a:extLst>
          </p:cNvPr>
          <p:cNvPicPr>
            <a:picLocks noChangeAspect="1"/>
          </p:cNvPicPr>
          <p:nvPr/>
        </p:nvPicPr>
        <p:blipFill>
          <a:blip r:embed="rId4"/>
          <a:stretch>
            <a:fillRect/>
          </a:stretch>
        </p:blipFill>
        <p:spPr>
          <a:xfrm>
            <a:off x="2162267" y="4686371"/>
            <a:ext cx="733333" cy="571429"/>
          </a:xfrm>
          <a:prstGeom prst="rect">
            <a:avLst/>
          </a:prstGeom>
        </p:spPr>
      </p:pic>
      <p:sp>
        <p:nvSpPr>
          <p:cNvPr id="15" name="TextBox 14">
            <a:extLst>
              <a:ext uri="{FF2B5EF4-FFF2-40B4-BE49-F238E27FC236}">
                <a16:creationId xmlns:a16="http://schemas.microsoft.com/office/drawing/2014/main" id="{3758C144-D1BE-47B4-B2AD-5BD556E514F2}"/>
              </a:ext>
            </a:extLst>
          </p:cNvPr>
          <p:cNvSpPr txBox="1"/>
          <p:nvPr/>
        </p:nvSpPr>
        <p:spPr>
          <a:xfrm>
            <a:off x="2666999" y="5562600"/>
            <a:ext cx="4343401" cy="830997"/>
          </a:xfrm>
          <a:prstGeom prst="rect">
            <a:avLst/>
          </a:prstGeom>
          <a:solidFill>
            <a:schemeClr val="bg2">
              <a:lumMod val="40000"/>
              <a:lumOff val="60000"/>
            </a:schemeClr>
          </a:solidFill>
        </p:spPr>
        <p:txBody>
          <a:bodyPr wrap="square" rtlCol="0">
            <a:spAutoFit/>
          </a:bodyPr>
          <a:lstStyle/>
          <a:p>
            <a:r>
              <a:rPr lang="en-US" sz="1600" dirty="0"/>
              <a:t>FYI:  Aria Medical Oncology (</a:t>
            </a:r>
            <a:r>
              <a:rPr lang="en-US" sz="1600" dirty="0" err="1"/>
              <a:t>MedOnc</a:t>
            </a:r>
            <a:r>
              <a:rPr lang="en-US" sz="1600" dirty="0"/>
              <a:t>) will be going away after Epic Bridges go-live.  Aria Radiology Oncology (RO) will remain.</a:t>
            </a:r>
          </a:p>
        </p:txBody>
      </p:sp>
    </p:spTree>
    <p:extLst>
      <p:ext uri="{BB962C8B-B14F-4D97-AF65-F5344CB8AC3E}">
        <p14:creationId xmlns:p14="http://schemas.microsoft.com/office/powerpoint/2010/main" val="317711944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Content Placeholder 1">
            <a:extLst>
              <a:ext uri="{FF2B5EF4-FFF2-40B4-BE49-F238E27FC236}">
                <a16:creationId xmlns:a16="http://schemas.microsoft.com/office/drawing/2014/main" id="{73954EB6-83D6-4AF1-AC73-27CD9DB23390}"/>
              </a:ext>
            </a:extLst>
          </p:cNvPr>
          <p:cNvSpPr>
            <a:spLocks noGrp="1"/>
          </p:cNvSpPr>
          <p:nvPr>
            <p:ph idx="1"/>
          </p:nvPr>
        </p:nvSpPr>
        <p:spPr bwMode="auto">
          <a:xfrm>
            <a:off x="225425" y="1144588"/>
            <a:ext cx="8689975" cy="4797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1200"/>
              </a:spcBef>
              <a:spcAft>
                <a:spcPts val="1200"/>
              </a:spcAft>
              <a:defRPr/>
            </a:pPr>
            <a:r>
              <a:rPr lang="en-US" sz="2000" dirty="0">
                <a:latin typeface="Arial" pitchFamily="34" charset="0"/>
                <a:cs typeface="Arial" pitchFamily="34" charset="0"/>
              </a:rPr>
              <a:t>Search </a:t>
            </a:r>
            <a:r>
              <a:rPr lang="en-US" sz="2000" b="1" dirty="0">
                <a:latin typeface="Arial" pitchFamily="34" charset="0"/>
                <a:cs typeface="Arial" pitchFamily="34" charset="0"/>
              </a:rPr>
              <a:t>WebMD </a:t>
            </a:r>
            <a:r>
              <a:rPr lang="en-US" sz="2000" dirty="0">
                <a:latin typeface="Arial" pitchFamily="34" charset="0"/>
                <a:cs typeface="Arial" pitchFamily="34" charset="0"/>
              </a:rPr>
              <a:t>for </a:t>
            </a:r>
            <a:r>
              <a:rPr lang="en-US" sz="2000" b="1" dirty="0">
                <a:latin typeface="Arial" pitchFamily="34" charset="0"/>
                <a:cs typeface="Arial" pitchFamily="34" charset="0"/>
              </a:rPr>
              <a:t>chest pain</a:t>
            </a:r>
            <a:r>
              <a:rPr lang="en-US" sz="2000" dirty="0">
                <a:latin typeface="Arial" pitchFamily="34" charset="0"/>
                <a:cs typeface="Arial" pitchFamily="34" charset="0"/>
              </a:rPr>
              <a:t>.</a:t>
            </a:r>
          </a:p>
          <a:p>
            <a:pPr>
              <a:spcBef>
                <a:spcPts val="1200"/>
              </a:spcBef>
              <a:spcAft>
                <a:spcPts val="1200"/>
              </a:spcAft>
              <a:defRPr/>
            </a:pPr>
            <a:r>
              <a:rPr lang="en-US" sz="2000" dirty="0">
                <a:latin typeface="Arial" pitchFamily="34" charset="0"/>
                <a:cs typeface="Arial" pitchFamily="34" charset="0"/>
              </a:rPr>
              <a:t>Search </a:t>
            </a:r>
            <a:r>
              <a:rPr lang="en-US" sz="2000" b="1" dirty="0">
                <a:latin typeface="Arial" pitchFamily="34" charset="0"/>
                <a:cs typeface="Arial" pitchFamily="34" charset="0"/>
              </a:rPr>
              <a:t>Up-To-Date </a:t>
            </a:r>
            <a:r>
              <a:rPr lang="en-US" sz="2000" dirty="0">
                <a:latin typeface="Arial" pitchFamily="34" charset="0"/>
                <a:cs typeface="Arial" pitchFamily="34" charset="0"/>
              </a:rPr>
              <a:t>for </a:t>
            </a:r>
            <a:r>
              <a:rPr lang="en-US" sz="2000" b="1" dirty="0">
                <a:latin typeface="Arial" pitchFamily="34" charset="0"/>
                <a:cs typeface="Arial" pitchFamily="34" charset="0"/>
              </a:rPr>
              <a:t>diabetes</a:t>
            </a:r>
            <a:r>
              <a:rPr lang="en-US" sz="2000" dirty="0">
                <a:latin typeface="Arial" pitchFamily="34" charset="0"/>
                <a:cs typeface="Arial" pitchFamily="34" charset="0"/>
              </a:rPr>
              <a:t>.</a:t>
            </a:r>
          </a:p>
          <a:p>
            <a:pPr>
              <a:spcBef>
                <a:spcPts val="1200"/>
              </a:spcBef>
              <a:spcAft>
                <a:spcPts val="1200"/>
              </a:spcAft>
              <a:defRPr/>
            </a:pPr>
            <a:r>
              <a:rPr lang="en-US" sz="2000" dirty="0">
                <a:latin typeface="Arial" pitchFamily="34" charset="0"/>
                <a:cs typeface="Arial" pitchFamily="34" charset="0"/>
              </a:rPr>
              <a:t>Search </a:t>
            </a:r>
            <a:r>
              <a:rPr lang="en-US" sz="2000" b="1" dirty="0">
                <a:latin typeface="Arial" pitchFamily="34" charset="0"/>
                <a:cs typeface="Arial" pitchFamily="34" charset="0"/>
              </a:rPr>
              <a:t>PubMed</a:t>
            </a:r>
            <a:r>
              <a:rPr lang="en-US" sz="2000" dirty="0">
                <a:latin typeface="Arial" pitchFamily="34" charset="0"/>
                <a:cs typeface="Arial" pitchFamily="34" charset="0"/>
              </a:rPr>
              <a:t> for </a:t>
            </a:r>
            <a:r>
              <a:rPr lang="en-US" sz="2000" b="1" dirty="0">
                <a:latin typeface="Arial" pitchFamily="34" charset="0"/>
                <a:cs typeface="Arial" pitchFamily="34" charset="0"/>
              </a:rPr>
              <a:t>sore throat</a:t>
            </a:r>
            <a:r>
              <a:rPr lang="en-US" sz="2000" dirty="0">
                <a:latin typeface="Arial" pitchFamily="34" charset="0"/>
                <a:cs typeface="Arial" pitchFamily="34" charset="0"/>
              </a:rPr>
              <a:t>.</a:t>
            </a:r>
          </a:p>
          <a:p>
            <a:pPr>
              <a:spcBef>
                <a:spcPts val="1200"/>
              </a:spcBef>
              <a:spcAft>
                <a:spcPts val="1200"/>
              </a:spcAft>
              <a:defRPr/>
            </a:pPr>
            <a:r>
              <a:rPr lang="en-US" sz="2000" dirty="0">
                <a:latin typeface="Arial" pitchFamily="34" charset="0"/>
                <a:cs typeface="Arial" pitchFamily="34" charset="0"/>
              </a:rPr>
              <a:t>Search </a:t>
            </a:r>
            <a:r>
              <a:rPr lang="en-US" sz="2000" b="1" dirty="0">
                <a:latin typeface="Arial" pitchFamily="34" charset="0"/>
                <a:cs typeface="Arial" pitchFamily="34" charset="0"/>
              </a:rPr>
              <a:t>ICD-10</a:t>
            </a:r>
            <a:r>
              <a:rPr lang="en-US" sz="2000" dirty="0">
                <a:latin typeface="Arial" pitchFamily="34" charset="0"/>
                <a:cs typeface="Arial" pitchFamily="34" charset="0"/>
              </a:rPr>
              <a:t> for </a:t>
            </a:r>
            <a:r>
              <a:rPr lang="en-US" sz="2000" b="1" dirty="0">
                <a:latin typeface="Arial" pitchFamily="34" charset="0"/>
                <a:cs typeface="Arial" pitchFamily="34" charset="0"/>
              </a:rPr>
              <a:t>abdominal pain</a:t>
            </a:r>
            <a:r>
              <a:rPr lang="en-US" sz="2000" dirty="0">
                <a:latin typeface="Arial" pitchFamily="34" charset="0"/>
                <a:cs typeface="Arial" pitchFamily="34" charset="0"/>
              </a:rPr>
              <a:t>.</a:t>
            </a:r>
          </a:p>
          <a:p>
            <a:pPr>
              <a:spcBef>
                <a:spcPts val="1200"/>
              </a:spcBef>
              <a:spcAft>
                <a:spcPts val="1200"/>
              </a:spcAft>
              <a:defRPr/>
            </a:pPr>
            <a:r>
              <a:rPr lang="en-US" sz="2000" dirty="0">
                <a:latin typeface="Arial" pitchFamily="34" charset="0"/>
                <a:cs typeface="Arial" pitchFamily="34" charset="0"/>
              </a:rPr>
              <a:t>Search </a:t>
            </a:r>
            <a:r>
              <a:rPr lang="en-US" sz="2000" b="1" dirty="0">
                <a:latin typeface="Arial" pitchFamily="34" charset="0"/>
                <a:cs typeface="Arial" pitchFamily="34" charset="0"/>
              </a:rPr>
              <a:t>Google</a:t>
            </a:r>
            <a:r>
              <a:rPr lang="en-US" sz="2000" dirty="0">
                <a:latin typeface="Arial" pitchFamily="34" charset="0"/>
                <a:cs typeface="Arial" pitchFamily="34" charset="0"/>
              </a:rPr>
              <a:t> for </a:t>
            </a:r>
            <a:r>
              <a:rPr lang="en-US" sz="2000" b="1" dirty="0">
                <a:latin typeface="Arial" pitchFamily="34" charset="0"/>
                <a:cs typeface="Arial" pitchFamily="34" charset="0"/>
              </a:rPr>
              <a:t>back pain</a:t>
            </a:r>
            <a:r>
              <a:rPr lang="en-US" sz="2000" dirty="0">
                <a:latin typeface="Arial" pitchFamily="34" charset="0"/>
                <a:cs typeface="Arial" pitchFamily="34" charset="0"/>
              </a:rPr>
              <a:t>.</a:t>
            </a:r>
          </a:p>
          <a:p>
            <a:pPr marL="0" indent="0">
              <a:buFontTx/>
              <a:buNone/>
              <a:defRPr/>
            </a:pPr>
            <a:r>
              <a:rPr lang="en-US" sz="2000" dirty="0">
                <a:latin typeface="Arial" pitchFamily="34" charset="0"/>
                <a:cs typeface="Arial" pitchFamily="34" charset="0"/>
              </a:rPr>
              <a:t>*(Must say in one fluent sentence).</a:t>
            </a:r>
          </a:p>
          <a:p>
            <a:pPr marL="0" indent="0">
              <a:buFontTx/>
              <a:buNone/>
              <a:defRPr/>
            </a:pPr>
            <a:endParaRPr lang="en-US" sz="2000" dirty="0">
              <a:latin typeface="Arial" pitchFamily="34" charset="0"/>
              <a:cs typeface="Arial" pitchFamily="34" charset="0"/>
            </a:endParaRPr>
          </a:p>
          <a:p>
            <a:pPr marL="0" indent="0">
              <a:buFontTx/>
              <a:buNone/>
              <a:defRPr/>
            </a:pPr>
            <a:r>
              <a:rPr lang="en-US" sz="2000" b="1" dirty="0">
                <a:latin typeface="Arial" pitchFamily="34" charset="0"/>
                <a:cs typeface="Arial" pitchFamily="34" charset="0"/>
              </a:rPr>
              <a:t>Note: </a:t>
            </a:r>
            <a:r>
              <a:rPr lang="en-US" sz="2000" dirty="0">
                <a:latin typeface="Arial" pitchFamily="34" charset="0"/>
                <a:cs typeface="Arial" pitchFamily="34" charset="0"/>
              </a:rPr>
              <a:t>You will get a popup with keyword.  Click </a:t>
            </a:r>
            <a:r>
              <a:rPr lang="en-US" sz="2000" b="1" dirty="0">
                <a:latin typeface="Arial" pitchFamily="34" charset="0"/>
                <a:cs typeface="Arial" pitchFamily="34" charset="0"/>
              </a:rPr>
              <a:t>do not show this again </a:t>
            </a:r>
            <a:r>
              <a:rPr lang="en-US" sz="2000" dirty="0">
                <a:latin typeface="Arial" pitchFamily="34" charset="0"/>
                <a:cs typeface="Arial" pitchFamily="34" charset="0"/>
              </a:rPr>
              <a:t>and </a:t>
            </a:r>
            <a:r>
              <a:rPr lang="en-US" sz="2000" b="1" dirty="0">
                <a:latin typeface="Arial" pitchFamily="34" charset="0"/>
                <a:cs typeface="Arial" pitchFamily="34" charset="0"/>
              </a:rPr>
              <a:t>Search</a:t>
            </a:r>
            <a:r>
              <a:rPr lang="en-US" sz="2000" dirty="0">
                <a:latin typeface="Arial" pitchFamily="34" charset="0"/>
                <a:cs typeface="Arial" pitchFamily="34" charset="0"/>
              </a:rPr>
              <a:t>.  You do not have to be in a dictation area to use this function.  </a:t>
            </a:r>
          </a:p>
          <a:p>
            <a:pPr marL="0" indent="0">
              <a:buNone/>
              <a:defRPr/>
            </a:pPr>
            <a:endParaRPr lang="en-US" dirty="0">
              <a:latin typeface="Arial" pitchFamily="34" charset="0"/>
              <a:cs typeface="Arial" pitchFamily="34" charset="0"/>
            </a:endParaRPr>
          </a:p>
        </p:txBody>
      </p:sp>
      <p:sp>
        <p:nvSpPr>
          <p:cNvPr id="186371" name="Title 2">
            <a:extLst>
              <a:ext uri="{FF2B5EF4-FFF2-40B4-BE49-F238E27FC236}">
                <a16:creationId xmlns:a16="http://schemas.microsoft.com/office/drawing/2014/main" id="{D95E6E04-819F-4764-8841-D4FB7D0CD159}"/>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Web Searches Using Dragon</a:t>
            </a:r>
          </a:p>
        </p:txBody>
      </p:sp>
      <p:sp>
        <p:nvSpPr>
          <p:cNvPr id="186372" name="Slide Number Placeholder 3">
            <a:extLst>
              <a:ext uri="{FF2B5EF4-FFF2-40B4-BE49-F238E27FC236}">
                <a16:creationId xmlns:a16="http://schemas.microsoft.com/office/drawing/2014/main" id="{91BB2F8F-DBDA-4D8F-95F2-1F5D123A85F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EF500C9E-FCD0-4172-BD43-546E783FD630}" type="slidenum">
              <a:rPr lang="en-US" altLang="en-US" sz="1200" b="0" smtClean="0">
                <a:solidFill>
                  <a:schemeClr val="bg1"/>
                </a:solidFill>
              </a:rPr>
              <a:pPr/>
              <a:t>172</a:t>
            </a:fld>
            <a:endParaRPr lang="en-US" altLang="en-US" sz="1200" b="0">
              <a:solidFill>
                <a:schemeClr val="bg1"/>
              </a:solidFill>
            </a:endParaRPr>
          </a:p>
        </p:txBody>
      </p:sp>
    </p:spTree>
    <p:extLst>
      <p:ext uri="{BB962C8B-B14F-4D97-AF65-F5344CB8AC3E}">
        <p14:creationId xmlns:p14="http://schemas.microsoft.com/office/powerpoint/2010/main" val="418649248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1">
            <a:extLst>
              <a:ext uri="{FF2B5EF4-FFF2-40B4-BE49-F238E27FC236}">
                <a16:creationId xmlns:a16="http://schemas.microsoft.com/office/drawing/2014/main" id="{73954EB6-83D6-4AF1-AC73-27CD9DB23390}"/>
              </a:ext>
            </a:extLst>
          </p:cNvPr>
          <p:cNvSpPr>
            <a:spLocks noGrp="1"/>
          </p:cNvSpPr>
          <p:nvPr>
            <p:ph idx="1"/>
          </p:nvPr>
        </p:nvSpPr>
        <p:spPr bwMode="auto">
          <a:xfrm>
            <a:off x="225425" y="1144588"/>
            <a:ext cx="8689975" cy="4797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1200"/>
              </a:spcBef>
              <a:spcAft>
                <a:spcPts val="1200"/>
              </a:spcAft>
              <a:defRPr/>
            </a:pPr>
            <a:r>
              <a:rPr lang="en-US" sz="2000" dirty="0">
                <a:latin typeface="Arial" pitchFamily="34" charset="0"/>
                <a:cs typeface="Arial" pitchFamily="34" charset="0"/>
              </a:rPr>
              <a:t>Search </a:t>
            </a:r>
            <a:r>
              <a:rPr lang="en-US" sz="2000" b="1" dirty="0">
                <a:latin typeface="Arial" pitchFamily="34" charset="0"/>
                <a:cs typeface="Arial" pitchFamily="34" charset="0"/>
              </a:rPr>
              <a:t>WebMD</a:t>
            </a:r>
            <a:r>
              <a:rPr lang="en-US" sz="2000" dirty="0">
                <a:latin typeface="Arial" pitchFamily="34" charset="0"/>
                <a:cs typeface="Arial" pitchFamily="34" charset="0"/>
              </a:rPr>
              <a:t>.</a:t>
            </a:r>
          </a:p>
          <a:p>
            <a:pPr>
              <a:spcBef>
                <a:spcPts val="1200"/>
              </a:spcBef>
              <a:spcAft>
                <a:spcPts val="1200"/>
              </a:spcAft>
              <a:defRPr/>
            </a:pPr>
            <a:r>
              <a:rPr lang="en-US" sz="2000" dirty="0">
                <a:latin typeface="Arial" pitchFamily="34" charset="0"/>
                <a:cs typeface="Arial" pitchFamily="34" charset="0"/>
              </a:rPr>
              <a:t>Search </a:t>
            </a:r>
            <a:r>
              <a:rPr lang="en-US" sz="2000" b="1" dirty="0">
                <a:latin typeface="Arial" pitchFamily="34" charset="0"/>
                <a:cs typeface="Arial" pitchFamily="34" charset="0"/>
              </a:rPr>
              <a:t>Up-To-Date.</a:t>
            </a:r>
            <a:endParaRPr lang="en-US" sz="2000" dirty="0">
              <a:latin typeface="Arial" pitchFamily="34" charset="0"/>
              <a:cs typeface="Arial" pitchFamily="34" charset="0"/>
            </a:endParaRPr>
          </a:p>
          <a:p>
            <a:pPr>
              <a:spcBef>
                <a:spcPts val="1200"/>
              </a:spcBef>
              <a:spcAft>
                <a:spcPts val="1200"/>
              </a:spcAft>
              <a:defRPr/>
            </a:pPr>
            <a:r>
              <a:rPr lang="en-US" sz="2000" dirty="0">
                <a:latin typeface="Arial" pitchFamily="34" charset="0"/>
                <a:cs typeface="Arial" pitchFamily="34" charset="0"/>
              </a:rPr>
              <a:t>Search </a:t>
            </a:r>
            <a:r>
              <a:rPr lang="en-US" sz="2000" b="1" dirty="0">
                <a:latin typeface="Arial" pitchFamily="34" charset="0"/>
                <a:cs typeface="Arial" pitchFamily="34" charset="0"/>
              </a:rPr>
              <a:t>PubMed.</a:t>
            </a:r>
            <a:endParaRPr lang="en-US" sz="2000" dirty="0">
              <a:latin typeface="Arial" pitchFamily="34" charset="0"/>
              <a:cs typeface="Arial" pitchFamily="34" charset="0"/>
            </a:endParaRPr>
          </a:p>
          <a:p>
            <a:pPr>
              <a:spcBef>
                <a:spcPts val="1200"/>
              </a:spcBef>
              <a:spcAft>
                <a:spcPts val="1200"/>
              </a:spcAft>
              <a:defRPr/>
            </a:pPr>
            <a:r>
              <a:rPr lang="en-US" sz="2000" dirty="0">
                <a:latin typeface="Arial" pitchFamily="34" charset="0"/>
                <a:cs typeface="Arial" pitchFamily="34" charset="0"/>
              </a:rPr>
              <a:t>Search </a:t>
            </a:r>
            <a:r>
              <a:rPr lang="en-US" sz="2000" b="1" dirty="0">
                <a:latin typeface="Arial" pitchFamily="34" charset="0"/>
                <a:cs typeface="Arial" pitchFamily="34" charset="0"/>
              </a:rPr>
              <a:t>ICD-10</a:t>
            </a:r>
            <a:r>
              <a:rPr lang="en-US" sz="2000" dirty="0">
                <a:latin typeface="Arial" pitchFamily="34" charset="0"/>
                <a:cs typeface="Arial" pitchFamily="34" charset="0"/>
              </a:rPr>
              <a:t>.</a:t>
            </a:r>
          </a:p>
          <a:p>
            <a:pPr>
              <a:spcBef>
                <a:spcPts val="1200"/>
              </a:spcBef>
              <a:spcAft>
                <a:spcPts val="1200"/>
              </a:spcAft>
              <a:defRPr/>
            </a:pPr>
            <a:r>
              <a:rPr lang="en-US" sz="2000" dirty="0">
                <a:latin typeface="Arial" pitchFamily="34" charset="0"/>
                <a:cs typeface="Arial" pitchFamily="34" charset="0"/>
              </a:rPr>
              <a:t>Search </a:t>
            </a:r>
            <a:r>
              <a:rPr lang="en-US" sz="2000" b="1" dirty="0">
                <a:latin typeface="Arial" pitchFamily="34" charset="0"/>
                <a:cs typeface="Arial" pitchFamily="34" charset="0"/>
              </a:rPr>
              <a:t>Google</a:t>
            </a:r>
            <a:r>
              <a:rPr lang="en-US" sz="2000" dirty="0">
                <a:latin typeface="Arial" pitchFamily="34" charset="0"/>
                <a:cs typeface="Arial" pitchFamily="34" charset="0"/>
              </a:rPr>
              <a:t>.</a:t>
            </a:r>
          </a:p>
          <a:p>
            <a:pPr marL="0" indent="0">
              <a:buFontTx/>
              <a:buNone/>
              <a:defRPr/>
            </a:pPr>
            <a:r>
              <a:rPr lang="en-US" sz="2000" b="1" dirty="0">
                <a:latin typeface="Arial" pitchFamily="34" charset="0"/>
                <a:cs typeface="Arial" pitchFamily="34" charset="0"/>
              </a:rPr>
              <a:t>Note:  </a:t>
            </a:r>
            <a:r>
              <a:rPr lang="en-US" sz="2000" dirty="0">
                <a:latin typeface="Arial" pitchFamily="34" charset="0"/>
                <a:cs typeface="Arial" pitchFamily="34" charset="0"/>
              </a:rPr>
              <a:t>This functionality will only navigate you to the website at which point you can proceed to searching for specific topics within the search fields of the website.  </a:t>
            </a:r>
          </a:p>
          <a:p>
            <a:pPr marL="0" indent="0">
              <a:buNone/>
              <a:defRPr/>
            </a:pPr>
            <a:endParaRPr lang="en-US" dirty="0">
              <a:latin typeface="Arial" pitchFamily="34" charset="0"/>
              <a:cs typeface="Arial" pitchFamily="34" charset="0"/>
            </a:endParaRPr>
          </a:p>
        </p:txBody>
      </p:sp>
      <p:sp>
        <p:nvSpPr>
          <p:cNvPr id="186371" name="Title 2">
            <a:extLst>
              <a:ext uri="{FF2B5EF4-FFF2-40B4-BE49-F238E27FC236}">
                <a16:creationId xmlns:a16="http://schemas.microsoft.com/office/drawing/2014/main" id="{D95E6E04-819F-4764-8841-D4FB7D0CD159}"/>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Web Searches Using Dragon</a:t>
            </a:r>
          </a:p>
        </p:txBody>
      </p:sp>
      <p:sp>
        <p:nvSpPr>
          <p:cNvPr id="186372" name="Slide Number Placeholder 3">
            <a:extLst>
              <a:ext uri="{FF2B5EF4-FFF2-40B4-BE49-F238E27FC236}">
                <a16:creationId xmlns:a16="http://schemas.microsoft.com/office/drawing/2014/main" id="{91BB2F8F-DBDA-4D8F-95F2-1F5D123A85F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EF500C9E-FCD0-4172-BD43-546E783FD630}" type="slidenum">
              <a:rPr lang="en-US" altLang="en-US" sz="1200" b="0" smtClean="0">
                <a:solidFill>
                  <a:schemeClr val="bg1"/>
                </a:solidFill>
              </a:rPr>
              <a:pPr/>
              <a:t>173</a:t>
            </a:fld>
            <a:endParaRPr lang="en-US" altLang="en-US" sz="1200" b="0">
              <a:solidFill>
                <a:schemeClr val="bg1"/>
              </a:solidFill>
            </a:endParaRPr>
          </a:p>
        </p:txBody>
      </p:sp>
    </p:spTree>
    <p:extLst>
      <p:ext uri="{BB962C8B-B14F-4D97-AF65-F5344CB8AC3E}">
        <p14:creationId xmlns:p14="http://schemas.microsoft.com/office/powerpoint/2010/main" val="190667896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EC91CE-C10D-4F9F-A95B-46DCBE505DC9}"/>
              </a:ext>
            </a:extLst>
          </p:cNvPr>
          <p:cNvSpPr>
            <a:spLocks noGrp="1"/>
          </p:cNvSpPr>
          <p:nvPr>
            <p:ph idx="1"/>
          </p:nvPr>
        </p:nvSpPr>
        <p:spPr>
          <a:xfrm>
            <a:off x="226154" y="914400"/>
            <a:ext cx="8689518" cy="4798052"/>
          </a:xfrm>
        </p:spPr>
        <p:txBody>
          <a:bodyPr/>
          <a:lstStyle/>
          <a:p>
            <a:r>
              <a:rPr lang="en-US" sz="1800" dirty="0"/>
              <a:t>Say </a:t>
            </a:r>
            <a:r>
              <a:rPr lang="en-US" sz="1800" dirty="0">
                <a:solidFill>
                  <a:srgbClr val="EA5F00"/>
                </a:solidFill>
              </a:rPr>
              <a:t>“Open Training” </a:t>
            </a:r>
            <a:r>
              <a:rPr lang="en-US" sz="1800" dirty="0"/>
              <a:t>to launch training videos.</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B3B0E46E-BEC2-450D-9FA5-7B577A551DD4}"/>
              </a:ext>
            </a:extLst>
          </p:cNvPr>
          <p:cNvSpPr>
            <a:spLocks noGrp="1"/>
          </p:cNvSpPr>
          <p:nvPr>
            <p:ph type="title"/>
          </p:nvPr>
        </p:nvSpPr>
        <p:spPr/>
        <p:txBody>
          <a:bodyPr/>
          <a:lstStyle/>
          <a:p>
            <a:r>
              <a:rPr lang="en-US" dirty="0"/>
              <a:t>Self-Paced Training Videos</a:t>
            </a:r>
          </a:p>
        </p:txBody>
      </p:sp>
      <p:sp>
        <p:nvSpPr>
          <p:cNvPr id="4" name="Slide Number Placeholder 3">
            <a:extLst>
              <a:ext uri="{FF2B5EF4-FFF2-40B4-BE49-F238E27FC236}">
                <a16:creationId xmlns:a16="http://schemas.microsoft.com/office/drawing/2014/main" id="{256A1E22-8C48-4EC5-BE8A-CF13768ED24C}"/>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174</a:t>
            </a:fld>
            <a:endParaRPr lang="en-US">
              <a:solidFill>
                <a:srgbClr val="FFFFFF"/>
              </a:solidFill>
            </a:endParaRPr>
          </a:p>
        </p:txBody>
      </p:sp>
      <p:pic>
        <p:nvPicPr>
          <p:cNvPr id="6" name="Picture 5">
            <a:extLst>
              <a:ext uri="{FF2B5EF4-FFF2-40B4-BE49-F238E27FC236}">
                <a16:creationId xmlns:a16="http://schemas.microsoft.com/office/drawing/2014/main" id="{AB359E5F-3936-139F-E660-9934A20AAEF8}"/>
              </a:ext>
            </a:extLst>
          </p:cNvPr>
          <p:cNvPicPr>
            <a:picLocks noChangeAspect="1"/>
          </p:cNvPicPr>
          <p:nvPr/>
        </p:nvPicPr>
        <p:blipFill>
          <a:blip r:embed="rId2"/>
          <a:stretch>
            <a:fillRect/>
          </a:stretch>
        </p:blipFill>
        <p:spPr>
          <a:xfrm>
            <a:off x="2782241" y="1371600"/>
            <a:ext cx="3571581" cy="5082634"/>
          </a:xfrm>
          <a:prstGeom prst="rect">
            <a:avLst/>
          </a:prstGeom>
          <a:ln w="12700">
            <a:solidFill>
              <a:schemeClr val="tx1"/>
            </a:solidFill>
          </a:ln>
        </p:spPr>
      </p:pic>
    </p:spTree>
    <p:extLst>
      <p:ext uri="{BB962C8B-B14F-4D97-AF65-F5344CB8AC3E}">
        <p14:creationId xmlns:p14="http://schemas.microsoft.com/office/powerpoint/2010/main" val="573303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1">
            <a:extLst>
              <a:ext uri="{FF2B5EF4-FFF2-40B4-BE49-F238E27FC236}">
                <a16:creationId xmlns:a16="http://schemas.microsoft.com/office/drawing/2014/main" id="{5AC3886B-EDDE-49BA-986A-10A72BEA5723}"/>
              </a:ext>
            </a:extLst>
          </p:cNvPr>
          <p:cNvSpPr>
            <a:spLocks noGrp="1"/>
          </p:cNvSpPr>
          <p:nvPr>
            <p:ph idx="1"/>
          </p:nvPr>
        </p:nvSpPr>
        <p:spPr bwMode="auto">
          <a:xfrm>
            <a:off x="222251" y="990600"/>
            <a:ext cx="8694738" cy="5043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defRPr/>
            </a:pPr>
            <a:r>
              <a:rPr lang="en-US" sz="2000" dirty="0">
                <a:latin typeface="Arial" pitchFamily="34" charset="0"/>
                <a:cs typeface="Arial" pitchFamily="34" charset="0"/>
              </a:rPr>
              <a:t>If Dragon is open, say </a:t>
            </a:r>
            <a:r>
              <a:rPr lang="en-US" sz="2000" dirty="0">
                <a:solidFill>
                  <a:srgbClr val="EA5F00"/>
                </a:solidFill>
                <a:latin typeface="Arial" pitchFamily="34" charset="0"/>
                <a:cs typeface="Arial" pitchFamily="34" charset="0"/>
              </a:rPr>
              <a:t>“</a:t>
            </a:r>
            <a:r>
              <a:rPr lang="en-US" sz="2000" b="1" dirty="0">
                <a:solidFill>
                  <a:srgbClr val="EA5F00"/>
                </a:solidFill>
                <a:latin typeface="Arial" pitchFamily="34" charset="0"/>
                <a:cs typeface="Arial" pitchFamily="34" charset="0"/>
              </a:rPr>
              <a:t>Open Support Ticket</a:t>
            </a:r>
            <a:r>
              <a:rPr lang="en-US" sz="2000" dirty="0">
                <a:solidFill>
                  <a:srgbClr val="EA5F00"/>
                </a:solidFill>
                <a:latin typeface="Arial" pitchFamily="34" charset="0"/>
                <a:cs typeface="Arial" pitchFamily="34" charset="0"/>
              </a:rPr>
              <a:t>”.</a:t>
            </a:r>
          </a:p>
          <a:p>
            <a:pPr marL="0" indent="0">
              <a:buFontTx/>
              <a:buNone/>
              <a:defRPr/>
            </a:pPr>
            <a:r>
              <a:rPr lang="en-US" sz="2000" dirty="0">
                <a:latin typeface="Arial" pitchFamily="34" charset="0"/>
                <a:cs typeface="Arial" pitchFamily="34" charset="0"/>
              </a:rPr>
              <a:t>If not able to access via Dragon, then…</a:t>
            </a:r>
          </a:p>
          <a:p>
            <a:pPr marL="0" indent="0">
              <a:buFontTx/>
              <a:buNone/>
              <a:defRPr/>
            </a:pPr>
            <a:endParaRPr lang="en-US" dirty="0">
              <a:latin typeface="Arial" pitchFamily="34" charset="0"/>
              <a:cs typeface="Arial" pitchFamily="34" charset="0"/>
            </a:endParaRPr>
          </a:p>
          <a:p>
            <a:pPr marL="0" indent="0">
              <a:buFontTx/>
              <a:buNone/>
              <a:defRPr/>
            </a:pPr>
            <a:endParaRPr lang="en-US" sz="800" dirty="0">
              <a:latin typeface="Arial" pitchFamily="34" charset="0"/>
              <a:cs typeface="Arial" pitchFamily="34" charset="0"/>
            </a:endParaRPr>
          </a:p>
          <a:p>
            <a:pPr marL="0" indent="0">
              <a:buNone/>
              <a:defRPr/>
            </a:pPr>
            <a:endParaRPr lang="en-US" dirty="0">
              <a:latin typeface="Arial" pitchFamily="34" charset="0"/>
              <a:cs typeface="Arial" pitchFamily="34" charset="0"/>
            </a:endParaRPr>
          </a:p>
          <a:p>
            <a:pPr marL="0" indent="0">
              <a:buFontTx/>
              <a:buNone/>
              <a:defRPr/>
            </a:pPr>
            <a:endParaRPr lang="en-US" dirty="0">
              <a:latin typeface="Arial" pitchFamily="34" charset="0"/>
              <a:cs typeface="Arial" pitchFamily="34" charset="0"/>
            </a:endParaRPr>
          </a:p>
        </p:txBody>
      </p:sp>
      <p:sp>
        <p:nvSpPr>
          <p:cNvPr id="184323" name="Title 2">
            <a:extLst>
              <a:ext uri="{FF2B5EF4-FFF2-40B4-BE49-F238E27FC236}">
                <a16:creationId xmlns:a16="http://schemas.microsoft.com/office/drawing/2014/main" id="{D9C9F988-C8C0-48FA-ABDE-2107DA1055DF}"/>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Support Ticket – EpicCare/DMO</a:t>
            </a:r>
          </a:p>
        </p:txBody>
      </p:sp>
      <p:sp>
        <p:nvSpPr>
          <p:cNvPr id="184324" name="Slide Number Placeholder 3">
            <a:extLst>
              <a:ext uri="{FF2B5EF4-FFF2-40B4-BE49-F238E27FC236}">
                <a16:creationId xmlns:a16="http://schemas.microsoft.com/office/drawing/2014/main" id="{5C055487-CC74-4642-B372-4820468AAA0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9020E49-E05A-4D82-9CE4-C9DF73FAB3EC}"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175</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cxnSp>
        <p:nvCxnSpPr>
          <p:cNvPr id="4" name="Straight Arrow Connector 3">
            <a:extLst>
              <a:ext uri="{FF2B5EF4-FFF2-40B4-BE49-F238E27FC236}">
                <a16:creationId xmlns:a16="http://schemas.microsoft.com/office/drawing/2014/main" id="{55AB6AA6-1971-465E-9CAA-3A0E4133A131}"/>
              </a:ext>
            </a:extLst>
          </p:cNvPr>
          <p:cNvCxnSpPr>
            <a:cxnSpLocks/>
          </p:cNvCxnSpPr>
          <p:nvPr/>
        </p:nvCxnSpPr>
        <p:spPr>
          <a:xfrm>
            <a:off x="8382000" y="1244624"/>
            <a:ext cx="0" cy="4333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429BF57-6E4E-91C8-8E0C-3150817107A2}"/>
              </a:ext>
            </a:extLst>
          </p:cNvPr>
          <p:cNvPicPr>
            <a:picLocks noChangeAspect="1"/>
          </p:cNvPicPr>
          <p:nvPr/>
        </p:nvPicPr>
        <p:blipFill>
          <a:blip r:embed="rId2"/>
          <a:stretch>
            <a:fillRect/>
          </a:stretch>
        </p:blipFill>
        <p:spPr>
          <a:xfrm>
            <a:off x="4702374" y="2442673"/>
            <a:ext cx="2689026" cy="1878505"/>
          </a:xfrm>
          <a:prstGeom prst="rect">
            <a:avLst/>
          </a:prstGeom>
          <a:ln w="12700">
            <a:solidFill>
              <a:schemeClr val="accent1"/>
            </a:solidFill>
          </a:ln>
        </p:spPr>
      </p:pic>
      <p:pic>
        <p:nvPicPr>
          <p:cNvPr id="3" name="Picture 2">
            <a:extLst>
              <a:ext uri="{FF2B5EF4-FFF2-40B4-BE49-F238E27FC236}">
                <a16:creationId xmlns:a16="http://schemas.microsoft.com/office/drawing/2014/main" id="{BCDB5367-6E01-3F00-097A-338DCEBD9AE0}"/>
              </a:ext>
            </a:extLst>
          </p:cNvPr>
          <p:cNvPicPr>
            <a:picLocks noChangeAspect="1"/>
          </p:cNvPicPr>
          <p:nvPr/>
        </p:nvPicPr>
        <p:blipFill>
          <a:blip r:embed="rId3"/>
          <a:stretch>
            <a:fillRect/>
          </a:stretch>
        </p:blipFill>
        <p:spPr>
          <a:xfrm>
            <a:off x="4702374" y="5617980"/>
            <a:ext cx="838095" cy="485714"/>
          </a:xfrm>
          <a:prstGeom prst="rect">
            <a:avLst/>
          </a:prstGeom>
        </p:spPr>
      </p:pic>
      <p:sp>
        <p:nvSpPr>
          <p:cNvPr id="11" name="Content Placeholder 1">
            <a:extLst>
              <a:ext uri="{FF2B5EF4-FFF2-40B4-BE49-F238E27FC236}">
                <a16:creationId xmlns:a16="http://schemas.microsoft.com/office/drawing/2014/main" id="{D6A2B755-00EB-63D2-4C8F-AE8442CC2975}"/>
              </a:ext>
            </a:extLst>
          </p:cNvPr>
          <p:cNvSpPr txBox="1">
            <a:spLocks/>
          </p:cNvSpPr>
          <p:nvPr/>
        </p:nvSpPr>
        <p:spPr bwMode="auto">
          <a:xfrm>
            <a:off x="304801" y="2209800"/>
            <a:ext cx="4102122" cy="39766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defRPr/>
            </a:pPr>
            <a:endParaRPr lang="en-US" sz="800" kern="0" dirty="0">
              <a:latin typeface="Arial" pitchFamily="34" charset="0"/>
              <a:cs typeface="Arial" pitchFamily="34" charset="0"/>
            </a:endParaRPr>
          </a:p>
          <a:p>
            <a:pPr marL="457200" indent="-457200">
              <a:buFont typeface="+mj-lt"/>
              <a:buAutoNum type="arabicPeriod"/>
              <a:defRPr/>
            </a:pPr>
            <a:r>
              <a:rPr lang="en-US" sz="2000" kern="0" dirty="0">
                <a:latin typeface="Arial" pitchFamily="34" charset="0"/>
                <a:cs typeface="Arial" pitchFamily="34" charset="0"/>
              </a:rPr>
              <a:t>Click the </a:t>
            </a:r>
            <a:r>
              <a:rPr lang="en-US" sz="2000" b="1" kern="0" dirty="0">
                <a:latin typeface="Arial" pitchFamily="34" charset="0"/>
                <a:cs typeface="Arial" pitchFamily="34" charset="0"/>
              </a:rPr>
              <a:t>Support</a:t>
            </a:r>
            <a:r>
              <a:rPr lang="en-US" sz="2000" kern="0" dirty="0">
                <a:latin typeface="Arial" pitchFamily="34" charset="0"/>
                <a:cs typeface="Arial" pitchFamily="34" charset="0"/>
              </a:rPr>
              <a:t> button on the EpicCare toolbar.</a:t>
            </a:r>
          </a:p>
          <a:p>
            <a:pPr marL="457200" indent="-457200">
              <a:buFont typeface="+mj-lt"/>
              <a:buAutoNum type="arabicPeriod"/>
              <a:defRPr/>
            </a:pPr>
            <a:r>
              <a:rPr lang="en-US" sz="2000" kern="0" dirty="0">
                <a:latin typeface="Arial" pitchFamily="34" charset="0"/>
                <a:cs typeface="Arial" pitchFamily="34" charset="0"/>
              </a:rPr>
              <a:t>Choose </a:t>
            </a:r>
            <a:r>
              <a:rPr lang="en-US" sz="2000" b="1" kern="0" dirty="0">
                <a:latin typeface="Arial" pitchFamily="34" charset="0"/>
                <a:cs typeface="Arial" pitchFamily="34" charset="0"/>
              </a:rPr>
              <a:t>EpicCare Ambulatory</a:t>
            </a:r>
            <a:r>
              <a:rPr lang="en-US" sz="2000" kern="0" dirty="0">
                <a:latin typeface="Arial" pitchFamily="34" charset="0"/>
                <a:cs typeface="Arial" pitchFamily="34" charset="0"/>
              </a:rPr>
              <a:t> by clicking the </a:t>
            </a:r>
            <a:r>
              <a:rPr lang="en-US" sz="2000" b="1" kern="0" dirty="0">
                <a:latin typeface="Arial" pitchFamily="34" charset="0"/>
                <a:cs typeface="Arial" pitchFamily="34" charset="0"/>
              </a:rPr>
              <a:t>Issue</a:t>
            </a:r>
            <a:r>
              <a:rPr lang="en-US" sz="2000" kern="0" dirty="0">
                <a:latin typeface="Arial" pitchFamily="34" charset="0"/>
                <a:cs typeface="Arial" pitchFamily="34" charset="0"/>
              </a:rPr>
              <a:t> button.</a:t>
            </a:r>
          </a:p>
          <a:p>
            <a:pPr marL="457200" indent="-457200">
              <a:buFont typeface="+mj-lt"/>
              <a:buAutoNum type="arabicPeriod"/>
              <a:defRPr/>
            </a:pPr>
            <a:r>
              <a:rPr lang="en-US" sz="2000" kern="0" dirty="0">
                <a:latin typeface="Arial" pitchFamily="34" charset="0"/>
                <a:cs typeface="Arial" pitchFamily="34" charset="0"/>
              </a:rPr>
              <a:t>Complete the form and be sure to select “</a:t>
            </a:r>
            <a:r>
              <a:rPr lang="en-US" sz="2000" b="1" kern="0" dirty="0">
                <a:latin typeface="Arial" pitchFamily="34" charset="0"/>
                <a:cs typeface="Arial" pitchFamily="34" charset="0"/>
              </a:rPr>
              <a:t>Voice Recognition</a:t>
            </a:r>
            <a:r>
              <a:rPr lang="en-US" sz="2000" kern="0" dirty="0">
                <a:latin typeface="Arial" pitchFamily="34" charset="0"/>
                <a:cs typeface="Arial" pitchFamily="34" charset="0"/>
              </a:rPr>
              <a:t>” under Category.</a:t>
            </a:r>
          </a:p>
          <a:p>
            <a:pPr marL="457200" indent="-457200">
              <a:buFont typeface="+mj-lt"/>
              <a:buAutoNum type="arabicPeriod"/>
              <a:defRPr/>
            </a:pPr>
            <a:r>
              <a:rPr lang="en-US" sz="2000" kern="0" dirty="0">
                <a:latin typeface="Arial" pitchFamily="34" charset="0"/>
                <a:cs typeface="Arial" pitchFamily="34" charset="0"/>
              </a:rPr>
              <a:t>Choose a related issue from the dropdown list.</a:t>
            </a:r>
          </a:p>
          <a:p>
            <a:pPr marL="457200" indent="-457200">
              <a:buFont typeface="+mj-lt"/>
              <a:buAutoNum type="arabicPeriod"/>
              <a:defRPr/>
            </a:pPr>
            <a:r>
              <a:rPr lang="en-US" sz="2000" kern="0" dirty="0">
                <a:latin typeface="Arial" pitchFamily="34" charset="0"/>
                <a:cs typeface="Arial" pitchFamily="34" charset="0"/>
              </a:rPr>
              <a:t>Click </a:t>
            </a:r>
            <a:r>
              <a:rPr lang="en-US" sz="2000" b="1" kern="0" dirty="0">
                <a:latin typeface="Arial" pitchFamily="34" charset="0"/>
                <a:cs typeface="Arial" pitchFamily="34" charset="0"/>
              </a:rPr>
              <a:t>Submit</a:t>
            </a:r>
            <a:r>
              <a:rPr lang="en-US" sz="2000" kern="0" dirty="0">
                <a:latin typeface="Arial" pitchFamily="34" charset="0"/>
                <a:cs typeface="Arial" pitchFamily="34" charset="0"/>
              </a:rPr>
              <a:t>.</a:t>
            </a:r>
          </a:p>
          <a:p>
            <a:pPr marL="457200" indent="-457200">
              <a:buFont typeface="+mj-lt"/>
              <a:buAutoNum type="arabicPeriod"/>
              <a:defRPr/>
            </a:pPr>
            <a:endParaRPr lang="en-US" kern="0" dirty="0">
              <a:latin typeface="Arial" pitchFamily="34" charset="0"/>
              <a:cs typeface="Arial" pitchFamily="34" charset="0"/>
            </a:endParaRPr>
          </a:p>
          <a:p>
            <a:pPr marL="0" indent="0">
              <a:buFontTx/>
              <a:buNone/>
              <a:defRPr/>
            </a:pPr>
            <a:endParaRPr lang="en-US" kern="0" dirty="0">
              <a:latin typeface="Arial" pitchFamily="34" charset="0"/>
              <a:cs typeface="Arial" pitchFamily="34" charset="0"/>
            </a:endParaRPr>
          </a:p>
        </p:txBody>
      </p:sp>
      <p:pic>
        <p:nvPicPr>
          <p:cNvPr id="13" name="Picture 12">
            <a:extLst>
              <a:ext uri="{FF2B5EF4-FFF2-40B4-BE49-F238E27FC236}">
                <a16:creationId xmlns:a16="http://schemas.microsoft.com/office/drawing/2014/main" id="{5486C2C0-77D0-464A-410B-D6FCF50D8167}"/>
              </a:ext>
            </a:extLst>
          </p:cNvPr>
          <p:cNvPicPr>
            <a:picLocks noChangeAspect="1"/>
          </p:cNvPicPr>
          <p:nvPr/>
        </p:nvPicPr>
        <p:blipFill>
          <a:blip r:embed="rId4"/>
          <a:stretch>
            <a:fillRect/>
          </a:stretch>
        </p:blipFill>
        <p:spPr>
          <a:xfrm>
            <a:off x="4702374" y="4469403"/>
            <a:ext cx="4145659" cy="1002740"/>
          </a:xfrm>
          <a:prstGeom prst="rect">
            <a:avLst/>
          </a:prstGeom>
          <a:ln w="12700">
            <a:solidFill>
              <a:schemeClr val="accent1"/>
            </a:solidFill>
          </a:ln>
        </p:spPr>
      </p:pic>
      <p:pic>
        <p:nvPicPr>
          <p:cNvPr id="5" name="Picture 4">
            <a:extLst>
              <a:ext uri="{FF2B5EF4-FFF2-40B4-BE49-F238E27FC236}">
                <a16:creationId xmlns:a16="http://schemas.microsoft.com/office/drawing/2014/main" id="{84DE4D82-1A4D-70A7-7BDE-C0AAF2DE823F}"/>
              </a:ext>
            </a:extLst>
          </p:cNvPr>
          <p:cNvPicPr>
            <a:picLocks noChangeAspect="1"/>
          </p:cNvPicPr>
          <p:nvPr/>
        </p:nvPicPr>
        <p:blipFill>
          <a:blip r:embed="rId5"/>
          <a:stretch>
            <a:fillRect/>
          </a:stretch>
        </p:blipFill>
        <p:spPr>
          <a:xfrm>
            <a:off x="34131" y="1806569"/>
            <a:ext cx="9067800" cy="561991"/>
          </a:xfrm>
          <a:prstGeom prst="rect">
            <a:avLst/>
          </a:prstGeom>
          <a:ln w="12700">
            <a:solidFill>
              <a:schemeClr val="tx1"/>
            </a:solid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2">
            <a:extLst>
              <a:ext uri="{FF2B5EF4-FFF2-40B4-BE49-F238E27FC236}">
                <a16:creationId xmlns:a16="http://schemas.microsoft.com/office/drawing/2014/main" id="{BCF3C2D4-331D-449B-A60A-9AAF5376F80C}"/>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Support </a:t>
            </a:r>
            <a:r>
              <a:rPr lang="en-US" altLang="en-US">
                <a:latin typeface="Arial" panose="020B0604020202020204" pitchFamily="34" charset="0"/>
                <a:cs typeface="Arial" panose="020B0604020202020204" pitchFamily="34" charset="0"/>
              </a:rPr>
              <a:t>Ticket – EpicCare/DMO</a:t>
            </a:r>
          </a:p>
        </p:txBody>
      </p:sp>
      <p:sp>
        <p:nvSpPr>
          <p:cNvPr id="185347" name="Slide Number Placeholder 3">
            <a:extLst>
              <a:ext uri="{FF2B5EF4-FFF2-40B4-BE49-F238E27FC236}">
                <a16:creationId xmlns:a16="http://schemas.microsoft.com/office/drawing/2014/main" id="{E1BCFC95-369A-4C81-BFFC-6C7082DE7DA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8B0CBD1-D466-4EE6-9BE7-37405A88C381}"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pic>
        <p:nvPicPr>
          <p:cNvPr id="5" name="Picture 4">
            <a:extLst>
              <a:ext uri="{FF2B5EF4-FFF2-40B4-BE49-F238E27FC236}">
                <a16:creationId xmlns:a16="http://schemas.microsoft.com/office/drawing/2014/main" id="{478D7AEB-4ECD-5056-CE37-AD3F0E1BF242}"/>
              </a:ext>
            </a:extLst>
          </p:cNvPr>
          <p:cNvPicPr>
            <a:picLocks noChangeAspect="1"/>
          </p:cNvPicPr>
          <p:nvPr/>
        </p:nvPicPr>
        <p:blipFill>
          <a:blip r:embed="rId2"/>
          <a:stretch>
            <a:fillRect/>
          </a:stretch>
        </p:blipFill>
        <p:spPr>
          <a:xfrm>
            <a:off x="762000" y="1560352"/>
            <a:ext cx="8001000" cy="4360178"/>
          </a:xfrm>
          <a:prstGeom prst="rect">
            <a:avLst/>
          </a:prstGeom>
          <a:ln w="12700">
            <a:solidFill>
              <a:srgbClr val="000000"/>
            </a:solid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2">
            <a:extLst>
              <a:ext uri="{FF2B5EF4-FFF2-40B4-BE49-F238E27FC236}">
                <a16:creationId xmlns:a16="http://schemas.microsoft.com/office/drawing/2014/main" id="{BCF3C2D4-331D-449B-A60A-9AAF5376F80C}"/>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Support </a:t>
            </a:r>
            <a:r>
              <a:rPr lang="en-US" altLang="en-US">
                <a:latin typeface="Arial" panose="020B0604020202020204" pitchFamily="34" charset="0"/>
                <a:cs typeface="Arial" panose="020B0604020202020204" pitchFamily="34" charset="0"/>
              </a:rPr>
              <a:t>Ticket – EpicCare/DMO</a:t>
            </a:r>
          </a:p>
        </p:txBody>
      </p:sp>
      <p:sp>
        <p:nvSpPr>
          <p:cNvPr id="185347" name="Slide Number Placeholder 3">
            <a:extLst>
              <a:ext uri="{FF2B5EF4-FFF2-40B4-BE49-F238E27FC236}">
                <a16:creationId xmlns:a16="http://schemas.microsoft.com/office/drawing/2014/main" id="{E1BCFC95-369A-4C81-BFFC-6C7082DE7DA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8B0CBD1-D466-4EE6-9BE7-37405A88C381}"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177</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pic>
        <p:nvPicPr>
          <p:cNvPr id="2" name="Picture 1">
            <a:extLst>
              <a:ext uri="{FF2B5EF4-FFF2-40B4-BE49-F238E27FC236}">
                <a16:creationId xmlns:a16="http://schemas.microsoft.com/office/drawing/2014/main" id="{FBB10974-7411-33BC-826F-856EE713C953}"/>
              </a:ext>
            </a:extLst>
          </p:cNvPr>
          <p:cNvPicPr>
            <a:picLocks noChangeAspect="1"/>
          </p:cNvPicPr>
          <p:nvPr/>
        </p:nvPicPr>
        <p:blipFill>
          <a:blip r:embed="rId2"/>
          <a:stretch>
            <a:fillRect/>
          </a:stretch>
        </p:blipFill>
        <p:spPr>
          <a:xfrm>
            <a:off x="2895600" y="914400"/>
            <a:ext cx="4038600" cy="2438400"/>
          </a:xfrm>
          <a:prstGeom prst="rect">
            <a:avLst/>
          </a:prstGeom>
        </p:spPr>
      </p:pic>
      <p:pic>
        <p:nvPicPr>
          <p:cNvPr id="10" name="Picture 9">
            <a:extLst>
              <a:ext uri="{FF2B5EF4-FFF2-40B4-BE49-F238E27FC236}">
                <a16:creationId xmlns:a16="http://schemas.microsoft.com/office/drawing/2014/main" id="{E57EE5BC-9F1B-0A5F-D05E-1BC1762B57B5}"/>
              </a:ext>
            </a:extLst>
          </p:cNvPr>
          <p:cNvPicPr>
            <a:picLocks noChangeAspect="1"/>
          </p:cNvPicPr>
          <p:nvPr/>
        </p:nvPicPr>
        <p:blipFill>
          <a:blip r:embed="rId3"/>
          <a:stretch>
            <a:fillRect/>
          </a:stretch>
        </p:blipFill>
        <p:spPr>
          <a:xfrm>
            <a:off x="2923538" y="3372745"/>
            <a:ext cx="4010662" cy="2514600"/>
          </a:xfrm>
          <a:prstGeom prst="rect">
            <a:avLst/>
          </a:prstGeom>
        </p:spPr>
      </p:pic>
      <p:sp>
        <p:nvSpPr>
          <p:cNvPr id="3" name="Rounded Rectangular Callout 2">
            <a:extLst>
              <a:ext uri="{FF2B5EF4-FFF2-40B4-BE49-F238E27FC236}">
                <a16:creationId xmlns:a16="http://schemas.microsoft.com/office/drawing/2014/main" id="{DF9F63E9-447C-46A0-B05C-EECCB9B2FFF7}"/>
              </a:ext>
            </a:extLst>
          </p:cNvPr>
          <p:cNvSpPr/>
          <p:nvPr/>
        </p:nvSpPr>
        <p:spPr>
          <a:xfrm>
            <a:off x="222250" y="990600"/>
            <a:ext cx="2237738" cy="1295400"/>
          </a:xfrm>
          <a:prstGeom prst="wedgeRoundRectCallout">
            <a:avLst>
              <a:gd name="adj1" fmla="val 149195"/>
              <a:gd name="adj2" fmla="val 232093"/>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Select Voice Recognition for any Dragon Issues.</a:t>
            </a:r>
          </a:p>
        </p:txBody>
      </p:sp>
      <p:pic>
        <p:nvPicPr>
          <p:cNvPr id="14" name="Picture 13">
            <a:extLst>
              <a:ext uri="{FF2B5EF4-FFF2-40B4-BE49-F238E27FC236}">
                <a16:creationId xmlns:a16="http://schemas.microsoft.com/office/drawing/2014/main" id="{D098EBC9-791E-3A96-6AF3-E3FF23822111}"/>
              </a:ext>
            </a:extLst>
          </p:cNvPr>
          <p:cNvPicPr>
            <a:picLocks noChangeAspect="1"/>
          </p:cNvPicPr>
          <p:nvPr/>
        </p:nvPicPr>
        <p:blipFill>
          <a:blip r:embed="rId4"/>
          <a:stretch>
            <a:fillRect/>
          </a:stretch>
        </p:blipFill>
        <p:spPr>
          <a:xfrm>
            <a:off x="3581400" y="5887345"/>
            <a:ext cx="1828800" cy="649287"/>
          </a:xfrm>
          <a:prstGeom prst="rect">
            <a:avLst/>
          </a:prstGeom>
        </p:spPr>
      </p:pic>
      <p:sp>
        <p:nvSpPr>
          <p:cNvPr id="4" name="Rectangle 3">
            <a:extLst>
              <a:ext uri="{FF2B5EF4-FFF2-40B4-BE49-F238E27FC236}">
                <a16:creationId xmlns:a16="http://schemas.microsoft.com/office/drawing/2014/main" id="{2ECA99A2-7A0C-1B12-2F00-8305F7A1DCCF}"/>
              </a:ext>
            </a:extLst>
          </p:cNvPr>
          <p:cNvSpPr/>
          <p:nvPr/>
        </p:nvSpPr>
        <p:spPr>
          <a:xfrm>
            <a:off x="3800955" y="6324600"/>
            <a:ext cx="618645"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5" name="Picture 4">
            <a:extLst>
              <a:ext uri="{FF2B5EF4-FFF2-40B4-BE49-F238E27FC236}">
                <a16:creationId xmlns:a16="http://schemas.microsoft.com/office/drawing/2014/main" id="{C88C4352-608E-EEBF-DA42-BDB6C4B72362}"/>
              </a:ext>
            </a:extLst>
          </p:cNvPr>
          <p:cNvPicPr>
            <a:picLocks noChangeAspect="1"/>
          </p:cNvPicPr>
          <p:nvPr/>
        </p:nvPicPr>
        <p:blipFill>
          <a:blip r:embed="rId5"/>
          <a:stretch>
            <a:fillRect/>
          </a:stretch>
        </p:blipFill>
        <p:spPr>
          <a:xfrm>
            <a:off x="5561103" y="3429000"/>
            <a:ext cx="3563847" cy="862013"/>
          </a:xfrm>
          <a:prstGeom prst="rect">
            <a:avLst/>
          </a:prstGeom>
          <a:ln w="12700">
            <a:solidFill>
              <a:schemeClr val="accent1"/>
            </a:solidFill>
          </a:ln>
        </p:spPr>
      </p:pic>
      <p:cxnSp>
        <p:nvCxnSpPr>
          <p:cNvPr id="7" name="Straight Arrow Connector 6">
            <a:extLst>
              <a:ext uri="{FF2B5EF4-FFF2-40B4-BE49-F238E27FC236}">
                <a16:creationId xmlns:a16="http://schemas.microsoft.com/office/drawing/2014/main" id="{EEEB9A03-F35C-BA00-BBBE-84CAADEBD67E}"/>
              </a:ext>
            </a:extLst>
          </p:cNvPr>
          <p:cNvCxnSpPr>
            <a:cxnSpLocks/>
          </p:cNvCxnSpPr>
          <p:nvPr/>
        </p:nvCxnSpPr>
        <p:spPr>
          <a:xfrm flipV="1">
            <a:off x="5791200" y="4419600"/>
            <a:ext cx="914400" cy="30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34615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6DA3BD-3D5E-474E-B279-C3ED924831D0}"/>
              </a:ext>
            </a:extLst>
          </p:cNvPr>
          <p:cNvPicPr>
            <a:picLocks noChangeAspect="1"/>
          </p:cNvPicPr>
          <p:nvPr/>
        </p:nvPicPr>
        <p:blipFill>
          <a:blip r:embed="rId2"/>
          <a:stretch>
            <a:fillRect/>
          </a:stretch>
        </p:blipFill>
        <p:spPr>
          <a:xfrm>
            <a:off x="83812" y="2516187"/>
            <a:ext cx="4194618" cy="2817813"/>
          </a:xfrm>
          <a:prstGeom prst="rect">
            <a:avLst/>
          </a:prstGeom>
          <a:ln w="12700">
            <a:solidFill>
              <a:srgbClr val="000000"/>
            </a:solidFill>
          </a:ln>
        </p:spPr>
      </p:pic>
      <p:sp>
        <p:nvSpPr>
          <p:cNvPr id="185346" name="Content Placeholder 1">
            <a:extLst>
              <a:ext uri="{FF2B5EF4-FFF2-40B4-BE49-F238E27FC236}">
                <a16:creationId xmlns:a16="http://schemas.microsoft.com/office/drawing/2014/main" id="{96878C8C-ACE0-4044-9FC5-F1CA4F3FB380}"/>
              </a:ext>
            </a:extLst>
          </p:cNvPr>
          <p:cNvSpPr>
            <a:spLocks noGrp="1"/>
          </p:cNvSpPr>
          <p:nvPr>
            <p:ph idx="1"/>
          </p:nvPr>
        </p:nvSpPr>
        <p:spPr bwMode="auto">
          <a:xfrm>
            <a:off x="4419600" y="990600"/>
            <a:ext cx="4613275" cy="39782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buFont typeface="+mj-lt"/>
              <a:buAutoNum type="arabicPeriod"/>
              <a:defRPr/>
            </a:pPr>
            <a:r>
              <a:rPr lang="en-US" sz="1400" dirty="0">
                <a:solidFill>
                  <a:srgbClr val="000000"/>
                </a:solidFill>
                <a:ea typeface="MS PGothic" pitchFamily="34" charset="-128"/>
              </a:rPr>
              <a:t>You are able to access the </a:t>
            </a:r>
            <a:r>
              <a:rPr lang="en-US" sz="1400" b="1" dirty="0" err="1">
                <a:solidFill>
                  <a:srgbClr val="000000"/>
                </a:solidFill>
                <a:ea typeface="MS PGothic" pitchFamily="34" charset="-128"/>
              </a:rPr>
              <a:t>EpicCare</a:t>
            </a:r>
            <a:r>
              <a:rPr lang="en-US" sz="1400" b="1" dirty="0">
                <a:solidFill>
                  <a:srgbClr val="000000"/>
                </a:solidFill>
                <a:ea typeface="MS PGothic" pitchFamily="34" charset="-128"/>
              </a:rPr>
              <a:t> Training</a:t>
            </a:r>
            <a:r>
              <a:rPr lang="en-US" sz="1400" dirty="0">
                <a:solidFill>
                  <a:srgbClr val="000000"/>
                </a:solidFill>
                <a:ea typeface="MS PGothic" pitchFamily="34" charset="-128"/>
              </a:rPr>
              <a:t> home page using direct search options.  The </a:t>
            </a:r>
            <a:r>
              <a:rPr lang="en-US" sz="1400" b="1" dirty="0" err="1">
                <a:solidFill>
                  <a:srgbClr val="000000"/>
                </a:solidFill>
                <a:ea typeface="MS PGothic" pitchFamily="34" charset="-128"/>
              </a:rPr>
              <a:t>EpicCare</a:t>
            </a:r>
            <a:r>
              <a:rPr lang="en-US" sz="1400" b="1" dirty="0">
                <a:solidFill>
                  <a:srgbClr val="000000"/>
                </a:solidFill>
                <a:ea typeface="MS PGothic" pitchFamily="34" charset="-128"/>
              </a:rPr>
              <a:t> Training</a:t>
            </a:r>
            <a:r>
              <a:rPr lang="en-US" sz="1400" dirty="0">
                <a:solidFill>
                  <a:srgbClr val="000000"/>
                </a:solidFill>
                <a:ea typeface="MS PGothic" pitchFamily="34" charset="-128"/>
              </a:rPr>
              <a:t> page offers users additional information and resource links to:  </a:t>
            </a:r>
            <a:r>
              <a:rPr lang="en-US" sz="1400" dirty="0" err="1">
                <a:solidFill>
                  <a:srgbClr val="000000"/>
                </a:solidFill>
                <a:ea typeface="MS PGothic" pitchFamily="34" charset="-128"/>
              </a:rPr>
              <a:t>EpicCare</a:t>
            </a:r>
            <a:r>
              <a:rPr lang="en-US" sz="1400" dirty="0">
                <a:solidFill>
                  <a:srgbClr val="000000"/>
                </a:solidFill>
                <a:ea typeface="MS PGothic" pitchFamily="34" charset="-128"/>
              </a:rPr>
              <a:t> New Hire Training Schedules, </a:t>
            </a:r>
            <a:r>
              <a:rPr lang="en-US" sz="1400" dirty="0" err="1">
                <a:solidFill>
                  <a:srgbClr val="000000"/>
                </a:solidFill>
                <a:ea typeface="MS PGothic" pitchFamily="34" charset="-128"/>
              </a:rPr>
              <a:t>EpicCare</a:t>
            </a:r>
            <a:r>
              <a:rPr lang="en-US" sz="1400" dirty="0">
                <a:solidFill>
                  <a:srgbClr val="000000"/>
                </a:solidFill>
                <a:ea typeface="MS PGothic" pitchFamily="34" charset="-128"/>
              </a:rPr>
              <a:t> Reference Documents, </a:t>
            </a:r>
            <a:r>
              <a:rPr lang="en-US" sz="1400" dirty="0" err="1">
                <a:solidFill>
                  <a:srgbClr val="000000"/>
                </a:solidFill>
                <a:ea typeface="MS PGothic" pitchFamily="34" charset="-128"/>
              </a:rPr>
              <a:t>EpicCare</a:t>
            </a:r>
            <a:r>
              <a:rPr lang="en-US" sz="1400" dirty="0">
                <a:solidFill>
                  <a:srgbClr val="000000"/>
                </a:solidFill>
                <a:ea typeface="MS PGothic" pitchFamily="34" charset="-128"/>
              </a:rPr>
              <a:t> Play Environment, </a:t>
            </a:r>
            <a:r>
              <a:rPr lang="en-US" sz="1400" dirty="0" err="1">
                <a:solidFill>
                  <a:srgbClr val="000000"/>
                </a:solidFill>
                <a:ea typeface="MS PGothic" pitchFamily="34" charset="-128"/>
              </a:rPr>
              <a:t>EpicCare</a:t>
            </a:r>
            <a:r>
              <a:rPr lang="en-US" sz="1400" dirty="0">
                <a:solidFill>
                  <a:srgbClr val="000000"/>
                </a:solidFill>
                <a:ea typeface="MS PGothic" pitchFamily="34" charset="-128"/>
              </a:rPr>
              <a:t> </a:t>
            </a:r>
            <a:r>
              <a:rPr lang="en-US" sz="1400" dirty="0" err="1">
                <a:solidFill>
                  <a:srgbClr val="000000"/>
                </a:solidFill>
                <a:ea typeface="MS PGothic" pitchFamily="34" charset="-128"/>
              </a:rPr>
              <a:t>SuperUser</a:t>
            </a:r>
            <a:r>
              <a:rPr lang="en-US" sz="1400" dirty="0">
                <a:solidFill>
                  <a:srgbClr val="000000"/>
                </a:solidFill>
                <a:ea typeface="MS PGothic" pitchFamily="34" charset="-128"/>
              </a:rPr>
              <a:t> Program, etc.  </a:t>
            </a:r>
          </a:p>
          <a:p>
            <a:pPr>
              <a:spcBef>
                <a:spcPct val="0"/>
              </a:spcBef>
              <a:buFont typeface="+mj-lt"/>
              <a:buAutoNum type="arabicPeriod"/>
              <a:defRPr/>
            </a:pPr>
            <a:endParaRPr lang="en-US" sz="1400" dirty="0">
              <a:solidFill>
                <a:srgbClr val="000000"/>
              </a:solidFill>
              <a:ea typeface="MS PGothic" pitchFamily="34" charset="-128"/>
            </a:endParaRPr>
          </a:p>
          <a:p>
            <a:pPr>
              <a:spcBef>
                <a:spcPct val="0"/>
              </a:spcBef>
              <a:buFont typeface="+mj-lt"/>
              <a:buAutoNum type="arabicPeriod"/>
              <a:defRPr/>
            </a:pPr>
            <a:r>
              <a:rPr lang="en-US" sz="1400" dirty="0">
                <a:solidFill>
                  <a:srgbClr val="000000"/>
                </a:solidFill>
                <a:ea typeface="MS PGothic" pitchFamily="34" charset="-128"/>
              </a:rPr>
              <a:t>Using your internet browser, open the UPMC </a:t>
            </a:r>
            <a:r>
              <a:rPr lang="en-US" sz="1400" b="1" dirty="0" err="1">
                <a:solidFill>
                  <a:srgbClr val="000000"/>
                </a:solidFill>
                <a:ea typeface="MS PGothic" pitchFamily="34" charset="-128"/>
              </a:rPr>
              <a:t>Infonet</a:t>
            </a:r>
            <a:r>
              <a:rPr lang="en-US" sz="1400" dirty="0">
                <a:solidFill>
                  <a:srgbClr val="000000"/>
                </a:solidFill>
                <a:ea typeface="MS PGothic" pitchFamily="34" charset="-128"/>
              </a:rPr>
              <a:t> home page.</a:t>
            </a:r>
          </a:p>
          <a:p>
            <a:pPr marL="228600" indent="-228600">
              <a:spcBef>
                <a:spcPct val="0"/>
              </a:spcBef>
              <a:buFont typeface="+mj-lt"/>
              <a:buAutoNum type="arabicPeriod"/>
              <a:defRPr/>
            </a:pPr>
            <a:endParaRPr lang="en-US" sz="1400" dirty="0">
              <a:solidFill>
                <a:srgbClr val="000000"/>
              </a:solidFill>
              <a:ea typeface="MS PGothic" pitchFamily="34" charset="-128"/>
            </a:endParaRPr>
          </a:p>
          <a:p>
            <a:pPr>
              <a:spcBef>
                <a:spcPct val="0"/>
              </a:spcBef>
              <a:buFont typeface="+mj-lt"/>
              <a:buAutoNum type="arabicPeriod"/>
              <a:defRPr/>
            </a:pPr>
            <a:r>
              <a:rPr lang="en-US" sz="1400" dirty="0">
                <a:solidFill>
                  <a:srgbClr val="000000"/>
                </a:solidFill>
                <a:ea typeface="MS PGothic" pitchFamily="34" charset="-128"/>
              </a:rPr>
              <a:t>To locate the </a:t>
            </a:r>
            <a:r>
              <a:rPr lang="en-US" sz="1400" b="1" dirty="0" err="1">
                <a:solidFill>
                  <a:srgbClr val="000000"/>
                </a:solidFill>
                <a:ea typeface="MS PGothic" pitchFamily="34" charset="-128"/>
              </a:rPr>
              <a:t>EpicCare</a:t>
            </a:r>
            <a:r>
              <a:rPr lang="en-US" sz="1400" b="1" dirty="0">
                <a:solidFill>
                  <a:srgbClr val="000000"/>
                </a:solidFill>
                <a:ea typeface="MS PGothic" pitchFamily="34" charset="-128"/>
              </a:rPr>
              <a:t> Training</a:t>
            </a:r>
            <a:r>
              <a:rPr lang="en-US" sz="1400" dirty="0">
                <a:solidFill>
                  <a:srgbClr val="000000"/>
                </a:solidFill>
                <a:ea typeface="MS PGothic" pitchFamily="34" charset="-128"/>
              </a:rPr>
              <a:t> home page from the </a:t>
            </a:r>
            <a:r>
              <a:rPr lang="en-US" sz="1400" b="1" dirty="0" err="1">
                <a:solidFill>
                  <a:srgbClr val="000000"/>
                </a:solidFill>
                <a:ea typeface="MS PGothic" pitchFamily="34" charset="-128"/>
              </a:rPr>
              <a:t>Infonet</a:t>
            </a:r>
            <a:r>
              <a:rPr lang="en-US" sz="1400" dirty="0">
                <a:solidFill>
                  <a:srgbClr val="000000"/>
                </a:solidFill>
                <a:ea typeface="MS PGothic" pitchFamily="34" charset="-128"/>
              </a:rPr>
              <a:t>, type </a:t>
            </a:r>
            <a:r>
              <a:rPr lang="en-US" sz="1400" b="1" dirty="0" err="1">
                <a:solidFill>
                  <a:srgbClr val="000000"/>
                </a:solidFill>
                <a:ea typeface="MS PGothic" pitchFamily="34" charset="-128"/>
              </a:rPr>
              <a:t>EpicCare</a:t>
            </a:r>
            <a:r>
              <a:rPr lang="en-US" sz="1400" b="1" dirty="0">
                <a:solidFill>
                  <a:srgbClr val="000000"/>
                </a:solidFill>
                <a:ea typeface="MS PGothic" pitchFamily="34" charset="-128"/>
              </a:rPr>
              <a:t> </a:t>
            </a:r>
            <a:r>
              <a:rPr lang="en-US" sz="1400" dirty="0">
                <a:solidFill>
                  <a:srgbClr val="000000"/>
                </a:solidFill>
                <a:ea typeface="MS PGothic" pitchFamily="34" charset="-128"/>
              </a:rPr>
              <a:t>in the </a:t>
            </a:r>
            <a:r>
              <a:rPr lang="en-US" sz="1400" b="1" dirty="0">
                <a:solidFill>
                  <a:srgbClr val="000000"/>
                </a:solidFill>
                <a:ea typeface="MS PGothic" pitchFamily="34" charset="-128"/>
              </a:rPr>
              <a:t>Search </a:t>
            </a:r>
            <a:r>
              <a:rPr lang="en-US" sz="1400" b="1" dirty="0" err="1">
                <a:solidFill>
                  <a:srgbClr val="000000"/>
                </a:solidFill>
                <a:ea typeface="MS PGothic" pitchFamily="34" charset="-128"/>
              </a:rPr>
              <a:t>Infonet</a:t>
            </a:r>
            <a:r>
              <a:rPr lang="en-US" sz="1400" b="1" dirty="0">
                <a:solidFill>
                  <a:srgbClr val="000000"/>
                </a:solidFill>
                <a:ea typeface="MS PGothic" pitchFamily="34" charset="-128"/>
              </a:rPr>
              <a:t> </a:t>
            </a:r>
            <a:r>
              <a:rPr lang="en-US" sz="1400" dirty="0">
                <a:solidFill>
                  <a:srgbClr val="000000"/>
                </a:solidFill>
                <a:ea typeface="MS PGothic" pitchFamily="34" charset="-128"/>
              </a:rPr>
              <a:t>window.</a:t>
            </a:r>
          </a:p>
          <a:p>
            <a:pPr>
              <a:spcBef>
                <a:spcPct val="0"/>
              </a:spcBef>
              <a:buFont typeface="+mj-lt"/>
              <a:buAutoNum type="arabicPeriod"/>
              <a:defRPr/>
            </a:pPr>
            <a:endParaRPr lang="en-US" sz="1400" dirty="0">
              <a:solidFill>
                <a:srgbClr val="000000"/>
              </a:solidFill>
              <a:ea typeface="MS PGothic" pitchFamily="34" charset="-128"/>
            </a:endParaRPr>
          </a:p>
          <a:p>
            <a:pPr>
              <a:spcBef>
                <a:spcPct val="0"/>
              </a:spcBef>
              <a:buFont typeface="+mj-lt"/>
              <a:buAutoNum type="arabicPeriod"/>
              <a:defRPr/>
            </a:pPr>
            <a:r>
              <a:rPr lang="en-US" sz="1400" dirty="0">
                <a:solidFill>
                  <a:srgbClr val="000000"/>
                </a:solidFill>
                <a:ea typeface="MS PGothic" pitchFamily="34" charset="-128"/>
              </a:rPr>
              <a:t>From the search results, select </a:t>
            </a:r>
            <a:r>
              <a:rPr lang="en-US" sz="1400" b="1" dirty="0">
                <a:solidFill>
                  <a:srgbClr val="000000"/>
                </a:solidFill>
                <a:ea typeface="MS PGothic" pitchFamily="34" charset="-128"/>
              </a:rPr>
              <a:t>EpicCare.</a:t>
            </a:r>
          </a:p>
          <a:p>
            <a:pPr>
              <a:spcBef>
                <a:spcPct val="0"/>
              </a:spcBef>
              <a:buFont typeface="+mj-lt"/>
              <a:buAutoNum type="arabicPeriod"/>
              <a:defRPr/>
            </a:pPr>
            <a:endParaRPr lang="en-US" sz="1400" b="1" dirty="0">
              <a:solidFill>
                <a:srgbClr val="000000"/>
              </a:solidFill>
              <a:ea typeface="MS PGothic" pitchFamily="34" charset="-128"/>
            </a:endParaRPr>
          </a:p>
          <a:p>
            <a:pPr>
              <a:spcBef>
                <a:spcPct val="0"/>
              </a:spcBef>
              <a:buFont typeface="+mj-lt"/>
              <a:buAutoNum type="arabicPeriod"/>
              <a:defRPr/>
            </a:pPr>
            <a:r>
              <a:rPr lang="en-US" sz="1400" dirty="0">
                <a:solidFill>
                  <a:srgbClr val="000000"/>
                </a:solidFill>
                <a:ea typeface="MS PGothic" pitchFamily="34" charset="-128"/>
              </a:rPr>
              <a:t>You can also access the </a:t>
            </a:r>
            <a:r>
              <a:rPr lang="en-US" sz="1400" b="1" dirty="0">
                <a:solidFill>
                  <a:srgbClr val="000000"/>
                </a:solidFill>
                <a:ea typeface="MS PGothic" pitchFamily="34" charset="-128"/>
              </a:rPr>
              <a:t>EpicCare Training </a:t>
            </a:r>
            <a:r>
              <a:rPr lang="en-US" sz="1400" dirty="0">
                <a:solidFill>
                  <a:srgbClr val="000000"/>
                </a:solidFill>
                <a:ea typeface="MS PGothic" pitchFamily="34" charset="-128"/>
              </a:rPr>
              <a:t>home page in Epic by typing </a:t>
            </a:r>
            <a:r>
              <a:rPr lang="en-US" sz="1400" b="1" dirty="0">
                <a:solidFill>
                  <a:srgbClr val="000000"/>
                </a:solidFill>
                <a:ea typeface="MS PGothic" pitchFamily="34" charset="-128"/>
              </a:rPr>
              <a:t>Train </a:t>
            </a:r>
            <a:r>
              <a:rPr lang="en-US" sz="1400" dirty="0">
                <a:solidFill>
                  <a:srgbClr val="000000"/>
                </a:solidFill>
                <a:ea typeface="MS PGothic" pitchFamily="34" charset="-128"/>
              </a:rPr>
              <a:t>in the EpicCare search field and clicking on </a:t>
            </a:r>
            <a:r>
              <a:rPr lang="en-US" sz="1400" b="1" dirty="0">
                <a:solidFill>
                  <a:srgbClr val="000000"/>
                </a:solidFill>
                <a:ea typeface="MS PGothic" pitchFamily="34" charset="-128"/>
              </a:rPr>
              <a:t>Training Home Page </a:t>
            </a:r>
            <a:r>
              <a:rPr lang="en-US" sz="1400" dirty="0">
                <a:solidFill>
                  <a:srgbClr val="000000"/>
                </a:solidFill>
                <a:ea typeface="MS PGothic" pitchFamily="34" charset="-128"/>
              </a:rPr>
              <a:t>from the search results.</a:t>
            </a:r>
            <a:endParaRPr lang="en-US" sz="1400" b="1" dirty="0">
              <a:solidFill>
                <a:srgbClr val="000000"/>
              </a:solidFill>
              <a:ea typeface="MS PGothic" pitchFamily="34" charset="-128"/>
            </a:endParaRPr>
          </a:p>
          <a:p>
            <a:pPr marL="0" indent="0">
              <a:spcBef>
                <a:spcPct val="0"/>
              </a:spcBef>
              <a:buFontTx/>
              <a:buNone/>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90467" name="Title 2">
            <a:extLst>
              <a:ext uri="{FF2B5EF4-FFF2-40B4-BE49-F238E27FC236}">
                <a16:creationId xmlns:a16="http://schemas.microsoft.com/office/drawing/2014/main" id="{7163FEF1-A893-4B0C-A005-7A1003A2D8B4}"/>
              </a:ext>
            </a:extLst>
          </p:cNvPr>
          <p:cNvSpPr>
            <a:spLocks noGrp="1"/>
          </p:cNvSpPr>
          <p:nvPr>
            <p:ph type="title"/>
          </p:nvPr>
        </p:nvSpPr>
        <p:spPr>
          <a:xfrm>
            <a:off x="244475" y="0"/>
            <a:ext cx="8691563" cy="885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EpicCare Training Materials:</a:t>
            </a:r>
            <a:br>
              <a:rPr lang="en-US" altLang="en-US"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Access Web Based Training, Training Classes &amp; Resources &amp; Support</a:t>
            </a:r>
          </a:p>
        </p:txBody>
      </p:sp>
      <p:sp>
        <p:nvSpPr>
          <p:cNvPr id="190468" name="Slide Number Placeholder 3">
            <a:extLst>
              <a:ext uri="{FF2B5EF4-FFF2-40B4-BE49-F238E27FC236}">
                <a16:creationId xmlns:a16="http://schemas.microsoft.com/office/drawing/2014/main" id="{3D0DF53B-D4DF-441F-B95A-E9E27D7919B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B4051740-E8AC-4327-B9E3-E70AAAAB66FB}" type="slidenum">
              <a:rPr lang="en-US" altLang="en-US" sz="1200" b="0" smtClean="0">
                <a:solidFill>
                  <a:schemeClr val="bg1"/>
                </a:solidFill>
              </a:rPr>
              <a:pPr/>
              <a:t>178</a:t>
            </a:fld>
            <a:endParaRPr lang="en-US" altLang="en-US" sz="1200" b="0">
              <a:solidFill>
                <a:schemeClr val="bg1"/>
              </a:solidFill>
            </a:endParaRPr>
          </a:p>
        </p:txBody>
      </p:sp>
      <p:sp>
        <p:nvSpPr>
          <p:cNvPr id="18" name="Rectangle 17">
            <a:extLst>
              <a:ext uri="{FF2B5EF4-FFF2-40B4-BE49-F238E27FC236}">
                <a16:creationId xmlns:a16="http://schemas.microsoft.com/office/drawing/2014/main" id="{508C054F-EB6F-489A-8502-49171B1DB378}"/>
              </a:ext>
            </a:extLst>
          </p:cNvPr>
          <p:cNvSpPr/>
          <p:nvPr/>
        </p:nvSpPr>
        <p:spPr>
          <a:xfrm>
            <a:off x="1150401" y="3359150"/>
            <a:ext cx="942975" cy="14605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7">
            <a:extLst>
              <a:ext uri="{FF2B5EF4-FFF2-40B4-BE49-F238E27FC236}">
                <a16:creationId xmlns:a16="http://schemas.microsoft.com/office/drawing/2014/main" id="{C119ADD6-025A-4F7F-985A-1D781E40A9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672" y="1009344"/>
            <a:ext cx="3645011" cy="295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a:extLst>
              <a:ext uri="{FF2B5EF4-FFF2-40B4-BE49-F238E27FC236}">
                <a16:creationId xmlns:a16="http://schemas.microsoft.com/office/drawing/2014/main" id="{24680D63-9AA7-4EA0-BB5C-6652D8F8D696}"/>
              </a:ext>
            </a:extLst>
          </p:cNvPr>
          <p:cNvCxnSpPr>
            <a:cxnSpLocks/>
          </p:cNvCxnSpPr>
          <p:nvPr/>
        </p:nvCxnSpPr>
        <p:spPr>
          <a:xfrm flipH="1" flipV="1">
            <a:off x="2514600" y="1524000"/>
            <a:ext cx="1923304" cy="144780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8191015-5EAF-4123-BB88-534940C27BBA}"/>
              </a:ext>
            </a:extLst>
          </p:cNvPr>
          <p:cNvCxnSpPr>
            <a:cxnSpLocks/>
          </p:cNvCxnSpPr>
          <p:nvPr/>
        </p:nvCxnSpPr>
        <p:spPr>
          <a:xfrm flipH="1" flipV="1">
            <a:off x="1524000" y="3325204"/>
            <a:ext cx="2931683" cy="23745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Rounded Rectangle 18">
            <a:extLst>
              <a:ext uri="{FF2B5EF4-FFF2-40B4-BE49-F238E27FC236}">
                <a16:creationId xmlns:a16="http://schemas.microsoft.com/office/drawing/2014/main" id="{BA8AE18D-4842-4A7F-998A-23963A30D832}"/>
              </a:ext>
            </a:extLst>
          </p:cNvPr>
          <p:cNvSpPr/>
          <p:nvPr/>
        </p:nvSpPr>
        <p:spPr>
          <a:xfrm>
            <a:off x="3657601" y="4892675"/>
            <a:ext cx="228600" cy="2127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91936536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368CC1-393F-437F-A99C-9A4955A3CD1B}"/>
              </a:ext>
            </a:extLst>
          </p:cNvPr>
          <p:cNvSpPr>
            <a:spLocks noGrp="1"/>
          </p:cNvSpPr>
          <p:nvPr>
            <p:ph type="title"/>
          </p:nvPr>
        </p:nvSpPr>
        <p:spPr/>
        <p:txBody>
          <a:bodyPr/>
          <a:lstStyle/>
          <a:p>
            <a:r>
              <a:rPr lang="en-US" dirty="0"/>
              <a:t>DMO </a:t>
            </a:r>
            <a:r>
              <a:rPr lang="en-US" dirty="0" err="1"/>
              <a:t>InfoNet</a:t>
            </a:r>
            <a:r>
              <a:rPr lang="en-US" dirty="0"/>
              <a:t> Page</a:t>
            </a:r>
          </a:p>
        </p:txBody>
      </p:sp>
      <p:sp>
        <p:nvSpPr>
          <p:cNvPr id="4" name="Slide Number Placeholder 3">
            <a:extLst>
              <a:ext uri="{FF2B5EF4-FFF2-40B4-BE49-F238E27FC236}">
                <a16:creationId xmlns:a16="http://schemas.microsoft.com/office/drawing/2014/main" id="{6F14CC43-56FD-4587-AE81-9C0762464BD2}"/>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179</a:t>
            </a:fld>
            <a:endParaRPr lang="en-US">
              <a:solidFill>
                <a:srgbClr val="FFFFFF"/>
              </a:solidFill>
            </a:endParaRPr>
          </a:p>
        </p:txBody>
      </p:sp>
      <p:pic>
        <p:nvPicPr>
          <p:cNvPr id="2" name="Picture 1">
            <a:extLst>
              <a:ext uri="{FF2B5EF4-FFF2-40B4-BE49-F238E27FC236}">
                <a16:creationId xmlns:a16="http://schemas.microsoft.com/office/drawing/2014/main" id="{9C782D1D-7444-4311-876A-73395736FBA6}"/>
              </a:ext>
            </a:extLst>
          </p:cNvPr>
          <p:cNvPicPr>
            <a:picLocks noChangeAspect="1"/>
          </p:cNvPicPr>
          <p:nvPr/>
        </p:nvPicPr>
        <p:blipFill rotWithShape="1">
          <a:blip r:embed="rId3"/>
          <a:srcRect b="14035"/>
          <a:stretch/>
        </p:blipFill>
        <p:spPr>
          <a:xfrm>
            <a:off x="113081" y="972601"/>
            <a:ext cx="3888676" cy="3733800"/>
          </a:xfrm>
          <a:prstGeom prst="rect">
            <a:avLst/>
          </a:prstGeom>
          <a:ln w="12700">
            <a:solidFill>
              <a:schemeClr val="accent1"/>
            </a:solidFill>
          </a:ln>
        </p:spPr>
      </p:pic>
      <p:sp>
        <p:nvSpPr>
          <p:cNvPr id="10" name="TextBox 9">
            <a:extLst>
              <a:ext uri="{FF2B5EF4-FFF2-40B4-BE49-F238E27FC236}">
                <a16:creationId xmlns:a16="http://schemas.microsoft.com/office/drawing/2014/main" id="{905444EC-2C4D-47C1-A37A-E44164A66892}"/>
              </a:ext>
            </a:extLst>
          </p:cNvPr>
          <p:cNvSpPr txBox="1"/>
          <p:nvPr/>
        </p:nvSpPr>
        <p:spPr>
          <a:xfrm>
            <a:off x="6217404" y="4992469"/>
            <a:ext cx="2774196" cy="646331"/>
          </a:xfrm>
          <a:prstGeom prst="rect">
            <a:avLst/>
          </a:prstGeom>
          <a:noFill/>
        </p:spPr>
        <p:txBody>
          <a:bodyPr wrap="square">
            <a:spAutoFit/>
          </a:bodyPr>
          <a:lstStyle/>
          <a:p>
            <a:r>
              <a:rPr lang="en-US" sz="1800" u="sng" dirty="0">
                <a:solidFill>
                  <a:srgbClr val="0563C1"/>
                </a:solidFill>
                <a:effectLst/>
                <a:latin typeface="Calibri" panose="020F0502020204030204" pitchFamily="34" charset="0"/>
                <a:ea typeface="Calibri" panose="020F0502020204030204" pitchFamily="34" charset="0"/>
                <a:hlinkClick r:id="rId4"/>
              </a:rPr>
              <a:t>Dragon Medical One (DMO) Dictation (sharepoint.com)</a:t>
            </a:r>
            <a:endParaRPr lang="en-US" dirty="0"/>
          </a:p>
        </p:txBody>
      </p:sp>
      <p:pic>
        <p:nvPicPr>
          <p:cNvPr id="8" name="Picture 7">
            <a:extLst>
              <a:ext uri="{FF2B5EF4-FFF2-40B4-BE49-F238E27FC236}">
                <a16:creationId xmlns:a16="http://schemas.microsoft.com/office/drawing/2014/main" id="{2687621E-3BA9-1886-76E2-489E0F7EAFDA}"/>
              </a:ext>
            </a:extLst>
          </p:cNvPr>
          <p:cNvPicPr>
            <a:picLocks noChangeAspect="1"/>
          </p:cNvPicPr>
          <p:nvPr/>
        </p:nvPicPr>
        <p:blipFill>
          <a:blip r:embed="rId5"/>
          <a:stretch>
            <a:fillRect/>
          </a:stretch>
        </p:blipFill>
        <p:spPr>
          <a:xfrm>
            <a:off x="4214277" y="972601"/>
            <a:ext cx="4755023" cy="3355538"/>
          </a:xfrm>
          <a:prstGeom prst="rect">
            <a:avLst/>
          </a:prstGeom>
          <a:ln w="12700">
            <a:solidFill>
              <a:schemeClr val="accent1"/>
            </a:solidFill>
          </a:ln>
        </p:spPr>
      </p:pic>
      <p:pic>
        <p:nvPicPr>
          <p:cNvPr id="7" name="Picture 6">
            <a:extLst>
              <a:ext uri="{FF2B5EF4-FFF2-40B4-BE49-F238E27FC236}">
                <a16:creationId xmlns:a16="http://schemas.microsoft.com/office/drawing/2014/main" id="{AE0D0BCD-0497-8E3B-65E0-36EF03EDE75A}"/>
              </a:ext>
            </a:extLst>
          </p:cNvPr>
          <p:cNvPicPr>
            <a:picLocks noChangeAspect="1"/>
          </p:cNvPicPr>
          <p:nvPr/>
        </p:nvPicPr>
        <p:blipFill>
          <a:blip r:embed="rId6"/>
          <a:stretch>
            <a:fillRect/>
          </a:stretch>
        </p:blipFill>
        <p:spPr>
          <a:xfrm>
            <a:off x="1462381" y="3938681"/>
            <a:ext cx="4755023" cy="2260054"/>
          </a:xfrm>
          <a:prstGeom prst="rect">
            <a:avLst/>
          </a:prstGeom>
          <a:ln w="12700">
            <a:solidFill>
              <a:schemeClr val="tx1"/>
            </a:solidFill>
          </a:ln>
        </p:spPr>
      </p:pic>
    </p:spTree>
    <p:extLst>
      <p:ext uri="{BB962C8B-B14F-4D97-AF65-F5344CB8AC3E}">
        <p14:creationId xmlns:p14="http://schemas.microsoft.com/office/powerpoint/2010/main" val="362405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377ECE-E8E8-4CF3-A008-DA23E81918E8}"/>
              </a:ext>
            </a:extLst>
          </p:cNvPr>
          <p:cNvSpPr>
            <a:spLocks noGrp="1"/>
          </p:cNvSpPr>
          <p:nvPr>
            <p:ph idx="1"/>
          </p:nvPr>
        </p:nvSpPr>
        <p:spPr>
          <a:xfrm>
            <a:off x="242057" y="1219200"/>
            <a:ext cx="8680328" cy="5142926"/>
          </a:xfrm>
        </p:spPr>
        <p:txBody>
          <a:bodyPr/>
          <a:lstStyle/>
          <a:p>
            <a:pPr marL="0" indent="0">
              <a:buNone/>
            </a:pPr>
            <a:r>
              <a:rPr lang="en-US" dirty="0"/>
              <a:t>For future reference, clinical workstations are workstations only found at UPMC facilities.  To access DMO and the EHR application from a Clinical Workstation, click on the DMO Epic icon from the CareFX-Launch Bar which is found at the top of the screen on these PCs.  This will launch your applications. The DMO Epic icon on the CareFX-Launch bar is shown below:</a:t>
            </a:r>
          </a:p>
          <a:p>
            <a:endParaRPr lang="en-US" dirty="0"/>
          </a:p>
          <a:p>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5B68386A-B49D-4AAA-902C-5F645646233D}"/>
              </a:ext>
            </a:extLst>
          </p:cNvPr>
          <p:cNvSpPr>
            <a:spLocks noGrp="1"/>
          </p:cNvSpPr>
          <p:nvPr>
            <p:ph type="title"/>
          </p:nvPr>
        </p:nvSpPr>
        <p:spPr/>
        <p:txBody>
          <a:bodyPr/>
          <a:lstStyle/>
          <a:p>
            <a:r>
              <a:rPr lang="en-US" dirty="0"/>
              <a:t>Accessing Epic and DMO from a Clinical Workstation at a UPMC Facility Using the CareFX-Launch Bar</a:t>
            </a:r>
          </a:p>
        </p:txBody>
      </p:sp>
      <p:sp>
        <p:nvSpPr>
          <p:cNvPr id="4" name="Slide Number Placeholder 3">
            <a:extLst>
              <a:ext uri="{FF2B5EF4-FFF2-40B4-BE49-F238E27FC236}">
                <a16:creationId xmlns:a16="http://schemas.microsoft.com/office/drawing/2014/main" id="{57582B42-0C0F-449D-AEBA-424E4CF61796}"/>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18</a:t>
            </a:fld>
            <a:endParaRPr lang="en-US">
              <a:solidFill>
                <a:srgbClr val="FFFFFF"/>
              </a:solidFill>
            </a:endParaRPr>
          </a:p>
        </p:txBody>
      </p:sp>
      <p:pic>
        <p:nvPicPr>
          <p:cNvPr id="7" name="Picture 6">
            <a:extLst>
              <a:ext uri="{FF2B5EF4-FFF2-40B4-BE49-F238E27FC236}">
                <a16:creationId xmlns:a16="http://schemas.microsoft.com/office/drawing/2014/main" id="{92AAB633-5154-0122-7380-CBE96B570F79}"/>
              </a:ext>
            </a:extLst>
          </p:cNvPr>
          <p:cNvPicPr>
            <a:picLocks noChangeAspect="1"/>
          </p:cNvPicPr>
          <p:nvPr/>
        </p:nvPicPr>
        <p:blipFill>
          <a:blip r:embed="rId3"/>
          <a:stretch>
            <a:fillRect/>
          </a:stretch>
        </p:blipFill>
        <p:spPr>
          <a:xfrm>
            <a:off x="224381" y="4010076"/>
            <a:ext cx="8695238" cy="409524"/>
          </a:xfrm>
          <a:prstGeom prst="rect">
            <a:avLst/>
          </a:prstGeom>
          <a:ln w="12700">
            <a:solidFill>
              <a:schemeClr val="tx1"/>
            </a:solidFill>
          </a:ln>
        </p:spPr>
      </p:pic>
      <p:pic>
        <p:nvPicPr>
          <p:cNvPr id="11" name="Picture 10">
            <a:extLst>
              <a:ext uri="{FF2B5EF4-FFF2-40B4-BE49-F238E27FC236}">
                <a16:creationId xmlns:a16="http://schemas.microsoft.com/office/drawing/2014/main" id="{EB8E2706-73D3-E848-9251-04207ADE1E9A}"/>
              </a:ext>
            </a:extLst>
          </p:cNvPr>
          <p:cNvPicPr>
            <a:picLocks noChangeAspect="1"/>
          </p:cNvPicPr>
          <p:nvPr/>
        </p:nvPicPr>
        <p:blipFill>
          <a:blip r:embed="rId4"/>
          <a:stretch>
            <a:fillRect/>
          </a:stretch>
        </p:blipFill>
        <p:spPr>
          <a:xfrm>
            <a:off x="4127498" y="5029200"/>
            <a:ext cx="881068" cy="904881"/>
          </a:xfrm>
          <a:prstGeom prst="rect">
            <a:avLst/>
          </a:prstGeom>
          <a:ln w="12700">
            <a:solidFill>
              <a:schemeClr val="tx1"/>
            </a:solidFill>
          </a:ln>
        </p:spPr>
      </p:pic>
      <p:cxnSp>
        <p:nvCxnSpPr>
          <p:cNvPr id="19" name="Connector: Elbow 18">
            <a:extLst>
              <a:ext uri="{FF2B5EF4-FFF2-40B4-BE49-F238E27FC236}">
                <a16:creationId xmlns:a16="http://schemas.microsoft.com/office/drawing/2014/main" id="{C5315B4F-5E66-248F-2C5A-A1CE36868C42}"/>
              </a:ext>
            </a:extLst>
          </p:cNvPr>
          <p:cNvCxnSpPr>
            <a:cxnSpLocks/>
          </p:cNvCxnSpPr>
          <p:nvPr/>
        </p:nvCxnSpPr>
        <p:spPr>
          <a:xfrm flipV="1">
            <a:off x="5334000" y="4541039"/>
            <a:ext cx="2463281" cy="945361"/>
          </a:xfrm>
          <a:prstGeom prst="bentConnector3">
            <a:avLst>
              <a:gd name="adj1" fmla="val 10011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39899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F3648-24DD-5A6B-89BF-B63CA9C741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B2288CF-5B20-3F95-41FC-F387B230E681}"/>
              </a:ext>
            </a:extLst>
          </p:cNvPr>
          <p:cNvPicPr>
            <a:picLocks noChangeAspect="1"/>
          </p:cNvPicPr>
          <p:nvPr/>
        </p:nvPicPr>
        <p:blipFill>
          <a:blip r:embed="rId3"/>
          <a:stretch>
            <a:fillRect/>
          </a:stretch>
        </p:blipFill>
        <p:spPr>
          <a:xfrm>
            <a:off x="5105401" y="939433"/>
            <a:ext cx="1981200" cy="1395211"/>
          </a:xfrm>
          <a:prstGeom prst="rect">
            <a:avLst/>
          </a:prstGeom>
          <a:ln w="12700">
            <a:solidFill>
              <a:schemeClr val="accent1"/>
            </a:solidFill>
          </a:ln>
        </p:spPr>
      </p:pic>
      <p:sp>
        <p:nvSpPr>
          <p:cNvPr id="8195" name="Title 2">
            <a:extLst>
              <a:ext uri="{FF2B5EF4-FFF2-40B4-BE49-F238E27FC236}">
                <a16:creationId xmlns:a16="http://schemas.microsoft.com/office/drawing/2014/main" id="{E9E0B0FD-09DB-5A1A-B4F6-11333C0A006A}"/>
              </a:ext>
            </a:extLst>
          </p:cNvPr>
          <p:cNvSpPr>
            <a:spLocks noGrp="1"/>
          </p:cNvSpPr>
          <p:nvPr>
            <p:ph type="title"/>
          </p:nvPr>
        </p:nvSpPr>
        <p:spPr>
          <a:xfrm>
            <a:off x="0" y="0"/>
            <a:ext cx="9143999" cy="8623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dirty="0">
                <a:latin typeface="Arial" pitchFamily="34" charset="0"/>
                <a:cs typeface="Arial" pitchFamily="34" charset="0"/>
              </a:rPr>
              <a:t>COMING SOON!!!  Accessing DMO and Epic Bridges From a Non-Clinical Workstation via MyApps (myapps.upmc.edu)</a:t>
            </a:r>
          </a:p>
        </p:txBody>
      </p:sp>
      <p:sp>
        <p:nvSpPr>
          <p:cNvPr id="8196" name="Slide Number Placeholder 3">
            <a:extLst>
              <a:ext uri="{FF2B5EF4-FFF2-40B4-BE49-F238E27FC236}">
                <a16:creationId xmlns:a16="http://schemas.microsoft.com/office/drawing/2014/main" id="{9D5BE776-A4C1-D4A0-B788-4EF96299FF5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E251FCF-5372-4614-86EE-2346D10534B8}" type="slidenum">
              <a:rPr kumimoji="0" lang="en-US" sz="1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p:txBody>
      </p:sp>
      <p:sp>
        <p:nvSpPr>
          <p:cNvPr id="8" name="Title 1">
            <a:extLst>
              <a:ext uri="{FF2B5EF4-FFF2-40B4-BE49-F238E27FC236}">
                <a16:creationId xmlns:a16="http://schemas.microsoft.com/office/drawing/2014/main" id="{DAF975FF-C37A-458F-A6AB-EA32B0DA6339}"/>
              </a:ext>
            </a:extLst>
          </p:cNvPr>
          <p:cNvSpPr>
            <a:spLocks noGrp="1"/>
          </p:cNvSpPr>
          <p:nvPr/>
        </p:nvSpPr>
        <p:spPr bwMode="auto">
          <a:xfrm>
            <a:off x="1143000" y="1424845"/>
            <a:ext cx="6972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tx1"/>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2pPr>
            <a:lvl3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3pPr>
            <a:lvl4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4pPr>
            <a:lvl5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5pPr>
            <a:lvl6pPr marL="457200" algn="ctr" rtl="0" fontAlgn="base">
              <a:spcBef>
                <a:spcPct val="0"/>
              </a:spcBef>
              <a:spcAft>
                <a:spcPct val="0"/>
              </a:spcAft>
              <a:defRPr sz="4400" u="sng">
                <a:solidFill>
                  <a:schemeClr val="tx1"/>
                </a:solidFill>
                <a:latin typeface="Calibri" pitchFamily="34" charset="0"/>
              </a:defRPr>
            </a:lvl6pPr>
            <a:lvl7pPr marL="914400" algn="ctr" rtl="0" fontAlgn="base">
              <a:spcBef>
                <a:spcPct val="0"/>
              </a:spcBef>
              <a:spcAft>
                <a:spcPct val="0"/>
              </a:spcAft>
              <a:defRPr sz="4400" u="sng">
                <a:solidFill>
                  <a:schemeClr val="tx1"/>
                </a:solidFill>
                <a:latin typeface="Calibri" pitchFamily="34" charset="0"/>
              </a:defRPr>
            </a:lvl7pPr>
            <a:lvl8pPr marL="1371600" algn="ctr" rtl="0" fontAlgn="base">
              <a:spcBef>
                <a:spcPct val="0"/>
              </a:spcBef>
              <a:spcAft>
                <a:spcPct val="0"/>
              </a:spcAft>
              <a:defRPr sz="4400" u="sng">
                <a:solidFill>
                  <a:schemeClr val="tx1"/>
                </a:solidFill>
                <a:latin typeface="Calibri" pitchFamily="34" charset="0"/>
              </a:defRPr>
            </a:lvl8pPr>
            <a:lvl9pPr marL="1828800" algn="ctr" rtl="0" fontAlgn="base">
              <a:spcBef>
                <a:spcPct val="0"/>
              </a:spcBef>
              <a:spcAft>
                <a:spcPct val="0"/>
              </a:spcAft>
              <a:defRPr sz="4400" u="sng">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Helvetica"/>
                <a:ea typeface="MS PGothic" pitchFamily="34" charset="-128"/>
              </a:rPr>
            </a:br>
            <a:br>
              <a:rPr kumimoji="0" lang="en-US" sz="1800" b="0" i="0" u="none" strike="noStrike" kern="1200" cap="none" spc="0" normalizeH="0" baseline="0" noProof="0" dirty="0">
                <a:ln>
                  <a:noFill/>
                </a:ln>
                <a:solidFill>
                  <a:srgbClr val="000000"/>
                </a:solidFill>
                <a:effectLst/>
                <a:uLnTx/>
                <a:uFillTx/>
                <a:latin typeface="Helvetica"/>
                <a:ea typeface="MS PGothic" pitchFamily="34" charset="-128"/>
              </a:rPr>
            </a:br>
            <a:br>
              <a:rPr kumimoji="0" lang="en-US" sz="1800" b="0" i="0" u="none" strike="noStrike" kern="1200" cap="none" spc="0" normalizeH="0" baseline="0" noProof="0" dirty="0">
                <a:ln>
                  <a:noFill/>
                </a:ln>
                <a:solidFill>
                  <a:srgbClr val="000000"/>
                </a:solidFill>
                <a:effectLst/>
                <a:uLnTx/>
                <a:uFillTx/>
                <a:latin typeface="Helvetica"/>
                <a:ea typeface="MS PGothic" pitchFamily="34" charset="-128"/>
              </a:rPr>
            </a:br>
            <a:endParaRPr kumimoji="0" lang="en-US" sz="1800" b="0" i="0" u="none" strike="noStrike" kern="1200" cap="none" spc="0" normalizeH="0" baseline="0" noProof="0" dirty="0">
              <a:ln>
                <a:noFill/>
              </a:ln>
              <a:solidFill>
                <a:srgbClr val="000000"/>
              </a:solidFill>
              <a:effectLst/>
              <a:uLnTx/>
              <a:uFillTx/>
              <a:latin typeface="Helvetica"/>
              <a:ea typeface="MS PGothic" pitchFamily="34" charset="-128"/>
            </a:endParaRPr>
          </a:p>
        </p:txBody>
      </p:sp>
      <p:pic>
        <p:nvPicPr>
          <p:cNvPr id="6" name="Picture 5">
            <a:extLst>
              <a:ext uri="{FF2B5EF4-FFF2-40B4-BE49-F238E27FC236}">
                <a16:creationId xmlns:a16="http://schemas.microsoft.com/office/drawing/2014/main" id="{A87B0044-8476-A4A6-C7E7-01BB6579743E}"/>
              </a:ext>
            </a:extLst>
          </p:cNvPr>
          <p:cNvPicPr>
            <a:picLocks noChangeAspect="1"/>
          </p:cNvPicPr>
          <p:nvPr/>
        </p:nvPicPr>
        <p:blipFill>
          <a:blip r:embed="rId4"/>
          <a:stretch>
            <a:fillRect/>
          </a:stretch>
        </p:blipFill>
        <p:spPr>
          <a:xfrm>
            <a:off x="222251" y="932604"/>
            <a:ext cx="4724400" cy="2578586"/>
          </a:xfrm>
          <a:prstGeom prst="rect">
            <a:avLst/>
          </a:prstGeom>
          <a:ln w="12700">
            <a:solidFill>
              <a:schemeClr val="tx1"/>
            </a:solidFill>
          </a:ln>
        </p:spPr>
      </p:pic>
      <p:sp>
        <p:nvSpPr>
          <p:cNvPr id="2" name="Content Placeholder 1">
            <a:extLst>
              <a:ext uri="{FF2B5EF4-FFF2-40B4-BE49-F238E27FC236}">
                <a16:creationId xmlns:a16="http://schemas.microsoft.com/office/drawing/2014/main" id="{B980AB49-C3E3-296E-1DF3-238CD47BDB41}"/>
              </a:ext>
            </a:extLst>
          </p:cNvPr>
          <p:cNvSpPr>
            <a:spLocks noGrp="1"/>
          </p:cNvSpPr>
          <p:nvPr>
            <p:ph idx="1"/>
          </p:nvPr>
        </p:nvSpPr>
        <p:spPr>
          <a:xfrm>
            <a:off x="71438" y="3581400"/>
            <a:ext cx="8996362" cy="1851755"/>
          </a:xfrm>
        </p:spPr>
        <p:txBody>
          <a:bodyPr/>
          <a:lstStyle/>
          <a:p>
            <a:pPr marL="0" indent="0">
              <a:buNone/>
            </a:pPr>
            <a:r>
              <a:rPr lang="en-US" sz="1600" dirty="0"/>
              <a:t>If you are not using a clinical workstation at a UPMC facility or are remote and want to access the DMO PRD Hyperspace Epic Bridges icon via MyApps to experience paired launch of DMO, depending on your equipment, location, configuration, and/or access to VPN, i.e. Global Protect, you may need to utilize two-step authentication.  For future reference, additional information regarding setting up two-step authentication can be found here: </a:t>
            </a:r>
          </a:p>
          <a:p>
            <a:pPr marL="0" indent="0">
              <a:buNone/>
            </a:pPr>
            <a:r>
              <a:rPr lang="en-US" sz="16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https://upmchs.sharepoint.com/sites/infonet/BusinessTools/Technology/DevicesAccess/Documents/Work_From_Home_Technology_Frequently_Asked_Questions.pdf#search=office%20365</a:t>
            </a:r>
            <a:endParaRPr lang="en-US" sz="1800" dirty="0"/>
          </a:p>
        </p:txBody>
      </p:sp>
      <p:cxnSp>
        <p:nvCxnSpPr>
          <p:cNvPr id="7" name="Straight Arrow Connector 6">
            <a:extLst>
              <a:ext uri="{FF2B5EF4-FFF2-40B4-BE49-F238E27FC236}">
                <a16:creationId xmlns:a16="http://schemas.microsoft.com/office/drawing/2014/main" id="{43C0719A-FEDD-BEDA-FCDC-1DBCD473DB19}"/>
              </a:ext>
            </a:extLst>
          </p:cNvPr>
          <p:cNvCxnSpPr>
            <a:cxnSpLocks/>
          </p:cNvCxnSpPr>
          <p:nvPr/>
        </p:nvCxnSpPr>
        <p:spPr>
          <a:xfrm>
            <a:off x="6096000" y="1752600"/>
            <a:ext cx="1219200" cy="3900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E3EFE1D-A31A-355D-77FF-807B53F797D1}"/>
              </a:ext>
            </a:extLst>
          </p:cNvPr>
          <p:cNvPicPr>
            <a:picLocks noChangeAspect="1"/>
          </p:cNvPicPr>
          <p:nvPr/>
        </p:nvPicPr>
        <p:blipFill>
          <a:blip r:embed="rId6"/>
          <a:stretch>
            <a:fillRect/>
          </a:stretch>
        </p:blipFill>
        <p:spPr>
          <a:xfrm>
            <a:off x="7424598" y="2054863"/>
            <a:ext cx="1219200" cy="1406145"/>
          </a:xfrm>
          <a:prstGeom prst="rect">
            <a:avLst/>
          </a:prstGeom>
        </p:spPr>
      </p:pic>
      <p:sp>
        <p:nvSpPr>
          <p:cNvPr id="4" name="TextBox 3">
            <a:extLst>
              <a:ext uri="{FF2B5EF4-FFF2-40B4-BE49-F238E27FC236}">
                <a16:creationId xmlns:a16="http://schemas.microsoft.com/office/drawing/2014/main" id="{C26734A6-2DA9-7E74-C176-0F6EDCB36619}"/>
              </a:ext>
            </a:extLst>
          </p:cNvPr>
          <p:cNvSpPr txBox="1"/>
          <p:nvPr/>
        </p:nvSpPr>
        <p:spPr>
          <a:xfrm>
            <a:off x="3048000" y="5646003"/>
            <a:ext cx="3733800" cy="830997"/>
          </a:xfrm>
          <a:prstGeom prst="rect">
            <a:avLst/>
          </a:prstGeom>
          <a:solidFill>
            <a:schemeClr val="bg2">
              <a:lumMod val="60000"/>
              <a:lumOff val="40000"/>
            </a:schemeClr>
          </a:solidFill>
        </p:spPr>
        <p:txBody>
          <a:bodyPr wrap="square" rtlCol="0">
            <a:spAutoFit/>
          </a:bodyPr>
          <a:lstStyle/>
          <a:p>
            <a:r>
              <a:rPr lang="en-US" sz="1600" dirty="0"/>
              <a:t>TIP:  If Mac users run into issues with logging into MyApps, we recommend using the url: myapps.upmc.edu.</a:t>
            </a:r>
          </a:p>
        </p:txBody>
      </p:sp>
    </p:spTree>
    <p:extLst>
      <p:ext uri="{BB962C8B-B14F-4D97-AF65-F5344CB8AC3E}">
        <p14:creationId xmlns:p14="http://schemas.microsoft.com/office/powerpoint/2010/main" val="335433675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7A8F0-7961-258D-E424-7169B4143761}"/>
            </a:ext>
          </a:extLst>
        </p:cNvPr>
        <p:cNvGrpSpPr/>
        <p:nvPr/>
      </p:nvGrpSpPr>
      <p:grpSpPr>
        <a:xfrm>
          <a:off x="0" y="0"/>
          <a:ext cx="0" cy="0"/>
          <a:chOff x="0" y="0"/>
          <a:chExt cx="0" cy="0"/>
        </a:xfrm>
      </p:grpSpPr>
      <p:sp>
        <p:nvSpPr>
          <p:cNvPr id="8195" name="Title 2">
            <a:extLst>
              <a:ext uri="{FF2B5EF4-FFF2-40B4-BE49-F238E27FC236}">
                <a16:creationId xmlns:a16="http://schemas.microsoft.com/office/drawing/2014/main" id="{44F0B343-0A47-7EEC-830E-D9309748AFBB}"/>
              </a:ext>
            </a:extLst>
          </p:cNvPr>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dirty="0">
                <a:latin typeface="Arial" pitchFamily="34" charset="0"/>
                <a:cs typeface="Arial" pitchFamily="34" charset="0"/>
              </a:rPr>
              <a:t>COMING SOON!!! Accessing DMO PRD Hyperspace Epic Bridges From a Non-Clinical Workstation via MyApps</a:t>
            </a:r>
          </a:p>
        </p:txBody>
      </p:sp>
      <p:sp>
        <p:nvSpPr>
          <p:cNvPr id="8196" name="Slide Number Placeholder 3">
            <a:extLst>
              <a:ext uri="{FF2B5EF4-FFF2-40B4-BE49-F238E27FC236}">
                <a16:creationId xmlns:a16="http://schemas.microsoft.com/office/drawing/2014/main" id="{472C0DA0-1415-83E6-C8C7-E13804AD893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E251FCF-5372-4614-86EE-2346D10534B8}" type="slidenum">
              <a:rPr kumimoji="0" lang="en-US" sz="1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p:txBody>
      </p:sp>
      <p:sp>
        <p:nvSpPr>
          <p:cNvPr id="8" name="Title 1">
            <a:extLst>
              <a:ext uri="{FF2B5EF4-FFF2-40B4-BE49-F238E27FC236}">
                <a16:creationId xmlns:a16="http://schemas.microsoft.com/office/drawing/2014/main" id="{734A2CFE-F528-1DAC-D131-7EA6D3BDFACF}"/>
              </a:ext>
            </a:extLst>
          </p:cNvPr>
          <p:cNvSpPr>
            <a:spLocks noGrp="1"/>
          </p:cNvSpPr>
          <p:nvPr/>
        </p:nvSpPr>
        <p:spPr bwMode="auto">
          <a:xfrm>
            <a:off x="1143000" y="1424845"/>
            <a:ext cx="6972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tx1"/>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2pPr>
            <a:lvl3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3pPr>
            <a:lvl4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4pPr>
            <a:lvl5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5pPr>
            <a:lvl6pPr marL="457200" algn="ctr" rtl="0" fontAlgn="base">
              <a:spcBef>
                <a:spcPct val="0"/>
              </a:spcBef>
              <a:spcAft>
                <a:spcPct val="0"/>
              </a:spcAft>
              <a:defRPr sz="4400" u="sng">
                <a:solidFill>
                  <a:schemeClr val="tx1"/>
                </a:solidFill>
                <a:latin typeface="Calibri" pitchFamily="34" charset="0"/>
              </a:defRPr>
            </a:lvl6pPr>
            <a:lvl7pPr marL="914400" algn="ctr" rtl="0" fontAlgn="base">
              <a:spcBef>
                <a:spcPct val="0"/>
              </a:spcBef>
              <a:spcAft>
                <a:spcPct val="0"/>
              </a:spcAft>
              <a:defRPr sz="4400" u="sng">
                <a:solidFill>
                  <a:schemeClr val="tx1"/>
                </a:solidFill>
                <a:latin typeface="Calibri" pitchFamily="34" charset="0"/>
              </a:defRPr>
            </a:lvl7pPr>
            <a:lvl8pPr marL="1371600" algn="ctr" rtl="0" fontAlgn="base">
              <a:spcBef>
                <a:spcPct val="0"/>
              </a:spcBef>
              <a:spcAft>
                <a:spcPct val="0"/>
              </a:spcAft>
              <a:defRPr sz="4400" u="sng">
                <a:solidFill>
                  <a:schemeClr val="tx1"/>
                </a:solidFill>
                <a:latin typeface="Calibri" pitchFamily="34" charset="0"/>
              </a:defRPr>
            </a:lvl8pPr>
            <a:lvl9pPr marL="1828800" algn="ctr" rtl="0" fontAlgn="base">
              <a:spcBef>
                <a:spcPct val="0"/>
              </a:spcBef>
              <a:spcAft>
                <a:spcPct val="0"/>
              </a:spcAft>
              <a:defRPr sz="4400" u="sng">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Helvetica"/>
                <a:ea typeface="MS PGothic" pitchFamily="34" charset="-128"/>
              </a:rPr>
            </a:br>
            <a:br>
              <a:rPr kumimoji="0" lang="en-US" sz="1800" b="0" i="0" u="none" strike="noStrike" kern="1200" cap="none" spc="0" normalizeH="0" baseline="0" noProof="0" dirty="0">
                <a:ln>
                  <a:noFill/>
                </a:ln>
                <a:solidFill>
                  <a:srgbClr val="000000"/>
                </a:solidFill>
                <a:effectLst/>
                <a:uLnTx/>
                <a:uFillTx/>
                <a:latin typeface="Helvetica"/>
                <a:ea typeface="MS PGothic" pitchFamily="34" charset="-128"/>
              </a:rPr>
            </a:br>
            <a:br>
              <a:rPr kumimoji="0" lang="en-US" sz="1800" b="0" i="0" u="none" strike="noStrike" kern="1200" cap="none" spc="0" normalizeH="0" baseline="0" noProof="0" dirty="0">
                <a:ln>
                  <a:noFill/>
                </a:ln>
                <a:solidFill>
                  <a:srgbClr val="000000"/>
                </a:solidFill>
                <a:effectLst/>
                <a:uLnTx/>
                <a:uFillTx/>
                <a:latin typeface="Helvetica"/>
                <a:ea typeface="MS PGothic" pitchFamily="34" charset="-128"/>
              </a:rPr>
            </a:br>
            <a:endParaRPr kumimoji="0" lang="en-US" sz="1800" b="0" i="0" u="none" strike="noStrike" kern="1200" cap="none" spc="0" normalizeH="0" baseline="0" noProof="0" dirty="0">
              <a:ln>
                <a:noFill/>
              </a:ln>
              <a:solidFill>
                <a:srgbClr val="000000"/>
              </a:solidFill>
              <a:effectLst/>
              <a:uLnTx/>
              <a:uFillTx/>
              <a:latin typeface="Helvetica"/>
              <a:ea typeface="MS PGothic" pitchFamily="34" charset="-128"/>
            </a:endParaRPr>
          </a:p>
        </p:txBody>
      </p:sp>
      <p:sp>
        <p:nvSpPr>
          <p:cNvPr id="5" name="TextBox 4">
            <a:extLst>
              <a:ext uri="{FF2B5EF4-FFF2-40B4-BE49-F238E27FC236}">
                <a16:creationId xmlns:a16="http://schemas.microsoft.com/office/drawing/2014/main" id="{19C5F1F3-8BFC-2FF7-83A6-EA9924EFBCEE}"/>
              </a:ext>
            </a:extLst>
          </p:cNvPr>
          <p:cNvSpPr txBox="1"/>
          <p:nvPr/>
        </p:nvSpPr>
        <p:spPr>
          <a:xfrm>
            <a:off x="0" y="3962400"/>
            <a:ext cx="9144000" cy="249299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When using a non-clinical workstation, for </a:t>
            </a:r>
            <a:r>
              <a:rPr kumimoji="0" lang="en-US" sz="1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paired launch</a:t>
            </a:r>
            <a:r>
              <a:rPr lang="en-US" sz="1200" dirty="0">
                <a:solidFill>
                  <a:srgbClr val="000000"/>
                </a:solidFill>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you will need to access DMO via MyApps by clicking on the DMO EMR folder and then clicking on the </a:t>
            </a:r>
            <a:r>
              <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DMO PRD Hyperspace EPIC Bridges icon</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This will launch Epic and the DMO log in window.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b="1" u="sng" dirty="0">
                <a:solidFill>
                  <a:srgbClr val="000000"/>
                </a:solidFill>
                <a:latin typeface="Arial" panose="020B0604020202020204" pitchFamily="34" charset="0"/>
                <a:cs typeface="Arial" panose="020B0604020202020204" pitchFamily="34" charset="0"/>
              </a:rPr>
              <a:t>Of note</a:t>
            </a:r>
            <a:r>
              <a:rPr lang="en-US" sz="1200" b="1" dirty="0">
                <a:solidFill>
                  <a:srgbClr val="000000"/>
                </a:solidFill>
                <a:latin typeface="Arial" panose="020B0604020202020204" pitchFamily="34" charset="0"/>
                <a:cs typeface="Arial" panose="020B0604020202020204" pitchFamily="34" charset="0"/>
              </a:rPr>
              <a:t>, Epic Bridges users will need to enter their network username in the DMO log in window when launching DMO PRD Hyperspace EPIC Bridges unlike prior to Bridges when the username automatically populated.  This change is due to the sunsetting of the third-party application Imprivata that once facilitated automatic population of the username.</a:t>
            </a:r>
          </a:p>
          <a:p>
            <a:pPr marL="285750" indent="-285750">
              <a:spcAft>
                <a:spcPts val="1200"/>
              </a:spcAft>
              <a:buFont typeface="Arial" panose="020B0604020202020204" pitchFamily="34" charset="0"/>
              <a:buChar char="•"/>
              <a:defRPr/>
            </a:pPr>
            <a:r>
              <a:rPr lang="en-US" sz="1200" b="1" u="sng" dirty="0">
                <a:latin typeface="Arial" panose="020B0604020202020204" pitchFamily="34" charset="0"/>
                <a:cs typeface="Arial" panose="020B0604020202020204" pitchFamily="34" charset="0"/>
              </a:rPr>
              <a:t>Reminder</a:t>
            </a:r>
            <a:r>
              <a:rPr lang="en-US" sz="1200" dirty="0">
                <a:latin typeface="Arial" panose="020B0604020202020204" pitchFamily="34" charset="0"/>
                <a:cs typeface="Arial" panose="020B0604020202020204" pitchFamily="34" charset="0"/>
              </a:rPr>
              <a:t>: The paired launch method of logging in was designed for therapy-type providers (BH/ST/OT/PT) who would not have the DMO button on the Epic toolbar, as this is only available to MD/NP/PA type providers, BUT ANYONE CAN USE PAIRED LAUNCH.</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3" name="Straight Arrow Connector 12">
            <a:extLst>
              <a:ext uri="{FF2B5EF4-FFF2-40B4-BE49-F238E27FC236}">
                <a16:creationId xmlns:a16="http://schemas.microsoft.com/office/drawing/2014/main" id="{72F0B56A-B6EB-3F64-4D5F-A5C536015279}"/>
              </a:ext>
            </a:extLst>
          </p:cNvPr>
          <p:cNvCxnSpPr>
            <a:cxnSpLocks/>
          </p:cNvCxnSpPr>
          <p:nvPr/>
        </p:nvCxnSpPr>
        <p:spPr>
          <a:xfrm>
            <a:off x="8881241" y="3069021"/>
            <a:ext cx="16831" cy="7052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BAE25A2-DD23-9CC8-15CC-6E533880BF67}"/>
              </a:ext>
            </a:extLst>
          </p:cNvPr>
          <p:cNvPicPr>
            <a:picLocks noChangeAspect="1"/>
          </p:cNvPicPr>
          <p:nvPr/>
        </p:nvPicPr>
        <p:blipFill>
          <a:blip r:embed="rId3"/>
          <a:stretch>
            <a:fillRect/>
          </a:stretch>
        </p:blipFill>
        <p:spPr>
          <a:xfrm>
            <a:off x="0" y="917026"/>
            <a:ext cx="9144000" cy="2875395"/>
          </a:xfrm>
          <a:prstGeom prst="rect">
            <a:avLst/>
          </a:prstGeom>
        </p:spPr>
      </p:pic>
      <p:pic>
        <p:nvPicPr>
          <p:cNvPr id="18" name="Picture 17">
            <a:extLst>
              <a:ext uri="{FF2B5EF4-FFF2-40B4-BE49-F238E27FC236}">
                <a16:creationId xmlns:a16="http://schemas.microsoft.com/office/drawing/2014/main" id="{B6182F6F-5704-9AC1-8124-2D5EC54ACF9C}"/>
              </a:ext>
            </a:extLst>
          </p:cNvPr>
          <p:cNvPicPr>
            <a:picLocks noChangeAspect="1"/>
          </p:cNvPicPr>
          <p:nvPr/>
        </p:nvPicPr>
        <p:blipFill>
          <a:blip r:embed="rId4"/>
          <a:stretch>
            <a:fillRect/>
          </a:stretch>
        </p:blipFill>
        <p:spPr>
          <a:xfrm>
            <a:off x="2706753" y="1905000"/>
            <a:ext cx="2755159" cy="1940253"/>
          </a:xfrm>
          <a:prstGeom prst="rect">
            <a:avLst/>
          </a:prstGeom>
          <a:ln w="12700">
            <a:solidFill>
              <a:schemeClr val="accent1"/>
            </a:solidFill>
          </a:ln>
        </p:spPr>
      </p:pic>
      <p:sp>
        <p:nvSpPr>
          <p:cNvPr id="14" name="Rectangle 13">
            <a:extLst>
              <a:ext uri="{FF2B5EF4-FFF2-40B4-BE49-F238E27FC236}">
                <a16:creationId xmlns:a16="http://schemas.microsoft.com/office/drawing/2014/main" id="{B411FFAA-E9B1-A132-8EBC-E86626998C93}"/>
              </a:ext>
            </a:extLst>
          </p:cNvPr>
          <p:cNvSpPr/>
          <p:nvPr/>
        </p:nvSpPr>
        <p:spPr>
          <a:xfrm>
            <a:off x="192579" y="2581041"/>
            <a:ext cx="990600" cy="5974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15" name="Straight Arrow Connector 14">
            <a:extLst>
              <a:ext uri="{FF2B5EF4-FFF2-40B4-BE49-F238E27FC236}">
                <a16:creationId xmlns:a16="http://schemas.microsoft.com/office/drawing/2014/main" id="{F57035CA-3436-980D-C7D8-AC98BD04B3E3}"/>
              </a:ext>
            </a:extLst>
          </p:cNvPr>
          <p:cNvCxnSpPr>
            <a:cxnSpLocks/>
          </p:cNvCxnSpPr>
          <p:nvPr/>
        </p:nvCxnSpPr>
        <p:spPr>
          <a:xfrm>
            <a:off x="1295400" y="2609933"/>
            <a:ext cx="1295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317DAA8-E51B-9D72-A002-97E584E7C2DD}"/>
              </a:ext>
            </a:extLst>
          </p:cNvPr>
          <p:cNvCxnSpPr>
            <a:cxnSpLocks/>
          </p:cNvCxnSpPr>
          <p:nvPr/>
        </p:nvCxnSpPr>
        <p:spPr>
          <a:xfrm>
            <a:off x="4267200" y="2875126"/>
            <a:ext cx="2133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1702AB7-720F-A2EB-A011-F24C708DF016}"/>
              </a:ext>
            </a:extLst>
          </p:cNvPr>
          <p:cNvPicPr>
            <a:picLocks noChangeAspect="1"/>
          </p:cNvPicPr>
          <p:nvPr/>
        </p:nvPicPr>
        <p:blipFill>
          <a:blip r:embed="rId5"/>
          <a:stretch>
            <a:fillRect/>
          </a:stretch>
        </p:blipFill>
        <p:spPr>
          <a:xfrm>
            <a:off x="6521960" y="2286000"/>
            <a:ext cx="1299232" cy="1498448"/>
          </a:xfrm>
          <a:prstGeom prst="rect">
            <a:avLst/>
          </a:prstGeom>
          <a:ln w="41275">
            <a:solidFill>
              <a:srgbClr val="FF0000"/>
            </a:solidFill>
          </a:ln>
        </p:spPr>
      </p:pic>
    </p:spTree>
    <p:extLst>
      <p:ext uri="{BB962C8B-B14F-4D97-AF65-F5344CB8AC3E}">
        <p14:creationId xmlns:p14="http://schemas.microsoft.com/office/powerpoint/2010/main" val="33767136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2AF05-5596-8380-38FC-5619A9C277E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9EB2CF-BA73-461B-597F-3802A3EDB036}"/>
              </a:ext>
            </a:extLst>
          </p:cNvPr>
          <p:cNvSpPr>
            <a:spLocks noGrp="1"/>
          </p:cNvSpPr>
          <p:nvPr>
            <p:ph idx="1"/>
          </p:nvPr>
        </p:nvSpPr>
        <p:spPr>
          <a:xfrm>
            <a:off x="1" y="884214"/>
            <a:ext cx="3845108" cy="5255252"/>
          </a:xfrm>
        </p:spPr>
        <p:txBody>
          <a:bodyPr/>
          <a:lstStyle/>
          <a:p>
            <a:r>
              <a:rPr lang="en-US" sz="1500" dirty="0">
                <a:latin typeface="Arial" panose="020B0604020202020204" pitchFamily="34" charset="0"/>
                <a:ea typeface="Times New Roman" panose="02020603050405020304" pitchFamily="18" charset="0"/>
                <a:cs typeface="Arial" panose="020B0604020202020204" pitchFamily="34" charset="0"/>
              </a:rPr>
              <a:t>Log into MyApps.</a:t>
            </a:r>
          </a:p>
          <a:p>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r>
              <a:rPr lang="en-US" sz="1500" dirty="0">
                <a:effectLst/>
                <a:latin typeface="Arial" panose="020B0604020202020204" pitchFamily="34" charset="0"/>
                <a:ea typeface="Times New Roman" panose="02020603050405020304" pitchFamily="18" charset="0"/>
                <a:cs typeface="Arial" panose="020B0604020202020204" pitchFamily="34" charset="0"/>
              </a:rPr>
              <a:t>Click on the Epic PRD Hyperspace Bridges icon and log into the application.  To launch DMO, click the DMO button located on the Epic toolbar.</a:t>
            </a:r>
          </a:p>
          <a:p>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r>
              <a:rPr lang="en-US" sz="1500" dirty="0">
                <a:effectLst/>
                <a:latin typeface="Arial" panose="020B0604020202020204" pitchFamily="34" charset="0"/>
                <a:ea typeface="Times New Roman" panose="02020603050405020304" pitchFamily="18" charset="0"/>
                <a:cs typeface="Arial" panose="020B0604020202020204" pitchFamily="34" charset="0"/>
              </a:rPr>
              <a:t>Once the Dragon Medical One log in window opens, users will enter their network username in the User field.  To change the default microphone, users will click the arrow in the Microphone field to access the drop-down menu and then select the desired microphone and click </a:t>
            </a:r>
            <a:r>
              <a:rPr lang="en-US" sz="1500" b="1" dirty="0">
                <a:effectLst/>
                <a:latin typeface="Arial" panose="020B0604020202020204" pitchFamily="34" charset="0"/>
                <a:ea typeface="Times New Roman" panose="02020603050405020304" pitchFamily="18" charset="0"/>
                <a:cs typeface="Arial" panose="020B0604020202020204" pitchFamily="34" charset="0"/>
              </a:rPr>
              <a:t>OK</a:t>
            </a:r>
            <a:r>
              <a:rPr lang="en-US" sz="1500" dirty="0">
                <a:effectLst/>
                <a:latin typeface="Arial" panose="020B0604020202020204" pitchFamily="34" charset="0"/>
                <a:ea typeface="Times New Roman" panose="02020603050405020304" pitchFamily="18" charset="0"/>
                <a:cs typeface="Arial" panose="020B0604020202020204" pitchFamily="34" charset="0"/>
              </a:rPr>
              <a:t>.</a:t>
            </a:r>
          </a:p>
          <a:p>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r>
              <a:rPr lang="en-US" sz="1500" dirty="0">
                <a:effectLst/>
                <a:latin typeface="Arial" panose="020B0604020202020204" pitchFamily="34" charset="0"/>
                <a:ea typeface="Times New Roman" panose="02020603050405020304" pitchFamily="18" charset="0"/>
                <a:cs typeface="Arial" panose="020B0604020202020204" pitchFamily="34" charset="0"/>
              </a:rPr>
              <a:t>Once logged in, the </a:t>
            </a:r>
            <a:r>
              <a:rPr lang="en-US" sz="1500" dirty="0" err="1">
                <a:effectLst/>
                <a:latin typeface="Arial" panose="020B0604020202020204" pitchFamily="34" charset="0"/>
                <a:ea typeface="Times New Roman" panose="02020603050405020304" pitchFamily="18" charset="0"/>
                <a:cs typeface="Arial" panose="020B0604020202020204" pitchFamily="34" charset="0"/>
              </a:rPr>
              <a:t>DragonBar</a:t>
            </a:r>
            <a:r>
              <a:rPr lang="en-US" sz="1500" dirty="0">
                <a:effectLst/>
                <a:latin typeface="Arial" panose="020B0604020202020204" pitchFamily="34" charset="0"/>
                <a:ea typeface="Times New Roman" panose="02020603050405020304" pitchFamily="18" charset="0"/>
                <a:cs typeface="Arial" panose="020B0604020202020204" pitchFamily="34" charset="0"/>
              </a:rPr>
              <a:t> will launch, and users will now be able to use DMO in Epic Hyperspace.</a:t>
            </a:r>
            <a:endParaRPr lang="en-US" sz="15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484B711-F5D6-D24B-05BE-C5FBC473B676}"/>
              </a:ext>
            </a:extLst>
          </p:cNvPr>
          <p:cNvSpPr>
            <a:spLocks noGrp="1"/>
          </p:cNvSpPr>
          <p:nvPr>
            <p:ph type="title"/>
          </p:nvPr>
        </p:nvSpPr>
        <p:spPr/>
        <p:txBody>
          <a:bodyPr/>
          <a:lstStyle/>
          <a:p>
            <a:pPr algn="ctr"/>
            <a:br>
              <a:rPr lang="en-US" b="1" dirty="0">
                <a:effectLst/>
                <a:latin typeface="Arial" panose="020B0604020202020204" pitchFamily="34" charset="0"/>
                <a:ea typeface="Calibri" panose="020F0502020204030204" pitchFamily="34" charset="0"/>
                <a:cs typeface="Arial" panose="020B0604020202020204" pitchFamily="34" charset="0"/>
              </a:rPr>
            </a:br>
            <a:r>
              <a:rPr lang="en-US" dirty="0">
                <a:latin typeface="Arial" pitchFamily="34" charset="0"/>
                <a:cs typeface="Arial" pitchFamily="34" charset="0"/>
              </a:rPr>
              <a:t>COMING SOON!!! </a:t>
            </a:r>
            <a:r>
              <a:rPr lang="en-US" b="1" dirty="0">
                <a:effectLst/>
                <a:latin typeface="Arial" panose="020B0604020202020204" pitchFamily="34" charset="0"/>
                <a:ea typeface="Calibri" panose="020F0502020204030204" pitchFamily="34" charset="0"/>
                <a:cs typeface="Arial" panose="020B0604020202020204" pitchFamily="34" charset="0"/>
              </a:rPr>
              <a:t>Accessing Epic Bridges and DMO via Epic PRD Hyperspace Bridges Icon in MyApps</a:t>
            </a:r>
            <a:br>
              <a:rPr lang="en-US"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a:extLst>
              <a:ext uri="{FF2B5EF4-FFF2-40B4-BE49-F238E27FC236}">
                <a16:creationId xmlns:a16="http://schemas.microsoft.com/office/drawing/2014/main" id="{B741E1E0-10E2-BA3D-30BE-292A5E277CA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9" name="Picture 8">
            <a:extLst>
              <a:ext uri="{FF2B5EF4-FFF2-40B4-BE49-F238E27FC236}">
                <a16:creationId xmlns:a16="http://schemas.microsoft.com/office/drawing/2014/main" id="{41111611-3E4E-44DC-F144-B4647D333F95}"/>
              </a:ext>
            </a:extLst>
          </p:cNvPr>
          <p:cNvPicPr>
            <a:picLocks noChangeAspect="1"/>
          </p:cNvPicPr>
          <p:nvPr/>
        </p:nvPicPr>
        <p:blipFill>
          <a:blip r:embed="rId3"/>
          <a:stretch>
            <a:fillRect/>
          </a:stretch>
        </p:blipFill>
        <p:spPr>
          <a:xfrm>
            <a:off x="5832044" y="4123380"/>
            <a:ext cx="3235755" cy="1725736"/>
          </a:xfrm>
          <a:prstGeom prst="rect">
            <a:avLst/>
          </a:prstGeom>
          <a:ln w="12700">
            <a:solidFill>
              <a:schemeClr val="tx1"/>
            </a:solidFill>
          </a:ln>
        </p:spPr>
      </p:pic>
      <p:pic>
        <p:nvPicPr>
          <p:cNvPr id="12" name="Picture 11">
            <a:extLst>
              <a:ext uri="{FF2B5EF4-FFF2-40B4-BE49-F238E27FC236}">
                <a16:creationId xmlns:a16="http://schemas.microsoft.com/office/drawing/2014/main" id="{0BF49593-961C-F78B-B71A-0FE99D9DB5E0}"/>
              </a:ext>
            </a:extLst>
          </p:cNvPr>
          <p:cNvPicPr>
            <a:picLocks noChangeAspect="1"/>
          </p:cNvPicPr>
          <p:nvPr/>
        </p:nvPicPr>
        <p:blipFill>
          <a:blip r:embed="rId4"/>
          <a:stretch>
            <a:fillRect/>
          </a:stretch>
        </p:blipFill>
        <p:spPr>
          <a:xfrm>
            <a:off x="3733800" y="5724215"/>
            <a:ext cx="3294065" cy="862395"/>
          </a:xfrm>
          <a:prstGeom prst="rect">
            <a:avLst/>
          </a:prstGeom>
          <a:ln w="12700">
            <a:solidFill>
              <a:schemeClr val="tx1"/>
            </a:solidFill>
          </a:ln>
        </p:spPr>
      </p:pic>
      <p:pic>
        <p:nvPicPr>
          <p:cNvPr id="7" name="Picture 6">
            <a:extLst>
              <a:ext uri="{FF2B5EF4-FFF2-40B4-BE49-F238E27FC236}">
                <a16:creationId xmlns:a16="http://schemas.microsoft.com/office/drawing/2014/main" id="{BC2AD56E-B5FF-D2BC-C50A-AEE2B5C27383}"/>
              </a:ext>
            </a:extLst>
          </p:cNvPr>
          <p:cNvPicPr>
            <a:picLocks noChangeAspect="1"/>
          </p:cNvPicPr>
          <p:nvPr/>
        </p:nvPicPr>
        <p:blipFill>
          <a:blip r:embed="rId5"/>
          <a:stretch>
            <a:fillRect/>
          </a:stretch>
        </p:blipFill>
        <p:spPr>
          <a:xfrm>
            <a:off x="3783566" y="924761"/>
            <a:ext cx="3845107" cy="2202127"/>
          </a:xfrm>
          <a:prstGeom prst="rect">
            <a:avLst/>
          </a:prstGeom>
          <a:ln w="12700">
            <a:solidFill>
              <a:schemeClr val="tx1"/>
            </a:solidFill>
          </a:ln>
        </p:spPr>
      </p:pic>
      <p:pic>
        <p:nvPicPr>
          <p:cNvPr id="8" name="Picture 7">
            <a:extLst>
              <a:ext uri="{FF2B5EF4-FFF2-40B4-BE49-F238E27FC236}">
                <a16:creationId xmlns:a16="http://schemas.microsoft.com/office/drawing/2014/main" id="{81FB4CB7-C0E2-660F-B582-C664EB8181E7}"/>
              </a:ext>
            </a:extLst>
          </p:cNvPr>
          <p:cNvPicPr>
            <a:picLocks noChangeAspect="1"/>
          </p:cNvPicPr>
          <p:nvPr/>
        </p:nvPicPr>
        <p:blipFill>
          <a:blip r:embed="rId6"/>
          <a:stretch>
            <a:fillRect/>
          </a:stretch>
        </p:blipFill>
        <p:spPr>
          <a:xfrm>
            <a:off x="2066417" y="954720"/>
            <a:ext cx="1417627" cy="778697"/>
          </a:xfrm>
          <a:prstGeom prst="rect">
            <a:avLst/>
          </a:prstGeom>
          <a:ln w="12700">
            <a:solidFill>
              <a:schemeClr val="tx1"/>
            </a:solidFill>
          </a:ln>
        </p:spPr>
      </p:pic>
      <p:pic>
        <p:nvPicPr>
          <p:cNvPr id="15" name="Picture 14">
            <a:extLst>
              <a:ext uri="{FF2B5EF4-FFF2-40B4-BE49-F238E27FC236}">
                <a16:creationId xmlns:a16="http://schemas.microsoft.com/office/drawing/2014/main" id="{757F36ED-B845-7A3B-9060-7A3833F63669}"/>
              </a:ext>
            </a:extLst>
          </p:cNvPr>
          <p:cNvPicPr>
            <a:picLocks noChangeAspect="1"/>
          </p:cNvPicPr>
          <p:nvPr/>
        </p:nvPicPr>
        <p:blipFill>
          <a:blip r:embed="rId7"/>
          <a:stretch>
            <a:fillRect/>
          </a:stretch>
        </p:blipFill>
        <p:spPr>
          <a:xfrm>
            <a:off x="5468600" y="2357921"/>
            <a:ext cx="2064202" cy="1188274"/>
          </a:xfrm>
          <a:prstGeom prst="rect">
            <a:avLst/>
          </a:prstGeom>
        </p:spPr>
      </p:pic>
      <p:pic>
        <p:nvPicPr>
          <p:cNvPr id="18" name="Picture 17">
            <a:extLst>
              <a:ext uri="{FF2B5EF4-FFF2-40B4-BE49-F238E27FC236}">
                <a16:creationId xmlns:a16="http://schemas.microsoft.com/office/drawing/2014/main" id="{D4DFA257-2DE1-CC19-EA48-DEA9F1B229F9}"/>
              </a:ext>
            </a:extLst>
          </p:cNvPr>
          <p:cNvPicPr>
            <a:picLocks noChangeAspect="1"/>
          </p:cNvPicPr>
          <p:nvPr/>
        </p:nvPicPr>
        <p:blipFill>
          <a:blip r:embed="rId8"/>
          <a:stretch>
            <a:fillRect/>
          </a:stretch>
        </p:blipFill>
        <p:spPr>
          <a:xfrm>
            <a:off x="7298089" y="1085185"/>
            <a:ext cx="1265657" cy="1505615"/>
          </a:xfrm>
          <a:prstGeom prst="rect">
            <a:avLst/>
          </a:prstGeom>
          <a:ln w="12700">
            <a:solidFill>
              <a:schemeClr val="tx1"/>
            </a:solidFill>
          </a:ln>
        </p:spPr>
      </p:pic>
      <p:pic>
        <p:nvPicPr>
          <p:cNvPr id="19" name="Picture 18">
            <a:extLst>
              <a:ext uri="{FF2B5EF4-FFF2-40B4-BE49-F238E27FC236}">
                <a16:creationId xmlns:a16="http://schemas.microsoft.com/office/drawing/2014/main" id="{887C5796-E33A-DFFB-54D4-0513EFDBB0B5}"/>
              </a:ext>
            </a:extLst>
          </p:cNvPr>
          <p:cNvPicPr>
            <a:picLocks noChangeAspect="1"/>
          </p:cNvPicPr>
          <p:nvPr/>
        </p:nvPicPr>
        <p:blipFill>
          <a:blip r:embed="rId8"/>
          <a:stretch>
            <a:fillRect/>
          </a:stretch>
        </p:blipFill>
        <p:spPr>
          <a:xfrm>
            <a:off x="4530143" y="2390784"/>
            <a:ext cx="478079" cy="568718"/>
          </a:xfrm>
          <a:prstGeom prst="rect">
            <a:avLst/>
          </a:prstGeom>
        </p:spPr>
      </p:pic>
      <p:cxnSp>
        <p:nvCxnSpPr>
          <p:cNvPr id="21" name="Straight Arrow Connector 20">
            <a:extLst>
              <a:ext uri="{FF2B5EF4-FFF2-40B4-BE49-F238E27FC236}">
                <a16:creationId xmlns:a16="http://schemas.microsoft.com/office/drawing/2014/main" id="{D82C284D-D220-6F02-40D9-DD50109F874C}"/>
              </a:ext>
            </a:extLst>
          </p:cNvPr>
          <p:cNvCxnSpPr>
            <a:cxnSpLocks/>
          </p:cNvCxnSpPr>
          <p:nvPr/>
        </p:nvCxnSpPr>
        <p:spPr>
          <a:xfrm flipV="1">
            <a:off x="4990521" y="1344068"/>
            <a:ext cx="2277088" cy="11338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F3B84116-F1B1-FCB7-3A66-668E2F5CEC89}"/>
              </a:ext>
            </a:extLst>
          </p:cNvPr>
          <p:cNvPicPr>
            <a:picLocks noChangeAspect="1"/>
          </p:cNvPicPr>
          <p:nvPr/>
        </p:nvPicPr>
        <p:blipFill>
          <a:blip r:embed="rId9"/>
          <a:stretch>
            <a:fillRect/>
          </a:stretch>
        </p:blipFill>
        <p:spPr>
          <a:xfrm>
            <a:off x="4038600" y="3618001"/>
            <a:ext cx="5029199" cy="412845"/>
          </a:xfrm>
          <a:prstGeom prst="rect">
            <a:avLst/>
          </a:prstGeom>
          <a:ln w="12700">
            <a:solidFill>
              <a:schemeClr val="tx1"/>
            </a:solidFill>
          </a:ln>
        </p:spPr>
      </p:pic>
    </p:spTree>
    <p:extLst>
      <p:ext uri="{BB962C8B-B14F-4D97-AF65-F5344CB8AC3E}">
        <p14:creationId xmlns:p14="http://schemas.microsoft.com/office/powerpoint/2010/main" val="130517133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81DB8-4CD7-8F7C-D10E-68B39E43E1E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0B3540-4412-D6DD-1798-2D8D0F100A98}"/>
              </a:ext>
            </a:extLst>
          </p:cNvPr>
          <p:cNvSpPr>
            <a:spLocks noGrp="1"/>
          </p:cNvSpPr>
          <p:nvPr>
            <p:ph idx="1"/>
          </p:nvPr>
        </p:nvSpPr>
        <p:spPr>
          <a:xfrm>
            <a:off x="0" y="685800"/>
            <a:ext cx="4365036" cy="5453666"/>
          </a:xfrm>
        </p:spPr>
        <p:txBody>
          <a:bodyPr/>
          <a:lstStyle/>
          <a:p>
            <a:endParaRPr lang="en-US" sz="1500" dirty="0">
              <a:latin typeface="Calibri" panose="020F0502020204030204" pitchFamily="34" charset="0"/>
              <a:ea typeface="Times New Roman" panose="02020603050405020304" pitchFamily="18" charset="0"/>
              <a:cs typeface="Arial" panose="020B0604020202020204" pitchFamily="34" charset="0"/>
            </a:endParaRPr>
          </a:p>
          <a:p>
            <a:r>
              <a:rPr lang="en-US" sz="1200" dirty="0">
                <a:latin typeface="Arial" panose="020B0604020202020204" pitchFamily="34" charset="0"/>
                <a:ea typeface="Times New Roman" panose="02020603050405020304" pitchFamily="18" charset="0"/>
                <a:cs typeface="Arial" panose="020B0604020202020204" pitchFamily="34" charset="0"/>
              </a:rPr>
              <a:t>When accessing Epic Bridges via the PRD Hyperspace EPIC Bridges icon in MyApps, DMO </a:t>
            </a:r>
            <a:r>
              <a:rPr lang="en-US" sz="1200" dirty="0" err="1">
                <a:latin typeface="Arial" panose="020B0604020202020204" pitchFamily="34" charset="0"/>
                <a:ea typeface="Times New Roman" panose="02020603050405020304" pitchFamily="18" charset="0"/>
                <a:cs typeface="Arial" panose="020B0604020202020204" pitchFamily="34" charset="0"/>
              </a:rPr>
              <a:t>AutoLaunch</a:t>
            </a:r>
            <a:r>
              <a:rPr lang="en-US" sz="1200" dirty="0">
                <a:latin typeface="Arial" panose="020B0604020202020204" pitchFamily="34" charset="0"/>
                <a:ea typeface="Times New Roman" panose="02020603050405020304" pitchFamily="18" charset="0"/>
                <a:cs typeface="Arial" panose="020B0604020202020204" pitchFamily="34" charset="0"/>
              </a:rPr>
              <a:t> can be enabled so that DMO will log in automatically when you log into the Epic Bridges application. </a:t>
            </a:r>
          </a:p>
          <a:p>
            <a:endParaRPr lang="en-US" sz="1200" dirty="0">
              <a:latin typeface="Arial" panose="020B0604020202020204" pitchFamily="34" charset="0"/>
              <a:ea typeface="Times New Roman" panose="02020603050405020304" pitchFamily="18" charset="0"/>
              <a:cs typeface="Arial" panose="020B0604020202020204" pitchFamily="34" charset="0"/>
            </a:endParaRPr>
          </a:p>
          <a:p>
            <a:r>
              <a:rPr lang="en-US" sz="1200" dirty="0">
                <a:latin typeface="Arial" panose="020B0604020202020204" pitchFamily="34" charset="0"/>
                <a:ea typeface="Times New Roman" panose="02020603050405020304" pitchFamily="18" charset="0"/>
                <a:cs typeface="Arial" panose="020B0604020202020204" pitchFamily="34" charset="0"/>
              </a:rPr>
              <a:t>To enable, once logged into Epic, click the down arrow beside the DMO icon on the Epic toolbar, and click on the white </a:t>
            </a:r>
            <a:r>
              <a:rPr lang="en-US" sz="1200" b="1" dirty="0">
                <a:latin typeface="Arial" panose="020B0604020202020204" pitchFamily="34" charset="0"/>
                <a:ea typeface="Times New Roman" panose="02020603050405020304" pitchFamily="18" charset="0"/>
                <a:cs typeface="Arial" panose="020B0604020202020204" pitchFamily="34" charset="0"/>
              </a:rPr>
              <a:t>DMO AUTOLAUNCH PREFERENCE </a:t>
            </a:r>
            <a:r>
              <a:rPr lang="en-US" sz="1200" dirty="0">
                <a:latin typeface="Arial" panose="020B0604020202020204" pitchFamily="34" charset="0"/>
                <a:ea typeface="Times New Roman" panose="02020603050405020304" pitchFamily="18" charset="0"/>
                <a:cs typeface="Arial" panose="020B0604020202020204" pitchFamily="34" charset="0"/>
              </a:rPr>
              <a:t>button that appears.</a:t>
            </a:r>
          </a:p>
          <a:p>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r>
              <a:rPr lang="en-US" sz="1200" dirty="0">
                <a:effectLst/>
                <a:latin typeface="Arial" panose="020B0604020202020204" pitchFamily="34" charset="0"/>
                <a:ea typeface="Times New Roman" panose="02020603050405020304" pitchFamily="18" charset="0"/>
                <a:cs typeface="Arial" panose="020B0604020202020204" pitchFamily="34" charset="0"/>
              </a:rPr>
              <a:t>Enter your Epic User ID in the </a:t>
            </a:r>
            <a:r>
              <a:rPr lang="en-US" sz="1200" b="1" dirty="0">
                <a:effectLst/>
                <a:latin typeface="Arial" panose="020B0604020202020204" pitchFamily="34" charset="0"/>
                <a:ea typeface="Times New Roman" panose="02020603050405020304" pitchFamily="18" charset="0"/>
                <a:cs typeface="Arial" panose="020B0604020202020204" pitchFamily="34" charset="0"/>
              </a:rPr>
              <a:t>User ID </a:t>
            </a:r>
            <a:r>
              <a:rPr lang="en-US" sz="1200" dirty="0">
                <a:effectLst/>
                <a:latin typeface="Arial" panose="020B0604020202020204" pitchFamily="34" charset="0"/>
                <a:ea typeface="Times New Roman" panose="02020603050405020304" pitchFamily="18" charset="0"/>
                <a:cs typeface="Arial" panose="020B0604020202020204" pitchFamily="34" charset="0"/>
              </a:rPr>
              <a:t>field.  </a:t>
            </a:r>
            <a:r>
              <a:rPr lang="en-US" sz="1200" b="1" u="sng"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No Password is required</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p>
          <a:p>
            <a:endParaRPr lang="en-US" sz="1200" dirty="0">
              <a:latin typeface="Arial" panose="020B0604020202020204" pitchFamily="34" charset="0"/>
              <a:ea typeface="Times New Roman" panose="02020603050405020304" pitchFamily="18" charset="0"/>
              <a:cs typeface="Arial" panose="020B0604020202020204" pitchFamily="34" charset="0"/>
            </a:endParaRPr>
          </a:p>
          <a:p>
            <a:r>
              <a:rPr lang="en-US" sz="1200" dirty="0">
                <a:effectLst/>
                <a:latin typeface="Arial" panose="020B0604020202020204" pitchFamily="34" charset="0"/>
                <a:ea typeface="Times New Roman" panose="02020603050405020304" pitchFamily="18" charset="0"/>
                <a:cs typeface="Arial" panose="020B0604020202020204" pitchFamily="34" charset="0"/>
              </a:rPr>
              <a:t>Click </a:t>
            </a:r>
            <a:r>
              <a:rPr lang="en-US" sz="1200" b="1" dirty="0">
                <a:effectLst/>
                <a:latin typeface="Arial" panose="020B0604020202020204" pitchFamily="34" charset="0"/>
                <a:ea typeface="Times New Roman" panose="02020603050405020304" pitchFamily="18" charset="0"/>
                <a:cs typeface="Arial" panose="020B0604020202020204" pitchFamily="34" charset="0"/>
              </a:rPr>
              <a:t>Save</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p>
          <a:p>
            <a:endParaRPr lang="en-US" sz="1200" dirty="0">
              <a:latin typeface="Arial" panose="020B0604020202020204" pitchFamily="34" charset="0"/>
              <a:ea typeface="Times New Roman" panose="02020603050405020304" pitchFamily="18" charset="0"/>
              <a:cs typeface="Arial" panose="020B0604020202020204" pitchFamily="34" charset="0"/>
            </a:endParaRPr>
          </a:p>
          <a:p>
            <a:r>
              <a:rPr lang="en-US" sz="1200" dirty="0">
                <a:effectLst/>
                <a:latin typeface="Arial" panose="020B0604020202020204" pitchFamily="34" charset="0"/>
                <a:ea typeface="Times New Roman" panose="02020603050405020304" pitchFamily="18" charset="0"/>
                <a:cs typeface="Arial" panose="020B0604020202020204" pitchFamily="34" charset="0"/>
              </a:rPr>
              <a:t>Log out of Epic and subsequently log back in, and your </a:t>
            </a:r>
            <a:r>
              <a:rPr lang="en-US" sz="1200" dirty="0" err="1">
                <a:effectLst/>
                <a:latin typeface="Arial" panose="020B0604020202020204" pitchFamily="34" charset="0"/>
                <a:ea typeface="Times New Roman" panose="02020603050405020304" pitchFamily="18" charset="0"/>
                <a:cs typeface="Arial" panose="020B0604020202020204" pitchFamily="34" charset="0"/>
              </a:rPr>
              <a:t>AutoLaunch</a:t>
            </a:r>
            <a:r>
              <a:rPr lang="en-US" sz="1200" dirty="0">
                <a:effectLst/>
                <a:latin typeface="Arial" panose="020B0604020202020204" pitchFamily="34" charset="0"/>
                <a:ea typeface="Times New Roman" panose="02020603050405020304" pitchFamily="18" charset="0"/>
                <a:cs typeface="Arial" panose="020B0604020202020204" pitchFamily="34" charset="0"/>
              </a:rPr>
              <a:t> preference will then be acknowledged, and DMO will now </a:t>
            </a:r>
            <a:r>
              <a:rPr lang="en-US" sz="1200" dirty="0" err="1">
                <a:latin typeface="Arial" panose="020B0604020202020204" pitchFamily="34" charset="0"/>
                <a:ea typeface="Times New Roman" panose="02020603050405020304" pitchFamily="18" charset="0"/>
                <a:cs typeface="Arial" panose="020B0604020202020204" pitchFamily="34" charset="0"/>
              </a:rPr>
              <a:t>A</a:t>
            </a:r>
            <a:r>
              <a:rPr lang="en-US" sz="1200" dirty="0" err="1">
                <a:effectLst/>
                <a:latin typeface="Arial" panose="020B0604020202020204" pitchFamily="34" charset="0"/>
                <a:ea typeface="Times New Roman" panose="02020603050405020304" pitchFamily="18" charset="0"/>
                <a:cs typeface="Arial" panose="020B0604020202020204" pitchFamily="34" charset="0"/>
              </a:rPr>
              <a:t>utoLaunch</a:t>
            </a:r>
            <a:r>
              <a:rPr lang="en-US" sz="1200" dirty="0">
                <a:effectLst/>
                <a:latin typeface="Arial" panose="020B0604020202020204" pitchFamily="34" charset="0"/>
                <a:ea typeface="Times New Roman" panose="02020603050405020304" pitchFamily="18" charset="0"/>
                <a:cs typeface="Arial" panose="020B0604020202020204" pitchFamily="34" charset="0"/>
              </a:rPr>
              <a:t> when you log into Epic Bridges.  </a:t>
            </a:r>
          </a:p>
          <a:p>
            <a:endParaRPr lang="en-US" sz="1200" dirty="0">
              <a:latin typeface="Arial" panose="020B0604020202020204" pitchFamily="34" charset="0"/>
              <a:ea typeface="Times New Roman" panose="02020603050405020304" pitchFamily="18" charset="0"/>
              <a:cs typeface="Arial" panose="020B0604020202020204" pitchFamily="34" charset="0"/>
            </a:endParaRPr>
          </a:p>
          <a:p>
            <a:r>
              <a:rPr lang="en-US" sz="1200" dirty="0" err="1">
                <a:effectLst/>
                <a:latin typeface="Arial" panose="020B0604020202020204" pitchFamily="34" charset="0"/>
                <a:ea typeface="Times New Roman" panose="02020603050405020304" pitchFamily="18" charset="0"/>
                <a:cs typeface="Arial" panose="020B0604020202020204" pitchFamily="34" charset="0"/>
              </a:rPr>
              <a:t>AutoLaunch</a:t>
            </a:r>
            <a:r>
              <a:rPr lang="en-US" sz="1200" dirty="0">
                <a:effectLst/>
                <a:latin typeface="Arial" panose="020B0604020202020204" pitchFamily="34" charset="0"/>
                <a:ea typeface="Times New Roman" panose="02020603050405020304" pitchFamily="18" charset="0"/>
                <a:cs typeface="Arial" panose="020B0604020202020204" pitchFamily="34" charset="0"/>
              </a:rPr>
              <a:t> can be disabled </a:t>
            </a:r>
            <a:r>
              <a:rPr lang="en-US" sz="1200" dirty="0">
                <a:latin typeface="Arial" panose="020B0604020202020204" pitchFamily="34" charset="0"/>
                <a:ea typeface="Times New Roman" panose="02020603050405020304" pitchFamily="18" charset="0"/>
                <a:cs typeface="Arial" panose="020B0604020202020204" pitchFamily="34" charset="0"/>
              </a:rPr>
              <a:t>utilizing the same method.  Click the down arrow beside the DMO icon on the Epic toolbar, click on the white </a:t>
            </a:r>
            <a:r>
              <a:rPr lang="en-US" sz="1200" b="1" dirty="0">
                <a:latin typeface="Arial" panose="020B0604020202020204" pitchFamily="34" charset="0"/>
                <a:ea typeface="Times New Roman" panose="02020603050405020304" pitchFamily="18" charset="0"/>
                <a:cs typeface="Arial" panose="020B0604020202020204" pitchFamily="34" charset="0"/>
              </a:rPr>
              <a:t>DMO AUTOLAUNCH PREFERENCE</a:t>
            </a:r>
            <a:r>
              <a:rPr lang="en-US" sz="1200" dirty="0">
                <a:latin typeface="Arial" panose="020B0604020202020204" pitchFamily="34" charset="0"/>
                <a:ea typeface="Times New Roman" panose="02020603050405020304" pitchFamily="18" charset="0"/>
                <a:cs typeface="Arial" panose="020B0604020202020204" pitchFamily="34" charset="0"/>
              </a:rPr>
              <a:t> button that appears, clear the User ID field, and then click </a:t>
            </a:r>
            <a:r>
              <a:rPr lang="en-US" sz="1200" b="1" dirty="0">
                <a:latin typeface="Arial" panose="020B0604020202020204" pitchFamily="34" charset="0"/>
                <a:ea typeface="Times New Roman" panose="02020603050405020304" pitchFamily="18" charset="0"/>
                <a:cs typeface="Arial" panose="020B0604020202020204" pitchFamily="34" charset="0"/>
              </a:rPr>
              <a:t>Save</a:t>
            </a:r>
            <a:r>
              <a:rPr lang="en-US" sz="1200" dirty="0">
                <a:latin typeface="Arial" panose="020B0604020202020204" pitchFamily="34" charset="0"/>
                <a:ea typeface="Times New Roman" panose="02020603050405020304" pitchFamily="18"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32080609-AFC7-F473-0416-A6CC141E8F71}"/>
              </a:ext>
            </a:extLst>
          </p:cNvPr>
          <p:cNvSpPr>
            <a:spLocks noGrp="1"/>
          </p:cNvSpPr>
          <p:nvPr>
            <p:ph type="title"/>
          </p:nvPr>
        </p:nvSpPr>
        <p:spPr/>
        <p:txBody>
          <a:bodyPr/>
          <a:lstStyle/>
          <a:p>
            <a:pPr algn="ctr"/>
            <a:br>
              <a:rPr lang="en-US" b="1" dirty="0">
                <a:effectLst/>
                <a:latin typeface="Arial" panose="020B0604020202020204" pitchFamily="34" charset="0"/>
                <a:ea typeface="Calibri" panose="020F0502020204030204" pitchFamily="34" charset="0"/>
                <a:cs typeface="Arial" panose="020B0604020202020204" pitchFamily="34" charset="0"/>
              </a:rPr>
            </a:br>
            <a:r>
              <a:rPr lang="en-US" b="1" dirty="0">
                <a:effectLst/>
                <a:latin typeface="Arial" panose="020B0604020202020204" pitchFamily="34" charset="0"/>
                <a:ea typeface="Calibri" panose="020F0502020204030204" pitchFamily="34" charset="0"/>
                <a:cs typeface="Arial" panose="020B0604020202020204" pitchFamily="34" charset="0"/>
              </a:rPr>
              <a:t>Epic Bridges - </a:t>
            </a:r>
            <a:r>
              <a:rPr lang="en-US" dirty="0">
                <a:latin typeface="Arial" panose="020B0604020202020204" pitchFamily="34" charset="0"/>
                <a:ea typeface="Calibri" panose="020F0502020204030204" pitchFamily="34" charset="0"/>
                <a:cs typeface="Arial" panose="020B0604020202020204" pitchFamily="34" charset="0"/>
              </a:rPr>
              <a:t>Enabling DMO </a:t>
            </a:r>
            <a:r>
              <a:rPr lang="en-US" dirty="0" err="1">
                <a:latin typeface="Arial" panose="020B0604020202020204" pitchFamily="34" charset="0"/>
                <a:ea typeface="Calibri" panose="020F0502020204030204" pitchFamily="34" charset="0"/>
                <a:cs typeface="Arial" panose="020B0604020202020204" pitchFamily="34" charset="0"/>
              </a:rPr>
              <a:t>AutoLaunch</a:t>
            </a:r>
            <a:br>
              <a:rPr lang="en-US"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a:extLst>
              <a:ext uri="{FF2B5EF4-FFF2-40B4-BE49-F238E27FC236}">
                <a16:creationId xmlns:a16="http://schemas.microsoft.com/office/drawing/2014/main" id="{7CAA8D83-FDE4-CF82-FED0-A5C026060A2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28" name="Picture 27">
            <a:extLst>
              <a:ext uri="{FF2B5EF4-FFF2-40B4-BE49-F238E27FC236}">
                <a16:creationId xmlns:a16="http://schemas.microsoft.com/office/drawing/2014/main" id="{D93C269F-6018-04EA-1076-C0472BAE4D4D}"/>
              </a:ext>
            </a:extLst>
          </p:cNvPr>
          <p:cNvPicPr>
            <a:picLocks noChangeAspect="1"/>
          </p:cNvPicPr>
          <p:nvPr/>
        </p:nvPicPr>
        <p:blipFill>
          <a:blip r:embed="rId2"/>
          <a:stretch>
            <a:fillRect/>
          </a:stretch>
        </p:blipFill>
        <p:spPr>
          <a:xfrm>
            <a:off x="4191000" y="1968753"/>
            <a:ext cx="4909887" cy="838819"/>
          </a:xfrm>
          <a:prstGeom prst="rect">
            <a:avLst/>
          </a:prstGeom>
          <a:ln w="12700">
            <a:solidFill>
              <a:schemeClr val="accent1"/>
            </a:solidFill>
          </a:ln>
        </p:spPr>
      </p:pic>
      <p:cxnSp>
        <p:nvCxnSpPr>
          <p:cNvPr id="21" name="Straight Arrow Connector 20">
            <a:extLst>
              <a:ext uri="{FF2B5EF4-FFF2-40B4-BE49-F238E27FC236}">
                <a16:creationId xmlns:a16="http://schemas.microsoft.com/office/drawing/2014/main" id="{C4E145F9-C668-6DE0-169C-3D4C675E77D6}"/>
              </a:ext>
            </a:extLst>
          </p:cNvPr>
          <p:cNvCxnSpPr>
            <a:cxnSpLocks/>
          </p:cNvCxnSpPr>
          <p:nvPr/>
        </p:nvCxnSpPr>
        <p:spPr>
          <a:xfrm>
            <a:off x="4191000" y="1472132"/>
            <a:ext cx="1676400" cy="8138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93D90CA-05EC-AA76-B168-108D257B1819}"/>
              </a:ext>
            </a:extLst>
          </p:cNvPr>
          <p:cNvCxnSpPr>
            <a:cxnSpLocks/>
          </p:cNvCxnSpPr>
          <p:nvPr/>
        </p:nvCxnSpPr>
        <p:spPr>
          <a:xfrm>
            <a:off x="4172327" y="1472132"/>
            <a:ext cx="1323145" cy="1150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97B758FF-CC4B-A399-03D6-2BD20994FEBE}"/>
              </a:ext>
            </a:extLst>
          </p:cNvPr>
          <p:cNvPicPr>
            <a:picLocks noChangeAspect="1"/>
          </p:cNvPicPr>
          <p:nvPr/>
        </p:nvPicPr>
        <p:blipFill>
          <a:blip r:embed="rId3"/>
          <a:stretch>
            <a:fillRect/>
          </a:stretch>
        </p:blipFill>
        <p:spPr>
          <a:xfrm>
            <a:off x="5160804" y="2932502"/>
            <a:ext cx="3800000" cy="2076190"/>
          </a:xfrm>
          <a:prstGeom prst="rect">
            <a:avLst/>
          </a:prstGeom>
        </p:spPr>
      </p:pic>
      <p:pic>
        <p:nvPicPr>
          <p:cNvPr id="37" name="Picture 36">
            <a:extLst>
              <a:ext uri="{FF2B5EF4-FFF2-40B4-BE49-F238E27FC236}">
                <a16:creationId xmlns:a16="http://schemas.microsoft.com/office/drawing/2014/main" id="{C856BDB3-269D-26A5-4854-902D3D0E4025}"/>
              </a:ext>
            </a:extLst>
          </p:cNvPr>
          <p:cNvPicPr>
            <a:picLocks noChangeAspect="1"/>
          </p:cNvPicPr>
          <p:nvPr/>
        </p:nvPicPr>
        <p:blipFill>
          <a:blip r:embed="rId4"/>
          <a:stretch>
            <a:fillRect/>
          </a:stretch>
        </p:blipFill>
        <p:spPr>
          <a:xfrm>
            <a:off x="6663168" y="942585"/>
            <a:ext cx="795272" cy="934982"/>
          </a:xfrm>
          <a:prstGeom prst="rect">
            <a:avLst/>
          </a:prstGeom>
          <a:ln w="12700">
            <a:solidFill>
              <a:schemeClr val="tx1"/>
            </a:solidFill>
          </a:ln>
        </p:spPr>
      </p:pic>
      <p:pic>
        <p:nvPicPr>
          <p:cNvPr id="43" name="Picture 42">
            <a:extLst>
              <a:ext uri="{FF2B5EF4-FFF2-40B4-BE49-F238E27FC236}">
                <a16:creationId xmlns:a16="http://schemas.microsoft.com/office/drawing/2014/main" id="{3C544D38-3EA0-4EAA-9803-775A9943C321}"/>
              </a:ext>
            </a:extLst>
          </p:cNvPr>
          <p:cNvPicPr>
            <a:picLocks noChangeAspect="1"/>
          </p:cNvPicPr>
          <p:nvPr/>
        </p:nvPicPr>
        <p:blipFill>
          <a:blip r:embed="rId5"/>
          <a:stretch>
            <a:fillRect/>
          </a:stretch>
        </p:blipFill>
        <p:spPr>
          <a:xfrm>
            <a:off x="4932189" y="5181600"/>
            <a:ext cx="4028615" cy="862395"/>
          </a:xfrm>
          <a:prstGeom prst="rect">
            <a:avLst/>
          </a:prstGeom>
          <a:ln w="12700">
            <a:solidFill>
              <a:schemeClr val="tx1"/>
            </a:solidFill>
          </a:ln>
        </p:spPr>
      </p:pic>
      <p:pic>
        <p:nvPicPr>
          <p:cNvPr id="39" name="Picture 38">
            <a:extLst>
              <a:ext uri="{FF2B5EF4-FFF2-40B4-BE49-F238E27FC236}">
                <a16:creationId xmlns:a16="http://schemas.microsoft.com/office/drawing/2014/main" id="{724069CE-3607-03DF-DF7D-CEF7CC0C6117}"/>
              </a:ext>
            </a:extLst>
          </p:cNvPr>
          <p:cNvPicPr>
            <a:picLocks noChangeAspect="1"/>
          </p:cNvPicPr>
          <p:nvPr/>
        </p:nvPicPr>
        <p:blipFill>
          <a:blip r:embed="rId6"/>
          <a:stretch>
            <a:fillRect/>
          </a:stretch>
        </p:blipFill>
        <p:spPr>
          <a:xfrm>
            <a:off x="7543800" y="5264226"/>
            <a:ext cx="657143" cy="352381"/>
          </a:xfrm>
          <a:prstGeom prst="rect">
            <a:avLst/>
          </a:prstGeom>
        </p:spPr>
      </p:pic>
    </p:spTree>
    <p:extLst>
      <p:ext uri="{BB962C8B-B14F-4D97-AF65-F5344CB8AC3E}">
        <p14:creationId xmlns:p14="http://schemas.microsoft.com/office/powerpoint/2010/main" val="159297325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82ECA1-AD64-4195-8C39-69C961B661AA}"/>
              </a:ext>
            </a:extLst>
          </p:cNvPr>
          <p:cNvSpPr>
            <a:spLocks noGrp="1"/>
          </p:cNvSpPr>
          <p:nvPr>
            <p:ph type="title"/>
          </p:nvPr>
        </p:nvSpPr>
        <p:spPr/>
        <p:txBody>
          <a:bodyPr/>
          <a:lstStyle/>
          <a:p>
            <a:r>
              <a:rPr lang="en-US" dirty="0"/>
              <a:t>Exiting DMO and the EMR and Logging Off the PC</a:t>
            </a:r>
          </a:p>
        </p:txBody>
      </p:sp>
      <p:sp>
        <p:nvSpPr>
          <p:cNvPr id="4" name="Slide Number Placeholder 3">
            <a:extLst>
              <a:ext uri="{FF2B5EF4-FFF2-40B4-BE49-F238E27FC236}">
                <a16:creationId xmlns:a16="http://schemas.microsoft.com/office/drawing/2014/main" id="{A7636265-3520-4560-A406-AE04CDF4CED8}"/>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6" name="TextBox 5">
            <a:extLst>
              <a:ext uri="{FF2B5EF4-FFF2-40B4-BE49-F238E27FC236}">
                <a16:creationId xmlns:a16="http://schemas.microsoft.com/office/drawing/2014/main" id="{2031BF18-7BB2-4305-B12F-C55E512FFA01}"/>
              </a:ext>
            </a:extLst>
          </p:cNvPr>
          <p:cNvSpPr txBox="1"/>
          <p:nvPr/>
        </p:nvSpPr>
        <p:spPr>
          <a:xfrm>
            <a:off x="304800" y="1600200"/>
            <a:ext cx="5829300"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 sure to exit the DMO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Click </a:t>
            </a:r>
            <a:r>
              <a:rPr kumimoji="0" lang="en-US"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DragonBar</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menu         and select </a:t>
            </a: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Exit</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from the dropdown menu.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Log off the EHR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Log off the PC.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10" name="Rectangle 9">
            <a:extLst>
              <a:ext uri="{FF2B5EF4-FFF2-40B4-BE49-F238E27FC236}">
                <a16:creationId xmlns:a16="http://schemas.microsoft.com/office/drawing/2014/main" id="{7718DCE2-1C11-4B72-9446-D23CDA0D4F92}"/>
              </a:ext>
            </a:extLst>
          </p:cNvPr>
          <p:cNvSpPr/>
          <p:nvPr/>
        </p:nvSpPr>
        <p:spPr>
          <a:xfrm>
            <a:off x="6242515" y="5764391"/>
            <a:ext cx="1714500" cy="1719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7" name="Picture 6">
            <a:extLst>
              <a:ext uri="{FF2B5EF4-FFF2-40B4-BE49-F238E27FC236}">
                <a16:creationId xmlns:a16="http://schemas.microsoft.com/office/drawing/2014/main" id="{D6799429-EE90-7AC9-578A-C94E77D2CD46}"/>
              </a:ext>
            </a:extLst>
          </p:cNvPr>
          <p:cNvPicPr>
            <a:picLocks noChangeAspect="1"/>
          </p:cNvPicPr>
          <p:nvPr/>
        </p:nvPicPr>
        <p:blipFill>
          <a:blip r:embed="rId3"/>
          <a:stretch>
            <a:fillRect/>
          </a:stretch>
        </p:blipFill>
        <p:spPr>
          <a:xfrm>
            <a:off x="3048000" y="2209800"/>
            <a:ext cx="461916" cy="359935"/>
          </a:xfrm>
          <a:prstGeom prst="rect">
            <a:avLst/>
          </a:prstGeom>
        </p:spPr>
      </p:pic>
      <p:pic>
        <p:nvPicPr>
          <p:cNvPr id="11" name="Content Placeholder 10">
            <a:extLst>
              <a:ext uri="{FF2B5EF4-FFF2-40B4-BE49-F238E27FC236}">
                <a16:creationId xmlns:a16="http://schemas.microsoft.com/office/drawing/2014/main" id="{4F373D60-7D03-ECDC-0FDC-F2EFCF66B23C}"/>
              </a:ext>
            </a:extLst>
          </p:cNvPr>
          <p:cNvPicPr>
            <a:picLocks noGrp="1" noChangeAspect="1"/>
          </p:cNvPicPr>
          <p:nvPr>
            <p:ph idx="1"/>
          </p:nvPr>
        </p:nvPicPr>
        <p:blipFill>
          <a:blip r:embed="rId4"/>
          <a:stretch>
            <a:fillRect/>
          </a:stretch>
        </p:blipFill>
        <p:spPr>
          <a:xfrm>
            <a:off x="6218867" y="2336126"/>
            <a:ext cx="2844362" cy="3698794"/>
          </a:xfrm>
        </p:spPr>
      </p:pic>
      <p:pic>
        <p:nvPicPr>
          <p:cNvPr id="13" name="Picture 12">
            <a:extLst>
              <a:ext uri="{FF2B5EF4-FFF2-40B4-BE49-F238E27FC236}">
                <a16:creationId xmlns:a16="http://schemas.microsoft.com/office/drawing/2014/main" id="{664E42C3-3F8E-EF76-2DEC-C79B9D6FE065}"/>
              </a:ext>
            </a:extLst>
          </p:cNvPr>
          <p:cNvPicPr>
            <a:picLocks noChangeAspect="1"/>
          </p:cNvPicPr>
          <p:nvPr/>
        </p:nvPicPr>
        <p:blipFill>
          <a:blip r:embed="rId5"/>
          <a:stretch>
            <a:fillRect/>
          </a:stretch>
        </p:blipFill>
        <p:spPr>
          <a:xfrm>
            <a:off x="8188194" y="1524000"/>
            <a:ext cx="854014" cy="685800"/>
          </a:xfrm>
          <a:prstGeom prst="rect">
            <a:avLst/>
          </a:prstGeom>
        </p:spPr>
      </p:pic>
    </p:spTree>
    <p:extLst>
      <p:ext uri="{BB962C8B-B14F-4D97-AF65-F5344CB8AC3E}">
        <p14:creationId xmlns:p14="http://schemas.microsoft.com/office/powerpoint/2010/main" val="24135660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D27581-7127-4051-BB2E-FA6C8E061B81}"/>
              </a:ext>
            </a:extLst>
          </p:cNvPr>
          <p:cNvSpPr>
            <a:spLocks noGrp="1"/>
          </p:cNvSpPr>
          <p:nvPr>
            <p:ph idx="1"/>
          </p:nvPr>
        </p:nvSpPr>
        <p:spPr/>
        <p:txBody>
          <a:bodyPr/>
          <a:lstStyle/>
          <a:p>
            <a:pPr marL="0" indent="0" algn="ctr">
              <a:buNone/>
            </a:pPr>
            <a:endParaRPr lang="en-US" sz="2800" dirty="0"/>
          </a:p>
          <a:p>
            <a:pPr marL="0" indent="0" algn="ctr">
              <a:buNone/>
            </a:pPr>
            <a:r>
              <a:rPr lang="en-US" sz="2800" dirty="0"/>
              <a:t>Questions</a:t>
            </a:r>
          </a:p>
        </p:txBody>
      </p:sp>
      <p:sp>
        <p:nvSpPr>
          <p:cNvPr id="3" name="Title 2">
            <a:extLst>
              <a:ext uri="{FF2B5EF4-FFF2-40B4-BE49-F238E27FC236}">
                <a16:creationId xmlns:a16="http://schemas.microsoft.com/office/drawing/2014/main" id="{418BF83E-A7F9-47D4-BF1B-30CAE2E107E4}"/>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9B8C8B20-FCDC-426E-B1CC-075BD0F61F0D}"/>
              </a:ext>
            </a:extLst>
          </p:cNvPr>
          <p:cNvSpPr>
            <a:spLocks noGrp="1"/>
          </p:cNvSpPr>
          <p:nvPr>
            <p:ph type="sldNum" sz="quarter" idx="10"/>
          </p:nvPr>
        </p:nvSpPr>
        <p:spPr/>
        <p:txBody>
          <a:bodyPr/>
          <a:lstStyle/>
          <a:p>
            <a:pPr>
              <a:defRPr/>
            </a:pPr>
            <a:fld id="{07517A17-DD96-4BF8-82F9-A111E274893B}" type="slidenum">
              <a:rPr lang="en-US" altLang="en-US" smtClean="0"/>
              <a:pPr>
                <a:defRPr/>
              </a:pPr>
              <a:t>185</a:t>
            </a:fld>
            <a:endParaRPr lang="en-US" altLang="en-US"/>
          </a:p>
        </p:txBody>
      </p:sp>
      <p:pic>
        <p:nvPicPr>
          <p:cNvPr id="5" name="Content Placeholder 3">
            <a:extLst>
              <a:ext uri="{FF2B5EF4-FFF2-40B4-BE49-F238E27FC236}">
                <a16:creationId xmlns:a16="http://schemas.microsoft.com/office/drawing/2014/main" id="{E64B0781-021C-49F0-9E97-53A5971FF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175" y="2614612"/>
            <a:ext cx="2795588" cy="2795588"/>
          </a:xfrm>
          <a:prstGeom prst="rect">
            <a:avLst/>
          </a:prstGeom>
        </p:spPr>
      </p:pic>
    </p:spTree>
    <p:extLst>
      <p:ext uri="{BB962C8B-B14F-4D97-AF65-F5344CB8AC3E}">
        <p14:creationId xmlns:p14="http://schemas.microsoft.com/office/powerpoint/2010/main" val="107084746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5" name="Title 2"/>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dirty="0">
                <a:latin typeface="Arial" pitchFamily="34" charset="0"/>
                <a:cs typeface="Arial" pitchFamily="34" charset="0"/>
              </a:rPr>
              <a:t>Open DMO – </a:t>
            </a:r>
            <a:r>
              <a:rPr lang="en-US" dirty="0" err="1">
                <a:latin typeface="Arial" pitchFamily="34" charset="0"/>
                <a:cs typeface="Arial" pitchFamily="34" charset="0"/>
              </a:rPr>
              <a:t>MedOnc</a:t>
            </a:r>
            <a:r>
              <a:rPr lang="en-US" dirty="0">
                <a:latin typeface="Arial" pitchFamily="34" charset="0"/>
                <a:cs typeface="Arial" pitchFamily="34" charset="0"/>
              </a:rPr>
              <a:t> Manager PROD</a:t>
            </a:r>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E251FCF-5372-4614-86EE-2346D10534B8}" type="slidenum">
              <a:rPr kumimoji="0" lang="en-US" sz="1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p:txBody>
      </p:sp>
      <p:sp>
        <p:nvSpPr>
          <p:cNvPr id="8" name="Title 1"/>
          <p:cNvSpPr>
            <a:spLocks noGrp="1"/>
          </p:cNvSpPr>
          <p:nvPr/>
        </p:nvSpPr>
        <p:spPr bwMode="auto">
          <a:xfrm>
            <a:off x="1143000" y="1424845"/>
            <a:ext cx="6972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tx1"/>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2pPr>
            <a:lvl3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3pPr>
            <a:lvl4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4pPr>
            <a:lvl5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5pPr>
            <a:lvl6pPr marL="457200" algn="ctr" rtl="0" fontAlgn="base">
              <a:spcBef>
                <a:spcPct val="0"/>
              </a:spcBef>
              <a:spcAft>
                <a:spcPct val="0"/>
              </a:spcAft>
              <a:defRPr sz="4400" u="sng">
                <a:solidFill>
                  <a:schemeClr val="tx1"/>
                </a:solidFill>
                <a:latin typeface="Calibri" pitchFamily="34" charset="0"/>
              </a:defRPr>
            </a:lvl6pPr>
            <a:lvl7pPr marL="914400" algn="ctr" rtl="0" fontAlgn="base">
              <a:spcBef>
                <a:spcPct val="0"/>
              </a:spcBef>
              <a:spcAft>
                <a:spcPct val="0"/>
              </a:spcAft>
              <a:defRPr sz="4400" u="sng">
                <a:solidFill>
                  <a:schemeClr val="tx1"/>
                </a:solidFill>
                <a:latin typeface="Calibri" pitchFamily="34" charset="0"/>
              </a:defRPr>
            </a:lvl7pPr>
            <a:lvl8pPr marL="1371600" algn="ctr" rtl="0" fontAlgn="base">
              <a:spcBef>
                <a:spcPct val="0"/>
              </a:spcBef>
              <a:spcAft>
                <a:spcPct val="0"/>
              </a:spcAft>
              <a:defRPr sz="4400" u="sng">
                <a:solidFill>
                  <a:schemeClr val="tx1"/>
                </a:solidFill>
                <a:latin typeface="Calibri" pitchFamily="34" charset="0"/>
              </a:defRPr>
            </a:lvl8pPr>
            <a:lvl9pPr marL="1828800" algn="ctr" rtl="0" fontAlgn="base">
              <a:spcBef>
                <a:spcPct val="0"/>
              </a:spcBef>
              <a:spcAft>
                <a:spcPct val="0"/>
              </a:spcAft>
              <a:defRPr sz="4400" u="sng">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Helvetica"/>
                <a:ea typeface="MS PGothic" pitchFamily="34" charset="-128"/>
              </a:rPr>
            </a:br>
            <a:br>
              <a:rPr kumimoji="0" lang="en-US" sz="1800" b="0" i="0" u="none" strike="noStrike" kern="1200" cap="none" spc="0" normalizeH="0" baseline="0" noProof="0" dirty="0">
                <a:ln>
                  <a:noFill/>
                </a:ln>
                <a:solidFill>
                  <a:srgbClr val="000000"/>
                </a:solidFill>
                <a:effectLst/>
                <a:uLnTx/>
                <a:uFillTx/>
                <a:latin typeface="Helvetica"/>
                <a:ea typeface="MS PGothic" pitchFamily="34" charset="-128"/>
              </a:rPr>
            </a:br>
            <a:br>
              <a:rPr kumimoji="0" lang="en-US" sz="1800" b="0" i="0" u="none" strike="noStrike" kern="1200" cap="none" spc="0" normalizeH="0" baseline="0" noProof="0" dirty="0">
                <a:ln>
                  <a:noFill/>
                </a:ln>
                <a:solidFill>
                  <a:srgbClr val="000000"/>
                </a:solidFill>
                <a:effectLst/>
                <a:uLnTx/>
                <a:uFillTx/>
                <a:latin typeface="Helvetica"/>
                <a:ea typeface="MS PGothic" pitchFamily="34" charset="-128"/>
              </a:rPr>
            </a:br>
            <a:endParaRPr kumimoji="0" lang="en-US" sz="1800" b="0" i="0" u="none" strike="noStrike" kern="1200" cap="none" spc="0" normalizeH="0" baseline="0" noProof="0" dirty="0">
              <a:ln>
                <a:noFill/>
              </a:ln>
              <a:solidFill>
                <a:srgbClr val="000000"/>
              </a:solidFill>
              <a:effectLst/>
              <a:uLnTx/>
              <a:uFillTx/>
              <a:latin typeface="Helvetica"/>
              <a:ea typeface="MS PGothic" pitchFamily="34" charset="-128"/>
            </a:endParaRPr>
          </a:p>
        </p:txBody>
      </p:sp>
      <p:pic>
        <p:nvPicPr>
          <p:cNvPr id="7" name="Picture 6">
            <a:extLst>
              <a:ext uri="{FF2B5EF4-FFF2-40B4-BE49-F238E27FC236}">
                <a16:creationId xmlns:a16="http://schemas.microsoft.com/office/drawing/2014/main" id="{6E58CB84-2036-402D-85CC-5998E95DE852}"/>
              </a:ext>
            </a:extLst>
          </p:cNvPr>
          <p:cNvPicPr>
            <a:picLocks noChangeAspect="1"/>
          </p:cNvPicPr>
          <p:nvPr/>
        </p:nvPicPr>
        <p:blipFill>
          <a:blip r:embed="rId2"/>
          <a:stretch>
            <a:fillRect/>
          </a:stretch>
        </p:blipFill>
        <p:spPr>
          <a:xfrm>
            <a:off x="0" y="3350133"/>
            <a:ext cx="9144000" cy="688467"/>
          </a:xfrm>
          <a:prstGeom prst="rect">
            <a:avLst/>
          </a:prstGeom>
        </p:spPr>
      </p:pic>
      <p:pic>
        <p:nvPicPr>
          <p:cNvPr id="16" name="Content Placeholder 7">
            <a:extLst>
              <a:ext uri="{FF2B5EF4-FFF2-40B4-BE49-F238E27FC236}">
                <a16:creationId xmlns:a16="http://schemas.microsoft.com/office/drawing/2014/main" id="{AA192824-30B2-45B2-9C2E-5CF619FAF7BF}"/>
              </a:ext>
            </a:extLst>
          </p:cNvPr>
          <p:cNvPicPr>
            <a:picLocks noGrp="1" noChangeAspect="1"/>
          </p:cNvPicPr>
          <p:nvPr>
            <p:ph idx="1"/>
          </p:nvPr>
        </p:nvPicPr>
        <p:blipFill>
          <a:blip r:embed="rId3"/>
          <a:stretch>
            <a:fillRect/>
          </a:stretch>
        </p:blipFill>
        <p:spPr>
          <a:xfrm>
            <a:off x="0" y="914400"/>
            <a:ext cx="9067799" cy="1905000"/>
          </a:xfrm>
        </p:spPr>
      </p:pic>
      <p:sp>
        <p:nvSpPr>
          <p:cNvPr id="10" name="TextBox 9">
            <a:extLst>
              <a:ext uri="{FF2B5EF4-FFF2-40B4-BE49-F238E27FC236}">
                <a16:creationId xmlns:a16="http://schemas.microsoft.com/office/drawing/2014/main" id="{937C70E6-DAED-4364-BDEC-06D8B5BCF40D}"/>
              </a:ext>
            </a:extLst>
          </p:cNvPr>
          <p:cNvSpPr txBox="1"/>
          <p:nvPr/>
        </p:nvSpPr>
        <p:spPr>
          <a:xfrm>
            <a:off x="457200" y="4639270"/>
            <a:ext cx="8153400" cy="923330"/>
          </a:xfrm>
          <a:prstGeom prst="rect">
            <a:avLst/>
          </a:prstGeom>
          <a:noFill/>
        </p:spPr>
        <p:txBody>
          <a:bodyPr wrap="square" rtlCol="0">
            <a:spAutoFit/>
          </a:bodyPr>
          <a:lstStyle/>
          <a:p>
            <a:pPr marL="285750" lvl="0" indent="-285750">
              <a:spcAft>
                <a:spcPts val="1200"/>
              </a:spcAft>
              <a:buFont typeface="Arial" pitchFamily="34" charset="0"/>
              <a:buChar char="•"/>
            </a:pPr>
            <a:r>
              <a:rPr lang="en-US" dirty="0">
                <a:solidFill>
                  <a:srgbClr val="000000"/>
                </a:solidFill>
                <a:latin typeface="Arial" panose="020B0604020202020204" pitchFamily="34" charset="0"/>
                <a:cs typeface="Arial" panose="020B0604020202020204" pitchFamily="34" charset="0"/>
              </a:rPr>
              <a:t>To access DMO and the EHR application of your choice, you need to access the EHR through the “DMO EMR” folder in MyApps (it will open both applications).  </a:t>
            </a:r>
          </a:p>
        </p:txBody>
      </p:sp>
      <p:sp>
        <p:nvSpPr>
          <p:cNvPr id="11" name="Rectangle 10">
            <a:extLst>
              <a:ext uri="{FF2B5EF4-FFF2-40B4-BE49-F238E27FC236}">
                <a16:creationId xmlns:a16="http://schemas.microsoft.com/office/drawing/2014/main" id="{A97C0866-8C2E-45C0-8A95-5717AFD66CE2}"/>
              </a:ext>
            </a:extLst>
          </p:cNvPr>
          <p:cNvSpPr/>
          <p:nvPr/>
        </p:nvSpPr>
        <p:spPr>
          <a:xfrm>
            <a:off x="6553201" y="3420071"/>
            <a:ext cx="838199" cy="6973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2" name="Rectangle 11">
            <a:extLst>
              <a:ext uri="{FF2B5EF4-FFF2-40B4-BE49-F238E27FC236}">
                <a16:creationId xmlns:a16="http://schemas.microsoft.com/office/drawing/2014/main" id="{F27E30D4-8DC7-4582-8591-F84ACFA748D7}"/>
              </a:ext>
            </a:extLst>
          </p:cNvPr>
          <p:cNvSpPr/>
          <p:nvPr/>
        </p:nvSpPr>
        <p:spPr>
          <a:xfrm>
            <a:off x="6441536" y="1752599"/>
            <a:ext cx="721264" cy="3048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243760432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D543CF-CD58-40FC-A402-CF878616925A}"/>
              </a:ext>
            </a:extLst>
          </p:cNvPr>
          <p:cNvSpPr>
            <a:spLocks noGrp="1"/>
          </p:cNvSpPr>
          <p:nvPr>
            <p:ph idx="1"/>
          </p:nvPr>
        </p:nvSpPr>
        <p:spPr>
          <a:xfrm>
            <a:off x="244475" y="1127384"/>
            <a:ext cx="8689518" cy="4798052"/>
          </a:xfrm>
        </p:spPr>
        <p:txBody>
          <a:bodyPr/>
          <a:lstStyle/>
          <a:p>
            <a:r>
              <a:rPr lang="en-US" dirty="0"/>
              <a:t>Patient Agenda – Visit Reason:  Select from the dropdown.  </a:t>
            </a:r>
          </a:p>
          <a:p>
            <a:r>
              <a:rPr lang="en-US" dirty="0"/>
              <a:t>Select Chief Complaint/HPI.</a:t>
            </a:r>
          </a:p>
          <a:p>
            <a:endParaRPr lang="en-US" dirty="0"/>
          </a:p>
        </p:txBody>
      </p:sp>
      <p:sp>
        <p:nvSpPr>
          <p:cNvPr id="3" name="Title 2">
            <a:extLst>
              <a:ext uri="{FF2B5EF4-FFF2-40B4-BE49-F238E27FC236}">
                <a16:creationId xmlns:a16="http://schemas.microsoft.com/office/drawing/2014/main" id="{309CE63E-9BD5-4972-A837-208F8C29F317}"/>
              </a:ext>
            </a:extLst>
          </p:cNvPr>
          <p:cNvSpPr>
            <a:spLocks noGrp="1"/>
          </p:cNvSpPr>
          <p:nvPr>
            <p:ph type="title"/>
          </p:nvPr>
        </p:nvSpPr>
        <p:spPr/>
        <p:txBody>
          <a:bodyPr/>
          <a:lstStyle/>
          <a:p>
            <a:r>
              <a:rPr lang="en-US" dirty="0"/>
              <a:t>Using DMO in </a:t>
            </a:r>
            <a:r>
              <a:rPr lang="en-US" dirty="0" err="1"/>
              <a:t>MedOnc</a:t>
            </a:r>
            <a:endParaRPr lang="en-US" dirty="0"/>
          </a:p>
        </p:txBody>
      </p:sp>
      <p:sp>
        <p:nvSpPr>
          <p:cNvPr id="4" name="Slide Number Placeholder 3">
            <a:extLst>
              <a:ext uri="{FF2B5EF4-FFF2-40B4-BE49-F238E27FC236}">
                <a16:creationId xmlns:a16="http://schemas.microsoft.com/office/drawing/2014/main" id="{E40CE189-9803-4D99-8685-36DF01ADF05E}"/>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6CA92607-4567-4652-89C1-455B3F435DEE}"/>
              </a:ext>
            </a:extLst>
          </p:cNvPr>
          <p:cNvPicPr/>
          <p:nvPr/>
        </p:nvPicPr>
        <p:blipFill>
          <a:blip r:embed="rId2"/>
          <a:stretch>
            <a:fillRect/>
          </a:stretch>
        </p:blipFill>
        <p:spPr>
          <a:xfrm>
            <a:off x="743559" y="2359276"/>
            <a:ext cx="6419241" cy="3736723"/>
          </a:xfrm>
          <a:prstGeom prst="rect">
            <a:avLst/>
          </a:prstGeom>
        </p:spPr>
      </p:pic>
      <p:sp>
        <p:nvSpPr>
          <p:cNvPr id="7" name="Rectangle 6">
            <a:extLst>
              <a:ext uri="{FF2B5EF4-FFF2-40B4-BE49-F238E27FC236}">
                <a16:creationId xmlns:a16="http://schemas.microsoft.com/office/drawing/2014/main" id="{5709544D-E7F6-418A-AD46-378654A5748C}"/>
              </a:ext>
            </a:extLst>
          </p:cNvPr>
          <p:cNvSpPr/>
          <p:nvPr/>
        </p:nvSpPr>
        <p:spPr>
          <a:xfrm>
            <a:off x="3276600" y="3048000"/>
            <a:ext cx="2209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8" name="Rectangle 7">
            <a:extLst>
              <a:ext uri="{FF2B5EF4-FFF2-40B4-BE49-F238E27FC236}">
                <a16:creationId xmlns:a16="http://schemas.microsoft.com/office/drawing/2014/main" id="{B4073C7C-F9E6-47C2-BE49-B72B8463CD5D}"/>
              </a:ext>
            </a:extLst>
          </p:cNvPr>
          <p:cNvSpPr/>
          <p:nvPr/>
        </p:nvSpPr>
        <p:spPr>
          <a:xfrm>
            <a:off x="914400" y="4596261"/>
            <a:ext cx="1295400" cy="2438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9" name="Rectangle 8">
            <a:extLst>
              <a:ext uri="{FF2B5EF4-FFF2-40B4-BE49-F238E27FC236}">
                <a16:creationId xmlns:a16="http://schemas.microsoft.com/office/drawing/2014/main" id="{0F4B0DE5-143E-47AA-A9A0-C081F19627CB}"/>
              </a:ext>
            </a:extLst>
          </p:cNvPr>
          <p:cNvSpPr/>
          <p:nvPr/>
        </p:nvSpPr>
        <p:spPr>
          <a:xfrm>
            <a:off x="3352800" y="3849624"/>
            <a:ext cx="1171879" cy="2862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314710415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0FC5C4-A714-4DBC-9B93-AA4653DDB70F}"/>
              </a:ext>
            </a:extLst>
          </p:cNvPr>
          <p:cNvSpPr>
            <a:spLocks noGrp="1"/>
          </p:cNvSpPr>
          <p:nvPr>
            <p:ph idx="1"/>
          </p:nvPr>
        </p:nvSpPr>
        <p:spPr/>
        <p:txBody>
          <a:bodyPr/>
          <a:lstStyle/>
          <a:p>
            <a:r>
              <a:rPr lang="en-US" dirty="0"/>
              <a:t>Select your physician from the dropdown and Click to dictate into the Chief Complaint and/or HPI Free text areas then click Approve when finished.</a:t>
            </a:r>
          </a:p>
          <a:p>
            <a:endParaRPr lang="en-US" dirty="0"/>
          </a:p>
        </p:txBody>
      </p:sp>
      <p:sp>
        <p:nvSpPr>
          <p:cNvPr id="3" name="Title 2">
            <a:extLst>
              <a:ext uri="{FF2B5EF4-FFF2-40B4-BE49-F238E27FC236}">
                <a16:creationId xmlns:a16="http://schemas.microsoft.com/office/drawing/2014/main" id="{9526CF97-7F49-4DD6-B8F0-E857849435F6}"/>
              </a:ext>
            </a:extLst>
          </p:cNvPr>
          <p:cNvSpPr>
            <a:spLocks noGrp="1"/>
          </p:cNvSpPr>
          <p:nvPr>
            <p:ph type="title"/>
          </p:nvPr>
        </p:nvSpPr>
        <p:spPr/>
        <p:txBody>
          <a:bodyPr/>
          <a:lstStyle/>
          <a:p>
            <a:r>
              <a:rPr lang="en-US" dirty="0"/>
              <a:t>Using DMO in </a:t>
            </a:r>
            <a:r>
              <a:rPr lang="en-US" dirty="0" err="1"/>
              <a:t>MedOnc</a:t>
            </a:r>
            <a:r>
              <a:rPr lang="en-US" dirty="0"/>
              <a:t> (cont.)</a:t>
            </a:r>
          </a:p>
        </p:txBody>
      </p:sp>
      <p:sp>
        <p:nvSpPr>
          <p:cNvPr id="4" name="Slide Number Placeholder 3">
            <a:extLst>
              <a:ext uri="{FF2B5EF4-FFF2-40B4-BE49-F238E27FC236}">
                <a16:creationId xmlns:a16="http://schemas.microsoft.com/office/drawing/2014/main" id="{38A33A4E-B1CA-4589-897F-C5EFA7D1C62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3A5DBE2A-80E7-4847-BB30-B72013C5FF01}"/>
              </a:ext>
            </a:extLst>
          </p:cNvPr>
          <p:cNvPicPr/>
          <p:nvPr/>
        </p:nvPicPr>
        <p:blipFill>
          <a:blip r:embed="rId2"/>
          <a:stretch>
            <a:fillRect/>
          </a:stretch>
        </p:blipFill>
        <p:spPr>
          <a:xfrm>
            <a:off x="647129" y="2442845"/>
            <a:ext cx="5943600" cy="3653155"/>
          </a:xfrm>
          <a:prstGeom prst="rect">
            <a:avLst/>
          </a:prstGeom>
        </p:spPr>
      </p:pic>
      <p:sp>
        <p:nvSpPr>
          <p:cNvPr id="6" name="Rectangle 5">
            <a:extLst>
              <a:ext uri="{FF2B5EF4-FFF2-40B4-BE49-F238E27FC236}">
                <a16:creationId xmlns:a16="http://schemas.microsoft.com/office/drawing/2014/main" id="{C764132D-1BC2-4053-9A80-99FAFF882792}"/>
              </a:ext>
            </a:extLst>
          </p:cNvPr>
          <p:cNvSpPr/>
          <p:nvPr/>
        </p:nvSpPr>
        <p:spPr>
          <a:xfrm>
            <a:off x="762000" y="2590800"/>
            <a:ext cx="1828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7" name="Rectangle 6">
            <a:extLst>
              <a:ext uri="{FF2B5EF4-FFF2-40B4-BE49-F238E27FC236}">
                <a16:creationId xmlns:a16="http://schemas.microsoft.com/office/drawing/2014/main" id="{2BD03910-6634-4958-AEF2-F6CE340741FB}"/>
              </a:ext>
            </a:extLst>
          </p:cNvPr>
          <p:cNvSpPr/>
          <p:nvPr/>
        </p:nvSpPr>
        <p:spPr>
          <a:xfrm>
            <a:off x="4876800" y="5791200"/>
            <a:ext cx="5334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112433597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0F0D1A-4DB7-48AA-87BB-7C8F5980087C}"/>
              </a:ext>
            </a:extLst>
          </p:cNvPr>
          <p:cNvSpPr>
            <a:spLocks noGrp="1"/>
          </p:cNvSpPr>
          <p:nvPr>
            <p:ph idx="1"/>
          </p:nvPr>
        </p:nvSpPr>
        <p:spPr/>
        <p:txBody>
          <a:bodyPr/>
          <a:lstStyle/>
          <a:p>
            <a:r>
              <a:rPr lang="en-US" dirty="0"/>
              <a:t>Select Plan/Impression.</a:t>
            </a:r>
          </a:p>
          <a:p>
            <a:endParaRPr lang="en-US" dirty="0"/>
          </a:p>
          <a:p>
            <a:endParaRPr lang="en-US" dirty="0"/>
          </a:p>
        </p:txBody>
      </p:sp>
      <p:sp>
        <p:nvSpPr>
          <p:cNvPr id="3" name="Title 2">
            <a:extLst>
              <a:ext uri="{FF2B5EF4-FFF2-40B4-BE49-F238E27FC236}">
                <a16:creationId xmlns:a16="http://schemas.microsoft.com/office/drawing/2014/main" id="{A40BE1F7-045D-4175-8D6F-7C24F58F1DF6}"/>
              </a:ext>
            </a:extLst>
          </p:cNvPr>
          <p:cNvSpPr>
            <a:spLocks noGrp="1"/>
          </p:cNvSpPr>
          <p:nvPr>
            <p:ph type="title"/>
          </p:nvPr>
        </p:nvSpPr>
        <p:spPr/>
        <p:txBody>
          <a:bodyPr/>
          <a:lstStyle/>
          <a:p>
            <a:r>
              <a:rPr lang="en-US" dirty="0"/>
              <a:t>Using DMO in </a:t>
            </a:r>
            <a:r>
              <a:rPr lang="en-US" dirty="0" err="1"/>
              <a:t>MedOnc</a:t>
            </a:r>
            <a:r>
              <a:rPr lang="en-US" dirty="0"/>
              <a:t> (cont.)</a:t>
            </a:r>
          </a:p>
        </p:txBody>
      </p:sp>
      <p:sp>
        <p:nvSpPr>
          <p:cNvPr id="4" name="Slide Number Placeholder 3">
            <a:extLst>
              <a:ext uri="{FF2B5EF4-FFF2-40B4-BE49-F238E27FC236}">
                <a16:creationId xmlns:a16="http://schemas.microsoft.com/office/drawing/2014/main" id="{B9CB4C21-6E30-40F9-929F-16ED73808E48}"/>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5E549F55-BDBF-43BA-BA6B-D73167CD8125}"/>
              </a:ext>
            </a:extLst>
          </p:cNvPr>
          <p:cNvPicPr/>
          <p:nvPr/>
        </p:nvPicPr>
        <p:blipFill>
          <a:blip r:embed="rId2"/>
          <a:stretch>
            <a:fillRect/>
          </a:stretch>
        </p:blipFill>
        <p:spPr>
          <a:xfrm>
            <a:off x="671513" y="1752600"/>
            <a:ext cx="5943600" cy="4190086"/>
          </a:xfrm>
          <a:prstGeom prst="rect">
            <a:avLst/>
          </a:prstGeom>
        </p:spPr>
      </p:pic>
      <p:sp>
        <p:nvSpPr>
          <p:cNvPr id="6" name="Rectangle 5">
            <a:extLst>
              <a:ext uri="{FF2B5EF4-FFF2-40B4-BE49-F238E27FC236}">
                <a16:creationId xmlns:a16="http://schemas.microsoft.com/office/drawing/2014/main" id="{ECA32618-9C22-4072-83E7-67A84DBB9E66}"/>
              </a:ext>
            </a:extLst>
          </p:cNvPr>
          <p:cNvSpPr/>
          <p:nvPr/>
        </p:nvSpPr>
        <p:spPr>
          <a:xfrm>
            <a:off x="837928" y="3581400"/>
            <a:ext cx="1143272" cy="1371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7" name="Rectangle 6">
            <a:extLst>
              <a:ext uri="{FF2B5EF4-FFF2-40B4-BE49-F238E27FC236}">
                <a16:creationId xmlns:a16="http://schemas.microsoft.com/office/drawing/2014/main" id="{CEFB8AC6-93CE-4485-B8B8-A38F3DBEFB02}"/>
              </a:ext>
            </a:extLst>
          </p:cNvPr>
          <p:cNvSpPr/>
          <p:nvPr/>
        </p:nvSpPr>
        <p:spPr>
          <a:xfrm>
            <a:off x="3065717" y="3429000"/>
            <a:ext cx="1155192"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2058021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708AA0-98D5-4DBB-290E-3EFC50C4E939}"/>
              </a:ext>
            </a:extLst>
          </p:cNvPr>
          <p:cNvSpPr>
            <a:spLocks noGrp="1"/>
          </p:cNvSpPr>
          <p:nvPr>
            <p:ph idx="1"/>
          </p:nvPr>
        </p:nvSpPr>
        <p:spPr>
          <a:xfrm>
            <a:off x="0" y="914400"/>
            <a:ext cx="4876799" cy="4495800"/>
          </a:xfrm>
        </p:spPr>
        <p:txBody>
          <a:bodyPr/>
          <a:lstStyle/>
          <a:p>
            <a:r>
              <a:rPr lang="en-US" sz="1500" dirty="0">
                <a:latin typeface="Arial" panose="020B0604020202020204" pitchFamily="34" charset="0"/>
                <a:ea typeface="Times New Roman" panose="02020603050405020304" pitchFamily="18" charset="0"/>
                <a:cs typeface="Arial" panose="020B0604020202020204" pitchFamily="34" charset="0"/>
              </a:rPr>
              <a:t>If on the UPMC Network, first, access Epic by clicking the Epic Hyperdrive icon on your desktop.  The desktop icon does not work when accessing the UPMC Network via any type of VPN, i.e., Global Protect, and users would need to access Epic and DMO via MyApps.</a:t>
            </a:r>
          </a:p>
          <a:p>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r>
              <a:rPr lang="en-US" sz="1500" dirty="0">
                <a:effectLst/>
                <a:latin typeface="Arial" panose="020B0604020202020204" pitchFamily="34" charset="0"/>
                <a:ea typeface="Times New Roman" panose="02020603050405020304" pitchFamily="18" charset="0"/>
                <a:cs typeface="Arial" panose="020B0604020202020204" pitchFamily="34" charset="0"/>
              </a:rPr>
              <a:t>To launch DMO once in Epic Hyperspace, click the DMO button located on the Epic toolbar.</a:t>
            </a:r>
          </a:p>
          <a:p>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r>
              <a:rPr lang="en-US" sz="1500" dirty="0">
                <a:effectLst/>
                <a:latin typeface="Arial" panose="020B0604020202020204" pitchFamily="34" charset="0"/>
                <a:ea typeface="Times New Roman" panose="02020603050405020304" pitchFamily="18" charset="0"/>
                <a:cs typeface="Arial" panose="020B0604020202020204" pitchFamily="34" charset="0"/>
              </a:rPr>
              <a:t>Once the Dragon Medical One log in window opens, users will enter their network username in the User field.  To change the default microphone, users will click the arrow in the Microphone field to access the drop-down menu and then select the desired microphone and click </a:t>
            </a:r>
            <a:r>
              <a:rPr lang="en-US" sz="1500" b="1" dirty="0">
                <a:effectLst/>
                <a:latin typeface="Arial" panose="020B0604020202020204" pitchFamily="34" charset="0"/>
                <a:ea typeface="Times New Roman" panose="02020603050405020304" pitchFamily="18" charset="0"/>
                <a:cs typeface="Arial" panose="020B0604020202020204" pitchFamily="34" charset="0"/>
              </a:rPr>
              <a:t>OK</a:t>
            </a:r>
            <a:r>
              <a:rPr lang="en-US" sz="1500" dirty="0">
                <a:effectLst/>
                <a:latin typeface="Arial" panose="020B0604020202020204" pitchFamily="34" charset="0"/>
                <a:ea typeface="Times New Roman" panose="02020603050405020304" pitchFamily="18" charset="0"/>
                <a:cs typeface="Arial" panose="020B0604020202020204" pitchFamily="34" charset="0"/>
              </a:rPr>
              <a:t>.</a:t>
            </a:r>
          </a:p>
          <a:p>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r>
              <a:rPr lang="en-US" sz="1500" dirty="0">
                <a:effectLst/>
                <a:latin typeface="Arial" panose="020B0604020202020204" pitchFamily="34" charset="0"/>
                <a:ea typeface="Times New Roman" panose="02020603050405020304" pitchFamily="18" charset="0"/>
                <a:cs typeface="Arial" panose="020B0604020202020204" pitchFamily="34" charset="0"/>
              </a:rPr>
              <a:t>Once logged in, the </a:t>
            </a:r>
            <a:r>
              <a:rPr lang="en-US" sz="1500" dirty="0" err="1">
                <a:effectLst/>
                <a:latin typeface="Arial" panose="020B0604020202020204" pitchFamily="34" charset="0"/>
                <a:ea typeface="Times New Roman" panose="02020603050405020304" pitchFamily="18" charset="0"/>
                <a:cs typeface="Arial" panose="020B0604020202020204" pitchFamily="34" charset="0"/>
              </a:rPr>
              <a:t>DragonBar</a:t>
            </a:r>
            <a:r>
              <a:rPr lang="en-US" sz="1500" dirty="0">
                <a:effectLst/>
                <a:latin typeface="Arial" panose="020B0604020202020204" pitchFamily="34" charset="0"/>
                <a:ea typeface="Times New Roman" panose="02020603050405020304" pitchFamily="18" charset="0"/>
                <a:cs typeface="Arial" panose="020B0604020202020204" pitchFamily="34" charset="0"/>
              </a:rPr>
              <a:t> will launch, and users will now be able to use DMO in Epic Hyperdrive.</a:t>
            </a:r>
          </a:p>
          <a:p>
            <a:endParaRPr lang="en-US" sz="15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 name="Title 2">
            <a:extLst>
              <a:ext uri="{FF2B5EF4-FFF2-40B4-BE49-F238E27FC236}">
                <a16:creationId xmlns:a16="http://schemas.microsoft.com/office/drawing/2014/main" id="{1961EEAC-0E13-C8ED-499D-FE0774781C6C}"/>
              </a:ext>
            </a:extLst>
          </p:cNvPr>
          <p:cNvSpPr>
            <a:spLocks noGrp="1"/>
          </p:cNvSpPr>
          <p:nvPr>
            <p:ph type="title"/>
          </p:nvPr>
        </p:nvSpPr>
        <p:spPr/>
        <p:txBody>
          <a:bodyPr/>
          <a:lstStyle/>
          <a:p>
            <a:pPr algn="ctr"/>
            <a:br>
              <a:rPr lang="en-US" b="1" dirty="0">
                <a:effectLst/>
                <a:latin typeface="Arial" panose="020B0604020202020204" pitchFamily="34" charset="0"/>
                <a:ea typeface="Calibri" panose="020F0502020204030204" pitchFamily="34" charset="0"/>
                <a:cs typeface="Arial" panose="020B0604020202020204" pitchFamily="34" charset="0"/>
              </a:rPr>
            </a:br>
            <a:r>
              <a:rPr lang="en-US" b="1" dirty="0">
                <a:effectLst/>
                <a:latin typeface="Arial" panose="020B0604020202020204" pitchFamily="34" charset="0"/>
                <a:ea typeface="Calibri" panose="020F0502020204030204" pitchFamily="34" charset="0"/>
                <a:cs typeface="Arial" panose="020B0604020202020204" pitchFamily="34" charset="0"/>
              </a:rPr>
              <a:t>Accessing Epic and DMO via Epic Hyperdrive on Desktop</a:t>
            </a:r>
            <a:br>
              <a:rPr lang="en-US" b="1" dirty="0">
                <a:effectLst/>
                <a:latin typeface="Arial" panose="020B0604020202020204" pitchFamily="34" charset="0"/>
                <a:ea typeface="Calibri" panose="020F0502020204030204" pitchFamily="34" charset="0"/>
                <a:cs typeface="Arial" panose="020B0604020202020204" pitchFamily="34" charset="0"/>
              </a:rPr>
            </a:br>
            <a:r>
              <a:rPr lang="en-US" b="1" dirty="0">
                <a:effectLst/>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ea typeface="Calibri" panose="020F0502020204030204" pitchFamily="34" charset="0"/>
                <a:cs typeface="Arial" panose="020B0604020202020204" pitchFamily="34" charset="0"/>
              </a:rPr>
              <a:t>Must Be On UPMC Network)</a:t>
            </a:r>
            <a:br>
              <a:rPr lang="en-US"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a:extLst>
              <a:ext uri="{FF2B5EF4-FFF2-40B4-BE49-F238E27FC236}">
                <a16:creationId xmlns:a16="http://schemas.microsoft.com/office/drawing/2014/main" id="{EDA42DFD-B0C2-2AB2-3C4D-F7B73452D288}"/>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E03170F2-BC74-3CB7-A306-DAC852B7BAC0}"/>
              </a:ext>
            </a:extLst>
          </p:cNvPr>
          <p:cNvPicPr>
            <a:picLocks noChangeAspect="1"/>
          </p:cNvPicPr>
          <p:nvPr/>
        </p:nvPicPr>
        <p:blipFill>
          <a:blip r:embed="rId2"/>
          <a:stretch>
            <a:fillRect/>
          </a:stretch>
        </p:blipFill>
        <p:spPr>
          <a:xfrm>
            <a:off x="4861558" y="2090889"/>
            <a:ext cx="4231005" cy="555779"/>
          </a:xfrm>
          <a:prstGeom prst="rect">
            <a:avLst/>
          </a:prstGeom>
          <a:ln w="12700">
            <a:solidFill>
              <a:schemeClr val="tx1"/>
            </a:solidFill>
          </a:ln>
        </p:spPr>
      </p:pic>
      <p:pic>
        <p:nvPicPr>
          <p:cNvPr id="11" name="Picture 10">
            <a:extLst>
              <a:ext uri="{FF2B5EF4-FFF2-40B4-BE49-F238E27FC236}">
                <a16:creationId xmlns:a16="http://schemas.microsoft.com/office/drawing/2014/main" id="{B4EC183F-BA7A-113D-5A00-47D57FB20B31}"/>
              </a:ext>
            </a:extLst>
          </p:cNvPr>
          <p:cNvPicPr>
            <a:picLocks noChangeAspect="1"/>
          </p:cNvPicPr>
          <p:nvPr/>
        </p:nvPicPr>
        <p:blipFill>
          <a:blip r:embed="rId3"/>
          <a:stretch>
            <a:fillRect/>
          </a:stretch>
        </p:blipFill>
        <p:spPr>
          <a:xfrm>
            <a:off x="5640320" y="938595"/>
            <a:ext cx="2866916" cy="1109774"/>
          </a:xfrm>
          <a:prstGeom prst="rect">
            <a:avLst/>
          </a:prstGeom>
          <a:ln w="12700">
            <a:solidFill>
              <a:schemeClr val="tx1"/>
            </a:solidFill>
          </a:ln>
        </p:spPr>
      </p:pic>
      <p:pic>
        <p:nvPicPr>
          <p:cNvPr id="9" name="Picture 8">
            <a:extLst>
              <a:ext uri="{FF2B5EF4-FFF2-40B4-BE49-F238E27FC236}">
                <a16:creationId xmlns:a16="http://schemas.microsoft.com/office/drawing/2014/main" id="{7142E48D-2B54-0EAF-3D63-D171F1104D2B}"/>
              </a:ext>
            </a:extLst>
          </p:cNvPr>
          <p:cNvPicPr>
            <a:picLocks noChangeAspect="1"/>
          </p:cNvPicPr>
          <p:nvPr/>
        </p:nvPicPr>
        <p:blipFill>
          <a:blip r:embed="rId4"/>
          <a:stretch>
            <a:fillRect/>
          </a:stretch>
        </p:blipFill>
        <p:spPr>
          <a:xfrm>
            <a:off x="4861559" y="2715248"/>
            <a:ext cx="4231005" cy="2256535"/>
          </a:xfrm>
          <a:prstGeom prst="rect">
            <a:avLst/>
          </a:prstGeom>
          <a:ln w="12700">
            <a:solidFill>
              <a:schemeClr val="tx1"/>
            </a:solidFill>
          </a:ln>
        </p:spPr>
      </p:pic>
      <p:pic>
        <p:nvPicPr>
          <p:cNvPr id="12" name="Picture 11">
            <a:extLst>
              <a:ext uri="{FF2B5EF4-FFF2-40B4-BE49-F238E27FC236}">
                <a16:creationId xmlns:a16="http://schemas.microsoft.com/office/drawing/2014/main" id="{61468C09-86E2-08F7-C993-E0A4CB04685D}"/>
              </a:ext>
            </a:extLst>
          </p:cNvPr>
          <p:cNvPicPr>
            <a:picLocks noChangeAspect="1"/>
          </p:cNvPicPr>
          <p:nvPr/>
        </p:nvPicPr>
        <p:blipFill>
          <a:blip r:embed="rId5"/>
          <a:stretch>
            <a:fillRect/>
          </a:stretch>
        </p:blipFill>
        <p:spPr>
          <a:xfrm>
            <a:off x="5636488" y="5040363"/>
            <a:ext cx="3029870" cy="793228"/>
          </a:xfrm>
          <a:prstGeom prst="rect">
            <a:avLst/>
          </a:prstGeom>
          <a:ln w="12700">
            <a:solidFill>
              <a:schemeClr val="tx1"/>
            </a:solidFill>
          </a:ln>
        </p:spPr>
      </p:pic>
      <p:sp>
        <p:nvSpPr>
          <p:cNvPr id="7" name="TextBox 6">
            <a:extLst>
              <a:ext uri="{FF2B5EF4-FFF2-40B4-BE49-F238E27FC236}">
                <a16:creationId xmlns:a16="http://schemas.microsoft.com/office/drawing/2014/main" id="{1FF22E43-F592-DE5D-408F-C5CE6CC3C12D}"/>
              </a:ext>
            </a:extLst>
          </p:cNvPr>
          <p:cNvSpPr txBox="1"/>
          <p:nvPr/>
        </p:nvSpPr>
        <p:spPr>
          <a:xfrm>
            <a:off x="2209800" y="5638800"/>
            <a:ext cx="2667000" cy="738664"/>
          </a:xfrm>
          <a:prstGeom prst="rect">
            <a:avLst/>
          </a:prstGeom>
          <a:solidFill>
            <a:schemeClr val="bg2">
              <a:lumMod val="40000"/>
              <a:lumOff val="60000"/>
            </a:schemeClr>
          </a:solidFill>
        </p:spPr>
        <p:txBody>
          <a:bodyPr wrap="square" rtlCol="0">
            <a:spAutoFit/>
          </a:bodyPr>
          <a:lstStyle/>
          <a:p>
            <a:r>
              <a:rPr lang="en-US" sz="1400" b="1" u="sng" dirty="0">
                <a:latin typeface="Calibri" panose="020F0502020204030204" pitchFamily="34" charset="0"/>
                <a:cs typeface="Arial" panose="020B0604020202020204" pitchFamily="34" charset="0"/>
              </a:rPr>
              <a:t>Of Note</a:t>
            </a:r>
            <a:r>
              <a:rPr lang="en-US" sz="1400" b="1" dirty="0">
                <a:latin typeface="Calibri" panose="020F0502020204030204" pitchFamily="34" charset="0"/>
                <a:cs typeface="Arial" panose="020B0604020202020204" pitchFamily="34" charset="0"/>
              </a:rPr>
              <a:t>:  The desktop icon will no longer be available after Epic Bridges go-live. </a:t>
            </a:r>
            <a:endParaRPr lang="en-US" sz="1400" b="1" dirty="0"/>
          </a:p>
        </p:txBody>
      </p:sp>
      <p:pic>
        <p:nvPicPr>
          <p:cNvPr id="8" name="Picture 7">
            <a:extLst>
              <a:ext uri="{FF2B5EF4-FFF2-40B4-BE49-F238E27FC236}">
                <a16:creationId xmlns:a16="http://schemas.microsoft.com/office/drawing/2014/main" id="{157DE73C-994E-2CEE-8267-4B353DA159DC}"/>
              </a:ext>
            </a:extLst>
          </p:cNvPr>
          <p:cNvPicPr>
            <a:picLocks noChangeAspect="1"/>
          </p:cNvPicPr>
          <p:nvPr/>
        </p:nvPicPr>
        <p:blipFill>
          <a:blip r:embed="rId6"/>
          <a:stretch>
            <a:fillRect/>
          </a:stretch>
        </p:blipFill>
        <p:spPr>
          <a:xfrm flipH="1">
            <a:off x="4878245" y="5656559"/>
            <a:ext cx="680598" cy="876797"/>
          </a:xfrm>
          <a:prstGeom prst="rect">
            <a:avLst/>
          </a:prstGeom>
        </p:spPr>
      </p:pic>
    </p:spTree>
    <p:extLst>
      <p:ext uri="{BB962C8B-B14F-4D97-AF65-F5344CB8AC3E}">
        <p14:creationId xmlns:p14="http://schemas.microsoft.com/office/powerpoint/2010/main" val="153876961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FE3DD5-8FF6-49FC-BEDB-CB8EF4B4D368}"/>
              </a:ext>
            </a:extLst>
          </p:cNvPr>
          <p:cNvSpPr>
            <a:spLocks noGrp="1"/>
          </p:cNvSpPr>
          <p:nvPr>
            <p:ph idx="1"/>
          </p:nvPr>
        </p:nvSpPr>
        <p:spPr/>
        <p:txBody>
          <a:bodyPr/>
          <a:lstStyle/>
          <a:p>
            <a:r>
              <a:rPr lang="en-US" dirty="0"/>
              <a:t>Select your physicians from the Dropdown. Dictate your Impression and Plan in the Free text area then Click Approve when finished.</a:t>
            </a:r>
          </a:p>
          <a:p>
            <a:endParaRPr lang="en-US" dirty="0"/>
          </a:p>
          <a:p>
            <a:endParaRPr lang="en-US" dirty="0"/>
          </a:p>
        </p:txBody>
      </p:sp>
      <p:sp>
        <p:nvSpPr>
          <p:cNvPr id="3" name="Title 2">
            <a:extLst>
              <a:ext uri="{FF2B5EF4-FFF2-40B4-BE49-F238E27FC236}">
                <a16:creationId xmlns:a16="http://schemas.microsoft.com/office/drawing/2014/main" id="{404BAFB1-39FB-4946-9955-248D88F0352C}"/>
              </a:ext>
            </a:extLst>
          </p:cNvPr>
          <p:cNvSpPr>
            <a:spLocks noGrp="1"/>
          </p:cNvSpPr>
          <p:nvPr>
            <p:ph type="title"/>
          </p:nvPr>
        </p:nvSpPr>
        <p:spPr/>
        <p:txBody>
          <a:bodyPr/>
          <a:lstStyle/>
          <a:p>
            <a:r>
              <a:rPr lang="en-US" dirty="0"/>
              <a:t>Using DMO in </a:t>
            </a:r>
            <a:r>
              <a:rPr lang="en-US" dirty="0" err="1"/>
              <a:t>MedOnc</a:t>
            </a:r>
            <a:r>
              <a:rPr lang="en-US" dirty="0"/>
              <a:t> (cont.)</a:t>
            </a:r>
          </a:p>
        </p:txBody>
      </p:sp>
      <p:sp>
        <p:nvSpPr>
          <p:cNvPr id="4" name="Slide Number Placeholder 3">
            <a:extLst>
              <a:ext uri="{FF2B5EF4-FFF2-40B4-BE49-F238E27FC236}">
                <a16:creationId xmlns:a16="http://schemas.microsoft.com/office/drawing/2014/main" id="{69B20456-1256-42AA-A5FE-6A73CF22825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D557DAD3-B68E-43C5-B036-9CE5DF9EFB02}"/>
              </a:ext>
            </a:extLst>
          </p:cNvPr>
          <p:cNvPicPr/>
          <p:nvPr/>
        </p:nvPicPr>
        <p:blipFill>
          <a:blip r:embed="rId2"/>
          <a:stretch>
            <a:fillRect/>
          </a:stretch>
        </p:blipFill>
        <p:spPr>
          <a:xfrm>
            <a:off x="634937" y="2446020"/>
            <a:ext cx="5943600" cy="3649980"/>
          </a:xfrm>
          <a:prstGeom prst="rect">
            <a:avLst/>
          </a:prstGeom>
        </p:spPr>
      </p:pic>
      <p:sp>
        <p:nvSpPr>
          <p:cNvPr id="7" name="Rectangle 6">
            <a:extLst>
              <a:ext uri="{FF2B5EF4-FFF2-40B4-BE49-F238E27FC236}">
                <a16:creationId xmlns:a16="http://schemas.microsoft.com/office/drawing/2014/main" id="{3A1F2D6A-CBA2-4124-B8CC-A3F6C46AC0CA}"/>
              </a:ext>
            </a:extLst>
          </p:cNvPr>
          <p:cNvSpPr/>
          <p:nvPr/>
        </p:nvSpPr>
        <p:spPr>
          <a:xfrm>
            <a:off x="762000" y="2667000"/>
            <a:ext cx="17526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8" name="Rectangle 7">
            <a:extLst>
              <a:ext uri="{FF2B5EF4-FFF2-40B4-BE49-F238E27FC236}">
                <a16:creationId xmlns:a16="http://schemas.microsoft.com/office/drawing/2014/main" id="{736C87C2-744C-4333-966C-087D9459E7C8}"/>
              </a:ext>
            </a:extLst>
          </p:cNvPr>
          <p:cNvSpPr/>
          <p:nvPr/>
        </p:nvSpPr>
        <p:spPr>
          <a:xfrm>
            <a:off x="4876800" y="5791200"/>
            <a:ext cx="5334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72528129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429691-7B83-4F4D-A9A3-8B745D92F5A3}"/>
              </a:ext>
            </a:extLst>
          </p:cNvPr>
          <p:cNvSpPr>
            <a:spLocks noGrp="1"/>
          </p:cNvSpPr>
          <p:nvPr>
            <p:ph idx="1"/>
          </p:nvPr>
        </p:nvSpPr>
        <p:spPr/>
        <p:txBody>
          <a:bodyPr/>
          <a:lstStyle/>
          <a:p>
            <a:r>
              <a:rPr lang="en-US" dirty="0"/>
              <a:t>Select New.</a:t>
            </a:r>
          </a:p>
          <a:p>
            <a:endParaRPr lang="en-US" dirty="0"/>
          </a:p>
        </p:txBody>
      </p:sp>
      <p:sp>
        <p:nvSpPr>
          <p:cNvPr id="3" name="Title 2">
            <a:extLst>
              <a:ext uri="{FF2B5EF4-FFF2-40B4-BE49-F238E27FC236}">
                <a16:creationId xmlns:a16="http://schemas.microsoft.com/office/drawing/2014/main" id="{35B18614-F2D0-4D3B-A764-530823AAF00A}"/>
              </a:ext>
            </a:extLst>
          </p:cNvPr>
          <p:cNvSpPr>
            <a:spLocks noGrp="1"/>
          </p:cNvSpPr>
          <p:nvPr>
            <p:ph type="title"/>
          </p:nvPr>
        </p:nvSpPr>
        <p:spPr/>
        <p:txBody>
          <a:bodyPr/>
          <a:lstStyle/>
          <a:p>
            <a:r>
              <a:rPr lang="en-US" dirty="0"/>
              <a:t>Using DMO in </a:t>
            </a:r>
            <a:r>
              <a:rPr lang="en-US" dirty="0" err="1"/>
              <a:t>MedOnc</a:t>
            </a:r>
            <a:r>
              <a:rPr lang="en-US" dirty="0"/>
              <a:t> (cont.)</a:t>
            </a:r>
          </a:p>
        </p:txBody>
      </p:sp>
      <p:sp>
        <p:nvSpPr>
          <p:cNvPr id="4" name="Slide Number Placeholder 3">
            <a:extLst>
              <a:ext uri="{FF2B5EF4-FFF2-40B4-BE49-F238E27FC236}">
                <a16:creationId xmlns:a16="http://schemas.microsoft.com/office/drawing/2014/main" id="{27FCB34B-56F3-4848-A815-164464B405A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FFF4425C-42C1-4E04-81A0-34D212413A4E}"/>
              </a:ext>
            </a:extLst>
          </p:cNvPr>
          <p:cNvPicPr/>
          <p:nvPr/>
        </p:nvPicPr>
        <p:blipFill>
          <a:blip r:embed="rId2"/>
          <a:stretch>
            <a:fillRect/>
          </a:stretch>
        </p:blipFill>
        <p:spPr>
          <a:xfrm>
            <a:off x="685800" y="1764030"/>
            <a:ext cx="5943600" cy="4255770"/>
          </a:xfrm>
          <a:prstGeom prst="rect">
            <a:avLst/>
          </a:prstGeom>
        </p:spPr>
      </p:pic>
      <p:sp>
        <p:nvSpPr>
          <p:cNvPr id="6" name="Rectangle 5">
            <a:extLst>
              <a:ext uri="{FF2B5EF4-FFF2-40B4-BE49-F238E27FC236}">
                <a16:creationId xmlns:a16="http://schemas.microsoft.com/office/drawing/2014/main" id="{B0997B63-1B86-4305-8152-51824740EE8B}"/>
              </a:ext>
            </a:extLst>
          </p:cNvPr>
          <p:cNvSpPr/>
          <p:nvPr/>
        </p:nvSpPr>
        <p:spPr>
          <a:xfrm>
            <a:off x="6019800" y="2590800"/>
            <a:ext cx="4572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27726914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8B7EA-C841-4FBC-B1E3-A6848B592814}"/>
              </a:ext>
            </a:extLst>
          </p:cNvPr>
          <p:cNvSpPr>
            <a:spLocks noGrp="1"/>
          </p:cNvSpPr>
          <p:nvPr>
            <p:ph idx="1"/>
          </p:nvPr>
        </p:nvSpPr>
        <p:spPr/>
        <p:txBody>
          <a:bodyPr/>
          <a:lstStyle/>
          <a:p>
            <a:r>
              <a:rPr lang="en-US" dirty="0"/>
              <a:t>Select Template.</a:t>
            </a:r>
          </a:p>
          <a:p>
            <a:endParaRPr lang="en-US" dirty="0"/>
          </a:p>
        </p:txBody>
      </p:sp>
      <p:sp>
        <p:nvSpPr>
          <p:cNvPr id="3" name="Title 2">
            <a:extLst>
              <a:ext uri="{FF2B5EF4-FFF2-40B4-BE49-F238E27FC236}">
                <a16:creationId xmlns:a16="http://schemas.microsoft.com/office/drawing/2014/main" id="{B24CA758-704F-4CBC-92D2-F99CA636000A}"/>
              </a:ext>
            </a:extLst>
          </p:cNvPr>
          <p:cNvSpPr>
            <a:spLocks noGrp="1"/>
          </p:cNvSpPr>
          <p:nvPr>
            <p:ph type="title"/>
          </p:nvPr>
        </p:nvSpPr>
        <p:spPr/>
        <p:txBody>
          <a:bodyPr/>
          <a:lstStyle/>
          <a:p>
            <a:r>
              <a:rPr lang="en-US" dirty="0"/>
              <a:t>Using DMO in </a:t>
            </a:r>
            <a:r>
              <a:rPr lang="en-US" dirty="0" err="1"/>
              <a:t>MedOnc</a:t>
            </a:r>
            <a:r>
              <a:rPr lang="en-US" dirty="0"/>
              <a:t> (cont.)</a:t>
            </a:r>
          </a:p>
        </p:txBody>
      </p:sp>
      <p:sp>
        <p:nvSpPr>
          <p:cNvPr id="4" name="Slide Number Placeholder 3">
            <a:extLst>
              <a:ext uri="{FF2B5EF4-FFF2-40B4-BE49-F238E27FC236}">
                <a16:creationId xmlns:a16="http://schemas.microsoft.com/office/drawing/2014/main" id="{C323316C-D2EE-44D5-9F93-F875AAA37B7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2AD013F3-F79C-43D4-AE32-3AE2945A4D88}"/>
              </a:ext>
            </a:extLst>
          </p:cNvPr>
          <p:cNvPicPr/>
          <p:nvPr/>
        </p:nvPicPr>
        <p:blipFill>
          <a:blip r:embed="rId2"/>
          <a:stretch>
            <a:fillRect/>
          </a:stretch>
        </p:blipFill>
        <p:spPr>
          <a:xfrm>
            <a:off x="762000" y="1738630"/>
            <a:ext cx="5943600" cy="4281170"/>
          </a:xfrm>
          <a:prstGeom prst="rect">
            <a:avLst/>
          </a:prstGeom>
        </p:spPr>
      </p:pic>
      <p:sp>
        <p:nvSpPr>
          <p:cNvPr id="6" name="Rectangle 5">
            <a:extLst>
              <a:ext uri="{FF2B5EF4-FFF2-40B4-BE49-F238E27FC236}">
                <a16:creationId xmlns:a16="http://schemas.microsoft.com/office/drawing/2014/main" id="{C36C3CD2-A533-491E-AD3F-9633D7752EFA}"/>
              </a:ext>
            </a:extLst>
          </p:cNvPr>
          <p:cNvSpPr/>
          <p:nvPr/>
        </p:nvSpPr>
        <p:spPr>
          <a:xfrm>
            <a:off x="5638800" y="3048000"/>
            <a:ext cx="4572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238883083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EAB8E-69F0-4128-9EFA-85F4B1E789B0}"/>
              </a:ext>
            </a:extLst>
          </p:cNvPr>
          <p:cNvSpPr>
            <a:spLocks noGrp="1"/>
          </p:cNvSpPr>
          <p:nvPr>
            <p:ph idx="1"/>
          </p:nvPr>
        </p:nvSpPr>
        <p:spPr/>
        <p:txBody>
          <a:bodyPr/>
          <a:lstStyle/>
          <a:p>
            <a:r>
              <a:rPr lang="en-US" dirty="0"/>
              <a:t>Select your Template and Click OK.</a:t>
            </a:r>
          </a:p>
          <a:p>
            <a:endParaRPr lang="en-US" dirty="0"/>
          </a:p>
        </p:txBody>
      </p:sp>
      <p:sp>
        <p:nvSpPr>
          <p:cNvPr id="3" name="Title 2">
            <a:extLst>
              <a:ext uri="{FF2B5EF4-FFF2-40B4-BE49-F238E27FC236}">
                <a16:creationId xmlns:a16="http://schemas.microsoft.com/office/drawing/2014/main" id="{7B0B665B-8AC1-4041-8FF2-E4E6D163ADAE}"/>
              </a:ext>
            </a:extLst>
          </p:cNvPr>
          <p:cNvSpPr>
            <a:spLocks noGrp="1"/>
          </p:cNvSpPr>
          <p:nvPr>
            <p:ph type="title"/>
          </p:nvPr>
        </p:nvSpPr>
        <p:spPr/>
        <p:txBody>
          <a:bodyPr/>
          <a:lstStyle/>
          <a:p>
            <a:r>
              <a:rPr lang="en-US" dirty="0"/>
              <a:t>Using DMO in </a:t>
            </a:r>
            <a:r>
              <a:rPr lang="en-US" dirty="0" err="1"/>
              <a:t>MedOnc</a:t>
            </a:r>
            <a:r>
              <a:rPr lang="en-US" dirty="0"/>
              <a:t> (cont.)</a:t>
            </a:r>
          </a:p>
        </p:txBody>
      </p:sp>
      <p:sp>
        <p:nvSpPr>
          <p:cNvPr id="4" name="Slide Number Placeholder 3">
            <a:extLst>
              <a:ext uri="{FF2B5EF4-FFF2-40B4-BE49-F238E27FC236}">
                <a16:creationId xmlns:a16="http://schemas.microsoft.com/office/drawing/2014/main" id="{4D43DF27-DFBB-47D5-95BB-DB1F9B7D712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6537CFF2-A1AA-416A-B796-D18EC2BF5342}"/>
              </a:ext>
            </a:extLst>
          </p:cNvPr>
          <p:cNvPicPr/>
          <p:nvPr/>
        </p:nvPicPr>
        <p:blipFill>
          <a:blip r:embed="rId2"/>
          <a:stretch>
            <a:fillRect/>
          </a:stretch>
        </p:blipFill>
        <p:spPr>
          <a:xfrm>
            <a:off x="762000" y="1828800"/>
            <a:ext cx="4191000" cy="3962400"/>
          </a:xfrm>
          <a:prstGeom prst="rect">
            <a:avLst/>
          </a:prstGeom>
        </p:spPr>
      </p:pic>
      <p:sp>
        <p:nvSpPr>
          <p:cNvPr id="6" name="Rectangle 5">
            <a:extLst>
              <a:ext uri="{FF2B5EF4-FFF2-40B4-BE49-F238E27FC236}">
                <a16:creationId xmlns:a16="http://schemas.microsoft.com/office/drawing/2014/main" id="{C9B271C0-2EF3-4CAE-BEBB-6DDB51CE5249}"/>
              </a:ext>
            </a:extLst>
          </p:cNvPr>
          <p:cNvSpPr/>
          <p:nvPr/>
        </p:nvSpPr>
        <p:spPr>
          <a:xfrm>
            <a:off x="4343400" y="5257800"/>
            <a:ext cx="5334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226325935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A41389-1193-4087-97AA-1DF5283168EF}"/>
              </a:ext>
            </a:extLst>
          </p:cNvPr>
          <p:cNvSpPr>
            <a:spLocks noGrp="1"/>
          </p:cNvSpPr>
          <p:nvPr>
            <p:ph idx="1"/>
          </p:nvPr>
        </p:nvSpPr>
        <p:spPr/>
        <p:txBody>
          <a:bodyPr/>
          <a:lstStyle/>
          <a:p>
            <a:r>
              <a:rPr lang="en-US" sz="1800" dirty="0"/>
              <a:t>Click on the Free text area where you would like to dictate.</a:t>
            </a:r>
          </a:p>
          <a:p>
            <a:r>
              <a:rPr lang="en-US" sz="1800" dirty="0"/>
              <a:t>Ex:  Family History, Social History, Physical Examination etc.</a:t>
            </a:r>
          </a:p>
          <a:p>
            <a:r>
              <a:rPr lang="en-US" sz="1800" dirty="0"/>
              <a:t>When you are finished dictating Click Approve.</a:t>
            </a:r>
          </a:p>
          <a:p>
            <a:endParaRPr lang="en-US" dirty="0"/>
          </a:p>
        </p:txBody>
      </p:sp>
      <p:sp>
        <p:nvSpPr>
          <p:cNvPr id="3" name="Title 2">
            <a:extLst>
              <a:ext uri="{FF2B5EF4-FFF2-40B4-BE49-F238E27FC236}">
                <a16:creationId xmlns:a16="http://schemas.microsoft.com/office/drawing/2014/main" id="{FA0C9B64-E261-4792-BA78-0C032E5EF581}"/>
              </a:ext>
            </a:extLst>
          </p:cNvPr>
          <p:cNvSpPr>
            <a:spLocks noGrp="1"/>
          </p:cNvSpPr>
          <p:nvPr>
            <p:ph type="title"/>
          </p:nvPr>
        </p:nvSpPr>
        <p:spPr/>
        <p:txBody>
          <a:bodyPr/>
          <a:lstStyle/>
          <a:p>
            <a:r>
              <a:rPr lang="en-US" dirty="0"/>
              <a:t>Using DMO in </a:t>
            </a:r>
            <a:r>
              <a:rPr lang="en-US" dirty="0" err="1"/>
              <a:t>MedOnc</a:t>
            </a:r>
            <a:r>
              <a:rPr lang="en-US" dirty="0"/>
              <a:t> (cont.)</a:t>
            </a:r>
          </a:p>
        </p:txBody>
      </p:sp>
      <p:sp>
        <p:nvSpPr>
          <p:cNvPr id="4" name="Slide Number Placeholder 3">
            <a:extLst>
              <a:ext uri="{FF2B5EF4-FFF2-40B4-BE49-F238E27FC236}">
                <a16:creationId xmlns:a16="http://schemas.microsoft.com/office/drawing/2014/main" id="{FD9F5AC6-1B1D-4FC3-82A9-B8CEBA22A76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44ED4D5A-F383-493A-8E9B-AD25F90383D8}"/>
              </a:ext>
            </a:extLst>
          </p:cNvPr>
          <p:cNvPicPr/>
          <p:nvPr/>
        </p:nvPicPr>
        <p:blipFill>
          <a:blip r:embed="rId2"/>
          <a:stretch>
            <a:fillRect/>
          </a:stretch>
        </p:blipFill>
        <p:spPr>
          <a:xfrm>
            <a:off x="685800" y="2438400"/>
            <a:ext cx="5943600" cy="3657600"/>
          </a:xfrm>
          <a:prstGeom prst="rect">
            <a:avLst/>
          </a:prstGeom>
        </p:spPr>
      </p:pic>
      <p:sp>
        <p:nvSpPr>
          <p:cNvPr id="6" name="Rectangle 5">
            <a:extLst>
              <a:ext uri="{FF2B5EF4-FFF2-40B4-BE49-F238E27FC236}">
                <a16:creationId xmlns:a16="http://schemas.microsoft.com/office/drawing/2014/main" id="{BCBEF5B8-C340-4739-8A56-4DF9388850B0}"/>
              </a:ext>
            </a:extLst>
          </p:cNvPr>
          <p:cNvSpPr/>
          <p:nvPr/>
        </p:nvSpPr>
        <p:spPr>
          <a:xfrm>
            <a:off x="5029200" y="5715000"/>
            <a:ext cx="4572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428926524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98D0F73-5A0D-4E4A-98F2-34A3CAF0CD9A}"/>
              </a:ext>
            </a:extLst>
          </p:cNvPr>
          <p:cNvPicPr>
            <a:picLocks noGrp="1" noChangeAspect="1"/>
          </p:cNvPicPr>
          <p:nvPr>
            <p:ph idx="1"/>
          </p:nvPr>
        </p:nvPicPr>
        <p:blipFill>
          <a:blip r:embed="rId2"/>
          <a:stretch>
            <a:fillRect/>
          </a:stretch>
        </p:blipFill>
        <p:spPr>
          <a:xfrm>
            <a:off x="34413" y="1108225"/>
            <a:ext cx="8912226" cy="1669749"/>
          </a:xfrm>
        </p:spPr>
      </p:pic>
      <p:sp>
        <p:nvSpPr>
          <p:cNvPr id="3" name="Title 2">
            <a:extLst>
              <a:ext uri="{FF2B5EF4-FFF2-40B4-BE49-F238E27FC236}">
                <a16:creationId xmlns:a16="http://schemas.microsoft.com/office/drawing/2014/main" id="{0564F8CA-F4B9-4325-839B-E7E6E5ECBC1F}"/>
              </a:ext>
            </a:extLst>
          </p:cNvPr>
          <p:cNvSpPr>
            <a:spLocks noGrp="1"/>
          </p:cNvSpPr>
          <p:nvPr>
            <p:ph type="title"/>
          </p:nvPr>
        </p:nvSpPr>
        <p:spPr/>
        <p:txBody>
          <a:bodyPr/>
          <a:lstStyle/>
          <a:p>
            <a:r>
              <a:rPr lang="en-US" dirty="0"/>
              <a:t>Open DMO – RO User Home PROD</a:t>
            </a:r>
          </a:p>
        </p:txBody>
      </p:sp>
      <p:sp>
        <p:nvSpPr>
          <p:cNvPr id="4" name="Slide Number Placeholder 3">
            <a:extLst>
              <a:ext uri="{FF2B5EF4-FFF2-40B4-BE49-F238E27FC236}">
                <a16:creationId xmlns:a16="http://schemas.microsoft.com/office/drawing/2014/main" id="{C7077FBE-B2D5-470C-999E-E57263B734C5}"/>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195</a:t>
            </a:fld>
            <a:endParaRPr lang="en-US">
              <a:solidFill>
                <a:srgbClr val="FFFFFF"/>
              </a:solidFill>
            </a:endParaRPr>
          </a:p>
        </p:txBody>
      </p:sp>
      <p:pic>
        <p:nvPicPr>
          <p:cNvPr id="9" name="Picture 8">
            <a:extLst>
              <a:ext uri="{FF2B5EF4-FFF2-40B4-BE49-F238E27FC236}">
                <a16:creationId xmlns:a16="http://schemas.microsoft.com/office/drawing/2014/main" id="{D878ABB6-D894-483E-AC2F-549A0ED894F9}"/>
              </a:ext>
            </a:extLst>
          </p:cNvPr>
          <p:cNvPicPr>
            <a:picLocks noChangeAspect="1"/>
          </p:cNvPicPr>
          <p:nvPr/>
        </p:nvPicPr>
        <p:blipFill>
          <a:blip r:embed="rId3"/>
          <a:stretch>
            <a:fillRect/>
          </a:stretch>
        </p:blipFill>
        <p:spPr>
          <a:xfrm>
            <a:off x="0" y="3429000"/>
            <a:ext cx="9144000" cy="688467"/>
          </a:xfrm>
          <a:prstGeom prst="rect">
            <a:avLst/>
          </a:prstGeom>
        </p:spPr>
      </p:pic>
      <p:sp>
        <p:nvSpPr>
          <p:cNvPr id="10" name="Rectangle 9">
            <a:extLst>
              <a:ext uri="{FF2B5EF4-FFF2-40B4-BE49-F238E27FC236}">
                <a16:creationId xmlns:a16="http://schemas.microsoft.com/office/drawing/2014/main" id="{9FEA2C96-1783-40BC-B8D6-7540F9D2084E}"/>
              </a:ext>
            </a:extLst>
          </p:cNvPr>
          <p:cNvSpPr/>
          <p:nvPr/>
        </p:nvSpPr>
        <p:spPr>
          <a:xfrm flipV="1">
            <a:off x="6324600" y="1752601"/>
            <a:ext cx="762000" cy="3809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1" name="Rectangle 10">
            <a:extLst>
              <a:ext uri="{FF2B5EF4-FFF2-40B4-BE49-F238E27FC236}">
                <a16:creationId xmlns:a16="http://schemas.microsoft.com/office/drawing/2014/main" id="{58AB8A22-30E0-48CC-A50E-4E308034FA69}"/>
              </a:ext>
            </a:extLst>
          </p:cNvPr>
          <p:cNvSpPr/>
          <p:nvPr/>
        </p:nvSpPr>
        <p:spPr>
          <a:xfrm flipV="1">
            <a:off x="7467600" y="3429000"/>
            <a:ext cx="762000" cy="6122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2" name="TextBox 11">
            <a:extLst>
              <a:ext uri="{FF2B5EF4-FFF2-40B4-BE49-F238E27FC236}">
                <a16:creationId xmlns:a16="http://schemas.microsoft.com/office/drawing/2014/main" id="{255E796E-E5C6-4027-985B-EB128B03F0E7}"/>
              </a:ext>
            </a:extLst>
          </p:cNvPr>
          <p:cNvSpPr txBox="1"/>
          <p:nvPr/>
        </p:nvSpPr>
        <p:spPr>
          <a:xfrm>
            <a:off x="457200" y="4867870"/>
            <a:ext cx="8153400" cy="923330"/>
          </a:xfrm>
          <a:prstGeom prst="rect">
            <a:avLst/>
          </a:prstGeom>
          <a:noFill/>
        </p:spPr>
        <p:txBody>
          <a:bodyPr wrap="square" rtlCol="0">
            <a:spAutoFit/>
          </a:bodyPr>
          <a:lstStyle/>
          <a:p>
            <a:pPr marL="285750" lvl="0" indent="-285750">
              <a:spcAft>
                <a:spcPts val="1200"/>
              </a:spcAft>
              <a:buFont typeface="Arial" pitchFamily="34" charset="0"/>
              <a:buChar char="•"/>
            </a:pPr>
            <a:r>
              <a:rPr lang="en-US" dirty="0">
                <a:solidFill>
                  <a:srgbClr val="000000"/>
                </a:solidFill>
                <a:latin typeface="Arial" panose="020B0604020202020204" pitchFamily="34" charset="0"/>
                <a:cs typeface="Arial" panose="020B0604020202020204" pitchFamily="34" charset="0"/>
              </a:rPr>
              <a:t>To access DMO and the EHR application of your choice, you need to access the EHR through the “DMO EMR” folder in MyApps (it will open both applications).  </a:t>
            </a:r>
          </a:p>
        </p:txBody>
      </p:sp>
    </p:spTree>
    <p:extLst>
      <p:ext uri="{BB962C8B-B14F-4D97-AF65-F5344CB8AC3E}">
        <p14:creationId xmlns:p14="http://schemas.microsoft.com/office/powerpoint/2010/main" val="15992058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4E7359-99F0-4050-8EAB-F9512ADB8599}"/>
              </a:ext>
            </a:extLst>
          </p:cNvPr>
          <p:cNvSpPr>
            <a:spLocks noGrp="1"/>
          </p:cNvSpPr>
          <p:nvPr>
            <p:ph idx="1"/>
          </p:nvPr>
        </p:nvSpPr>
        <p:spPr/>
        <p:txBody>
          <a:bodyPr/>
          <a:lstStyle/>
          <a:p>
            <a:r>
              <a:rPr lang="en-US" dirty="0"/>
              <a:t>Select an item from your Favorites Tab.  Ex:  Documents, Encounters, etc.</a:t>
            </a:r>
          </a:p>
          <a:p>
            <a:endParaRPr lang="en-US" dirty="0"/>
          </a:p>
          <a:p>
            <a:endParaRPr lang="en-US" dirty="0"/>
          </a:p>
        </p:txBody>
      </p:sp>
      <p:sp>
        <p:nvSpPr>
          <p:cNvPr id="3" name="Title 2">
            <a:extLst>
              <a:ext uri="{FF2B5EF4-FFF2-40B4-BE49-F238E27FC236}">
                <a16:creationId xmlns:a16="http://schemas.microsoft.com/office/drawing/2014/main" id="{12C691A8-5CE0-40C8-9385-CB444980AFE8}"/>
              </a:ext>
            </a:extLst>
          </p:cNvPr>
          <p:cNvSpPr>
            <a:spLocks noGrp="1"/>
          </p:cNvSpPr>
          <p:nvPr>
            <p:ph type="title"/>
          </p:nvPr>
        </p:nvSpPr>
        <p:spPr/>
        <p:txBody>
          <a:bodyPr/>
          <a:lstStyle/>
          <a:p>
            <a:r>
              <a:rPr lang="en-US" dirty="0"/>
              <a:t>Using DMO in </a:t>
            </a:r>
            <a:r>
              <a:rPr lang="en-US" dirty="0" err="1"/>
              <a:t>RadOnc</a:t>
            </a:r>
            <a:r>
              <a:rPr lang="en-US" dirty="0"/>
              <a:t> </a:t>
            </a:r>
          </a:p>
        </p:txBody>
      </p:sp>
      <p:sp>
        <p:nvSpPr>
          <p:cNvPr id="4" name="Slide Number Placeholder 3">
            <a:extLst>
              <a:ext uri="{FF2B5EF4-FFF2-40B4-BE49-F238E27FC236}">
                <a16:creationId xmlns:a16="http://schemas.microsoft.com/office/drawing/2014/main" id="{113A0A59-6633-49C1-9CFC-4CA91E717C5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AED1290B-7D51-4E67-AED9-F674A23A4319}"/>
              </a:ext>
            </a:extLst>
          </p:cNvPr>
          <p:cNvPicPr/>
          <p:nvPr/>
        </p:nvPicPr>
        <p:blipFill>
          <a:blip r:embed="rId2"/>
          <a:stretch>
            <a:fillRect/>
          </a:stretch>
        </p:blipFill>
        <p:spPr>
          <a:xfrm>
            <a:off x="683705" y="1981201"/>
            <a:ext cx="6781800" cy="3961485"/>
          </a:xfrm>
          <a:prstGeom prst="rect">
            <a:avLst/>
          </a:prstGeom>
        </p:spPr>
      </p:pic>
      <p:sp>
        <p:nvSpPr>
          <p:cNvPr id="6" name="Rectangle 5">
            <a:extLst>
              <a:ext uri="{FF2B5EF4-FFF2-40B4-BE49-F238E27FC236}">
                <a16:creationId xmlns:a16="http://schemas.microsoft.com/office/drawing/2014/main" id="{EBAE318E-3BD3-4F86-A80E-AB672C1744B9}"/>
              </a:ext>
            </a:extLst>
          </p:cNvPr>
          <p:cNvSpPr/>
          <p:nvPr/>
        </p:nvSpPr>
        <p:spPr>
          <a:xfrm>
            <a:off x="1295400" y="2209800"/>
            <a:ext cx="5334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253383845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9C71EF-B3CA-4F84-B6F3-776F0CE590D3}"/>
              </a:ext>
            </a:extLst>
          </p:cNvPr>
          <p:cNvSpPr>
            <a:spLocks noGrp="1"/>
          </p:cNvSpPr>
          <p:nvPr>
            <p:ph idx="1"/>
          </p:nvPr>
        </p:nvSpPr>
        <p:spPr/>
        <p:txBody>
          <a:bodyPr/>
          <a:lstStyle/>
          <a:p>
            <a:r>
              <a:rPr lang="en-US" dirty="0"/>
              <a:t>Choose an Encounter Workspace.  Ex:  Chief Complaint or History of Present Illness then dictate. Click Approve or OK.</a:t>
            </a:r>
          </a:p>
          <a:p>
            <a:endParaRPr lang="en-US" dirty="0"/>
          </a:p>
          <a:p>
            <a:endParaRPr lang="en-US" dirty="0"/>
          </a:p>
        </p:txBody>
      </p:sp>
      <p:sp>
        <p:nvSpPr>
          <p:cNvPr id="3" name="Title 2">
            <a:extLst>
              <a:ext uri="{FF2B5EF4-FFF2-40B4-BE49-F238E27FC236}">
                <a16:creationId xmlns:a16="http://schemas.microsoft.com/office/drawing/2014/main" id="{FEA1289E-6B56-4A5C-BAE8-A0FBAFCA5027}"/>
              </a:ext>
            </a:extLst>
          </p:cNvPr>
          <p:cNvSpPr>
            <a:spLocks noGrp="1"/>
          </p:cNvSpPr>
          <p:nvPr>
            <p:ph type="title"/>
          </p:nvPr>
        </p:nvSpPr>
        <p:spPr/>
        <p:txBody>
          <a:bodyPr/>
          <a:lstStyle/>
          <a:p>
            <a:r>
              <a:rPr lang="en-US" dirty="0"/>
              <a:t>Using DMO with </a:t>
            </a:r>
            <a:r>
              <a:rPr lang="en-US" dirty="0" err="1"/>
              <a:t>RadOnc</a:t>
            </a:r>
            <a:r>
              <a:rPr lang="en-US" dirty="0"/>
              <a:t> (cont.)</a:t>
            </a:r>
          </a:p>
        </p:txBody>
      </p:sp>
      <p:sp>
        <p:nvSpPr>
          <p:cNvPr id="4" name="Slide Number Placeholder 3">
            <a:extLst>
              <a:ext uri="{FF2B5EF4-FFF2-40B4-BE49-F238E27FC236}">
                <a16:creationId xmlns:a16="http://schemas.microsoft.com/office/drawing/2014/main" id="{0F24A473-8464-46F9-A358-8E639832858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F9704F6E-4988-4D5E-88DE-A6B64ABC365B}"/>
              </a:ext>
            </a:extLst>
          </p:cNvPr>
          <p:cNvPicPr/>
          <p:nvPr/>
        </p:nvPicPr>
        <p:blipFill>
          <a:blip r:embed="rId2"/>
          <a:stretch>
            <a:fillRect/>
          </a:stretch>
        </p:blipFill>
        <p:spPr>
          <a:xfrm>
            <a:off x="872332" y="2121918"/>
            <a:ext cx="7391400" cy="3953781"/>
          </a:xfrm>
          <a:prstGeom prst="rect">
            <a:avLst/>
          </a:prstGeom>
        </p:spPr>
      </p:pic>
      <p:sp>
        <p:nvSpPr>
          <p:cNvPr id="6" name="Rectangle 5">
            <a:extLst>
              <a:ext uri="{FF2B5EF4-FFF2-40B4-BE49-F238E27FC236}">
                <a16:creationId xmlns:a16="http://schemas.microsoft.com/office/drawing/2014/main" id="{99D02D24-B8B8-4449-8A5E-B746A3407556}"/>
              </a:ext>
            </a:extLst>
          </p:cNvPr>
          <p:cNvSpPr/>
          <p:nvPr/>
        </p:nvSpPr>
        <p:spPr>
          <a:xfrm>
            <a:off x="3672840" y="3043566"/>
            <a:ext cx="760476" cy="1302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1" name="Rectangle 10">
            <a:extLst>
              <a:ext uri="{FF2B5EF4-FFF2-40B4-BE49-F238E27FC236}">
                <a16:creationId xmlns:a16="http://schemas.microsoft.com/office/drawing/2014/main" id="{49F3F114-3B4E-43F1-9C70-C0826F837AE2}"/>
              </a:ext>
            </a:extLst>
          </p:cNvPr>
          <p:cNvSpPr/>
          <p:nvPr/>
        </p:nvSpPr>
        <p:spPr>
          <a:xfrm flipV="1">
            <a:off x="3671316" y="4060708"/>
            <a:ext cx="762000" cy="1302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9" name="Rectangle 8">
            <a:extLst>
              <a:ext uri="{FF2B5EF4-FFF2-40B4-BE49-F238E27FC236}">
                <a16:creationId xmlns:a16="http://schemas.microsoft.com/office/drawing/2014/main" id="{35018E7C-7F5D-4F4C-B5BA-53B6F01744E2}"/>
              </a:ext>
            </a:extLst>
          </p:cNvPr>
          <p:cNvSpPr/>
          <p:nvPr/>
        </p:nvSpPr>
        <p:spPr>
          <a:xfrm flipV="1">
            <a:off x="5486400" y="5105400"/>
            <a:ext cx="7620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6964623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725FF2-80E2-49FD-A01C-31F23A89F1AC}"/>
              </a:ext>
            </a:extLst>
          </p:cNvPr>
          <p:cNvSpPr>
            <a:spLocks noGrp="1"/>
          </p:cNvSpPr>
          <p:nvPr>
            <p:ph idx="1"/>
          </p:nvPr>
        </p:nvSpPr>
        <p:spPr/>
        <p:txBody>
          <a:bodyPr/>
          <a:lstStyle/>
          <a:p>
            <a:r>
              <a:rPr lang="en-US" dirty="0"/>
              <a:t>Select a Document Template – (Ex: Progress Note) then Click OK.</a:t>
            </a:r>
          </a:p>
          <a:p>
            <a:endParaRPr lang="en-US" dirty="0"/>
          </a:p>
        </p:txBody>
      </p:sp>
      <p:sp>
        <p:nvSpPr>
          <p:cNvPr id="3" name="Title 2">
            <a:extLst>
              <a:ext uri="{FF2B5EF4-FFF2-40B4-BE49-F238E27FC236}">
                <a16:creationId xmlns:a16="http://schemas.microsoft.com/office/drawing/2014/main" id="{00A2897D-6A96-4C6F-8020-7B729A564C78}"/>
              </a:ext>
            </a:extLst>
          </p:cNvPr>
          <p:cNvSpPr>
            <a:spLocks noGrp="1"/>
          </p:cNvSpPr>
          <p:nvPr>
            <p:ph type="title"/>
          </p:nvPr>
        </p:nvSpPr>
        <p:spPr/>
        <p:txBody>
          <a:bodyPr/>
          <a:lstStyle/>
          <a:p>
            <a:r>
              <a:rPr lang="en-US" dirty="0"/>
              <a:t>Using DMO with </a:t>
            </a:r>
            <a:r>
              <a:rPr lang="en-US" dirty="0" err="1"/>
              <a:t>RadOnc</a:t>
            </a:r>
            <a:r>
              <a:rPr lang="en-US" dirty="0"/>
              <a:t> (cont.)</a:t>
            </a:r>
          </a:p>
        </p:txBody>
      </p:sp>
      <p:sp>
        <p:nvSpPr>
          <p:cNvPr id="4" name="Slide Number Placeholder 3">
            <a:extLst>
              <a:ext uri="{FF2B5EF4-FFF2-40B4-BE49-F238E27FC236}">
                <a16:creationId xmlns:a16="http://schemas.microsoft.com/office/drawing/2014/main" id="{978094B9-3FE9-42BC-A154-CF15CF87EDFF}"/>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8AD14B48-5E84-48A0-9E5D-DFACA113F120}"/>
              </a:ext>
            </a:extLst>
          </p:cNvPr>
          <p:cNvPicPr/>
          <p:nvPr/>
        </p:nvPicPr>
        <p:blipFill>
          <a:blip r:embed="rId2"/>
          <a:stretch>
            <a:fillRect/>
          </a:stretch>
        </p:blipFill>
        <p:spPr>
          <a:xfrm>
            <a:off x="457994" y="1992397"/>
            <a:ext cx="7634287" cy="3950289"/>
          </a:xfrm>
          <a:prstGeom prst="rect">
            <a:avLst/>
          </a:prstGeom>
        </p:spPr>
      </p:pic>
      <p:sp>
        <p:nvSpPr>
          <p:cNvPr id="9" name="Rectangle 8">
            <a:extLst>
              <a:ext uri="{FF2B5EF4-FFF2-40B4-BE49-F238E27FC236}">
                <a16:creationId xmlns:a16="http://schemas.microsoft.com/office/drawing/2014/main" id="{5439E2DF-C631-4C35-AFAE-DD88ED4EF3FE}"/>
              </a:ext>
            </a:extLst>
          </p:cNvPr>
          <p:cNvSpPr/>
          <p:nvPr/>
        </p:nvSpPr>
        <p:spPr>
          <a:xfrm flipV="1">
            <a:off x="5257800" y="4886364"/>
            <a:ext cx="381000" cy="1428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279838856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E26996-AB00-47A1-9CA6-1B8B32CB888B}"/>
              </a:ext>
            </a:extLst>
          </p:cNvPr>
          <p:cNvSpPr>
            <a:spLocks noGrp="1"/>
          </p:cNvSpPr>
          <p:nvPr>
            <p:ph idx="1"/>
          </p:nvPr>
        </p:nvSpPr>
        <p:spPr/>
        <p:txBody>
          <a:bodyPr/>
          <a:lstStyle/>
          <a:p>
            <a:r>
              <a:rPr lang="en-US" dirty="0"/>
              <a:t>Click in the field where you wish to dictate and begin dictating. </a:t>
            </a:r>
          </a:p>
        </p:txBody>
      </p:sp>
      <p:sp>
        <p:nvSpPr>
          <p:cNvPr id="3" name="Title 2">
            <a:extLst>
              <a:ext uri="{FF2B5EF4-FFF2-40B4-BE49-F238E27FC236}">
                <a16:creationId xmlns:a16="http://schemas.microsoft.com/office/drawing/2014/main" id="{95A4FED3-AA75-4466-A533-835D6532FF52}"/>
              </a:ext>
            </a:extLst>
          </p:cNvPr>
          <p:cNvSpPr>
            <a:spLocks noGrp="1"/>
          </p:cNvSpPr>
          <p:nvPr>
            <p:ph type="title"/>
          </p:nvPr>
        </p:nvSpPr>
        <p:spPr/>
        <p:txBody>
          <a:bodyPr/>
          <a:lstStyle/>
          <a:p>
            <a:r>
              <a:rPr lang="en-US" dirty="0"/>
              <a:t>Using DMO with </a:t>
            </a:r>
            <a:r>
              <a:rPr lang="en-US" dirty="0" err="1"/>
              <a:t>RadOnc</a:t>
            </a:r>
            <a:r>
              <a:rPr lang="en-US" dirty="0"/>
              <a:t> (cont.)</a:t>
            </a:r>
          </a:p>
        </p:txBody>
      </p:sp>
      <p:sp>
        <p:nvSpPr>
          <p:cNvPr id="4" name="Slide Number Placeholder 3">
            <a:extLst>
              <a:ext uri="{FF2B5EF4-FFF2-40B4-BE49-F238E27FC236}">
                <a16:creationId xmlns:a16="http://schemas.microsoft.com/office/drawing/2014/main" id="{BE8C327F-3342-49A6-8E19-BBE6BA0D963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5" name="Picture 4">
            <a:extLst>
              <a:ext uri="{FF2B5EF4-FFF2-40B4-BE49-F238E27FC236}">
                <a16:creationId xmlns:a16="http://schemas.microsoft.com/office/drawing/2014/main" id="{1A202610-DD39-4533-83F5-433A92DA09C4}"/>
              </a:ext>
            </a:extLst>
          </p:cNvPr>
          <p:cNvPicPr/>
          <p:nvPr/>
        </p:nvPicPr>
        <p:blipFill>
          <a:blip r:embed="rId2"/>
          <a:stretch>
            <a:fillRect/>
          </a:stretch>
        </p:blipFill>
        <p:spPr>
          <a:xfrm>
            <a:off x="671513" y="2017039"/>
            <a:ext cx="6872287" cy="4078961"/>
          </a:xfrm>
          <a:prstGeom prst="rect">
            <a:avLst/>
          </a:prstGeom>
        </p:spPr>
      </p:pic>
    </p:spTree>
    <p:extLst>
      <p:ext uri="{BB962C8B-B14F-4D97-AF65-F5344CB8AC3E}">
        <p14:creationId xmlns:p14="http://schemas.microsoft.com/office/powerpoint/2010/main" val="2886788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a:xfrm>
            <a:off x="1384300" y="3759200"/>
            <a:ext cx="7312025" cy="43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spcBef>
                <a:spcPct val="0"/>
              </a:spcBef>
            </a:pPr>
            <a:r>
              <a:rPr lang="en-US" dirty="0">
                <a:latin typeface="Arial" pitchFamily="34" charset="0"/>
                <a:cs typeface="Arial" pitchFamily="34" charset="0"/>
              </a:rPr>
              <a:t>Dragon Medical One</a:t>
            </a:r>
          </a:p>
        </p:txBody>
      </p:sp>
      <p:pic>
        <p:nvPicPr>
          <p:cNvPr id="5" name="Picture 4">
            <a:extLst>
              <a:ext uri="{FF2B5EF4-FFF2-40B4-BE49-F238E27FC236}">
                <a16:creationId xmlns:a16="http://schemas.microsoft.com/office/drawing/2014/main" id="{37FF234D-E27B-44C9-ABA6-DB7710E4B490}"/>
              </a:ext>
            </a:extLst>
          </p:cNvPr>
          <p:cNvPicPr>
            <a:picLocks noChangeAspect="1"/>
          </p:cNvPicPr>
          <p:nvPr/>
        </p:nvPicPr>
        <p:blipFill>
          <a:blip r:embed="rId3"/>
          <a:stretch>
            <a:fillRect/>
          </a:stretch>
        </p:blipFill>
        <p:spPr>
          <a:xfrm>
            <a:off x="5013643" y="2971800"/>
            <a:ext cx="4130357" cy="2304825"/>
          </a:xfrm>
          <a:prstGeom prst="rect">
            <a:avLst/>
          </a:prstGeom>
        </p:spPr>
      </p:pic>
      <p:pic>
        <p:nvPicPr>
          <p:cNvPr id="1026" name="Picture 2" descr="image001">
            <a:extLst>
              <a:ext uri="{FF2B5EF4-FFF2-40B4-BE49-F238E27FC236}">
                <a16:creationId xmlns:a16="http://schemas.microsoft.com/office/drawing/2014/main" id="{94826763-6B55-4603-BF95-12A8043C6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343400"/>
            <a:ext cx="17145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a:extLst>
              <a:ext uri="{FF2B5EF4-FFF2-40B4-BE49-F238E27FC236}">
                <a16:creationId xmlns:a16="http://schemas.microsoft.com/office/drawing/2014/main" id="{F79DEC82-E4E8-9F04-E21C-983CC4DC8F46}"/>
              </a:ext>
            </a:extLst>
          </p:cNvPr>
          <p:cNvSpPr txBox="1"/>
          <p:nvPr/>
        </p:nvSpPr>
        <p:spPr>
          <a:xfrm>
            <a:off x="3657600" y="5842337"/>
            <a:ext cx="5486400" cy="1015663"/>
          </a:xfrm>
          <a:prstGeom prst="rect">
            <a:avLst/>
          </a:prstGeom>
          <a:noFill/>
        </p:spPr>
        <p:txBody>
          <a:bodyPr wrap="square" rtlCol="0">
            <a:spAutoFit/>
          </a:bodyPr>
          <a:lstStyle/>
          <a:p>
            <a:pPr lvl="1"/>
            <a:r>
              <a:rPr lang="en-US" sz="800" dirty="0">
                <a:latin typeface="Arial" panose="020B0604020202020204" pitchFamily="34" charset="0"/>
                <a:cs typeface="Arial" panose="020B0604020202020204" pitchFamily="34" charset="0"/>
              </a:rPr>
              <a:t>       Dragon Medical One Training_Dragon Medical One Training Presentation </a:t>
            </a:r>
            <a:r>
              <a:rPr lang="en-US" sz="800" dirty="0">
                <a:solidFill>
                  <a:srgbClr val="666D70"/>
                </a:solidFill>
                <a:effectLst/>
                <a:latin typeface="Arial" panose="020B0604020202020204" pitchFamily="34" charset="0"/>
                <a:ea typeface="Calibri" panose="020F0502020204030204" pitchFamily="34" charset="0"/>
                <a:cs typeface="Arial" panose="020B0604020202020204" pitchFamily="34" charset="0"/>
              </a:rPr>
              <a:t>| Last Updated: 08/07/2025</a:t>
            </a:r>
            <a:endParaRPr lang="en-US" sz="800" dirty="0">
              <a:latin typeface="Arial" panose="020B0604020202020204" pitchFamily="34" charset="0"/>
              <a:cs typeface="Arial" panose="020B0604020202020204" pitchFamily="34" charset="0"/>
            </a:endParaRPr>
          </a:p>
          <a:p>
            <a:pPr marL="685800" marR="0" fontAlgn="base">
              <a:spcBef>
                <a:spcPts val="0"/>
              </a:spcBef>
              <a:spcAft>
                <a:spcPts val="0"/>
              </a:spcAft>
            </a:pPr>
            <a:r>
              <a:rPr lang="en-US" sz="800" dirty="0">
                <a:solidFill>
                  <a:srgbClr val="666D70"/>
                </a:solidFill>
                <a:effectLst/>
                <a:latin typeface="Arial" panose="020B0604020202020204" pitchFamily="34" charset="0"/>
                <a:ea typeface="Calibri" panose="020F0502020204030204" pitchFamily="34" charset="0"/>
                <a:cs typeface="Arial" panose="020B0604020202020204" pitchFamily="34" charset="0"/>
              </a:rPr>
              <a:t>© 2025 UPMC* </a:t>
            </a: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914400" marR="0" fontAlgn="base">
              <a:spcBef>
                <a:spcPts val="0"/>
              </a:spcBef>
              <a:spcAft>
                <a:spcPts val="0"/>
              </a:spcAft>
            </a:pPr>
            <a:r>
              <a:rPr lang="en-US" sz="800" i="1" dirty="0">
                <a:solidFill>
                  <a:srgbClr val="666D70"/>
                </a:solidFill>
                <a:effectLst/>
                <a:latin typeface="Arial" panose="020B0604020202020204" pitchFamily="34" charset="0"/>
                <a:ea typeface="Calibri" panose="020F0502020204030204" pitchFamily="34" charset="0"/>
                <a:cs typeface="Arial" panose="020B0604020202020204" pitchFamily="34" charset="0"/>
              </a:rPr>
              <a:t>*This material contains confidential and copyrighted information of</a:t>
            </a:r>
            <a:r>
              <a:rPr lang="en-US" sz="800" dirty="0">
                <a:solidFill>
                  <a:srgbClr val="666D70"/>
                </a:solidFill>
                <a:effectLst/>
                <a:latin typeface="Arial" panose="020B0604020202020204" pitchFamily="34" charset="0"/>
                <a:ea typeface="Calibri" panose="020F0502020204030204" pitchFamily="34" charset="0"/>
                <a:cs typeface="Arial" panose="020B0604020202020204" pitchFamily="34" charset="0"/>
              </a:rPr>
              <a:t> </a:t>
            </a: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914400" marR="0" fontAlgn="base">
              <a:spcBef>
                <a:spcPts val="0"/>
              </a:spcBef>
              <a:spcAft>
                <a:spcPts val="0"/>
              </a:spcAft>
            </a:pPr>
            <a:r>
              <a:rPr lang="en-US" sz="800" i="1" dirty="0">
                <a:solidFill>
                  <a:srgbClr val="666D70"/>
                </a:solidFill>
                <a:effectLst/>
                <a:latin typeface="Arial" panose="020B0604020202020204" pitchFamily="34" charset="0"/>
                <a:ea typeface="Calibri" panose="020F0502020204030204" pitchFamily="34" charset="0"/>
                <a:cs typeface="Arial" panose="020B0604020202020204" pitchFamily="34" charset="0"/>
              </a:rPr>
              <a:t>Epic Systems Corporation (© 2025 Epic Systems Corporation).</a:t>
            </a:r>
            <a:r>
              <a:rPr lang="en-US" sz="800" dirty="0">
                <a:solidFill>
                  <a:srgbClr val="666D70"/>
                </a:solidFill>
                <a:effectLst/>
                <a:latin typeface="Arial" panose="020B0604020202020204" pitchFamily="34" charset="0"/>
                <a:ea typeface="Calibri" panose="020F0502020204030204" pitchFamily="34" charset="0"/>
                <a:cs typeface="Arial" panose="020B0604020202020204" pitchFamily="34" charset="0"/>
              </a:rPr>
              <a:t> </a:t>
            </a: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0" marR="200025" fontAlgn="base">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p>
          <a:p>
            <a:endParaRPr lang="en-US" sz="1000" dirty="0"/>
          </a:p>
          <a:p>
            <a:endParaRPr lang="en-US" sz="1000" dirty="0"/>
          </a:p>
        </p:txBody>
      </p:sp>
    </p:spTree>
    <p:extLst>
      <p:ext uri="{BB962C8B-B14F-4D97-AF65-F5344CB8AC3E}">
        <p14:creationId xmlns:p14="http://schemas.microsoft.com/office/powerpoint/2010/main" val="464922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375A9F-8752-0082-ECE5-BFD3D8CA8187}"/>
              </a:ext>
            </a:extLst>
          </p:cNvPr>
          <p:cNvPicPr>
            <a:picLocks noChangeAspect="1"/>
          </p:cNvPicPr>
          <p:nvPr/>
        </p:nvPicPr>
        <p:blipFill>
          <a:blip r:embed="rId3"/>
          <a:stretch>
            <a:fillRect/>
          </a:stretch>
        </p:blipFill>
        <p:spPr>
          <a:xfrm>
            <a:off x="5179137" y="988263"/>
            <a:ext cx="1698068" cy="1195822"/>
          </a:xfrm>
          <a:prstGeom prst="rect">
            <a:avLst/>
          </a:prstGeom>
          <a:ln w="12700">
            <a:solidFill>
              <a:schemeClr val="accent1"/>
            </a:solidFill>
          </a:ln>
        </p:spPr>
      </p:pic>
      <p:sp>
        <p:nvSpPr>
          <p:cNvPr id="8195" name="Title 2"/>
          <p:cNvSpPr>
            <a:spLocks noGrp="1"/>
          </p:cNvSpPr>
          <p:nvPr>
            <p:ph type="title"/>
          </p:nvPr>
        </p:nvSpPr>
        <p:spPr>
          <a:xfrm>
            <a:off x="0" y="0"/>
            <a:ext cx="9143999" cy="8623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dirty="0">
                <a:latin typeface="Arial" pitchFamily="34" charset="0"/>
                <a:cs typeface="Arial" pitchFamily="34" charset="0"/>
              </a:rPr>
              <a:t>Accessing DMO and Epic From a Non-Clinical Workstation via MyApps (myapps.upmc.edu)</a:t>
            </a:r>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20</a:t>
            </a:fld>
            <a:endParaRPr lang="en-US" sz="1200" b="0">
              <a:solidFill>
                <a:srgbClr val="FFFFFF"/>
              </a:solidFill>
            </a:endParaRPr>
          </a:p>
        </p:txBody>
      </p:sp>
      <p:sp>
        <p:nvSpPr>
          <p:cNvPr id="8" name="Title 1"/>
          <p:cNvSpPr>
            <a:spLocks noGrp="1"/>
          </p:cNvSpPr>
          <p:nvPr/>
        </p:nvSpPr>
        <p:spPr bwMode="auto">
          <a:xfrm>
            <a:off x="1143000" y="1424845"/>
            <a:ext cx="6972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tx1"/>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2pPr>
            <a:lvl3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3pPr>
            <a:lvl4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4pPr>
            <a:lvl5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5pPr>
            <a:lvl6pPr marL="457200" algn="ctr" rtl="0" fontAlgn="base">
              <a:spcBef>
                <a:spcPct val="0"/>
              </a:spcBef>
              <a:spcAft>
                <a:spcPct val="0"/>
              </a:spcAft>
              <a:defRPr sz="4400" u="sng">
                <a:solidFill>
                  <a:schemeClr val="tx1"/>
                </a:solidFill>
                <a:latin typeface="Calibri" pitchFamily="34" charset="0"/>
              </a:defRPr>
            </a:lvl6pPr>
            <a:lvl7pPr marL="914400" algn="ctr" rtl="0" fontAlgn="base">
              <a:spcBef>
                <a:spcPct val="0"/>
              </a:spcBef>
              <a:spcAft>
                <a:spcPct val="0"/>
              </a:spcAft>
              <a:defRPr sz="4400" u="sng">
                <a:solidFill>
                  <a:schemeClr val="tx1"/>
                </a:solidFill>
                <a:latin typeface="Calibri" pitchFamily="34" charset="0"/>
              </a:defRPr>
            </a:lvl7pPr>
            <a:lvl8pPr marL="1371600" algn="ctr" rtl="0" fontAlgn="base">
              <a:spcBef>
                <a:spcPct val="0"/>
              </a:spcBef>
              <a:spcAft>
                <a:spcPct val="0"/>
              </a:spcAft>
              <a:defRPr sz="4400" u="sng">
                <a:solidFill>
                  <a:schemeClr val="tx1"/>
                </a:solidFill>
                <a:latin typeface="Calibri" pitchFamily="34" charset="0"/>
              </a:defRPr>
            </a:lvl8pPr>
            <a:lvl9pPr marL="1828800" algn="ctr" rtl="0" fontAlgn="base">
              <a:spcBef>
                <a:spcPct val="0"/>
              </a:spcBef>
              <a:spcAft>
                <a:spcPct val="0"/>
              </a:spcAft>
              <a:defRPr sz="4400" u="sng">
                <a:solidFill>
                  <a:schemeClr val="tx1"/>
                </a:solidFill>
                <a:latin typeface="Calibri" pitchFamily="34" charset="0"/>
              </a:defRPr>
            </a:lvl9pPr>
          </a:lstStyle>
          <a:p>
            <a:br>
              <a:rPr lang="en-US" sz="1800" u="none" dirty="0"/>
            </a:br>
            <a:br>
              <a:rPr lang="en-US" sz="1800" u="none" dirty="0"/>
            </a:br>
            <a:br>
              <a:rPr lang="en-US" sz="1800" u="none" dirty="0"/>
            </a:br>
            <a:endParaRPr lang="en-US" sz="1800" u="none" dirty="0"/>
          </a:p>
        </p:txBody>
      </p:sp>
      <p:pic>
        <p:nvPicPr>
          <p:cNvPr id="6" name="Picture 5">
            <a:extLst>
              <a:ext uri="{FF2B5EF4-FFF2-40B4-BE49-F238E27FC236}">
                <a16:creationId xmlns:a16="http://schemas.microsoft.com/office/drawing/2014/main" id="{A5BD4520-9B64-D1BE-21FF-E420052A3FE6}"/>
              </a:ext>
            </a:extLst>
          </p:cNvPr>
          <p:cNvPicPr>
            <a:picLocks noChangeAspect="1"/>
          </p:cNvPicPr>
          <p:nvPr/>
        </p:nvPicPr>
        <p:blipFill>
          <a:blip r:embed="rId4"/>
          <a:stretch>
            <a:fillRect/>
          </a:stretch>
        </p:blipFill>
        <p:spPr>
          <a:xfrm>
            <a:off x="222251" y="932604"/>
            <a:ext cx="4724400" cy="2578586"/>
          </a:xfrm>
          <a:prstGeom prst="rect">
            <a:avLst/>
          </a:prstGeom>
          <a:ln w="12700">
            <a:solidFill>
              <a:schemeClr val="tx1"/>
            </a:solidFill>
          </a:ln>
        </p:spPr>
      </p:pic>
      <p:sp>
        <p:nvSpPr>
          <p:cNvPr id="2" name="Content Placeholder 1">
            <a:extLst>
              <a:ext uri="{FF2B5EF4-FFF2-40B4-BE49-F238E27FC236}">
                <a16:creationId xmlns:a16="http://schemas.microsoft.com/office/drawing/2014/main" id="{148B6DA0-6F6A-A165-2105-CB02BFB5CD79}"/>
              </a:ext>
            </a:extLst>
          </p:cNvPr>
          <p:cNvSpPr>
            <a:spLocks noGrp="1"/>
          </p:cNvSpPr>
          <p:nvPr>
            <p:ph idx="1"/>
          </p:nvPr>
        </p:nvSpPr>
        <p:spPr>
          <a:xfrm>
            <a:off x="71438" y="3581400"/>
            <a:ext cx="8996362" cy="2118336"/>
          </a:xfrm>
        </p:spPr>
        <p:txBody>
          <a:bodyPr/>
          <a:lstStyle/>
          <a:p>
            <a:pPr marL="0" indent="0">
              <a:buNone/>
            </a:pPr>
            <a:r>
              <a:rPr lang="en-US" sz="1800" dirty="0"/>
              <a:t>If you do not have access to the Epic Hyperdrive desktop icon or a clinical workstation due to not being onsite and want to access Epic and DMO remotely via MyApps,  depending on your equipment, location, configuration, and/or access to VPN, i.e. Global Protect, you may need to utilize two-step authentication.  For future reference, additional information regarding setting up two-step authentication can be found here: </a:t>
            </a:r>
          </a:p>
          <a:p>
            <a:pPr marL="0" indent="0">
              <a:buNone/>
            </a:pPr>
            <a:r>
              <a:rPr lang="en-US"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https://upmchs.sharepoint.com/sites/infonet/BusinessTools/Technology/DevicesAccess/Documents/Work_From_Home_Technology_Frequently_Asked_Questions.pdf#search=office%20365</a:t>
            </a:r>
            <a:endParaRPr lang="en-US"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p>
          <a:p>
            <a:pPr marL="0" indent="0">
              <a:buNone/>
            </a:pPr>
            <a:endParaRPr lang="en-US" dirty="0"/>
          </a:p>
          <a:p>
            <a:pPr marL="0" indent="0">
              <a:buNone/>
            </a:pPr>
            <a:endParaRPr lang="en-US" dirty="0"/>
          </a:p>
          <a:p>
            <a:pPr marL="0" indent="0" algn="ctr">
              <a:buNone/>
            </a:pPr>
            <a:r>
              <a:rPr lang="en-US" dirty="0"/>
              <a:t>	</a:t>
            </a:r>
          </a:p>
        </p:txBody>
      </p:sp>
      <p:pic>
        <p:nvPicPr>
          <p:cNvPr id="4" name="Picture 3">
            <a:extLst>
              <a:ext uri="{FF2B5EF4-FFF2-40B4-BE49-F238E27FC236}">
                <a16:creationId xmlns:a16="http://schemas.microsoft.com/office/drawing/2014/main" id="{F15F059B-9BD5-CBC9-DDD3-2F6B7644F278}"/>
              </a:ext>
            </a:extLst>
          </p:cNvPr>
          <p:cNvPicPr>
            <a:picLocks noChangeAspect="1"/>
          </p:cNvPicPr>
          <p:nvPr/>
        </p:nvPicPr>
        <p:blipFill>
          <a:blip r:embed="rId6"/>
          <a:stretch>
            <a:fillRect/>
          </a:stretch>
        </p:blipFill>
        <p:spPr>
          <a:xfrm>
            <a:off x="7815244" y="986601"/>
            <a:ext cx="1106505" cy="1156050"/>
          </a:xfrm>
          <a:prstGeom prst="rect">
            <a:avLst/>
          </a:prstGeom>
          <a:ln w="12700">
            <a:solidFill>
              <a:schemeClr val="accent1"/>
            </a:solidFill>
          </a:ln>
        </p:spPr>
      </p:pic>
      <p:cxnSp>
        <p:nvCxnSpPr>
          <p:cNvPr id="7" name="Straight Arrow Connector 6">
            <a:extLst>
              <a:ext uri="{FF2B5EF4-FFF2-40B4-BE49-F238E27FC236}">
                <a16:creationId xmlns:a16="http://schemas.microsoft.com/office/drawing/2014/main" id="{4B3FB682-E677-6E57-23BD-88397F652A9E}"/>
              </a:ext>
            </a:extLst>
          </p:cNvPr>
          <p:cNvCxnSpPr>
            <a:cxnSpLocks/>
          </p:cNvCxnSpPr>
          <p:nvPr/>
        </p:nvCxnSpPr>
        <p:spPr>
          <a:xfrm>
            <a:off x="6096000" y="1752600"/>
            <a:ext cx="148590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CDBC637-F8FF-8FED-DC81-CE335F848DA2}"/>
              </a:ext>
            </a:extLst>
          </p:cNvPr>
          <p:cNvCxnSpPr>
            <a:cxnSpLocks/>
          </p:cNvCxnSpPr>
          <p:nvPr/>
        </p:nvCxnSpPr>
        <p:spPr>
          <a:xfrm>
            <a:off x="6096000" y="3048000"/>
            <a:ext cx="148590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44FA7FB-E1FC-3CDA-AC40-F89378CC4751}"/>
              </a:ext>
            </a:extLst>
          </p:cNvPr>
          <p:cNvPicPr>
            <a:picLocks noChangeAspect="1"/>
          </p:cNvPicPr>
          <p:nvPr/>
        </p:nvPicPr>
        <p:blipFill>
          <a:blip r:embed="rId7"/>
          <a:stretch>
            <a:fillRect/>
          </a:stretch>
        </p:blipFill>
        <p:spPr>
          <a:xfrm>
            <a:off x="7826436" y="2319089"/>
            <a:ext cx="1102993" cy="1192101"/>
          </a:xfrm>
          <a:prstGeom prst="rect">
            <a:avLst/>
          </a:prstGeom>
          <a:ln w="12700">
            <a:solidFill>
              <a:schemeClr val="accent1"/>
            </a:solidFill>
          </a:ln>
        </p:spPr>
      </p:pic>
    </p:spTree>
    <p:extLst>
      <p:ext uri="{BB962C8B-B14F-4D97-AF65-F5344CB8AC3E}">
        <p14:creationId xmlns:p14="http://schemas.microsoft.com/office/powerpoint/2010/main" val="6000464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99584C-9147-42CB-83D2-FD88D1DA04B4}"/>
              </a:ext>
            </a:extLst>
          </p:cNvPr>
          <p:cNvPicPr>
            <a:picLocks noGrp="1" noChangeAspect="1"/>
          </p:cNvPicPr>
          <p:nvPr>
            <p:ph idx="1"/>
          </p:nvPr>
        </p:nvPicPr>
        <p:blipFill>
          <a:blip r:embed="rId2"/>
          <a:stretch>
            <a:fillRect/>
          </a:stretch>
        </p:blipFill>
        <p:spPr>
          <a:xfrm>
            <a:off x="1600200" y="990600"/>
            <a:ext cx="5717599" cy="4951413"/>
          </a:xfrm>
          <a:prstGeom prst="rect">
            <a:avLst/>
          </a:prstGeom>
        </p:spPr>
      </p:pic>
      <p:sp>
        <p:nvSpPr>
          <p:cNvPr id="3" name="Title 2">
            <a:extLst>
              <a:ext uri="{FF2B5EF4-FFF2-40B4-BE49-F238E27FC236}">
                <a16:creationId xmlns:a16="http://schemas.microsoft.com/office/drawing/2014/main" id="{789E75BA-81EE-4D44-8B30-8BF15A80F9F8}"/>
              </a:ext>
            </a:extLst>
          </p:cNvPr>
          <p:cNvSpPr>
            <a:spLocks noGrp="1"/>
          </p:cNvSpPr>
          <p:nvPr>
            <p:ph type="title"/>
          </p:nvPr>
        </p:nvSpPr>
        <p:spPr/>
        <p:txBody>
          <a:bodyPr/>
          <a:lstStyle/>
          <a:p>
            <a:r>
              <a:rPr lang="en-US" dirty="0"/>
              <a:t>Entering an ARIA Support Ticket </a:t>
            </a:r>
            <a:r>
              <a:rPr lang="en-US"/>
              <a:t>Request - CCWEB</a:t>
            </a:r>
            <a:endParaRPr lang="en-US" dirty="0"/>
          </a:p>
        </p:txBody>
      </p:sp>
      <p:sp>
        <p:nvSpPr>
          <p:cNvPr id="4" name="Slide Number Placeholder 3">
            <a:extLst>
              <a:ext uri="{FF2B5EF4-FFF2-40B4-BE49-F238E27FC236}">
                <a16:creationId xmlns:a16="http://schemas.microsoft.com/office/drawing/2014/main" id="{C3362F8D-EACF-44C3-9828-27BE2ED41F12}"/>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200</a:t>
            </a:fld>
            <a:endParaRPr lang="en-US">
              <a:solidFill>
                <a:srgbClr val="FFFFFF"/>
              </a:solidFill>
            </a:endParaRPr>
          </a:p>
        </p:txBody>
      </p:sp>
    </p:spTree>
    <p:extLst>
      <p:ext uri="{BB962C8B-B14F-4D97-AF65-F5344CB8AC3E}">
        <p14:creationId xmlns:p14="http://schemas.microsoft.com/office/powerpoint/2010/main" val="4288999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B1DAF-0A48-4E6D-B743-61061BD1C022}"/>
              </a:ext>
            </a:extLst>
          </p:cNvPr>
          <p:cNvSpPr>
            <a:spLocks noGrp="1"/>
          </p:cNvSpPr>
          <p:nvPr>
            <p:ph idx="1"/>
          </p:nvPr>
        </p:nvSpPr>
        <p:spPr/>
        <p:txBody>
          <a:bodyPr/>
          <a:lstStyle/>
          <a:p>
            <a:r>
              <a:rPr lang="en-US" dirty="0"/>
              <a:t>Select the DMO EMR folder from MyApps then select the appropriate DMO CHP Cerner application.</a:t>
            </a:r>
          </a:p>
        </p:txBody>
      </p:sp>
      <p:sp>
        <p:nvSpPr>
          <p:cNvPr id="3" name="Title 2">
            <a:extLst>
              <a:ext uri="{FF2B5EF4-FFF2-40B4-BE49-F238E27FC236}">
                <a16:creationId xmlns:a16="http://schemas.microsoft.com/office/drawing/2014/main" id="{9B0F4DF0-E746-4AD3-BCA5-6C709C9D9CA7}"/>
              </a:ext>
            </a:extLst>
          </p:cNvPr>
          <p:cNvSpPr>
            <a:spLocks noGrp="1"/>
          </p:cNvSpPr>
          <p:nvPr>
            <p:ph type="title"/>
          </p:nvPr>
        </p:nvSpPr>
        <p:spPr/>
        <p:txBody>
          <a:bodyPr/>
          <a:lstStyle/>
          <a:p>
            <a:r>
              <a:rPr lang="en-US" dirty="0"/>
              <a:t>Accessing DMO and CHP Cerner</a:t>
            </a:r>
          </a:p>
        </p:txBody>
      </p:sp>
      <p:sp>
        <p:nvSpPr>
          <p:cNvPr id="4" name="Slide Number Placeholder 3">
            <a:extLst>
              <a:ext uri="{FF2B5EF4-FFF2-40B4-BE49-F238E27FC236}">
                <a16:creationId xmlns:a16="http://schemas.microsoft.com/office/drawing/2014/main" id="{FE1117B5-7310-41E3-8994-127DA38E4E7A}"/>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201</a:t>
            </a:fld>
            <a:endParaRPr lang="en-US">
              <a:solidFill>
                <a:srgbClr val="FFFFFF"/>
              </a:solidFill>
            </a:endParaRPr>
          </a:p>
        </p:txBody>
      </p:sp>
      <p:pic>
        <p:nvPicPr>
          <p:cNvPr id="6" name="Picture 5">
            <a:extLst>
              <a:ext uri="{FF2B5EF4-FFF2-40B4-BE49-F238E27FC236}">
                <a16:creationId xmlns:a16="http://schemas.microsoft.com/office/drawing/2014/main" id="{BDDEA649-87F5-4972-BA68-4C740B25D720}"/>
              </a:ext>
            </a:extLst>
          </p:cNvPr>
          <p:cNvPicPr>
            <a:picLocks noChangeAspect="1"/>
          </p:cNvPicPr>
          <p:nvPr/>
        </p:nvPicPr>
        <p:blipFill>
          <a:blip r:embed="rId2"/>
          <a:stretch>
            <a:fillRect/>
          </a:stretch>
        </p:blipFill>
        <p:spPr>
          <a:xfrm>
            <a:off x="671513" y="2057401"/>
            <a:ext cx="5066331" cy="2590800"/>
          </a:xfrm>
          <a:prstGeom prst="rect">
            <a:avLst/>
          </a:prstGeom>
        </p:spPr>
      </p:pic>
      <p:pic>
        <p:nvPicPr>
          <p:cNvPr id="8" name="Picture 7">
            <a:extLst>
              <a:ext uri="{FF2B5EF4-FFF2-40B4-BE49-F238E27FC236}">
                <a16:creationId xmlns:a16="http://schemas.microsoft.com/office/drawing/2014/main" id="{8A7DBCB6-4D79-A815-5DF6-2DA9309C96DC}"/>
              </a:ext>
            </a:extLst>
          </p:cNvPr>
          <p:cNvPicPr>
            <a:picLocks noChangeAspect="1"/>
          </p:cNvPicPr>
          <p:nvPr/>
        </p:nvPicPr>
        <p:blipFill>
          <a:blip r:embed="rId3"/>
          <a:stretch>
            <a:fillRect/>
          </a:stretch>
        </p:blipFill>
        <p:spPr>
          <a:xfrm>
            <a:off x="72232" y="4905017"/>
            <a:ext cx="8991600" cy="758706"/>
          </a:xfrm>
          <a:prstGeom prst="rect">
            <a:avLst/>
          </a:prstGeom>
          <a:ln w="12700">
            <a:solidFill>
              <a:schemeClr val="tx1"/>
            </a:solidFill>
          </a:ln>
        </p:spPr>
      </p:pic>
    </p:spTree>
    <p:extLst>
      <p:ext uri="{BB962C8B-B14F-4D97-AF65-F5344CB8AC3E}">
        <p14:creationId xmlns:p14="http://schemas.microsoft.com/office/powerpoint/2010/main" val="268019077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A378FF-3682-4739-996E-82F045F38931}"/>
              </a:ext>
            </a:extLst>
          </p:cNvPr>
          <p:cNvSpPr>
            <a:spLocks noGrp="1"/>
          </p:cNvSpPr>
          <p:nvPr>
            <p:ph idx="1"/>
          </p:nvPr>
        </p:nvSpPr>
        <p:spPr/>
        <p:txBody>
          <a:bodyPr/>
          <a:lstStyle/>
          <a:p>
            <a:r>
              <a:rPr lang="en-US" dirty="0"/>
              <a:t>Clicking the DMO EMR Icon will open both Dragon and CHP Cerner.</a:t>
            </a:r>
          </a:p>
        </p:txBody>
      </p:sp>
      <p:sp>
        <p:nvSpPr>
          <p:cNvPr id="3" name="Title 2">
            <a:extLst>
              <a:ext uri="{FF2B5EF4-FFF2-40B4-BE49-F238E27FC236}">
                <a16:creationId xmlns:a16="http://schemas.microsoft.com/office/drawing/2014/main" id="{9EBD7FF3-6814-4656-BBFB-7B55CBC319B5}"/>
              </a:ext>
            </a:extLst>
          </p:cNvPr>
          <p:cNvSpPr>
            <a:spLocks noGrp="1"/>
          </p:cNvSpPr>
          <p:nvPr>
            <p:ph type="title"/>
          </p:nvPr>
        </p:nvSpPr>
        <p:spPr/>
        <p:txBody>
          <a:bodyPr/>
          <a:lstStyle/>
          <a:p>
            <a:r>
              <a:rPr lang="en-US" dirty="0"/>
              <a:t>Logging into DMO and CHP Cerner</a:t>
            </a:r>
          </a:p>
        </p:txBody>
      </p:sp>
      <p:sp>
        <p:nvSpPr>
          <p:cNvPr id="4" name="Slide Number Placeholder 3">
            <a:extLst>
              <a:ext uri="{FF2B5EF4-FFF2-40B4-BE49-F238E27FC236}">
                <a16:creationId xmlns:a16="http://schemas.microsoft.com/office/drawing/2014/main" id="{ED625351-EF12-4599-BF75-5EB6AB8316E7}"/>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202</a:t>
            </a:fld>
            <a:endParaRPr lang="en-US">
              <a:solidFill>
                <a:srgbClr val="FFFFFF"/>
              </a:solidFill>
            </a:endParaRPr>
          </a:p>
        </p:txBody>
      </p:sp>
      <p:pic>
        <p:nvPicPr>
          <p:cNvPr id="5" name="Picture 4">
            <a:extLst>
              <a:ext uri="{FF2B5EF4-FFF2-40B4-BE49-F238E27FC236}">
                <a16:creationId xmlns:a16="http://schemas.microsoft.com/office/drawing/2014/main" id="{79F4BAE8-3B8F-4C4C-87BC-94335BEE4640}"/>
              </a:ext>
            </a:extLst>
          </p:cNvPr>
          <p:cNvPicPr>
            <a:picLocks noChangeAspect="1"/>
          </p:cNvPicPr>
          <p:nvPr/>
        </p:nvPicPr>
        <p:blipFill>
          <a:blip r:embed="rId2"/>
          <a:stretch>
            <a:fillRect/>
          </a:stretch>
        </p:blipFill>
        <p:spPr>
          <a:xfrm>
            <a:off x="1981200" y="1750966"/>
            <a:ext cx="5383513" cy="3962400"/>
          </a:xfrm>
          <a:prstGeom prst="rect">
            <a:avLst/>
          </a:prstGeom>
        </p:spPr>
      </p:pic>
    </p:spTree>
    <p:extLst>
      <p:ext uri="{BB962C8B-B14F-4D97-AF65-F5344CB8AC3E}">
        <p14:creationId xmlns:p14="http://schemas.microsoft.com/office/powerpoint/2010/main" val="224029344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DF3524-E7ED-4EC7-A934-35BE17135E59}"/>
              </a:ext>
            </a:extLst>
          </p:cNvPr>
          <p:cNvSpPr>
            <a:spLocks noGrp="1"/>
          </p:cNvSpPr>
          <p:nvPr>
            <p:ph idx="1"/>
          </p:nvPr>
        </p:nvSpPr>
        <p:spPr/>
        <p:txBody>
          <a:bodyPr/>
          <a:lstStyle/>
          <a:p>
            <a:r>
              <a:rPr lang="en-US" dirty="0"/>
              <a:t>DMO can be used in:</a:t>
            </a:r>
          </a:p>
          <a:p>
            <a:pPr lvl="1"/>
            <a:r>
              <a:rPr lang="en-US" dirty="0"/>
              <a:t>In-Box Communication Messages</a:t>
            </a:r>
          </a:p>
          <a:p>
            <a:pPr lvl="1"/>
            <a:r>
              <a:rPr lang="en-US" dirty="0"/>
              <a:t>Clinical Note Templates</a:t>
            </a:r>
          </a:p>
          <a:p>
            <a:pPr lvl="1"/>
            <a:r>
              <a:rPr lang="en-US" dirty="0" err="1"/>
              <a:t>PowerNotes</a:t>
            </a:r>
            <a:endParaRPr lang="en-US" dirty="0"/>
          </a:p>
          <a:p>
            <a:pPr lvl="1"/>
            <a:r>
              <a:rPr lang="en-US" dirty="0"/>
              <a:t>Ambulatory Workflow</a:t>
            </a:r>
          </a:p>
          <a:p>
            <a:pPr lvl="1"/>
            <a:r>
              <a:rPr lang="en-US" dirty="0"/>
              <a:t>Dynamic Documentation</a:t>
            </a:r>
          </a:p>
          <a:p>
            <a:pPr lvl="1"/>
            <a:r>
              <a:rPr lang="en-US" dirty="0"/>
              <a:t>Depart Patient Education</a:t>
            </a:r>
          </a:p>
          <a:p>
            <a:pPr lvl="1"/>
            <a:r>
              <a:rPr lang="en-US" dirty="0" err="1"/>
              <a:t>AdHoc</a:t>
            </a:r>
            <a:r>
              <a:rPr lang="en-US" dirty="0"/>
              <a:t> Charting Forms</a:t>
            </a:r>
          </a:p>
          <a:p>
            <a:endParaRPr lang="en-US" dirty="0"/>
          </a:p>
        </p:txBody>
      </p:sp>
      <p:sp>
        <p:nvSpPr>
          <p:cNvPr id="3" name="Title 2">
            <a:extLst>
              <a:ext uri="{FF2B5EF4-FFF2-40B4-BE49-F238E27FC236}">
                <a16:creationId xmlns:a16="http://schemas.microsoft.com/office/drawing/2014/main" id="{C2CB7EEB-4CBB-4BCA-880B-DCB041C257E7}"/>
              </a:ext>
            </a:extLst>
          </p:cNvPr>
          <p:cNvSpPr>
            <a:spLocks noGrp="1"/>
          </p:cNvSpPr>
          <p:nvPr>
            <p:ph type="title"/>
          </p:nvPr>
        </p:nvSpPr>
        <p:spPr/>
        <p:txBody>
          <a:bodyPr/>
          <a:lstStyle/>
          <a:p>
            <a:r>
              <a:rPr lang="en-US" dirty="0"/>
              <a:t>Where can DMO be used in CHP Cerner?</a:t>
            </a:r>
          </a:p>
        </p:txBody>
      </p:sp>
      <p:sp>
        <p:nvSpPr>
          <p:cNvPr id="4" name="Slide Number Placeholder 3">
            <a:extLst>
              <a:ext uri="{FF2B5EF4-FFF2-40B4-BE49-F238E27FC236}">
                <a16:creationId xmlns:a16="http://schemas.microsoft.com/office/drawing/2014/main" id="{BD9CD02F-5CF6-4B80-BA07-453FCF65A166}"/>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203</a:t>
            </a:fld>
            <a:endParaRPr lang="en-US">
              <a:solidFill>
                <a:srgbClr val="FFFFFF"/>
              </a:solidFill>
            </a:endParaRPr>
          </a:p>
        </p:txBody>
      </p:sp>
    </p:spTree>
    <p:extLst>
      <p:ext uri="{BB962C8B-B14F-4D97-AF65-F5344CB8AC3E}">
        <p14:creationId xmlns:p14="http://schemas.microsoft.com/office/powerpoint/2010/main" val="42881261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E1C9FC-2A91-40D7-B279-068B54D4DEFC}"/>
              </a:ext>
            </a:extLst>
          </p:cNvPr>
          <p:cNvSpPr>
            <a:spLocks noGrp="1"/>
          </p:cNvSpPr>
          <p:nvPr>
            <p:ph idx="1"/>
          </p:nvPr>
        </p:nvSpPr>
        <p:spPr/>
        <p:txBody>
          <a:bodyPr/>
          <a:lstStyle/>
          <a:p>
            <a:r>
              <a:rPr lang="en-US" dirty="0"/>
              <a:t>Inpatients should be selected from the patient list.</a:t>
            </a:r>
          </a:p>
          <a:p>
            <a:endParaRPr lang="en-US" dirty="0"/>
          </a:p>
          <a:p>
            <a:endParaRPr lang="en-US" dirty="0"/>
          </a:p>
          <a:p>
            <a:endParaRPr lang="en-US" dirty="0"/>
          </a:p>
          <a:p>
            <a:r>
              <a:rPr lang="en-US" dirty="0"/>
              <a:t>Ambulatory patients should be selected from the ambulatory organizer.</a:t>
            </a:r>
          </a:p>
        </p:txBody>
      </p:sp>
      <p:sp>
        <p:nvSpPr>
          <p:cNvPr id="3" name="Title 2">
            <a:extLst>
              <a:ext uri="{FF2B5EF4-FFF2-40B4-BE49-F238E27FC236}">
                <a16:creationId xmlns:a16="http://schemas.microsoft.com/office/drawing/2014/main" id="{1034F199-209F-4679-9A27-BACE4C3AC9FA}"/>
              </a:ext>
            </a:extLst>
          </p:cNvPr>
          <p:cNvSpPr>
            <a:spLocks noGrp="1"/>
          </p:cNvSpPr>
          <p:nvPr>
            <p:ph type="title"/>
          </p:nvPr>
        </p:nvSpPr>
        <p:spPr/>
        <p:txBody>
          <a:bodyPr/>
          <a:lstStyle/>
          <a:p>
            <a:r>
              <a:rPr lang="en-US" dirty="0"/>
              <a:t>Selecting your patients</a:t>
            </a:r>
          </a:p>
        </p:txBody>
      </p:sp>
      <p:sp>
        <p:nvSpPr>
          <p:cNvPr id="4" name="Slide Number Placeholder 3">
            <a:extLst>
              <a:ext uri="{FF2B5EF4-FFF2-40B4-BE49-F238E27FC236}">
                <a16:creationId xmlns:a16="http://schemas.microsoft.com/office/drawing/2014/main" id="{A95765CC-19EA-40FF-A460-31BB57D0CF32}"/>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204</a:t>
            </a:fld>
            <a:endParaRPr lang="en-US">
              <a:solidFill>
                <a:srgbClr val="FFFFFF"/>
              </a:solidFill>
            </a:endParaRPr>
          </a:p>
        </p:txBody>
      </p:sp>
      <p:pic>
        <p:nvPicPr>
          <p:cNvPr id="5" name="Picture 4">
            <a:extLst>
              <a:ext uri="{FF2B5EF4-FFF2-40B4-BE49-F238E27FC236}">
                <a16:creationId xmlns:a16="http://schemas.microsoft.com/office/drawing/2014/main" id="{C23E646A-4A17-479D-A3E0-6227E9DB9AF0}"/>
              </a:ext>
            </a:extLst>
          </p:cNvPr>
          <p:cNvPicPr>
            <a:picLocks noChangeAspect="1"/>
          </p:cNvPicPr>
          <p:nvPr/>
        </p:nvPicPr>
        <p:blipFill>
          <a:blip r:embed="rId2"/>
          <a:stretch>
            <a:fillRect/>
          </a:stretch>
        </p:blipFill>
        <p:spPr>
          <a:xfrm>
            <a:off x="1752600" y="3677302"/>
            <a:ext cx="6086728" cy="2057400"/>
          </a:xfrm>
          <a:prstGeom prst="rect">
            <a:avLst/>
          </a:prstGeom>
        </p:spPr>
      </p:pic>
      <p:pic>
        <p:nvPicPr>
          <p:cNvPr id="6" name="Picture 5">
            <a:extLst>
              <a:ext uri="{FF2B5EF4-FFF2-40B4-BE49-F238E27FC236}">
                <a16:creationId xmlns:a16="http://schemas.microsoft.com/office/drawing/2014/main" id="{E2576D51-DA4E-406D-863E-16E5191808C6}"/>
              </a:ext>
            </a:extLst>
          </p:cNvPr>
          <p:cNvPicPr>
            <a:picLocks noChangeAspect="1"/>
          </p:cNvPicPr>
          <p:nvPr/>
        </p:nvPicPr>
        <p:blipFill>
          <a:blip r:embed="rId3"/>
          <a:stretch>
            <a:fillRect/>
          </a:stretch>
        </p:blipFill>
        <p:spPr>
          <a:xfrm>
            <a:off x="456406" y="1689235"/>
            <a:ext cx="8223251" cy="977765"/>
          </a:xfrm>
          <a:prstGeom prst="rect">
            <a:avLst/>
          </a:prstGeom>
        </p:spPr>
      </p:pic>
    </p:spTree>
    <p:extLst>
      <p:ext uri="{BB962C8B-B14F-4D97-AF65-F5344CB8AC3E}">
        <p14:creationId xmlns:p14="http://schemas.microsoft.com/office/powerpoint/2010/main" val="146681961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548D46-B1DA-47AB-9C56-FEB131AD0E2D}"/>
              </a:ext>
            </a:extLst>
          </p:cNvPr>
          <p:cNvSpPr>
            <a:spLocks noGrp="1"/>
          </p:cNvSpPr>
          <p:nvPr>
            <p:ph idx="1"/>
          </p:nvPr>
        </p:nvSpPr>
        <p:spPr/>
        <p:txBody>
          <a:bodyPr/>
          <a:lstStyle/>
          <a:p>
            <a:r>
              <a:rPr lang="en-US" dirty="0"/>
              <a:t>You can utilize DMO in any box in </a:t>
            </a:r>
            <a:r>
              <a:rPr lang="en-US" dirty="0" err="1"/>
              <a:t>PowerNotes</a:t>
            </a:r>
            <a:r>
              <a:rPr lang="en-US" dirty="0"/>
              <a:t> that you would have typed in.</a:t>
            </a:r>
          </a:p>
          <a:p>
            <a:r>
              <a:rPr lang="en-US" dirty="0"/>
              <a:t>All free text boxes are identified by “===“ in the </a:t>
            </a:r>
            <a:r>
              <a:rPr lang="en-US" dirty="0" err="1"/>
              <a:t>PowerNote</a:t>
            </a:r>
            <a:r>
              <a:rPr lang="en-US" dirty="0"/>
              <a:t> templates.</a:t>
            </a:r>
          </a:p>
        </p:txBody>
      </p:sp>
      <p:sp>
        <p:nvSpPr>
          <p:cNvPr id="3" name="Title 2">
            <a:extLst>
              <a:ext uri="{FF2B5EF4-FFF2-40B4-BE49-F238E27FC236}">
                <a16:creationId xmlns:a16="http://schemas.microsoft.com/office/drawing/2014/main" id="{EA3EB945-8139-483F-9C5A-4D44DE235187}"/>
              </a:ext>
            </a:extLst>
          </p:cNvPr>
          <p:cNvSpPr>
            <a:spLocks noGrp="1"/>
          </p:cNvSpPr>
          <p:nvPr>
            <p:ph type="title"/>
          </p:nvPr>
        </p:nvSpPr>
        <p:spPr/>
        <p:txBody>
          <a:bodyPr/>
          <a:lstStyle/>
          <a:p>
            <a:r>
              <a:rPr lang="en-US" dirty="0"/>
              <a:t>Using DMO in CHP </a:t>
            </a:r>
            <a:r>
              <a:rPr lang="en-US" dirty="0" err="1"/>
              <a:t>PowerNotes</a:t>
            </a:r>
            <a:endParaRPr lang="en-US" dirty="0"/>
          </a:p>
        </p:txBody>
      </p:sp>
      <p:sp>
        <p:nvSpPr>
          <p:cNvPr id="4" name="Slide Number Placeholder 3">
            <a:extLst>
              <a:ext uri="{FF2B5EF4-FFF2-40B4-BE49-F238E27FC236}">
                <a16:creationId xmlns:a16="http://schemas.microsoft.com/office/drawing/2014/main" id="{1ADEEEB7-D215-47CF-87B0-FB68BF8D023C}"/>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205</a:t>
            </a:fld>
            <a:endParaRPr lang="en-US">
              <a:solidFill>
                <a:srgbClr val="FFFFFF"/>
              </a:solidFill>
            </a:endParaRPr>
          </a:p>
        </p:txBody>
      </p:sp>
      <p:pic>
        <p:nvPicPr>
          <p:cNvPr id="5" name="Picture 4">
            <a:extLst>
              <a:ext uri="{FF2B5EF4-FFF2-40B4-BE49-F238E27FC236}">
                <a16:creationId xmlns:a16="http://schemas.microsoft.com/office/drawing/2014/main" id="{9C653F75-2E83-4A70-9C5B-A45E63A42752}"/>
              </a:ext>
            </a:extLst>
          </p:cNvPr>
          <p:cNvPicPr>
            <a:picLocks noChangeAspect="1"/>
          </p:cNvPicPr>
          <p:nvPr/>
        </p:nvPicPr>
        <p:blipFill>
          <a:blip r:embed="rId2"/>
          <a:stretch>
            <a:fillRect/>
          </a:stretch>
        </p:blipFill>
        <p:spPr>
          <a:xfrm>
            <a:off x="955034" y="2923638"/>
            <a:ext cx="7233931" cy="2789728"/>
          </a:xfrm>
          <a:prstGeom prst="rect">
            <a:avLst/>
          </a:prstGeom>
        </p:spPr>
      </p:pic>
    </p:spTree>
    <p:extLst>
      <p:ext uri="{BB962C8B-B14F-4D97-AF65-F5344CB8AC3E}">
        <p14:creationId xmlns:p14="http://schemas.microsoft.com/office/powerpoint/2010/main" val="24859268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6C5C6A-C089-45D4-A1E9-7BBC51358A97}"/>
              </a:ext>
            </a:extLst>
          </p:cNvPr>
          <p:cNvPicPr>
            <a:picLocks noGrp="1" noChangeAspect="1"/>
          </p:cNvPicPr>
          <p:nvPr>
            <p:ph idx="1"/>
          </p:nvPr>
        </p:nvPicPr>
        <p:blipFill>
          <a:blip r:embed="rId2"/>
          <a:stretch>
            <a:fillRect/>
          </a:stretch>
        </p:blipFill>
        <p:spPr>
          <a:xfrm>
            <a:off x="381000" y="1447800"/>
            <a:ext cx="8229600" cy="2961751"/>
          </a:xfrm>
          <a:prstGeom prst="rect">
            <a:avLst/>
          </a:prstGeom>
        </p:spPr>
      </p:pic>
      <p:sp>
        <p:nvSpPr>
          <p:cNvPr id="3" name="Title 2">
            <a:extLst>
              <a:ext uri="{FF2B5EF4-FFF2-40B4-BE49-F238E27FC236}">
                <a16:creationId xmlns:a16="http://schemas.microsoft.com/office/drawing/2014/main" id="{ED58C1C4-7844-462E-918C-DCE3E61F70DD}"/>
              </a:ext>
            </a:extLst>
          </p:cNvPr>
          <p:cNvSpPr>
            <a:spLocks noGrp="1"/>
          </p:cNvSpPr>
          <p:nvPr>
            <p:ph type="title"/>
          </p:nvPr>
        </p:nvSpPr>
        <p:spPr/>
        <p:txBody>
          <a:bodyPr/>
          <a:lstStyle/>
          <a:p>
            <a:r>
              <a:rPr lang="en-US" dirty="0"/>
              <a:t>Formatting will only work in boxes that display the formatting actions in the tool bar</a:t>
            </a:r>
          </a:p>
        </p:txBody>
      </p:sp>
      <p:sp>
        <p:nvSpPr>
          <p:cNvPr id="4" name="Slide Number Placeholder 3">
            <a:extLst>
              <a:ext uri="{FF2B5EF4-FFF2-40B4-BE49-F238E27FC236}">
                <a16:creationId xmlns:a16="http://schemas.microsoft.com/office/drawing/2014/main" id="{9F1C8234-AC5C-472A-A59D-7CA6F7C157D3}"/>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206</a:t>
            </a:fld>
            <a:endParaRPr lang="en-US">
              <a:solidFill>
                <a:srgbClr val="FFFFFF"/>
              </a:solidFill>
            </a:endParaRPr>
          </a:p>
        </p:txBody>
      </p:sp>
    </p:spTree>
    <p:extLst>
      <p:ext uri="{BB962C8B-B14F-4D97-AF65-F5344CB8AC3E}">
        <p14:creationId xmlns:p14="http://schemas.microsoft.com/office/powerpoint/2010/main" val="409220719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E57480-8E68-4F7B-A833-58DFEA79D4B5}"/>
              </a:ext>
            </a:extLst>
          </p:cNvPr>
          <p:cNvSpPr>
            <a:spLocks noGrp="1"/>
          </p:cNvSpPr>
          <p:nvPr>
            <p:ph idx="1"/>
          </p:nvPr>
        </p:nvSpPr>
        <p:spPr/>
        <p:txBody>
          <a:bodyPr/>
          <a:lstStyle/>
          <a:p>
            <a:r>
              <a:rPr lang="en-US" dirty="0"/>
              <a:t>You can use DMO to dictate directly into the workflow or to insert a Cerner Auto-text in the appropriate section.</a:t>
            </a:r>
          </a:p>
        </p:txBody>
      </p:sp>
      <p:sp>
        <p:nvSpPr>
          <p:cNvPr id="3" name="Title 2">
            <a:extLst>
              <a:ext uri="{FF2B5EF4-FFF2-40B4-BE49-F238E27FC236}">
                <a16:creationId xmlns:a16="http://schemas.microsoft.com/office/drawing/2014/main" id="{9404D745-BFA9-419F-AB80-F0F55169BE04}"/>
              </a:ext>
            </a:extLst>
          </p:cNvPr>
          <p:cNvSpPr>
            <a:spLocks noGrp="1"/>
          </p:cNvSpPr>
          <p:nvPr>
            <p:ph type="title"/>
          </p:nvPr>
        </p:nvSpPr>
        <p:spPr/>
        <p:txBody>
          <a:bodyPr/>
          <a:lstStyle/>
          <a:p>
            <a:r>
              <a:rPr lang="en-US" dirty="0"/>
              <a:t>Using DMO in the Ambulatory Workflow</a:t>
            </a:r>
          </a:p>
        </p:txBody>
      </p:sp>
      <p:sp>
        <p:nvSpPr>
          <p:cNvPr id="4" name="Slide Number Placeholder 3">
            <a:extLst>
              <a:ext uri="{FF2B5EF4-FFF2-40B4-BE49-F238E27FC236}">
                <a16:creationId xmlns:a16="http://schemas.microsoft.com/office/drawing/2014/main" id="{81D7B69E-D656-4BF1-9B0E-D269CA757935}"/>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207</a:t>
            </a:fld>
            <a:endParaRPr lang="en-US">
              <a:solidFill>
                <a:srgbClr val="FFFFFF"/>
              </a:solidFill>
            </a:endParaRPr>
          </a:p>
        </p:txBody>
      </p:sp>
      <p:pic>
        <p:nvPicPr>
          <p:cNvPr id="5" name="Picture 4">
            <a:extLst>
              <a:ext uri="{FF2B5EF4-FFF2-40B4-BE49-F238E27FC236}">
                <a16:creationId xmlns:a16="http://schemas.microsoft.com/office/drawing/2014/main" id="{ABDFF43E-D1D5-4556-8798-29E0499D6E0A}"/>
              </a:ext>
            </a:extLst>
          </p:cNvPr>
          <p:cNvPicPr>
            <a:picLocks noChangeAspect="1"/>
          </p:cNvPicPr>
          <p:nvPr/>
        </p:nvPicPr>
        <p:blipFill>
          <a:blip r:embed="rId2"/>
          <a:stretch>
            <a:fillRect/>
          </a:stretch>
        </p:blipFill>
        <p:spPr>
          <a:xfrm>
            <a:off x="457994" y="2286000"/>
            <a:ext cx="8229600" cy="2514600"/>
          </a:xfrm>
          <a:prstGeom prst="rect">
            <a:avLst/>
          </a:prstGeom>
        </p:spPr>
      </p:pic>
    </p:spTree>
    <p:extLst>
      <p:ext uri="{BB962C8B-B14F-4D97-AF65-F5344CB8AC3E}">
        <p14:creationId xmlns:p14="http://schemas.microsoft.com/office/powerpoint/2010/main" val="315873511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11C264-CB2E-45CC-B150-04D8D7E40879}"/>
              </a:ext>
            </a:extLst>
          </p:cNvPr>
          <p:cNvSpPr>
            <a:spLocks noGrp="1"/>
          </p:cNvSpPr>
          <p:nvPr>
            <p:ph idx="1"/>
          </p:nvPr>
        </p:nvSpPr>
        <p:spPr/>
        <p:txBody>
          <a:bodyPr/>
          <a:lstStyle/>
          <a:p>
            <a:endParaRPr lang="en-US" dirty="0"/>
          </a:p>
          <a:p>
            <a:endParaRPr lang="en-US" dirty="0"/>
          </a:p>
          <a:p>
            <a:r>
              <a:rPr lang="en-US" sz="2000" dirty="0"/>
              <a:t>DMO can also be utilized </a:t>
            </a:r>
            <a:br>
              <a:rPr lang="en-US" sz="2000" dirty="0"/>
            </a:br>
            <a:r>
              <a:rPr lang="en-US" sz="2000" dirty="0"/>
              <a:t>to dictate directly into </a:t>
            </a:r>
            <a:br>
              <a:rPr lang="en-US" sz="2000" dirty="0"/>
            </a:br>
            <a:r>
              <a:rPr lang="en-US" sz="2000" dirty="0"/>
              <a:t>Dynamic Documentation (</a:t>
            </a:r>
            <a:r>
              <a:rPr lang="en-US" sz="2000" dirty="0" err="1"/>
              <a:t>Dyn</a:t>
            </a:r>
            <a:r>
              <a:rPr lang="en-US" sz="2000" dirty="0"/>
              <a:t> Doc) </a:t>
            </a:r>
            <a:br>
              <a:rPr lang="en-US" sz="2000" dirty="0"/>
            </a:br>
            <a:r>
              <a:rPr lang="en-US" sz="2000" dirty="0"/>
              <a:t>or to insert Cerner Auto-text </a:t>
            </a:r>
            <a:br>
              <a:rPr lang="en-US" sz="2000" dirty="0"/>
            </a:br>
            <a:r>
              <a:rPr lang="en-US" sz="2000" dirty="0"/>
              <a:t>into the appropriate section </a:t>
            </a:r>
            <a:br>
              <a:rPr lang="en-US" sz="2000" dirty="0"/>
            </a:br>
            <a:r>
              <a:rPr lang="en-US" sz="2000" dirty="0"/>
              <a:t>of the note</a:t>
            </a:r>
            <a:r>
              <a:rPr lang="en-US" dirty="0"/>
              <a:t>. </a:t>
            </a:r>
          </a:p>
        </p:txBody>
      </p:sp>
      <p:sp>
        <p:nvSpPr>
          <p:cNvPr id="3" name="Title 2">
            <a:extLst>
              <a:ext uri="{FF2B5EF4-FFF2-40B4-BE49-F238E27FC236}">
                <a16:creationId xmlns:a16="http://schemas.microsoft.com/office/drawing/2014/main" id="{7102A577-0A3D-4356-B0DB-804A157AAEAC}"/>
              </a:ext>
            </a:extLst>
          </p:cNvPr>
          <p:cNvSpPr>
            <a:spLocks noGrp="1"/>
          </p:cNvSpPr>
          <p:nvPr>
            <p:ph type="title"/>
          </p:nvPr>
        </p:nvSpPr>
        <p:spPr/>
        <p:txBody>
          <a:bodyPr/>
          <a:lstStyle/>
          <a:p>
            <a:r>
              <a:rPr lang="en-US" dirty="0"/>
              <a:t>Using DMO in Dynamic Documentation</a:t>
            </a:r>
          </a:p>
        </p:txBody>
      </p:sp>
      <p:sp>
        <p:nvSpPr>
          <p:cNvPr id="4" name="Slide Number Placeholder 3">
            <a:extLst>
              <a:ext uri="{FF2B5EF4-FFF2-40B4-BE49-F238E27FC236}">
                <a16:creationId xmlns:a16="http://schemas.microsoft.com/office/drawing/2014/main" id="{48CB0DBD-C45E-4E0C-A59E-77BABDF63508}"/>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208</a:t>
            </a:fld>
            <a:endParaRPr lang="en-US">
              <a:solidFill>
                <a:srgbClr val="FFFFFF"/>
              </a:solidFill>
            </a:endParaRPr>
          </a:p>
        </p:txBody>
      </p:sp>
      <p:pic>
        <p:nvPicPr>
          <p:cNvPr id="6" name="Picture 5">
            <a:extLst>
              <a:ext uri="{FF2B5EF4-FFF2-40B4-BE49-F238E27FC236}">
                <a16:creationId xmlns:a16="http://schemas.microsoft.com/office/drawing/2014/main" id="{DEE11DA2-DE3A-4722-A5BF-D913A04D2967}"/>
              </a:ext>
            </a:extLst>
          </p:cNvPr>
          <p:cNvPicPr>
            <a:picLocks noChangeAspect="1"/>
          </p:cNvPicPr>
          <p:nvPr/>
        </p:nvPicPr>
        <p:blipFill>
          <a:blip r:embed="rId2"/>
          <a:stretch>
            <a:fillRect/>
          </a:stretch>
        </p:blipFill>
        <p:spPr>
          <a:xfrm>
            <a:off x="4800600" y="1081539"/>
            <a:ext cx="3873511" cy="4798053"/>
          </a:xfrm>
          <a:prstGeom prst="rect">
            <a:avLst/>
          </a:prstGeom>
        </p:spPr>
      </p:pic>
    </p:spTree>
    <p:extLst>
      <p:ext uri="{BB962C8B-B14F-4D97-AF65-F5344CB8AC3E}">
        <p14:creationId xmlns:p14="http://schemas.microsoft.com/office/powerpoint/2010/main" val="288651977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1285DE-5B22-4CE9-89CD-B33044F73CA2}"/>
              </a:ext>
            </a:extLst>
          </p:cNvPr>
          <p:cNvSpPr>
            <a:spLocks noGrp="1"/>
          </p:cNvSpPr>
          <p:nvPr>
            <p:ph idx="1"/>
          </p:nvPr>
        </p:nvSpPr>
        <p:spPr/>
        <p:txBody>
          <a:bodyPr/>
          <a:lstStyle/>
          <a:p>
            <a:r>
              <a:rPr lang="en-US" dirty="0"/>
              <a:t>Say “Manage Step-by-step Commands”.   </a:t>
            </a:r>
          </a:p>
          <a:p>
            <a:r>
              <a:rPr lang="en-US" dirty="0"/>
              <a:t>Name your command.  </a:t>
            </a:r>
          </a:p>
          <a:p>
            <a:r>
              <a:rPr lang="en-US" dirty="0"/>
              <a:t>Complete the Steps.</a:t>
            </a:r>
          </a:p>
          <a:p>
            <a:pPr lvl="1"/>
            <a:r>
              <a:rPr lang="en-US" dirty="0"/>
              <a:t>Enter the text used to insert the Cerner Auto-text.  </a:t>
            </a:r>
          </a:p>
          <a:p>
            <a:pPr lvl="1"/>
            <a:r>
              <a:rPr lang="en-US" dirty="0"/>
              <a:t>Add a wait time of 700</a:t>
            </a:r>
          </a:p>
          <a:p>
            <a:pPr lvl="1"/>
            <a:r>
              <a:rPr lang="en-US" dirty="0"/>
              <a:t>Press Hot Key “Enter”</a:t>
            </a:r>
          </a:p>
          <a:p>
            <a:pPr lvl="1"/>
            <a:r>
              <a:rPr lang="en-US" dirty="0"/>
              <a:t>To insert your Auto-text </a:t>
            </a:r>
            <a:br>
              <a:rPr lang="en-US" dirty="0"/>
            </a:br>
            <a:r>
              <a:rPr lang="en-US" dirty="0"/>
              <a:t>say” Insert xxx”</a:t>
            </a:r>
          </a:p>
          <a:p>
            <a:endParaRPr lang="en-US" dirty="0"/>
          </a:p>
        </p:txBody>
      </p:sp>
      <p:sp>
        <p:nvSpPr>
          <p:cNvPr id="3" name="Title 2">
            <a:extLst>
              <a:ext uri="{FF2B5EF4-FFF2-40B4-BE49-F238E27FC236}">
                <a16:creationId xmlns:a16="http://schemas.microsoft.com/office/drawing/2014/main" id="{E59A3819-AE27-43D3-8C59-C17278874BD8}"/>
              </a:ext>
            </a:extLst>
          </p:cNvPr>
          <p:cNvSpPr>
            <a:spLocks noGrp="1"/>
          </p:cNvSpPr>
          <p:nvPr>
            <p:ph type="title"/>
          </p:nvPr>
        </p:nvSpPr>
        <p:spPr/>
        <p:txBody>
          <a:bodyPr/>
          <a:lstStyle/>
          <a:p>
            <a:r>
              <a:rPr lang="en-US" dirty="0"/>
              <a:t>Creating a Step-by-step Command to insert Cerner </a:t>
            </a:r>
            <a:br>
              <a:rPr lang="en-US" dirty="0"/>
            </a:br>
            <a:r>
              <a:rPr lang="en-US" dirty="0"/>
              <a:t>Auto-text</a:t>
            </a:r>
          </a:p>
        </p:txBody>
      </p:sp>
      <p:sp>
        <p:nvSpPr>
          <p:cNvPr id="4" name="Slide Number Placeholder 3">
            <a:extLst>
              <a:ext uri="{FF2B5EF4-FFF2-40B4-BE49-F238E27FC236}">
                <a16:creationId xmlns:a16="http://schemas.microsoft.com/office/drawing/2014/main" id="{C76B59FA-2863-4FAA-A6BA-D11E44804585}"/>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209</a:t>
            </a:fld>
            <a:endParaRPr lang="en-US">
              <a:solidFill>
                <a:srgbClr val="FFFFFF"/>
              </a:solidFill>
            </a:endParaRPr>
          </a:p>
        </p:txBody>
      </p:sp>
      <p:pic>
        <p:nvPicPr>
          <p:cNvPr id="5" name="Picture 4">
            <a:extLst>
              <a:ext uri="{FF2B5EF4-FFF2-40B4-BE49-F238E27FC236}">
                <a16:creationId xmlns:a16="http://schemas.microsoft.com/office/drawing/2014/main" id="{35077496-EB7C-43BA-8E9F-297C7EDB011D}"/>
              </a:ext>
            </a:extLst>
          </p:cNvPr>
          <p:cNvPicPr>
            <a:picLocks noChangeAspect="1"/>
          </p:cNvPicPr>
          <p:nvPr/>
        </p:nvPicPr>
        <p:blipFill>
          <a:blip r:embed="rId2"/>
          <a:stretch>
            <a:fillRect/>
          </a:stretch>
        </p:blipFill>
        <p:spPr>
          <a:xfrm>
            <a:off x="4191000" y="2971800"/>
            <a:ext cx="4827089" cy="3656886"/>
          </a:xfrm>
          <a:prstGeom prst="rect">
            <a:avLst/>
          </a:prstGeom>
        </p:spPr>
      </p:pic>
    </p:spTree>
    <p:extLst>
      <p:ext uri="{BB962C8B-B14F-4D97-AF65-F5344CB8AC3E}">
        <p14:creationId xmlns:p14="http://schemas.microsoft.com/office/powerpoint/2010/main" val="1022347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08ED3-2AB9-12EC-0D18-AC1317FF50BD}"/>
            </a:ext>
          </a:extLst>
        </p:cNvPr>
        <p:cNvGrpSpPr/>
        <p:nvPr/>
      </p:nvGrpSpPr>
      <p:grpSpPr>
        <a:xfrm>
          <a:off x="0" y="0"/>
          <a:ext cx="0" cy="0"/>
          <a:chOff x="0" y="0"/>
          <a:chExt cx="0" cy="0"/>
        </a:xfrm>
      </p:grpSpPr>
      <p:sp>
        <p:nvSpPr>
          <p:cNvPr id="8195" name="Title 2">
            <a:extLst>
              <a:ext uri="{FF2B5EF4-FFF2-40B4-BE49-F238E27FC236}">
                <a16:creationId xmlns:a16="http://schemas.microsoft.com/office/drawing/2014/main" id="{B643D3DC-7138-12C3-8F9A-86F0840F0B2E}"/>
              </a:ext>
            </a:extLst>
          </p:cNvPr>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dirty="0">
                <a:latin typeface="Arial" pitchFamily="34" charset="0"/>
                <a:cs typeface="Arial" pitchFamily="34" charset="0"/>
              </a:rPr>
              <a:t>Accessing DMO From a Non-Clinical Workstation via MyApps (myapps.upmc.edu)</a:t>
            </a:r>
          </a:p>
        </p:txBody>
      </p:sp>
      <p:sp>
        <p:nvSpPr>
          <p:cNvPr id="8196" name="Slide Number Placeholder 3">
            <a:extLst>
              <a:ext uri="{FF2B5EF4-FFF2-40B4-BE49-F238E27FC236}">
                <a16:creationId xmlns:a16="http://schemas.microsoft.com/office/drawing/2014/main" id="{4775225D-08A2-989C-CC0A-9522CE7B0DD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21</a:t>
            </a:fld>
            <a:endParaRPr lang="en-US" sz="1200" b="0">
              <a:solidFill>
                <a:srgbClr val="FFFFFF"/>
              </a:solidFill>
            </a:endParaRPr>
          </a:p>
        </p:txBody>
      </p:sp>
      <p:sp>
        <p:nvSpPr>
          <p:cNvPr id="8" name="Title 1">
            <a:extLst>
              <a:ext uri="{FF2B5EF4-FFF2-40B4-BE49-F238E27FC236}">
                <a16:creationId xmlns:a16="http://schemas.microsoft.com/office/drawing/2014/main" id="{AF249925-A462-57A2-2D3A-DFFB9AA3E5A6}"/>
              </a:ext>
            </a:extLst>
          </p:cNvPr>
          <p:cNvSpPr>
            <a:spLocks noGrp="1"/>
          </p:cNvSpPr>
          <p:nvPr/>
        </p:nvSpPr>
        <p:spPr bwMode="auto">
          <a:xfrm>
            <a:off x="1143000" y="1424845"/>
            <a:ext cx="6972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tx1"/>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2pPr>
            <a:lvl3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3pPr>
            <a:lvl4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4pPr>
            <a:lvl5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5pPr>
            <a:lvl6pPr marL="457200" algn="ctr" rtl="0" fontAlgn="base">
              <a:spcBef>
                <a:spcPct val="0"/>
              </a:spcBef>
              <a:spcAft>
                <a:spcPct val="0"/>
              </a:spcAft>
              <a:defRPr sz="4400" u="sng">
                <a:solidFill>
                  <a:schemeClr val="tx1"/>
                </a:solidFill>
                <a:latin typeface="Calibri" pitchFamily="34" charset="0"/>
              </a:defRPr>
            </a:lvl6pPr>
            <a:lvl7pPr marL="914400" algn="ctr" rtl="0" fontAlgn="base">
              <a:spcBef>
                <a:spcPct val="0"/>
              </a:spcBef>
              <a:spcAft>
                <a:spcPct val="0"/>
              </a:spcAft>
              <a:defRPr sz="4400" u="sng">
                <a:solidFill>
                  <a:schemeClr val="tx1"/>
                </a:solidFill>
                <a:latin typeface="Calibri" pitchFamily="34" charset="0"/>
              </a:defRPr>
            </a:lvl7pPr>
            <a:lvl8pPr marL="1371600" algn="ctr" rtl="0" fontAlgn="base">
              <a:spcBef>
                <a:spcPct val="0"/>
              </a:spcBef>
              <a:spcAft>
                <a:spcPct val="0"/>
              </a:spcAft>
              <a:defRPr sz="4400" u="sng">
                <a:solidFill>
                  <a:schemeClr val="tx1"/>
                </a:solidFill>
                <a:latin typeface="Calibri" pitchFamily="34" charset="0"/>
              </a:defRPr>
            </a:lvl8pPr>
            <a:lvl9pPr marL="1828800" algn="ctr" rtl="0" fontAlgn="base">
              <a:spcBef>
                <a:spcPct val="0"/>
              </a:spcBef>
              <a:spcAft>
                <a:spcPct val="0"/>
              </a:spcAft>
              <a:defRPr sz="4400" u="sng">
                <a:solidFill>
                  <a:schemeClr val="tx1"/>
                </a:solidFill>
                <a:latin typeface="Calibri" pitchFamily="34" charset="0"/>
              </a:defRPr>
            </a:lvl9pPr>
          </a:lstStyle>
          <a:p>
            <a:br>
              <a:rPr lang="en-US" sz="1800" u="none" dirty="0"/>
            </a:br>
            <a:br>
              <a:rPr lang="en-US" sz="1800" u="none" dirty="0"/>
            </a:br>
            <a:br>
              <a:rPr lang="en-US" sz="1800" u="none" dirty="0"/>
            </a:br>
            <a:endParaRPr lang="en-US" sz="1800" u="none" dirty="0"/>
          </a:p>
        </p:txBody>
      </p:sp>
      <p:pic>
        <p:nvPicPr>
          <p:cNvPr id="6" name="Picture 5">
            <a:extLst>
              <a:ext uri="{FF2B5EF4-FFF2-40B4-BE49-F238E27FC236}">
                <a16:creationId xmlns:a16="http://schemas.microsoft.com/office/drawing/2014/main" id="{A305B79D-2A56-5492-F778-1B31F0AA1045}"/>
              </a:ext>
            </a:extLst>
          </p:cNvPr>
          <p:cNvPicPr>
            <a:picLocks noChangeAspect="1"/>
          </p:cNvPicPr>
          <p:nvPr/>
        </p:nvPicPr>
        <p:blipFill>
          <a:blip r:embed="rId3"/>
          <a:stretch>
            <a:fillRect/>
          </a:stretch>
        </p:blipFill>
        <p:spPr>
          <a:xfrm>
            <a:off x="533402" y="989603"/>
            <a:ext cx="3200400" cy="1746784"/>
          </a:xfrm>
          <a:prstGeom prst="rect">
            <a:avLst/>
          </a:prstGeom>
          <a:ln w="12700">
            <a:solidFill>
              <a:schemeClr val="tx1"/>
            </a:solidFill>
          </a:ln>
        </p:spPr>
      </p:pic>
      <p:sp>
        <p:nvSpPr>
          <p:cNvPr id="2" name="Content Placeholder 1">
            <a:extLst>
              <a:ext uri="{FF2B5EF4-FFF2-40B4-BE49-F238E27FC236}">
                <a16:creationId xmlns:a16="http://schemas.microsoft.com/office/drawing/2014/main" id="{28A6486E-FA0C-51CD-E433-71A0E673D539}"/>
              </a:ext>
            </a:extLst>
          </p:cNvPr>
          <p:cNvSpPr>
            <a:spLocks noGrp="1"/>
          </p:cNvSpPr>
          <p:nvPr>
            <p:ph idx="1"/>
          </p:nvPr>
        </p:nvSpPr>
        <p:spPr>
          <a:xfrm>
            <a:off x="4038600" y="914400"/>
            <a:ext cx="4953000" cy="4948090"/>
          </a:xfrm>
        </p:spPr>
        <p:txBody>
          <a:bodyPr/>
          <a:lstStyle/>
          <a:p>
            <a:r>
              <a:rPr lang="en-US" sz="2000" b="1" u="sng" dirty="0">
                <a:highlight>
                  <a:srgbClr val="FFFF00"/>
                </a:highlight>
              </a:rPr>
              <a:t>For training today</a:t>
            </a:r>
            <a:r>
              <a:rPr lang="en-US" sz="2000" dirty="0"/>
              <a:t>, you will access the MyApps login page by typing </a:t>
            </a:r>
            <a:r>
              <a:rPr lang="en-US" sz="2000" b="1" dirty="0"/>
              <a:t>myapps.upmc.edu </a:t>
            </a:r>
            <a:r>
              <a:rPr lang="en-US" sz="2000" dirty="0"/>
              <a:t>in your browser. </a:t>
            </a:r>
          </a:p>
          <a:p>
            <a:endParaRPr lang="en-US" sz="2000" dirty="0"/>
          </a:p>
          <a:p>
            <a:endParaRPr lang="en-US" sz="2000" dirty="0"/>
          </a:p>
          <a:p>
            <a:r>
              <a:rPr lang="en-US" sz="2000" dirty="0"/>
              <a:t>If you are using a UPMC device, you can click on the Edge icon.  </a:t>
            </a:r>
          </a:p>
          <a:p>
            <a:endParaRPr lang="en-US" sz="2000" dirty="0"/>
          </a:p>
          <a:p>
            <a:r>
              <a:rPr lang="en-US" sz="2000" dirty="0"/>
              <a:t>If this takes you to the main page of the Infonet, you can use the link to MyApps or type the address in the Edge browser window.  </a:t>
            </a:r>
          </a:p>
          <a:p>
            <a:pPr marL="0" indent="0">
              <a:buNone/>
            </a:pPr>
            <a:endParaRPr lang="en-US" dirty="0"/>
          </a:p>
          <a:p>
            <a:endParaRPr lang="en-US" dirty="0"/>
          </a:p>
        </p:txBody>
      </p:sp>
      <p:pic>
        <p:nvPicPr>
          <p:cNvPr id="7" name="Picture 6">
            <a:extLst>
              <a:ext uri="{FF2B5EF4-FFF2-40B4-BE49-F238E27FC236}">
                <a16:creationId xmlns:a16="http://schemas.microsoft.com/office/drawing/2014/main" id="{B70FA1A5-0EDC-51A1-235D-092B6A81113A}"/>
              </a:ext>
            </a:extLst>
          </p:cNvPr>
          <p:cNvPicPr>
            <a:picLocks noChangeAspect="1"/>
          </p:cNvPicPr>
          <p:nvPr/>
        </p:nvPicPr>
        <p:blipFill>
          <a:blip r:embed="rId4"/>
          <a:stretch>
            <a:fillRect/>
          </a:stretch>
        </p:blipFill>
        <p:spPr>
          <a:xfrm>
            <a:off x="6619128" y="1905000"/>
            <a:ext cx="531725" cy="738067"/>
          </a:xfrm>
          <a:prstGeom prst="rect">
            <a:avLst/>
          </a:prstGeom>
        </p:spPr>
      </p:pic>
      <p:pic>
        <p:nvPicPr>
          <p:cNvPr id="10" name="Picture 9">
            <a:extLst>
              <a:ext uri="{FF2B5EF4-FFF2-40B4-BE49-F238E27FC236}">
                <a16:creationId xmlns:a16="http://schemas.microsoft.com/office/drawing/2014/main" id="{F46C3406-5853-0906-68A9-854B77E18FB4}"/>
              </a:ext>
            </a:extLst>
          </p:cNvPr>
          <p:cNvPicPr>
            <a:picLocks noChangeAspect="1"/>
          </p:cNvPicPr>
          <p:nvPr/>
        </p:nvPicPr>
        <p:blipFill>
          <a:blip r:embed="rId5"/>
          <a:stretch>
            <a:fillRect/>
          </a:stretch>
        </p:blipFill>
        <p:spPr>
          <a:xfrm>
            <a:off x="533402" y="2863595"/>
            <a:ext cx="3200400" cy="3112505"/>
          </a:xfrm>
          <a:prstGeom prst="rect">
            <a:avLst/>
          </a:prstGeom>
          <a:ln w="12700">
            <a:solidFill>
              <a:schemeClr val="tx1"/>
            </a:solidFill>
          </a:ln>
        </p:spPr>
      </p:pic>
      <p:sp>
        <p:nvSpPr>
          <p:cNvPr id="3" name="TextBox 2">
            <a:extLst>
              <a:ext uri="{FF2B5EF4-FFF2-40B4-BE49-F238E27FC236}">
                <a16:creationId xmlns:a16="http://schemas.microsoft.com/office/drawing/2014/main" id="{CE0805FD-5B39-7D25-04F7-3BEFE9E18971}"/>
              </a:ext>
            </a:extLst>
          </p:cNvPr>
          <p:cNvSpPr txBox="1"/>
          <p:nvPr/>
        </p:nvSpPr>
        <p:spPr>
          <a:xfrm>
            <a:off x="4191000" y="5112603"/>
            <a:ext cx="3962400" cy="830997"/>
          </a:xfrm>
          <a:prstGeom prst="rect">
            <a:avLst/>
          </a:prstGeom>
          <a:solidFill>
            <a:schemeClr val="bg2">
              <a:lumMod val="40000"/>
              <a:lumOff val="60000"/>
            </a:schemeClr>
          </a:solidFill>
        </p:spPr>
        <p:txBody>
          <a:bodyPr wrap="square" rtlCol="0">
            <a:spAutoFit/>
          </a:bodyPr>
          <a:lstStyle/>
          <a:p>
            <a:r>
              <a:rPr lang="en-US" sz="1600" b="1" dirty="0"/>
              <a:t>TIP:  If Mac users run into issues with logging into MyApps, we recommend using the url: myapps.upmc.edu.</a:t>
            </a:r>
          </a:p>
        </p:txBody>
      </p:sp>
      <p:pic>
        <p:nvPicPr>
          <p:cNvPr id="4" name="Picture 3">
            <a:extLst>
              <a:ext uri="{FF2B5EF4-FFF2-40B4-BE49-F238E27FC236}">
                <a16:creationId xmlns:a16="http://schemas.microsoft.com/office/drawing/2014/main" id="{2893C5FE-59D9-8D43-ED5C-398BFFC925D9}"/>
              </a:ext>
            </a:extLst>
          </p:cNvPr>
          <p:cNvPicPr>
            <a:picLocks noChangeAspect="1"/>
          </p:cNvPicPr>
          <p:nvPr/>
        </p:nvPicPr>
        <p:blipFill>
          <a:blip r:embed="rId6"/>
          <a:stretch>
            <a:fillRect/>
          </a:stretch>
        </p:blipFill>
        <p:spPr>
          <a:xfrm flipH="1">
            <a:off x="8251168" y="5048417"/>
            <a:ext cx="892831" cy="1002038"/>
          </a:xfrm>
          <a:prstGeom prst="rect">
            <a:avLst/>
          </a:prstGeom>
        </p:spPr>
      </p:pic>
    </p:spTree>
    <p:extLst>
      <p:ext uri="{BB962C8B-B14F-4D97-AF65-F5344CB8AC3E}">
        <p14:creationId xmlns:p14="http://schemas.microsoft.com/office/powerpoint/2010/main" val="53635093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93A812A-8CDE-453B-8D7F-39B620815303}"/>
              </a:ext>
            </a:extLst>
          </p:cNvPr>
          <p:cNvPicPr>
            <a:picLocks noGrp="1" noChangeAspect="1"/>
          </p:cNvPicPr>
          <p:nvPr>
            <p:ph idx="1"/>
          </p:nvPr>
        </p:nvPicPr>
        <p:blipFill>
          <a:blip r:embed="rId2"/>
          <a:stretch>
            <a:fillRect/>
          </a:stretch>
        </p:blipFill>
        <p:spPr>
          <a:xfrm>
            <a:off x="735851" y="1144588"/>
            <a:ext cx="7669122" cy="4797425"/>
          </a:xfrm>
          <a:prstGeom prst="rect">
            <a:avLst/>
          </a:prstGeom>
        </p:spPr>
      </p:pic>
      <p:sp>
        <p:nvSpPr>
          <p:cNvPr id="3" name="Title 2">
            <a:extLst>
              <a:ext uri="{FF2B5EF4-FFF2-40B4-BE49-F238E27FC236}">
                <a16:creationId xmlns:a16="http://schemas.microsoft.com/office/drawing/2014/main" id="{81CBD61D-4BE3-4F00-A9B4-61E5B9418990}"/>
              </a:ext>
            </a:extLst>
          </p:cNvPr>
          <p:cNvSpPr>
            <a:spLocks noGrp="1"/>
          </p:cNvSpPr>
          <p:nvPr>
            <p:ph type="title"/>
          </p:nvPr>
        </p:nvSpPr>
        <p:spPr/>
        <p:txBody>
          <a:bodyPr/>
          <a:lstStyle/>
          <a:p>
            <a:r>
              <a:rPr lang="en-US" dirty="0"/>
              <a:t>DMNE to DMO Command Comparison</a:t>
            </a:r>
          </a:p>
        </p:txBody>
      </p:sp>
      <p:sp>
        <p:nvSpPr>
          <p:cNvPr id="4" name="Slide Number Placeholder 3">
            <a:extLst>
              <a:ext uri="{FF2B5EF4-FFF2-40B4-BE49-F238E27FC236}">
                <a16:creationId xmlns:a16="http://schemas.microsoft.com/office/drawing/2014/main" id="{EFEC8F3B-0531-499F-BE9E-4E770A8381C6}"/>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210</a:t>
            </a:fld>
            <a:endParaRPr lang="en-US">
              <a:solidFill>
                <a:srgbClr val="FFFFFF"/>
              </a:solidFill>
            </a:endParaRPr>
          </a:p>
        </p:txBody>
      </p:sp>
    </p:spTree>
    <p:extLst>
      <p:ext uri="{BB962C8B-B14F-4D97-AF65-F5344CB8AC3E}">
        <p14:creationId xmlns:p14="http://schemas.microsoft.com/office/powerpoint/2010/main" val="72812231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12BA5-99E8-6760-5A1B-D75E0D756195}"/>
            </a:ext>
          </a:extLst>
        </p:cNvPr>
        <p:cNvGrpSpPr/>
        <p:nvPr/>
      </p:nvGrpSpPr>
      <p:grpSpPr>
        <a:xfrm>
          <a:off x="0" y="0"/>
          <a:ext cx="0" cy="0"/>
          <a:chOff x="0" y="0"/>
          <a:chExt cx="0" cy="0"/>
        </a:xfrm>
      </p:grpSpPr>
      <p:sp>
        <p:nvSpPr>
          <p:cNvPr id="192515" name="Title 2">
            <a:extLst>
              <a:ext uri="{FF2B5EF4-FFF2-40B4-BE49-F238E27FC236}">
                <a16:creationId xmlns:a16="http://schemas.microsoft.com/office/drawing/2014/main" id="{C230E60C-F45A-8910-C637-C689B080E1A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Support:  UPMC in Central PA</a:t>
            </a:r>
          </a:p>
        </p:txBody>
      </p:sp>
      <p:sp>
        <p:nvSpPr>
          <p:cNvPr id="192516" name="Slide Number Placeholder 3">
            <a:extLst>
              <a:ext uri="{FF2B5EF4-FFF2-40B4-BE49-F238E27FC236}">
                <a16:creationId xmlns:a16="http://schemas.microsoft.com/office/drawing/2014/main" id="{4FDBB5BB-CCC5-4E3E-D7C4-952C8ED749C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1DCAE926-743F-4369-9ED0-FDDCBF822A1F}" type="slidenum">
              <a:rPr lang="en-US" altLang="en-US" sz="1200" b="0" smtClean="0">
                <a:solidFill>
                  <a:schemeClr val="bg1"/>
                </a:solidFill>
              </a:rPr>
              <a:pPr/>
              <a:t>211</a:t>
            </a:fld>
            <a:endParaRPr lang="en-US" altLang="en-US" sz="1200" b="0">
              <a:solidFill>
                <a:schemeClr val="bg1"/>
              </a:solidFill>
            </a:endParaRPr>
          </a:p>
        </p:txBody>
      </p:sp>
      <p:pic>
        <p:nvPicPr>
          <p:cNvPr id="192518" name="Picture 2">
            <a:extLst>
              <a:ext uri="{FF2B5EF4-FFF2-40B4-BE49-F238E27FC236}">
                <a16:creationId xmlns:a16="http://schemas.microsoft.com/office/drawing/2014/main" id="{CAAEC699-5614-19B2-808F-183144F00D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396500"/>
            <a:ext cx="3290956"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0" name="TextBox 4">
            <a:extLst>
              <a:ext uri="{FF2B5EF4-FFF2-40B4-BE49-F238E27FC236}">
                <a16:creationId xmlns:a16="http://schemas.microsoft.com/office/drawing/2014/main" id="{7656153C-7C75-7E9B-CCAF-984A95C73125}"/>
              </a:ext>
            </a:extLst>
          </p:cNvPr>
          <p:cNvSpPr txBox="1">
            <a:spLocks noChangeArrowheads="1"/>
          </p:cNvSpPr>
          <p:nvPr/>
        </p:nvSpPr>
        <p:spPr bwMode="auto">
          <a:xfrm>
            <a:off x="384107" y="1155918"/>
            <a:ext cx="852970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endParaRPr lang="en-US" altLang="en-US" dirty="0"/>
          </a:p>
          <a:p>
            <a:endParaRPr lang="en-US" altLang="en-US" dirty="0"/>
          </a:p>
          <a:p>
            <a:r>
              <a:rPr lang="en-US" altLang="en-US" dirty="0"/>
              <a:t> </a:t>
            </a:r>
          </a:p>
          <a:p>
            <a:endParaRPr lang="en-US" altLang="en-US" dirty="0"/>
          </a:p>
        </p:txBody>
      </p:sp>
      <p:pic>
        <p:nvPicPr>
          <p:cNvPr id="192521" name="Picture 3">
            <a:extLst>
              <a:ext uri="{FF2B5EF4-FFF2-40B4-BE49-F238E27FC236}">
                <a16:creationId xmlns:a16="http://schemas.microsoft.com/office/drawing/2014/main" id="{825189DC-D68E-B3DE-31A8-35B6E2E8F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38662"/>
            <a:ext cx="1228945" cy="183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001">
            <a:extLst>
              <a:ext uri="{FF2B5EF4-FFF2-40B4-BE49-F238E27FC236}">
                <a16:creationId xmlns:a16="http://schemas.microsoft.com/office/drawing/2014/main" id="{EEE804A6-DD90-D4C2-576C-376685582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971800"/>
            <a:ext cx="2334493" cy="237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Picture 1">
            <a:extLst>
              <a:ext uri="{FF2B5EF4-FFF2-40B4-BE49-F238E27FC236}">
                <a16:creationId xmlns:a16="http://schemas.microsoft.com/office/drawing/2014/main" id="{BF28269A-4A98-5605-8752-D1C63B5A519C}"/>
              </a:ext>
            </a:extLst>
          </p:cNvPr>
          <p:cNvPicPr>
            <a:picLocks noChangeAspect="1"/>
          </p:cNvPicPr>
          <p:nvPr/>
        </p:nvPicPr>
        <p:blipFill>
          <a:blip r:embed="rId5"/>
          <a:stretch>
            <a:fillRect/>
          </a:stretch>
        </p:blipFill>
        <p:spPr>
          <a:xfrm>
            <a:off x="107692" y="1143351"/>
            <a:ext cx="9047612" cy="1474113"/>
          </a:xfrm>
          <a:prstGeom prst="rect">
            <a:avLst/>
          </a:prstGeom>
        </p:spPr>
      </p:pic>
    </p:spTree>
    <p:extLst>
      <p:ext uri="{BB962C8B-B14F-4D97-AF65-F5344CB8AC3E}">
        <p14:creationId xmlns:p14="http://schemas.microsoft.com/office/powerpoint/2010/main" val="307760030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Title 2">
            <a:extLst>
              <a:ext uri="{FF2B5EF4-FFF2-40B4-BE49-F238E27FC236}">
                <a16:creationId xmlns:a16="http://schemas.microsoft.com/office/drawing/2014/main" id="{E2077687-EB37-4FBE-8CA8-9E98C6DD88C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Support:  UPMC in Western PA</a:t>
            </a:r>
          </a:p>
        </p:txBody>
      </p:sp>
      <p:sp>
        <p:nvSpPr>
          <p:cNvPr id="192516" name="Slide Number Placeholder 3">
            <a:extLst>
              <a:ext uri="{FF2B5EF4-FFF2-40B4-BE49-F238E27FC236}">
                <a16:creationId xmlns:a16="http://schemas.microsoft.com/office/drawing/2014/main" id="{69BF0397-7EA1-4326-A2EE-4D5D70F6DE5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1DCAE926-743F-4369-9ED0-FDDCBF822A1F}" type="slidenum">
              <a:rPr lang="en-US" altLang="en-US" sz="1200" b="0" smtClean="0">
                <a:solidFill>
                  <a:schemeClr val="bg1"/>
                </a:solidFill>
              </a:rPr>
              <a:pPr/>
              <a:t>212</a:t>
            </a:fld>
            <a:endParaRPr lang="en-US" altLang="en-US" sz="1200" b="0">
              <a:solidFill>
                <a:schemeClr val="bg1"/>
              </a:solidFill>
            </a:endParaRPr>
          </a:p>
        </p:txBody>
      </p:sp>
      <p:pic>
        <p:nvPicPr>
          <p:cNvPr id="192518" name="Picture 2">
            <a:extLst>
              <a:ext uri="{FF2B5EF4-FFF2-40B4-BE49-F238E27FC236}">
                <a16:creationId xmlns:a16="http://schemas.microsoft.com/office/drawing/2014/main" id="{955A441B-4997-4A2B-A117-44544BF9D3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396500"/>
            <a:ext cx="3290956"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0" name="TextBox 4">
            <a:extLst>
              <a:ext uri="{FF2B5EF4-FFF2-40B4-BE49-F238E27FC236}">
                <a16:creationId xmlns:a16="http://schemas.microsoft.com/office/drawing/2014/main" id="{4F2785A6-4CB6-496A-9049-46BF0DF815EB}"/>
              </a:ext>
            </a:extLst>
          </p:cNvPr>
          <p:cNvSpPr txBox="1">
            <a:spLocks noChangeArrowheads="1"/>
          </p:cNvSpPr>
          <p:nvPr/>
        </p:nvSpPr>
        <p:spPr bwMode="auto">
          <a:xfrm>
            <a:off x="366645" y="1155918"/>
            <a:ext cx="852970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endParaRPr lang="en-US" altLang="en-US" dirty="0"/>
          </a:p>
          <a:p>
            <a:r>
              <a:rPr lang="en-US" altLang="en-US" dirty="0"/>
              <a:t>Help Desk Number – 24/7:  412-647-HELP (4357)</a:t>
            </a:r>
          </a:p>
          <a:p>
            <a:r>
              <a:rPr lang="en-US" altLang="en-US" dirty="0"/>
              <a:t> </a:t>
            </a:r>
          </a:p>
          <a:p>
            <a:endParaRPr lang="en-US" altLang="en-US" dirty="0"/>
          </a:p>
        </p:txBody>
      </p:sp>
      <p:pic>
        <p:nvPicPr>
          <p:cNvPr id="192521" name="Picture 3">
            <a:extLst>
              <a:ext uri="{FF2B5EF4-FFF2-40B4-BE49-F238E27FC236}">
                <a16:creationId xmlns:a16="http://schemas.microsoft.com/office/drawing/2014/main" id="{001C3068-ECA8-4B8B-B2FE-49045B88AC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38662"/>
            <a:ext cx="1228945" cy="183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001">
            <a:extLst>
              <a:ext uri="{FF2B5EF4-FFF2-40B4-BE49-F238E27FC236}">
                <a16:creationId xmlns:a16="http://schemas.microsoft.com/office/drawing/2014/main" id="{52BBB362-53EB-4D5A-93A8-727634074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971800"/>
            <a:ext cx="2334493" cy="237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498949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5" name="Title 2"/>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dirty="0">
                <a:latin typeface="Arial" pitchFamily="34" charset="0"/>
                <a:cs typeface="Arial" pitchFamily="34" charset="0"/>
              </a:rPr>
              <a:t>Accessing DMO From a Non-Clinical Workstation via MyApps - Cerner</a:t>
            </a:r>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22</a:t>
            </a:fld>
            <a:endParaRPr lang="en-US" sz="1200" b="0">
              <a:solidFill>
                <a:srgbClr val="FFFFFF"/>
              </a:solidFill>
            </a:endParaRPr>
          </a:p>
        </p:txBody>
      </p:sp>
      <p:sp>
        <p:nvSpPr>
          <p:cNvPr id="8" name="Title 1"/>
          <p:cNvSpPr>
            <a:spLocks noGrp="1"/>
          </p:cNvSpPr>
          <p:nvPr/>
        </p:nvSpPr>
        <p:spPr bwMode="auto">
          <a:xfrm>
            <a:off x="1143000" y="1424845"/>
            <a:ext cx="6972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tx1"/>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2pPr>
            <a:lvl3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3pPr>
            <a:lvl4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4pPr>
            <a:lvl5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5pPr>
            <a:lvl6pPr marL="457200" algn="ctr" rtl="0" fontAlgn="base">
              <a:spcBef>
                <a:spcPct val="0"/>
              </a:spcBef>
              <a:spcAft>
                <a:spcPct val="0"/>
              </a:spcAft>
              <a:defRPr sz="4400" u="sng">
                <a:solidFill>
                  <a:schemeClr val="tx1"/>
                </a:solidFill>
                <a:latin typeface="Calibri" pitchFamily="34" charset="0"/>
              </a:defRPr>
            </a:lvl6pPr>
            <a:lvl7pPr marL="914400" algn="ctr" rtl="0" fontAlgn="base">
              <a:spcBef>
                <a:spcPct val="0"/>
              </a:spcBef>
              <a:spcAft>
                <a:spcPct val="0"/>
              </a:spcAft>
              <a:defRPr sz="4400" u="sng">
                <a:solidFill>
                  <a:schemeClr val="tx1"/>
                </a:solidFill>
                <a:latin typeface="Calibri" pitchFamily="34" charset="0"/>
              </a:defRPr>
            </a:lvl7pPr>
            <a:lvl8pPr marL="1371600" algn="ctr" rtl="0" fontAlgn="base">
              <a:spcBef>
                <a:spcPct val="0"/>
              </a:spcBef>
              <a:spcAft>
                <a:spcPct val="0"/>
              </a:spcAft>
              <a:defRPr sz="4400" u="sng">
                <a:solidFill>
                  <a:schemeClr val="tx1"/>
                </a:solidFill>
                <a:latin typeface="Calibri" pitchFamily="34" charset="0"/>
              </a:defRPr>
            </a:lvl8pPr>
            <a:lvl9pPr marL="1828800" algn="ctr" rtl="0" fontAlgn="base">
              <a:spcBef>
                <a:spcPct val="0"/>
              </a:spcBef>
              <a:spcAft>
                <a:spcPct val="0"/>
              </a:spcAft>
              <a:defRPr sz="4400" u="sng">
                <a:solidFill>
                  <a:schemeClr val="tx1"/>
                </a:solidFill>
                <a:latin typeface="Calibri" pitchFamily="34" charset="0"/>
              </a:defRPr>
            </a:lvl9pPr>
          </a:lstStyle>
          <a:p>
            <a:br>
              <a:rPr lang="en-US" sz="1800" u="none" dirty="0"/>
            </a:br>
            <a:br>
              <a:rPr lang="en-US" sz="1800" u="none" dirty="0"/>
            </a:br>
            <a:br>
              <a:rPr lang="en-US" sz="1800" u="none" dirty="0"/>
            </a:br>
            <a:endParaRPr lang="en-US" sz="1800" u="none" dirty="0"/>
          </a:p>
        </p:txBody>
      </p:sp>
      <p:sp>
        <p:nvSpPr>
          <p:cNvPr id="5" name="TextBox 4"/>
          <p:cNvSpPr txBox="1"/>
          <p:nvPr/>
        </p:nvSpPr>
        <p:spPr>
          <a:xfrm>
            <a:off x="671513" y="4895671"/>
            <a:ext cx="7862887" cy="1200329"/>
          </a:xfrm>
          <a:prstGeom prst="rect">
            <a:avLst/>
          </a:prstGeom>
          <a:noFill/>
        </p:spPr>
        <p:txBody>
          <a:bodyPr wrap="square" rtlCol="0">
            <a:spAutoFit/>
          </a:bodyPr>
          <a:lstStyle/>
          <a:p>
            <a:pPr lvl="0">
              <a:spcAft>
                <a:spcPts val="1200"/>
              </a:spcAft>
            </a:pPr>
            <a:r>
              <a:rPr lang="en-US" dirty="0">
                <a:latin typeface="Arial" panose="020B0604020202020204" pitchFamily="34" charset="0"/>
                <a:cs typeface="Arial" panose="020B0604020202020204" pitchFamily="34" charset="0"/>
              </a:rPr>
              <a:t>When using a non-clinical workstation, you will need to access DMO via MyApps by clicking on the DMO EMR folder and then clicking on the DMO Core PowerChart icon. This will launch both the DMO and Cerner application login windows. </a:t>
            </a:r>
          </a:p>
        </p:txBody>
      </p:sp>
      <p:cxnSp>
        <p:nvCxnSpPr>
          <p:cNvPr id="13" name="Straight Arrow Connector 12">
            <a:extLst>
              <a:ext uri="{FF2B5EF4-FFF2-40B4-BE49-F238E27FC236}">
                <a16:creationId xmlns:a16="http://schemas.microsoft.com/office/drawing/2014/main" id="{E093CEC6-B437-4BF4-ADA1-62542178ACB4}"/>
              </a:ext>
            </a:extLst>
          </p:cNvPr>
          <p:cNvCxnSpPr>
            <a:cxnSpLocks/>
          </p:cNvCxnSpPr>
          <p:nvPr/>
        </p:nvCxnSpPr>
        <p:spPr>
          <a:xfrm>
            <a:off x="8881241" y="3069021"/>
            <a:ext cx="16831" cy="7052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ACF060C-3256-AEFB-F3CB-66B904F08C29}"/>
              </a:ext>
            </a:extLst>
          </p:cNvPr>
          <p:cNvPicPr>
            <a:picLocks noChangeAspect="1"/>
          </p:cNvPicPr>
          <p:nvPr/>
        </p:nvPicPr>
        <p:blipFill>
          <a:blip r:embed="rId3"/>
          <a:stretch>
            <a:fillRect/>
          </a:stretch>
        </p:blipFill>
        <p:spPr>
          <a:xfrm>
            <a:off x="61127" y="4050667"/>
            <a:ext cx="8991599" cy="758705"/>
          </a:xfrm>
          <a:prstGeom prst="rect">
            <a:avLst/>
          </a:prstGeom>
          <a:ln w="12700">
            <a:solidFill>
              <a:schemeClr val="accent1"/>
            </a:solidFill>
          </a:ln>
        </p:spPr>
      </p:pic>
      <p:sp>
        <p:nvSpPr>
          <p:cNvPr id="12" name="Rectangle 11">
            <a:extLst>
              <a:ext uri="{FF2B5EF4-FFF2-40B4-BE49-F238E27FC236}">
                <a16:creationId xmlns:a16="http://schemas.microsoft.com/office/drawing/2014/main" id="{AB70382F-00EC-4567-BB6D-C10D517D4FF9}"/>
              </a:ext>
            </a:extLst>
          </p:cNvPr>
          <p:cNvSpPr/>
          <p:nvPr/>
        </p:nvSpPr>
        <p:spPr>
          <a:xfrm>
            <a:off x="6216222" y="4050667"/>
            <a:ext cx="984706" cy="7322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11" name="Picture 10">
            <a:extLst>
              <a:ext uri="{FF2B5EF4-FFF2-40B4-BE49-F238E27FC236}">
                <a16:creationId xmlns:a16="http://schemas.microsoft.com/office/drawing/2014/main" id="{EB8F3E7F-4A4F-1845-F724-52EB69C1AF89}"/>
              </a:ext>
            </a:extLst>
          </p:cNvPr>
          <p:cNvPicPr>
            <a:picLocks noChangeAspect="1"/>
          </p:cNvPicPr>
          <p:nvPr/>
        </p:nvPicPr>
        <p:blipFill>
          <a:blip r:embed="rId4"/>
          <a:stretch>
            <a:fillRect/>
          </a:stretch>
        </p:blipFill>
        <p:spPr>
          <a:xfrm>
            <a:off x="0" y="917026"/>
            <a:ext cx="9144000" cy="2875395"/>
          </a:xfrm>
          <a:prstGeom prst="rect">
            <a:avLst/>
          </a:prstGeom>
        </p:spPr>
      </p:pic>
      <p:pic>
        <p:nvPicPr>
          <p:cNvPr id="18" name="Picture 17">
            <a:extLst>
              <a:ext uri="{FF2B5EF4-FFF2-40B4-BE49-F238E27FC236}">
                <a16:creationId xmlns:a16="http://schemas.microsoft.com/office/drawing/2014/main" id="{E39C729E-E8A9-3296-406D-7B7E6379E62E}"/>
              </a:ext>
            </a:extLst>
          </p:cNvPr>
          <p:cNvPicPr>
            <a:picLocks noChangeAspect="1"/>
          </p:cNvPicPr>
          <p:nvPr/>
        </p:nvPicPr>
        <p:blipFill>
          <a:blip r:embed="rId5"/>
          <a:stretch>
            <a:fillRect/>
          </a:stretch>
        </p:blipFill>
        <p:spPr>
          <a:xfrm>
            <a:off x="2706753" y="1905000"/>
            <a:ext cx="2755159" cy="1940253"/>
          </a:xfrm>
          <a:prstGeom prst="rect">
            <a:avLst/>
          </a:prstGeom>
          <a:ln w="12700">
            <a:solidFill>
              <a:schemeClr val="accent1"/>
            </a:solidFill>
          </a:ln>
        </p:spPr>
      </p:pic>
      <p:sp>
        <p:nvSpPr>
          <p:cNvPr id="14" name="Rectangle 13">
            <a:extLst>
              <a:ext uri="{FF2B5EF4-FFF2-40B4-BE49-F238E27FC236}">
                <a16:creationId xmlns:a16="http://schemas.microsoft.com/office/drawing/2014/main" id="{F2423AE1-ED57-4CC2-8788-195B298046D0}"/>
              </a:ext>
            </a:extLst>
          </p:cNvPr>
          <p:cNvSpPr/>
          <p:nvPr/>
        </p:nvSpPr>
        <p:spPr>
          <a:xfrm>
            <a:off x="192579" y="2581041"/>
            <a:ext cx="990600" cy="5974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15" name="Straight Arrow Connector 14">
            <a:extLst>
              <a:ext uri="{FF2B5EF4-FFF2-40B4-BE49-F238E27FC236}">
                <a16:creationId xmlns:a16="http://schemas.microsoft.com/office/drawing/2014/main" id="{0E281F6F-6991-4085-BD20-0DFD9C19575C}"/>
              </a:ext>
            </a:extLst>
          </p:cNvPr>
          <p:cNvCxnSpPr>
            <a:cxnSpLocks/>
          </p:cNvCxnSpPr>
          <p:nvPr/>
        </p:nvCxnSpPr>
        <p:spPr>
          <a:xfrm>
            <a:off x="1295400" y="2609933"/>
            <a:ext cx="1295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7CE0CC4-8D00-E85A-21D4-99600719E58B}"/>
              </a:ext>
            </a:extLst>
          </p:cNvPr>
          <p:cNvCxnSpPr>
            <a:cxnSpLocks/>
          </p:cNvCxnSpPr>
          <p:nvPr/>
        </p:nvCxnSpPr>
        <p:spPr>
          <a:xfrm>
            <a:off x="5577865" y="2807333"/>
            <a:ext cx="638357" cy="1071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736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2"/>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dirty="0">
                <a:latin typeface="Arial" pitchFamily="34" charset="0"/>
                <a:cs typeface="Arial" pitchFamily="34" charset="0"/>
              </a:rPr>
              <a:t>Accessing DMO and Epic From a Non-Clinical Workstation via MyApps – Paired Launch</a:t>
            </a:r>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23</a:t>
            </a:fld>
            <a:endParaRPr lang="en-US" sz="1200" b="0">
              <a:solidFill>
                <a:srgbClr val="FFFFFF"/>
              </a:solidFill>
            </a:endParaRPr>
          </a:p>
        </p:txBody>
      </p:sp>
      <p:sp>
        <p:nvSpPr>
          <p:cNvPr id="8" name="Title 1"/>
          <p:cNvSpPr>
            <a:spLocks noGrp="1"/>
          </p:cNvSpPr>
          <p:nvPr/>
        </p:nvSpPr>
        <p:spPr bwMode="auto">
          <a:xfrm>
            <a:off x="1143000" y="1424845"/>
            <a:ext cx="6972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tx1"/>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2pPr>
            <a:lvl3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3pPr>
            <a:lvl4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4pPr>
            <a:lvl5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5pPr>
            <a:lvl6pPr marL="457200" algn="ctr" rtl="0" fontAlgn="base">
              <a:spcBef>
                <a:spcPct val="0"/>
              </a:spcBef>
              <a:spcAft>
                <a:spcPct val="0"/>
              </a:spcAft>
              <a:defRPr sz="4400" u="sng">
                <a:solidFill>
                  <a:schemeClr val="tx1"/>
                </a:solidFill>
                <a:latin typeface="Calibri" pitchFamily="34" charset="0"/>
              </a:defRPr>
            </a:lvl6pPr>
            <a:lvl7pPr marL="914400" algn="ctr" rtl="0" fontAlgn="base">
              <a:spcBef>
                <a:spcPct val="0"/>
              </a:spcBef>
              <a:spcAft>
                <a:spcPct val="0"/>
              </a:spcAft>
              <a:defRPr sz="4400" u="sng">
                <a:solidFill>
                  <a:schemeClr val="tx1"/>
                </a:solidFill>
                <a:latin typeface="Calibri" pitchFamily="34" charset="0"/>
              </a:defRPr>
            </a:lvl7pPr>
            <a:lvl8pPr marL="1371600" algn="ctr" rtl="0" fontAlgn="base">
              <a:spcBef>
                <a:spcPct val="0"/>
              </a:spcBef>
              <a:spcAft>
                <a:spcPct val="0"/>
              </a:spcAft>
              <a:defRPr sz="4400" u="sng">
                <a:solidFill>
                  <a:schemeClr val="tx1"/>
                </a:solidFill>
                <a:latin typeface="Calibri" pitchFamily="34" charset="0"/>
              </a:defRPr>
            </a:lvl8pPr>
            <a:lvl9pPr marL="1828800" algn="ctr" rtl="0" fontAlgn="base">
              <a:spcBef>
                <a:spcPct val="0"/>
              </a:spcBef>
              <a:spcAft>
                <a:spcPct val="0"/>
              </a:spcAft>
              <a:defRPr sz="4400" u="sng">
                <a:solidFill>
                  <a:schemeClr val="tx1"/>
                </a:solidFill>
                <a:latin typeface="Calibri" pitchFamily="34" charset="0"/>
              </a:defRPr>
            </a:lvl9pPr>
          </a:lstStyle>
          <a:p>
            <a:br>
              <a:rPr lang="en-US" sz="1800" u="none" dirty="0"/>
            </a:br>
            <a:br>
              <a:rPr lang="en-US" sz="1800" u="none" dirty="0"/>
            </a:br>
            <a:br>
              <a:rPr lang="en-US" sz="1800" u="none" dirty="0"/>
            </a:br>
            <a:endParaRPr lang="en-US" sz="1800" u="none" dirty="0"/>
          </a:p>
        </p:txBody>
      </p:sp>
      <p:sp>
        <p:nvSpPr>
          <p:cNvPr id="5" name="TextBox 4"/>
          <p:cNvSpPr txBox="1"/>
          <p:nvPr/>
        </p:nvSpPr>
        <p:spPr>
          <a:xfrm>
            <a:off x="152401" y="4648200"/>
            <a:ext cx="8991599" cy="1384995"/>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Again, when using a non-clinical workstation, you will need to access DMO via MyApps.  </a:t>
            </a:r>
          </a:p>
          <a:p>
            <a:pPr marL="285750" lvl="0" indent="-285750">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The method we will use today during training is a paired launch option in MyApps which will launch the Epic login window and will automatically sign into DMO. </a:t>
            </a:r>
          </a:p>
          <a:p>
            <a:pPr marL="285750" lvl="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Click on the </a:t>
            </a:r>
            <a:r>
              <a:rPr lang="en-US" sz="1600" b="1" dirty="0">
                <a:latin typeface="Arial" panose="020B0604020202020204" pitchFamily="34" charset="0"/>
                <a:cs typeface="Arial" panose="020B0604020202020204" pitchFamily="34" charset="0"/>
              </a:rPr>
              <a:t>DMO EMR </a:t>
            </a:r>
            <a:r>
              <a:rPr lang="en-US" sz="1600" dirty="0">
                <a:latin typeface="Arial" panose="020B0604020202020204" pitchFamily="34" charset="0"/>
                <a:cs typeface="Arial" panose="020B0604020202020204" pitchFamily="34" charset="0"/>
              </a:rPr>
              <a:t>folder to open it and then click on the </a:t>
            </a:r>
            <a:r>
              <a:rPr lang="en-US" sz="1600" b="1" dirty="0">
                <a:latin typeface="Arial" panose="020B0604020202020204" pitchFamily="34" charset="0"/>
                <a:cs typeface="Arial" panose="020B0604020202020204" pitchFamily="34" charset="0"/>
              </a:rPr>
              <a:t>DMO Hyperdrive </a:t>
            </a:r>
            <a:r>
              <a:rPr lang="en-US" sz="1600" dirty="0">
                <a:latin typeface="Arial" panose="020B0604020202020204" pitchFamily="34" charset="0"/>
                <a:cs typeface="Arial" panose="020B0604020202020204" pitchFamily="34" charset="0"/>
              </a:rPr>
              <a:t>icon.</a:t>
            </a:r>
          </a:p>
        </p:txBody>
      </p:sp>
      <p:cxnSp>
        <p:nvCxnSpPr>
          <p:cNvPr id="13" name="Straight Arrow Connector 12">
            <a:extLst>
              <a:ext uri="{FF2B5EF4-FFF2-40B4-BE49-F238E27FC236}">
                <a16:creationId xmlns:a16="http://schemas.microsoft.com/office/drawing/2014/main" id="{E093CEC6-B437-4BF4-ADA1-62542178ACB4}"/>
              </a:ext>
            </a:extLst>
          </p:cNvPr>
          <p:cNvCxnSpPr>
            <a:cxnSpLocks/>
          </p:cNvCxnSpPr>
          <p:nvPr/>
        </p:nvCxnSpPr>
        <p:spPr>
          <a:xfrm>
            <a:off x="8881241" y="3069021"/>
            <a:ext cx="16831" cy="7052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ACF060C-3256-AEFB-F3CB-66B904F08C29}"/>
              </a:ext>
            </a:extLst>
          </p:cNvPr>
          <p:cNvPicPr>
            <a:picLocks noChangeAspect="1"/>
          </p:cNvPicPr>
          <p:nvPr/>
        </p:nvPicPr>
        <p:blipFill>
          <a:blip r:embed="rId3"/>
          <a:stretch>
            <a:fillRect/>
          </a:stretch>
        </p:blipFill>
        <p:spPr>
          <a:xfrm>
            <a:off x="61127" y="3886200"/>
            <a:ext cx="8991599" cy="758705"/>
          </a:xfrm>
          <a:prstGeom prst="rect">
            <a:avLst/>
          </a:prstGeom>
          <a:ln w="12700">
            <a:solidFill>
              <a:schemeClr val="accent1"/>
            </a:solidFill>
          </a:ln>
        </p:spPr>
      </p:pic>
      <p:sp>
        <p:nvSpPr>
          <p:cNvPr id="12" name="Rectangle 11">
            <a:extLst>
              <a:ext uri="{FF2B5EF4-FFF2-40B4-BE49-F238E27FC236}">
                <a16:creationId xmlns:a16="http://schemas.microsoft.com/office/drawing/2014/main" id="{AB70382F-00EC-4567-BB6D-C10D517D4FF9}"/>
              </a:ext>
            </a:extLst>
          </p:cNvPr>
          <p:cNvSpPr/>
          <p:nvPr/>
        </p:nvSpPr>
        <p:spPr>
          <a:xfrm>
            <a:off x="8229600" y="3886200"/>
            <a:ext cx="838198" cy="7587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11" name="Picture 10">
            <a:extLst>
              <a:ext uri="{FF2B5EF4-FFF2-40B4-BE49-F238E27FC236}">
                <a16:creationId xmlns:a16="http://schemas.microsoft.com/office/drawing/2014/main" id="{EB8F3E7F-4A4F-1845-F724-52EB69C1AF89}"/>
              </a:ext>
            </a:extLst>
          </p:cNvPr>
          <p:cNvPicPr>
            <a:picLocks noChangeAspect="1"/>
          </p:cNvPicPr>
          <p:nvPr/>
        </p:nvPicPr>
        <p:blipFill>
          <a:blip r:embed="rId4"/>
          <a:stretch>
            <a:fillRect/>
          </a:stretch>
        </p:blipFill>
        <p:spPr>
          <a:xfrm>
            <a:off x="0" y="917026"/>
            <a:ext cx="9144000" cy="2875395"/>
          </a:xfrm>
          <a:prstGeom prst="rect">
            <a:avLst/>
          </a:prstGeom>
        </p:spPr>
      </p:pic>
      <p:pic>
        <p:nvPicPr>
          <p:cNvPr id="18" name="Picture 17">
            <a:extLst>
              <a:ext uri="{FF2B5EF4-FFF2-40B4-BE49-F238E27FC236}">
                <a16:creationId xmlns:a16="http://schemas.microsoft.com/office/drawing/2014/main" id="{E39C729E-E8A9-3296-406D-7B7E6379E62E}"/>
              </a:ext>
            </a:extLst>
          </p:cNvPr>
          <p:cNvPicPr>
            <a:picLocks noChangeAspect="1"/>
          </p:cNvPicPr>
          <p:nvPr/>
        </p:nvPicPr>
        <p:blipFill>
          <a:blip r:embed="rId5"/>
          <a:stretch>
            <a:fillRect/>
          </a:stretch>
        </p:blipFill>
        <p:spPr>
          <a:xfrm>
            <a:off x="2706753" y="1905000"/>
            <a:ext cx="2755159" cy="1940253"/>
          </a:xfrm>
          <a:prstGeom prst="rect">
            <a:avLst/>
          </a:prstGeom>
          <a:ln w="12700">
            <a:solidFill>
              <a:schemeClr val="accent1"/>
            </a:solidFill>
          </a:ln>
        </p:spPr>
      </p:pic>
      <p:sp>
        <p:nvSpPr>
          <p:cNvPr id="14" name="Rectangle 13">
            <a:extLst>
              <a:ext uri="{FF2B5EF4-FFF2-40B4-BE49-F238E27FC236}">
                <a16:creationId xmlns:a16="http://schemas.microsoft.com/office/drawing/2014/main" id="{F2423AE1-ED57-4CC2-8788-195B298046D0}"/>
              </a:ext>
            </a:extLst>
          </p:cNvPr>
          <p:cNvSpPr/>
          <p:nvPr/>
        </p:nvSpPr>
        <p:spPr>
          <a:xfrm>
            <a:off x="192579" y="2581041"/>
            <a:ext cx="990600" cy="5974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15" name="Straight Arrow Connector 14">
            <a:extLst>
              <a:ext uri="{FF2B5EF4-FFF2-40B4-BE49-F238E27FC236}">
                <a16:creationId xmlns:a16="http://schemas.microsoft.com/office/drawing/2014/main" id="{0E281F6F-6991-4085-BD20-0DFD9C19575C}"/>
              </a:ext>
            </a:extLst>
          </p:cNvPr>
          <p:cNvCxnSpPr>
            <a:cxnSpLocks/>
          </p:cNvCxnSpPr>
          <p:nvPr/>
        </p:nvCxnSpPr>
        <p:spPr>
          <a:xfrm>
            <a:off x="1295400" y="2609933"/>
            <a:ext cx="1295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7CE0CC4-8D00-E85A-21D4-99600719E58B}"/>
              </a:ext>
            </a:extLst>
          </p:cNvPr>
          <p:cNvCxnSpPr>
            <a:cxnSpLocks/>
          </p:cNvCxnSpPr>
          <p:nvPr/>
        </p:nvCxnSpPr>
        <p:spPr>
          <a:xfrm>
            <a:off x="5577865" y="2807333"/>
            <a:ext cx="2537435" cy="10978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981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90FF7-10EC-8E4A-D0CA-24CA5C20AD3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D0DC85E-DD40-4424-B7C2-19517D71A740}"/>
              </a:ext>
            </a:extLst>
          </p:cNvPr>
          <p:cNvPicPr>
            <a:picLocks noChangeAspect="1"/>
          </p:cNvPicPr>
          <p:nvPr/>
        </p:nvPicPr>
        <p:blipFill>
          <a:blip r:embed="rId3"/>
          <a:stretch>
            <a:fillRect/>
          </a:stretch>
        </p:blipFill>
        <p:spPr>
          <a:xfrm>
            <a:off x="4742928" y="979881"/>
            <a:ext cx="4298109" cy="3049718"/>
          </a:xfrm>
          <a:prstGeom prst="rect">
            <a:avLst/>
          </a:prstGeom>
          <a:ln w="12700">
            <a:solidFill>
              <a:schemeClr val="accent1"/>
            </a:solidFill>
          </a:ln>
        </p:spPr>
      </p:pic>
      <p:sp>
        <p:nvSpPr>
          <p:cNvPr id="8195" name="Title 2">
            <a:extLst>
              <a:ext uri="{FF2B5EF4-FFF2-40B4-BE49-F238E27FC236}">
                <a16:creationId xmlns:a16="http://schemas.microsoft.com/office/drawing/2014/main" id="{D7829C46-7AF2-FC35-F279-0DC76D2F88B2}"/>
              </a:ext>
            </a:extLst>
          </p:cNvPr>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dirty="0">
                <a:latin typeface="Arial" pitchFamily="34" charset="0"/>
                <a:cs typeface="Arial" pitchFamily="34" charset="0"/>
              </a:rPr>
              <a:t>Accessing DMO and Epic From a Non-Clinical Workstation via MyApps – Paired Launch</a:t>
            </a:r>
          </a:p>
        </p:txBody>
      </p:sp>
      <p:sp>
        <p:nvSpPr>
          <p:cNvPr id="8196" name="Slide Number Placeholder 3">
            <a:extLst>
              <a:ext uri="{FF2B5EF4-FFF2-40B4-BE49-F238E27FC236}">
                <a16:creationId xmlns:a16="http://schemas.microsoft.com/office/drawing/2014/main" id="{F3DC2E0C-15E1-F26B-4E5D-325C8355A99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24</a:t>
            </a:fld>
            <a:endParaRPr lang="en-US" sz="1200" b="0">
              <a:solidFill>
                <a:srgbClr val="FFFFFF"/>
              </a:solidFill>
            </a:endParaRPr>
          </a:p>
        </p:txBody>
      </p:sp>
      <p:sp>
        <p:nvSpPr>
          <p:cNvPr id="8" name="Title 1">
            <a:extLst>
              <a:ext uri="{FF2B5EF4-FFF2-40B4-BE49-F238E27FC236}">
                <a16:creationId xmlns:a16="http://schemas.microsoft.com/office/drawing/2014/main" id="{4D2FD024-10E1-DF55-0DD5-A20B723B1647}"/>
              </a:ext>
            </a:extLst>
          </p:cNvPr>
          <p:cNvSpPr>
            <a:spLocks noGrp="1"/>
          </p:cNvSpPr>
          <p:nvPr/>
        </p:nvSpPr>
        <p:spPr bwMode="auto">
          <a:xfrm>
            <a:off x="1143000" y="1424845"/>
            <a:ext cx="6972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tx1"/>
                </a:solidFill>
                <a:latin typeface="+mj-lt"/>
                <a:ea typeface="MS PGothic" pitchFamily="34" charset="-128"/>
                <a:cs typeface="ＭＳ Ｐゴシック" pitchFamily="-65" charset="-128"/>
              </a:defRPr>
            </a:lvl1pPr>
            <a:lvl2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2pPr>
            <a:lvl3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3pPr>
            <a:lvl4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4pPr>
            <a:lvl5pPr algn="ctr" rtl="0" eaLnBrk="0" fontAlgn="base" hangingPunct="0">
              <a:spcBef>
                <a:spcPct val="0"/>
              </a:spcBef>
              <a:spcAft>
                <a:spcPct val="0"/>
              </a:spcAft>
              <a:defRPr sz="4400" u="sng">
                <a:solidFill>
                  <a:schemeClr val="tx1"/>
                </a:solidFill>
                <a:latin typeface="Calibri" pitchFamily="34" charset="0"/>
                <a:ea typeface="MS PGothic" pitchFamily="34" charset="-128"/>
                <a:cs typeface="ＭＳ Ｐゴシック" pitchFamily="-65" charset="-128"/>
              </a:defRPr>
            </a:lvl5pPr>
            <a:lvl6pPr marL="457200" algn="ctr" rtl="0" fontAlgn="base">
              <a:spcBef>
                <a:spcPct val="0"/>
              </a:spcBef>
              <a:spcAft>
                <a:spcPct val="0"/>
              </a:spcAft>
              <a:defRPr sz="4400" u="sng">
                <a:solidFill>
                  <a:schemeClr val="tx1"/>
                </a:solidFill>
                <a:latin typeface="Calibri" pitchFamily="34" charset="0"/>
              </a:defRPr>
            </a:lvl6pPr>
            <a:lvl7pPr marL="914400" algn="ctr" rtl="0" fontAlgn="base">
              <a:spcBef>
                <a:spcPct val="0"/>
              </a:spcBef>
              <a:spcAft>
                <a:spcPct val="0"/>
              </a:spcAft>
              <a:defRPr sz="4400" u="sng">
                <a:solidFill>
                  <a:schemeClr val="tx1"/>
                </a:solidFill>
                <a:latin typeface="Calibri" pitchFamily="34" charset="0"/>
              </a:defRPr>
            </a:lvl7pPr>
            <a:lvl8pPr marL="1371600" algn="ctr" rtl="0" fontAlgn="base">
              <a:spcBef>
                <a:spcPct val="0"/>
              </a:spcBef>
              <a:spcAft>
                <a:spcPct val="0"/>
              </a:spcAft>
              <a:defRPr sz="4400" u="sng">
                <a:solidFill>
                  <a:schemeClr val="tx1"/>
                </a:solidFill>
                <a:latin typeface="Calibri" pitchFamily="34" charset="0"/>
              </a:defRPr>
            </a:lvl8pPr>
            <a:lvl9pPr marL="1828800" algn="ctr" rtl="0" fontAlgn="base">
              <a:spcBef>
                <a:spcPct val="0"/>
              </a:spcBef>
              <a:spcAft>
                <a:spcPct val="0"/>
              </a:spcAft>
              <a:defRPr sz="4400" u="sng">
                <a:solidFill>
                  <a:schemeClr val="tx1"/>
                </a:solidFill>
                <a:latin typeface="Calibri" pitchFamily="34" charset="0"/>
              </a:defRPr>
            </a:lvl9pPr>
          </a:lstStyle>
          <a:p>
            <a:br>
              <a:rPr lang="en-US" sz="1800" u="none" dirty="0"/>
            </a:br>
            <a:br>
              <a:rPr lang="en-US" sz="1800" u="none" dirty="0"/>
            </a:br>
            <a:br>
              <a:rPr lang="en-US" sz="1800" u="none" dirty="0"/>
            </a:br>
            <a:endParaRPr lang="en-US" sz="1800" u="none" dirty="0"/>
          </a:p>
        </p:txBody>
      </p:sp>
      <p:sp>
        <p:nvSpPr>
          <p:cNvPr id="5" name="TextBox 4">
            <a:extLst>
              <a:ext uri="{FF2B5EF4-FFF2-40B4-BE49-F238E27FC236}">
                <a16:creationId xmlns:a16="http://schemas.microsoft.com/office/drawing/2014/main" id="{AC55967D-3A39-7549-EB0F-511DE8333403}"/>
              </a:ext>
            </a:extLst>
          </p:cNvPr>
          <p:cNvSpPr txBox="1"/>
          <p:nvPr/>
        </p:nvSpPr>
        <p:spPr>
          <a:xfrm>
            <a:off x="61127" y="4114800"/>
            <a:ext cx="9082873" cy="2769989"/>
          </a:xfrm>
          <a:prstGeom prst="rect">
            <a:avLst/>
          </a:prstGeom>
          <a:noFill/>
        </p:spPr>
        <p:txBody>
          <a:bodyPr wrap="square" rtlCol="0">
            <a:spAutoFit/>
          </a:bodyPr>
          <a:lstStyle/>
          <a:p>
            <a:pPr lvl="0">
              <a:spcAft>
                <a:spcPts val="1200"/>
              </a:spcAft>
            </a:pPr>
            <a:r>
              <a:rPr lang="en-US" dirty="0">
                <a:latin typeface="Arial" panose="020B0604020202020204" pitchFamily="34" charset="0"/>
                <a:cs typeface="Arial" panose="020B0604020202020204" pitchFamily="34" charset="0"/>
              </a:rPr>
              <a:t>The DMO window will launch, type the username in automatically, and the Dragon Bar will appear.  The Epic login window will also simultaneously launch.  </a:t>
            </a:r>
          </a:p>
          <a:p>
            <a:pPr lvl="0">
              <a:spcAft>
                <a:spcPts val="1200"/>
              </a:spcAft>
            </a:pPr>
            <a:r>
              <a:rPr lang="en-US" u="sng" dirty="0">
                <a:latin typeface="Arial" panose="020B0604020202020204" pitchFamily="34" charset="0"/>
                <a:cs typeface="Arial" panose="020B0604020202020204" pitchFamily="34" charset="0"/>
              </a:rPr>
              <a:t>Of Note</a:t>
            </a:r>
            <a:r>
              <a:rPr lang="en-US" dirty="0">
                <a:latin typeface="Arial" panose="020B0604020202020204" pitchFamily="34" charset="0"/>
                <a:cs typeface="Arial" panose="020B0604020202020204" pitchFamily="34" charset="0"/>
              </a:rPr>
              <a:t>: The paired launch method of logging in was designed for therapy-type providers (BH/ST/OT/PT) who would not have the DMO button on the Epic toolbar, as this is only available to MD/NP/PA type providers, BUT ANYONE CAN USE PAIRED LAUNCH.</a:t>
            </a:r>
          </a:p>
          <a:p>
            <a:pPr lvl="0">
              <a:spcAft>
                <a:spcPts val="1200"/>
              </a:spcAft>
            </a:pPr>
            <a:endParaRPr lang="en-US" dirty="0">
              <a:latin typeface="Arial" panose="020B0604020202020204" pitchFamily="34" charset="0"/>
              <a:cs typeface="Arial" panose="020B0604020202020204" pitchFamily="34" charset="0"/>
            </a:endParaRPr>
          </a:p>
          <a:p>
            <a:pPr lvl="0">
              <a:spcAft>
                <a:spcPts val="1200"/>
              </a:spcAft>
            </a:pPr>
            <a:endParaRPr lang="en-US"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69FE9358-DDDB-4311-7A8D-91483CC24B7D}"/>
              </a:ext>
            </a:extLst>
          </p:cNvPr>
          <p:cNvCxnSpPr>
            <a:cxnSpLocks/>
          </p:cNvCxnSpPr>
          <p:nvPr/>
        </p:nvCxnSpPr>
        <p:spPr>
          <a:xfrm flipV="1">
            <a:off x="7315678" y="2722028"/>
            <a:ext cx="877887" cy="133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581771C-DF96-A4F4-0211-D4BAB7075359}"/>
              </a:ext>
            </a:extLst>
          </p:cNvPr>
          <p:cNvSpPr/>
          <p:nvPr/>
        </p:nvSpPr>
        <p:spPr>
          <a:xfrm>
            <a:off x="8362790" y="2234207"/>
            <a:ext cx="666910" cy="5974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7" name="Picture 6">
            <a:extLst>
              <a:ext uri="{FF2B5EF4-FFF2-40B4-BE49-F238E27FC236}">
                <a16:creationId xmlns:a16="http://schemas.microsoft.com/office/drawing/2014/main" id="{A2462A8E-6A2F-7C57-1DBC-717FF0740B73}"/>
              </a:ext>
            </a:extLst>
          </p:cNvPr>
          <p:cNvPicPr>
            <a:picLocks noChangeAspect="1"/>
          </p:cNvPicPr>
          <p:nvPr/>
        </p:nvPicPr>
        <p:blipFill>
          <a:blip r:embed="rId4"/>
          <a:stretch>
            <a:fillRect/>
          </a:stretch>
        </p:blipFill>
        <p:spPr>
          <a:xfrm>
            <a:off x="244475" y="962961"/>
            <a:ext cx="4022725" cy="3075639"/>
          </a:xfrm>
          <a:prstGeom prst="rect">
            <a:avLst/>
          </a:prstGeom>
          <a:ln w="12700">
            <a:solidFill>
              <a:schemeClr val="accent1"/>
            </a:solidFill>
          </a:ln>
        </p:spPr>
      </p:pic>
      <p:cxnSp>
        <p:nvCxnSpPr>
          <p:cNvPr id="20" name="Straight Arrow Connector 19">
            <a:extLst>
              <a:ext uri="{FF2B5EF4-FFF2-40B4-BE49-F238E27FC236}">
                <a16:creationId xmlns:a16="http://schemas.microsoft.com/office/drawing/2014/main" id="{486593B7-97EF-0FDD-2391-4873968CD7E8}"/>
              </a:ext>
            </a:extLst>
          </p:cNvPr>
          <p:cNvCxnSpPr>
            <a:cxnSpLocks/>
          </p:cNvCxnSpPr>
          <p:nvPr/>
        </p:nvCxnSpPr>
        <p:spPr>
          <a:xfrm flipV="1">
            <a:off x="1203960" y="2401711"/>
            <a:ext cx="853440" cy="11796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2E02F80-BAEB-22B1-1AB0-67D003E585F3}"/>
              </a:ext>
            </a:extLst>
          </p:cNvPr>
          <p:cNvCxnSpPr>
            <a:cxnSpLocks/>
          </p:cNvCxnSpPr>
          <p:nvPr/>
        </p:nvCxnSpPr>
        <p:spPr>
          <a:xfrm>
            <a:off x="1203960" y="3573780"/>
            <a:ext cx="15392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674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8D991-BD96-B811-20B4-D72FE0FD3B5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40430C-90E5-D248-8587-B3611EDA7AE9}"/>
              </a:ext>
            </a:extLst>
          </p:cNvPr>
          <p:cNvSpPr>
            <a:spLocks noGrp="1"/>
          </p:cNvSpPr>
          <p:nvPr>
            <p:ph idx="1"/>
          </p:nvPr>
        </p:nvSpPr>
        <p:spPr>
          <a:xfrm>
            <a:off x="226154" y="914400"/>
            <a:ext cx="8689518" cy="4798052"/>
          </a:xfrm>
        </p:spPr>
        <p:txBody>
          <a:bodyPr/>
          <a:lstStyle/>
          <a:p>
            <a:pPr>
              <a:spcBef>
                <a:spcPts val="335"/>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Some attendees today may not yet </a:t>
            </a:r>
            <a:r>
              <a:rPr lang="en-US" sz="1800" dirty="0">
                <a:latin typeface="Arial" panose="020B0604020202020204" pitchFamily="34" charset="0"/>
                <a:ea typeface="Times New Roman" panose="02020603050405020304" pitchFamily="18" charset="0"/>
                <a:cs typeface="Arial" panose="020B0604020202020204" pitchFamily="34" charset="0"/>
              </a:rPr>
              <a:t>have access to the Epic application until their Epic Bridges go-live date.  </a:t>
            </a:r>
          </a:p>
          <a:p>
            <a:pPr>
              <a:spcBef>
                <a:spcPts val="335"/>
              </a:spcBef>
              <a:spcAft>
                <a:spcPts val="0"/>
              </a:spcAft>
            </a:pPr>
            <a:r>
              <a:rPr lang="en-US" sz="1800" dirty="0">
                <a:latin typeface="Arial" panose="020B0604020202020204" pitchFamily="34" charset="0"/>
                <a:ea typeface="Times New Roman" panose="02020603050405020304" pitchFamily="18" charset="0"/>
                <a:cs typeface="Arial" panose="020B0604020202020204" pitchFamily="34" charset="0"/>
              </a:rPr>
              <a:t>In this scenario, if your Epic login attempts fail, meaning you do not have access, DMO will auto login, you will see the Dragon Bar, and you can simply minimize the Epic window. </a:t>
            </a:r>
          </a:p>
          <a:p>
            <a:pPr>
              <a:spcBef>
                <a:spcPts val="335"/>
              </a:spcBef>
              <a:spcAft>
                <a:spcPts val="0"/>
              </a:spcAft>
            </a:pPr>
            <a:r>
              <a:rPr lang="en-US" sz="1800" dirty="0">
                <a:latin typeface="Arial" panose="020B0604020202020204" pitchFamily="34" charset="0"/>
                <a:cs typeface="Arial" panose="020B0604020202020204" pitchFamily="34" charset="0"/>
              </a:rPr>
              <a:t>All attendees will be using the dictation box which opens from the Dragon Bar for hands-on exercises.  </a:t>
            </a:r>
          </a:p>
          <a:p>
            <a:pPr>
              <a:spcBef>
                <a:spcPts val="335"/>
              </a:spcBef>
              <a:spcAft>
                <a:spcPts val="0"/>
              </a:spcAft>
            </a:pPr>
            <a:r>
              <a:rPr lang="en-US" sz="1800" dirty="0">
                <a:latin typeface="Arial" panose="020B0604020202020204" pitchFamily="34" charset="0"/>
                <a:cs typeface="Arial" panose="020B0604020202020204" pitchFamily="34" charset="0"/>
              </a:rPr>
              <a:t>Any attendee not having Epic access today will only be limited to view only when we test the Step-by-Step commands we have created in a workspace in the actual Epic application.  </a:t>
            </a:r>
            <a:endParaRPr lang="en-US" dirty="0"/>
          </a:p>
        </p:txBody>
      </p:sp>
      <p:sp>
        <p:nvSpPr>
          <p:cNvPr id="3" name="Title 2">
            <a:extLst>
              <a:ext uri="{FF2B5EF4-FFF2-40B4-BE49-F238E27FC236}">
                <a16:creationId xmlns:a16="http://schemas.microsoft.com/office/drawing/2014/main" id="{674B9BE7-78AF-9CD4-525D-10DCFD06B514}"/>
              </a:ext>
            </a:extLst>
          </p:cNvPr>
          <p:cNvSpPr>
            <a:spLocks noGrp="1"/>
          </p:cNvSpPr>
          <p:nvPr>
            <p:ph type="title"/>
          </p:nvPr>
        </p:nvSpPr>
        <p:spPr/>
        <p:txBody>
          <a:bodyPr/>
          <a:lstStyle/>
          <a:p>
            <a:pPr algn="ctr"/>
            <a:r>
              <a:rPr lang="en-US" dirty="0">
                <a:latin typeface="Arial" pitchFamily="34" charset="0"/>
                <a:cs typeface="Arial" pitchFamily="34" charset="0"/>
              </a:rPr>
              <a:t>Accessing DMO and Epic From a Non-Clinical Workstation via MyApps</a:t>
            </a:r>
            <a:endParaRPr lang="en-US" dirty="0"/>
          </a:p>
        </p:txBody>
      </p:sp>
      <p:sp>
        <p:nvSpPr>
          <p:cNvPr id="4" name="Slide Number Placeholder 3">
            <a:extLst>
              <a:ext uri="{FF2B5EF4-FFF2-40B4-BE49-F238E27FC236}">
                <a16:creationId xmlns:a16="http://schemas.microsoft.com/office/drawing/2014/main" id="{73D36DD6-8410-5F79-9585-0CD31A128659}"/>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25</a:t>
            </a:fld>
            <a:endParaRPr lang="en-US">
              <a:solidFill>
                <a:srgbClr val="FFFFFF"/>
              </a:solidFill>
            </a:endParaRPr>
          </a:p>
        </p:txBody>
      </p:sp>
      <p:pic>
        <p:nvPicPr>
          <p:cNvPr id="5" name="Picture 4" descr="image">
            <a:extLst>
              <a:ext uri="{FF2B5EF4-FFF2-40B4-BE49-F238E27FC236}">
                <a16:creationId xmlns:a16="http://schemas.microsoft.com/office/drawing/2014/main" id="{94CD31F1-6207-42AD-6CD1-608B05EB36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138" y="3886200"/>
            <a:ext cx="3650333" cy="2410977"/>
          </a:xfrm>
          <a:prstGeom prst="rect">
            <a:avLst/>
          </a:prstGeom>
          <a:noFill/>
          <a:ln>
            <a:noFill/>
          </a:ln>
        </p:spPr>
      </p:pic>
      <p:pic>
        <p:nvPicPr>
          <p:cNvPr id="7" name="Picture 6">
            <a:extLst>
              <a:ext uri="{FF2B5EF4-FFF2-40B4-BE49-F238E27FC236}">
                <a16:creationId xmlns:a16="http://schemas.microsoft.com/office/drawing/2014/main" id="{4E5D366D-A378-3ABC-38C5-477F9D241DD5}"/>
              </a:ext>
            </a:extLst>
          </p:cNvPr>
          <p:cNvPicPr>
            <a:picLocks noChangeAspect="1"/>
          </p:cNvPicPr>
          <p:nvPr/>
        </p:nvPicPr>
        <p:blipFill>
          <a:blip r:embed="rId4"/>
          <a:stretch>
            <a:fillRect/>
          </a:stretch>
        </p:blipFill>
        <p:spPr>
          <a:xfrm>
            <a:off x="2832989" y="4551393"/>
            <a:ext cx="1946629" cy="1361727"/>
          </a:xfrm>
          <a:prstGeom prst="rect">
            <a:avLst/>
          </a:prstGeom>
        </p:spPr>
      </p:pic>
      <p:pic>
        <p:nvPicPr>
          <p:cNvPr id="8" name="Picture 7">
            <a:extLst>
              <a:ext uri="{FF2B5EF4-FFF2-40B4-BE49-F238E27FC236}">
                <a16:creationId xmlns:a16="http://schemas.microsoft.com/office/drawing/2014/main" id="{E885D2DA-8459-53F4-F6A4-A4C1782390AC}"/>
              </a:ext>
            </a:extLst>
          </p:cNvPr>
          <p:cNvPicPr>
            <a:picLocks noChangeAspect="1"/>
          </p:cNvPicPr>
          <p:nvPr/>
        </p:nvPicPr>
        <p:blipFill>
          <a:blip r:embed="rId5"/>
          <a:stretch>
            <a:fillRect/>
          </a:stretch>
        </p:blipFill>
        <p:spPr>
          <a:xfrm>
            <a:off x="6065875" y="4403596"/>
            <a:ext cx="2135722" cy="1657320"/>
          </a:xfrm>
          <a:prstGeom prst="rect">
            <a:avLst/>
          </a:prstGeom>
          <a:ln w="12700">
            <a:solidFill>
              <a:schemeClr val="tx1"/>
            </a:solidFill>
          </a:ln>
        </p:spPr>
      </p:pic>
      <p:pic>
        <p:nvPicPr>
          <p:cNvPr id="10" name="Picture 9">
            <a:extLst>
              <a:ext uri="{FF2B5EF4-FFF2-40B4-BE49-F238E27FC236}">
                <a16:creationId xmlns:a16="http://schemas.microsoft.com/office/drawing/2014/main" id="{6EB35613-F2DD-7E2B-5243-AB06B6532739}"/>
              </a:ext>
            </a:extLst>
          </p:cNvPr>
          <p:cNvPicPr>
            <a:picLocks noChangeAspect="1"/>
          </p:cNvPicPr>
          <p:nvPr/>
        </p:nvPicPr>
        <p:blipFill>
          <a:blip r:embed="rId6"/>
          <a:stretch>
            <a:fillRect/>
          </a:stretch>
        </p:blipFill>
        <p:spPr>
          <a:xfrm>
            <a:off x="7472076" y="3743971"/>
            <a:ext cx="752381" cy="600000"/>
          </a:xfrm>
          <a:prstGeom prst="rect">
            <a:avLst/>
          </a:prstGeom>
        </p:spPr>
      </p:pic>
    </p:spTree>
    <p:extLst>
      <p:ext uri="{BB962C8B-B14F-4D97-AF65-F5344CB8AC3E}">
        <p14:creationId xmlns:p14="http://schemas.microsoft.com/office/powerpoint/2010/main" val="926340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FDEBF1-97FB-0E09-217C-F876B6CC23F4}"/>
              </a:ext>
            </a:extLst>
          </p:cNvPr>
          <p:cNvSpPr>
            <a:spLocks noGrp="1"/>
          </p:cNvSpPr>
          <p:nvPr>
            <p:ph idx="1"/>
          </p:nvPr>
        </p:nvSpPr>
        <p:spPr>
          <a:xfrm>
            <a:off x="226154" y="914400"/>
            <a:ext cx="8689518" cy="4798052"/>
          </a:xfrm>
        </p:spPr>
        <p:txBody>
          <a:bodyPr/>
          <a:lstStyle/>
          <a:p>
            <a:pPr marL="0" marR="0" lvl="0" indent="0">
              <a:spcBef>
                <a:spcPts val="335"/>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Once the </a:t>
            </a:r>
            <a:r>
              <a:rPr lang="en-US" sz="1800" b="1" dirty="0">
                <a:effectLst/>
                <a:latin typeface="Arial" panose="020B0604020202020204" pitchFamily="34" charset="0"/>
                <a:ea typeface="Times New Roman" panose="02020603050405020304" pitchFamily="18" charset="0"/>
                <a:cs typeface="Arial" panose="020B0604020202020204" pitchFamily="34" charset="0"/>
              </a:rPr>
              <a:t>DMO Hyperdrive</a:t>
            </a:r>
            <a:r>
              <a:rPr lang="en-US" sz="1800" dirty="0">
                <a:effectLst/>
                <a:latin typeface="Arial" panose="020B0604020202020204" pitchFamily="34" charset="0"/>
                <a:ea typeface="Times New Roman" panose="02020603050405020304" pitchFamily="18" charset="0"/>
                <a:cs typeface="Arial" panose="020B0604020202020204" pitchFamily="34" charset="0"/>
              </a:rPr>
              <a:t> icon is clicked, some users may see an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imprivata</a:t>
            </a:r>
            <a:r>
              <a:rPr lang="en-US" sz="1800" dirty="0">
                <a:effectLst/>
                <a:latin typeface="Arial" panose="020B0604020202020204" pitchFamily="34" charset="0"/>
                <a:ea typeface="Times New Roman" panose="02020603050405020304" pitchFamily="18" charset="0"/>
                <a:cs typeface="Arial" panose="020B0604020202020204" pitchFamily="34" charset="0"/>
              </a:rPr>
              <a:t> login screen the first time they log in. This step enrolls the user into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OneSign</a:t>
            </a:r>
            <a:r>
              <a:rPr lang="en-US" sz="1800" dirty="0">
                <a:effectLst/>
                <a:latin typeface="Arial" panose="020B0604020202020204" pitchFamily="34" charset="0"/>
                <a:ea typeface="Times New Roman" panose="02020603050405020304" pitchFamily="18" charset="0"/>
                <a:cs typeface="Arial" panose="020B0604020202020204" pitchFamily="34" charset="0"/>
              </a:rPr>
              <a:t> which enables auto-login to DMO and other applications. </a:t>
            </a:r>
          </a:p>
          <a:p>
            <a:pPr marL="0" marR="0" lvl="0" indent="0">
              <a:spcBef>
                <a:spcPts val="335"/>
              </a:spcBef>
              <a:spcAft>
                <a:spcPts val="0"/>
              </a:spcAft>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In this case, the network username should be entered and then click </a:t>
            </a:r>
            <a:r>
              <a:rPr lang="en-US" sz="1800" b="1" dirty="0">
                <a:effectLst/>
                <a:latin typeface="Arial" panose="020B0604020202020204" pitchFamily="34" charset="0"/>
                <a:ea typeface="Times New Roman" panose="02020603050405020304" pitchFamily="18" charset="0"/>
                <a:cs typeface="Arial" panose="020B0604020202020204" pitchFamily="34" charset="0"/>
              </a:rPr>
              <a:t>OK</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pPr marL="0" indent="0">
              <a:buNone/>
            </a:pPr>
            <a:endParaRPr lang="en-US" dirty="0"/>
          </a:p>
        </p:txBody>
      </p:sp>
      <p:sp>
        <p:nvSpPr>
          <p:cNvPr id="3" name="Title 2">
            <a:extLst>
              <a:ext uri="{FF2B5EF4-FFF2-40B4-BE49-F238E27FC236}">
                <a16:creationId xmlns:a16="http://schemas.microsoft.com/office/drawing/2014/main" id="{E77085A3-BD71-761F-0AB2-BB057B23C88A}"/>
              </a:ext>
            </a:extLst>
          </p:cNvPr>
          <p:cNvSpPr>
            <a:spLocks noGrp="1"/>
          </p:cNvSpPr>
          <p:nvPr>
            <p:ph type="title"/>
          </p:nvPr>
        </p:nvSpPr>
        <p:spPr/>
        <p:txBody>
          <a:bodyPr/>
          <a:lstStyle/>
          <a:p>
            <a:pPr algn="ctr"/>
            <a:r>
              <a:rPr lang="en-US" dirty="0">
                <a:latin typeface="Arial" pitchFamily="34" charset="0"/>
                <a:cs typeface="Arial" pitchFamily="34" charset="0"/>
              </a:rPr>
              <a:t>Accessing DMO and Epic From a Non-Clinical Workstation via MyApps - </a:t>
            </a:r>
            <a:r>
              <a:rPr lang="en-US" dirty="0" err="1">
                <a:latin typeface="Arial" pitchFamily="34" charset="0"/>
                <a:cs typeface="Arial" pitchFamily="34" charset="0"/>
              </a:rPr>
              <a:t>imprivata</a:t>
            </a:r>
            <a:endParaRPr lang="en-US" dirty="0"/>
          </a:p>
        </p:txBody>
      </p:sp>
      <p:sp>
        <p:nvSpPr>
          <p:cNvPr id="4" name="Slide Number Placeholder 3">
            <a:extLst>
              <a:ext uri="{FF2B5EF4-FFF2-40B4-BE49-F238E27FC236}">
                <a16:creationId xmlns:a16="http://schemas.microsoft.com/office/drawing/2014/main" id="{0C95A6CF-8715-CE93-BAFC-56E1B1F9EB7C}"/>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26</a:t>
            </a:fld>
            <a:endParaRPr lang="en-US">
              <a:solidFill>
                <a:srgbClr val="FFFFFF"/>
              </a:solidFill>
            </a:endParaRPr>
          </a:p>
        </p:txBody>
      </p:sp>
      <p:pic>
        <p:nvPicPr>
          <p:cNvPr id="5" name="Picture 4" descr="image">
            <a:extLst>
              <a:ext uri="{FF2B5EF4-FFF2-40B4-BE49-F238E27FC236}">
                <a16:creationId xmlns:a16="http://schemas.microsoft.com/office/drawing/2014/main" id="{77E53ED0-5B14-B48A-A3D2-795EBBD14D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2438400"/>
            <a:ext cx="5628322" cy="3717403"/>
          </a:xfrm>
          <a:prstGeom prst="rect">
            <a:avLst/>
          </a:prstGeom>
          <a:noFill/>
          <a:ln>
            <a:noFill/>
          </a:ln>
        </p:spPr>
      </p:pic>
    </p:spTree>
    <p:extLst>
      <p:ext uri="{BB962C8B-B14F-4D97-AF65-F5344CB8AC3E}">
        <p14:creationId xmlns:p14="http://schemas.microsoft.com/office/powerpoint/2010/main" val="1756608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FDEBF1-97FB-0E09-217C-F876B6CC23F4}"/>
              </a:ext>
            </a:extLst>
          </p:cNvPr>
          <p:cNvSpPr>
            <a:spLocks noGrp="1"/>
          </p:cNvSpPr>
          <p:nvPr>
            <p:ph idx="1"/>
          </p:nvPr>
        </p:nvSpPr>
        <p:spPr>
          <a:xfrm>
            <a:off x="226154" y="914400"/>
            <a:ext cx="8689518" cy="4798052"/>
          </a:xfrm>
        </p:spPr>
        <p:txBody>
          <a:bodyPr/>
          <a:lstStyle/>
          <a:p>
            <a:pPr marL="0" marR="0" lvl="0" indent="0">
              <a:spcBef>
                <a:spcPts val="335"/>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Once the </a:t>
            </a:r>
            <a:r>
              <a:rPr lang="en-US" sz="1800" b="1" dirty="0" err="1">
                <a:latin typeface="Arial" panose="020B0604020202020204" pitchFamily="34" charset="0"/>
                <a:ea typeface="Times New Roman" panose="02020603050405020304" pitchFamily="18" charset="0"/>
                <a:cs typeface="Arial" panose="020B0604020202020204" pitchFamily="34" charset="0"/>
              </a:rPr>
              <a:t>i</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mprivata</a:t>
            </a:r>
            <a:r>
              <a:rPr lang="en-US" sz="1800" dirty="0">
                <a:effectLst/>
                <a:latin typeface="Arial" panose="020B0604020202020204" pitchFamily="34" charset="0"/>
                <a:ea typeface="Times New Roman" panose="02020603050405020304" pitchFamily="18" charset="0"/>
                <a:cs typeface="Arial" panose="020B0604020202020204" pitchFamily="34" charset="0"/>
              </a:rPr>
              <a:t> step has been completed, if necessary, some users may need to click </a:t>
            </a:r>
            <a:r>
              <a:rPr lang="en-US" sz="1800" b="1" dirty="0">
                <a:effectLst/>
                <a:latin typeface="Arial" panose="020B0604020202020204" pitchFamily="34" charset="0"/>
                <a:ea typeface="Times New Roman" panose="02020603050405020304" pitchFamily="18" charset="0"/>
                <a:cs typeface="Arial" panose="020B0604020202020204" pitchFamily="34" charset="0"/>
              </a:rPr>
              <a:t>Continue</a:t>
            </a:r>
            <a:r>
              <a:rPr lang="en-US" sz="1800" dirty="0">
                <a:effectLst/>
                <a:latin typeface="Arial" panose="020B0604020202020204" pitchFamily="34" charset="0"/>
                <a:ea typeface="Times New Roman" panose="02020603050405020304" pitchFamily="18" charset="0"/>
                <a:cs typeface="Arial" panose="020B0604020202020204" pitchFamily="34" charset="0"/>
              </a:rPr>
              <a:t> at the Epic Hyperdrive login screen, and other users may be auto-logged in at that time.</a:t>
            </a:r>
            <a:endParaRPr lang="en-US"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E77085A3-BD71-761F-0AB2-BB057B23C88A}"/>
              </a:ext>
            </a:extLst>
          </p:cNvPr>
          <p:cNvSpPr>
            <a:spLocks noGrp="1"/>
          </p:cNvSpPr>
          <p:nvPr>
            <p:ph type="title"/>
          </p:nvPr>
        </p:nvSpPr>
        <p:spPr/>
        <p:txBody>
          <a:bodyPr/>
          <a:lstStyle/>
          <a:p>
            <a:pPr algn="ctr"/>
            <a:r>
              <a:rPr lang="en-US" dirty="0">
                <a:latin typeface="Arial" pitchFamily="34" charset="0"/>
                <a:cs typeface="Arial" pitchFamily="34" charset="0"/>
              </a:rPr>
              <a:t>Accessing DMO and Epic From a Non-Clinical Workstation via MyApps - </a:t>
            </a:r>
            <a:r>
              <a:rPr lang="en-US" dirty="0" err="1">
                <a:latin typeface="Arial" pitchFamily="34" charset="0"/>
                <a:cs typeface="Arial" pitchFamily="34" charset="0"/>
              </a:rPr>
              <a:t>imprivata</a:t>
            </a:r>
            <a:endParaRPr lang="en-US" dirty="0"/>
          </a:p>
        </p:txBody>
      </p:sp>
      <p:sp>
        <p:nvSpPr>
          <p:cNvPr id="4" name="Slide Number Placeholder 3">
            <a:extLst>
              <a:ext uri="{FF2B5EF4-FFF2-40B4-BE49-F238E27FC236}">
                <a16:creationId xmlns:a16="http://schemas.microsoft.com/office/drawing/2014/main" id="{0C95A6CF-8715-CE93-BAFC-56E1B1F9EB7C}"/>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27</a:t>
            </a:fld>
            <a:endParaRPr lang="en-US">
              <a:solidFill>
                <a:srgbClr val="FFFFFF"/>
              </a:solidFill>
            </a:endParaRPr>
          </a:p>
        </p:txBody>
      </p:sp>
      <p:pic>
        <p:nvPicPr>
          <p:cNvPr id="6" name="Picture 5">
            <a:extLst>
              <a:ext uri="{FF2B5EF4-FFF2-40B4-BE49-F238E27FC236}">
                <a16:creationId xmlns:a16="http://schemas.microsoft.com/office/drawing/2014/main" id="{8689CAA8-81A0-795B-E5F1-01285B071A6F}"/>
              </a:ext>
            </a:extLst>
          </p:cNvPr>
          <p:cNvPicPr>
            <a:picLocks noChangeAspect="1"/>
          </p:cNvPicPr>
          <p:nvPr/>
        </p:nvPicPr>
        <p:blipFill>
          <a:blip r:embed="rId3"/>
          <a:stretch>
            <a:fillRect/>
          </a:stretch>
        </p:blipFill>
        <p:spPr>
          <a:xfrm>
            <a:off x="2728117" y="1576047"/>
            <a:ext cx="4783728" cy="3113915"/>
          </a:xfrm>
          <a:prstGeom prst="rect">
            <a:avLst/>
          </a:prstGeom>
          <a:ln w="12700">
            <a:solidFill>
              <a:schemeClr val="tx1"/>
            </a:solidFill>
          </a:ln>
        </p:spPr>
      </p:pic>
      <p:pic>
        <p:nvPicPr>
          <p:cNvPr id="8" name="Picture 7">
            <a:extLst>
              <a:ext uri="{FF2B5EF4-FFF2-40B4-BE49-F238E27FC236}">
                <a16:creationId xmlns:a16="http://schemas.microsoft.com/office/drawing/2014/main" id="{D69C21EB-3B18-FB66-C55D-80D17FF21460}"/>
              </a:ext>
            </a:extLst>
          </p:cNvPr>
          <p:cNvPicPr>
            <a:picLocks noChangeAspect="1"/>
          </p:cNvPicPr>
          <p:nvPr/>
        </p:nvPicPr>
        <p:blipFill>
          <a:blip r:embed="rId4"/>
          <a:stretch>
            <a:fillRect/>
          </a:stretch>
        </p:blipFill>
        <p:spPr>
          <a:xfrm>
            <a:off x="225425" y="4751746"/>
            <a:ext cx="8691562" cy="699768"/>
          </a:xfrm>
          <a:prstGeom prst="rect">
            <a:avLst/>
          </a:prstGeom>
          <a:ln w="12700">
            <a:solidFill>
              <a:schemeClr val="tx1"/>
            </a:solidFill>
          </a:ln>
        </p:spPr>
      </p:pic>
      <p:pic>
        <p:nvPicPr>
          <p:cNvPr id="7" name="Picture 6">
            <a:extLst>
              <a:ext uri="{FF2B5EF4-FFF2-40B4-BE49-F238E27FC236}">
                <a16:creationId xmlns:a16="http://schemas.microsoft.com/office/drawing/2014/main" id="{8D9B8C63-F68C-8BDA-2BDF-21BA6B475D74}"/>
              </a:ext>
            </a:extLst>
          </p:cNvPr>
          <p:cNvPicPr>
            <a:picLocks noChangeAspect="1"/>
          </p:cNvPicPr>
          <p:nvPr/>
        </p:nvPicPr>
        <p:blipFill>
          <a:blip r:embed="rId5"/>
          <a:stretch>
            <a:fillRect/>
          </a:stretch>
        </p:blipFill>
        <p:spPr>
          <a:xfrm>
            <a:off x="7103227" y="5006032"/>
            <a:ext cx="440573" cy="362116"/>
          </a:xfrm>
          <a:prstGeom prst="rect">
            <a:avLst/>
          </a:prstGeom>
        </p:spPr>
      </p:pic>
      <p:pic>
        <p:nvPicPr>
          <p:cNvPr id="10" name="Picture 9">
            <a:extLst>
              <a:ext uri="{FF2B5EF4-FFF2-40B4-BE49-F238E27FC236}">
                <a16:creationId xmlns:a16="http://schemas.microsoft.com/office/drawing/2014/main" id="{D454C3D2-A451-9BCD-AE1F-A5338BE7CAD5}"/>
              </a:ext>
            </a:extLst>
          </p:cNvPr>
          <p:cNvPicPr>
            <a:picLocks noChangeAspect="1"/>
          </p:cNvPicPr>
          <p:nvPr/>
        </p:nvPicPr>
        <p:blipFill>
          <a:blip r:embed="rId5"/>
          <a:stretch>
            <a:fillRect/>
          </a:stretch>
        </p:blipFill>
        <p:spPr>
          <a:xfrm>
            <a:off x="6324600" y="5515384"/>
            <a:ext cx="637882" cy="543885"/>
          </a:xfrm>
          <a:prstGeom prst="rect">
            <a:avLst/>
          </a:prstGeom>
        </p:spPr>
      </p:pic>
      <p:pic>
        <p:nvPicPr>
          <p:cNvPr id="12" name="Picture 11">
            <a:extLst>
              <a:ext uri="{FF2B5EF4-FFF2-40B4-BE49-F238E27FC236}">
                <a16:creationId xmlns:a16="http://schemas.microsoft.com/office/drawing/2014/main" id="{811A8B92-97E4-87A7-0603-14BF51EC5A48}"/>
              </a:ext>
            </a:extLst>
          </p:cNvPr>
          <p:cNvPicPr>
            <a:picLocks noChangeAspect="1"/>
          </p:cNvPicPr>
          <p:nvPr/>
        </p:nvPicPr>
        <p:blipFill>
          <a:blip r:embed="rId6"/>
          <a:stretch>
            <a:fillRect/>
          </a:stretch>
        </p:blipFill>
        <p:spPr>
          <a:xfrm>
            <a:off x="5323137" y="5524571"/>
            <a:ext cx="700669" cy="575893"/>
          </a:xfrm>
          <a:prstGeom prst="rect">
            <a:avLst/>
          </a:prstGeom>
        </p:spPr>
      </p:pic>
      <p:sp>
        <p:nvSpPr>
          <p:cNvPr id="14" name="TextBox 13">
            <a:extLst>
              <a:ext uri="{FF2B5EF4-FFF2-40B4-BE49-F238E27FC236}">
                <a16:creationId xmlns:a16="http://schemas.microsoft.com/office/drawing/2014/main" id="{A8C98286-2844-1B1A-D4E1-A2A8E873556E}"/>
              </a:ext>
            </a:extLst>
          </p:cNvPr>
          <p:cNvSpPr txBox="1"/>
          <p:nvPr/>
        </p:nvSpPr>
        <p:spPr>
          <a:xfrm>
            <a:off x="5257800" y="6091535"/>
            <a:ext cx="1000041" cy="461665"/>
          </a:xfrm>
          <a:prstGeom prst="rect">
            <a:avLst/>
          </a:prstGeom>
          <a:noFill/>
        </p:spPr>
        <p:txBody>
          <a:bodyPr wrap="square" rtlCol="0">
            <a:spAutoFit/>
          </a:bodyPr>
          <a:lstStyle/>
          <a:p>
            <a:r>
              <a:rPr lang="en-US" sz="1200" dirty="0"/>
              <a:t>PowerMic Selected</a:t>
            </a:r>
          </a:p>
        </p:txBody>
      </p:sp>
      <p:sp>
        <p:nvSpPr>
          <p:cNvPr id="15" name="TextBox 14">
            <a:extLst>
              <a:ext uri="{FF2B5EF4-FFF2-40B4-BE49-F238E27FC236}">
                <a16:creationId xmlns:a16="http://schemas.microsoft.com/office/drawing/2014/main" id="{A679C5F2-B18B-D1F8-744D-C8D3CBC42B1C}"/>
              </a:ext>
            </a:extLst>
          </p:cNvPr>
          <p:cNvSpPr txBox="1"/>
          <p:nvPr/>
        </p:nvSpPr>
        <p:spPr>
          <a:xfrm>
            <a:off x="6248400" y="6019800"/>
            <a:ext cx="1219200" cy="646331"/>
          </a:xfrm>
          <a:prstGeom prst="rect">
            <a:avLst/>
          </a:prstGeom>
          <a:noFill/>
        </p:spPr>
        <p:txBody>
          <a:bodyPr wrap="square" rtlCol="0">
            <a:spAutoFit/>
          </a:bodyPr>
          <a:lstStyle/>
          <a:p>
            <a:r>
              <a:rPr lang="en-US" sz="1200" dirty="0"/>
              <a:t>PowerMic Mobile Selected</a:t>
            </a:r>
          </a:p>
        </p:txBody>
      </p:sp>
      <p:pic>
        <p:nvPicPr>
          <p:cNvPr id="13" name="Picture 12">
            <a:extLst>
              <a:ext uri="{FF2B5EF4-FFF2-40B4-BE49-F238E27FC236}">
                <a16:creationId xmlns:a16="http://schemas.microsoft.com/office/drawing/2014/main" id="{75AE7720-773F-5A7A-E8DC-33B64BC2DD75}"/>
              </a:ext>
            </a:extLst>
          </p:cNvPr>
          <p:cNvPicPr>
            <a:picLocks noChangeAspect="1"/>
          </p:cNvPicPr>
          <p:nvPr/>
        </p:nvPicPr>
        <p:blipFill>
          <a:blip r:embed="rId7"/>
          <a:stretch>
            <a:fillRect/>
          </a:stretch>
        </p:blipFill>
        <p:spPr>
          <a:xfrm>
            <a:off x="6980007" y="5515383"/>
            <a:ext cx="687012" cy="543885"/>
          </a:xfrm>
          <a:prstGeom prst="rect">
            <a:avLst/>
          </a:prstGeom>
        </p:spPr>
      </p:pic>
      <p:pic>
        <p:nvPicPr>
          <p:cNvPr id="9" name="Picture 8">
            <a:extLst>
              <a:ext uri="{FF2B5EF4-FFF2-40B4-BE49-F238E27FC236}">
                <a16:creationId xmlns:a16="http://schemas.microsoft.com/office/drawing/2014/main" id="{495922A5-1564-8770-93F6-7FC8E958E77A}"/>
              </a:ext>
            </a:extLst>
          </p:cNvPr>
          <p:cNvPicPr>
            <a:picLocks noChangeAspect="1"/>
          </p:cNvPicPr>
          <p:nvPr/>
        </p:nvPicPr>
        <p:blipFill>
          <a:blip r:embed="rId8"/>
          <a:stretch>
            <a:fillRect/>
          </a:stretch>
        </p:blipFill>
        <p:spPr>
          <a:xfrm>
            <a:off x="3974818" y="5508099"/>
            <a:ext cx="673382" cy="543885"/>
          </a:xfrm>
          <a:prstGeom prst="rect">
            <a:avLst/>
          </a:prstGeom>
        </p:spPr>
      </p:pic>
      <p:sp>
        <p:nvSpPr>
          <p:cNvPr id="11" name="TextBox 10">
            <a:extLst>
              <a:ext uri="{FF2B5EF4-FFF2-40B4-BE49-F238E27FC236}">
                <a16:creationId xmlns:a16="http://schemas.microsoft.com/office/drawing/2014/main" id="{3B9D0433-CA65-DB41-6BE1-4ED931E7D84C}"/>
              </a:ext>
            </a:extLst>
          </p:cNvPr>
          <p:cNvSpPr txBox="1"/>
          <p:nvPr/>
        </p:nvSpPr>
        <p:spPr>
          <a:xfrm>
            <a:off x="3886199" y="6059269"/>
            <a:ext cx="1524001" cy="646331"/>
          </a:xfrm>
          <a:prstGeom prst="rect">
            <a:avLst/>
          </a:prstGeom>
          <a:noFill/>
        </p:spPr>
        <p:txBody>
          <a:bodyPr wrap="square" rtlCol="0">
            <a:spAutoFit/>
          </a:bodyPr>
          <a:lstStyle/>
          <a:p>
            <a:r>
              <a:rPr lang="en-US" sz="1200" dirty="0"/>
              <a:t>Microphone Array </a:t>
            </a:r>
            <a:r>
              <a:rPr lang="en-US" sz="1200" dirty="0" err="1"/>
              <a:t>Realtec</a:t>
            </a:r>
            <a:r>
              <a:rPr lang="en-US" sz="1200" dirty="0"/>
              <a:t> ® Audio Selected</a:t>
            </a:r>
          </a:p>
        </p:txBody>
      </p:sp>
    </p:spTree>
    <p:extLst>
      <p:ext uri="{BB962C8B-B14F-4D97-AF65-F5344CB8AC3E}">
        <p14:creationId xmlns:p14="http://schemas.microsoft.com/office/powerpoint/2010/main" val="1001225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5731-7C9E-E752-6EEF-34874C16B7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2868086-C8DF-EABA-4B18-15B39E6C686D}"/>
              </a:ext>
            </a:extLst>
          </p:cNvPr>
          <p:cNvPicPr>
            <a:picLocks noChangeAspect="1"/>
          </p:cNvPicPr>
          <p:nvPr/>
        </p:nvPicPr>
        <p:blipFill>
          <a:blip r:embed="rId2"/>
          <a:stretch>
            <a:fillRect/>
          </a:stretch>
        </p:blipFill>
        <p:spPr>
          <a:xfrm>
            <a:off x="5179137" y="988263"/>
            <a:ext cx="1698068" cy="1195822"/>
          </a:xfrm>
          <a:prstGeom prst="rect">
            <a:avLst/>
          </a:prstGeom>
          <a:ln w="12700">
            <a:solidFill>
              <a:schemeClr val="accent1"/>
            </a:solidFill>
          </a:ln>
        </p:spPr>
      </p:pic>
      <p:sp>
        <p:nvSpPr>
          <p:cNvPr id="2" name="Content Placeholder 1">
            <a:extLst>
              <a:ext uri="{FF2B5EF4-FFF2-40B4-BE49-F238E27FC236}">
                <a16:creationId xmlns:a16="http://schemas.microsoft.com/office/drawing/2014/main" id="{AED0C911-4EEC-7B1B-B996-70171D68C418}"/>
              </a:ext>
            </a:extLst>
          </p:cNvPr>
          <p:cNvSpPr>
            <a:spLocks noGrp="1"/>
          </p:cNvSpPr>
          <p:nvPr>
            <p:ph idx="1"/>
          </p:nvPr>
        </p:nvSpPr>
        <p:spPr>
          <a:xfrm>
            <a:off x="226154" y="914400"/>
            <a:ext cx="8689518" cy="4798052"/>
          </a:xfrm>
        </p:spPr>
        <p:txBody>
          <a:bodyPr/>
          <a:lstStyle/>
          <a:p>
            <a:pPr marL="0" marR="0" lvl="0" indent="0">
              <a:spcBef>
                <a:spcPts val="335"/>
              </a:spcBef>
              <a:spcAft>
                <a:spcPts val="0"/>
              </a:spcAft>
              <a:buNone/>
            </a:pPr>
            <a:r>
              <a:rPr lang="en-US" sz="1400" dirty="0">
                <a:effectLst/>
                <a:latin typeface="Arial" panose="020B0604020202020204" pitchFamily="34" charset="0"/>
                <a:ea typeface="Times New Roman" panose="02020603050405020304" pitchFamily="18" charset="0"/>
                <a:cs typeface="Arial" panose="020B0604020202020204" pitchFamily="34" charset="0"/>
              </a:rPr>
              <a:t>Users will now be able to use DMO in Epic Hyperdrive. </a:t>
            </a:r>
          </a:p>
          <a:p>
            <a:pPr marL="0" marR="0" lvl="0" indent="0">
              <a:spcBef>
                <a:spcPts val="335"/>
              </a:spcBef>
              <a:spcAft>
                <a:spcPts val="0"/>
              </a:spcAft>
              <a:buNone/>
            </a:pPr>
            <a:endParaRPr lang="en-US" sz="14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4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400" b="1" u="sng" dirty="0">
                <a:effectLst/>
                <a:latin typeface="Arial" panose="020B0604020202020204" pitchFamily="34" charset="0"/>
                <a:ea typeface="Times New Roman" panose="02020603050405020304" pitchFamily="18" charset="0"/>
                <a:cs typeface="Arial" panose="020B0604020202020204" pitchFamily="34" charset="0"/>
              </a:rPr>
              <a:t>REMINDERS</a:t>
            </a:r>
            <a:r>
              <a:rPr lang="en-US" sz="1400" b="1" dirty="0">
                <a:effectLst/>
                <a:latin typeface="Arial" panose="020B0604020202020204" pitchFamily="34" charset="0"/>
                <a:ea typeface="Times New Roman" panose="02020603050405020304" pitchFamily="18" charset="0"/>
                <a:cs typeface="Arial" panose="020B0604020202020204" pitchFamily="34" charset="0"/>
              </a:rPr>
              <a:t>:</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spcBef>
                <a:spcPts val="335"/>
              </a:spcBef>
              <a:spcAft>
                <a:spcPts val="0"/>
              </a:spcAft>
              <a:buNone/>
            </a:pPr>
            <a:r>
              <a:rPr lang="en-US" sz="1400" dirty="0">
                <a:effectLst/>
                <a:latin typeface="Arial" panose="020B0604020202020204" pitchFamily="34" charset="0"/>
                <a:ea typeface="Times New Roman" panose="02020603050405020304" pitchFamily="18" charset="0"/>
                <a:cs typeface="Arial" panose="020B0604020202020204" pitchFamily="34" charset="0"/>
              </a:rPr>
              <a:t>If you choose to use the </a:t>
            </a:r>
            <a:r>
              <a:rPr lang="en-US" sz="1400" b="1" dirty="0">
                <a:effectLst/>
                <a:latin typeface="Arial" panose="020B0604020202020204" pitchFamily="34" charset="0"/>
                <a:ea typeface="Times New Roman" panose="02020603050405020304" pitchFamily="18" charset="0"/>
                <a:cs typeface="Arial" panose="020B0604020202020204" pitchFamily="34" charset="0"/>
              </a:rPr>
              <a:t>Epic Hyperdrive </a:t>
            </a:r>
            <a:r>
              <a:rPr lang="en-US" sz="1400" dirty="0">
                <a:effectLst/>
                <a:latin typeface="Arial" panose="020B0604020202020204" pitchFamily="34" charset="0"/>
                <a:ea typeface="Times New Roman" panose="02020603050405020304" pitchFamily="18" charset="0"/>
                <a:cs typeface="Arial" panose="020B0604020202020204" pitchFamily="34" charset="0"/>
              </a:rPr>
              <a:t>icon </a:t>
            </a:r>
            <a:r>
              <a:rPr lang="en-US" sz="1400" dirty="0">
                <a:latin typeface="Arial" panose="020B0604020202020204" pitchFamily="34" charset="0"/>
                <a:ea typeface="Times New Roman" panose="02020603050405020304" pitchFamily="18" charset="0"/>
                <a:cs typeface="Arial" panose="020B0604020202020204" pitchFamily="34" charset="0"/>
              </a:rPr>
              <a:t>on the desktop </a:t>
            </a:r>
            <a:r>
              <a:rPr lang="en-US" sz="1400" dirty="0">
                <a:effectLst/>
                <a:latin typeface="Arial" panose="020B0604020202020204" pitchFamily="34" charset="0"/>
                <a:ea typeface="Times New Roman" panose="02020603050405020304" pitchFamily="18" charset="0"/>
                <a:cs typeface="Arial" panose="020B0604020202020204" pitchFamily="34" charset="0"/>
              </a:rPr>
              <a:t>to log into Epic instead of the </a:t>
            </a:r>
            <a:r>
              <a:rPr lang="en-US" sz="1400" b="1" dirty="0">
                <a:effectLst/>
                <a:latin typeface="Arial" panose="020B0604020202020204" pitchFamily="34" charset="0"/>
                <a:ea typeface="Times New Roman" panose="02020603050405020304" pitchFamily="18" charset="0"/>
                <a:cs typeface="Arial" panose="020B0604020202020204" pitchFamily="34" charset="0"/>
              </a:rPr>
              <a:t>DMO Hyperdrive </a:t>
            </a:r>
            <a:r>
              <a:rPr lang="en-US" sz="1400" dirty="0">
                <a:effectLst/>
                <a:latin typeface="Arial" panose="020B0604020202020204" pitchFamily="34" charset="0"/>
                <a:ea typeface="Times New Roman" panose="02020603050405020304" pitchFamily="18" charset="0"/>
                <a:cs typeface="Arial" panose="020B0604020202020204" pitchFamily="34" charset="0"/>
              </a:rPr>
              <a:t>icon in the DMO EMR folder in MyApps, </a:t>
            </a:r>
            <a:r>
              <a:rPr lang="en-US" sz="1400" dirty="0">
                <a:latin typeface="Arial" panose="020B0604020202020204" pitchFamily="34" charset="0"/>
                <a:ea typeface="Times New Roman" panose="02020603050405020304" pitchFamily="18" charset="0"/>
                <a:cs typeface="Arial" panose="020B0604020202020204" pitchFamily="34" charset="0"/>
              </a:rPr>
              <a:t>DMO will not automatically login, and you will need</a:t>
            </a:r>
            <a:r>
              <a:rPr lang="en-US" sz="1400" dirty="0">
                <a:effectLst/>
                <a:latin typeface="Arial" panose="020B0604020202020204" pitchFamily="34" charset="0"/>
                <a:ea typeface="Times New Roman" panose="02020603050405020304" pitchFamily="18" charset="0"/>
                <a:cs typeface="Arial" panose="020B0604020202020204" pitchFamily="34" charset="0"/>
              </a:rPr>
              <a:t> to click the DMO icon on the Epic toolbar to launch DMO.</a:t>
            </a:r>
          </a:p>
          <a:p>
            <a:pPr marL="0" marR="0" lvl="0" indent="0">
              <a:spcBef>
                <a:spcPts val="335"/>
              </a:spcBef>
              <a:spcAft>
                <a:spcPts val="0"/>
              </a:spcAft>
              <a:buNone/>
            </a:pPr>
            <a:endParaRPr lang="en-US" sz="14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400" dirty="0">
                <a:latin typeface="Arial" panose="020B0604020202020204" pitchFamily="34" charset="0"/>
                <a:cs typeface="Arial" panose="020B0604020202020204" pitchFamily="34" charset="0"/>
              </a:rPr>
              <a:t>Again, the DMO button on the Epic toolbar is not available for behavioral health, speech, occupational, and physical therapists, necessitating the need for use of paired launch method in MyApps for these roles.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4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400" dirty="0">
                <a:effectLst/>
                <a:latin typeface="Arial" panose="020B0604020202020204" pitchFamily="34" charset="0"/>
                <a:ea typeface="Times New Roman" panose="02020603050405020304" pitchFamily="18" charset="0"/>
                <a:cs typeface="Arial" panose="020B0604020202020204" pitchFamily="34" charset="0"/>
              </a:rPr>
              <a:t>Of note, if while using Epic, you accidentally log out of DMO, you can use the DMO icon on the Epic toolbar to log back in to DMO.</a:t>
            </a:r>
          </a:p>
          <a:p>
            <a:pPr marL="0" marR="0" lvl="0" indent="0">
              <a:spcBef>
                <a:spcPts val="335"/>
              </a:spcBef>
              <a:spcAft>
                <a:spcPts val="0"/>
              </a:spcAft>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p:txBody>
      </p:sp>
      <p:sp>
        <p:nvSpPr>
          <p:cNvPr id="3" name="Title 2">
            <a:extLst>
              <a:ext uri="{FF2B5EF4-FFF2-40B4-BE49-F238E27FC236}">
                <a16:creationId xmlns:a16="http://schemas.microsoft.com/office/drawing/2014/main" id="{9C2CF330-87E0-429A-BF4A-5A4D4E8BA234}"/>
              </a:ext>
            </a:extLst>
          </p:cNvPr>
          <p:cNvSpPr>
            <a:spLocks noGrp="1"/>
          </p:cNvSpPr>
          <p:nvPr>
            <p:ph type="title"/>
          </p:nvPr>
        </p:nvSpPr>
        <p:spPr/>
        <p:txBody>
          <a:bodyPr/>
          <a:lstStyle/>
          <a:p>
            <a:pPr algn="ctr"/>
            <a:r>
              <a:rPr lang="en-US" dirty="0">
                <a:latin typeface="Arial" pitchFamily="34" charset="0"/>
                <a:cs typeface="Arial" pitchFamily="34" charset="0"/>
              </a:rPr>
              <a:t>Accessing DMO and Epic From a Non-Clinical Workstation via MyApps</a:t>
            </a:r>
            <a:endParaRPr lang="en-US" dirty="0"/>
          </a:p>
        </p:txBody>
      </p:sp>
      <p:sp>
        <p:nvSpPr>
          <p:cNvPr id="4" name="Slide Number Placeholder 3">
            <a:extLst>
              <a:ext uri="{FF2B5EF4-FFF2-40B4-BE49-F238E27FC236}">
                <a16:creationId xmlns:a16="http://schemas.microsoft.com/office/drawing/2014/main" id="{5E30BC5B-B704-4CE5-FACF-77AFE90BD4ED}"/>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28</a:t>
            </a:fld>
            <a:endParaRPr lang="en-US">
              <a:solidFill>
                <a:srgbClr val="FFFFFF"/>
              </a:solidFill>
            </a:endParaRPr>
          </a:p>
        </p:txBody>
      </p:sp>
      <p:pic>
        <p:nvPicPr>
          <p:cNvPr id="14" name="Picture 13">
            <a:extLst>
              <a:ext uri="{FF2B5EF4-FFF2-40B4-BE49-F238E27FC236}">
                <a16:creationId xmlns:a16="http://schemas.microsoft.com/office/drawing/2014/main" id="{06E2C61D-BC55-2600-1D8D-1F2875E5C6E0}"/>
              </a:ext>
            </a:extLst>
          </p:cNvPr>
          <p:cNvPicPr>
            <a:picLocks noChangeAspect="1"/>
          </p:cNvPicPr>
          <p:nvPr/>
        </p:nvPicPr>
        <p:blipFill>
          <a:blip r:embed="rId3"/>
          <a:stretch>
            <a:fillRect/>
          </a:stretch>
        </p:blipFill>
        <p:spPr>
          <a:xfrm>
            <a:off x="7004407" y="1011123"/>
            <a:ext cx="838200" cy="875053"/>
          </a:xfrm>
          <a:prstGeom prst="rect">
            <a:avLst/>
          </a:prstGeom>
        </p:spPr>
      </p:pic>
      <p:pic>
        <p:nvPicPr>
          <p:cNvPr id="17" name="Picture 16">
            <a:extLst>
              <a:ext uri="{FF2B5EF4-FFF2-40B4-BE49-F238E27FC236}">
                <a16:creationId xmlns:a16="http://schemas.microsoft.com/office/drawing/2014/main" id="{D709B866-3E8D-81D0-D2F8-E0009BFE69AA}"/>
              </a:ext>
            </a:extLst>
          </p:cNvPr>
          <p:cNvPicPr>
            <a:picLocks noChangeAspect="1"/>
          </p:cNvPicPr>
          <p:nvPr/>
        </p:nvPicPr>
        <p:blipFill>
          <a:blip r:embed="rId4"/>
          <a:stretch>
            <a:fillRect/>
          </a:stretch>
        </p:blipFill>
        <p:spPr>
          <a:xfrm flipH="1">
            <a:off x="7917404" y="1043123"/>
            <a:ext cx="629564" cy="811051"/>
          </a:xfrm>
          <a:prstGeom prst="rect">
            <a:avLst/>
          </a:prstGeom>
        </p:spPr>
      </p:pic>
      <p:pic>
        <p:nvPicPr>
          <p:cNvPr id="6" name="Picture 5">
            <a:extLst>
              <a:ext uri="{FF2B5EF4-FFF2-40B4-BE49-F238E27FC236}">
                <a16:creationId xmlns:a16="http://schemas.microsoft.com/office/drawing/2014/main" id="{C080CCEA-D11B-4AA4-E087-D9105141A75C}"/>
              </a:ext>
            </a:extLst>
          </p:cNvPr>
          <p:cNvPicPr>
            <a:picLocks noChangeAspect="1"/>
          </p:cNvPicPr>
          <p:nvPr/>
        </p:nvPicPr>
        <p:blipFill>
          <a:blip r:embed="rId5"/>
          <a:stretch>
            <a:fillRect/>
          </a:stretch>
        </p:blipFill>
        <p:spPr>
          <a:xfrm>
            <a:off x="1676400" y="1228937"/>
            <a:ext cx="597617" cy="811051"/>
          </a:xfrm>
          <a:prstGeom prst="rect">
            <a:avLst/>
          </a:prstGeom>
        </p:spPr>
      </p:pic>
      <p:cxnSp>
        <p:nvCxnSpPr>
          <p:cNvPr id="8" name="Straight Arrow Connector 7">
            <a:extLst>
              <a:ext uri="{FF2B5EF4-FFF2-40B4-BE49-F238E27FC236}">
                <a16:creationId xmlns:a16="http://schemas.microsoft.com/office/drawing/2014/main" id="{122E53B4-D6B0-7165-9E6E-98B953D9429E}"/>
              </a:ext>
            </a:extLst>
          </p:cNvPr>
          <p:cNvCxnSpPr/>
          <p:nvPr/>
        </p:nvCxnSpPr>
        <p:spPr>
          <a:xfrm>
            <a:off x="6477000" y="1634462"/>
            <a:ext cx="52740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DA17D36-9771-1736-A5C7-D065D679AF39}"/>
              </a:ext>
            </a:extLst>
          </p:cNvPr>
          <p:cNvPicPr>
            <a:picLocks noChangeAspect="1"/>
          </p:cNvPicPr>
          <p:nvPr/>
        </p:nvPicPr>
        <p:blipFill>
          <a:blip r:embed="rId6"/>
          <a:stretch>
            <a:fillRect/>
          </a:stretch>
        </p:blipFill>
        <p:spPr>
          <a:xfrm>
            <a:off x="2202837" y="4364795"/>
            <a:ext cx="4730390" cy="1970996"/>
          </a:xfrm>
          <a:prstGeom prst="rect">
            <a:avLst/>
          </a:prstGeom>
          <a:ln w="12700">
            <a:solidFill>
              <a:schemeClr val="accent1"/>
            </a:solidFill>
          </a:ln>
        </p:spPr>
      </p:pic>
      <p:sp>
        <p:nvSpPr>
          <p:cNvPr id="9" name="Rectangle 8">
            <a:extLst>
              <a:ext uri="{FF2B5EF4-FFF2-40B4-BE49-F238E27FC236}">
                <a16:creationId xmlns:a16="http://schemas.microsoft.com/office/drawing/2014/main" id="{C4058A63-CB0F-6D6B-29F0-60DC757DACB2}"/>
              </a:ext>
            </a:extLst>
          </p:cNvPr>
          <p:cNvSpPr/>
          <p:nvPr/>
        </p:nvSpPr>
        <p:spPr>
          <a:xfrm>
            <a:off x="2971800" y="4572000"/>
            <a:ext cx="457200" cy="30480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10" name="Straight Arrow Connector 9">
            <a:extLst>
              <a:ext uri="{FF2B5EF4-FFF2-40B4-BE49-F238E27FC236}">
                <a16:creationId xmlns:a16="http://schemas.microsoft.com/office/drawing/2014/main" id="{7CE52655-E778-F2A5-3875-C74A2AAAF1F8}"/>
              </a:ext>
            </a:extLst>
          </p:cNvPr>
          <p:cNvCxnSpPr>
            <a:cxnSpLocks/>
          </p:cNvCxnSpPr>
          <p:nvPr/>
        </p:nvCxnSpPr>
        <p:spPr>
          <a:xfrm flipV="1">
            <a:off x="1371600" y="4876800"/>
            <a:ext cx="1524000" cy="918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820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FDEBF1-97FB-0E09-217C-F876B6CC23F4}"/>
              </a:ext>
            </a:extLst>
          </p:cNvPr>
          <p:cNvSpPr>
            <a:spLocks noGrp="1"/>
          </p:cNvSpPr>
          <p:nvPr>
            <p:ph idx="1"/>
          </p:nvPr>
        </p:nvSpPr>
        <p:spPr>
          <a:xfrm>
            <a:off x="226154" y="1066800"/>
            <a:ext cx="8689518" cy="4788004"/>
          </a:xfrm>
        </p:spPr>
        <p:txBody>
          <a:bodyPr/>
          <a:lstStyle/>
          <a:p>
            <a:pPr marL="0" marR="0" lvl="0" indent="0">
              <a:spcBef>
                <a:spcPts val="335"/>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If you are an </a:t>
            </a:r>
            <a:r>
              <a:rPr lang="en-US" sz="1800" dirty="0">
                <a:latin typeface="Arial" panose="020B0604020202020204" pitchFamily="34" charset="0"/>
                <a:cs typeface="Arial" panose="020B0604020202020204" pitchFamily="34" charset="0"/>
              </a:rPr>
              <a:t>MD, NP, or PA and </a:t>
            </a:r>
            <a:r>
              <a:rPr lang="en-US" sz="1800" dirty="0">
                <a:effectLst/>
                <a:latin typeface="Arial" panose="020B0604020202020204" pitchFamily="34" charset="0"/>
                <a:ea typeface="Times New Roman" panose="02020603050405020304" pitchFamily="18" charset="0"/>
                <a:cs typeface="Arial" panose="020B0604020202020204" pitchFamily="34" charset="0"/>
              </a:rPr>
              <a:t>do not see the DMO icon on your Epic toolbar, please let me know so that I can open a ticke</a:t>
            </a:r>
            <a:r>
              <a:rPr lang="en-US" sz="1800" dirty="0">
                <a:latin typeface="Arial" panose="020B0604020202020204" pitchFamily="34" charset="0"/>
                <a:ea typeface="Times New Roman" panose="02020603050405020304" pitchFamily="18" charset="0"/>
                <a:cs typeface="Arial" panose="020B0604020202020204" pitchFamily="34" charset="0"/>
              </a:rPr>
              <a:t>t with the Dragon team on your behalf to fix this issue.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335"/>
              </a:spcBef>
              <a:spcAft>
                <a:spcPts val="0"/>
              </a:spcAft>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p:txBody>
      </p:sp>
      <p:sp>
        <p:nvSpPr>
          <p:cNvPr id="3" name="Title 2">
            <a:extLst>
              <a:ext uri="{FF2B5EF4-FFF2-40B4-BE49-F238E27FC236}">
                <a16:creationId xmlns:a16="http://schemas.microsoft.com/office/drawing/2014/main" id="{E77085A3-BD71-761F-0AB2-BB057B23C88A}"/>
              </a:ext>
            </a:extLst>
          </p:cNvPr>
          <p:cNvSpPr>
            <a:spLocks noGrp="1"/>
          </p:cNvSpPr>
          <p:nvPr>
            <p:ph type="title"/>
          </p:nvPr>
        </p:nvSpPr>
        <p:spPr/>
        <p:txBody>
          <a:bodyPr/>
          <a:lstStyle/>
          <a:p>
            <a:pPr algn="ctr"/>
            <a:r>
              <a:rPr lang="en-US" dirty="0">
                <a:latin typeface="Arial" pitchFamily="34" charset="0"/>
                <a:cs typeface="Arial" pitchFamily="34" charset="0"/>
              </a:rPr>
              <a:t>Accessing DMO and Epic From a Non-Clinical Workstation via MyApps</a:t>
            </a:r>
            <a:endParaRPr lang="en-US" dirty="0"/>
          </a:p>
        </p:txBody>
      </p:sp>
      <p:sp>
        <p:nvSpPr>
          <p:cNvPr id="4" name="Slide Number Placeholder 3">
            <a:extLst>
              <a:ext uri="{FF2B5EF4-FFF2-40B4-BE49-F238E27FC236}">
                <a16:creationId xmlns:a16="http://schemas.microsoft.com/office/drawing/2014/main" id="{0C95A6CF-8715-CE93-BAFC-56E1B1F9EB7C}"/>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29</a:t>
            </a:fld>
            <a:endParaRPr lang="en-US">
              <a:solidFill>
                <a:srgbClr val="FFFFFF"/>
              </a:solidFill>
            </a:endParaRPr>
          </a:p>
        </p:txBody>
      </p:sp>
      <p:pic>
        <p:nvPicPr>
          <p:cNvPr id="17" name="Picture 16">
            <a:extLst>
              <a:ext uri="{FF2B5EF4-FFF2-40B4-BE49-F238E27FC236}">
                <a16:creationId xmlns:a16="http://schemas.microsoft.com/office/drawing/2014/main" id="{48AEE44D-A7E1-F3CD-AB02-E3E1EE9A07F4}"/>
              </a:ext>
            </a:extLst>
          </p:cNvPr>
          <p:cNvPicPr>
            <a:picLocks noChangeAspect="1"/>
          </p:cNvPicPr>
          <p:nvPr/>
        </p:nvPicPr>
        <p:blipFill>
          <a:blip r:embed="rId2"/>
          <a:stretch>
            <a:fillRect/>
          </a:stretch>
        </p:blipFill>
        <p:spPr>
          <a:xfrm flipH="1">
            <a:off x="8001000" y="1601389"/>
            <a:ext cx="528198" cy="680464"/>
          </a:xfrm>
          <a:prstGeom prst="rect">
            <a:avLst/>
          </a:prstGeom>
        </p:spPr>
      </p:pic>
      <p:pic>
        <p:nvPicPr>
          <p:cNvPr id="9" name="Picture 8">
            <a:extLst>
              <a:ext uri="{FF2B5EF4-FFF2-40B4-BE49-F238E27FC236}">
                <a16:creationId xmlns:a16="http://schemas.microsoft.com/office/drawing/2014/main" id="{C4BC4B33-7132-D2A4-68A1-57301D7EAACC}"/>
              </a:ext>
            </a:extLst>
          </p:cNvPr>
          <p:cNvPicPr>
            <a:picLocks noChangeAspect="1"/>
          </p:cNvPicPr>
          <p:nvPr/>
        </p:nvPicPr>
        <p:blipFill>
          <a:blip r:embed="rId3"/>
          <a:stretch>
            <a:fillRect/>
          </a:stretch>
        </p:blipFill>
        <p:spPr>
          <a:xfrm>
            <a:off x="914400" y="2262333"/>
            <a:ext cx="7186268" cy="2994278"/>
          </a:xfrm>
          <a:prstGeom prst="rect">
            <a:avLst/>
          </a:prstGeom>
          <a:ln w="12700">
            <a:solidFill>
              <a:schemeClr val="accent1"/>
            </a:solidFill>
          </a:ln>
        </p:spPr>
      </p:pic>
      <p:cxnSp>
        <p:nvCxnSpPr>
          <p:cNvPr id="6" name="Straight Arrow Connector 5">
            <a:extLst>
              <a:ext uri="{FF2B5EF4-FFF2-40B4-BE49-F238E27FC236}">
                <a16:creationId xmlns:a16="http://schemas.microsoft.com/office/drawing/2014/main" id="{0DEED128-1A68-A0B6-6F51-CD97EC06CB22}"/>
              </a:ext>
            </a:extLst>
          </p:cNvPr>
          <p:cNvCxnSpPr>
            <a:cxnSpLocks/>
          </p:cNvCxnSpPr>
          <p:nvPr/>
        </p:nvCxnSpPr>
        <p:spPr>
          <a:xfrm flipV="1">
            <a:off x="652463" y="3015887"/>
            <a:ext cx="1490663" cy="8898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C689306-AABB-944E-3C04-BE6B7322967A}"/>
              </a:ext>
            </a:extLst>
          </p:cNvPr>
          <p:cNvSpPr/>
          <p:nvPr/>
        </p:nvSpPr>
        <p:spPr>
          <a:xfrm>
            <a:off x="2209800" y="2647951"/>
            <a:ext cx="457200" cy="344609"/>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4026309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33CB-DA9E-4D6D-9301-7A1E3EE9180C}"/>
              </a:ext>
            </a:extLst>
          </p:cNvPr>
          <p:cNvSpPr>
            <a:spLocks noGrp="1"/>
          </p:cNvSpPr>
          <p:nvPr>
            <p:ph type="title"/>
          </p:nvPr>
        </p:nvSpPr>
        <p:spPr/>
        <p:txBody>
          <a:bodyPr/>
          <a:lstStyle/>
          <a:p>
            <a:r>
              <a:rPr lang="en-US" dirty="0"/>
              <a:t>Audio Settings – Windows 10</a:t>
            </a:r>
          </a:p>
        </p:txBody>
      </p:sp>
      <p:sp>
        <p:nvSpPr>
          <p:cNvPr id="3" name="Slide Number Placeholder 2">
            <a:extLst>
              <a:ext uri="{FF2B5EF4-FFF2-40B4-BE49-F238E27FC236}">
                <a16:creationId xmlns:a16="http://schemas.microsoft.com/office/drawing/2014/main" id="{68E096D9-8A6A-40C5-A166-44531A5F0018}"/>
              </a:ext>
            </a:extLst>
          </p:cNvPr>
          <p:cNvSpPr>
            <a:spLocks noGrp="1"/>
          </p:cNvSpPr>
          <p:nvPr>
            <p:ph type="sldNum" sz="quarter" idx="10"/>
          </p:nvPr>
        </p:nvSpPr>
        <p:spPr/>
        <p:txBody>
          <a:bodyPr/>
          <a:lstStyle/>
          <a:p>
            <a:pPr>
              <a:defRPr/>
            </a:pPr>
            <a:fld id="{108B6DC3-01B1-4D04-90FB-3FF31C45F063}" type="slidenum">
              <a:rPr lang="en-US" smtClean="0">
                <a:solidFill>
                  <a:srgbClr val="FFFFFF"/>
                </a:solidFill>
              </a:rPr>
              <a:pPr>
                <a:defRPr/>
              </a:pPr>
              <a:t>3</a:t>
            </a:fld>
            <a:endParaRPr lang="en-US" dirty="0">
              <a:solidFill>
                <a:srgbClr val="FFFFFF"/>
              </a:solidFill>
            </a:endParaRPr>
          </a:p>
        </p:txBody>
      </p:sp>
      <p:sp>
        <p:nvSpPr>
          <p:cNvPr id="4" name="TextBox 3">
            <a:extLst>
              <a:ext uri="{FF2B5EF4-FFF2-40B4-BE49-F238E27FC236}">
                <a16:creationId xmlns:a16="http://schemas.microsoft.com/office/drawing/2014/main" id="{8ABEB084-2138-4D5F-8BC4-CCD9403ED382}"/>
              </a:ext>
            </a:extLst>
          </p:cNvPr>
          <p:cNvSpPr txBox="1"/>
          <p:nvPr/>
        </p:nvSpPr>
        <p:spPr>
          <a:xfrm>
            <a:off x="26126" y="922377"/>
            <a:ext cx="8966924" cy="5478423"/>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If your audio for the presentation is going through your PowerMic and you would like to fix this:</a:t>
            </a:r>
          </a:p>
          <a:p>
            <a:endParaRPr lang="en-US" sz="1400" dirty="0">
              <a:latin typeface="Arial" panose="020B0604020202020204" pitchFamily="34" charset="0"/>
              <a:cs typeface="Arial" panose="020B0604020202020204" pitchFamily="34" charset="0"/>
            </a:endParaRPr>
          </a:p>
          <a:p>
            <a:r>
              <a:rPr lang="en-US" sz="1400" b="1" u="sng" dirty="0">
                <a:latin typeface="Arial" panose="020B0604020202020204" pitchFamily="34" charset="0"/>
                <a:cs typeface="Arial" panose="020B0604020202020204" pitchFamily="34" charset="0"/>
              </a:rPr>
              <a:t>For Windows 10</a:t>
            </a:r>
            <a:r>
              <a:rPr lang="en-US" sz="1400" dirty="0">
                <a:latin typeface="Arial" panose="020B0604020202020204" pitchFamily="34" charset="0"/>
                <a:cs typeface="Arial" panose="020B0604020202020204" pitchFamily="34" charset="0"/>
              </a:rPr>
              <a:t>:  Right click on Speakers/Headphones icon in tray on your PC</a:t>
            </a:r>
          </a:p>
          <a:p>
            <a:r>
              <a:rPr lang="en-US" sz="1400" dirty="0">
                <a:latin typeface="Arial" panose="020B0604020202020204" pitchFamily="34" charset="0"/>
                <a:cs typeface="Arial" panose="020B0604020202020204" pitchFamily="34" charset="0"/>
              </a:rPr>
              <a:t>Select </a:t>
            </a:r>
            <a:r>
              <a:rPr lang="en-US" sz="1400" b="1" dirty="0">
                <a:latin typeface="Arial" panose="020B0604020202020204" pitchFamily="34" charset="0"/>
                <a:cs typeface="Arial" panose="020B0604020202020204" pitchFamily="34" charset="0"/>
              </a:rPr>
              <a:t>Open Sound Settings</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Click on </a:t>
            </a:r>
            <a:r>
              <a:rPr lang="en-US" sz="1400" b="1" dirty="0">
                <a:latin typeface="Arial" panose="020B0604020202020204" pitchFamily="34" charset="0"/>
                <a:cs typeface="Arial" panose="020B0604020202020204" pitchFamily="34" charset="0"/>
              </a:rPr>
              <a:t>Open Sound settings</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Click on </a:t>
            </a:r>
            <a:r>
              <a:rPr lang="en-US" sz="1400" b="1" dirty="0">
                <a:latin typeface="Arial" panose="020B0604020202020204" pitchFamily="34" charset="0"/>
                <a:cs typeface="Arial" panose="020B0604020202020204" pitchFamily="34" charset="0"/>
              </a:rPr>
              <a:t>Manage Sound Devices </a:t>
            </a:r>
            <a:r>
              <a:rPr lang="en-US" sz="1400" dirty="0">
                <a:latin typeface="Arial" panose="020B0604020202020204" pitchFamily="34" charset="0"/>
                <a:cs typeface="Arial" panose="020B0604020202020204" pitchFamily="34" charset="0"/>
              </a:rPr>
              <a:t>in </a:t>
            </a:r>
            <a:r>
              <a:rPr lang="en-US" sz="1400" u="sng" dirty="0">
                <a:latin typeface="Arial" panose="020B0604020202020204" pitchFamily="34" charset="0"/>
                <a:cs typeface="Arial" panose="020B0604020202020204" pitchFamily="34" charset="0"/>
              </a:rPr>
              <a:t>Output</a:t>
            </a:r>
            <a:r>
              <a:rPr lang="en-US" sz="1400" dirty="0">
                <a:latin typeface="Arial" panose="020B0604020202020204" pitchFamily="34" charset="0"/>
                <a:cs typeface="Arial" panose="020B0604020202020204" pitchFamily="34" charset="0"/>
              </a:rPr>
              <a:t> area, click on </a:t>
            </a:r>
            <a:r>
              <a:rPr lang="en-US" sz="1400" b="1" dirty="0">
                <a:latin typeface="Arial" panose="020B0604020202020204" pitchFamily="34" charset="0"/>
                <a:cs typeface="Arial" panose="020B0604020202020204" pitchFamily="34" charset="0"/>
              </a:rPr>
              <a:t>Speakers/Headphones </a:t>
            </a:r>
            <a:r>
              <a:rPr lang="en-US" sz="1400" dirty="0">
                <a:latin typeface="Arial" panose="020B0604020202020204" pitchFamily="34" charset="0"/>
                <a:cs typeface="Arial" panose="020B0604020202020204" pitchFamily="34" charset="0"/>
              </a:rPr>
              <a:t>to expand and click </a:t>
            </a:r>
            <a:r>
              <a:rPr lang="en-US" sz="1400" b="1" dirty="0">
                <a:latin typeface="Arial" panose="020B0604020202020204" pitchFamily="34" charset="0"/>
                <a:cs typeface="Arial" panose="020B0604020202020204" pitchFamily="34" charset="0"/>
              </a:rPr>
              <a:t>Disable</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b="1" dirty="0"/>
          </a:p>
          <a:p>
            <a:endParaRPr lang="en-US" sz="1400" dirty="0"/>
          </a:p>
          <a:p>
            <a:endParaRPr lang="en-US" sz="1400" dirty="0"/>
          </a:p>
        </p:txBody>
      </p:sp>
      <p:pic>
        <p:nvPicPr>
          <p:cNvPr id="5" name="Picture 4">
            <a:extLst>
              <a:ext uri="{FF2B5EF4-FFF2-40B4-BE49-F238E27FC236}">
                <a16:creationId xmlns:a16="http://schemas.microsoft.com/office/drawing/2014/main" id="{B6944DAB-BF06-4CD1-BF9E-033E9A29B106}"/>
              </a:ext>
            </a:extLst>
          </p:cNvPr>
          <p:cNvPicPr>
            <a:picLocks noChangeAspect="1"/>
          </p:cNvPicPr>
          <p:nvPr/>
        </p:nvPicPr>
        <p:blipFill>
          <a:blip r:embed="rId3"/>
          <a:stretch>
            <a:fillRect/>
          </a:stretch>
        </p:blipFill>
        <p:spPr>
          <a:xfrm>
            <a:off x="1060043" y="1816356"/>
            <a:ext cx="4495006" cy="503539"/>
          </a:xfrm>
          <a:prstGeom prst="rect">
            <a:avLst/>
          </a:prstGeom>
        </p:spPr>
      </p:pic>
      <p:pic>
        <p:nvPicPr>
          <p:cNvPr id="6" name="Picture 5">
            <a:extLst>
              <a:ext uri="{FF2B5EF4-FFF2-40B4-BE49-F238E27FC236}">
                <a16:creationId xmlns:a16="http://schemas.microsoft.com/office/drawing/2014/main" id="{4E975222-A501-4F79-B687-ADE3BC37F17E}"/>
              </a:ext>
            </a:extLst>
          </p:cNvPr>
          <p:cNvPicPr>
            <a:picLocks noChangeAspect="1"/>
          </p:cNvPicPr>
          <p:nvPr/>
        </p:nvPicPr>
        <p:blipFill>
          <a:blip r:embed="rId4"/>
          <a:stretch>
            <a:fillRect/>
          </a:stretch>
        </p:blipFill>
        <p:spPr>
          <a:xfrm>
            <a:off x="1060043" y="2725543"/>
            <a:ext cx="1802674" cy="723051"/>
          </a:xfrm>
          <a:prstGeom prst="rect">
            <a:avLst/>
          </a:prstGeom>
        </p:spPr>
      </p:pic>
      <p:pic>
        <p:nvPicPr>
          <p:cNvPr id="8" name="Picture 7">
            <a:extLst>
              <a:ext uri="{FF2B5EF4-FFF2-40B4-BE49-F238E27FC236}">
                <a16:creationId xmlns:a16="http://schemas.microsoft.com/office/drawing/2014/main" id="{01DB3111-5698-4B8B-9D5E-C44726B79510}"/>
              </a:ext>
            </a:extLst>
          </p:cNvPr>
          <p:cNvPicPr>
            <a:picLocks noChangeAspect="1"/>
          </p:cNvPicPr>
          <p:nvPr/>
        </p:nvPicPr>
        <p:blipFill>
          <a:blip r:embed="rId5"/>
          <a:stretch>
            <a:fillRect/>
          </a:stretch>
        </p:blipFill>
        <p:spPr>
          <a:xfrm>
            <a:off x="1060043" y="3853657"/>
            <a:ext cx="2584431" cy="2318543"/>
          </a:xfrm>
          <a:prstGeom prst="rect">
            <a:avLst/>
          </a:prstGeom>
          <a:ln w="12700">
            <a:solidFill>
              <a:schemeClr val="tx1"/>
            </a:solidFill>
          </a:ln>
        </p:spPr>
      </p:pic>
      <p:pic>
        <p:nvPicPr>
          <p:cNvPr id="13" name="Picture 12">
            <a:extLst>
              <a:ext uri="{FF2B5EF4-FFF2-40B4-BE49-F238E27FC236}">
                <a16:creationId xmlns:a16="http://schemas.microsoft.com/office/drawing/2014/main" id="{115B00CA-8B41-4ABC-AF36-3E22F1A0A840}"/>
              </a:ext>
            </a:extLst>
          </p:cNvPr>
          <p:cNvPicPr>
            <a:picLocks noChangeAspect="1"/>
          </p:cNvPicPr>
          <p:nvPr/>
        </p:nvPicPr>
        <p:blipFill>
          <a:blip r:embed="rId6"/>
          <a:stretch>
            <a:fillRect/>
          </a:stretch>
        </p:blipFill>
        <p:spPr>
          <a:xfrm>
            <a:off x="4011138" y="3853657"/>
            <a:ext cx="3291503" cy="2318543"/>
          </a:xfrm>
          <a:prstGeom prst="rect">
            <a:avLst/>
          </a:prstGeom>
          <a:ln w="12700">
            <a:solidFill>
              <a:schemeClr val="tx1"/>
            </a:solidFill>
          </a:ln>
        </p:spPr>
      </p:pic>
    </p:spTree>
    <p:extLst>
      <p:ext uri="{BB962C8B-B14F-4D97-AF65-F5344CB8AC3E}">
        <p14:creationId xmlns:p14="http://schemas.microsoft.com/office/powerpoint/2010/main" val="2348258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A32093-A84F-20C1-BF40-89D8BC5D076A}"/>
              </a:ext>
            </a:extLst>
          </p:cNvPr>
          <p:cNvSpPr>
            <a:spLocks noGrp="1"/>
          </p:cNvSpPr>
          <p:nvPr>
            <p:ph type="title"/>
          </p:nvPr>
        </p:nvSpPr>
        <p:spPr/>
        <p:txBody>
          <a:bodyPr/>
          <a:lstStyle/>
          <a:p>
            <a:r>
              <a:rPr lang="en-US" dirty="0"/>
              <a:t>Error Message Troubleshooting</a:t>
            </a:r>
          </a:p>
        </p:txBody>
      </p:sp>
      <p:sp>
        <p:nvSpPr>
          <p:cNvPr id="4" name="Slide Number Placeholder 3">
            <a:extLst>
              <a:ext uri="{FF2B5EF4-FFF2-40B4-BE49-F238E27FC236}">
                <a16:creationId xmlns:a16="http://schemas.microsoft.com/office/drawing/2014/main" id="{7136E3CE-610F-33E7-BDEE-75C4DC8DFFF9}"/>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30</a:t>
            </a:fld>
            <a:endParaRPr lang="en-US">
              <a:solidFill>
                <a:srgbClr val="FFFFFF"/>
              </a:solidFill>
            </a:endParaRPr>
          </a:p>
        </p:txBody>
      </p:sp>
      <p:pic>
        <p:nvPicPr>
          <p:cNvPr id="1026" name="Picture 2" descr="image">
            <a:extLst>
              <a:ext uri="{FF2B5EF4-FFF2-40B4-BE49-F238E27FC236}">
                <a16:creationId xmlns:a16="http://schemas.microsoft.com/office/drawing/2014/main" id="{15011670-51D6-5215-25EE-5992624DF3C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5425" y="2895600"/>
            <a:ext cx="8689975" cy="29643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46872F-B3E6-A41D-6B23-A435CACDEB15}"/>
              </a:ext>
            </a:extLst>
          </p:cNvPr>
          <p:cNvSpPr txBox="1"/>
          <p:nvPr/>
        </p:nvSpPr>
        <p:spPr>
          <a:xfrm>
            <a:off x="4114800" y="2984360"/>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C6D6D43D-978D-7885-AB10-41250CAB6EEC}"/>
              </a:ext>
            </a:extLst>
          </p:cNvPr>
          <p:cNvSpPr txBox="1"/>
          <p:nvPr/>
        </p:nvSpPr>
        <p:spPr>
          <a:xfrm>
            <a:off x="222252" y="1066800"/>
            <a:ext cx="8691562" cy="1477328"/>
          </a:xfrm>
          <a:prstGeom prst="rect">
            <a:avLst/>
          </a:prstGeom>
          <a:noFill/>
        </p:spPr>
        <p:txBody>
          <a:bodyPr wrap="square" rtlCol="0">
            <a:spAutoFit/>
          </a:bodyPr>
          <a:lstStyle/>
          <a:p>
            <a:r>
              <a:rPr lang="en-US" dirty="0"/>
              <a:t>If you should get this message when logging into DMO and Epic, please disregard.  It should disappear, and if it does not, close out of DMO, Epic, and MyApps, and log back in again.  If it recurs again, again, please disregard.  We are currently investigating the reason for this message; however, it should not affect your training or the functionality of Epic or DMO.</a:t>
            </a:r>
          </a:p>
        </p:txBody>
      </p:sp>
    </p:spTree>
    <p:extLst>
      <p:ext uri="{BB962C8B-B14F-4D97-AF65-F5344CB8AC3E}">
        <p14:creationId xmlns:p14="http://schemas.microsoft.com/office/powerpoint/2010/main" val="405557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838841-3F37-4A07-8AC4-867401669E7B}"/>
              </a:ext>
            </a:extLst>
          </p:cNvPr>
          <p:cNvSpPr>
            <a:spLocks noGrp="1"/>
          </p:cNvSpPr>
          <p:nvPr>
            <p:ph type="title"/>
          </p:nvPr>
        </p:nvSpPr>
        <p:spPr/>
        <p:txBody>
          <a:bodyPr/>
          <a:lstStyle/>
          <a:p>
            <a:r>
              <a:rPr lang="en-US" dirty="0"/>
              <a:t>Just a tip if you are using PowerMic Mobile…</a:t>
            </a:r>
          </a:p>
        </p:txBody>
      </p:sp>
      <p:sp>
        <p:nvSpPr>
          <p:cNvPr id="4" name="Slide Number Placeholder 3">
            <a:extLst>
              <a:ext uri="{FF2B5EF4-FFF2-40B4-BE49-F238E27FC236}">
                <a16:creationId xmlns:a16="http://schemas.microsoft.com/office/drawing/2014/main" id="{46A0012D-7B92-4CB3-82A0-DD9AA2BACD4F}"/>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6" name="TextBox 5">
            <a:extLst>
              <a:ext uri="{FF2B5EF4-FFF2-40B4-BE49-F238E27FC236}">
                <a16:creationId xmlns:a16="http://schemas.microsoft.com/office/drawing/2014/main" id="{672F3BE1-A328-4B1F-9CB2-0DD574CDF2B5}"/>
              </a:ext>
            </a:extLst>
          </p:cNvPr>
          <p:cNvSpPr txBox="1"/>
          <p:nvPr/>
        </p:nvSpPr>
        <p:spPr>
          <a:xfrm>
            <a:off x="152400" y="609600"/>
            <a:ext cx="8839200"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Once you have installed and set up the Nuance PowerMic Mobile app, </a:t>
            </a:r>
            <a:r>
              <a:rPr kumimoji="0" lang="en-US"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which we will </a:t>
            </a:r>
            <a:r>
              <a:rPr lang="en-US" b="1" dirty="0">
                <a:solidFill>
                  <a:srgbClr val="000000"/>
                </a:solidFill>
                <a:highlight>
                  <a:srgbClr val="FFFF00"/>
                </a:highlight>
                <a:latin typeface="Arial" panose="020B0604020202020204" pitchFamily="34" charset="0"/>
                <a:cs typeface="Arial" panose="020B0604020202020204" pitchFamily="34" charset="0"/>
              </a:rPr>
              <a:t>do together shortly</a:t>
            </a:r>
            <a:r>
              <a:rPr lang="en-US" dirty="0">
                <a:solidFill>
                  <a:srgbClr val="000000"/>
                </a:solidFill>
                <a:latin typeface="Arial" panose="020B0604020202020204" pitchFamily="34" charset="0"/>
                <a:cs typeface="Arial" panose="020B0604020202020204" pitchFamily="34" charset="0"/>
              </a:rPr>
              <a:t>, </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DMO must always be launched and Nuance PowerMic Mobile selected </a:t>
            </a:r>
            <a:r>
              <a:rPr kumimoji="0" lang="en-US"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fro</a:t>
            </a:r>
            <a:r>
              <a:rPr lang="en-US" dirty="0">
                <a:solidFill>
                  <a:srgbClr val="000000"/>
                </a:solidFill>
                <a:latin typeface="Arial" panose="020B0604020202020204" pitchFamily="34" charset="0"/>
                <a:cs typeface="Arial" panose="020B0604020202020204" pitchFamily="34" charset="0"/>
              </a:rPr>
              <a:t>m the dropdown menu</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on the DMO login window </a:t>
            </a:r>
            <a:r>
              <a:rPr kumimoji="0" lang="en-US"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launching the Nuance PowerMic Mobile app on your smartphone.  </a:t>
            </a:r>
            <a:r>
              <a:rPr kumimoji="0" lang="en-US"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Thi</a:t>
            </a:r>
            <a:r>
              <a:rPr lang="en-US" dirty="0">
                <a:solidFill>
                  <a:srgbClr val="000000"/>
                </a:solidFill>
                <a:latin typeface="Arial" panose="020B0604020202020204" pitchFamily="34" charset="0"/>
                <a:cs typeface="Arial" panose="020B0604020202020204" pitchFamily="34" charset="0"/>
              </a:rPr>
              <a:t>s will enable </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pairing to occur between the app and your workstation.  Otherwise, y</a:t>
            </a:r>
            <a:r>
              <a:rPr lang="en-US" dirty="0" err="1">
                <a:solidFill>
                  <a:srgbClr val="000000"/>
                </a:solidFill>
                <a:latin typeface="Arial" panose="020B0604020202020204" pitchFamily="34" charset="0"/>
                <a:cs typeface="Arial" panose="020B0604020202020204" pitchFamily="34" charset="0"/>
              </a:rPr>
              <a:t>ou</a:t>
            </a:r>
            <a:r>
              <a:rPr lang="en-US" dirty="0">
                <a:solidFill>
                  <a:srgbClr val="000000"/>
                </a:solidFill>
                <a:latin typeface="Arial" panose="020B0604020202020204" pitchFamily="34" charset="0"/>
                <a:cs typeface="Arial" panose="020B0604020202020204" pitchFamily="34" charset="0"/>
              </a:rPr>
              <a:t> will see a message on the app stating </a:t>
            </a:r>
            <a:r>
              <a:rPr lang="en-US" b="1" dirty="0">
                <a:solidFill>
                  <a:srgbClr val="000000"/>
                </a:solidFill>
                <a:latin typeface="Arial" panose="020B0604020202020204" pitchFamily="34" charset="0"/>
                <a:cs typeface="Arial" panose="020B0604020202020204" pitchFamily="34" charset="0"/>
              </a:rPr>
              <a:t>“Searching for computers…” </a:t>
            </a:r>
            <a:r>
              <a:rPr lang="en-US" dirty="0">
                <a:solidFill>
                  <a:srgbClr val="000000"/>
                </a:solidFill>
                <a:latin typeface="Arial" panose="020B0604020202020204" pitchFamily="34" charset="0"/>
                <a:cs typeface="Arial" panose="020B0604020202020204" pitchFamily="34" charset="0"/>
              </a:rPr>
              <a:t>and then eventually </a:t>
            </a:r>
            <a:r>
              <a:rPr lang="en-US" b="1" dirty="0">
                <a:solidFill>
                  <a:srgbClr val="000000"/>
                </a:solidFill>
                <a:latin typeface="Arial" panose="020B0604020202020204" pitchFamily="34" charset="0"/>
                <a:cs typeface="Arial" panose="020B0604020202020204" pitchFamily="34" charset="0"/>
              </a:rPr>
              <a:t>“No targets found” </a:t>
            </a:r>
            <a:r>
              <a:rPr lang="en-US" dirty="0">
                <a:solidFill>
                  <a:srgbClr val="000000"/>
                </a:solidFill>
                <a:latin typeface="Arial" panose="020B0604020202020204" pitchFamily="34" charset="0"/>
                <a:cs typeface="Arial" panose="020B0604020202020204" pitchFamily="34" charset="0"/>
              </a:rPr>
              <a:t>until you log into the DMO application.</a:t>
            </a:r>
            <a:endParaRPr kumimoji="0" lang="en-US" b="0" i="0" u="none" strike="noStrike" kern="1200" cap="none" spc="0" normalizeH="0" baseline="0" noProof="0" dirty="0">
              <a:ln>
                <a:noFill/>
              </a:ln>
              <a:solidFill>
                <a:srgbClr val="000000"/>
              </a:solidFill>
              <a:effectLst/>
              <a:uLnTx/>
              <a:uFillTx/>
              <a:latin typeface="Helvetica"/>
              <a:ea typeface="+mn-ea"/>
              <a:cs typeface="+mn-cs"/>
            </a:endParaRPr>
          </a:p>
        </p:txBody>
      </p:sp>
      <p:sp>
        <p:nvSpPr>
          <p:cNvPr id="10" name="TextBox 9">
            <a:extLst>
              <a:ext uri="{FF2B5EF4-FFF2-40B4-BE49-F238E27FC236}">
                <a16:creationId xmlns:a16="http://schemas.microsoft.com/office/drawing/2014/main" id="{9606431F-D916-4FC5-B2C5-6805BC9B1149}"/>
              </a:ext>
            </a:extLst>
          </p:cNvPr>
          <p:cNvSpPr txBox="1"/>
          <p:nvPr/>
        </p:nvSpPr>
        <p:spPr>
          <a:xfrm>
            <a:off x="271681" y="5204936"/>
            <a:ext cx="353831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mn-cs"/>
              </a:rPr>
              <a:t>Once PowerMic Mobile and DMO have paired, you will see the red smartphone icon on the </a:t>
            </a:r>
            <a:r>
              <a:rPr kumimoji="0" lang="en-US" sz="1400" b="0" i="0" u="none" strike="noStrike" kern="1200" cap="none" spc="0" normalizeH="0" baseline="0" noProof="0" dirty="0" err="1">
                <a:ln>
                  <a:noFill/>
                </a:ln>
                <a:solidFill>
                  <a:srgbClr val="000000"/>
                </a:solidFill>
                <a:effectLst/>
                <a:uLnTx/>
                <a:uFillTx/>
                <a:latin typeface="Helvetica"/>
                <a:ea typeface="+mn-ea"/>
                <a:cs typeface="+mn-cs"/>
              </a:rPr>
              <a:t>DragonBar</a:t>
            </a:r>
            <a:r>
              <a:rPr kumimoji="0" lang="en-US" sz="1400" b="0" i="0" u="none" strike="noStrike" kern="1200" cap="none" spc="0" normalizeH="0" baseline="0" noProof="0" dirty="0">
                <a:ln>
                  <a:noFill/>
                </a:ln>
                <a:solidFill>
                  <a:srgbClr val="000000"/>
                </a:solidFill>
                <a:effectLst/>
                <a:uLnTx/>
                <a:uFillTx/>
                <a:latin typeface="Helvetica"/>
                <a:ea typeface="+mn-ea"/>
                <a:cs typeface="+mn-cs"/>
              </a:rPr>
              <a:t>. </a:t>
            </a:r>
          </a:p>
        </p:txBody>
      </p:sp>
      <p:sp>
        <p:nvSpPr>
          <p:cNvPr id="11" name="TextBox 10">
            <a:extLst>
              <a:ext uri="{FF2B5EF4-FFF2-40B4-BE49-F238E27FC236}">
                <a16:creationId xmlns:a16="http://schemas.microsoft.com/office/drawing/2014/main" id="{96307B93-805B-4213-9E25-1E5F0FB30EB0}"/>
              </a:ext>
            </a:extLst>
          </p:cNvPr>
          <p:cNvSpPr txBox="1"/>
          <p:nvPr/>
        </p:nvSpPr>
        <p:spPr>
          <a:xfrm>
            <a:off x="244474" y="3465493"/>
            <a:ext cx="33369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mn-cs"/>
              </a:rPr>
              <a:t>When logging in to DMO, once PowerMic Mobile has been selected as the microphone, you will see the gray smartphone </a:t>
            </a:r>
            <a:r>
              <a:rPr lang="en-US" sz="1400" dirty="0">
                <a:solidFill>
                  <a:srgbClr val="000000"/>
                </a:solidFill>
                <a:latin typeface="Helvetica"/>
              </a:rPr>
              <a:t>i</a:t>
            </a:r>
            <a:r>
              <a:rPr kumimoji="0" lang="en-US" sz="1400" b="0" i="0" u="none" strike="noStrike" kern="1200" cap="none" spc="0" normalizeH="0" baseline="0" noProof="0" dirty="0">
                <a:ln>
                  <a:noFill/>
                </a:ln>
                <a:solidFill>
                  <a:srgbClr val="000000"/>
                </a:solidFill>
                <a:effectLst/>
                <a:uLnTx/>
                <a:uFillTx/>
                <a:latin typeface="Helvetica"/>
                <a:ea typeface="+mn-ea"/>
                <a:cs typeface="+mn-cs"/>
              </a:rPr>
              <a:t>con on the </a:t>
            </a:r>
            <a:r>
              <a:rPr kumimoji="0" lang="en-US" sz="1400" b="0" i="0" u="none" strike="noStrike" kern="1200" cap="none" spc="0" normalizeH="0" baseline="0" noProof="0" dirty="0" err="1">
                <a:ln>
                  <a:noFill/>
                </a:ln>
                <a:solidFill>
                  <a:srgbClr val="000000"/>
                </a:solidFill>
                <a:effectLst/>
                <a:uLnTx/>
                <a:uFillTx/>
                <a:latin typeface="Helvetica"/>
                <a:ea typeface="+mn-ea"/>
                <a:cs typeface="+mn-cs"/>
              </a:rPr>
              <a:t>DragonBar</a:t>
            </a:r>
            <a:r>
              <a:rPr kumimoji="0" lang="en-US" sz="1400" b="0" i="0" u="none" strike="noStrike" kern="1200" cap="none" spc="0" normalizeH="0" baseline="0" noProof="0" dirty="0">
                <a:ln>
                  <a:noFill/>
                </a:ln>
                <a:solidFill>
                  <a:srgbClr val="000000"/>
                </a:solidFill>
                <a:effectLst/>
                <a:uLnTx/>
                <a:uFillTx/>
                <a:latin typeface="Helvetica"/>
                <a:ea typeface="+mn-ea"/>
                <a:cs typeface="+mn-cs"/>
              </a:rPr>
              <a:t> until pairing occurs.</a:t>
            </a:r>
          </a:p>
        </p:txBody>
      </p:sp>
      <p:pic>
        <p:nvPicPr>
          <p:cNvPr id="1028" name="Picture 2">
            <a:extLst>
              <a:ext uri="{FF2B5EF4-FFF2-40B4-BE49-F238E27FC236}">
                <a16:creationId xmlns:a16="http://schemas.microsoft.com/office/drawing/2014/main" id="{4D7B9253-B4F6-4128-896F-8546D855F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971"/>
          <a:stretch/>
        </p:blipFill>
        <p:spPr bwMode="auto">
          <a:xfrm>
            <a:off x="4600725" y="2763679"/>
            <a:ext cx="4298801" cy="295187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A176339-D2CB-4F4D-8407-B83BAD61C2C8}"/>
              </a:ext>
            </a:extLst>
          </p:cNvPr>
          <p:cNvSpPr/>
          <p:nvPr/>
        </p:nvSpPr>
        <p:spPr>
          <a:xfrm>
            <a:off x="6858000" y="3600695"/>
            <a:ext cx="1828800" cy="8888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5" name="Picture 4">
            <a:extLst>
              <a:ext uri="{FF2B5EF4-FFF2-40B4-BE49-F238E27FC236}">
                <a16:creationId xmlns:a16="http://schemas.microsoft.com/office/drawing/2014/main" id="{4E900E73-FA6F-8B16-2506-4D32BD75A2C3}"/>
              </a:ext>
            </a:extLst>
          </p:cNvPr>
          <p:cNvPicPr>
            <a:picLocks noChangeAspect="1"/>
          </p:cNvPicPr>
          <p:nvPr/>
        </p:nvPicPr>
        <p:blipFill>
          <a:blip r:embed="rId3"/>
          <a:stretch>
            <a:fillRect/>
          </a:stretch>
        </p:blipFill>
        <p:spPr>
          <a:xfrm>
            <a:off x="304846" y="2841367"/>
            <a:ext cx="733333" cy="571429"/>
          </a:xfrm>
          <a:prstGeom prst="rect">
            <a:avLst/>
          </a:prstGeom>
        </p:spPr>
      </p:pic>
      <p:pic>
        <p:nvPicPr>
          <p:cNvPr id="12" name="Picture 11">
            <a:extLst>
              <a:ext uri="{FF2B5EF4-FFF2-40B4-BE49-F238E27FC236}">
                <a16:creationId xmlns:a16="http://schemas.microsoft.com/office/drawing/2014/main" id="{FDC0F1F8-9A4D-45C1-1750-EFFA4EE59FBD}"/>
              </a:ext>
            </a:extLst>
          </p:cNvPr>
          <p:cNvPicPr>
            <a:picLocks noChangeAspect="1"/>
          </p:cNvPicPr>
          <p:nvPr/>
        </p:nvPicPr>
        <p:blipFill>
          <a:blip r:embed="rId4"/>
          <a:stretch>
            <a:fillRect/>
          </a:stretch>
        </p:blipFill>
        <p:spPr>
          <a:xfrm>
            <a:off x="336377" y="4654108"/>
            <a:ext cx="733333" cy="571429"/>
          </a:xfrm>
          <a:prstGeom prst="rect">
            <a:avLst/>
          </a:prstGeom>
        </p:spPr>
      </p:pic>
      <p:sp>
        <p:nvSpPr>
          <p:cNvPr id="16" name="Rectangle 1">
            <a:extLst>
              <a:ext uri="{FF2B5EF4-FFF2-40B4-BE49-F238E27FC236}">
                <a16:creationId xmlns:a16="http://schemas.microsoft.com/office/drawing/2014/main" id="{25E0F159-DF50-4ABA-F2D7-FF8C84FAF756}"/>
              </a:ext>
            </a:extLst>
          </p:cNvPr>
          <p:cNvSpPr>
            <a:spLocks noChangeArrowheads="1"/>
          </p:cNvSpPr>
          <p:nvPr/>
        </p:nvSpPr>
        <p:spPr bwMode="auto">
          <a:xfrm>
            <a:off x="4654914" y="5943600"/>
            <a:ext cx="2203085" cy="523220"/>
          </a:xfrm>
          <a:prstGeom prst="rect">
            <a:avLst/>
          </a:prstGeom>
          <a:solidFill>
            <a:schemeClr val="bg2">
              <a:lumMod val="40000"/>
              <a:lumOff val="60000"/>
            </a:schemeClr>
          </a:solidFill>
          <a:ln w="1270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defRPr/>
            </a:pPr>
            <a:r>
              <a:rPr lang="en-US" altLang="en-US" sz="1400" b="0" dirty="0">
                <a:solidFill>
                  <a:srgbClr val="FF0000"/>
                </a:solidFill>
                <a:cs typeface="Arial" panose="020B0604020202020204" pitchFamily="34" charset="0"/>
              </a:rPr>
              <a:t>Last microphone source is saved automatically. </a:t>
            </a:r>
          </a:p>
        </p:txBody>
      </p:sp>
      <p:pic>
        <p:nvPicPr>
          <p:cNvPr id="17" name="Picture 16">
            <a:extLst>
              <a:ext uri="{FF2B5EF4-FFF2-40B4-BE49-F238E27FC236}">
                <a16:creationId xmlns:a16="http://schemas.microsoft.com/office/drawing/2014/main" id="{EA9489D5-2B46-F3D4-D845-77B62517B03A}"/>
              </a:ext>
            </a:extLst>
          </p:cNvPr>
          <p:cNvPicPr>
            <a:picLocks noChangeAspect="1"/>
          </p:cNvPicPr>
          <p:nvPr/>
        </p:nvPicPr>
        <p:blipFill>
          <a:blip r:embed="rId5"/>
          <a:stretch>
            <a:fillRect/>
          </a:stretch>
        </p:blipFill>
        <p:spPr>
          <a:xfrm>
            <a:off x="3895361" y="5848160"/>
            <a:ext cx="593726" cy="685196"/>
          </a:xfrm>
          <a:prstGeom prst="rect">
            <a:avLst/>
          </a:prstGeom>
        </p:spPr>
      </p:pic>
    </p:spTree>
    <p:extLst>
      <p:ext uri="{BB962C8B-B14F-4D97-AF65-F5344CB8AC3E}">
        <p14:creationId xmlns:p14="http://schemas.microsoft.com/office/powerpoint/2010/main" val="1452664255"/>
      </p:ext>
    </p:extLst>
  </p:cSld>
  <p:clrMapOvr>
    <a:masterClrMapping/>
  </p:clrMapOvr>
  <mc:AlternateContent xmlns:mc="http://schemas.openxmlformats.org/markup-compatibility/2006" xmlns:p14="http://schemas.microsoft.com/office/powerpoint/2010/main">
    <mc:Choice Requires="p14">
      <p:transition spd="slow" p14:dur="2000" advTm="51395"/>
    </mc:Choice>
    <mc:Fallback xmlns="">
      <p:transition spd="slow" advTm="5139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838841-3F37-4A07-8AC4-867401669E7B}"/>
              </a:ext>
            </a:extLst>
          </p:cNvPr>
          <p:cNvSpPr>
            <a:spLocks noGrp="1"/>
          </p:cNvSpPr>
          <p:nvPr>
            <p:ph type="title"/>
          </p:nvPr>
        </p:nvSpPr>
        <p:spPr/>
        <p:txBody>
          <a:bodyPr/>
          <a:lstStyle/>
          <a:p>
            <a:r>
              <a:rPr lang="en-US" dirty="0"/>
              <a:t>Switching the Type of Microphone</a:t>
            </a:r>
          </a:p>
        </p:txBody>
      </p:sp>
      <p:sp>
        <p:nvSpPr>
          <p:cNvPr id="4" name="Slide Number Placeholder 3">
            <a:extLst>
              <a:ext uri="{FF2B5EF4-FFF2-40B4-BE49-F238E27FC236}">
                <a16:creationId xmlns:a16="http://schemas.microsoft.com/office/drawing/2014/main" id="{46A0012D-7B92-4CB3-82A0-DD9AA2BACD4F}"/>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6" name="TextBox 5">
            <a:extLst>
              <a:ext uri="{FF2B5EF4-FFF2-40B4-BE49-F238E27FC236}">
                <a16:creationId xmlns:a16="http://schemas.microsoft.com/office/drawing/2014/main" id="{672F3BE1-A328-4B1F-9CB2-0DD574CDF2B5}"/>
              </a:ext>
            </a:extLst>
          </p:cNvPr>
          <p:cNvSpPr txBox="1"/>
          <p:nvPr/>
        </p:nvSpPr>
        <p:spPr>
          <a:xfrm>
            <a:off x="0" y="680621"/>
            <a:ext cx="4089903"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Helvetic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you need to switch the type of </a:t>
            </a:r>
            <a:r>
              <a:rPr lang="en-US" sz="1600" dirty="0">
                <a:solidFill>
                  <a:srgbClr val="000000"/>
                </a:solidFill>
                <a:latin typeface="Arial" panose="020B0604020202020204" pitchFamily="34" charset="0"/>
                <a:cs typeface="Arial" panose="020B0604020202020204" pitchFamily="34" charset="0"/>
              </a:rPr>
              <a:t>microphone you are using during your DMO session, you do not need to exit the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Simply click the </a:t>
            </a:r>
            <a:r>
              <a:rPr lang="en-US" sz="1600" dirty="0" err="1">
                <a:solidFill>
                  <a:srgbClr val="000000"/>
                </a:solidFill>
                <a:latin typeface="Arial" panose="020B0604020202020204" pitchFamily="34" charset="0"/>
                <a:cs typeface="Arial" panose="020B0604020202020204" pitchFamily="34" charset="0"/>
              </a:rPr>
              <a:t>DragonBar</a:t>
            </a:r>
            <a:r>
              <a:rPr lang="en-US" sz="1600" dirty="0">
                <a:solidFill>
                  <a:srgbClr val="000000"/>
                </a:solidFill>
                <a:latin typeface="Arial" panose="020B0604020202020204" pitchFamily="34" charset="0"/>
                <a:cs typeface="Arial" panose="020B0604020202020204" pitchFamily="34" charset="0"/>
              </a:rPr>
              <a:t> menu         and hover over </a:t>
            </a:r>
            <a:r>
              <a:rPr lang="en-US" sz="1600" b="1" dirty="0">
                <a:solidFill>
                  <a:srgbClr val="000000"/>
                </a:solidFill>
                <a:latin typeface="Arial" panose="020B0604020202020204" pitchFamily="34" charset="0"/>
                <a:cs typeface="Arial" panose="020B0604020202020204" pitchFamily="34" charset="0"/>
              </a:rPr>
              <a:t>Microphone </a:t>
            </a:r>
            <a:r>
              <a:rPr lang="en-US" sz="1600" dirty="0">
                <a:solidFill>
                  <a:srgbClr val="000000"/>
                </a:solidFill>
                <a:latin typeface="Arial" panose="020B0604020202020204" pitchFamily="34" charset="0"/>
                <a:cs typeface="Arial" panose="020B0604020202020204" pitchFamily="34" charset="0"/>
              </a:rPr>
              <a:t>in the dropdown menu.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panose="020B0604020202020204" pitchFamily="34" charset="0"/>
                <a:cs typeface="Arial" panose="020B0604020202020204" pitchFamily="34" charset="0"/>
              </a:rPr>
              <a:t>Click on the microphone you would like to switch to from the fly-out menu.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panose="020B0604020202020204" pitchFamily="34" charset="0"/>
                <a:cs typeface="Arial" panose="020B0604020202020204" pitchFamily="34" charset="0"/>
              </a:rPr>
              <a:t>Click </a:t>
            </a:r>
            <a:r>
              <a:rPr lang="en-US" sz="1600" b="1" dirty="0">
                <a:solidFill>
                  <a:srgbClr val="000000"/>
                </a:solidFill>
                <a:latin typeface="Arial" panose="020B0604020202020204" pitchFamily="34" charset="0"/>
                <a:cs typeface="Arial" panose="020B0604020202020204" pitchFamily="34" charset="0"/>
              </a:rPr>
              <a:t>OK</a:t>
            </a:r>
            <a:r>
              <a:rPr lang="en-US" sz="1600" dirty="0">
                <a:solidFill>
                  <a:srgbClr val="000000"/>
                </a:solidFill>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you are switching to the PowerMic Mobile, </a:t>
            </a:r>
            <a:r>
              <a:rPr lang="en-US" sz="1600" dirty="0">
                <a:solidFill>
                  <a:srgbClr val="000000"/>
                </a:solidFill>
                <a:latin typeface="Arial" panose="020B0604020202020204" pitchFamily="34" charset="0"/>
                <a:cs typeface="Arial" panose="020B0604020202020204" pitchFamily="34" charset="0"/>
              </a:rPr>
              <a:t>o</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pen the</a:t>
            </a:r>
            <a:r>
              <a:rPr lang="en-US" sz="1600" dirty="0">
                <a:solidFill>
                  <a:srgbClr val="000000"/>
                </a:solidFill>
                <a:latin typeface="Arial" panose="020B0604020202020204" pitchFamily="34" charset="0"/>
                <a:cs typeface="Arial" panose="020B0604020202020204" pitchFamily="34" charset="0"/>
              </a:rPr>
              <a:t> Nuance PowerMic Mobile app on your mobile device.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panose="020B0604020202020204" pitchFamily="34" charset="0"/>
                <a:cs typeface="Arial" panose="020B0604020202020204" pitchFamily="34" charset="0"/>
              </a:rPr>
              <a:t>DMO will automatically pair with your mobile device.  </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65BAB67-D507-49C1-A37F-F64E984C0A9C}"/>
              </a:ext>
            </a:extLst>
          </p:cNvPr>
          <p:cNvSpPr/>
          <p:nvPr/>
        </p:nvSpPr>
        <p:spPr>
          <a:xfrm>
            <a:off x="6666009" y="1657568"/>
            <a:ext cx="11430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2" name="Rectangle 1">
            <a:extLst>
              <a:ext uri="{FF2B5EF4-FFF2-40B4-BE49-F238E27FC236}">
                <a16:creationId xmlns:a16="http://schemas.microsoft.com/office/drawing/2014/main" id="{EFD8ACB1-5B8E-D763-1019-A401D66FABC6}"/>
              </a:ext>
            </a:extLst>
          </p:cNvPr>
          <p:cNvSpPr>
            <a:spLocks noChangeArrowheads="1"/>
          </p:cNvSpPr>
          <p:nvPr/>
        </p:nvSpPr>
        <p:spPr bwMode="auto">
          <a:xfrm>
            <a:off x="3733800" y="5029200"/>
            <a:ext cx="3276600" cy="1569660"/>
          </a:xfrm>
          <a:prstGeom prst="rect">
            <a:avLst/>
          </a:prstGeom>
          <a:solidFill>
            <a:schemeClr val="bg2">
              <a:lumMod val="40000"/>
              <a:lumOff val="60000"/>
            </a:schemeClr>
          </a:solidFill>
          <a:ln w="1270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defRPr/>
            </a:pPr>
            <a:r>
              <a:rPr lang="en-US" sz="1200" dirty="0">
                <a:solidFill>
                  <a:srgbClr val="C00000"/>
                </a:solidFill>
              </a:rPr>
              <a:t>If you logged into DMO and Epic via </a:t>
            </a:r>
            <a:r>
              <a:rPr lang="en-US" sz="1200" dirty="0">
                <a:solidFill>
                  <a:schemeClr val="tx1"/>
                </a:solidFill>
              </a:rPr>
              <a:t>DMO Hyperdrive</a:t>
            </a:r>
            <a:r>
              <a:rPr lang="en-US" sz="1200" dirty="0">
                <a:solidFill>
                  <a:srgbClr val="C00000"/>
                </a:solidFill>
              </a:rPr>
              <a:t>, DMO auto logged in and may not have defaulted to the microphone you are wanting to use today, and you will want to utilize this step if your microphone is not defaulted to </a:t>
            </a:r>
            <a:r>
              <a:rPr lang="en-US" sz="1200" dirty="0">
                <a:solidFill>
                  <a:schemeClr val="tx1"/>
                </a:solidFill>
              </a:rPr>
              <a:t>Nuance PowerMic Mobile </a:t>
            </a:r>
            <a:r>
              <a:rPr lang="en-US" sz="1200" dirty="0">
                <a:solidFill>
                  <a:srgbClr val="C00000"/>
                </a:solidFill>
              </a:rPr>
              <a:t>which we will be setting up next. </a:t>
            </a:r>
            <a:endParaRPr lang="en-US" altLang="en-US" sz="1200" b="0" dirty="0">
              <a:solidFill>
                <a:srgbClr val="C00000"/>
              </a:solidFill>
              <a:latin typeface="+mn-lt"/>
              <a:cs typeface="Arial" panose="020B0604020202020204" pitchFamily="34" charset="0"/>
            </a:endParaRPr>
          </a:p>
        </p:txBody>
      </p:sp>
      <p:cxnSp>
        <p:nvCxnSpPr>
          <p:cNvPr id="8" name="Straight Arrow Connector 7">
            <a:extLst>
              <a:ext uri="{FF2B5EF4-FFF2-40B4-BE49-F238E27FC236}">
                <a16:creationId xmlns:a16="http://schemas.microsoft.com/office/drawing/2014/main" id="{F372EAE8-3BED-8101-BAC2-05E680FB7B8C}"/>
              </a:ext>
            </a:extLst>
          </p:cNvPr>
          <p:cNvCxnSpPr>
            <a:cxnSpLocks/>
          </p:cNvCxnSpPr>
          <p:nvPr/>
        </p:nvCxnSpPr>
        <p:spPr>
          <a:xfrm flipV="1">
            <a:off x="6782037" y="5683224"/>
            <a:ext cx="761763" cy="3535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A523853-7C23-A1A4-135C-84BB363095BB}"/>
              </a:ext>
            </a:extLst>
          </p:cNvPr>
          <p:cNvPicPr>
            <a:picLocks noChangeAspect="1"/>
          </p:cNvPicPr>
          <p:nvPr/>
        </p:nvPicPr>
        <p:blipFill>
          <a:blip r:embed="rId2"/>
          <a:stretch>
            <a:fillRect/>
          </a:stretch>
        </p:blipFill>
        <p:spPr>
          <a:xfrm>
            <a:off x="7663540" y="5269502"/>
            <a:ext cx="695238" cy="590476"/>
          </a:xfrm>
          <a:prstGeom prst="rect">
            <a:avLst/>
          </a:prstGeom>
        </p:spPr>
      </p:pic>
      <p:pic>
        <p:nvPicPr>
          <p:cNvPr id="22" name="Picture 21">
            <a:extLst>
              <a:ext uri="{FF2B5EF4-FFF2-40B4-BE49-F238E27FC236}">
                <a16:creationId xmlns:a16="http://schemas.microsoft.com/office/drawing/2014/main" id="{36AD3532-20E0-16B3-0AEA-330BC2F98508}"/>
              </a:ext>
            </a:extLst>
          </p:cNvPr>
          <p:cNvPicPr>
            <a:picLocks noChangeAspect="1"/>
          </p:cNvPicPr>
          <p:nvPr/>
        </p:nvPicPr>
        <p:blipFill>
          <a:blip r:embed="rId3"/>
          <a:stretch>
            <a:fillRect/>
          </a:stretch>
        </p:blipFill>
        <p:spPr>
          <a:xfrm>
            <a:off x="6172200" y="933113"/>
            <a:ext cx="779620" cy="640784"/>
          </a:xfrm>
          <a:prstGeom prst="rect">
            <a:avLst/>
          </a:prstGeom>
        </p:spPr>
      </p:pic>
      <p:pic>
        <p:nvPicPr>
          <p:cNvPr id="11" name="Picture 10">
            <a:extLst>
              <a:ext uri="{FF2B5EF4-FFF2-40B4-BE49-F238E27FC236}">
                <a16:creationId xmlns:a16="http://schemas.microsoft.com/office/drawing/2014/main" id="{2E8BDFE0-43A0-E871-0C7C-FBC0BB244FAA}"/>
              </a:ext>
            </a:extLst>
          </p:cNvPr>
          <p:cNvPicPr>
            <a:picLocks noChangeAspect="1"/>
          </p:cNvPicPr>
          <p:nvPr/>
        </p:nvPicPr>
        <p:blipFill>
          <a:blip r:embed="rId4"/>
          <a:stretch>
            <a:fillRect/>
          </a:stretch>
        </p:blipFill>
        <p:spPr>
          <a:xfrm>
            <a:off x="4568032" y="1609329"/>
            <a:ext cx="4590476" cy="3114286"/>
          </a:xfrm>
          <a:prstGeom prst="rect">
            <a:avLst/>
          </a:prstGeom>
        </p:spPr>
      </p:pic>
      <p:cxnSp>
        <p:nvCxnSpPr>
          <p:cNvPr id="13" name="Straight Arrow Connector 12">
            <a:extLst>
              <a:ext uri="{FF2B5EF4-FFF2-40B4-BE49-F238E27FC236}">
                <a16:creationId xmlns:a16="http://schemas.microsoft.com/office/drawing/2014/main" id="{E950828F-7FC6-8DB4-E701-02984844A14F}"/>
              </a:ext>
            </a:extLst>
          </p:cNvPr>
          <p:cNvCxnSpPr>
            <a:cxnSpLocks/>
          </p:cNvCxnSpPr>
          <p:nvPr/>
        </p:nvCxnSpPr>
        <p:spPr>
          <a:xfrm flipV="1">
            <a:off x="6781800" y="2590800"/>
            <a:ext cx="881740" cy="3462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466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11D543-FBCB-4123-8E69-BB6480D55AD5}"/>
              </a:ext>
            </a:extLst>
          </p:cNvPr>
          <p:cNvSpPr>
            <a:spLocks noGrp="1"/>
          </p:cNvSpPr>
          <p:nvPr>
            <p:ph idx="1"/>
          </p:nvPr>
        </p:nvSpPr>
        <p:spPr/>
        <p:txBody>
          <a:bodyPr/>
          <a:lstStyle/>
          <a:p>
            <a:pPr marL="0" indent="0">
              <a:buNone/>
            </a:pPr>
            <a:r>
              <a:rPr lang="en-US" dirty="0"/>
              <a:t>More freedom, the same PowerMic experience…</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8CC15951-DC1F-4732-A5C5-CA8B617AA012}"/>
              </a:ext>
            </a:extLst>
          </p:cNvPr>
          <p:cNvSpPr>
            <a:spLocks noGrp="1"/>
          </p:cNvSpPr>
          <p:nvPr>
            <p:ph type="title"/>
          </p:nvPr>
        </p:nvSpPr>
        <p:spPr/>
        <p:txBody>
          <a:bodyPr/>
          <a:lstStyle/>
          <a:p>
            <a:r>
              <a:rPr lang="en-US" dirty="0"/>
              <a:t>PowerMic Mobile Features and Benefits</a:t>
            </a:r>
          </a:p>
        </p:txBody>
      </p:sp>
      <p:sp>
        <p:nvSpPr>
          <p:cNvPr id="4" name="Slide Number Placeholder 3">
            <a:extLst>
              <a:ext uri="{FF2B5EF4-FFF2-40B4-BE49-F238E27FC236}">
                <a16:creationId xmlns:a16="http://schemas.microsoft.com/office/drawing/2014/main" id="{38F54919-8129-4FB8-B3AD-1391959A2390}"/>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6" name="Picture 5" descr="cid:image001.png@01D52508.8337DCA0">
            <a:extLst>
              <a:ext uri="{FF2B5EF4-FFF2-40B4-BE49-F238E27FC236}">
                <a16:creationId xmlns:a16="http://schemas.microsoft.com/office/drawing/2014/main" id="{8FEB5B90-56D7-4870-9A9B-0507ADA4B640}"/>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209675" y="1752600"/>
            <a:ext cx="3743325" cy="990600"/>
          </a:xfrm>
          <a:prstGeom prst="rect">
            <a:avLst/>
          </a:prstGeom>
          <a:noFill/>
          <a:ln>
            <a:noFill/>
          </a:ln>
        </p:spPr>
      </p:pic>
      <p:pic>
        <p:nvPicPr>
          <p:cNvPr id="7" name="Picture 6" descr="cid:image002.png@01D52508.8337DCA0">
            <a:extLst>
              <a:ext uri="{FF2B5EF4-FFF2-40B4-BE49-F238E27FC236}">
                <a16:creationId xmlns:a16="http://schemas.microsoft.com/office/drawing/2014/main" id="{4309C69F-B20A-45A7-BF18-B1999943E898}"/>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1143000" y="2590800"/>
            <a:ext cx="3438525" cy="876300"/>
          </a:xfrm>
          <a:prstGeom prst="rect">
            <a:avLst/>
          </a:prstGeom>
          <a:noFill/>
          <a:ln>
            <a:noFill/>
          </a:ln>
        </p:spPr>
      </p:pic>
      <p:pic>
        <p:nvPicPr>
          <p:cNvPr id="9" name="Picture 8" descr="cid:image003.png@01D52508.8337DCA0">
            <a:extLst>
              <a:ext uri="{FF2B5EF4-FFF2-40B4-BE49-F238E27FC236}">
                <a16:creationId xmlns:a16="http://schemas.microsoft.com/office/drawing/2014/main" id="{4D2643B3-0840-4448-AC1C-94155C5A114E}"/>
              </a:ext>
            </a:extLst>
          </p:cNvPr>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1323975" y="3352800"/>
            <a:ext cx="3705225" cy="942975"/>
          </a:xfrm>
          <a:prstGeom prst="rect">
            <a:avLst/>
          </a:prstGeom>
          <a:noFill/>
          <a:ln>
            <a:noFill/>
          </a:ln>
        </p:spPr>
      </p:pic>
      <p:pic>
        <p:nvPicPr>
          <p:cNvPr id="10" name="Picture 9" descr="cid:image004.png@01D52508.8337DCA0">
            <a:extLst>
              <a:ext uri="{FF2B5EF4-FFF2-40B4-BE49-F238E27FC236}">
                <a16:creationId xmlns:a16="http://schemas.microsoft.com/office/drawing/2014/main" id="{54ECBE87-BFDE-489B-9AFA-31EFB9C294D4}"/>
              </a:ext>
            </a:extLst>
          </p:cNvPr>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1419225" y="4267200"/>
            <a:ext cx="4143375" cy="819150"/>
          </a:xfrm>
          <a:prstGeom prst="rect">
            <a:avLst/>
          </a:prstGeom>
          <a:noFill/>
          <a:ln>
            <a:noFill/>
          </a:ln>
        </p:spPr>
      </p:pic>
      <p:pic>
        <p:nvPicPr>
          <p:cNvPr id="11" name="Picture 10" descr="cid:image005.png@01D52508.8337DCA0">
            <a:extLst>
              <a:ext uri="{FF2B5EF4-FFF2-40B4-BE49-F238E27FC236}">
                <a16:creationId xmlns:a16="http://schemas.microsoft.com/office/drawing/2014/main" id="{F029CAA8-CD8F-473A-AF30-2EF012F7E516}"/>
              </a:ext>
            </a:extLst>
          </p:cNvPr>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a:off x="1552575" y="5086350"/>
            <a:ext cx="3781425" cy="1143000"/>
          </a:xfrm>
          <a:prstGeom prst="rect">
            <a:avLst/>
          </a:prstGeom>
          <a:noFill/>
          <a:ln>
            <a:noFill/>
          </a:ln>
        </p:spPr>
      </p:pic>
    </p:spTree>
    <p:extLst>
      <p:ext uri="{BB962C8B-B14F-4D97-AF65-F5344CB8AC3E}">
        <p14:creationId xmlns:p14="http://schemas.microsoft.com/office/powerpoint/2010/main" val="2700532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E67FBC-EE96-4852-971E-E5E0183F5A14}"/>
              </a:ext>
            </a:extLst>
          </p:cNvPr>
          <p:cNvSpPr>
            <a:spLocks noGrp="1"/>
          </p:cNvSpPr>
          <p:nvPr>
            <p:ph idx="1"/>
          </p:nvPr>
        </p:nvSpPr>
        <p:spPr>
          <a:xfrm>
            <a:off x="226154" y="1144634"/>
            <a:ext cx="6250846" cy="4798052"/>
          </a:xfrm>
        </p:spPr>
        <p:txBody>
          <a:bodyPr/>
          <a:lstStyle/>
          <a:p>
            <a:pPr marL="0" indent="0">
              <a:buNone/>
            </a:pPr>
            <a:r>
              <a:rPr lang="en-US" sz="1800" dirty="0"/>
              <a:t>PowerMic Mobile turns iOS and Android-based devices</a:t>
            </a:r>
          </a:p>
          <a:p>
            <a:pPr marL="0" indent="0">
              <a:buNone/>
            </a:pPr>
            <a:r>
              <a:rPr lang="en-US" sz="1800" dirty="0"/>
              <a:t>into secure wireless microphones for use with Dragon</a:t>
            </a:r>
          </a:p>
          <a:p>
            <a:pPr marL="0" indent="0">
              <a:buNone/>
            </a:pPr>
            <a:r>
              <a:rPr lang="en-US" sz="1800" dirty="0"/>
              <a:t>Medical One and any workstation. It gives physicians the</a:t>
            </a:r>
          </a:p>
          <a:p>
            <a:pPr marL="0" indent="0">
              <a:buNone/>
            </a:pPr>
            <a:r>
              <a:rPr lang="en-US" sz="1800" dirty="0"/>
              <a:t>freedom to roam from workstation-to-workstation, room-to-</a:t>
            </a:r>
          </a:p>
          <a:p>
            <a:pPr marL="0" indent="0">
              <a:buNone/>
            </a:pPr>
            <a:r>
              <a:rPr lang="en-US" sz="1800" dirty="0"/>
              <a:t>room, and location-to-location to complete their clinical</a:t>
            </a:r>
          </a:p>
          <a:p>
            <a:pPr marL="0" indent="0">
              <a:buNone/>
            </a:pPr>
            <a:r>
              <a:rPr lang="en-US" sz="1800" dirty="0"/>
              <a:t>documentation using their smartphone as a wireless</a:t>
            </a:r>
          </a:p>
          <a:p>
            <a:pPr marL="0" indent="0">
              <a:buNone/>
            </a:pPr>
            <a:r>
              <a:rPr lang="en-US" sz="1800" dirty="0"/>
              <a:t>microphone at the desktop.</a:t>
            </a:r>
          </a:p>
          <a:p>
            <a:pPr marL="0" indent="0">
              <a:buNone/>
            </a:pPr>
            <a:endParaRPr lang="en-US" sz="1800" dirty="0"/>
          </a:p>
          <a:p>
            <a:pPr marL="0" indent="0">
              <a:buNone/>
            </a:pPr>
            <a:r>
              <a:rPr lang="en-US" sz="1800" dirty="0"/>
              <a:t>To use PowerMic Mobile, the free PowerMic Mobile app</a:t>
            </a:r>
          </a:p>
          <a:p>
            <a:pPr marL="0" indent="0">
              <a:buNone/>
            </a:pPr>
            <a:r>
              <a:rPr lang="en-US" sz="1800" dirty="0"/>
              <a:t>must be downloaded from the App Store or Google Play.</a:t>
            </a:r>
          </a:p>
          <a:p>
            <a:pPr marL="0" indent="0">
              <a:buNone/>
            </a:pPr>
            <a:r>
              <a:rPr lang="en-US" sz="1800" dirty="0"/>
              <a:t>You will be provided with a Welcome Letter that includes</a:t>
            </a:r>
          </a:p>
          <a:p>
            <a:pPr marL="0" indent="0">
              <a:buNone/>
            </a:pPr>
            <a:r>
              <a:rPr lang="en-US" sz="1800" dirty="0"/>
              <a:t>configuration instructions.</a:t>
            </a:r>
          </a:p>
        </p:txBody>
      </p:sp>
      <p:sp>
        <p:nvSpPr>
          <p:cNvPr id="3" name="Title 2">
            <a:extLst>
              <a:ext uri="{FF2B5EF4-FFF2-40B4-BE49-F238E27FC236}">
                <a16:creationId xmlns:a16="http://schemas.microsoft.com/office/drawing/2014/main" id="{4A2E7032-1F13-4B05-A0C0-5AA62C646270}"/>
              </a:ext>
            </a:extLst>
          </p:cNvPr>
          <p:cNvSpPr>
            <a:spLocks noGrp="1"/>
          </p:cNvSpPr>
          <p:nvPr>
            <p:ph type="title"/>
          </p:nvPr>
        </p:nvSpPr>
        <p:spPr>
          <a:xfrm>
            <a:off x="222251" y="0"/>
            <a:ext cx="8691562" cy="862395"/>
          </a:xfrm>
        </p:spPr>
        <p:txBody>
          <a:bodyPr/>
          <a:lstStyle/>
          <a:p>
            <a:r>
              <a:rPr lang="en-US" dirty="0"/>
              <a:t>Introduction to PowerMic Mobile</a:t>
            </a:r>
          </a:p>
        </p:txBody>
      </p:sp>
      <p:sp>
        <p:nvSpPr>
          <p:cNvPr id="4" name="Slide Number Placeholder 3">
            <a:extLst>
              <a:ext uri="{FF2B5EF4-FFF2-40B4-BE49-F238E27FC236}">
                <a16:creationId xmlns:a16="http://schemas.microsoft.com/office/drawing/2014/main" id="{4484D1BC-66B7-412B-81A7-C27E006897BE}"/>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7" name="Content Placeholder 1">
            <a:extLst>
              <a:ext uri="{FF2B5EF4-FFF2-40B4-BE49-F238E27FC236}">
                <a16:creationId xmlns:a16="http://schemas.microsoft.com/office/drawing/2014/main" id="{309D9FB3-FF02-4F7F-9025-7E6AB061C9DE}"/>
              </a:ext>
            </a:extLst>
          </p:cNvPr>
          <p:cNvSpPr txBox="1">
            <a:spLocks/>
          </p:cNvSpPr>
          <p:nvPr/>
        </p:nvSpPr>
        <p:spPr>
          <a:xfrm>
            <a:off x="6498879" y="1297034"/>
            <a:ext cx="2439259" cy="4645652"/>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Arial"/>
              <a:ea typeface="ヒラギノ角ゴ Pro W3" charset="-128"/>
              <a:cs typeface="Arial"/>
            </a:endParaRPr>
          </a:p>
        </p:txBody>
      </p:sp>
      <p:pic>
        <p:nvPicPr>
          <p:cNvPr id="2050" name="Picture 2" descr="image001">
            <a:extLst>
              <a:ext uri="{FF2B5EF4-FFF2-40B4-BE49-F238E27FC236}">
                <a16:creationId xmlns:a16="http://schemas.microsoft.com/office/drawing/2014/main" id="{344BD524-67FD-4C45-B3D8-D4F59A166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3" y="1099367"/>
            <a:ext cx="2457450" cy="484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B5E71B2-29A9-9520-F601-89C4AA2EFE49}"/>
              </a:ext>
            </a:extLst>
          </p:cNvPr>
          <p:cNvPicPr>
            <a:picLocks noChangeAspect="1"/>
          </p:cNvPicPr>
          <p:nvPr/>
        </p:nvPicPr>
        <p:blipFill>
          <a:blip r:embed="rId3"/>
          <a:stretch>
            <a:fillRect/>
          </a:stretch>
        </p:blipFill>
        <p:spPr>
          <a:xfrm>
            <a:off x="6629400" y="1060062"/>
            <a:ext cx="1637006" cy="1454538"/>
          </a:xfrm>
          <a:prstGeom prst="rect">
            <a:avLst/>
          </a:prstGeom>
        </p:spPr>
      </p:pic>
    </p:spTree>
    <p:extLst>
      <p:ext uri="{BB962C8B-B14F-4D97-AF65-F5344CB8AC3E}">
        <p14:creationId xmlns:p14="http://schemas.microsoft.com/office/powerpoint/2010/main" val="1706675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E67FBC-EE96-4852-971E-E5E0183F5A14}"/>
              </a:ext>
            </a:extLst>
          </p:cNvPr>
          <p:cNvSpPr>
            <a:spLocks noGrp="1"/>
          </p:cNvSpPr>
          <p:nvPr>
            <p:ph idx="1"/>
          </p:nvPr>
        </p:nvSpPr>
        <p:spPr>
          <a:xfrm>
            <a:off x="226154" y="1144634"/>
            <a:ext cx="6250846" cy="4798052"/>
          </a:xfrm>
        </p:spPr>
        <p:txBody>
          <a:bodyPr/>
          <a:lstStyle/>
          <a:p>
            <a:pPr marL="0" indent="0">
              <a:buNone/>
            </a:pPr>
            <a:r>
              <a:rPr lang="en-US" sz="1800" dirty="0"/>
              <a:t>The Nuance PowerMic Mobile application is FREE.  If you are seeing notifications regarding payment, be sure that you have a payment option selected in your phone settings.  Once this setting is satisfied, you will no longer see prompts regarding payment. </a:t>
            </a:r>
          </a:p>
          <a:p>
            <a:pPr marL="0" indent="0">
              <a:buNone/>
            </a:pPr>
            <a:endParaRPr lang="en-US" sz="1800" dirty="0"/>
          </a:p>
        </p:txBody>
      </p:sp>
      <p:sp>
        <p:nvSpPr>
          <p:cNvPr id="3" name="Title 2">
            <a:extLst>
              <a:ext uri="{FF2B5EF4-FFF2-40B4-BE49-F238E27FC236}">
                <a16:creationId xmlns:a16="http://schemas.microsoft.com/office/drawing/2014/main" id="{4A2E7032-1F13-4B05-A0C0-5AA62C646270}"/>
              </a:ext>
            </a:extLst>
          </p:cNvPr>
          <p:cNvSpPr>
            <a:spLocks noGrp="1"/>
          </p:cNvSpPr>
          <p:nvPr>
            <p:ph type="title"/>
          </p:nvPr>
        </p:nvSpPr>
        <p:spPr>
          <a:xfrm>
            <a:off x="222251" y="0"/>
            <a:ext cx="8691562" cy="862395"/>
          </a:xfrm>
        </p:spPr>
        <p:txBody>
          <a:bodyPr/>
          <a:lstStyle/>
          <a:p>
            <a:r>
              <a:rPr lang="en-US" dirty="0"/>
              <a:t>Introduction to PowerMic Mobile</a:t>
            </a:r>
          </a:p>
        </p:txBody>
      </p:sp>
      <p:sp>
        <p:nvSpPr>
          <p:cNvPr id="4" name="Slide Number Placeholder 3">
            <a:extLst>
              <a:ext uri="{FF2B5EF4-FFF2-40B4-BE49-F238E27FC236}">
                <a16:creationId xmlns:a16="http://schemas.microsoft.com/office/drawing/2014/main" id="{4484D1BC-66B7-412B-81A7-C27E006897BE}"/>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7" name="Content Placeholder 1">
            <a:extLst>
              <a:ext uri="{FF2B5EF4-FFF2-40B4-BE49-F238E27FC236}">
                <a16:creationId xmlns:a16="http://schemas.microsoft.com/office/drawing/2014/main" id="{309D9FB3-FF02-4F7F-9025-7E6AB061C9DE}"/>
              </a:ext>
            </a:extLst>
          </p:cNvPr>
          <p:cNvSpPr txBox="1">
            <a:spLocks/>
          </p:cNvSpPr>
          <p:nvPr/>
        </p:nvSpPr>
        <p:spPr>
          <a:xfrm>
            <a:off x="6498879" y="1297034"/>
            <a:ext cx="2439259" cy="4645652"/>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Arial"/>
              <a:ea typeface="ヒラギノ角ゴ Pro W3" charset="-128"/>
              <a:cs typeface="Arial"/>
            </a:endParaRPr>
          </a:p>
        </p:txBody>
      </p:sp>
      <p:pic>
        <p:nvPicPr>
          <p:cNvPr id="2050" name="Picture 2" descr="image001">
            <a:extLst>
              <a:ext uri="{FF2B5EF4-FFF2-40B4-BE49-F238E27FC236}">
                <a16:creationId xmlns:a16="http://schemas.microsoft.com/office/drawing/2014/main" id="{344BD524-67FD-4C45-B3D8-D4F59A166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3" y="1099367"/>
            <a:ext cx="2457450" cy="484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B5E71B2-29A9-9520-F601-89C4AA2EFE49}"/>
              </a:ext>
            </a:extLst>
          </p:cNvPr>
          <p:cNvPicPr>
            <a:picLocks noChangeAspect="1"/>
          </p:cNvPicPr>
          <p:nvPr/>
        </p:nvPicPr>
        <p:blipFill>
          <a:blip r:embed="rId3"/>
          <a:stretch>
            <a:fillRect/>
          </a:stretch>
        </p:blipFill>
        <p:spPr>
          <a:xfrm>
            <a:off x="6629400" y="1060062"/>
            <a:ext cx="1637006" cy="1454538"/>
          </a:xfrm>
          <a:prstGeom prst="rect">
            <a:avLst/>
          </a:prstGeom>
        </p:spPr>
      </p:pic>
      <p:pic>
        <p:nvPicPr>
          <p:cNvPr id="10" name="Picture 9">
            <a:extLst>
              <a:ext uri="{FF2B5EF4-FFF2-40B4-BE49-F238E27FC236}">
                <a16:creationId xmlns:a16="http://schemas.microsoft.com/office/drawing/2014/main" id="{7B146690-EE59-2AE6-B4F6-67E14DECCFB4}"/>
              </a:ext>
            </a:extLst>
          </p:cNvPr>
          <p:cNvPicPr>
            <a:picLocks noChangeAspect="1"/>
          </p:cNvPicPr>
          <p:nvPr/>
        </p:nvPicPr>
        <p:blipFill>
          <a:blip r:embed="rId4"/>
          <a:stretch>
            <a:fillRect/>
          </a:stretch>
        </p:blipFill>
        <p:spPr>
          <a:xfrm>
            <a:off x="3699271" y="2438400"/>
            <a:ext cx="2067622" cy="4014738"/>
          </a:xfrm>
          <a:prstGeom prst="rect">
            <a:avLst/>
          </a:prstGeom>
          <a:ln w="12700">
            <a:solidFill>
              <a:srgbClr val="000000"/>
            </a:solidFill>
          </a:ln>
        </p:spPr>
      </p:pic>
    </p:spTree>
    <p:extLst>
      <p:ext uri="{BB962C8B-B14F-4D97-AF65-F5344CB8AC3E}">
        <p14:creationId xmlns:p14="http://schemas.microsoft.com/office/powerpoint/2010/main" val="1926643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80285E-D11A-4C01-A0F2-C7DF87C829FC}"/>
              </a:ext>
            </a:extLst>
          </p:cNvPr>
          <p:cNvSpPr>
            <a:spLocks noGrp="1"/>
          </p:cNvSpPr>
          <p:nvPr>
            <p:ph idx="1"/>
          </p:nvPr>
        </p:nvSpPr>
        <p:spPr>
          <a:xfrm>
            <a:off x="226154" y="1219200"/>
            <a:ext cx="8689518" cy="5105400"/>
          </a:xfrm>
        </p:spPr>
        <p:txBody>
          <a:bodyPr/>
          <a:lstStyle/>
          <a:p>
            <a:r>
              <a:rPr lang="en-US" sz="2000" dirty="0"/>
              <a:t>Today, we will download the free of charge PowerMic Mobile application via the </a:t>
            </a:r>
            <a:r>
              <a:rPr lang="en-US" sz="2000" b="1" u="sng" dirty="0"/>
              <a:t>Apple app store </a:t>
            </a:r>
            <a:r>
              <a:rPr lang="en-US" sz="2000" dirty="0"/>
              <a:t>or </a:t>
            </a:r>
            <a:r>
              <a:rPr lang="en-US" sz="2000" b="1" u="sng" dirty="0"/>
              <a:t>Google Play store</a:t>
            </a:r>
            <a:r>
              <a:rPr lang="en-US" sz="2000" dirty="0"/>
              <a:t>.  </a:t>
            </a:r>
          </a:p>
          <a:p>
            <a:endParaRPr lang="en-US" sz="2000" dirty="0"/>
          </a:p>
          <a:p>
            <a:r>
              <a:rPr lang="en-US" sz="2000" dirty="0"/>
              <a:t>When searching for PowerMic Mobile, the icon will look like this:  </a:t>
            </a:r>
          </a:p>
          <a:p>
            <a:endParaRPr lang="en-US" sz="2000" dirty="0"/>
          </a:p>
          <a:p>
            <a:r>
              <a:rPr lang="en-US" sz="2000" dirty="0"/>
              <a:t>Mobile phone operating system requirements:</a:t>
            </a:r>
          </a:p>
          <a:p>
            <a:pPr marL="400050" indent="-285750">
              <a:spcBef>
                <a:spcPts val="0"/>
              </a:spcBef>
              <a:spcAft>
                <a:spcPts val="0"/>
              </a:spcAft>
            </a:pPr>
            <a:endParaRPr lang="en-US" sz="2000" dirty="0">
              <a:effectLst/>
              <a:latin typeface="Calibri" panose="020F0502020204030204" pitchFamily="34" charset="0"/>
              <a:ea typeface="Calibri" panose="020F0502020204030204" pitchFamily="34" charset="0"/>
            </a:endParaRPr>
          </a:p>
          <a:p>
            <a:pPr lvl="1">
              <a:spcBef>
                <a:spcPts val="600"/>
              </a:spcBef>
              <a:buFont typeface="Wingdings" panose="05000000000000000000" pitchFamily="2" charset="2"/>
              <a:buChar char="v"/>
            </a:pPr>
            <a:r>
              <a:rPr lang="en-US" b="1" dirty="0">
                <a:solidFill>
                  <a:srgbClr val="000000"/>
                </a:solidFill>
                <a:latin typeface="Arial" panose="020B0604020202020204" pitchFamily="34" charset="0"/>
                <a:cs typeface="Arial" panose="020B0604020202020204" pitchFamily="34" charset="0"/>
              </a:rPr>
              <a:t>iPhone Users </a:t>
            </a:r>
            <a:r>
              <a:rPr lang="en-US" dirty="0">
                <a:solidFill>
                  <a:srgbClr val="000000"/>
                </a:solidFill>
                <a:latin typeface="Arial" panose="020B0604020202020204" pitchFamily="34" charset="0"/>
                <a:cs typeface="Arial" panose="020B0604020202020204" pitchFamily="34" charset="0"/>
              </a:rPr>
              <a:t>(</a:t>
            </a:r>
            <a:r>
              <a:rPr lang="en-US" i="1" dirty="0">
                <a:solidFill>
                  <a:srgbClr val="000000"/>
                </a:solidFill>
                <a:latin typeface="Arial" panose="020B0604020202020204" pitchFamily="34" charset="0"/>
                <a:cs typeface="Arial" panose="020B0604020202020204" pitchFamily="34" charset="0"/>
              </a:rPr>
              <a:t>requires iOS 15.0 or greater</a:t>
            </a:r>
            <a:r>
              <a:rPr lang="en-US" dirty="0">
                <a:solidFill>
                  <a:srgbClr val="000000"/>
                </a:solidFill>
                <a:latin typeface="Arial" panose="020B0604020202020204" pitchFamily="34" charset="0"/>
                <a:cs typeface="Arial" panose="020B0604020202020204" pitchFamily="34" charset="0"/>
              </a:rPr>
              <a:t>)</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lvl="1">
              <a:spcBef>
                <a:spcPts val="600"/>
              </a:spcBef>
              <a:buFont typeface="Wingdings" panose="05000000000000000000" pitchFamily="2" charset="2"/>
              <a:buChar char="v"/>
            </a:pPr>
            <a:r>
              <a:rPr lang="en-US" b="1" dirty="0">
                <a:solidFill>
                  <a:srgbClr val="000000"/>
                </a:solidFill>
                <a:latin typeface="Arial" panose="020B0604020202020204" pitchFamily="34" charset="0"/>
                <a:cs typeface="Arial" panose="020B0604020202020204" pitchFamily="34" charset="0"/>
              </a:rPr>
              <a:t>Android Users </a:t>
            </a:r>
            <a:r>
              <a:rPr lang="en-US" dirty="0">
                <a:solidFill>
                  <a:srgbClr val="000000"/>
                </a:solidFill>
                <a:latin typeface="Arial" panose="020B0604020202020204" pitchFamily="34" charset="0"/>
                <a:cs typeface="Arial" panose="020B0604020202020204" pitchFamily="34" charset="0"/>
              </a:rPr>
              <a:t>(</a:t>
            </a:r>
            <a:r>
              <a:rPr lang="en-US" i="1" dirty="0">
                <a:solidFill>
                  <a:srgbClr val="000000"/>
                </a:solidFill>
                <a:latin typeface="Arial" panose="020B0604020202020204" pitchFamily="34" charset="0"/>
                <a:cs typeface="Arial" panose="020B0604020202020204" pitchFamily="34" charset="0"/>
              </a:rPr>
              <a:t>requires Android 11.0 or greater</a:t>
            </a:r>
            <a:r>
              <a:rPr lang="en-US" dirty="0">
                <a:solidFill>
                  <a:srgbClr val="000000"/>
                </a:solidFill>
                <a:latin typeface="Arial" panose="020B0604020202020204" pitchFamily="34" charset="0"/>
                <a:cs typeface="Arial" panose="020B0604020202020204" pitchFamily="34" charset="0"/>
              </a:rPr>
              <a:t>)</a:t>
            </a:r>
          </a:p>
          <a:p>
            <a:pPr>
              <a:spcBef>
                <a:spcPts val="600"/>
              </a:spcBef>
              <a:buFont typeface="Arial" panose="020B0604020202020204" pitchFamily="34" charset="0"/>
              <a:buChar char="•"/>
            </a:pPr>
            <a:endParaRPr lang="en-US" sz="2000" dirty="0">
              <a:solidFill>
                <a:srgbClr val="000000"/>
              </a:solidFill>
              <a:latin typeface="Arial" panose="020B0604020202020204" pitchFamily="34" charset="0"/>
              <a:cs typeface="Arial" panose="020B0604020202020204" pitchFamily="34" charset="0"/>
            </a:endParaRPr>
          </a:p>
          <a:p>
            <a:r>
              <a:rPr lang="en-US" sz="2000" dirty="0"/>
              <a:t>Once the Nuance PowerMic Mobile app has been downloaded, we will configure the app together.</a:t>
            </a:r>
          </a:p>
        </p:txBody>
      </p:sp>
      <p:sp>
        <p:nvSpPr>
          <p:cNvPr id="3" name="Title 2">
            <a:extLst>
              <a:ext uri="{FF2B5EF4-FFF2-40B4-BE49-F238E27FC236}">
                <a16:creationId xmlns:a16="http://schemas.microsoft.com/office/drawing/2014/main" id="{B6D24B48-CC6B-4A23-B1BB-9E69DF65E30F}"/>
              </a:ext>
            </a:extLst>
          </p:cNvPr>
          <p:cNvSpPr>
            <a:spLocks noGrp="1"/>
          </p:cNvSpPr>
          <p:nvPr>
            <p:ph type="title"/>
          </p:nvPr>
        </p:nvSpPr>
        <p:spPr/>
        <p:txBody>
          <a:bodyPr/>
          <a:lstStyle/>
          <a:p>
            <a:r>
              <a:rPr lang="en-US" dirty="0"/>
              <a:t>Setting up your PowerMic Mobile Device (PMM)</a:t>
            </a:r>
          </a:p>
        </p:txBody>
      </p:sp>
      <p:sp>
        <p:nvSpPr>
          <p:cNvPr id="4" name="Slide Number Placeholder 3">
            <a:extLst>
              <a:ext uri="{FF2B5EF4-FFF2-40B4-BE49-F238E27FC236}">
                <a16:creationId xmlns:a16="http://schemas.microsoft.com/office/drawing/2014/main" id="{83857DF1-D189-4EAA-9CC3-EBE1E28130A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6" name="Picture 5">
            <a:extLst>
              <a:ext uri="{FF2B5EF4-FFF2-40B4-BE49-F238E27FC236}">
                <a16:creationId xmlns:a16="http://schemas.microsoft.com/office/drawing/2014/main" id="{41468F41-7792-9FEE-CD48-0138220C1543}"/>
              </a:ext>
            </a:extLst>
          </p:cNvPr>
          <p:cNvPicPr>
            <a:picLocks noChangeAspect="1"/>
          </p:cNvPicPr>
          <p:nvPr/>
        </p:nvPicPr>
        <p:blipFill>
          <a:blip r:embed="rId3"/>
          <a:stretch>
            <a:fillRect/>
          </a:stretch>
        </p:blipFill>
        <p:spPr>
          <a:xfrm>
            <a:off x="6976343" y="2667000"/>
            <a:ext cx="1952710" cy="1735052"/>
          </a:xfrm>
          <a:prstGeom prst="rect">
            <a:avLst/>
          </a:prstGeom>
        </p:spPr>
      </p:pic>
    </p:spTree>
    <p:extLst>
      <p:ext uri="{BB962C8B-B14F-4D97-AF65-F5344CB8AC3E}">
        <p14:creationId xmlns:p14="http://schemas.microsoft.com/office/powerpoint/2010/main" val="2281873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7ADBE-DA23-4F44-96DE-675C51A84642}"/>
              </a:ext>
            </a:extLst>
          </p:cNvPr>
          <p:cNvSpPr>
            <a:spLocks noGrp="1"/>
          </p:cNvSpPr>
          <p:nvPr>
            <p:ph type="title"/>
          </p:nvPr>
        </p:nvSpPr>
        <p:spPr/>
        <p:txBody>
          <a:bodyPr/>
          <a:lstStyle/>
          <a:p>
            <a:r>
              <a:rPr lang="en-US" dirty="0"/>
              <a:t>Setting up your PowerMic Mobile Device (PMM) - iPhone</a:t>
            </a:r>
          </a:p>
        </p:txBody>
      </p:sp>
      <p:sp>
        <p:nvSpPr>
          <p:cNvPr id="4" name="Slide Number Placeholder 3">
            <a:extLst>
              <a:ext uri="{FF2B5EF4-FFF2-40B4-BE49-F238E27FC236}">
                <a16:creationId xmlns:a16="http://schemas.microsoft.com/office/drawing/2014/main" id="{12F273D4-83A8-4204-B7AB-6C7758BF2A7B}"/>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37</a:t>
            </a:fld>
            <a:endParaRPr lang="en-US">
              <a:solidFill>
                <a:srgbClr val="FFFFFF"/>
              </a:solidFill>
            </a:endParaRPr>
          </a:p>
        </p:txBody>
      </p:sp>
      <p:pic>
        <p:nvPicPr>
          <p:cNvPr id="5" name="Content Placeholder 4">
            <a:extLst>
              <a:ext uri="{FF2B5EF4-FFF2-40B4-BE49-F238E27FC236}">
                <a16:creationId xmlns:a16="http://schemas.microsoft.com/office/drawing/2014/main" id="{8C6EB479-2162-4D04-8B6F-20DFB6B5D642}"/>
              </a:ext>
            </a:extLst>
          </p:cNvPr>
          <p:cNvPicPr>
            <a:picLocks noGrp="1" noChangeAspect="1"/>
          </p:cNvPicPr>
          <p:nvPr>
            <p:ph idx="1"/>
          </p:nvPr>
        </p:nvPicPr>
        <p:blipFill>
          <a:blip r:embed="rId2"/>
          <a:stretch>
            <a:fillRect/>
          </a:stretch>
        </p:blipFill>
        <p:spPr>
          <a:xfrm>
            <a:off x="3918566" y="990600"/>
            <a:ext cx="1523319" cy="1398879"/>
          </a:xfrm>
          <a:prstGeom prst="rect">
            <a:avLst/>
          </a:prstGeom>
        </p:spPr>
      </p:pic>
      <p:sp>
        <p:nvSpPr>
          <p:cNvPr id="13" name="TextBox 12">
            <a:extLst>
              <a:ext uri="{FF2B5EF4-FFF2-40B4-BE49-F238E27FC236}">
                <a16:creationId xmlns:a16="http://schemas.microsoft.com/office/drawing/2014/main" id="{DA07757D-A3E9-4564-B901-FBB50093F013}"/>
              </a:ext>
            </a:extLst>
          </p:cNvPr>
          <p:cNvSpPr txBox="1"/>
          <p:nvPr/>
        </p:nvSpPr>
        <p:spPr>
          <a:xfrm>
            <a:off x="76200" y="990600"/>
            <a:ext cx="3753336" cy="406265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Find the App Store on your iPhone mobile device.</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Search for “</a:t>
            </a:r>
            <a:r>
              <a:rPr lang="en-US" sz="2000" dirty="0" err="1">
                <a:latin typeface="Arial" panose="020B0604020202020204" pitchFamily="34" charset="0"/>
                <a:cs typeface="Arial" panose="020B0604020202020204" pitchFamily="34" charset="0"/>
              </a:rPr>
              <a:t>powermic</a:t>
            </a:r>
            <a:r>
              <a:rPr lang="en-US" sz="2000" dirty="0">
                <a:latin typeface="Arial" panose="020B0604020202020204" pitchFamily="34" charset="0"/>
                <a:cs typeface="Arial" panose="020B0604020202020204" pitchFamily="34" charset="0"/>
              </a:rPr>
              <a:t> mobile” and select </a:t>
            </a:r>
            <a:r>
              <a:rPr lang="en-US" sz="2000" b="1" dirty="0" err="1">
                <a:latin typeface="Arial" panose="020B0604020202020204" pitchFamily="34" charset="0"/>
                <a:cs typeface="Arial" panose="020B0604020202020204" pitchFamily="34" charset="0"/>
              </a:rPr>
              <a:t>powermic</a:t>
            </a:r>
            <a:r>
              <a:rPr lang="en-US" sz="2000" b="1" dirty="0">
                <a:latin typeface="Arial" panose="020B0604020202020204" pitchFamily="34" charset="0"/>
                <a:cs typeface="Arial" panose="020B0604020202020204" pitchFamily="34" charset="0"/>
              </a:rPr>
              <a:t> mobile</a:t>
            </a:r>
            <a:r>
              <a:rPr lang="en-US" sz="2000" dirty="0">
                <a:latin typeface="Arial" panose="020B0604020202020204" pitchFamily="34" charset="0"/>
                <a:cs typeface="Arial" panose="020B0604020202020204" pitchFamily="34" charset="0"/>
              </a:rPr>
              <a:t> from the search results.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Download the app.</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u="sng" dirty="0">
                <a:highlight>
                  <a:srgbClr val="FFFF00"/>
                </a:highlight>
                <a:latin typeface="Arial" panose="020B0604020202020204" pitchFamily="34" charset="0"/>
                <a:cs typeface="Arial" panose="020B0604020202020204" pitchFamily="34" charset="0"/>
              </a:rPr>
              <a:t>Do not open the app.</a:t>
            </a:r>
          </a:p>
          <a:p>
            <a:endParaRPr lang="en-US" sz="2000" dirty="0">
              <a:latin typeface="Arial" panose="020B0604020202020204" pitchFamily="34" charset="0"/>
              <a:cs typeface="Arial" panose="020B0604020202020204" pitchFamily="34" charset="0"/>
            </a:endParaRPr>
          </a:p>
          <a:p>
            <a:endParaRPr lang="en-US" dirty="0"/>
          </a:p>
        </p:txBody>
      </p:sp>
      <p:pic>
        <p:nvPicPr>
          <p:cNvPr id="15" name="Picture 14">
            <a:extLst>
              <a:ext uri="{FF2B5EF4-FFF2-40B4-BE49-F238E27FC236}">
                <a16:creationId xmlns:a16="http://schemas.microsoft.com/office/drawing/2014/main" id="{8C88AF3A-284E-4D58-8EFE-CF3D7E29AF86}"/>
              </a:ext>
            </a:extLst>
          </p:cNvPr>
          <p:cNvPicPr>
            <a:picLocks noChangeAspect="1"/>
          </p:cNvPicPr>
          <p:nvPr/>
        </p:nvPicPr>
        <p:blipFill>
          <a:blip r:embed="rId3"/>
          <a:stretch>
            <a:fillRect/>
          </a:stretch>
        </p:blipFill>
        <p:spPr>
          <a:xfrm>
            <a:off x="5486400" y="1003117"/>
            <a:ext cx="1630853" cy="3668283"/>
          </a:xfrm>
          <a:prstGeom prst="rect">
            <a:avLst/>
          </a:prstGeom>
          <a:ln w="12700">
            <a:solidFill>
              <a:schemeClr val="accent1"/>
            </a:solidFill>
          </a:ln>
        </p:spPr>
      </p:pic>
      <p:pic>
        <p:nvPicPr>
          <p:cNvPr id="7" name="Picture 6">
            <a:extLst>
              <a:ext uri="{FF2B5EF4-FFF2-40B4-BE49-F238E27FC236}">
                <a16:creationId xmlns:a16="http://schemas.microsoft.com/office/drawing/2014/main" id="{824460EF-075B-D369-C6D6-D67592D6A878}"/>
              </a:ext>
            </a:extLst>
          </p:cNvPr>
          <p:cNvPicPr>
            <a:picLocks noChangeAspect="1"/>
          </p:cNvPicPr>
          <p:nvPr/>
        </p:nvPicPr>
        <p:blipFill>
          <a:blip r:embed="rId4"/>
          <a:stretch>
            <a:fillRect/>
          </a:stretch>
        </p:blipFill>
        <p:spPr>
          <a:xfrm>
            <a:off x="7171441" y="990600"/>
            <a:ext cx="1772623" cy="3680799"/>
          </a:xfrm>
          <a:prstGeom prst="rect">
            <a:avLst/>
          </a:prstGeom>
          <a:ln w="12700">
            <a:solidFill>
              <a:schemeClr val="accent1"/>
            </a:solidFill>
          </a:ln>
        </p:spPr>
      </p:pic>
    </p:spTree>
    <p:extLst>
      <p:ext uri="{BB962C8B-B14F-4D97-AF65-F5344CB8AC3E}">
        <p14:creationId xmlns:p14="http://schemas.microsoft.com/office/powerpoint/2010/main" val="2767774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7DEAE-1165-4E37-A463-0EC36D117CA4}"/>
              </a:ext>
            </a:extLst>
          </p:cNvPr>
          <p:cNvSpPr>
            <a:spLocks noGrp="1"/>
          </p:cNvSpPr>
          <p:nvPr>
            <p:ph type="title"/>
          </p:nvPr>
        </p:nvSpPr>
        <p:spPr/>
        <p:txBody>
          <a:bodyPr/>
          <a:lstStyle/>
          <a:p>
            <a:r>
              <a:rPr lang="en-US" dirty="0"/>
              <a:t>Setting up your PowerMic Mobile Device (PMM) - Android</a:t>
            </a:r>
          </a:p>
        </p:txBody>
      </p:sp>
      <p:sp>
        <p:nvSpPr>
          <p:cNvPr id="3" name="Slide Number Placeholder 2">
            <a:extLst>
              <a:ext uri="{FF2B5EF4-FFF2-40B4-BE49-F238E27FC236}">
                <a16:creationId xmlns:a16="http://schemas.microsoft.com/office/drawing/2014/main" id="{0CF5CA56-DCE5-412B-8687-C1FAE309E27B}"/>
              </a:ext>
            </a:extLst>
          </p:cNvPr>
          <p:cNvSpPr>
            <a:spLocks noGrp="1"/>
          </p:cNvSpPr>
          <p:nvPr>
            <p:ph type="sldNum" sz="quarter" idx="10"/>
          </p:nvPr>
        </p:nvSpPr>
        <p:spPr/>
        <p:txBody>
          <a:bodyPr/>
          <a:lstStyle/>
          <a:p>
            <a:pPr>
              <a:defRPr/>
            </a:pPr>
            <a:fld id="{108B6DC3-01B1-4D04-90FB-3FF31C45F063}" type="slidenum">
              <a:rPr lang="en-US" smtClean="0">
                <a:solidFill>
                  <a:srgbClr val="FFFFFF"/>
                </a:solidFill>
              </a:rPr>
              <a:pPr>
                <a:defRPr/>
              </a:pPr>
              <a:t>38</a:t>
            </a:fld>
            <a:endParaRPr lang="en-US">
              <a:solidFill>
                <a:srgbClr val="FFFFFF"/>
              </a:solidFill>
            </a:endParaRPr>
          </a:p>
        </p:txBody>
      </p:sp>
      <p:sp>
        <p:nvSpPr>
          <p:cNvPr id="5" name="TextBox 4">
            <a:extLst>
              <a:ext uri="{FF2B5EF4-FFF2-40B4-BE49-F238E27FC236}">
                <a16:creationId xmlns:a16="http://schemas.microsoft.com/office/drawing/2014/main" id="{24ED4C25-6C16-4084-B987-8A319389C7BC}"/>
              </a:ext>
            </a:extLst>
          </p:cNvPr>
          <p:cNvSpPr txBox="1"/>
          <p:nvPr/>
        </p:nvSpPr>
        <p:spPr>
          <a:xfrm>
            <a:off x="76200" y="990600"/>
            <a:ext cx="3048001" cy="409342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Find the Google Play Store on your Android Mobile device.</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Search for “</a:t>
            </a:r>
            <a:r>
              <a:rPr lang="en-US" sz="2000" dirty="0" err="1">
                <a:latin typeface="Arial" panose="020B0604020202020204" pitchFamily="34" charset="0"/>
                <a:cs typeface="Arial" panose="020B0604020202020204" pitchFamily="34" charset="0"/>
              </a:rPr>
              <a:t>powermic</a:t>
            </a:r>
            <a:r>
              <a:rPr lang="en-US" sz="2000" dirty="0">
                <a:latin typeface="Arial" panose="020B0604020202020204" pitchFamily="34" charset="0"/>
                <a:cs typeface="Arial" panose="020B0604020202020204" pitchFamily="34" charset="0"/>
              </a:rPr>
              <a:t> mobile” and select </a:t>
            </a:r>
            <a:r>
              <a:rPr lang="en-US" sz="2000" b="1" dirty="0" err="1">
                <a:latin typeface="Arial" panose="020B0604020202020204" pitchFamily="34" charset="0"/>
                <a:cs typeface="Arial" panose="020B0604020202020204" pitchFamily="34" charset="0"/>
              </a:rPr>
              <a:t>powermic</a:t>
            </a:r>
            <a:r>
              <a:rPr lang="en-US" sz="2000" b="1" dirty="0">
                <a:latin typeface="Arial" panose="020B0604020202020204" pitchFamily="34" charset="0"/>
                <a:cs typeface="Arial" panose="020B0604020202020204" pitchFamily="34" charset="0"/>
              </a:rPr>
              <a:t> mobile </a:t>
            </a:r>
            <a:r>
              <a:rPr lang="en-US" sz="2000" dirty="0">
                <a:latin typeface="Arial" panose="020B0604020202020204" pitchFamily="34" charset="0"/>
                <a:cs typeface="Arial" panose="020B0604020202020204" pitchFamily="34" charset="0"/>
              </a:rPr>
              <a:t>from the search results.</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Download the app.</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u="sng" dirty="0">
                <a:highlight>
                  <a:srgbClr val="FFFF00"/>
                </a:highlight>
                <a:latin typeface="Arial" panose="020B0604020202020204" pitchFamily="34" charset="0"/>
                <a:cs typeface="Arial" panose="020B0604020202020204" pitchFamily="34" charset="0"/>
              </a:rPr>
              <a:t>Do not open the app.</a:t>
            </a:r>
          </a:p>
        </p:txBody>
      </p:sp>
      <p:pic>
        <p:nvPicPr>
          <p:cNvPr id="7" name="Picture 6">
            <a:extLst>
              <a:ext uri="{FF2B5EF4-FFF2-40B4-BE49-F238E27FC236}">
                <a16:creationId xmlns:a16="http://schemas.microsoft.com/office/drawing/2014/main" id="{8E789E8F-1D63-443A-B5A4-C10C6A3F98A5}"/>
              </a:ext>
            </a:extLst>
          </p:cNvPr>
          <p:cNvPicPr>
            <a:picLocks noChangeAspect="1"/>
          </p:cNvPicPr>
          <p:nvPr/>
        </p:nvPicPr>
        <p:blipFill>
          <a:blip r:embed="rId2"/>
          <a:stretch>
            <a:fillRect/>
          </a:stretch>
        </p:blipFill>
        <p:spPr>
          <a:xfrm>
            <a:off x="5084400" y="990600"/>
            <a:ext cx="1926000" cy="3810000"/>
          </a:xfrm>
          <a:prstGeom prst="rect">
            <a:avLst/>
          </a:prstGeom>
        </p:spPr>
      </p:pic>
      <p:pic>
        <p:nvPicPr>
          <p:cNvPr id="9" name="Picture 8">
            <a:extLst>
              <a:ext uri="{FF2B5EF4-FFF2-40B4-BE49-F238E27FC236}">
                <a16:creationId xmlns:a16="http://schemas.microsoft.com/office/drawing/2014/main" id="{D0941F95-3291-42F0-955B-3BF0F7989BAD}"/>
              </a:ext>
            </a:extLst>
          </p:cNvPr>
          <p:cNvPicPr>
            <a:picLocks noChangeAspect="1"/>
          </p:cNvPicPr>
          <p:nvPr/>
        </p:nvPicPr>
        <p:blipFill>
          <a:blip r:embed="rId3"/>
          <a:stretch>
            <a:fillRect/>
          </a:stretch>
        </p:blipFill>
        <p:spPr>
          <a:xfrm>
            <a:off x="3580183" y="1066800"/>
            <a:ext cx="1449017" cy="1828800"/>
          </a:xfrm>
          <a:prstGeom prst="rect">
            <a:avLst/>
          </a:prstGeom>
        </p:spPr>
      </p:pic>
      <p:pic>
        <p:nvPicPr>
          <p:cNvPr id="6" name="Picture 5">
            <a:extLst>
              <a:ext uri="{FF2B5EF4-FFF2-40B4-BE49-F238E27FC236}">
                <a16:creationId xmlns:a16="http://schemas.microsoft.com/office/drawing/2014/main" id="{D47BC1B7-DE4F-4F2E-A289-4F8AF8DD0D71}"/>
              </a:ext>
            </a:extLst>
          </p:cNvPr>
          <p:cNvPicPr>
            <a:picLocks noChangeAspect="1"/>
          </p:cNvPicPr>
          <p:nvPr/>
        </p:nvPicPr>
        <p:blipFill>
          <a:blip r:embed="rId4"/>
          <a:stretch>
            <a:fillRect/>
          </a:stretch>
        </p:blipFill>
        <p:spPr>
          <a:xfrm>
            <a:off x="7065600" y="1022287"/>
            <a:ext cx="1864190" cy="3778313"/>
          </a:xfrm>
          <a:prstGeom prst="rect">
            <a:avLst/>
          </a:prstGeom>
          <a:ln w="12700">
            <a:solidFill>
              <a:schemeClr val="accent1"/>
            </a:solidFill>
          </a:ln>
        </p:spPr>
      </p:pic>
      <p:pic>
        <p:nvPicPr>
          <p:cNvPr id="8" name="Picture 7">
            <a:extLst>
              <a:ext uri="{FF2B5EF4-FFF2-40B4-BE49-F238E27FC236}">
                <a16:creationId xmlns:a16="http://schemas.microsoft.com/office/drawing/2014/main" id="{AD9422BA-1456-C7BE-B675-3955007E55B9}"/>
              </a:ext>
            </a:extLst>
          </p:cNvPr>
          <p:cNvPicPr>
            <a:picLocks noChangeAspect="1"/>
          </p:cNvPicPr>
          <p:nvPr/>
        </p:nvPicPr>
        <p:blipFill>
          <a:blip r:embed="rId5"/>
          <a:stretch>
            <a:fillRect/>
          </a:stretch>
        </p:blipFill>
        <p:spPr>
          <a:xfrm>
            <a:off x="7162800" y="1448118"/>
            <a:ext cx="428438" cy="380682"/>
          </a:xfrm>
          <a:prstGeom prst="rect">
            <a:avLst/>
          </a:prstGeom>
        </p:spPr>
      </p:pic>
      <p:pic>
        <p:nvPicPr>
          <p:cNvPr id="10" name="Picture 9">
            <a:extLst>
              <a:ext uri="{FF2B5EF4-FFF2-40B4-BE49-F238E27FC236}">
                <a16:creationId xmlns:a16="http://schemas.microsoft.com/office/drawing/2014/main" id="{FF7DE32A-E120-375E-6338-4C20F0E1F9BC}"/>
              </a:ext>
            </a:extLst>
          </p:cNvPr>
          <p:cNvPicPr>
            <a:picLocks noChangeAspect="1"/>
          </p:cNvPicPr>
          <p:nvPr/>
        </p:nvPicPr>
        <p:blipFill>
          <a:blip r:embed="rId6"/>
          <a:stretch>
            <a:fillRect/>
          </a:stretch>
        </p:blipFill>
        <p:spPr>
          <a:xfrm flipV="1">
            <a:off x="7592884" y="2435044"/>
            <a:ext cx="428438" cy="853141"/>
          </a:xfrm>
          <a:prstGeom prst="rect">
            <a:avLst/>
          </a:prstGeom>
        </p:spPr>
      </p:pic>
      <p:pic>
        <p:nvPicPr>
          <p:cNvPr id="12" name="Picture 11">
            <a:extLst>
              <a:ext uri="{FF2B5EF4-FFF2-40B4-BE49-F238E27FC236}">
                <a16:creationId xmlns:a16="http://schemas.microsoft.com/office/drawing/2014/main" id="{51E457F5-9615-4721-D84F-FCA79D9F61F6}"/>
              </a:ext>
            </a:extLst>
          </p:cNvPr>
          <p:cNvPicPr>
            <a:picLocks noChangeAspect="1"/>
          </p:cNvPicPr>
          <p:nvPr/>
        </p:nvPicPr>
        <p:blipFill>
          <a:blip r:embed="rId7"/>
          <a:stretch>
            <a:fillRect/>
          </a:stretch>
        </p:blipFill>
        <p:spPr>
          <a:xfrm>
            <a:off x="7131032" y="2461558"/>
            <a:ext cx="410261" cy="800115"/>
          </a:xfrm>
          <a:prstGeom prst="rect">
            <a:avLst/>
          </a:prstGeom>
          <a:ln w="15875">
            <a:solidFill>
              <a:schemeClr val="accent1"/>
            </a:solidFill>
          </a:ln>
        </p:spPr>
      </p:pic>
    </p:spTree>
    <p:extLst>
      <p:ext uri="{BB962C8B-B14F-4D97-AF65-F5344CB8AC3E}">
        <p14:creationId xmlns:p14="http://schemas.microsoft.com/office/powerpoint/2010/main" val="4071444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A0172D-B249-4B10-B1EE-13EC2668380A}"/>
              </a:ext>
            </a:extLst>
          </p:cNvPr>
          <p:cNvSpPr>
            <a:spLocks noGrp="1"/>
          </p:cNvSpPr>
          <p:nvPr>
            <p:ph idx="1"/>
          </p:nvPr>
        </p:nvSpPr>
        <p:spPr>
          <a:xfrm>
            <a:off x="151041" y="862395"/>
            <a:ext cx="8611959" cy="5233605"/>
          </a:xfrm>
        </p:spPr>
        <p:txBody>
          <a:bodyPr/>
          <a:lstStyle/>
          <a:p>
            <a:pPr marL="0" indent="0">
              <a:buNone/>
            </a:pPr>
            <a:r>
              <a:rPr lang="en-US" sz="1600" dirty="0">
                <a:latin typeface="Arial" panose="020B0604020202020204" pitchFamily="34" charset="0"/>
                <a:cs typeface="Arial" panose="020B0604020202020204" pitchFamily="34" charset="0"/>
              </a:rPr>
              <a:t>To configure your Nuance PowerMic Mobile app with a QR code, simply s</a:t>
            </a:r>
            <a:r>
              <a:rPr lang="en-US" sz="1600" dirty="0">
                <a:effectLst/>
                <a:latin typeface="Arial" panose="020B0604020202020204" pitchFamily="34" charset="0"/>
                <a:ea typeface="Calibri" panose="020F0502020204030204" pitchFamily="34" charset="0"/>
                <a:cs typeface="Arial" panose="020B0604020202020204" pitchFamily="34" charset="0"/>
              </a:rPr>
              <a:t>can the QR code using the camera on your smartphone or a QR code reader app. </a:t>
            </a:r>
            <a:r>
              <a:rPr lang="en-US" sz="1600" dirty="0">
                <a:latin typeface="Arial" panose="020B0604020202020204" pitchFamily="34" charset="0"/>
                <a:cs typeface="Arial" panose="020B0604020202020204" pitchFamily="34" charset="0"/>
              </a:rPr>
              <a:t>You may now scan the appropriate QR code right from your computer screen.  If you are unable to use the QR codes for setup, please standby, as we will show you another method utilizing links we emailed to your UPMC Outlook email. </a:t>
            </a:r>
            <a:endParaRPr lang="en-US" sz="1600" dirty="0">
              <a:highlight>
                <a:srgbClr val="FFFF00"/>
              </a:highlight>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US" sz="1800" b="1" dirty="0">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  </a:t>
            </a:r>
            <a:endParaRPr lang="en-US" dirty="0"/>
          </a:p>
        </p:txBody>
      </p:sp>
      <p:sp>
        <p:nvSpPr>
          <p:cNvPr id="3" name="Title 2">
            <a:extLst>
              <a:ext uri="{FF2B5EF4-FFF2-40B4-BE49-F238E27FC236}">
                <a16:creationId xmlns:a16="http://schemas.microsoft.com/office/drawing/2014/main" id="{5950F480-2AD4-4853-8284-42E607D48B9A}"/>
              </a:ext>
            </a:extLst>
          </p:cNvPr>
          <p:cNvSpPr>
            <a:spLocks noGrp="1"/>
          </p:cNvSpPr>
          <p:nvPr>
            <p:ph type="title"/>
          </p:nvPr>
        </p:nvSpPr>
        <p:spPr/>
        <p:txBody>
          <a:bodyPr/>
          <a:lstStyle/>
          <a:p>
            <a:r>
              <a:rPr lang="en-US" sz="2000" dirty="0"/>
              <a:t>How to Configure Nuance PowerMic Mobile App with a QR Code  </a:t>
            </a:r>
          </a:p>
        </p:txBody>
      </p:sp>
      <p:sp>
        <p:nvSpPr>
          <p:cNvPr id="4" name="Slide Number Placeholder 3">
            <a:extLst>
              <a:ext uri="{FF2B5EF4-FFF2-40B4-BE49-F238E27FC236}">
                <a16:creationId xmlns:a16="http://schemas.microsoft.com/office/drawing/2014/main" id="{E1D5811B-4102-4CF5-B4F9-5D13AF9B3273}"/>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39</a:t>
            </a:fld>
            <a:endParaRPr lang="en-US">
              <a:solidFill>
                <a:srgbClr val="FFFFFF"/>
              </a:solidFill>
            </a:endParaRPr>
          </a:p>
        </p:txBody>
      </p:sp>
      <p:pic>
        <p:nvPicPr>
          <p:cNvPr id="9" name="Picture 8">
            <a:extLst>
              <a:ext uri="{FF2B5EF4-FFF2-40B4-BE49-F238E27FC236}">
                <a16:creationId xmlns:a16="http://schemas.microsoft.com/office/drawing/2014/main" id="{F467231F-E683-4AEB-9A5A-EC94D2DF22B9}"/>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28800" y="2286000"/>
            <a:ext cx="1143000" cy="1143000"/>
          </a:xfrm>
          <a:prstGeom prst="rect">
            <a:avLst/>
          </a:prstGeom>
          <a:noFill/>
          <a:ln>
            <a:noFill/>
          </a:ln>
        </p:spPr>
      </p:pic>
      <p:sp>
        <p:nvSpPr>
          <p:cNvPr id="15" name="TextBox 14">
            <a:extLst>
              <a:ext uri="{FF2B5EF4-FFF2-40B4-BE49-F238E27FC236}">
                <a16:creationId xmlns:a16="http://schemas.microsoft.com/office/drawing/2014/main" id="{C464E57A-B902-49C3-B026-DD49DD53DBFC}"/>
              </a:ext>
            </a:extLst>
          </p:cNvPr>
          <p:cNvSpPr txBox="1"/>
          <p:nvPr/>
        </p:nvSpPr>
        <p:spPr>
          <a:xfrm>
            <a:off x="4114800" y="2209800"/>
            <a:ext cx="1145324" cy="369332"/>
          </a:xfrm>
          <a:prstGeom prst="rect">
            <a:avLst/>
          </a:prstGeom>
          <a:noFill/>
        </p:spPr>
        <p:txBody>
          <a:bodyPr wrap="square">
            <a:spAutoFit/>
          </a:bodyPr>
          <a:lstStyle/>
          <a:p>
            <a:r>
              <a:rPr lang="en-US" sz="1800" b="1" dirty="0">
                <a:effectLst/>
                <a:latin typeface="Calibri" panose="020F0502020204030204" pitchFamily="34" charset="0"/>
                <a:ea typeface="Calibri" panose="020F0502020204030204" pitchFamily="34" charset="0"/>
              </a:rPr>
              <a:t>Android:</a:t>
            </a:r>
            <a:endParaRPr lang="en-US" dirty="0"/>
          </a:p>
        </p:txBody>
      </p:sp>
      <p:pic>
        <p:nvPicPr>
          <p:cNvPr id="16" name="Picture 15">
            <a:extLst>
              <a:ext uri="{FF2B5EF4-FFF2-40B4-BE49-F238E27FC236}">
                <a16:creationId xmlns:a16="http://schemas.microsoft.com/office/drawing/2014/main" id="{FC865328-923F-474D-A9A9-D8D40A2AC630}"/>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181600" y="2239697"/>
            <a:ext cx="1303090" cy="1265503"/>
          </a:xfrm>
          <a:prstGeom prst="rect">
            <a:avLst/>
          </a:prstGeom>
          <a:noFill/>
          <a:ln>
            <a:noFill/>
          </a:ln>
        </p:spPr>
      </p:pic>
      <p:sp>
        <p:nvSpPr>
          <p:cNvPr id="17" name="TextBox 16">
            <a:extLst>
              <a:ext uri="{FF2B5EF4-FFF2-40B4-BE49-F238E27FC236}">
                <a16:creationId xmlns:a16="http://schemas.microsoft.com/office/drawing/2014/main" id="{FA3F36FC-87AC-4443-BFCF-2A6618FA7938}"/>
              </a:ext>
            </a:extLst>
          </p:cNvPr>
          <p:cNvSpPr txBox="1"/>
          <p:nvPr/>
        </p:nvSpPr>
        <p:spPr>
          <a:xfrm>
            <a:off x="590498" y="2209800"/>
            <a:ext cx="1162102" cy="369332"/>
          </a:xfrm>
          <a:prstGeom prst="rect">
            <a:avLst/>
          </a:prstGeom>
          <a:noFill/>
        </p:spPr>
        <p:txBody>
          <a:bodyPr wrap="square">
            <a:spAutoFit/>
          </a:bodyPr>
          <a:lstStyle/>
          <a:p>
            <a:r>
              <a:rPr lang="en-US" b="1" dirty="0">
                <a:latin typeface="Calibri" panose="020F0502020204030204" pitchFamily="34" charset="0"/>
                <a:ea typeface="Calibri" panose="020F0502020204030204" pitchFamily="34" charset="0"/>
              </a:rPr>
              <a:t>iPhone</a:t>
            </a:r>
            <a:r>
              <a:rPr lang="en-US" sz="1800" b="1" dirty="0">
                <a:effectLst/>
                <a:latin typeface="Calibri" panose="020F0502020204030204" pitchFamily="34" charset="0"/>
                <a:ea typeface="Calibri" panose="020F0502020204030204" pitchFamily="34" charset="0"/>
              </a:rPr>
              <a:t>:</a:t>
            </a:r>
            <a:endParaRPr lang="en-US" dirty="0"/>
          </a:p>
        </p:txBody>
      </p:sp>
      <p:sp>
        <p:nvSpPr>
          <p:cNvPr id="18" name="TextBox 17">
            <a:extLst>
              <a:ext uri="{FF2B5EF4-FFF2-40B4-BE49-F238E27FC236}">
                <a16:creationId xmlns:a16="http://schemas.microsoft.com/office/drawing/2014/main" id="{2765E275-3FDF-409E-A026-6861455F12C5}"/>
              </a:ext>
            </a:extLst>
          </p:cNvPr>
          <p:cNvSpPr txBox="1"/>
          <p:nvPr/>
        </p:nvSpPr>
        <p:spPr>
          <a:xfrm>
            <a:off x="7086600" y="3588603"/>
            <a:ext cx="1061082" cy="830997"/>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Enter Network Username</a:t>
            </a:r>
          </a:p>
          <a:p>
            <a:endParaRPr lang="en-US" sz="1200" dirty="0"/>
          </a:p>
        </p:txBody>
      </p:sp>
      <p:cxnSp>
        <p:nvCxnSpPr>
          <p:cNvPr id="19" name="Straight Arrow Connector 18">
            <a:extLst>
              <a:ext uri="{FF2B5EF4-FFF2-40B4-BE49-F238E27FC236}">
                <a16:creationId xmlns:a16="http://schemas.microsoft.com/office/drawing/2014/main" id="{82FF3BC4-1E59-4DA1-A737-81BDA4E9ECF6}"/>
              </a:ext>
            </a:extLst>
          </p:cNvPr>
          <p:cNvCxnSpPr>
            <a:cxnSpLocks/>
          </p:cNvCxnSpPr>
          <p:nvPr/>
        </p:nvCxnSpPr>
        <p:spPr>
          <a:xfrm flipH="1">
            <a:off x="7086600" y="4474779"/>
            <a:ext cx="90487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3DF18FC-039C-B4C3-BFBE-C608FF76C144}"/>
              </a:ext>
            </a:extLst>
          </p:cNvPr>
          <p:cNvPicPr>
            <a:picLocks noChangeAspect="1"/>
          </p:cNvPicPr>
          <p:nvPr/>
        </p:nvPicPr>
        <p:blipFill>
          <a:blip r:embed="rId7"/>
          <a:stretch>
            <a:fillRect/>
          </a:stretch>
        </p:blipFill>
        <p:spPr>
          <a:xfrm>
            <a:off x="550822" y="3553845"/>
            <a:ext cx="1686656" cy="2529984"/>
          </a:xfrm>
          <a:prstGeom prst="rect">
            <a:avLst/>
          </a:prstGeom>
        </p:spPr>
      </p:pic>
      <p:pic>
        <p:nvPicPr>
          <p:cNvPr id="12" name="Picture 11">
            <a:extLst>
              <a:ext uri="{FF2B5EF4-FFF2-40B4-BE49-F238E27FC236}">
                <a16:creationId xmlns:a16="http://schemas.microsoft.com/office/drawing/2014/main" id="{786CA228-B17E-8AD6-9825-85D1A98020CA}"/>
              </a:ext>
            </a:extLst>
          </p:cNvPr>
          <p:cNvPicPr>
            <a:picLocks noChangeAspect="1"/>
          </p:cNvPicPr>
          <p:nvPr/>
        </p:nvPicPr>
        <p:blipFill>
          <a:blip r:embed="rId8"/>
          <a:stretch>
            <a:fillRect/>
          </a:stretch>
        </p:blipFill>
        <p:spPr>
          <a:xfrm>
            <a:off x="2290749" y="3539819"/>
            <a:ext cx="1161040" cy="2511793"/>
          </a:xfrm>
          <a:prstGeom prst="rect">
            <a:avLst/>
          </a:prstGeom>
        </p:spPr>
      </p:pic>
      <p:pic>
        <p:nvPicPr>
          <p:cNvPr id="25" name="Picture 24">
            <a:extLst>
              <a:ext uri="{FF2B5EF4-FFF2-40B4-BE49-F238E27FC236}">
                <a16:creationId xmlns:a16="http://schemas.microsoft.com/office/drawing/2014/main" id="{2A35C3ED-5D04-5FBD-AB3D-A332F6A89213}"/>
              </a:ext>
            </a:extLst>
          </p:cNvPr>
          <p:cNvPicPr>
            <a:picLocks noChangeAspect="1"/>
          </p:cNvPicPr>
          <p:nvPr/>
        </p:nvPicPr>
        <p:blipFill>
          <a:blip r:embed="rId9"/>
          <a:stretch>
            <a:fillRect/>
          </a:stretch>
        </p:blipFill>
        <p:spPr>
          <a:xfrm>
            <a:off x="5911770" y="3553845"/>
            <a:ext cx="1153272" cy="2467465"/>
          </a:xfrm>
          <a:prstGeom prst="rect">
            <a:avLst/>
          </a:prstGeom>
        </p:spPr>
      </p:pic>
      <p:pic>
        <p:nvPicPr>
          <p:cNvPr id="27" name="Picture 26">
            <a:extLst>
              <a:ext uri="{FF2B5EF4-FFF2-40B4-BE49-F238E27FC236}">
                <a16:creationId xmlns:a16="http://schemas.microsoft.com/office/drawing/2014/main" id="{3B68C76A-7099-47FB-9AF0-2AD813CE26D4}"/>
              </a:ext>
            </a:extLst>
          </p:cNvPr>
          <p:cNvPicPr>
            <a:picLocks noChangeAspect="1"/>
          </p:cNvPicPr>
          <p:nvPr/>
        </p:nvPicPr>
        <p:blipFill>
          <a:blip r:embed="rId10"/>
          <a:stretch>
            <a:fillRect/>
          </a:stretch>
        </p:blipFill>
        <p:spPr>
          <a:xfrm>
            <a:off x="8076950" y="3702270"/>
            <a:ext cx="922339" cy="1983958"/>
          </a:xfrm>
          <a:prstGeom prst="rect">
            <a:avLst/>
          </a:prstGeom>
        </p:spPr>
      </p:pic>
      <p:pic>
        <p:nvPicPr>
          <p:cNvPr id="29" name="Picture 28">
            <a:extLst>
              <a:ext uri="{FF2B5EF4-FFF2-40B4-BE49-F238E27FC236}">
                <a16:creationId xmlns:a16="http://schemas.microsoft.com/office/drawing/2014/main" id="{2C290BB7-B762-AB7E-F352-3DCD3C063DAE}"/>
              </a:ext>
            </a:extLst>
          </p:cNvPr>
          <p:cNvPicPr>
            <a:picLocks noChangeAspect="1"/>
          </p:cNvPicPr>
          <p:nvPr/>
        </p:nvPicPr>
        <p:blipFill>
          <a:blip r:embed="rId11"/>
          <a:stretch>
            <a:fillRect/>
          </a:stretch>
        </p:blipFill>
        <p:spPr>
          <a:xfrm>
            <a:off x="4712838" y="3526968"/>
            <a:ext cx="1145324" cy="2468637"/>
          </a:xfrm>
          <a:prstGeom prst="rect">
            <a:avLst/>
          </a:prstGeom>
        </p:spPr>
      </p:pic>
      <p:pic>
        <p:nvPicPr>
          <p:cNvPr id="31" name="Picture 30">
            <a:extLst>
              <a:ext uri="{FF2B5EF4-FFF2-40B4-BE49-F238E27FC236}">
                <a16:creationId xmlns:a16="http://schemas.microsoft.com/office/drawing/2014/main" id="{7F78B111-2577-A08F-75B0-38796F07E1B5}"/>
              </a:ext>
            </a:extLst>
          </p:cNvPr>
          <p:cNvPicPr>
            <a:picLocks noChangeAspect="1"/>
          </p:cNvPicPr>
          <p:nvPr/>
        </p:nvPicPr>
        <p:blipFill>
          <a:blip r:embed="rId12"/>
          <a:stretch>
            <a:fillRect/>
          </a:stretch>
        </p:blipFill>
        <p:spPr>
          <a:xfrm>
            <a:off x="3498527" y="3539819"/>
            <a:ext cx="1145324" cy="2476374"/>
          </a:xfrm>
          <a:prstGeom prst="rect">
            <a:avLst/>
          </a:prstGeom>
        </p:spPr>
      </p:pic>
    </p:spTree>
    <p:extLst>
      <p:ext uri="{BB962C8B-B14F-4D97-AF65-F5344CB8AC3E}">
        <p14:creationId xmlns:p14="http://schemas.microsoft.com/office/powerpoint/2010/main" val="3865856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BF4F2-BB95-F430-0805-7DC5455F7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B6CED-D686-A42B-A710-2762A7F916AC}"/>
              </a:ext>
            </a:extLst>
          </p:cNvPr>
          <p:cNvSpPr>
            <a:spLocks noGrp="1"/>
          </p:cNvSpPr>
          <p:nvPr>
            <p:ph type="title"/>
          </p:nvPr>
        </p:nvSpPr>
        <p:spPr/>
        <p:txBody>
          <a:bodyPr/>
          <a:lstStyle/>
          <a:p>
            <a:r>
              <a:rPr lang="en-US" dirty="0"/>
              <a:t>Audio Settings – Windows 11</a:t>
            </a:r>
          </a:p>
        </p:txBody>
      </p:sp>
      <p:sp>
        <p:nvSpPr>
          <p:cNvPr id="3" name="Slide Number Placeholder 2">
            <a:extLst>
              <a:ext uri="{FF2B5EF4-FFF2-40B4-BE49-F238E27FC236}">
                <a16:creationId xmlns:a16="http://schemas.microsoft.com/office/drawing/2014/main" id="{D30790CC-57B5-4415-A4F9-AF38D5CD8C8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08B6DC3-01B1-4D04-90FB-3FF31C45F063}"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FFFFFF"/>
              </a:solidFill>
              <a:effectLst/>
              <a:uLnTx/>
              <a:uFillTx/>
              <a:latin typeface="Helvetica"/>
              <a:ea typeface="+mn-ea"/>
              <a:cs typeface="Arial" pitchFamily="34" charset="0"/>
            </a:endParaRPr>
          </a:p>
        </p:txBody>
      </p:sp>
      <p:sp>
        <p:nvSpPr>
          <p:cNvPr id="4" name="TextBox 3">
            <a:extLst>
              <a:ext uri="{FF2B5EF4-FFF2-40B4-BE49-F238E27FC236}">
                <a16:creationId xmlns:a16="http://schemas.microsoft.com/office/drawing/2014/main" id="{BDA99E9A-B20E-0ED2-F27C-43D1B868CD52}"/>
              </a:ext>
            </a:extLst>
          </p:cNvPr>
          <p:cNvSpPr txBox="1"/>
          <p:nvPr/>
        </p:nvSpPr>
        <p:spPr>
          <a:xfrm>
            <a:off x="26126" y="922377"/>
            <a:ext cx="8966924" cy="54784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your audio for the presentation is going through your PowerMic and you would like to fix this: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Windows 11</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Right click on Speakers/Headphones icon in tray on your PC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Select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Open Sound Settings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Click on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Sound settings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Click on the radio button beside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Speakers/Headphones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(Realtek ® Audio) in the </a:t>
            </a:r>
            <a:r>
              <a:rPr kumimoji="0" lang="en-US" sz="1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Output</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area, and close the Sound Settings window.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p:txBody>
      </p:sp>
      <p:pic>
        <p:nvPicPr>
          <p:cNvPr id="5" name="Picture 4">
            <a:extLst>
              <a:ext uri="{FF2B5EF4-FFF2-40B4-BE49-F238E27FC236}">
                <a16:creationId xmlns:a16="http://schemas.microsoft.com/office/drawing/2014/main" id="{EFD1B762-A8BB-DF1D-75C8-FD5287814FC2}"/>
              </a:ext>
            </a:extLst>
          </p:cNvPr>
          <p:cNvPicPr>
            <a:picLocks noChangeAspect="1"/>
          </p:cNvPicPr>
          <p:nvPr/>
        </p:nvPicPr>
        <p:blipFill>
          <a:blip r:embed="rId3"/>
          <a:stretch>
            <a:fillRect/>
          </a:stretch>
        </p:blipFill>
        <p:spPr>
          <a:xfrm>
            <a:off x="1060043" y="1816356"/>
            <a:ext cx="4495006" cy="503539"/>
          </a:xfrm>
          <a:prstGeom prst="rect">
            <a:avLst/>
          </a:prstGeom>
        </p:spPr>
      </p:pic>
      <p:pic>
        <p:nvPicPr>
          <p:cNvPr id="9" name="Picture 8">
            <a:extLst>
              <a:ext uri="{FF2B5EF4-FFF2-40B4-BE49-F238E27FC236}">
                <a16:creationId xmlns:a16="http://schemas.microsoft.com/office/drawing/2014/main" id="{E0D1B908-62D2-3A3D-FE3B-63087E4785F5}"/>
              </a:ext>
            </a:extLst>
          </p:cNvPr>
          <p:cNvPicPr>
            <a:picLocks noChangeAspect="1"/>
          </p:cNvPicPr>
          <p:nvPr/>
        </p:nvPicPr>
        <p:blipFill>
          <a:blip r:embed="rId4"/>
          <a:stretch>
            <a:fillRect/>
          </a:stretch>
        </p:blipFill>
        <p:spPr>
          <a:xfrm>
            <a:off x="1060043" y="2737866"/>
            <a:ext cx="1835557" cy="735740"/>
          </a:xfrm>
          <a:prstGeom prst="rect">
            <a:avLst/>
          </a:prstGeom>
        </p:spPr>
      </p:pic>
      <p:pic>
        <p:nvPicPr>
          <p:cNvPr id="11" name="Picture 10">
            <a:extLst>
              <a:ext uri="{FF2B5EF4-FFF2-40B4-BE49-F238E27FC236}">
                <a16:creationId xmlns:a16="http://schemas.microsoft.com/office/drawing/2014/main" id="{1E184916-4676-E9C0-CFC0-07CDF904F9DE}"/>
              </a:ext>
            </a:extLst>
          </p:cNvPr>
          <p:cNvPicPr>
            <a:picLocks noChangeAspect="1"/>
          </p:cNvPicPr>
          <p:nvPr/>
        </p:nvPicPr>
        <p:blipFill>
          <a:blip r:embed="rId5"/>
          <a:stretch>
            <a:fillRect/>
          </a:stretch>
        </p:blipFill>
        <p:spPr>
          <a:xfrm>
            <a:off x="1442902" y="4101967"/>
            <a:ext cx="6258196" cy="1994033"/>
          </a:xfrm>
          <a:prstGeom prst="rect">
            <a:avLst/>
          </a:prstGeom>
          <a:ln>
            <a:solidFill>
              <a:schemeClr val="accent1"/>
            </a:solidFill>
          </a:ln>
        </p:spPr>
      </p:pic>
    </p:spTree>
    <p:extLst>
      <p:ext uri="{BB962C8B-B14F-4D97-AF65-F5344CB8AC3E}">
        <p14:creationId xmlns:p14="http://schemas.microsoft.com/office/powerpoint/2010/main" val="4189061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A0172D-B249-4B10-B1EE-13EC2668380A}"/>
              </a:ext>
            </a:extLst>
          </p:cNvPr>
          <p:cNvSpPr>
            <a:spLocks noGrp="1"/>
          </p:cNvSpPr>
          <p:nvPr>
            <p:ph idx="1"/>
          </p:nvPr>
        </p:nvSpPr>
        <p:spPr>
          <a:xfrm>
            <a:off x="151041" y="938595"/>
            <a:ext cx="8611959" cy="5233605"/>
          </a:xfrm>
        </p:spPr>
        <p:txBody>
          <a:bodyPr/>
          <a:lstStyle/>
          <a:p>
            <a:pPr marL="0" indent="0">
              <a:buNone/>
            </a:pPr>
            <a:r>
              <a:rPr lang="en-US" sz="1600" dirty="0">
                <a:latin typeface="Arial" panose="020B0604020202020204" pitchFamily="34" charset="0"/>
                <a:cs typeface="Arial" panose="020B0604020202020204" pitchFamily="34" charset="0"/>
              </a:rPr>
              <a:t>If you were unable to configure the Nuance PowerMic Mobile app using the QR code, answer the prompts on the setup screens as follows:</a:t>
            </a:r>
          </a:p>
          <a:p>
            <a:pPr marL="0" indent="0">
              <a:buNone/>
            </a:pP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Once you have downloaded the app, click </a:t>
            </a:r>
            <a:r>
              <a:rPr lang="en-US" sz="1600" b="1" dirty="0">
                <a:latin typeface="Arial" panose="020B0604020202020204" pitchFamily="34" charset="0"/>
                <a:cs typeface="Arial" panose="020B0604020202020204" pitchFamily="34" charset="0"/>
              </a:rPr>
              <a:t>Open</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OK</a:t>
            </a:r>
            <a:r>
              <a:rPr lang="en-US" sz="1600" dirty="0">
                <a:latin typeface="Arial" panose="020B0604020202020204" pitchFamily="34" charset="0"/>
                <a:cs typeface="Arial" panose="020B0604020202020204" pitchFamily="34" charset="0"/>
              </a:rPr>
              <a:t> to allow PowerMic Mobile to access the microphone on your device</a:t>
            </a:r>
          </a:p>
          <a:p>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Accept</a:t>
            </a:r>
            <a:r>
              <a:rPr lang="en-US" sz="1600" dirty="0">
                <a:latin typeface="Arial" panose="020B0604020202020204" pitchFamily="34" charset="0"/>
                <a:cs typeface="Arial" panose="020B0604020202020204" pitchFamily="34" charset="0"/>
              </a:rPr>
              <a:t> to accept the End User License Agreement</a:t>
            </a:r>
          </a:p>
          <a:p>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Got it </a:t>
            </a:r>
            <a:r>
              <a:rPr lang="en-US" sz="1600" dirty="0">
                <a:latin typeface="Arial" panose="020B0604020202020204" pitchFamily="34" charset="0"/>
                <a:cs typeface="Arial" panose="020B0604020202020204" pitchFamily="34" charset="0"/>
              </a:rPr>
              <a:t>on the Getting Started screen</a:t>
            </a:r>
          </a:p>
          <a:p>
            <a:r>
              <a:rPr lang="en-US" sz="1600" dirty="0">
                <a:latin typeface="Arial" panose="020B0604020202020204" pitchFamily="34" charset="0"/>
                <a:cs typeface="Arial" panose="020B0604020202020204" pitchFamily="34" charset="0"/>
              </a:rPr>
              <a:t>Click on </a:t>
            </a:r>
            <a:r>
              <a:rPr lang="en-US" sz="1600" b="1" dirty="0">
                <a:latin typeface="Arial" panose="020B0604020202020204" pitchFamily="34" charset="0"/>
                <a:cs typeface="Arial" panose="020B0604020202020204" pitchFamily="34" charset="0"/>
              </a:rPr>
              <a:t>Add Profile</a:t>
            </a:r>
          </a:p>
          <a:p>
            <a:pPr marL="0" indent="0">
              <a:buNone/>
            </a:pPr>
            <a:r>
              <a:rPr lang="en-US" sz="1400" dirty="0">
                <a:latin typeface="Arial" panose="020B0604020202020204" pitchFamily="34" charset="0"/>
                <a:cs typeface="Arial" panose="020B0604020202020204" pitchFamily="34" charset="0"/>
              </a:rPr>
              <a:t> </a:t>
            </a:r>
            <a:endParaRPr lang="en-US" sz="1400" b="1"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US" sz="1800" b="1" dirty="0">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  </a:t>
            </a:r>
            <a:endParaRPr lang="en-US" dirty="0"/>
          </a:p>
        </p:txBody>
      </p:sp>
      <p:sp>
        <p:nvSpPr>
          <p:cNvPr id="3" name="Title 2">
            <a:extLst>
              <a:ext uri="{FF2B5EF4-FFF2-40B4-BE49-F238E27FC236}">
                <a16:creationId xmlns:a16="http://schemas.microsoft.com/office/drawing/2014/main" id="{5950F480-2AD4-4853-8284-42E607D48B9A}"/>
              </a:ext>
            </a:extLst>
          </p:cNvPr>
          <p:cNvSpPr>
            <a:spLocks noGrp="1"/>
          </p:cNvSpPr>
          <p:nvPr>
            <p:ph type="title"/>
          </p:nvPr>
        </p:nvSpPr>
        <p:spPr/>
        <p:txBody>
          <a:bodyPr/>
          <a:lstStyle/>
          <a:p>
            <a:r>
              <a:rPr lang="en-US" sz="2000" dirty="0"/>
              <a:t>How to Configure Nuance PowerMic Mobile App with Links </a:t>
            </a:r>
          </a:p>
        </p:txBody>
      </p:sp>
      <p:sp>
        <p:nvSpPr>
          <p:cNvPr id="4" name="Slide Number Placeholder 3">
            <a:extLst>
              <a:ext uri="{FF2B5EF4-FFF2-40B4-BE49-F238E27FC236}">
                <a16:creationId xmlns:a16="http://schemas.microsoft.com/office/drawing/2014/main" id="{E1D5811B-4102-4CF5-B4F9-5D13AF9B3273}"/>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40</a:t>
            </a:fld>
            <a:endParaRPr lang="en-US">
              <a:solidFill>
                <a:srgbClr val="FFFFFF"/>
              </a:solidFill>
            </a:endParaRPr>
          </a:p>
        </p:txBody>
      </p:sp>
      <p:pic>
        <p:nvPicPr>
          <p:cNvPr id="5" name="Picture 4">
            <a:extLst>
              <a:ext uri="{FF2B5EF4-FFF2-40B4-BE49-F238E27FC236}">
                <a16:creationId xmlns:a16="http://schemas.microsoft.com/office/drawing/2014/main" id="{8B41F140-11EA-87D3-A8C0-6D69514DA7F4}"/>
              </a:ext>
            </a:extLst>
          </p:cNvPr>
          <p:cNvPicPr>
            <a:picLocks noChangeAspect="1"/>
          </p:cNvPicPr>
          <p:nvPr/>
        </p:nvPicPr>
        <p:blipFill>
          <a:blip r:embed="rId2"/>
          <a:stretch>
            <a:fillRect/>
          </a:stretch>
        </p:blipFill>
        <p:spPr>
          <a:xfrm>
            <a:off x="1015328" y="3536329"/>
            <a:ext cx="1189266" cy="2469476"/>
          </a:xfrm>
          <a:prstGeom prst="rect">
            <a:avLst/>
          </a:prstGeom>
          <a:ln w="12700">
            <a:solidFill>
              <a:schemeClr val="accent1"/>
            </a:solidFill>
          </a:ln>
        </p:spPr>
      </p:pic>
      <p:pic>
        <p:nvPicPr>
          <p:cNvPr id="6" name="Picture 5">
            <a:extLst>
              <a:ext uri="{FF2B5EF4-FFF2-40B4-BE49-F238E27FC236}">
                <a16:creationId xmlns:a16="http://schemas.microsoft.com/office/drawing/2014/main" id="{0A1AF61D-2992-EA52-7EE9-EC14B48DEABC}"/>
              </a:ext>
            </a:extLst>
          </p:cNvPr>
          <p:cNvPicPr>
            <a:picLocks noChangeAspect="1"/>
          </p:cNvPicPr>
          <p:nvPr/>
        </p:nvPicPr>
        <p:blipFill>
          <a:blip r:embed="rId3"/>
          <a:stretch>
            <a:fillRect/>
          </a:stretch>
        </p:blipFill>
        <p:spPr>
          <a:xfrm>
            <a:off x="2280794" y="3494012"/>
            <a:ext cx="1161040" cy="2511793"/>
          </a:xfrm>
          <a:prstGeom prst="rect">
            <a:avLst/>
          </a:prstGeom>
        </p:spPr>
      </p:pic>
      <p:pic>
        <p:nvPicPr>
          <p:cNvPr id="9" name="Picture 8">
            <a:extLst>
              <a:ext uri="{FF2B5EF4-FFF2-40B4-BE49-F238E27FC236}">
                <a16:creationId xmlns:a16="http://schemas.microsoft.com/office/drawing/2014/main" id="{97822316-C9DF-EA2C-E7E3-FEE9B2950AC9}"/>
              </a:ext>
            </a:extLst>
          </p:cNvPr>
          <p:cNvPicPr>
            <a:picLocks noChangeAspect="1"/>
          </p:cNvPicPr>
          <p:nvPr/>
        </p:nvPicPr>
        <p:blipFill>
          <a:blip r:embed="rId4"/>
          <a:stretch>
            <a:fillRect/>
          </a:stretch>
        </p:blipFill>
        <p:spPr>
          <a:xfrm>
            <a:off x="3515357" y="3486986"/>
            <a:ext cx="1165346" cy="2511793"/>
          </a:xfrm>
          <a:prstGeom prst="rect">
            <a:avLst/>
          </a:prstGeom>
        </p:spPr>
      </p:pic>
      <p:pic>
        <p:nvPicPr>
          <p:cNvPr id="11" name="Picture 10">
            <a:extLst>
              <a:ext uri="{FF2B5EF4-FFF2-40B4-BE49-F238E27FC236}">
                <a16:creationId xmlns:a16="http://schemas.microsoft.com/office/drawing/2014/main" id="{51373A88-D3AD-0391-9381-1F21BE0BEB78}"/>
              </a:ext>
            </a:extLst>
          </p:cNvPr>
          <p:cNvPicPr>
            <a:picLocks noChangeAspect="1"/>
          </p:cNvPicPr>
          <p:nvPr/>
        </p:nvPicPr>
        <p:blipFill>
          <a:blip r:embed="rId5"/>
          <a:stretch>
            <a:fillRect/>
          </a:stretch>
        </p:blipFill>
        <p:spPr>
          <a:xfrm>
            <a:off x="4736731" y="3494012"/>
            <a:ext cx="1174480" cy="2510714"/>
          </a:xfrm>
          <a:prstGeom prst="rect">
            <a:avLst/>
          </a:prstGeom>
        </p:spPr>
      </p:pic>
      <p:pic>
        <p:nvPicPr>
          <p:cNvPr id="13" name="Picture 12">
            <a:extLst>
              <a:ext uri="{FF2B5EF4-FFF2-40B4-BE49-F238E27FC236}">
                <a16:creationId xmlns:a16="http://schemas.microsoft.com/office/drawing/2014/main" id="{9A68F721-3BB3-9DCC-EC00-22110C5F0C4D}"/>
              </a:ext>
            </a:extLst>
          </p:cNvPr>
          <p:cNvPicPr>
            <a:picLocks noChangeAspect="1"/>
          </p:cNvPicPr>
          <p:nvPr/>
        </p:nvPicPr>
        <p:blipFill>
          <a:blip r:embed="rId6"/>
          <a:stretch>
            <a:fillRect/>
          </a:stretch>
        </p:blipFill>
        <p:spPr>
          <a:xfrm>
            <a:off x="5963157" y="3486986"/>
            <a:ext cx="1181075" cy="2517740"/>
          </a:xfrm>
          <a:prstGeom prst="rect">
            <a:avLst/>
          </a:prstGeom>
        </p:spPr>
      </p:pic>
      <p:pic>
        <p:nvPicPr>
          <p:cNvPr id="15" name="Picture 14">
            <a:extLst>
              <a:ext uri="{FF2B5EF4-FFF2-40B4-BE49-F238E27FC236}">
                <a16:creationId xmlns:a16="http://schemas.microsoft.com/office/drawing/2014/main" id="{D9670194-B2B4-655D-3D4E-2DB995046135}"/>
              </a:ext>
            </a:extLst>
          </p:cNvPr>
          <p:cNvPicPr>
            <a:picLocks noChangeAspect="1"/>
          </p:cNvPicPr>
          <p:nvPr/>
        </p:nvPicPr>
        <p:blipFill>
          <a:blip r:embed="rId7"/>
          <a:stretch>
            <a:fillRect/>
          </a:stretch>
        </p:blipFill>
        <p:spPr>
          <a:xfrm>
            <a:off x="7206108" y="3499137"/>
            <a:ext cx="1165346" cy="2506668"/>
          </a:xfrm>
          <a:prstGeom prst="rect">
            <a:avLst/>
          </a:prstGeom>
        </p:spPr>
      </p:pic>
    </p:spTree>
    <p:extLst>
      <p:ext uri="{BB962C8B-B14F-4D97-AF65-F5344CB8AC3E}">
        <p14:creationId xmlns:p14="http://schemas.microsoft.com/office/powerpoint/2010/main" val="3199756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E75F4C-3303-47FF-B0DD-896A3D92A8E2}"/>
              </a:ext>
            </a:extLst>
          </p:cNvPr>
          <p:cNvSpPr>
            <a:spLocks noGrp="1"/>
          </p:cNvSpPr>
          <p:nvPr>
            <p:ph idx="1"/>
          </p:nvPr>
        </p:nvSpPr>
        <p:spPr>
          <a:xfrm>
            <a:off x="300036" y="939509"/>
            <a:ext cx="8691563" cy="5080291"/>
          </a:xfrm>
        </p:spPr>
        <p:txBody>
          <a:bodyPr/>
          <a:lstStyle/>
          <a:p>
            <a:pPr marL="0" indent="0">
              <a:buNone/>
            </a:pPr>
            <a:r>
              <a:rPr lang="en-US" sz="1400" dirty="0"/>
              <a:t>If you were unable to use the QR codes below, you will need to access the email sent to your UPMC Outlook email account </a:t>
            </a:r>
            <a:r>
              <a:rPr lang="en-US" sz="1400" b="1" u="sng" dirty="0"/>
              <a:t>by opening UPMC Outlook on your mobile device </a:t>
            </a:r>
            <a:r>
              <a:rPr lang="en-US" sz="1400" dirty="0"/>
              <a:t>so that you can copy the links in the email (do not click on the links).  After launching the Nuance </a:t>
            </a:r>
            <a:r>
              <a:rPr lang="en-US" sz="1400" dirty="0" err="1"/>
              <a:t>Powermic</a:t>
            </a:r>
            <a:r>
              <a:rPr lang="en-US" sz="1400" dirty="0"/>
              <a:t> Mobile app and answering the prompts on the setup screens, you will then be pasting the appropriate copied link into the PROFILE URL field on the setup screen. We will next go over in detail how to properly copy the link from your email and paste it into the Nuance PowerMic application.   </a:t>
            </a:r>
          </a:p>
        </p:txBody>
      </p:sp>
      <p:sp>
        <p:nvSpPr>
          <p:cNvPr id="3" name="Title 2">
            <a:extLst>
              <a:ext uri="{FF2B5EF4-FFF2-40B4-BE49-F238E27FC236}">
                <a16:creationId xmlns:a16="http://schemas.microsoft.com/office/drawing/2014/main" id="{CB22FE43-DF0F-48C8-8A37-191D652BE548}"/>
              </a:ext>
            </a:extLst>
          </p:cNvPr>
          <p:cNvSpPr>
            <a:spLocks noGrp="1"/>
          </p:cNvSpPr>
          <p:nvPr>
            <p:ph type="title"/>
          </p:nvPr>
        </p:nvSpPr>
        <p:spPr/>
        <p:txBody>
          <a:bodyPr/>
          <a:lstStyle/>
          <a:p>
            <a:r>
              <a:rPr lang="en-US" dirty="0"/>
              <a:t>QR Codes/Links to Set Up PowerMic Mobile for DMO</a:t>
            </a:r>
          </a:p>
        </p:txBody>
      </p:sp>
      <p:sp>
        <p:nvSpPr>
          <p:cNvPr id="4" name="Slide Number Placeholder 3">
            <a:extLst>
              <a:ext uri="{FF2B5EF4-FFF2-40B4-BE49-F238E27FC236}">
                <a16:creationId xmlns:a16="http://schemas.microsoft.com/office/drawing/2014/main" id="{A00850B1-7EC7-43FD-A826-CB33BD5F9876}"/>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41</a:t>
            </a:fld>
            <a:endParaRPr lang="en-US">
              <a:solidFill>
                <a:srgbClr val="FFFFFF"/>
              </a:solidFill>
            </a:endParaRPr>
          </a:p>
        </p:txBody>
      </p:sp>
      <p:pic>
        <p:nvPicPr>
          <p:cNvPr id="7" name="Picture 6">
            <a:extLst>
              <a:ext uri="{FF2B5EF4-FFF2-40B4-BE49-F238E27FC236}">
                <a16:creationId xmlns:a16="http://schemas.microsoft.com/office/drawing/2014/main" id="{701F51D6-0AD8-4A2A-9604-3B1591DA2897}"/>
              </a:ext>
            </a:extLst>
          </p:cNvPr>
          <p:cNvPicPr>
            <a:picLocks noChangeAspect="1"/>
          </p:cNvPicPr>
          <p:nvPr/>
        </p:nvPicPr>
        <p:blipFill>
          <a:blip r:embed="rId2"/>
          <a:stretch>
            <a:fillRect/>
          </a:stretch>
        </p:blipFill>
        <p:spPr>
          <a:xfrm>
            <a:off x="2393512" y="2440812"/>
            <a:ext cx="4464488" cy="3770959"/>
          </a:xfrm>
          <a:prstGeom prst="rect">
            <a:avLst/>
          </a:prstGeom>
          <a:solidFill>
            <a:schemeClr val="bg1"/>
          </a:solidFill>
          <a:ln w="12700">
            <a:solidFill>
              <a:schemeClr val="tx1"/>
            </a:solidFill>
          </a:ln>
        </p:spPr>
      </p:pic>
    </p:spTree>
    <p:extLst>
      <p:ext uri="{BB962C8B-B14F-4D97-AF65-F5344CB8AC3E}">
        <p14:creationId xmlns:p14="http://schemas.microsoft.com/office/powerpoint/2010/main" val="3212485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F417AB1-2648-4A6A-A50C-FAE6116263CD}"/>
              </a:ext>
            </a:extLst>
          </p:cNvPr>
          <p:cNvPicPr>
            <a:picLocks noGrp="1" noChangeAspect="1"/>
          </p:cNvPicPr>
          <p:nvPr>
            <p:ph idx="1"/>
          </p:nvPr>
        </p:nvPicPr>
        <p:blipFill>
          <a:blip r:embed="rId2"/>
          <a:stretch>
            <a:fillRect/>
          </a:stretch>
        </p:blipFill>
        <p:spPr>
          <a:xfrm>
            <a:off x="3190283" y="924954"/>
            <a:ext cx="2405281" cy="5171045"/>
          </a:xfrm>
          <a:ln>
            <a:solidFill>
              <a:schemeClr val="accent1"/>
            </a:solidFill>
          </a:ln>
        </p:spPr>
      </p:pic>
      <p:sp>
        <p:nvSpPr>
          <p:cNvPr id="3" name="Title 2">
            <a:extLst>
              <a:ext uri="{FF2B5EF4-FFF2-40B4-BE49-F238E27FC236}">
                <a16:creationId xmlns:a16="http://schemas.microsoft.com/office/drawing/2014/main" id="{D24859D1-765A-4E17-AFB7-EA365A5D93F2}"/>
              </a:ext>
            </a:extLst>
          </p:cNvPr>
          <p:cNvSpPr>
            <a:spLocks noGrp="1"/>
          </p:cNvSpPr>
          <p:nvPr>
            <p:ph type="title"/>
          </p:nvPr>
        </p:nvSpPr>
        <p:spPr/>
        <p:txBody>
          <a:bodyPr/>
          <a:lstStyle/>
          <a:p>
            <a:r>
              <a:rPr lang="en-US" dirty="0"/>
              <a:t>Links to Set Up PowerMic Mobile for DMO</a:t>
            </a:r>
          </a:p>
        </p:txBody>
      </p:sp>
      <p:sp>
        <p:nvSpPr>
          <p:cNvPr id="4" name="Slide Number Placeholder 3">
            <a:extLst>
              <a:ext uri="{FF2B5EF4-FFF2-40B4-BE49-F238E27FC236}">
                <a16:creationId xmlns:a16="http://schemas.microsoft.com/office/drawing/2014/main" id="{548D5247-E454-42C6-AAB7-25E2A97FF91E}"/>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42</a:t>
            </a:fld>
            <a:endParaRPr lang="en-US">
              <a:solidFill>
                <a:srgbClr val="FFFFFF"/>
              </a:solidFill>
            </a:endParaRPr>
          </a:p>
        </p:txBody>
      </p:sp>
      <p:pic>
        <p:nvPicPr>
          <p:cNvPr id="8" name="Picture 7">
            <a:extLst>
              <a:ext uri="{FF2B5EF4-FFF2-40B4-BE49-F238E27FC236}">
                <a16:creationId xmlns:a16="http://schemas.microsoft.com/office/drawing/2014/main" id="{BE3A2A91-7E47-4A5D-B41E-4CFBCE035CC3}"/>
              </a:ext>
            </a:extLst>
          </p:cNvPr>
          <p:cNvPicPr>
            <a:picLocks noChangeAspect="1"/>
          </p:cNvPicPr>
          <p:nvPr/>
        </p:nvPicPr>
        <p:blipFill>
          <a:blip r:embed="rId3"/>
          <a:stretch>
            <a:fillRect/>
          </a:stretch>
        </p:blipFill>
        <p:spPr>
          <a:xfrm>
            <a:off x="5800151" y="915900"/>
            <a:ext cx="2371355" cy="5171045"/>
          </a:xfrm>
          <a:prstGeom prst="rect">
            <a:avLst/>
          </a:prstGeom>
          <a:ln>
            <a:solidFill>
              <a:schemeClr val="accent1"/>
            </a:solidFill>
          </a:ln>
        </p:spPr>
      </p:pic>
      <p:sp>
        <p:nvSpPr>
          <p:cNvPr id="13" name="TextBox 12">
            <a:extLst>
              <a:ext uri="{FF2B5EF4-FFF2-40B4-BE49-F238E27FC236}">
                <a16:creationId xmlns:a16="http://schemas.microsoft.com/office/drawing/2014/main" id="{471D1076-1110-437C-AE2A-024318F7E1D4}"/>
              </a:ext>
            </a:extLst>
          </p:cNvPr>
          <p:cNvSpPr txBox="1"/>
          <p:nvPr/>
        </p:nvSpPr>
        <p:spPr>
          <a:xfrm>
            <a:off x="304800" y="990600"/>
            <a:ext cx="2743200" cy="5078313"/>
          </a:xfrm>
          <a:prstGeom prst="rect">
            <a:avLst/>
          </a:prstGeom>
          <a:noFill/>
        </p:spPr>
        <p:txBody>
          <a:bodyPr wrap="square" rtlCol="0">
            <a:spAutoFit/>
          </a:bodyPr>
          <a:lstStyle/>
          <a:p>
            <a:pPr marL="285750" indent="-285750">
              <a:buFont typeface="Arial" panose="020B0604020202020204" pitchFamily="34" charset="0"/>
              <a:buChar char="•"/>
            </a:pPr>
            <a:r>
              <a:rPr lang="en-US" dirty="0"/>
              <a:t>After accessing the email in UPMC Outlook on your mobile device, hold your finger down on the appropriate link (iPhone or Android).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the entire link is not highlighted, drag each end of the highlighted area to each end of the hyperlink.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 sure not to include text within the email.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Click </a:t>
            </a:r>
            <a:r>
              <a:rPr lang="en-US" b="1" dirty="0"/>
              <a:t>Copy</a:t>
            </a:r>
            <a:r>
              <a:rPr lang="en-US" dirty="0"/>
              <a:t>. </a:t>
            </a:r>
          </a:p>
        </p:txBody>
      </p:sp>
    </p:spTree>
    <p:extLst>
      <p:ext uri="{BB962C8B-B14F-4D97-AF65-F5344CB8AC3E}">
        <p14:creationId xmlns:p14="http://schemas.microsoft.com/office/powerpoint/2010/main" val="4130247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7E1B64-0CCF-CE3D-C2B5-69F3E4118FCA}"/>
              </a:ext>
            </a:extLst>
          </p:cNvPr>
          <p:cNvPicPr>
            <a:picLocks noChangeAspect="1"/>
          </p:cNvPicPr>
          <p:nvPr/>
        </p:nvPicPr>
        <p:blipFill>
          <a:blip r:embed="rId2"/>
          <a:stretch>
            <a:fillRect/>
          </a:stretch>
        </p:blipFill>
        <p:spPr>
          <a:xfrm>
            <a:off x="5531868" y="1736201"/>
            <a:ext cx="1691438" cy="3605700"/>
          </a:xfrm>
          <a:prstGeom prst="rect">
            <a:avLst/>
          </a:prstGeom>
        </p:spPr>
      </p:pic>
      <p:sp>
        <p:nvSpPr>
          <p:cNvPr id="2" name="Content Placeholder 1">
            <a:extLst>
              <a:ext uri="{FF2B5EF4-FFF2-40B4-BE49-F238E27FC236}">
                <a16:creationId xmlns:a16="http://schemas.microsoft.com/office/drawing/2014/main" id="{21A0172D-B249-4B10-B1EE-13EC2668380A}"/>
              </a:ext>
            </a:extLst>
          </p:cNvPr>
          <p:cNvSpPr>
            <a:spLocks noGrp="1"/>
          </p:cNvSpPr>
          <p:nvPr>
            <p:ph idx="1"/>
          </p:nvPr>
        </p:nvSpPr>
        <p:spPr>
          <a:xfrm>
            <a:off x="0" y="1145548"/>
            <a:ext cx="5105400" cy="4798052"/>
          </a:xfrm>
        </p:spPr>
        <p:txBody>
          <a:bodyPr/>
          <a:lstStyle/>
          <a:p>
            <a:pPr>
              <a:spcBef>
                <a:spcPts val="0"/>
              </a:spcBef>
              <a:spcAft>
                <a:spcPts val="0"/>
              </a:spcAft>
            </a:pPr>
            <a:r>
              <a:rPr lang="en-US" sz="1600" dirty="0">
                <a:latin typeface="Calibri" panose="020F0502020204030204" pitchFamily="34" charset="0"/>
                <a:ea typeface="Calibri" panose="020F0502020204030204" pitchFamily="34" charset="0"/>
              </a:rPr>
              <a:t>To complete configuration of the app, y</a:t>
            </a:r>
            <a:r>
              <a:rPr lang="en-US" sz="1600" dirty="0">
                <a:effectLst/>
                <a:latin typeface="Calibri" panose="020F0502020204030204" pitchFamily="34" charset="0"/>
                <a:ea typeface="Calibri" panose="020F0502020204030204" pitchFamily="34" charset="0"/>
              </a:rPr>
              <a:t>ou will need to paste the link into the </a:t>
            </a:r>
            <a:r>
              <a:rPr lang="en-US" sz="1600" b="1" dirty="0">
                <a:effectLst/>
                <a:latin typeface="Calibri" panose="020F0502020204030204" pitchFamily="34" charset="0"/>
                <a:ea typeface="Calibri" panose="020F0502020204030204" pitchFamily="34" charset="0"/>
              </a:rPr>
              <a:t>PROFILE URL </a:t>
            </a:r>
            <a:r>
              <a:rPr lang="en-US" sz="1600" dirty="0">
                <a:effectLst/>
                <a:latin typeface="Calibri" panose="020F0502020204030204" pitchFamily="34" charset="0"/>
                <a:ea typeface="Calibri" panose="020F0502020204030204" pitchFamily="34" charset="0"/>
              </a:rPr>
              <a:t>to configure the application to work within the UPMC environment.  </a:t>
            </a:r>
          </a:p>
          <a:p>
            <a:pPr>
              <a:spcBef>
                <a:spcPts val="0"/>
              </a:spcBef>
              <a:spcAft>
                <a:spcPts val="0"/>
              </a:spcAft>
            </a:pPr>
            <a:endParaRPr lang="en-US" sz="1600" dirty="0">
              <a:latin typeface="Calibri" panose="020F0502020204030204" pitchFamily="34" charset="0"/>
              <a:ea typeface="Calibri" panose="020F0502020204030204" pitchFamily="34" charset="0"/>
            </a:endParaRPr>
          </a:p>
          <a:p>
            <a:pPr>
              <a:spcBef>
                <a:spcPts val="0"/>
              </a:spcBef>
              <a:spcAft>
                <a:spcPts val="0"/>
              </a:spcAft>
            </a:pPr>
            <a:r>
              <a:rPr lang="en-US" sz="1600" dirty="0">
                <a:latin typeface="Calibri" panose="020F0502020204030204" pitchFamily="34" charset="0"/>
                <a:ea typeface="Calibri" panose="020F0502020204030204" pitchFamily="34" charset="0"/>
              </a:rPr>
              <a:t>Navigate back to the New Profile screen in the Nuance </a:t>
            </a:r>
            <a:r>
              <a:rPr lang="en-US" sz="1600" dirty="0" err="1">
                <a:latin typeface="Calibri" panose="020F0502020204030204" pitchFamily="34" charset="0"/>
                <a:ea typeface="Calibri" panose="020F0502020204030204" pitchFamily="34" charset="0"/>
              </a:rPr>
              <a:t>Powermic</a:t>
            </a:r>
            <a:r>
              <a:rPr lang="en-US" sz="1600" dirty="0">
                <a:latin typeface="Calibri" panose="020F0502020204030204" pitchFamily="34" charset="0"/>
                <a:ea typeface="Calibri" panose="020F0502020204030204" pitchFamily="34" charset="0"/>
              </a:rPr>
              <a:t> Mobile app.  To paste the link into the </a:t>
            </a:r>
            <a:r>
              <a:rPr lang="en-US" sz="1600" b="1" dirty="0">
                <a:latin typeface="Calibri" panose="020F0502020204030204" pitchFamily="34" charset="0"/>
                <a:ea typeface="Calibri" panose="020F0502020204030204" pitchFamily="34" charset="0"/>
              </a:rPr>
              <a:t>PROFILE URL </a:t>
            </a:r>
            <a:r>
              <a:rPr lang="en-US" sz="1600" dirty="0">
                <a:latin typeface="Calibri" panose="020F0502020204030204" pitchFamily="34" charset="0"/>
                <a:ea typeface="Calibri" panose="020F0502020204030204" pitchFamily="34" charset="0"/>
              </a:rPr>
              <a:t>field, hold your finger down in the area that states “</a:t>
            </a:r>
            <a:r>
              <a:rPr lang="en-US" sz="1600" i="1" dirty="0">
                <a:latin typeface="Calibri" panose="020F0502020204030204" pitchFamily="34" charset="0"/>
                <a:ea typeface="Calibri" panose="020F0502020204030204" pitchFamily="34" charset="0"/>
              </a:rPr>
              <a:t>Paste your organization URL here</a:t>
            </a:r>
            <a:r>
              <a:rPr lang="en-US" sz="1600" dirty="0">
                <a:latin typeface="Calibri" panose="020F0502020204030204" pitchFamily="34" charset="0"/>
                <a:ea typeface="Calibri" panose="020F0502020204030204" pitchFamily="34" charset="0"/>
              </a:rPr>
              <a:t>….”, and click </a:t>
            </a:r>
            <a:r>
              <a:rPr lang="en-US" sz="1600" b="1" dirty="0">
                <a:latin typeface="Calibri" panose="020F0502020204030204" pitchFamily="34" charset="0"/>
                <a:ea typeface="Calibri" panose="020F0502020204030204" pitchFamily="34" charset="0"/>
              </a:rPr>
              <a:t>Paste.</a:t>
            </a:r>
            <a:endParaRPr lang="en-US" sz="1600" dirty="0">
              <a:effectLst/>
              <a:latin typeface="Calibri" panose="020F0502020204030204" pitchFamily="34" charset="0"/>
              <a:ea typeface="Calibri" panose="020F0502020204030204" pitchFamily="34" charset="0"/>
            </a:endParaRPr>
          </a:p>
          <a:p>
            <a:pPr>
              <a:spcBef>
                <a:spcPts val="0"/>
              </a:spcBef>
              <a:spcAft>
                <a:spcPts val="0"/>
              </a:spcAft>
            </a:pPr>
            <a:endParaRPr lang="en-US" sz="1600" dirty="0">
              <a:effectLst/>
              <a:latin typeface="Calibri" panose="020F0502020204030204" pitchFamily="34" charset="0"/>
              <a:ea typeface="Calibri" panose="020F0502020204030204" pitchFamily="34" charset="0"/>
            </a:endParaRPr>
          </a:p>
          <a:p>
            <a:pPr>
              <a:spcBef>
                <a:spcPts val="0"/>
              </a:spcBef>
              <a:spcAft>
                <a:spcPts val="0"/>
              </a:spcAft>
            </a:pPr>
            <a:r>
              <a:rPr lang="en-US" sz="1600" dirty="0">
                <a:effectLst/>
                <a:latin typeface="Calibri" panose="020F0502020204030204" pitchFamily="34" charset="0"/>
                <a:ea typeface="Calibri" panose="020F0502020204030204" pitchFamily="34" charset="0"/>
              </a:rPr>
              <a:t>Once you have successfully pasted the link, you will see the </a:t>
            </a:r>
            <a:r>
              <a:rPr lang="en-US" sz="1600" i="1" dirty="0">
                <a:solidFill>
                  <a:srgbClr val="00B050"/>
                </a:solidFill>
                <a:effectLst/>
                <a:latin typeface="Calibri" panose="020F0502020204030204" pitchFamily="34" charset="0"/>
                <a:ea typeface="Calibri" panose="020F0502020204030204" pitchFamily="34" charset="0"/>
              </a:rPr>
              <a:t>Valid Profile </a:t>
            </a:r>
            <a:r>
              <a:rPr lang="en-US" sz="1600" dirty="0">
                <a:effectLst/>
                <a:latin typeface="Calibri" panose="020F0502020204030204" pitchFamily="34" charset="0"/>
                <a:ea typeface="Calibri" panose="020F0502020204030204" pitchFamily="34" charset="0"/>
              </a:rPr>
              <a:t>notification.</a:t>
            </a:r>
          </a:p>
          <a:p>
            <a:pPr>
              <a:spcBef>
                <a:spcPts val="0"/>
              </a:spcBef>
              <a:spcAft>
                <a:spcPts val="0"/>
              </a:spcAft>
            </a:pPr>
            <a:endParaRPr lang="en-US" sz="1600" dirty="0">
              <a:latin typeface="Calibri" panose="020F0502020204030204" pitchFamily="34" charset="0"/>
              <a:ea typeface="Calibri" panose="020F0502020204030204" pitchFamily="34" charset="0"/>
            </a:endParaRPr>
          </a:p>
          <a:p>
            <a:pPr>
              <a:spcBef>
                <a:spcPts val="0"/>
              </a:spcBef>
              <a:spcAft>
                <a:spcPts val="0"/>
              </a:spcAft>
            </a:pPr>
            <a:r>
              <a:rPr lang="en-US" sz="1600" dirty="0">
                <a:effectLst/>
                <a:latin typeface="Calibri" panose="020F0502020204030204" pitchFamily="34" charset="0"/>
                <a:ea typeface="Calibri" panose="020F0502020204030204" pitchFamily="34" charset="0"/>
              </a:rPr>
              <a:t>Again, </a:t>
            </a:r>
            <a:r>
              <a:rPr lang="en-US" sz="1600" dirty="0">
                <a:latin typeface="Calibri" panose="020F0502020204030204" pitchFamily="34" charset="0"/>
                <a:ea typeface="Calibri" panose="020F0502020204030204" pitchFamily="34" charset="0"/>
              </a:rPr>
              <a:t>y</a:t>
            </a:r>
            <a:r>
              <a:rPr lang="en-US" sz="1600" dirty="0">
                <a:effectLst/>
                <a:latin typeface="Calibri" panose="020F0502020204030204" pitchFamily="34" charset="0"/>
                <a:ea typeface="Calibri" panose="020F0502020204030204" pitchFamily="34" charset="0"/>
              </a:rPr>
              <a:t>ou will only need to do this if you download through the iPhone App Store or the Android Google Play Store. Intune downloads will auto-configure.  </a:t>
            </a:r>
          </a:p>
          <a:p>
            <a:pPr>
              <a:spcBef>
                <a:spcPts val="0"/>
              </a:spcBef>
              <a:spcAft>
                <a:spcPts val="0"/>
              </a:spcAft>
            </a:pPr>
            <a:endParaRPr lang="en-US" sz="1400" dirty="0">
              <a:effectLst/>
              <a:latin typeface="Calibri" panose="020F0502020204030204" pitchFamily="34" charset="0"/>
              <a:ea typeface="Calibri" panose="020F0502020204030204" pitchFamily="34" charset="0"/>
            </a:endParaRPr>
          </a:p>
          <a:p>
            <a:pPr marL="0" indent="0">
              <a:buNone/>
            </a:pPr>
            <a:endParaRPr lang="en-US" sz="1800" dirty="0"/>
          </a:p>
        </p:txBody>
      </p:sp>
      <p:sp>
        <p:nvSpPr>
          <p:cNvPr id="3" name="Title 2">
            <a:extLst>
              <a:ext uri="{FF2B5EF4-FFF2-40B4-BE49-F238E27FC236}">
                <a16:creationId xmlns:a16="http://schemas.microsoft.com/office/drawing/2014/main" id="{5950F480-2AD4-4853-8284-42E607D48B9A}"/>
              </a:ext>
            </a:extLst>
          </p:cNvPr>
          <p:cNvSpPr>
            <a:spLocks noGrp="1"/>
          </p:cNvSpPr>
          <p:nvPr>
            <p:ph type="title"/>
          </p:nvPr>
        </p:nvSpPr>
        <p:spPr>
          <a:xfrm>
            <a:off x="244475" y="19050"/>
            <a:ext cx="8761412" cy="862395"/>
          </a:xfrm>
        </p:spPr>
        <p:txBody>
          <a:bodyPr/>
          <a:lstStyle/>
          <a:p>
            <a:r>
              <a:rPr lang="en-US" sz="2400" dirty="0"/>
              <a:t>How to Configure Nuance PowerMic Mobile App with Links </a:t>
            </a:r>
            <a:endParaRPr lang="en-US" dirty="0"/>
          </a:p>
        </p:txBody>
      </p:sp>
      <p:sp>
        <p:nvSpPr>
          <p:cNvPr id="4" name="Slide Number Placeholder 3">
            <a:extLst>
              <a:ext uri="{FF2B5EF4-FFF2-40B4-BE49-F238E27FC236}">
                <a16:creationId xmlns:a16="http://schemas.microsoft.com/office/drawing/2014/main" id="{E1D5811B-4102-4CF5-B4F9-5D13AF9B3273}"/>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43</a:t>
            </a:fld>
            <a:endParaRPr lang="en-US">
              <a:solidFill>
                <a:srgbClr val="FFFFFF"/>
              </a:solidFill>
            </a:endParaRPr>
          </a:p>
        </p:txBody>
      </p:sp>
      <p:cxnSp>
        <p:nvCxnSpPr>
          <p:cNvPr id="13" name="Straight Arrow Connector 12">
            <a:extLst>
              <a:ext uri="{FF2B5EF4-FFF2-40B4-BE49-F238E27FC236}">
                <a16:creationId xmlns:a16="http://schemas.microsoft.com/office/drawing/2014/main" id="{A7016E25-3ADF-4491-86AB-3606A1AAA785}"/>
              </a:ext>
            </a:extLst>
          </p:cNvPr>
          <p:cNvCxnSpPr>
            <a:cxnSpLocks/>
          </p:cNvCxnSpPr>
          <p:nvPr/>
        </p:nvCxnSpPr>
        <p:spPr>
          <a:xfrm>
            <a:off x="4343400" y="3200400"/>
            <a:ext cx="1683566" cy="9192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DF16FAC-2C87-67F6-87BE-7D1D49681BC6}"/>
              </a:ext>
            </a:extLst>
          </p:cNvPr>
          <p:cNvPicPr>
            <a:picLocks noChangeAspect="1"/>
          </p:cNvPicPr>
          <p:nvPr/>
        </p:nvPicPr>
        <p:blipFill>
          <a:blip r:embed="rId3"/>
          <a:stretch>
            <a:fillRect/>
          </a:stretch>
        </p:blipFill>
        <p:spPr>
          <a:xfrm>
            <a:off x="7293510" y="1736201"/>
            <a:ext cx="1671360" cy="3595190"/>
          </a:xfrm>
          <a:prstGeom prst="rect">
            <a:avLst/>
          </a:prstGeom>
        </p:spPr>
      </p:pic>
      <p:pic>
        <p:nvPicPr>
          <p:cNvPr id="14" name="Picture 13">
            <a:extLst>
              <a:ext uri="{FF2B5EF4-FFF2-40B4-BE49-F238E27FC236}">
                <a16:creationId xmlns:a16="http://schemas.microsoft.com/office/drawing/2014/main" id="{9DC1CE5E-EF13-8FC1-69FE-2D1D99FFC799}"/>
              </a:ext>
            </a:extLst>
          </p:cNvPr>
          <p:cNvPicPr>
            <a:picLocks noChangeAspect="1"/>
          </p:cNvPicPr>
          <p:nvPr/>
        </p:nvPicPr>
        <p:blipFill>
          <a:blip r:embed="rId4"/>
          <a:stretch>
            <a:fillRect/>
          </a:stretch>
        </p:blipFill>
        <p:spPr>
          <a:xfrm>
            <a:off x="6169871" y="3660039"/>
            <a:ext cx="2106870" cy="1031291"/>
          </a:xfrm>
          <a:prstGeom prst="rect">
            <a:avLst/>
          </a:prstGeom>
          <a:ln w="12700">
            <a:solidFill>
              <a:schemeClr val="tx1"/>
            </a:solidFill>
          </a:ln>
        </p:spPr>
      </p:pic>
    </p:spTree>
    <p:extLst>
      <p:ext uri="{BB962C8B-B14F-4D97-AF65-F5344CB8AC3E}">
        <p14:creationId xmlns:p14="http://schemas.microsoft.com/office/powerpoint/2010/main" val="1764580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0E3A3B-1BB5-DDB6-3FB9-E5FC368364FA}"/>
              </a:ext>
            </a:extLst>
          </p:cNvPr>
          <p:cNvPicPr>
            <a:picLocks noChangeAspect="1"/>
          </p:cNvPicPr>
          <p:nvPr/>
        </p:nvPicPr>
        <p:blipFill>
          <a:blip r:embed="rId2"/>
          <a:stretch>
            <a:fillRect/>
          </a:stretch>
        </p:blipFill>
        <p:spPr>
          <a:xfrm>
            <a:off x="6904986" y="971546"/>
            <a:ext cx="2046973" cy="4403155"/>
          </a:xfrm>
          <a:prstGeom prst="rect">
            <a:avLst/>
          </a:prstGeom>
        </p:spPr>
      </p:pic>
      <p:sp>
        <p:nvSpPr>
          <p:cNvPr id="2" name="Content Placeholder 1">
            <a:extLst>
              <a:ext uri="{FF2B5EF4-FFF2-40B4-BE49-F238E27FC236}">
                <a16:creationId xmlns:a16="http://schemas.microsoft.com/office/drawing/2014/main" id="{21A0172D-B249-4B10-B1EE-13EC2668380A}"/>
              </a:ext>
            </a:extLst>
          </p:cNvPr>
          <p:cNvSpPr>
            <a:spLocks noGrp="1"/>
          </p:cNvSpPr>
          <p:nvPr>
            <p:ph idx="1"/>
          </p:nvPr>
        </p:nvSpPr>
        <p:spPr>
          <a:xfrm>
            <a:off x="226154" y="685800"/>
            <a:ext cx="6327046" cy="4798052"/>
          </a:xfrm>
        </p:spPr>
        <p:txBody>
          <a:bodyPr/>
          <a:lstStyle/>
          <a:p>
            <a:pPr marL="0" indent="0">
              <a:spcBef>
                <a:spcPts val="0"/>
              </a:spcBef>
              <a:spcAft>
                <a:spcPts val="0"/>
              </a:spcAft>
              <a:buNone/>
            </a:pPr>
            <a:endParaRPr lang="en-US" sz="1400" dirty="0">
              <a:effectLst/>
              <a:latin typeface="Calibri" panose="020F0502020204030204" pitchFamily="34" charset="0"/>
              <a:ea typeface="Calibri" panose="020F0502020204030204" pitchFamily="34" charset="0"/>
            </a:endParaRPr>
          </a:p>
          <a:p>
            <a:pPr>
              <a:spcBef>
                <a:spcPts val="0"/>
              </a:spcBef>
              <a:spcAft>
                <a:spcPts val="0"/>
              </a:spcAft>
            </a:pPr>
            <a:r>
              <a:rPr lang="en-US" sz="1400" dirty="0">
                <a:latin typeface="Calibri" panose="020F0502020204030204" pitchFamily="34" charset="0"/>
                <a:ea typeface="Calibri" panose="020F0502020204030204" pitchFamily="34" charset="0"/>
              </a:rPr>
              <a:t>Now tap the </a:t>
            </a:r>
            <a:r>
              <a:rPr lang="en-US" sz="1400" b="1" dirty="0">
                <a:latin typeface="Calibri" panose="020F0502020204030204" pitchFamily="34" charset="0"/>
                <a:ea typeface="Calibri" panose="020F0502020204030204" pitchFamily="34" charset="0"/>
              </a:rPr>
              <a:t>PROFILE NAME </a:t>
            </a:r>
            <a:r>
              <a:rPr lang="en-US" sz="1400" dirty="0">
                <a:latin typeface="Calibri" panose="020F0502020204030204" pitchFamily="34" charset="0"/>
                <a:ea typeface="Calibri" panose="020F0502020204030204" pitchFamily="34" charset="0"/>
              </a:rPr>
              <a:t>space and type your network username and click </a:t>
            </a:r>
            <a:r>
              <a:rPr lang="en-US" sz="1400" b="1" dirty="0">
                <a:latin typeface="Calibri" panose="020F0502020204030204" pitchFamily="34" charset="0"/>
                <a:ea typeface="Calibri" panose="020F0502020204030204" pitchFamily="34" charset="0"/>
              </a:rPr>
              <a:t>Save.</a:t>
            </a:r>
          </a:p>
          <a:p>
            <a:pPr>
              <a:spcBef>
                <a:spcPts val="0"/>
              </a:spcBef>
              <a:spcAft>
                <a:spcPts val="0"/>
              </a:spcAft>
            </a:pPr>
            <a:endParaRPr lang="en-US" sz="1400" b="1" dirty="0">
              <a:latin typeface="Calibri" panose="020F0502020204030204" pitchFamily="34" charset="0"/>
              <a:ea typeface="Calibri" panose="020F0502020204030204" pitchFamily="34" charset="0"/>
            </a:endParaRPr>
          </a:p>
          <a:p>
            <a:pPr>
              <a:spcBef>
                <a:spcPts val="0"/>
              </a:spcBef>
              <a:spcAft>
                <a:spcPts val="0"/>
              </a:spcAft>
            </a:pPr>
            <a:r>
              <a:rPr lang="en-US" sz="1400" dirty="0">
                <a:effectLst/>
                <a:latin typeface="Calibri" panose="020F0502020204030204" pitchFamily="34" charset="0"/>
                <a:ea typeface="Calibri" panose="020F0502020204030204" pitchFamily="34" charset="0"/>
              </a:rPr>
              <a:t>Click </a:t>
            </a:r>
            <a:r>
              <a:rPr lang="en-US" sz="1400" b="1" dirty="0">
                <a:effectLst/>
                <a:latin typeface="Calibri" panose="020F0502020204030204" pitchFamily="34" charset="0"/>
                <a:ea typeface="Calibri" panose="020F0502020204030204" pitchFamily="34" charset="0"/>
              </a:rPr>
              <a:t>Start</a:t>
            </a:r>
            <a:r>
              <a:rPr lang="en-US" sz="1400" dirty="0">
                <a:effectLst/>
                <a:latin typeface="Calibri" panose="020F0502020204030204" pitchFamily="34" charset="0"/>
                <a:ea typeface="Calibri" panose="020F0502020204030204" pitchFamily="34" charset="0"/>
              </a:rPr>
              <a:t> on the </a:t>
            </a:r>
            <a:r>
              <a:rPr lang="en-US" sz="1400" b="1" dirty="0">
                <a:effectLst/>
                <a:latin typeface="Calibri" panose="020F0502020204030204" pitchFamily="34" charset="0"/>
                <a:ea typeface="Calibri" panose="020F0502020204030204" pitchFamily="34" charset="0"/>
              </a:rPr>
              <a:t>Welcome to PowerMic Mobile screen</a:t>
            </a:r>
            <a:r>
              <a:rPr lang="en-US" sz="1400" dirty="0">
                <a:effectLst/>
                <a:latin typeface="Calibri" panose="020F0502020204030204" pitchFamily="34" charset="0"/>
                <a:ea typeface="Calibri" panose="020F0502020204030204" pitchFamily="34" charset="0"/>
              </a:rPr>
              <a:t>.</a:t>
            </a:r>
          </a:p>
          <a:p>
            <a:pPr>
              <a:spcBef>
                <a:spcPts val="0"/>
              </a:spcBef>
              <a:spcAft>
                <a:spcPts val="0"/>
              </a:spcAft>
            </a:pPr>
            <a:endParaRPr lang="en-US" sz="1400" dirty="0">
              <a:latin typeface="Calibri" panose="020F0502020204030204" pitchFamily="34" charset="0"/>
              <a:ea typeface="Calibri" panose="020F0502020204030204" pitchFamily="34" charset="0"/>
            </a:endParaRPr>
          </a:p>
          <a:p>
            <a:pPr>
              <a:spcBef>
                <a:spcPts val="0"/>
              </a:spcBef>
              <a:spcAft>
                <a:spcPts val="0"/>
              </a:spcAft>
            </a:pPr>
            <a:r>
              <a:rPr lang="en-US" sz="1400" dirty="0">
                <a:latin typeface="Calibri" panose="020F0502020204030204" pitchFamily="34" charset="0"/>
                <a:ea typeface="Calibri" panose="020F0502020204030204" pitchFamily="34" charset="0"/>
              </a:rPr>
              <a:t>Then enter your network username in the </a:t>
            </a:r>
            <a:r>
              <a:rPr lang="en-US" sz="1400" b="1" dirty="0">
                <a:latin typeface="Calibri" panose="020F0502020204030204" pitchFamily="34" charset="0"/>
                <a:ea typeface="Calibri" panose="020F0502020204030204" pitchFamily="34" charset="0"/>
              </a:rPr>
              <a:t>Enter the User Name</a:t>
            </a:r>
            <a:r>
              <a:rPr lang="en-US" sz="1400" dirty="0">
                <a:latin typeface="Calibri" panose="020F0502020204030204" pitchFamily="34" charset="0"/>
                <a:ea typeface="Calibri" panose="020F0502020204030204" pitchFamily="34" charset="0"/>
              </a:rPr>
              <a:t> field and click </a:t>
            </a:r>
            <a:r>
              <a:rPr lang="en-US" sz="1400" b="1" dirty="0">
                <a:latin typeface="Calibri" panose="020F0502020204030204" pitchFamily="34" charset="0"/>
                <a:ea typeface="Calibri" panose="020F0502020204030204" pitchFamily="34" charset="0"/>
              </a:rPr>
              <a:t>Log</a:t>
            </a:r>
            <a:r>
              <a:rPr lang="en-US" sz="1400" dirty="0">
                <a:latin typeface="Calibri" panose="020F0502020204030204" pitchFamily="34" charset="0"/>
                <a:ea typeface="Calibri" panose="020F0502020204030204" pitchFamily="34" charset="0"/>
              </a:rPr>
              <a:t> </a:t>
            </a:r>
            <a:r>
              <a:rPr lang="en-US" sz="1400" b="1" dirty="0">
                <a:latin typeface="Calibri" panose="020F0502020204030204" pitchFamily="34" charset="0"/>
                <a:ea typeface="Calibri" panose="020F0502020204030204" pitchFamily="34" charset="0"/>
              </a:rPr>
              <a:t>in</a:t>
            </a:r>
            <a:r>
              <a:rPr lang="en-US" sz="1400" dirty="0">
                <a:latin typeface="Calibri" panose="020F0502020204030204" pitchFamily="34" charset="0"/>
                <a:ea typeface="Calibri" panose="020F0502020204030204" pitchFamily="34" charset="0"/>
              </a:rPr>
              <a:t>.</a:t>
            </a:r>
          </a:p>
          <a:p>
            <a:pPr>
              <a:spcBef>
                <a:spcPts val="0"/>
              </a:spcBef>
              <a:spcAft>
                <a:spcPts val="0"/>
              </a:spcAft>
            </a:pPr>
            <a:endParaRPr lang="en-US" sz="1400" dirty="0">
              <a:effectLst/>
              <a:latin typeface="Calibri" panose="020F0502020204030204" pitchFamily="34" charset="0"/>
              <a:ea typeface="Calibri" panose="020F0502020204030204" pitchFamily="34" charset="0"/>
            </a:endParaRPr>
          </a:p>
          <a:p>
            <a:pPr>
              <a:spcBef>
                <a:spcPts val="0"/>
              </a:spcBef>
              <a:spcAft>
                <a:spcPts val="0"/>
              </a:spcAft>
            </a:pPr>
            <a:endParaRPr lang="en-US" sz="1400" dirty="0">
              <a:latin typeface="Calibri" panose="020F0502020204030204" pitchFamily="34" charset="0"/>
              <a:ea typeface="Calibri" panose="020F0502020204030204" pitchFamily="34" charset="0"/>
            </a:endParaRPr>
          </a:p>
          <a:p>
            <a:pPr>
              <a:spcBef>
                <a:spcPts val="0"/>
              </a:spcBef>
              <a:spcAft>
                <a:spcPts val="0"/>
              </a:spcAft>
            </a:pPr>
            <a:endParaRPr lang="en-US" sz="1400" dirty="0">
              <a:effectLst/>
              <a:latin typeface="Calibri" panose="020F0502020204030204" pitchFamily="34" charset="0"/>
              <a:ea typeface="Calibri" panose="020F0502020204030204" pitchFamily="34" charset="0"/>
            </a:endParaRPr>
          </a:p>
          <a:p>
            <a:pPr>
              <a:spcBef>
                <a:spcPts val="0"/>
              </a:spcBef>
              <a:spcAft>
                <a:spcPts val="0"/>
              </a:spcAft>
            </a:pPr>
            <a:endParaRPr lang="en-US" sz="1400" dirty="0">
              <a:effectLst/>
              <a:latin typeface="Calibri" panose="020F0502020204030204" pitchFamily="34" charset="0"/>
              <a:ea typeface="Calibri" panose="020F0502020204030204" pitchFamily="34" charset="0"/>
            </a:endParaRPr>
          </a:p>
          <a:p>
            <a:pPr marL="0" indent="0">
              <a:buNone/>
            </a:pPr>
            <a:endParaRPr lang="en-US" sz="1800" dirty="0"/>
          </a:p>
        </p:txBody>
      </p:sp>
      <p:sp>
        <p:nvSpPr>
          <p:cNvPr id="3" name="Title 2">
            <a:extLst>
              <a:ext uri="{FF2B5EF4-FFF2-40B4-BE49-F238E27FC236}">
                <a16:creationId xmlns:a16="http://schemas.microsoft.com/office/drawing/2014/main" id="{5950F480-2AD4-4853-8284-42E607D48B9A}"/>
              </a:ext>
            </a:extLst>
          </p:cNvPr>
          <p:cNvSpPr>
            <a:spLocks noGrp="1"/>
          </p:cNvSpPr>
          <p:nvPr>
            <p:ph type="title"/>
          </p:nvPr>
        </p:nvSpPr>
        <p:spPr>
          <a:xfrm>
            <a:off x="76200" y="0"/>
            <a:ext cx="8837613" cy="862395"/>
          </a:xfrm>
        </p:spPr>
        <p:txBody>
          <a:bodyPr/>
          <a:lstStyle/>
          <a:p>
            <a:r>
              <a:rPr lang="en-US" dirty="0"/>
              <a:t>How to Configure Nuance PowerMic Mobile App with Links </a:t>
            </a:r>
          </a:p>
        </p:txBody>
      </p:sp>
      <p:sp>
        <p:nvSpPr>
          <p:cNvPr id="4" name="Slide Number Placeholder 3">
            <a:extLst>
              <a:ext uri="{FF2B5EF4-FFF2-40B4-BE49-F238E27FC236}">
                <a16:creationId xmlns:a16="http://schemas.microsoft.com/office/drawing/2014/main" id="{E1D5811B-4102-4CF5-B4F9-5D13AF9B3273}"/>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44</a:t>
            </a:fld>
            <a:endParaRPr lang="en-US">
              <a:solidFill>
                <a:srgbClr val="FFFFFF"/>
              </a:solidFill>
            </a:endParaRPr>
          </a:p>
        </p:txBody>
      </p:sp>
      <p:sp>
        <p:nvSpPr>
          <p:cNvPr id="9" name="Rectangle 8">
            <a:extLst>
              <a:ext uri="{FF2B5EF4-FFF2-40B4-BE49-F238E27FC236}">
                <a16:creationId xmlns:a16="http://schemas.microsoft.com/office/drawing/2014/main" id="{A04180D3-4720-431E-881F-6C4EAE337D79}"/>
              </a:ext>
            </a:extLst>
          </p:cNvPr>
          <p:cNvSpPr/>
          <p:nvPr/>
        </p:nvSpPr>
        <p:spPr>
          <a:xfrm>
            <a:off x="6891713" y="2427294"/>
            <a:ext cx="880687" cy="2397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13" name="Straight Arrow Connector 12">
            <a:extLst>
              <a:ext uri="{FF2B5EF4-FFF2-40B4-BE49-F238E27FC236}">
                <a16:creationId xmlns:a16="http://schemas.microsoft.com/office/drawing/2014/main" id="{2D4BA80D-54DD-4AC4-BF79-37ECED4E63D9}"/>
              </a:ext>
            </a:extLst>
          </p:cNvPr>
          <p:cNvCxnSpPr>
            <a:cxnSpLocks/>
          </p:cNvCxnSpPr>
          <p:nvPr/>
        </p:nvCxnSpPr>
        <p:spPr>
          <a:xfrm>
            <a:off x="5257800" y="1219200"/>
            <a:ext cx="1548708" cy="13223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2698645-E2E5-4BE4-8AB0-40B7B564792C}"/>
              </a:ext>
            </a:extLst>
          </p:cNvPr>
          <p:cNvSpPr/>
          <p:nvPr/>
        </p:nvSpPr>
        <p:spPr>
          <a:xfrm>
            <a:off x="7158295" y="2940376"/>
            <a:ext cx="1528505" cy="4124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29" name="Straight Arrow Connector 28">
            <a:extLst>
              <a:ext uri="{FF2B5EF4-FFF2-40B4-BE49-F238E27FC236}">
                <a16:creationId xmlns:a16="http://schemas.microsoft.com/office/drawing/2014/main" id="{6BD6AC7D-2436-4FAE-BEE3-70564D92E79A}"/>
              </a:ext>
            </a:extLst>
          </p:cNvPr>
          <p:cNvCxnSpPr>
            <a:cxnSpLocks/>
          </p:cNvCxnSpPr>
          <p:nvPr/>
        </p:nvCxnSpPr>
        <p:spPr>
          <a:xfrm flipV="1">
            <a:off x="3657600" y="4343400"/>
            <a:ext cx="363423" cy="762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406841A-399C-C5F3-BDDC-C0582BB5A144}"/>
              </a:ext>
            </a:extLst>
          </p:cNvPr>
          <p:cNvPicPr>
            <a:picLocks noChangeAspect="1"/>
          </p:cNvPicPr>
          <p:nvPr/>
        </p:nvPicPr>
        <p:blipFill>
          <a:blip r:embed="rId3"/>
          <a:stretch>
            <a:fillRect/>
          </a:stretch>
        </p:blipFill>
        <p:spPr>
          <a:xfrm>
            <a:off x="1597814" y="2940376"/>
            <a:ext cx="1567070" cy="3352800"/>
          </a:xfrm>
          <a:prstGeom prst="rect">
            <a:avLst/>
          </a:prstGeom>
        </p:spPr>
      </p:pic>
      <p:pic>
        <p:nvPicPr>
          <p:cNvPr id="14" name="Picture 13">
            <a:extLst>
              <a:ext uri="{FF2B5EF4-FFF2-40B4-BE49-F238E27FC236}">
                <a16:creationId xmlns:a16="http://schemas.microsoft.com/office/drawing/2014/main" id="{911DD34B-A118-C2CF-4B0C-E33664C39B63}"/>
              </a:ext>
            </a:extLst>
          </p:cNvPr>
          <p:cNvPicPr>
            <a:picLocks noChangeAspect="1"/>
          </p:cNvPicPr>
          <p:nvPr/>
        </p:nvPicPr>
        <p:blipFill>
          <a:blip r:embed="rId4"/>
          <a:stretch>
            <a:fillRect/>
          </a:stretch>
        </p:blipFill>
        <p:spPr>
          <a:xfrm>
            <a:off x="3215980" y="2916728"/>
            <a:ext cx="1564640" cy="3352800"/>
          </a:xfrm>
          <a:prstGeom prst="rect">
            <a:avLst/>
          </a:prstGeom>
        </p:spPr>
      </p:pic>
      <p:pic>
        <p:nvPicPr>
          <p:cNvPr id="16" name="Picture 15">
            <a:extLst>
              <a:ext uri="{FF2B5EF4-FFF2-40B4-BE49-F238E27FC236}">
                <a16:creationId xmlns:a16="http://schemas.microsoft.com/office/drawing/2014/main" id="{45EE145A-0698-21D1-FE3E-8057B710808F}"/>
              </a:ext>
            </a:extLst>
          </p:cNvPr>
          <p:cNvPicPr>
            <a:picLocks noChangeAspect="1"/>
          </p:cNvPicPr>
          <p:nvPr/>
        </p:nvPicPr>
        <p:blipFill>
          <a:blip r:embed="rId5"/>
          <a:stretch>
            <a:fillRect/>
          </a:stretch>
        </p:blipFill>
        <p:spPr>
          <a:xfrm>
            <a:off x="4793893" y="2927706"/>
            <a:ext cx="1574769" cy="3330844"/>
          </a:xfrm>
          <a:prstGeom prst="rect">
            <a:avLst/>
          </a:prstGeom>
        </p:spPr>
      </p:pic>
    </p:spTree>
    <p:extLst>
      <p:ext uri="{BB962C8B-B14F-4D97-AF65-F5344CB8AC3E}">
        <p14:creationId xmlns:p14="http://schemas.microsoft.com/office/powerpoint/2010/main" val="1450020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4652BF-CFA0-03C1-1D7E-6844C0AF4724}"/>
              </a:ext>
            </a:extLst>
          </p:cNvPr>
          <p:cNvPicPr>
            <a:picLocks noChangeAspect="1"/>
          </p:cNvPicPr>
          <p:nvPr/>
        </p:nvPicPr>
        <p:blipFill>
          <a:blip r:embed="rId2"/>
          <a:stretch>
            <a:fillRect/>
          </a:stretch>
        </p:blipFill>
        <p:spPr>
          <a:xfrm>
            <a:off x="4642753" y="1963983"/>
            <a:ext cx="1830722" cy="3939671"/>
          </a:xfrm>
          <a:prstGeom prst="rect">
            <a:avLst/>
          </a:prstGeom>
        </p:spPr>
      </p:pic>
      <p:sp>
        <p:nvSpPr>
          <p:cNvPr id="2" name="Content Placeholder 1">
            <a:extLst>
              <a:ext uri="{FF2B5EF4-FFF2-40B4-BE49-F238E27FC236}">
                <a16:creationId xmlns:a16="http://schemas.microsoft.com/office/drawing/2014/main" id="{21A0172D-B249-4B10-B1EE-13EC2668380A}"/>
              </a:ext>
            </a:extLst>
          </p:cNvPr>
          <p:cNvSpPr>
            <a:spLocks noGrp="1"/>
          </p:cNvSpPr>
          <p:nvPr>
            <p:ph idx="1"/>
          </p:nvPr>
        </p:nvSpPr>
        <p:spPr>
          <a:xfrm>
            <a:off x="226154" y="685800"/>
            <a:ext cx="4286235" cy="4798052"/>
          </a:xfrm>
        </p:spPr>
        <p:txBody>
          <a:bodyPr/>
          <a:lstStyle/>
          <a:p>
            <a:pPr>
              <a:spcBef>
                <a:spcPts val="0"/>
              </a:spcBef>
              <a:spcAft>
                <a:spcPts val="0"/>
              </a:spcAft>
            </a:pPr>
            <a:endParaRPr lang="en-US" sz="1400" dirty="0">
              <a:latin typeface="Calibri" panose="020F0502020204030204" pitchFamily="34" charset="0"/>
              <a:ea typeface="Calibri" panose="020F0502020204030204" pitchFamily="34" charset="0"/>
            </a:endParaRPr>
          </a:p>
          <a:p>
            <a:pPr>
              <a:spcBef>
                <a:spcPts val="0"/>
              </a:spcBef>
              <a:spcAft>
                <a:spcPts val="0"/>
              </a:spcAft>
            </a:pPr>
            <a:r>
              <a:rPr lang="en-US" sz="1400" dirty="0">
                <a:latin typeface="Calibri" panose="020F0502020204030204" pitchFamily="34" charset="0"/>
                <a:ea typeface="Calibri" panose="020F0502020204030204" pitchFamily="34" charset="0"/>
              </a:rPr>
              <a:t>You may see the “</a:t>
            </a:r>
            <a:r>
              <a:rPr lang="en-US" sz="1400" b="1" dirty="0">
                <a:latin typeface="Calibri" panose="020F0502020204030204" pitchFamily="34" charset="0"/>
                <a:ea typeface="Calibri" panose="020F0502020204030204" pitchFamily="34" charset="0"/>
              </a:rPr>
              <a:t>Searching for computers…” </a:t>
            </a:r>
            <a:r>
              <a:rPr lang="en-US" sz="1400" dirty="0">
                <a:latin typeface="Calibri" panose="020F0502020204030204" pitchFamily="34" charset="0"/>
                <a:ea typeface="Calibri" panose="020F0502020204030204" pitchFamily="34" charset="0"/>
              </a:rPr>
              <a:t>prompt on your mobile phone screen, as the PowerMic Mobile app is attempting to pair with the open DMO session on your workstation.  </a:t>
            </a:r>
          </a:p>
          <a:p>
            <a:pPr>
              <a:spcBef>
                <a:spcPts val="0"/>
              </a:spcBef>
              <a:spcAft>
                <a:spcPts val="0"/>
              </a:spcAft>
            </a:pPr>
            <a:endParaRPr lang="en-US" sz="1400" dirty="0">
              <a:latin typeface="Calibri" panose="020F0502020204030204" pitchFamily="34" charset="0"/>
              <a:ea typeface="Calibri" panose="020F0502020204030204" pitchFamily="34" charset="0"/>
            </a:endParaRPr>
          </a:p>
          <a:p>
            <a:pPr>
              <a:spcBef>
                <a:spcPts val="0"/>
              </a:spcBef>
              <a:spcAft>
                <a:spcPts val="0"/>
              </a:spcAft>
            </a:pPr>
            <a:r>
              <a:rPr lang="en-US" sz="1400" dirty="0">
                <a:latin typeface="Calibri" panose="020F0502020204030204" pitchFamily="34" charset="0"/>
                <a:ea typeface="Calibri" panose="020F0502020204030204" pitchFamily="34" charset="0"/>
              </a:rPr>
              <a:t>Once paired, you will see the PowerMic Mobile buttons on your mobile phone screen. </a:t>
            </a:r>
          </a:p>
          <a:p>
            <a:pPr>
              <a:spcBef>
                <a:spcPts val="0"/>
              </a:spcBef>
              <a:spcAft>
                <a:spcPts val="0"/>
              </a:spcAft>
            </a:pPr>
            <a:endParaRPr lang="en-US" sz="1400" dirty="0">
              <a:latin typeface="Calibri" panose="020F0502020204030204" pitchFamily="34" charset="0"/>
              <a:ea typeface="Calibri" panose="020F0502020204030204" pitchFamily="34" charset="0"/>
            </a:endParaRPr>
          </a:p>
          <a:p>
            <a:pPr>
              <a:spcBef>
                <a:spcPts val="0"/>
              </a:spcBef>
              <a:spcAft>
                <a:spcPts val="0"/>
              </a:spcAft>
            </a:pPr>
            <a:r>
              <a:rPr lang="en-US" sz="1400" b="1" u="sng" dirty="0">
                <a:latin typeface="Calibri" panose="020F0502020204030204" pitchFamily="34" charset="0"/>
                <a:ea typeface="Calibri" panose="020F0502020204030204" pitchFamily="34" charset="0"/>
              </a:rPr>
              <a:t>Pairing must occur before you can dictate</a:t>
            </a:r>
            <a:r>
              <a:rPr lang="en-US" sz="1400" dirty="0">
                <a:latin typeface="Calibri" panose="020F0502020204030204" pitchFamily="34" charset="0"/>
                <a:ea typeface="Calibri" panose="020F0502020204030204" pitchFamily="34" charset="0"/>
              </a:rPr>
              <a:t>. </a:t>
            </a:r>
          </a:p>
          <a:p>
            <a:pPr>
              <a:spcBef>
                <a:spcPts val="0"/>
              </a:spcBef>
              <a:spcAft>
                <a:spcPts val="0"/>
              </a:spcAft>
            </a:pPr>
            <a:endParaRPr lang="en-US" sz="1400" dirty="0">
              <a:latin typeface="Calibri" panose="020F0502020204030204" pitchFamily="34" charset="0"/>
              <a:ea typeface="Calibri" panose="020F0502020204030204" pitchFamily="34" charset="0"/>
            </a:endParaRPr>
          </a:p>
          <a:p>
            <a:pPr>
              <a:spcBef>
                <a:spcPts val="0"/>
              </a:spcBef>
              <a:spcAft>
                <a:spcPts val="0"/>
              </a:spcAft>
            </a:pPr>
            <a:endParaRPr lang="en-US" sz="1400" dirty="0">
              <a:latin typeface="Calibri" panose="020F0502020204030204" pitchFamily="34" charset="0"/>
              <a:ea typeface="Calibri" panose="020F0502020204030204" pitchFamily="34" charset="0"/>
            </a:endParaRPr>
          </a:p>
          <a:p>
            <a:pPr>
              <a:spcBef>
                <a:spcPts val="0"/>
              </a:spcBef>
              <a:spcAft>
                <a:spcPts val="0"/>
              </a:spcAft>
            </a:pPr>
            <a:r>
              <a:rPr lang="en-US" sz="1400" dirty="0">
                <a:latin typeface="Calibri" panose="020F0502020204030204" pitchFamily="34" charset="0"/>
                <a:ea typeface="Calibri" panose="020F0502020204030204" pitchFamily="34" charset="0"/>
              </a:rPr>
              <a:t>Once PowerMic Mobile and DMO have paired, the previously gray smartphone icon on the </a:t>
            </a:r>
            <a:r>
              <a:rPr lang="en-US" sz="1400" dirty="0" err="1">
                <a:latin typeface="Calibri" panose="020F0502020204030204" pitchFamily="34" charset="0"/>
                <a:ea typeface="Calibri" panose="020F0502020204030204" pitchFamily="34" charset="0"/>
              </a:rPr>
              <a:t>DragonBar</a:t>
            </a:r>
            <a:r>
              <a:rPr lang="en-US" sz="1400" dirty="0">
                <a:latin typeface="Calibri" panose="020F0502020204030204" pitchFamily="34" charset="0"/>
                <a:ea typeface="Calibri" panose="020F0502020204030204" pitchFamily="34" charset="0"/>
              </a:rPr>
              <a:t> will turn </a:t>
            </a:r>
            <a:r>
              <a:rPr lang="en-US" sz="1400" b="1" dirty="0">
                <a:solidFill>
                  <a:srgbClr val="FF0000"/>
                </a:solidFill>
                <a:latin typeface="Calibri" panose="020F0502020204030204" pitchFamily="34" charset="0"/>
                <a:ea typeface="Calibri" panose="020F0502020204030204" pitchFamily="34" charset="0"/>
              </a:rPr>
              <a:t>red</a:t>
            </a:r>
            <a:r>
              <a:rPr lang="en-US" sz="1400" dirty="0">
                <a:latin typeface="Calibri" panose="020F0502020204030204" pitchFamily="34" charset="0"/>
                <a:ea typeface="Calibri" panose="020F0502020204030204" pitchFamily="34" charset="0"/>
              </a:rPr>
              <a:t>. </a:t>
            </a:r>
          </a:p>
          <a:p>
            <a:pPr>
              <a:spcBef>
                <a:spcPts val="0"/>
              </a:spcBef>
              <a:spcAft>
                <a:spcPts val="0"/>
              </a:spcAft>
            </a:pPr>
            <a:endParaRPr lang="en-US" sz="1400" dirty="0">
              <a:latin typeface="Calibri" panose="020F0502020204030204" pitchFamily="34" charset="0"/>
              <a:ea typeface="Calibri" panose="020F0502020204030204" pitchFamily="34" charset="0"/>
            </a:endParaRPr>
          </a:p>
          <a:p>
            <a:pPr>
              <a:spcBef>
                <a:spcPts val="0"/>
              </a:spcBef>
              <a:spcAft>
                <a:spcPts val="0"/>
              </a:spcAft>
            </a:pPr>
            <a:r>
              <a:rPr lang="en-US" sz="1400" dirty="0">
                <a:latin typeface="Calibri" panose="020F0502020204030204" pitchFamily="34" charset="0"/>
                <a:ea typeface="Calibri" panose="020F0502020204030204" pitchFamily="34" charset="0"/>
              </a:rPr>
              <a:t>If the PowerMic mobile app fails to pair with your workstation, this can be due to not having the correct microphone selected in the microphone settings found </a:t>
            </a:r>
            <a:r>
              <a:rPr lang="en-US" sz="1400" b="1" dirty="0">
                <a:latin typeface="Calibri" panose="020F0502020204030204" pitchFamily="34" charset="0"/>
                <a:ea typeface="Calibri" panose="020F0502020204030204" pitchFamily="34" charset="0"/>
              </a:rPr>
              <a:t>within the </a:t>
            </a:r>
            <a:r>
              <a:rPr lang="en-US" sz="1400" b="1" dirty="0" err="1">
                <a:latin typeface="Calibri" panose="020F0502020204030204" pitchFamily="34" charset="0"/>
                <a:ea typeface="Calibri" panose="020F0502020204030204" pitchFamily="34" charset="0"/>
              </a:rPr>
              <a:t>DragonBar</a:t>
            </a:r>
            <a:r>
              <a:rPr lang="en-US" sz="1400" b="1" dirty="0">
                <a:latin typeface="Calibri" panose="020F0502020204030204" pitchFamily="34" charset="0"/>
                <a:ea typeface="Calibri" panose="020F0502020204030204" pitchFamily="34" charset="0"/>
              </a:rPr>
              <a:t> menu</a:t>
            </a:r>
            <a:r>
              <a:rPr lang="en-US" sz="1400" dirty="0">
                <a:latin typeface="Calibri" panose="020F0502020204030204" pitchFamily="34" charset="0"/>
                <a:ea typeface="Calibri" panose="020F0502020204030204" pitchFamily="34" charset="0"/>
              </a:rPr>
              <a:t>.</a:t>
            </a:r>
          </a:p>
          <a:p>
            <a:pPr>
              <a:spcBef>
                <a:spcPts val="0"/>
              </a:spcBef>
              <a:spcAft>
                <a:spcPts val="0"/>
              </a:spcAft>
            </a:pPr>
            <a:endParaRPr lang="en-US" sz="1400" dirty="0">
              <a:latin typeface="Calibri" panose="020F0502020204030204" pitchFamily="34" charset="0"/>
              <a:ea typeface="Calibri" panose="020F0502020204030204" pitchFamily="34" charset="0"/>
            </a:endParaRPr>
          </a:p>
          <a:p>
            <a:pPr>
              <a:spcBef>
                <a:spcPts val="0"/>
              </a:spcBef>
              <a:spcAft>
                <a:spcPts val="0"/>
              </a:spcAft>
            </a:pPr>
            <a:r>
              <a:rPr lang="en-US" sz="1400" dirty="0">
                <a:latin typeface="Calibri" panose="020F0502020204030204" pitchFamily="34" charset="0"/>
                <a:ea typeface="Calibri" panose="020F0502020204030204" pitchFamily="34" charset="0"/>
              </a:rPr>
              <a:t>We will next review how to change the microphone selection using the </a:t>
            </a:r>
            <a:r>
              <a:rPr lang="en-US" sz="1400" dirty="0" err="1">
                <a:latin typeface="Calibri" panose="020F0502020204030204" pitchFamily="34" charset="0"/>
                <a:ea typeface="Calibri" panose="020F0502020204030204" pitchFamily="34" charset="0"/>
              </a:rPr>
              <a:t>DragonBar</a:t>
            </a:r>
            <a:r>
              <a:rPr lang="en-US" sz="1400" dirty="0">
                <a:latin typeface="Calibri" panose="020F0502020204030204" pitchFamily="34" charset="0"/>
                <a:ea typeface="Calibri" panose="020F0502020204030204" pitchFamily="34" charset="0"/>
              </a:rPr>
              <a:t> </a:t>
            </a:r>
            <a:r>
              <a:rPr lang="en-US" sz="1400" b="1" dirty="0">
                <a:latin typeface="Calibri" panose="020F0502020204030204" pitchFamily="34" charset="0"/>
                <a:ea typeface="Calibri" panose="020F0502020204030204" pitchFamily="34" charset="0"/>
              </a:rPr>
              <a:t>located on your workstation screen</a:t>
            </a:r>
            <a:r>
              <a:rPr lang="en-US" sz="1400" dirty="0">
                <a:latin typeface="Calibri" panose="020F0502020204030204" pitchFamily="34" charset="0"/>
                <a:ea typeface="Calibri" panose="020F0502020204030204" pitchFamily="34" charset="0"/>
              </a:rPr>
              <a:t>. </a:t>
            </a:r>
          </a:p>
          <a:p>
            <a:pPr>
              <a:spcBef>
                <a:spcPts val="0"/>
              </a:spcBef>
              <a:spcAft>
                <a:spcPts val="0"/>
              </a:spcAft>
            </a:pPr>
            <a:endParaRPr lang="en-US" sz="1400" dirty="0">
              <a:effectLst/>
              <a:latin typeface="Calibri" panose="020F0502020204030204" pitchFamily="34" charset="0"/>
              <a:ea typeface="Calibri" panose="020F0502020204030204" pitchFamily="34" charset="0"/>
            </a:endParaRPr>
          </a:p>
          <a:p>
            <a:pPr>
              <a:spcBef>
                <a:spcPts val="0"/>
              </a:spcBef>
              <a:spcAft>
                <a:spcPts val="0"/>
              </a:spcAft>
            </a:pPr>
            <a:endParaRPr lang="en-US" sz="1400" dirty="0">
              <a:latin typeface="Calibri" panose="020F0502020204030204" pitchFamily="34" charset="0"/>
              <a:ea typeface="Calibri" panose="020F0502020204030204" pitchFamily="34" charset="0"/>
            </a:endParaRPr>
          </a:p>
          <a:p>
            <a:pPr>
              <a:spcBef>
                <a:spcPts val="0"/>
              </a:spcBef>
              <a:spcAft>
                <a:spcPts val="0"/>
              </a:spcAft>
            </a:pPr>
            <a:endParaRPr lang="en-US" sz="1400" dirty="0">
              <a:effectLst/>
              <a:latin typeface="Calibri" panose="020F0502020204030204" pitchFamily="34" charset="0"/>
              <a:ea typeface="Calibri" panose="020F0502020204030204" pitchFamily="34" charset="0"/>
            </a:endParaRPr>
          </a:p>
          <a:p>
            <a:pPr>
              <a:spcBef>
                <a:spcPts val="0"/>
              </a:spcBef>
              <a:spcAft>
                <a:spcPts val="0"/>
              </a:spcAft>
            </a:pPr>
            <a:endParaRPr lang="en-US" sz="1400" dirty="0">
              <a:effectLst/>
              <a:latin typeface="Calibri" panose="020F0502020204030204" pitchFamily="34" charset="0"/>
              <a:ea typeface="Calibri" panose="020F0502020204030204" pitchFamily="34" charset="0"/>
            </a:endParaRPr>
          </a:p>
          <a:p>
            <a:pPr marL="0" indent="0">
              <a:buNone/>
            </a:pPr>
            <a:endParaRPr lang="en-US" sz="1800" dirty="0"/>
          </a:p>
        </p:txBody>
      </p:sp>
      <p:sp>
        <p:nvSpPr>
          <p:cNvPr id="3" name="Title 2">
            <a:extLst>
              <a:ext uri="{FF2B5EF4-FFF2-40B4-BE49-F238E27FC236}">
                <a16:creationId xmlns:a16="http://schemas.microsoft.com/office/drawing/2014/main" id="{5950F480-2AD4-4853-8284-42E607D48B9A}"/>
              </a:ext>
            </a:extLst>
          </p:cNvPr>
          <p:cNvSpPr>
            <a:spLocks noGrp="1"/>
          </p:cNvSpPr>
          <p:nvPr>
            <p:ph type="title"/>
          </p:nvPr>
        </p:nvSpPr>
        <p:spPr>
          <a:xfrm>
            <a:off x="76200" y="0"/>
            <a:ext cx="8837613" cy="862395"/>
          </a:xfrm>
        </p:spPr>
        <p:txBody>
          <a:bodyPr/>
          <a:lstStyle/>
          <a:p>
            <a:r>
              <a:rPr lang="en-US" dirty="0"/>
              <a:t>How to Configure Nuance PowerMic Mobile App with Links </a:t>
            </a:r>
          </a:p>
        </p:txBody>
      </p:sp>
      <p:sp>
        <p:nvSpPr>
          <p:cNvPr id="4" name="Slide Number Placeholder 3">
            <a:extLst>
              <a:ext uri="{FF2B5EF4-FFF2-40B4-BE49-F238E27FC236}">
                <a16:creationId xmlns:a16="http://schemas.microsoft.com/office/drawing/2014/main" id="{E1D5811B-4102-4CF5-B4F9-5D13AF9B3273}"/>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45</a:t>
            </a:fld>
            <a:endParaRPr lang="en-US">
              <a:solidFill>
                <a:srgbClr val="FFFFFF"/>
              </a:solidFill>
            </a:endParaRPr>
          </a:p>
        </p:txBody>
      </p:sp>
      <p:pic>
        <p:nvPicPr>
          <p:cNvPr id="18" name="Picture 17">
            <a:extLst>
              <a:ext uri="{FF2B5EF4-FFF2-40B4-BE49-F238E27FC236}">
                <a16:creationId xmlns:a16="http://schemas.microsoft.com/office/drawing/2014/main" id="{939F6EC8-CD7C-4C47-8954-EF26A79FDD85}"/>
              </a:ext>
            </a:extLst>
          </p:cNvPr>
          <p:cNvPicPr>
            <a:picLocks noChangeAspect="1"/>
          </p:cNvPicPr>
          <p:nvPr/>
        </p:nvPicPr>
        <p:blipFill>
          <a:blip r:embed="rId3"/>
          <a:stretch>
            <a:fillRect/>
          </a:stretch>
        </p:blipFill>
        <p:spPr>
          <a:xfrm flipH="1">
            <a:off x="3874226" y="5752590"/>
            <a:ext cx="685800" cy="834123"/>
          </a:xfrm>
          <a:prstGeom prst="rect">
            <a:avLst/>
          </a:prstGeom>
        </p:spPr>
      </p:pic>
      <p:cxnSp>
        <p:nvCxnSpPr>
          <p:cNvPr id="20" name="Straight Arrow Connector 19">
            <a:extLst>
              <a:ext uri="{FF2B5EF4-FFF2-40B4-BE49-F238E27FC236}">
                <a16:creationId xmlns:a16="http://schemas.microsoft.com/office/drawing/2014/main" id="{F8BD5024-EEC2-49EC-8BAE-AC1256C79984}"/>
              </a:ext>
            </a:extLst>
          </p:cNvPr>
          <p:cNvCxnSpPr>
            <a:cxnSpLocks/>
          </p:cNvCxnSpPr>
          <p:nvPr/>
        </p:nvCxnSpPr>
        <p:spPr>
          <a:xfrm>
            <a:off x="1676400" y="3933818"/>
            <a:ext cx="116462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9AE6001-EC41-36CE-916F-A9B41C9C1150}"/>
              </a:ext>
            </a:extLst>
          </p:cNvPr>
          <p:cNvPicPr>
            <a:picLocks noChangeAspect="1"/>
          </p:cNvPicPr>
          <p:nvPr/>
        </p:nvPicPr>
        <p:blipFill>
          <a:blip r:embed="rId4"/>
          <a:stretch>
            <a:fillRect/>
          </a:stretch>
        </p:blipFill>
        <p:spPr>
          <a:xfrm>
            <a:off x="6598135" y="1964709"/>
            <a:ext cx="1831210" cy="3938945"/>
          </a:xfrm>
          <a:prstGeom prst="rect">
            <a:avLst/>
          </a:prstGeom>
        </p:spPr>
      </p:pic>
      <p:pic>
        <p:nvPicPr>
          <p:cNvPr id="10" name="Picture 9">
            <a:extLst>
              <a:ext uri="{FF2B5EF4-FFF2-40B4-BE49-F238E27FC236}">
                <a16:creationId xmlns:a16="http://schemas.microsoft.com/office/drawing/2014/main" id="{085CB35A-E7AB-73A4-8451-1626446ECBCD}"/>
              </a:ext>
            </a:extLst>
          </p:cNvPr>
          <p:cNvPicPr>
            <a:picLocks noChangeAspect="1"/>
          </p:cNvPicPr>
          <p:nvPr/>
        </p:nvPicPr>
        <p:blipFill>
          <a:blip r:embed="rId5"/>
          <a:stretch>
            <a:fillRect/>
          </a:stretch>
        </p:blipFill>
        <p:spPr>
          <a:xfrm>
            <a:off x="4598731" y="1015441"/>
            <a:ext cx="3519487" cy="457215"/>
          </a:xfrm>
          <a:prstGeom prst="rect">
            <a:avLst/>
          </a:prstGeom>
        </p:spPr>
      </p:pic>
      <p:cxnSp>
        <p:nvCxnSpPr>
          <p:cNvPr id="13" name="Straight Arrow Connector 12">
            <a:extLst>
              <a:ext uri="{FF2B5EF4-FFF2-40B4-BE49-F238E27FC236}">
                <a16:creationId xmlns:a16="http://schemas.microsoft.com/office/drawing/2014/main" id="{2D4BA80D-54DD-4AC4-BF79-37ECED4E63D9}"/>
              </a:ext>
            </a:extLst>
          </p:cNvPr>
          <p:cNvCxnSpPr>
            <a:cxnSpLocks/>
          </p:cNvCxnSpPr>
          <p:nvPr/>
        </p:nvCxnSpPr>
        <p:spPr>
          <a:xfrm flipV="1">
            <a:off x="5368973" y="1510756"/>
            <a:ext cx="0" cy="7752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5163D439-CA2C-DABA-BEFE-396E584ABF74}"/>
              </a:ext>
            </a:extLst>
          </p:cNvPr>
          <p:cNvPicPr>
            <a:picLocks noChangeAspect="1"/>
          </p:cNvPicPr>
          <p:nvPr/>
        </p:nvPicPr>
        <p:blipFill>
          <a:blip r:embed="rId6"/>
          <a:stretch>
            <a:fillRect/>
          </a:stretch>
        </p:blipFill>
        <p:spPr>
          <a:xfrm>
            <a:off x="3344182" y="3727307"/>
            <a:ext cx="530044" cy="413022"/>
          </a:xfrm>
          <a:prstGeom prst="rect">
            <a:avLst/>
          </a:prstGeom>
        </p:spPr>
      </p:pic>
    </p:spTree>
    <p:extLst>
      <p:ext uri="{BB962C8B-B14F-4D97-AF65-F5344CB8AC3E}">
        <p14:creationId xmlns:p14="http://schemas.microsoft.com/office/powerpoint/2010/main" val="1382700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838841-3F37-4A07-8AC4-867401669E7B}"/>
              </a:ext>
            </a:extLst>
          </p:cNvPr>
          <p:cNvSpPr>
            <a:spLocks noGrp="1"/>
          </p:cNvSpPr>
          <p:nvPr>
            <p:ph type="title"/>
          </p:nvPr>
        </p:nvSpPr>
        <p:spPr/>
        <p:txBody>
          <a:bodyPr/>
          <a:lstStyle/>
          <a:p>
            <a:r>
              <a:rPr lang="en-US" dirty="0"/>
              <a:t>Switching the Type of Microphone</a:t>
            </a:r>
          </a:p>
        </p:txBody>
      </p:sp>
      <p:sp>
        <p:nvSpPr>
          <p:cNvPr id="4" name="Slide Number Placeholder 3">
            <a:extLst>
              <a:ext uri="{FF2B5EF4-FFF2-40B4-BE49-F238E27FC236}">
                <a16:creationId xmlns:a16="http://schemas.microsoft.com/office/drawing/2014/main" id="{46A0012D-7B92-4CB3-82A0-DD9AA2BACD4F}"/>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6" name="TextBox 5">
            <a:extLst>
              <a:ext uri="{FF2B5EF4-FFF2-40B4-BE49-F238E27FC236}">
                <a16:creationId xmlns:a16="http://schemas.microsoft.com/office/drawing/2014/main" id="{672F3BE1-A328-4B1F-9CB2-0DD574CDF2B5}"/>
              </a:ext>
            </a:extLst>
          </p:cNvPr>
          <p:cNvSpPr txBox="1"/>
          <p:nvPr/>
        </p:nvSpPr>
        <p:spPr>
          <a:xfrm>
            <a:off x="0" y="680621"/>
            <a:ext cx="4089903"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Helvetic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you need to switch the type of </a:t>
            </a:r>
            <a:r>
              <a:rPr lang="en-US" sz="1600" dirty="0">
                <a:solidFill>
                  <a:srgbClr val="000000"/>
                </a:solidFill>
                <a:latin typeface="Arial" panose="020B0604020202020204" pitchFamily="34" charset="0"/>
                <a:cs typeface="Arial" panose="020B0604020202020204" pitchFamily="34" charset="0"/>
              </a:rPr>
              <a:t>microphone you are using during your DMO session, you do not need to exit the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Simply click the </a:t>
            </a:r>
            <a:r>
              <a:rPr lang="en-US" sz="1600" dirty="0" err="1">
                <a:solidFill>
                  <a:srgbClr val="000000"/>
                </a:solidFill>
                <a:latin typeface="Arial" panose="020B0604020202020204" pitchFamily="34" charset="0"/>
                <a:cs typeface="Arial" panose="020B0604020202020204" pitchFamily="34" charset="0"/>
              </a:rPr>
              <a:t>DragonBar</a:t>
            </a:r>
            <a:r>
              <a:rPr lang="en-US" sz="1600" dirty="0">
                <a:solidFill>
                  <a:srgbClr val="000000"/>
                </a:solidFill>
                <a:latin typeface="Arial" panose="020B0604020202020204" pitchFamily="34" charset="0"/>
                <a:cs typeface="Arial" panose="020B0604020202020204" pitchFamily="34" charset="0"/>
              </a:rPr>
              <a:t> menu         and hover over </a:t>
            </a:r>
            <a:r>
              <a:rPr lang="en-US" sz="1600" b="1" dirty="0">
                <a:solidFill>
                  <a:srgbClr val="000000"/>
                </a:solidFill>
                <a:latin typeface="Arial" panose="020B0604020202020204" pitchFamily="34" charset="0"/>
                <a:cs typeface="Arial" panose="020B0604020202020204" pitchFamily="34" charset="0"/>
              </a:rPr>
              <a:t>Microphone </a:t>
            </a:r>
            <a:r>
              <a:rPr lang="en-US" sz="1600" dirty="0">
                <a:solidFill>
                  <a:srgbClr val="000000"/>
                </a:solidFill>
                <a:latin typeface="Arial" panose="020B0604020202020204" pitchFamily="34" charset="0"/>
                <a:cs typeface="Arial" panose="020B0604020202020204" pitchFamily="34" charset="0"/>
              </a:rPr>
              <a:t>in the dropdown menu.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panose="020B0604020202020204" pitchFamily="34" charset="0"/>
                <a:cs typeface="Arial" panose="020B0604020202020204" pitchFamily="34" charset="0"/>
              </a:rPr>
              <a:t>Click on the microphone you would like to switch to from the fly-out menu.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panose="020B0604020202020204" pitchFamily="34" charset="0"/>
                <a:cs typeface="Arial" panose="020B0604020202020204" pitchFamily="34" charset="0"/>
              </a:rPr>
              <a:t>Click </a:t>
            </a:r>
            <a:r>
              <a:rPr lang="en-US" sz="1600" b="1" dirty="0">
                <a:solidFill>
                  <a:srgbClr val="000000"/>
                </a:solidFill>
                <a:latin typeface="Arial" panose="020B0604020202020204" pitchFamily="34" charset="0"/>
                <a:cs typeface="Arial" panose="020B0604020202020204" pitchFamily="34" charset="0"/>
              </a:rPr>
              <a:t>OK</a:t>
            </a:r>
            <a:r>
              <a:rPr lang="en-US" sz="1600" dirty="0">
                <a:solidFill>
                  <a:srgbClr val="000000"/>
                </a:solidFill>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you are switching to the PowerMic Mobile, </a:t>
            </a:r>
            <a:r>
              <a:rPr lang="en-US" sz="1600" dirty="0">
                <a:solidFill>
                  <a:srgbClr val="000000"/>
                </a:solidFill>
                <a:latin typeface="Arial" panose="020B0604020202020204" pitchFamily="34" charset="0"/>
                <a:cs typeface="Arial" panose="020B0604020202020204" pitchFamily="34" charset="0"/>
              </a:rPr>
              <a:t>o</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pen the</a:t>
            </a:r>
            <a:r>
              <a:rPr lang="en-US" sz="1600" dirty="0">
                <a:solidFill>
                  <a:srgbClr val="000000"/>
                </a:solidFill>
                <a:latin typeface="Arial" panose="020B0604020202020204" pitchFamily="34" charset="0"/>
                <a:cs typeface="Arial" panose="020B0604020202020204" pitchFamily="34" charset="0"/>
              </a:rPr>
              <a:t> Nuance PowerMic Mobile app on your mobile device.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panose="020B0604020202020204" pitchFamily="34" charset="0"/>
                <a:cs typeface="Arial" panose="020B0604020202020204" pitchFamily="34" charset="0"/>
              </a:rPr>
              <a:t>DMO will automatically pair with your mobile device.  </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65BAB67-D507-49C1-A37F-F64E984C0A9C}"/>
              </a:ext>
            </a:extLst>
          </p:cNvPr>
          <p:cNvSpPr/>
          <p:nvPr/>
        </p:nvSpPr>
        <p:spPr>
          <a:xfrm>
            <a:off x="6666009" y="1657568"/>
            <a:ext cx="11430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2" name="Rectangle 1">
            <a:extLst>
              <a:ext uri="{FF2B5EF4-FFF2-40B4-BE49-F238E27FC236}">
                <a16:creationId xmlns:a16="http://schemas.microsoft.com/office/drawing/2014/main" id="{EFD8ACB1-5B8E-D763-1019-A401D66FABC6}"/>
              </a:ext>
            </a:extLst>
          </p:cNvPr>
          <p:cNvSpPr>
            <a:spLocks noChangeArrowheads="1"/>
          </p:cNvSpPr>
          <p:nvPr/>
        </p:nvSpPr>
        <p:spPr bwMode="auto">
          <a:xfrm>
            <a:off x="3733800" y="5029200"/>
            <a:ext cx="3276600" cy="1569660"/>
          </a:xfrm>
          <a:prstGeom prst="rect">
            <a:avLst/>
          </a:prstGeom>
          <a:solidFill>
            <a:schemeClr val="bg2">
              <a:lumMod val="40000"/>
              <a:lumOff val="60000"/>
            </a:schemeClr>
          </a:solidFill>
          <a:ln w="1270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defRPr/>
            </a:pPr>
            <a:r>
              <a:rPr lang="en-US" sz="1200" dirty="0">
                <a:solidFill>
                  <a:srgbClr val="C00000"/>
                </a:solidFill>
              </a:rPr>
              <a:t>If you logged into DMO and Epic via </a:t>
            </a:r>
            <a:r>
              <a:rPr lang="en-US" sz="1200" dirty="0">
                <a:solidFill>
                  <a:schemeClr val="tx1"/>
                </a:solidFill>
              </a:rPr>
              <a:t>DMO Hyperdrive</a:t>
            </a:r>
            <a:r>
              <a:rPr lang="en-US" sz="1200" dirty="0">
                <a:solidFill>
                  <a:srgbClr val="C00000"/>
                </a:solidFill>
              </a:rPr>
              <a:t>, DMO auto logged in and may not have defaulted to the microphone you are wanting to use today, and you will want to utilize this step if your microphone is not defaulted to </a:t>
            </a:r>
            <a:r>
              <a:rPr lang="en-US" sz="1200" dirty="0">
                <a:solidFill>
                  <a:schemeClr val="tx1"/>
                </a:solidFill>
              </a:rPr>
              <a:t>Nuance PowerMic Mobile </a:t>
            </a:r>
            <a:r>
              <a:rPr lang="en-US" sz="1200" dirty="0">
                <a:solidFill>
                  <a:srgbClr val="C00000"/>
                </a:solidFill>
              </a:rPr>
              <a:t>which we will be setting up next. </a:t>
            </a:r>
            <a:endParaRPr lang="en-US" altLang="en-US" sz="1200" b="0" dirty="0">
              <a:solidFill>
                <a:srgbClr val="C00000"/>
              </a:solidFill>
              <a:latin typeface="+mn-lt"/>
              <a:cs typeface="Arial" panose="020B0604020202020204" pitchFamily="34" charset="0"/>
            </a:endParaRPr>
          </a:p>
        </p:txBody>
      </p:sp>
      <p:cxnSp>
        <p:nvCxnSpPr>
          <p:cNvPr id="8" name="Straight Arrow Connector 7">
            <a:extLst>
              <a:ext uri="{FF2B5EF4-FFF2-40B4-BE49-F238E27FC236}">
                <a16:creationId xmlns:a16="http://schemas.microsoft.com/office/drawing/2014/main" id="{F372EAE8-3BED-8101-BAC2-05E680FB7B8C}"/>
              </a:ext>
            </a:extLst>
          </p:cNvPr>
          <p:cNvCxnSpPr>
            <a:cxnSpLocks/>
          </p:cNvCxnSpPr>
          <p:nvPr/>
        </p:nvCxnSpPr>
        <p:spPr>
          <a:xfrm flipV="1">
            <a:off x="6782037" y="5683224"/>
            <a:ext cx="761763" cy="3535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A523853-7C23-A1A4-135C-84BB363095BB}"/>
              </a:ext>
            </a:extLst>
          </p:cNvPr>
          <p:cNvPicPr>
            <a:picLocks noChangeAspect="1"/>
          </p:cNvPicPr>
          <p:nvPr/>
        </p:nvPicPr>
        <p:blipFill>
          <a:blip r:embed="rId2"/>
          <a:stretch>
            <a:fillRect/>
          </a:stretch>
        </p:blipFill>
        <p:spPr>
          <a:xfrm>
            <a:off x="7595078" y="5269502"/>
            <a:ext cx="695238" cy="590476"/>
          </a:xfrm>
          <a:prstGeom prst="rect">
            <a:avLst/>
          </a:prstGeom>
        </p:spPr>
      </p:pic>
      <p:pic>
        <p:nvPicPr>
          <p:cNvPr id="22" name="Picture 21">
            <a:extLst>
              <a:ext uri="{FF2B5EF4-FFF2-40B4-BE49-F238E27FC236}">
                <a16:creationId xmlns:a16="http://schemas.microsoft.com/office/drawing/2014/main" id="{36AD3532-20E0-16B3-0AEA-330BC2F98508}"/>
              </a:ext>
            </a:extLst>
          </p:cNvPr>
          <p:cNvPicPr>
            <a:picLocks noChangeAspect="1"/>
          </p:cNvPicPr>
          <p:nvPr/>
        </p:nvPicPr>
        <p:blipFill>
          <a:blip r:embed="rId3"/>
          <a:stretch>
            <a:fillRect/>
          </a:stretch>
        </p:blipFill>
        <p:spPr>
          <a:xfrm>
            <a:off x="6172200" y="933113"/>
            <a:ext cx="779620" cy="640784"/>
          </a:xfrm>
          <a:prstGeom prst="rect">
            <a:avLst/>
          </a:prstGeom>
        </p:spPr>
      </p:pic>
      <p:pic>
        <p:nvPicPr>
          <p:cNvPr id="11" name="Picture 10">
            <a:extLst>
              <a:ext uri="{FF2B5EF4-FFF2-40B4-BE49-F238E27FC236}">
                <a16:creationId xmlns:a16="http://schemas.microsoft.com/office/drawing/2014/main" id="{2E8BDFE0-43A0-E871-0C7C-FBC0BB244FAA}"/>
              </a:ext>
            </a:extLst>
          </p:cNvPr>
          <p:cNvPicPr>
            <a:picLocks noChangeAspect="1"/>
          </p:cNvPicPr>
          <p:nvPr/>
        </p:nvPicPr>
        <p:blipFill>
          <a:blip r:embed="rId4"/>
          <a:stretch>
            <a:fillRect/>
          </a:stretch>
        </p:blipFill>
        <p:spPr>
          <a:xfrm>
            <a:off x="4568032" y="1609329"/>
            <a:ext cx="4590476" cy="3114286"/>
          </a:xfrm>
          <a:prstGeom prst="rect">
            <a:avLst/>
          </a:prstGeom>
        </p:spPr>
      </p:pic>
      <p:cxnSp>
        <p:nvCxnSpPr>
          <p:cNvPr id="13" name="Straight Arrow Connector 12">
            <a:extLst>
              <a:ext uri="{FF2B5EF4-FFF2-40B4-BE49-F238E27FC236}">
                <a16:creationId xmlns:a16="http://schemas.microsoft.com/office/drawing/2014/main" id="{E950828F-7FC6-8DB4-E701-02984844A14F}"/>
              </a:ext>
            </a:extLst>
          </p:cNvPr>
          <p:cNvCxnSpPr>
            <a:cxnSpLocks/>
          </p:cNvCxnSpPr>
          <p:nvPr/>
        </p:nvCxnSpPr>
        <p:spPr>
          <a:xfrm flipV="1">
            <a:off x="6781800" y="2590800"/>
            <a:ext cx="881740" cy="3462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7ACC4A-641F-D449-0E14-9BED48066A2A}"/>
              </a:ext>
            </a:extLst>
          </p:cNvPr>
          <p:cNvPicPr>
            <a:picLocks noChangeAspect="1"/>
          </p:cNvPicPr>
          <p:nvPr/>
        </p:nvPicPr>
        <p:blipFill>
          <a:blip r:embed="rId5"/>
          <a:stretch>
            <a:fillRect/>
          </a:stretch>
        </p:blipFill>
        <p:spPr>
          <a:xfrm>
            <a:off x="8400733" y="5299982"/>
            <a:ext cx="757775" cy="590475"/>
          </a:xfrm>
          <a:prstGeom prst="rect">
            <a:avLst/>
          </a:prstGeom>
        </p:spPr>
      </p:pic>
    </p:spTree>
    <p:extLst>
      <p:ext uri="{BB962C8B-B14F-4D97-AF65-F5344CB8AC3E}">
        <p14:creationId xmlns:p14="http://schemas.microsoft.com/office/powerpoint/2010/main" val="699223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449119-546C-4A25-A269-BF746FF7BCD7}"/>
              </a:ext>
            </a:extLst>
          </p:cNvPr>
          <p:cNvSpPr>
            <a:spLocks noGrp="1"/>
          </p:cNvSpPr>
          <p:nvPr>
            <p:ph idx="1"/>
          </p:nvPr>
        </p:nvSpPr>
        <p:spPr/>
        <p:txBody>
          <a:bodyPr/>
          <a:lstStyle/>
          <a:p>
            <a:pPr marL="0" indent="0">
              <a:buNone/>
            </a:pPr>
            <a:r>
              <a:rPr lang="en-US" dirty="0"/>
              <a:t>In the event that you need the Manual Pairing ID when setting up PowerMic Mobile, once you are logged into DMO, having selected PowerMic Mobile as the microphone, click on the gray circle in the Dragon Bar to view the Pairing ID:</a:t>
            </a:r>
          </a:p>
          <a:p>
            <a:endParaRPr lang="en-US" dirty="0"/>
          </a:p>
          <a:p>
            <a:endParaRPr lang="en-US" dirty="0"/>
          </a:p>
        </p:txBody>
      </p:sp>
      <p:sp>
        <p:nvSpPr>
          <p:cNvPr id="3" name="Title 2">
            <a:extLst>
              <a:ext uri="{FF2B5EF4-FFF2-40B4-BE49-F238E27FC236}">
                <a16:creationId xmlns:a16="http://schemas.microsoft.com/office/drawing/2014/main" id="{BC713100-888A-4AD2-95FF-805D50F2286B}"/>
              </a:ext>
            </a:extLst>
          </p:cNvPr>
          <p:cNvSpPr>
            <a:spLocks noGrp="1"/>
          </p:cNvSpPr>
          <p:nvPr>
            <p:ph type="title"/>
          </p:nvPr>
        </p:nvSpPr>
        <p:spPr/>
        <p:txBody>
          <a:bodyPr/>
          <a:lstStyle/>
          <a:p>
            <a:r>
              <a:rPr lang="en-US" dirty="0"/>
              <a:t>Manual Pairing ID</a:t>
            </a:r>
          </a:p>
        </p:txBody>
      </p:sp>
      <p:sp>
        <p:nvSpPr>
          <p:cNvPr id="4" name="Slide Number Placeholder 3">
            <a:extLst>
              <a:ext uri="{FF2B5EF4-FFF2-40B4-BE49-F238E27FC236}">
                <a16:creationId xmlns:a16="http://schemas.microsoft.com/office/drawing/2014/main" id="{DAD0369C-9DAD-4E1C-A118-1880D37CCB03}"/>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47</a:t>
            </a:fld>
            <a:endParaRPr lang="en-US">
              <a:solidFill>
                <a:srgbClr val="FFFFFF"/>
              </a:solidFill>
            </a:endParaRPr>
          </a:p>
        </p:txBody>
      </p:sp>
      <p:pic>
        <p:nvPicPr>
          <p:cNvPr id="7" name="Picture 6">
            <a:extLst>
              <a:ext uri="{FF2B5EF4-FFF2-40B4-BE49-F238E27FC236}">
                <a16:creationId xmlns:a16="http://schemas.microsoft.com/office/drawing/2014/main" id="{EABDB820-CB54-01D1-2AFC-96118799FA03}"/>
              </a:ext>
            </a:extLst>
          </p:cNvPr>
          <p:cNvPicPr>
            <a:picLocks noChangeAspect="1"/>
          </p:cNvPicPr>
          <p:nvPr/>
        </p:nvPicPr>
        <p:blipFill>
          <a:blip r:embed="rId2"/>
          <a:stretch>
            <a:fillRect/>
          </a:stretch>
        </p:blipFill>
        <p:spPr>
          <a:xfrm>
            <a:off x="2201365" y="2819400"/>
            <a:ext cx="4733333" cy="3561905"/>
          </a:xfrm>
          <a:prstGeom prst="rect">
            <a:avLst/>
          </a:prstGeom>
        </p:spPr>
      </p:pic>
    </p:spTree>
    <p:extLst>
      <p:ext uri="{BB962C8B-B14F-4D97-AF65-F5344CB8AC3E}">
        <p14:creationId xmlns:p14="http://schemas.microsoft.com/office/powerpoint/2010/main" val="1649229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804B0B-20F2-43D9-BE12-6C3C669FB613}"/>
              </a:ext>
            </a:extLst>
          </p:cNvPr>
          <p:cNvSpPr>
            <a:spLocks noGrp="1"/>
          </p:cNvSpPr>
          <p:nvPr>
            <p:ph idx="1"/>
          </p:nvPr>
        </p:nvSpPr>
        <p:spPr>
          <a:xfrm>
            <a:off x="226154" y="838200"/>
            <a:ext cx="8689518" cy="4798052"/>
          </a:xfrm>
        </p:spPr>
        <p:txBody>
          <a:bodyPr/>
          <a:lstStyle/>
          <a:p>
            <a:r>
              <a:rPr lang="en-US" dirty="0"/>
              <a:t>Click on the </a:t>
            </a:r>
            <a:r>
              <a:rPr lang="en-US" dirty="0" err="1"/>
              <a:t>DragonBar</a:t>
            </a:r>
            <a:r>
              <a:rPr lang="en-US" dirty="0"/>
              <a:t> Menu           and select </a:t>
            </a:r>
            <a:r>
              <a:rPr lang="en-US" b="1" dirty="0"/>
              <a:t>Options</a:t>
            </a:r>
            <a:r>
              <a:rPr lang="en-US" dirty="0"/>
              <a:t> from the drop-down menu:</a:t>
            </a:r>
          </a:p>
          <a:p>
            <a:endParaRPr lang="en-US" dirty="0"/>
          </a:p>
          <a:p>
            <a:endParaRPr lang="en-US" dirty="0"/>
          </a:p>
          <a:p>
            <a:endParaRPr lang="en-US" dirty="0"/>
          </a:p>
          <a:p>
            <a:endParaRPr lang="en-US" dirty="0"/>
          </a:p>
          <a:p>
            <a:endParaRPr lang="en-US" dirty="0"/>
          </a:p>
          <a:p>
            <a:r>
              <a:rPr lang="en-US" dirty="0"/>
              <a:t>On the General tab, make sure the </a:t>
            </a:r>
            <a:r>
              <a:rPr lang="en-US" b="1" dirty="0"/>
              <a:t>Speech focus </a:t>
            </a:r>
            <a:r>
              <a:rPr lang="en-US" dirty="0"/>
              <a:t>setting for </a:t>
            </a:r>
            <a:r>
              <a:rPr lang="en-US" b="1" dirty="0"/>
              <a:t>Anchor the speech focus when recording is started </a:t>
            </a:r>
            <a:r>
              <a:rPr lang="en-US" dirty="0"/>
              <a:t>is unchecked.</a:t>
            </a:r>
          </a:p>
          <a:p>
            <a:endParaRPr lang="en-US" dirty="0"/>
          </a:p>
        </p:txBody>
      </p:sp>
      <p:sp>
        <p:nvSpPr>
          <p:cNvPr id="3" name="Title 2">
            <a:extLst>
              <a:ext uri="{FF2B5EF4-FFF2-40B4-BE49-F238E27FC236}">
                <a16:creationId xmlns:a16="http://schemas.microsoft.com/office/drawing/2014/main" id="{D8AA2295-6D5E-4C5D-9015-CAEC69E2C109}"/>
              </a:ext>
            </a:extLst>
          </p:cNvPr>
          <p:cNvSpPr>
            <a:spLocks noGrp="1"/>
          </p:cNvSpPr>
          <p:nvPr>
            <p:ph type="title"/>
          </p:nvPr>
        </p:nvSpPr>
        <p:spPr/>
        <p:txBody>
          <a:bodyPr/>
          <a:lstStyle/>
          <a:p>
            <a:r>
              <a:rPr lang="en-US" dirty="0"/>
              <a:t>Jumping Cursor Fix</a:t>
            </a:r>
          </a:p>
        </p:txBody>
      </p:sp>
      <p:sp>
        <p:nvSpPr>
          <p:cNvPr id="4" name="Slide Number Placeholder 3">
            <a:extLst>
              <a:ext uri="{FF2B5EF4-FFF2-40B4-BE49-F238E27FC236}">
                <a16:creationId xmlns:a16="http://schemas.microsoft.com/office/drawing/2014/main" id="{1738DB89-2F89-4D19-8F3E-25C8372EAA99}"/>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48</a:t>
            </a:fld>
            <a:endParaRPr lang="en-US">
              <a:solidFill>
                <a:srgbClr val="FFFFFF"/>
              </a:solidFill>
            </a:endParaRPr>
          </a:p>
        </p:txBody>
      </p:sp>
      <p:pic>
        <p:nvPicPr>
          <p:cNvPr id="6" name="Picture 5">
            <a:extLst>
              <a:ext uri="{FF2B5EF4-FFF2-40B4-BE49-F238E27FC236}">
                <a16:creationId xmlns:a16="http://schemas.microsoft.com/office/drawing/2014/main" id="{F6840BC4-DED4-4BB1-9E66-4262C972684D}"/>
              </a:ext>
            </a:extLst>
          </p:cNvPr>
          <p:cNvPicPr>
            <a:picLocks noChangeAspect="1"/>
          </p:cNvPicPr>
          <p:nvPr/>
        </p:nvPicPr>
        <p:blipFill>
          <a:blip r:embed="rId2"/>
          <a:stretch>
            <a:fillRect/>
          </a:stretch>
        </p:blipFill>
        <p:spPr>
          <a:xfrm>
            <a:off x="685800" y="5029199"/>
            <a:ext cx="7943324" cy="1033351"/>
          </a:xfrm>
          <a:prstGeom prst="rect">
            <a:avLst/>
          </a:prstGeom>
        </p:spPr>
      </p:pic>
      <p:pic>
        <p:nvPicPr>
          <p:cNvPr id="12" name="Picture 11">
            <a:extLst>
              <a:ext uri="{FF2B5EF4-FFF2-40B4-BE49-F238E27FC236}">
                <a16:creationId xmlns:a16="http://schemas.microsoft.com/office/drawing/2014/main" id="{26F3A385-D367-96AB-4D73-E45417E83571}"/>
              </a:ext>
            </a:extLst>
          </p:cNvPr>
          <p:cNvPicPr>
            <a:picLocks noChangeAspect="1"/>
          </p:cNvPicPr>
          <p:nvPr/>
        </p:nvPicPr>
        <p:blipFill>
          <a:blip r:embed="rId3"/>
          <a:stretch>
            <a:fillRect/>
          </a:stretch>
        </p:blipFill>
        <p:spPr>
          <a:xfrm>
            <a:off x="4724400" y="936033"/>
            <a:ext cx="733333" cy="571429"/>
          </a:xfrm>
          <a:prstGeom prst="rect">
            <a:avLst/>
          </a:prstGeom>
        </p:spPr>
      </p:pic>
      <p:pic>
        <p:nvPicPr>
          <p:cNvPr id="16" name="Picture 15">
            <a:extLst>
              <a:ext uri="{FF2B5EF4-FFF2-40B4-BE49-F238E27FC236}">
                <a16:creationId xmlns:a16="http://schemas.microsoft.com/office/drawing/2014/main" id="{A2CB8715-C8A7-8092-354E-D1D74F495AB3}"/>
              </a:ext>
            </a:extLst>
          </p:cNvPr>
          <p:cNvPicPr>
            <a:picLocks noChangeAspect="1"/>
          </p:cNvPicPr>
          <p:nvPr/>
        </p:nvPicPr>
        <p:blipFill>
          <a:blip r:embed="rId4"/>
          <a:stretch>
            <a:fillRect/>
          </a:stretch>
        </p:blipFill>
        <p:spPr>
          <a:xfrm>
            <a:off x="653120" y="1799897"/>
            <a:ext cx="2852080" cy="1959445"/>
          </a:xfrm>
          <a:prstGeom prst="rect">
            <a:avLst/>
          </a:prstGeom>
        </p:spPr>
      </p:pic>
    </p:spTree>
    <p:extLst>
      <p:ext uri="{BB962C8B-B14F-4D97-AF65-F5344CB8AC3E}">
        <p14:creationId xmlns:p14="http://schemas.microsoft.com/office/powerpoint/2010/main" val="329415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2F95A3-370D-43FF-A878-545AECA36742}"/>
              </a:ext>
            </a:extLst>
          </p:cNvPr>
          <p:cNvSpPr>
            <a:spLocks noGrp="1"/>
          </p:cNvSpPr>
          <p:nvPr>
            <p:ph idx="1"/>
          </p:nvPr>
        </p:nvSpPr>
        <p:spPr>
          <a:xfrm>
            <a:off x="76200" y="1144634"/>
            <a:ext cx="5334000" cy="4798052"/>
          </a:xfrm>
        </p:spPr>
        <p:txBody>
          <a:bodyPr/>
          <a:lstStyle/>
          <a:p>
            <a:pPr marL="0" indent="0">
              <a:buNone/>
            </a:pPr>
            <a:r>
              <a:rPr lang="en-US" sz="1800" b="1" dirty="0"/>
              <a:t>PowerMic Mobile button configuration:</a:t>
            </a:r>
          </a:p>
          <a:p>
            <a:r>
              <a:rPr lang="en-US" sz="1800" dirty="0"/>
              <a:t>Tap the Microphone button in the center of</a:t>
            </a:r>
          </a:p>
          <a:p>
            <a:pPr marL="0" indent="0">
              <a:buNone/>
            </a:pPr>
            <a:r>
              <a:rPr lang="en-US" sz="1800" dirty="0"/>
              <a:t>      your screen to turn the microphone on and off.                   </a:t>
            </a:r>
          </a:p>
          <a:p>
            <a:r>
              <a:rPr lang="en-US" sz="1800" dirty="0"/>
              <a:t>These buttons have the same characteristics</a:t>
            </a:r>
          </a:p>
          <a:p>
            <a:pPr marL="0" indent="0">
              <a:buNone/>
            </a:pPr>
            <a:r>
              <a:rPr lang="en-US" sz="1800" dirty="0"/>
              <a:t>      as </a:t>
            </a:r>
            <a:r>
              <a:rPr lang="en-US" sz="1800" dirty="0" err="1"/>
              <a:t>PowerMics</a:t>
            </a:r>
            <a:r>
              <a:rPr lang="en-US" sz="1800" dirty="0"/>
              <a:t>.</a:t>
            </a:r>
          </a:p>
          <a:p>
            <a:r>
              <a:rPr lang="en-US" sz="1800" dirty="0"/>
              <a:t>Limited noise cancellation.</a:t>
            </a:r>
          </a:p>
          <a:p>
            <a:endParaRPr lang="en-US" sz="1800" dirty="0"/>
          </a:p>
          <a:p>
            <a:pPr marL="0" indent="0">
              <a:buNone/>
            </a:pPr>
            <a:r>
              <a:rPr lang="en-US" sz="1800" b="1" dirty="0"/>
              <a:t>Pairing:</a:t>
            </a:r>
          </a:p>
          <a:p>
            <a:r>
              <a:rPr lang="en-US" sz="1800" dirty="0"/>
              <a:t>If the smartphone locks or receives a call, the pairing will be disconnected.</a:t>
            </a:r>
          </a:p>
          <a:p>
            <a:r>
              <a:rPr lang="en-US" sz="1800" dirty="0"/>
              <a:t>Extending screen lock timeout will minimize</a:t>
            </a:r>
          </a:p>
          <a:p>
            <a:pPr marL="0" indent="0">
              <a:buNone/>
            </a:pPr>
            <a:r>
              <a:rPr lang="en-US" sz="1800" dirty="0"/>
              <a:t>      pairing disconnection occurrences.</a:t>
            </a:r>
          </a:p>
          <a:p>
            <a:r>
              <a:rPr lang="en-US" sz="1800" dirty="0"/>
              <a:t>Set the device to “Do Not Disturb” when</a:t>
            </a:r>
          </a:p>
          <a:p>
            <a:pPr marL="0" indent="0">
              <a:buNone/>
            </a:pPr>
            <a:r>
              <a:rPr lang="en-US" sz="1800" dirty="0"/>
              <a:t>     dictating for significant lengths of time.</a:t>
            </a:r>
          </a:p>
        </p:txBody>
      </p:sp>
      <p:sp>
        <p:nvSpPr>
          <p:cNvPr id="3" name="Title 2">
            <a:extLst>
              <a:ext uri="{FF2B5EF4-FFF2-40B4-BE49-F238E27FC236}">
                <a16:creationId xmlns:a16="http://schemas.microsoft.com/office/drawing/2014/main" id="{AF4DEC8A-A13A-4B27-8E0C-7AF507C4407F}"/>
              </a:ext>
            </a:extLst>
          </p:cNvPr>
          <p:cNvSpPr>
            <a:spLocks noGrp="1"/>
          </p:cNvSpPr>
          <p:nvPr>
            <p:ph type="title"/>
          </p:nvPr>
        </p:nvSpPr>
        <p:spPr/>
        <p:txBody>
          <a:bodyPr/>
          <a:lstStyle/>
          <a:p>
            <a:r>
              <a:rPr lang="en-US" dirty="0"/>
              <a:t>PowerMic Mobile Configuration</a:t>
            </a:r>
          </a:p>
        </p:txBody>
      </p:sp>
      <p:sp>
        <p:nvSpPr>
          <p:cNvPr id="4" name="Slide Number Placeholder 3">
            <a:extLst>
              <a:ext uri="{FF2B5EF4-FFF2-40B4-BE49-F238E27FC236}">
                <a16:creationId xmlns:a16="http://schemas.microsoft.com/office/drawing/2014/main" id="{7748E56E-9F1C-4503-8BFE-B8D016B493B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pic>
        <p:nvPicPr>
          <p:cNvPr id="7" name="Picture 6">
            <a:extLst>
              <a:ext uri="{FF2B5EF4-FFF2-40B4-BE49-F238E27FC236}">
                <a16:creationId xmlns:a16="http://schemas.microsoft.com/office/drawing/2014/main" id="{9D3BCF76-791C-4921-8E1C-DCBE2CF7CD58}"/>
              </a:ext>
            </a:extLst>
          </p:cNvPr>
          <p:cNvPicPr>
            <a:picLocks noChangeAspect="1"/>
          </p:cNvPicPr>
          <p:nvPr/>
        </p:nvPicPr>
        <p:blipFill>
          <a:blip r:embed="rId2"/>
          <a:stretch>
            <a:fillRect/>
          </a:stretch>
        </p:blipFill>
        <p:spPr>
          <a:xfrm flipH="1">
            <a:off x="4800600" y="5359350"/>
            <a:ext cx="609600" cy="834123"/>
          </a:xfrm>
          <a:prstGeom prst="rect">
            <a:avLst/>
          </a:prstGeom>
        </p:spPr>
      </p:pic>
      <p:pic>
        <p:nvPicPr>
          <p:cNvPr id="6" name="Picture 5">
            <a:extLst>
              <a:ext uri="{FF2B5EF4-FFF2-40B4-BE49-F238E27FC236}">
                <a16:creationId xmlns:a16="http://schemas.microsoft.com/office/drawing/2014/main" id="{389533E1-A633-4FC3-A1B1-CDDBEC9A4B94}"/>
              </a:ext>
            </a:extLst>
          </p:cNvPr>
          <p:cNvPicPr>
            <a:picLocks noChangeAspect="1"/>
          </p:cNvPicPr>
          <p:nvPr/>
        </p:nvPicPr>
        <p:blipFill>
          <a:blip r:embed="rId3"/>
          <a:stretch>
            <a:fillRect/>
          </a:stretch>
        </p:blipFill>
        <p:spPr>
          <a:xfrm>
            <a:off x="5303421" y="1825922"/>
            <a:ext cx="3764379" cy="3282641"/>
          </a:xfrm>
          <a:prstGeom prst="rect">
            <a:avLst/>
          </a:prstGeom>
          <a:ln w="12700">
            <a:solidFill>
              <a:schemeClr val="accent1"/>
            </a:solidFill>
          </a:ln>
        </p:spPr>
      </p:pic>
    </p:spTree>
    <p:extLst>
      <p:ext uri="{BB962C8B-B14F-4D97-AF65-F5344CB8AC3E}">
        <p14:creationId xmlns:p14="http://schemas.microsoft.com/office/powerpoint/2010/main" val="332276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1">
            <a:extLst>
              <a:ext uri="{FF2B5EF4-FFF2-40B4-BE49-F238E27FC236}">
                <a16:creationId xmlns:a16="http://schemas.microsoft.com/office/drawing/2014/main" id="{7910F082-068E-431C-85B1-4FD86B61EE88}"/>
              </a:ext>
            </a:extLst>
          </p:cNvPr>
          <p:cNvSpPr>
            <a:spLocks noGrp="1"/>
          </p:cNvSpPr>
          <p:nvPr>
            <p:ph idx="1"/>
          </p:nvPr>
        </p:nvSpPr>
        <p:spPr bwMode="auto">
          <a:xfrm>
            <a:off x="225425" y="1144588"/>
            <a:ext cx="8689975" cy="479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800"/>
              </a:spcBef>
              <a:spcAft>
                <a:spcPts val="800"/>
              </a:spcAft>
            </a:pPr>
            <a:r>
              <a:rPr lang="en-US" altLang="en-US" sz="2800" dirty="0">
                <a:latin typeface="Arial" panose="020B0604020202020204" pitchFamily="34" charset="0"/>
                <a:cs typeface="Arial" panose="020B0604020202020204" pitchFamily="34" charset="0"/>
              </a:rPr>
              <a:t>Dragon Medical One is a revolutionary secure cloud-based speech recognition software.</a:t>
            </a:r>
          </a:p>
          <a:p>
            <a:pPr>
              <a:spcBef>
                <a:spcPts val="800"/>
              </a:spcBef>
              <a:spcAft>
                <a:spcPts val="800"/>
              </a:spcAft>
            </a:pPr>
            <a:r>
              <a:rPr lang="en-US" altLang="en-US" sz="2800" dirty="0">
                <a:latin typeface="Arial" panose="020B0604020202020204" pitchFamily="34" charset="0"/>
                <a:cs typeface="Arial" panose="020B0604020202020204" pitchFamily="34" charset="0"/>
              </a:rPr>
              <a:t>You talk, it types…</a:t>
            </a:r>
          </a:p>
          <a:p>
            <a:pPr>
              <a:spcBef>
                <a:spcPts val="800"/>
              </a:spcBef>
              <a:spcAft>
                <a:spcPts val="800"/>
              </a:spcAft>
            </a:pPr>
            <a:r>
              <a:rPr lang="en-US" altLang="en-US" sz="2800" dirty="0">
                <a:latin typeface="Arial" panose="020B0604020202020204" pitchFamily="34" charset="0"/>
                <a:cs typeface="Arial" panose="020B0604020202020204" pitchFamily="34" charset="0"/>
              </a:rPr>
              <a:t>It is most accurate when you speak clearly and distinctly.</a:t>
            </a:r>
          </a:p>
          <a:p>
            <a:pPr>
              <a:spcBef>
                <a:spcPts val="800"/>
              </a:spcBef>
              <a:spcAft>
                <a:spcPts val="800"/>
              </a:spcAft>
            </a:pPr>
            <a:r>
              <a:rPr lang="en-US" altLang="en-US" sz="2800" dirty="0">
                <a:latin typeface="Arial" panose="020B0604020202020204" pitchFamily="34" charset="0"/>
                <a:cs typeface="Arial" panose="020B0604020202020204" pitchFamily="34" charset="0"/>
              </a:rPr>
              <a:t>It is not….</a:t>
            </a:r>
          </a:p>
          <a:p>
            <a:pPr marL="457200" lvl="1" indent="0">
              <a:spcBef>
                <a:spcPts val="800"/>
              </a:spcBef>
              <a:spcAft>
                <a:spcPts val="800"/>
              </a:spcAft>
              <a:buFontTx/>
              <a:buNone/>
            </a:pPr>
            <a:r>
              <a:rPr lang="en-US" altLang="en-US" sz="2800" b="1" dirty="0">
                <a:solidFill>
                  <a:srgbClr val="7030A0"/>
                </a:solidFill>
                <a:latin typeface="Arial" panose="020B0604020202020204" pitchFamily="34" charset="0"/>
                <a:cs typeface="Arial" panose="020B0604020202020204" pitchFamily="34" charset="0"/>
              </a:rPr>
              <a:t>A transcriptionist.  </a:t>
            </a:r>
          </a:p>
          <a:p>
            <a:pPr marL="457200" lvl="1" indent="0">
              <a:spcBef>
                <a:spcPts val="800"/>
              </a:spcBef>
              <a:spcAft>
                <a:spcPts val="800"/>
              </a:spcAft>
              <a:buFontTx/>
              <a:buNone/>
            </a:pPr>
            <a:r>
              <a:rPr lang="en-US" altLang="en-US" sz="2800" b="1" dirty="0">
                <a:solidFill>
                  <a:srgbClr val="7030A0"/>
                </a:solidFill>
                <a:latin typeface="Arial" panose="020B0604020202020204" pitchFamily="34" charset="0"/>
                <a:cs typeface="Arial" panose="020B0604020202020204" pitchFamily="34" charset="0"/>
              </a:rPr>
              <a:t>You will be editing your own material.</a:t>
            </a:r>
          </a:p>
        </p:txBody>
      </p:sp>
      <p:sp>
        <p:nvSpPr>
          <p:cNvPr id="15363" name="Title 2">
            <a:extLst>
              <a:ext uri="{FF2B5EF4-FFF2-40B4-BE49-F238E27FC236}">
                <a16:creationId xmlns:a16="http://schemas.microsoft.com/office/drawing/2014/main" id="{B89CF0B3-82D2-49BD-95FC-EEE7E21A31E1}"/>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What is Dragon Medical One?</a:t>
            </a:r>
          </a:p>
        </p:txBody>
      </p:sp>
      <p:sp>
        <p:nvSpPr>
          <p:cNvPr id="15364" name="Slide Number Placeholder 3">
            <a:extLst>
              <a:ext uri="{FF2B5EF4-FFF2-40B4-BE49-F238E27FC236}">
                <a16:creationId xmlns:a16="http://schemas.microsoft.com/office/drawing/2014/main" id="{0A06512E-5051-4E5C-9BC3-BB30CC2929A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A3838A35-082C-45B9-8521-C38B8EBEE4E0}" type="slidenum">
              <a:rPr lang="en-US" altLang="en-US" sz="1200" b="0" smtClean="0">
                <a:solidFill>
                  <a:schemeClr val="bg1"/>
                </a:solidFill>
              </a:rPr>
              <a:pPr/>
              <a:t>5</a:t>
            </a:fld>
            <a:endParaRPr lang="en-US" altLang="en-US" sz="1200" b="0" dirty="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1ABEA2-667F-4E30-98F9-144E3C26B420}"/>
              </a:ext>
            </a:extLst>
          </p:cNvPr>
          <p:cNvSpPr>
            <a:spLocks noGrp="1"/>
          </p:cNvSpPr>
          <p:nvPr>
            <p:ph type="title"/>
          </p:nvPr>
        </p:nvSpPr>
        <p:spPr/>
        <p:txBody>
          <a:bodyPr/>
          <a:lstStyle/>
          <a:p>
            <a:r>
              <a:rPr lang="en-US" dirty="0"/>
              <a:t>How to change MAC settings to function like a PC</a:t>
            </a:r>
          </a:p>
        </p:txBody>
      </p:sp>
      <p:sp>
        <p:nvSpPr>
          <p:cNvPr id="4" name="Slide Number Placeholder 3">
            <a:extLst>
              <a:ext uri="{FF2B5EF4-FFF2-40B4-BE49-F238E27FC236}">
                <a16:creationId xmlns:a16="http://schemas.microsoft.com/office/drawing/2014/main" id="{75B62F4F-AB1A-4EF9-8542-9E8402303536}"/>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50</a:t>
            </a:fld>
            <a:endParaRPr lang="en-US">
              <a:solidFill>
                <a:srgbClr val="FFFFFF"/>
              </a:solidFill>
            </a:endParaRPr>
          </a:p>
        </p:txBody>
      </p:sp>
      <p:pic>
        <p:nvPicPr>
          <p:cNvPr id="1026" name="Picture 2">
            <a:extLst>
              <a:ext uri="{FF2B5EF4-FFF2-40B4-BE49-F238E27FC236}">
                <a16:creationId xmlns:a16="http://schemas.microsoft.com/office/drawing/2014/main" id="{EBF6F0D6-0A5F-4672-ABAD-29C5137624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6901" y="1144588"/>
            <a:ext cx="5547022" cy="479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E7F9306-8664-4652-881F-0F4FE4127CBD}"/>
              </a:ext>
            </a:extLst>
          </p:cNvPr>
          <p:cNvSpPr/>
          <p:nvPr/>
        </p:nvSpPr>
        <p:spPr>
          <a:xfrm>
            <a:off x="2238103" y="3326675"/>
            <a:ext cx="4772297" cy="48332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7289E2-5673-43BA-A032-4598A8CA5B3B}"/>
              </a:ext>
            </a:extLst>
          </p:cNvPr>
          <p:cNvSpPr/>
          <p:nvPr/>
        </p:nvSpPr>
        <p:spPr>
          <a:xfrm>
            <a:off x="2819400" y="1524000"/>
            <a:ext cx="838200" cy="40712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D761492-73A1-460A-8753-D8173B65CA94}"/>
              </a:ext>
            </a:extLst>
          </p:cNvPr>
          <p:cNvSpPr/>
          <p:nvPr/>
        </p:nvSpPr>
        <p:spPr>
          <a:xfrm>
            <a:off x="4114800" y="1143000"/>
            <a:ext cx="914400" cy="228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161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A3CD39-1847-4712-9168-5BC153C2D39F}"/>
              </a:ext>
            </a:extLst>
          </p:cNvPr>
          <p:cNvSpPr>
            <a:spLocks noGrp="1"/>
          </p:cNvSpPr>
          <p:nvPr>
            <p:ph type="title"/>
          </p:nvPr>
        </p:nvSpPr>
        <p:spPr/>
        <p:txBody>
          <a:bodyPr/>
          <a:lstStyle/>
          <a:p>
            <a:r>
              <a:rPr lang="en-US" dirty="0"/>
              <a:t>PowerMic Mobile Device </a:t>
            </a:r>
          </a:p>
        </p:txBody>
      </p:sp>
      <p:sp>
        <p:nvSpPr>
          <p:cNvPr id="4" name="Slide Number Placeholder 3">
            <a:extLst>
              <a:ext uri="{FF2B5EF4-FFF2-40B4-BE49-F238E27FC236}">
                <a16:creationId xmlns:a16="http://schemas.microsoft.com/office/drawing/2014/main" id="{0410469B-38AD-4AD9-AD03-7DAE3AFC78D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7" name="Content Placeholder 1">
            <a:extLst>
              <a:ext uri="{FF2B5EF4-FFF2-40B4-BE49-F238E27FC236}">
                <a16:creationId xmlns:a16="http://schemas.microsoft.com/office/drawing/2014/main" id="{880E978F-3C5E-4712-ADFF-B61AF12CF33E}"/>
              </a:ext>
            </a:extLst>
          </p:cNvPr>
          <p:cNvSpPr txBox="1">
            <a:spLocks/>
          </p:cNvSpPr>
          <p:nvPr/>
        </p:nvSpPr>
        <p:spPr>
          <a:xfrm>
            <a:off x="226154" y="1033847"/>
            <a:ext cx="2669446" cy="5519353"/>
          </a:xfrm>
          <a:prstGeom prst="rect">
            <a:avLst/>
          </a:prstGeom>
        </p:spPr>
        <p:txBody>
          <a:bodyPr anchor="t"/>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971550" marR="0" lvl="1" indent="-514350" algn="l" defTabSz="914400" rtl="0" eaLnBrk="0" fontAlgn="base" latinLnBrk="0" hangingPunct="0">
              <a:lnSpc>
                <a:spcPct val="200000"/>
              </a:lnSpc>
              <a:spcBef>
                <a:spcPct val="20000"/>
              </a:spcBef>
              <a:spcAft>
                <a:spcPts val="0"/>
              </a:spcAft>
              <a:buClrTx/>
              <a:buSzTx/>
              <a:buFont typeface="Calibri" pitchFamily="34" charset="0"/>
              <a:buAutoNum type="arabicPeriod"/>
              <a:tabLst/>
              <a:defRPr/>
            </a:pPr>
            <a:endParaRPr kumimoji="0" lang="en-US" sz="1600" b="0" i="0" u="none" strike="noStrike" kern="0" cap="none" spc="0" normalizeH="0" baseline="0" noProof="0" dirty="0">
              <a:ln>
                <a:noFill/>
              </a:ln>
              <a:solidFill>
                <a:srgbClr val="000000"/>
              </a:solidFill>
              <a:effectLst/>
              <a:uLnTx/>
              <a:uFillTx/>
              <a:latin typeface="Arial"/>
              <a:ea typeface="ヒラギノ角ゴ Pro W3" charset="-128"/>
              <a:cs typeface="Arial"/>
            </a:endParaRPr>
          </a:p>
          <a:p>
            <a:pPr marL="971550" marR="0" lvl="1" indent="-514350" algn="l" defTabSz="914400" rtl="0" eaLnBrk="0" fontAlgn="base" latinLnBrk="0" hangingPunct="0">
              <a:lnSpc>
                <a:spcPct val="200000"/>
              </a:lnSpc>
              <a:spcBef>
                <a:spcPct val="20000"/>
              </a:spcBef>
              <a:spcAft>
                <a:spcPts val="0"/>
              </a:spcAft>
              <a:buClrTx/>
              <a:buSzTx/>
              <a:buFont typeface="Calibri" pitchFamily="34" charset="0"/>
              <a:buAutoNum type="arabicPeriod"/>
              <a:tabLst/>
              <a:defRPr/>
            </a:pPr>
            <a:endParaRPr kumimoji="0" lang="en-US" sz="1600" b="0" i="0" u="none" strike="noStrike" kern="0" cap="none" spc="0" normalizeH="0" baseline="0" noProof="0" dirty="0">
              <a:ln>
                <a:noFill/>
              </a:ln>
              <a:solidFill>
                <a:srgbClr val="000000"/>
              </a:solidFill>
              <a:effectLst/>
              <a:uLnTx/>
              <a:uFillTx/>
              <a:latin typeface="Arial"/>
              <a:ea typeface="ヒラギノ角ゴ Pro W3" charset="-128"/>
              <a:cs typeface="Arial"/>
            </a:endParaRPr>
          </a:p>
          <a:p>
            <a:pPr marL="457200" marR="0" lvl="1" indent="0" algn="l" defTabSz="914400" rtl="0" eaLnBrk="0" fontAlgn="base" latinLnBrk="0" hangingPunct="0">
              <a:lnSpc>
                <a:spcPct val="200000"/>
              </a:lnSpc>
              <a:spcBef>
                <a:spcPct val="2000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a typeface="ヒラギノ角ゴ Pro W3" charset="-128"/>
              <a:cs typeface="Arial"/>
            </a:endParaRPr>
          </a:p>
        </p:txBody>
      </p:sp>
      <p:sp>
        <p:nvSpPr>
          <p:cNvPr id="8" name="Content Placeholder 1">
            <a:extLst>
              <a:ext uri="{FF2B5EF4-FFF2-40B4-BE49-F238E27FC236}">
                <a16:creationId xmlns:a16="http://schemas.microsoft.com/office/drawing/2014/main" id="{ECA1FBBF-6441-4CB0-AD8D-31AD48857CCB}"/>
              </a:ext>
            </a:extLst>
          </p:cNvPr>
          <p:cNvSpPr txBox="1">
            <a:spLocks/>
          </p:cNvSpPr>
          <p:nvPr/>
        </p:nvSpPr>
        <p:spPr>
          <a:xfrm>
            <a:off x="1981200" y="914400"/>
            <a:ext cx="7162800" cy="5599114"/>
          </a:xfrm>
          <a:prstGeom prst="rect">
            <a:avLst/>
          </a:prstGeom>
        </p:spPr>
        <p:txBody>
          <a:bodyPr anchor="t"/>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457200" marR="0" lvl="1" indent="0" algn="l" defTabSz="914400" rtl="0" eaLnBrk="0" fontAlgn="base" latinLnBrk="0" hangingPunct="0">
              <a:lnSpc>
                <a:spcPct val="200000"/>
              </a:lnSpc>
              <a:spcBef>
                <a:spcPct val="2000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a typeface="ヒラギノ角ゴ Pro W3" charset="-128"/>
              <a:cs typeface="Arial"/>
            </a:endParaRPr>
          </a:p>
        </p:txBody>
      </p:sp>
      <p:sp>
        <p:nvSpPr>
          <p:cNvPr id="14" name="Rectangle 13">
            <a:extLst>
              <a:ext uri="{FF2B5EF4-FFF2-40B4-BE49-F238E27FC236}">
                <a16:creationId xmlns:a16="http://schemas.microsoft.com/office/drawing/2014/main" id="{DE28813E-7135-4A94-A106-9445B4E330AE}"/>
              </a:ext>
            </a:extLst>
          </p:cNvPr>
          <p:cNvSpPr/>
          <p:nvPr/>
        </p:nvSpPr>
        <p:spPr>
          <a:xfrm>
            <a:off x="4648200" y="1371600"/>
            <a:ext cx="4343400" cy="37548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PowerMic Mobile Devices (iPhone or Android):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 (Transfer text)</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-Transfers text to your EMR (ex: DMO Core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PowerChart</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and, as stated previously, can be programmed to be used as an F2 button to toggle through Wildcards in EpicCare</a:t>
            </a:r>
          </a:p>
          <a:p>
            <a:pPr marL="342900" indent="-342900">
              <a:buFont typeface="+mj-lt"/>
              <a:buAutoNum type="arabicPeriod"/>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Check Mark Button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Accepts Defaults</a:t>
            </a:r>
          </a:p>
          <a:p>
            <a:pPr marL="342900" indent="-342900">
              <a:buFont typeface="+mj-lt"/>
              <a:buAutoNum type="arabicPeriod"/>
              <a:defRPr/>
            </a:pPr>
            <a:r>
              <a:rPr lang="en-US" sz="1400" b="1" dirty="0">
                <a:solidFill>
                  <a:srgbClr val="000000"/>
                </a:solidFill>
                <a:latin typeface="Arial" panose="020B0604020202020204" pitchFamily="34" charset="0"/>
                <a:ea typeface="Calibri" panose="020F0502020204030204" pitchFamily="34" charset="0"/>
                <a:cs typeface="Arial" panose="020B0604020202020204" pitchFamily="34" charset="0"/>
              </a:rPr>
              <a:t>Show</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/Hide Dictation Box Icon</a:t>
            </a:r>
          </a:p>
          <a:p>
            <a:pPr marL="342900" indent="-342900">
              <a:buFont typeface="+mj-lt"/>
              <a:buAutoNum type="arabicPeriod"/>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Left Single Arrow</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Previous Field (used when moving within different variables in an auto-text)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Right Single Arrow - </a:t>
            </a:r>
            <a:r>
              <a:rPr kumimoji="0" lang="en-US" sz="14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Next Field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(used when moving within different variables in an auto-text)</a:t>
            </a:r>
          </a:p>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Microphone icon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Tap</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on the microphone icon to turn on, and tap on the microphone icon again to turn off </a:t>
            </a:r>
          </a:p>
        </p:txBody>
      </p:sp>
      <p:pic>
        <p:nvPicPr>
          <p:cNvPr id="9" name="Content Placeholder 8">
            <a:extLst>
              <a:ext uri="{FF2B5EF4-FFF2-40B4-BE49-F238E27FC236}">
                <a16:creationId xmlns:a16="http://schemas.microsoft.com/office/drawing/2014/main" id="{2EFA4B13-800C-4C0D-8551-1089A735F1A6}"/>
              </a:ext>
            </a:extLst>
          </p:cNvPr>
          <p:cNvPicPr>
            <a:picLocks noGrp="1" noChangeAspect="1"/>
          </p:cNvPicPr>
          <p:nvPr>
            <p:ph idx="1"/>
          </p:nvPr>
        </p:nvPicPr>
        <p:blipFill>
          <a:blip r:embed="rId2"/>
          <a:stretch>
            <a:fillRect/>
          </a:stretch>
        </p:blipFill>
        <p:spPr>
          <a:xfrm>
            <a:off x="2177" y="2333726"/>
            <a:ext cx="4393980" cy="2190547"/>
          </a:xfrm>
        </p:spPr>
      </p:pic>
    </p:spTree>
    <p:extLst>
      <p:ext uri="{BB962C8B-B14F-4D97-AF65-F5344CB8AC3E}">
        <p14:creationId xmlns:p14="http://schemas.microsoft.com/office/powerpoint/2010/main" val="565834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267D7F-88B8-C029-9172-B0230E386410}"/>
              </a:ext>
            </a:extLst>
          </p:cNvPr>
          <p:cNvPicPr>
            <a:picLocks noChangeAspect="1"/>
          </p:cNvPicPr>
          <p:nvPr/>
        </p:nvPicPr>
        <p:blipFill>
          <a:blip r:embed="rId3"/>
          <a:stretch>
            <a:fillRect/>
          </a:stretch>
        </p:blipFill>
        <p:spPr>
          <a:xfrm>
            <a:off x="4105388" y="899091"/>
            <a:ext cx="2447619" cy="4476190"/>
          </a:xfrm>
          <a:prstGeom prst="rect">
            <a:avLst/>
          </a:prstGeom>
        </p:spPr>
      </p:pic>
      <p:sp>
        <p:nvSpPr>
          <p:cNvPr id="3" name="Title 2">
            <a:extLst>
              <a:ext uri="{FF2B5EF4-FFF2-40B4-BE49-F238E27FC236}">
                <a16:creationId xmlns:a16="http://schemas.microsoft.com/office/drawing/2014/main" id="{5AD53442-7566-4EC5-95E0-E1B461B5345C}"/>
              </a:ext>
            </a:extLst>
          </p:cNvPr>
          <p:cNvSpPr>
            <a:spLocks noGrp="1"/>
          </p:cNvSpPr>
          <p:nvPr>
            <p:ph type="title"/>
          </p:nvPr>
        </p:nvSpPr>
        <p:spPr/>
        <p:txBody>
          <a:bodyPr/>
          <a:lstStyle/>
          <a:p>
            <a:r>
              <a:rPr lang="en-US" sz="1900" dirty="0"/>
              <a:t>PowerMic Mobile - Programming the “T” Button to Use as F2 with EPIC</a:t>
            </a:r>
          </a:p>
        </p:txBody>
      </p:sp>
      <p:sp>
        <p:nvSpPr>
          <p:cNvPr id="4" name="Slide Number Placeholder 3">
            <a:extLst>
              <a:ext uri="{FF2B5EF4-FFF2-40B4-BE49-F238E27FC236}">
                <a16:creationId xmlns:a16="http://schemas.microsoft.com/office/drawing/2014/main" id="{8893DA7C-96D9-4E09-9412-DF37AD70520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8" name="TextBox 7">
            <a:extLst>
              <a:ext uri="{FF2B5EF4-FFF2-40B4-BE49-F238E27FC236}">
                <a16:creationId xmlns:a16="http://schemas.microsoft.com/office/drawing/2014/main" id="{8781F9F2-31E6-4397-9DEF-73338C1EC0F8}"/>
              </a:ext>
            </a:extLst>
          </p:cNvPr>
          <p:cNvSpPr txBox="1"/>
          <p:nvPr/>
        </p:nvSpPr>
        <p:spPr>
          <a:xfrm>
            <a:off x="76200" y="990600"/>
            <a:ext cx="4129086"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using the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EPIC</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application, click the </a:t>
            </a:r>
            <a:r>
              <a:rPr kumimoji="0" lang="en-US"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DragonBar</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menu        and select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Options </a:t>
            </a:r>
            <a:r>
              <a:rPr kumimoji="0" lang="en-US"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from the drop-down menu.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Select </a:t>
            </a:r>
            <a:r>
              <a:rPr lang="en-US" b="1" dirty="0">
                <a:latin typeface="Arial" panose="020B0604020202020204" pitchFamily="34" charset="0"/>
                <a:cs typeface="Arial" panose="020B0604020202020204" pitchFamily="34" charset="0"/>
              </a:rPr>
              <a:t>Microphone Buttons</a:t>
            </a:r>
            <a:r>
              <a:rPr lang="en-US" dirty="0">
                <a:latin typeface="Arial" panose="020B0604020202020204" pitchFamily="34" charset="0"/>
                <a:cs typeface="Arial" panose="020B0604020202020204" pitchFamily="34" charset="0"/>
              </a:rPr>
              <a:t> from the menu and change the “T”      button by clicking the arrow to access the drop-down menu.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Select </a:t>
            </a:r>
            <a:r>
              <a:rPr lang="en-US" b="1" dirty="0">
                <a:latin typeface="Arial" panose="020B0604020202020204" pitchFamily="34" charset="0"/>
                <a:cs typeface="Arial" panose="020B0604020202020204" pitchFamily="34" charset="0"/>
              </a:rPr>
              <a:t>Press Hotkey</a:t>
            </a:r>
            <a:r>
              <a:rPr lang="en-U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Click the </a:t>
            </a:r>
            <a:r>
              <a:rPr lang="en-US" b="1" dirty="0">
                <a:latin typeface="Arial" panose="020B0604020202020204" pitchFamily="34" charset="0"/>
                <a:cs typeface="Arial" panose="020B0604020202020204" pitchFamily="34" charset="0"/>
              </a:rPr>
              <a:t>pencil icon      </a:t>
            </a:r>
            <a:r>
              <a:rPr lang="en-US" dirty="0">
                <a:latin typeface="Arial" panose="020B0604020202020204" pitchFamily="34" charset="0"/>
                <a:cs typeface="Arial" panose="020B0604020202020204" pitchFamily="34" charset="0"/>
              </a:rPr>
              <a:t>and then click the </a:t>
            </a:r>
            <a:r>
              <a:rPr lang="en-US" b="1" dirty="0">
                <a:latin typeface="Arial" panose="020B0604020202020204" pitchFamily="34" charset="0"/>
                <a:cs typeface="Arial" panose="020B0604020202020204" pitchFamily="34" charset="0"/>
              </a:rPr>
              <a:t>F2</a:t>
            </a:r>
            <a:r>
              <a:rPr lang="en-US" dirty="0">
                <a:latin typeface="Arial" panose="020B0604020202020204" pitchFamily="34" charset="0"/>
                <a:cs typeface="Arial" panose="020B0604020202020204" pitchFamily="34" charset="0"/>
              </a:rPr>
              <a:t> key on your keyboard.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Click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Apply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Click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Close.</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3" name="Straight Arrow Connector 12">
            <a:extLst>
              <a:ext uri="{FF2B5EF4-FFF2-40B4-BE49-F238E27FC236}">
                <a16:creationId xmlns:a16="http://schemas.microsoft.com/office/drawing/2014/main" id="{E73E8FD4-05AD-4B7A-98C4-B003027F140E}"/>
              </a:ext>
            </a:extLst>
          </p:cNvPr>
          <p:cNvCxnSpPr>
            <a:cxnSpLocks/>
          </p:cNvCxnSpPr>
          <p:nvPr/>
        </p:nvCxnSpPr>
        <p:spPr>
          <a:xfrm>
            <a:off x="6934200" y="3276601"/>
            <a:ext cx="0" cy="380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C69597-E660-4AEF-A260-196B6A15EC44}"/>
              </a:ext>
            </a:extLst>
          </p:cNvPr>
          <p:cNvSpPr/>
          <p:nvPr/>
        </p:nvSpPr>
        <p:spPr>
          <a:xfrm>
            <a:off x="8229600" y="3733800"/>
            <a:ext cx="53340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cxnSp>
        <p:nvCxnSpPr>
          <p:cNvPr id="21" name="Straight Arrow Connector 20">
            <a:extLst>
              <a:ext uri="{FF2B5EF4-FFF2-40B4-BE49-F238E27FC236}">
                <a16:creationId xmlns:a16="http://schemas.microsoft.com/office/drawing/2014/main" id="{585BA2FC-271C-4D82-9669-351409851303}"/>
              </a:ext>
            </a:extLst>
          </p:cNvPr>
          <p:cNvCxnSpPr>
            <a:cxnSpLocks/>
          </p:cNvCxnSpPr>
          <p:nvPr/>
        </p:nvCxnSpPr>
        <p:spPr>
          <a:xfrm flipV="1">
            <a:off x="7391400" y="5356591"/>
            <a:ext cx="25676" cy="2266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E01BE99-C3B1-46D8-BE17-5159796538B5}"/>
              </a:ext>
            </a:extLst>
          </p:cNvPr>
          <p:cNvCxnSpPr>
            <a:cxnSpLocks/>
          </p:cNvCxnSpPr>
          <p:nvPr/>
        </p:nvCxnSpPr>
        <p:spPr>
          <a:xfrm>
            <a:off x="7848600" y="5440628"/>
            <a:ext cx="0" cy="3505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E38365-BD58-486E-A6AE-2C7DB40046DD}"/>
              </a:ext>
            </a:extLst>
          </p:cNvPr>
          <p:cNvPicPr>
            <a:picLocks noChangeAspect="1"/>
          </p:cNvPicPr>
          <p:nvPr/>
        </p:nvPicPr>
        <p:blipFill>
          <a:blip r:embed="rId4"/>
          <a:stretch>
            <a:fillRect/>
          </a:stretch>
        </p:blipFill>
        <p:spPr>
          <a:xfrm>
            <a:off x="6644223" y="1313258"/>
            <a:ext cx="2404855" cy="634324"/>
          </a:xfrm>
          <a:prstGeom prst="rect">
            <a:avLst/>
          </a:prstGeom>
        </p:spPr>
      </p:pic>
      <p:pic>
        <p:nvPicPr>
          <p:cNvPr id="16" name="Picture 15">
            <a:extLst>
              <a:ext uri="{FF2B5EF4-FFF2-40B4-BE49-F238E27FC236}">
                <a16:creationId xmlns:a16="http://schemas.microsoft.com/office/drawing/2014/main" id="{92B2DB1C-E42C-4468-AD1A-9E151592B436}"/>
              </a:ext>
            </a:extLst>
          </p:cNvPr>
          <p:cNvPicPr>
            <a:picLocks noChangeAspect="1"/>
          </p:cNvPicPr>
          <p:nvPr/>
        </p:nvPicPr>
        <p:blipFill>
          <a:blip r:embed="rId5"/>
          <a:stretch>
            <a:fillRect/>
          </a:stretch>
        </p:blipFill>
        <p:spPr>
          <a:xfrm>
            <a:off x="2213808" y="5703571"/>
            <a:ext cx="2434392" cy="697229"/>
          </a:xfrm>
          <a:prstGeom prst="rect">
            <a:avLst/>
          </a:prstGeom>
        </p:spPr>
      </p:pic>
      <p:pic>
        <p:nvPicPr>
          <p:cNvPr id="6" name="Picture 5">
            <a:extLst>
              <a:ext uri="{FF2B5EF4-FFF2-40B4-BE49-F238E27FC236}">
                <a16:creationId xmlns:a16="http://schemas.microsoft.com/office/drawing/2014/main" id="{E526EFD2-E449-4D7D-ADFB-F32D92080F96}"/>
              </a:ext>
            </a:extLst>
          </p:cNvPr>
          <p:cNvPicPr>
            <a:picLocks noChangeAspect="1"/>
          </p:cNvPicPr>
          <p:nvPr/>
        </p:nvPicPr>
        <p:blipFill>
          <a:blip r:embed="rId6"/>
          <a:stretch>
            <a:fillRect/>
          </a:stretch>
        </p:blipFill>
        <p:spPr>
          <a:xfrm>
            <a:off x="4961789" y="2491612"/>
            <a:ext cx="4094936" cy="3576708"/>
          </a:xfrm>
          <a:prstGeom prst="rect">
            <a:avLst/>
          </a:prstGeom>
        </p:spPr>
      </p:pic>
      <p:sp>
        <p:nvSpPr>
          <p:cNvPr id="11" name="Rectangle 10">
            <a:extLst>
              <a:ext uri="{FF2B5EF4-FFF2-40B4-BE49-F238E27FC236}">
                <a16:creationId xmlns:a16="http://schemas.microsoft.com/office/drawing/2014/main" id="{DB0C4A42-1D0E-4128-8B39-508406AF2F75}"/>
              </a:ext>
            </a:extLst>
          </p:cNvPr>
          <p:cNvSpPr/>
          <p:nvPr/>
        </p:nvSpPr>
        <p:spPr>
          <a:xfrm>
            <a:off x="4961789" y="3047999"/>
            <a:ext cx="667966" cy="1524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9" name="Picture 8">
            <a:extLst>
              <a:ext uri="{FF2B5EF4-FFF2-40B4-BE49-F238E27FC236}">
                <a16:creationId xmlns:a16="http://schemas.microsoft.com/office/drawing/2014/main" id="{26B726A7-9B96-4B6D-AAD7-F020957F0565}"/>
              </a:ext>
            </a:extLst>
          </p:cNvPr>
          <p:cNvPicPr>
            <a:picLocks noChangeAspect="1"/>
          </p:cNvPicPr>
          <p:nvPr/>
        </p:nvPicPr>
        <p:blipFill>
          <a:blip r:embed="rId7"/>
          <a:stretch>
            <a:fillRect/>
          </a:stretch>
        </p:blipFill>
        <p:spPr>
          <a:xfrm>
            <a:off x="3580894" y="2743200"/>
            <a:ext cx="461176" cy="521855"/>
          </a:xfrm>
          <a:prstGeom prst="rect">
            <a:avLst/>
          </a:prstGeom>
        </p:spPr>
      </p:pic>
      <p:pic>
        <p:nvPicPr>
          <p:cNvPr id="14" name="Picture 13">
            <a:extLst>
              <a:ext uri="{FF2B5EF4-FFF2-40B4-BE49-F238E27FC236}">
                <a16:creationId xmlns:a16="http://schemas.microsoft.com/office/drawing/2014/main" id="{ED0FB995-98BF-4A4B-8862-884C9DB73C29}"/>
              </a:ext>
            </a:extLst>
          </p:cNvPr>
          <p:cNvPicPr>
            <a:picLocks noChangeAspect="1"/>
          </p:cNvPicPr>
          <p:nvPr/>
        </p:nvPicPr>
        <p:blipFill>
          <a:blip r:embed="rId8"/>
          <a:stretch>
            <a:fillRect/>
          </a:stretch>
        </p:blipFill>
        <p:spPr>
          <a:xfrm>
            <a:off x="4182212" y="3941649"/>
            <a:ext cx="2483273" cy="1205543"/>
          </a:xfrm>
          <a:prstGeom prst="rect">
            <a:avLst/>
          </a:prstGeom>
          <a:ln w="12700">
            <a:solidFill>
              <a:schemeClr val="accent1"/>
            </a:solidFill>
          </a:ln>
        </p:spPr>
      </p:pic>
      <p:cxnSp>
        <p:nvCxnSpPr>
          <p:cNvPr id="23" name="Straight Arrow Connector 22">
            <a:extLst>
              <a:ext uri="{FF2B5EF4-FFF2-40B4-BE49-F238E27FC236}">
                <a16:creationId xmlns:a16="http://schemas.microsoft.com/office/drawing/2014/main" id="{30824D07-B693-4BB4-B4DF-CA8CDAA7EE32}"/>
              </a:ext>
            </a:extLst>
          </p:cNvPr>
          <p:cNvCxnSpPr>
            <a:cxnSpLocks/>
          </p:cNvCxnSpPr>
          <p:nvPr/>
        </p:nvCxnSpPr>
        <p:spPr>
          <a:xfrm flipH="1">
            <a:off x="6477000" y="4038600"/>
            <a:ext cx="838200" cy="3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3E6D7B4C-6CC1-4AF6-A0B8-285537AA7056}"/>
              </a:ext>
            </a:extLst>
          </p:cNvPr>
          <p:cNvPicPr>
            <a:picLocks noChangeAspect="1"/>
          </p:cNvPicPr>
          <p:nvPr/>
        </p:nvPicPr>
        <p:blipFill>
          <a:blip r:embed="rId9"/>
          <a:stretch>
            <a:fillRect/>
          </a:stretch>
        </p:blipFill>
        <p:spPr>
          <a:xfrm>
            <a:off x="2667000" y="4333905"/>
            <a:ext cx="276190" cy="238095"/>
          </a:xfrm>
          <a:prstGeom prst="rect">
            <a:avLst/>
          </a:prstGeom>
        </p:spPr>
      </p:pic>
      <p:pic>
        <p:nvPicPr>
          <p:cNvPr id="12" name="Picture 11">
            <a:extLst>
              <a:ext uri="{FF2B5EF4-FFF2-40B4-BE49-F238E27FC236}">
                <a16:creationId xmlns:a16="http://schemas.microsoft.com/office/drawing/2014/main" id="{2A6D7D14-C10E-1BEC-1F91-1ECA60CD1026}"/>
              </a:ext>
            </a:extLst>
          </p:cNvPr>
          <p:cNvPicPr>
            <a:picLocks noChangeAspect="1"/>
          </p:cNvPicPr>
          <p:nvPr/>
        </p:nvPicPr>
        <p:blipFill>
          <a:blip r:embed="rId10"/>
          <a:stretch>
            <a:fillRect/>
          </a:stretch>
        </p:blipFill>
        <p:spPr>
          <a:xfrm>
            <a:off x="2628209" y="1295400"/>
            <a:ext cx="419791" cy="327110"/>
          </a:xfrm>
          <a:prstGeom prst="rect">
            <a:avLst/>
          </a:prstGeom>
        </p:spPr>
      </p:pic>
    </p:spTree>
    <p:extLst>
      <p:ext uri="{BB962C8B-B14F-4D97-AF65-F5344CB8AC3E}">
        <p14:creationId xmlns:p14="http://schemas.microsoft.com/office/powerpoint/2010/main" val="991277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a:extLst>
              <a:ext uri="{FF2B5EF4-FFF2-40B4-BE49-F238E27FC236}">
                <a16:creationId xmlns:a16="http://schemas.microsoft.com/office/drawing/2014/main" id="{E7B3B819-8D09-D033-7EF7-30FE4DDCF9A7}"/>
              </a:ext>
            </a:extLst>
          </p:cNvPr>
          <p:cNvPicPr>
            <a:picLocks noGrp="1" noChangeAspect="1"/>
          </p:cNvPicPr>
          <p:nvPr>
            <p:ph idx="1"/>
          </p:nvPr>
        </p:nvPicPr>
        <p:blipFill>
          <a:blip r:embed="rId2"/>
          <a:stretch>
            <a:fillRect/>
          </a:stretch>
        </p:blipFill>
        <p:spPr>
          <a:xfrm>
            <a:off x="5047729" y="819864"/>
            <a:ext cx="2447619" cy="4476190"/>
          </a:xfrm>
        </p:spPr>
      </p:pic>
      <p:sp>
        <p:nvSpPr>
          <p:cNvPr id="3" name="Title 2">
            <a:extLst>
              <a:ext uri="{FF2B5EF4-FFF2-40B4-BE49-F238E27FC236}">
                <a16:creationId xmlns:a16="http://schemas.microsoft.com/office/drawing/2014/main" id="{5AD53442-7566-4EC5-95E0-E1B461B5345C}"/>
              </a:ext>
            </a:extLst>
          </p:cNvPr>
          <p:cNvSpPr>
            <a:spLocks noGrp="1"/>
          </p:cNvSpPr>
          <p:nvPr>
            <p:ph type="title"/>
          </p:nvPr>
        </p:nvSpPr>
        <p:spPr/>
        <p:txBody>
          <a:bodyPr/>
          <a:lstStyle/>
          <a:p>
            <a:r>
              <a:rPr lang="en-US" sz="2000" dirty="0"/>
              <a:t>PowerMic II/III - Programming the “T” Button to Use as F2 with EPIC</a:t>
            </a:r>
          </a:p>
        </p:txBody>
      </p:sp>
      <p:sp>
        <p:nvSpPr>
          <p:cNvPr id="4" name="Slide Number Placeholder 3">
            <a:extLst>
              <a:ext uri="{FF2B5EF4-FFF2-40B4-BE49-F238E27FC236}">
                <a16:creationId xmlns:a16="http://schemas.microsoft.com/office/drawing/2014/main" id="{8893DA7C-96D9-4E09-9412-DF37AD70520C}"/>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53</a:t>
            </a:fld>
            <a:endParaRPr lang="en-US">
              <a:solidFill>
                <a:srgbClr val="FFFFFF"/>
              </a:solidFill>
            </a:endParaRPr>
          </a:p>
        </p:txBody>
      </p:sp>
      <p:sp>
        <p:nvSpPr>
          <p:cNvPr id="8" name="TextBox 7">
            <a:extLst>
              <a:ext uri="{FF2B5EF4-FFF2-40B4-BE49-F238E27FC236}">
                <a16:creationId xmlns:a16="http://schemas.microsoft.com/office/drawing/2014/main" id="{8781F9F2-31E6-4397-9DEF-73338C1EC0F8}"/>
              </a:ext>
            </a:extLst>
          </p:cNvPr>
          <p:cNvSpPr txBox="1"/>
          <p:nvPr/>
        </p:nvSpPr>
        <p:spPr>
          <a:xfrm>
            <a:off x="76200" y="802243"/>
            <a:ext cx="5069150" cy="5293757"/>
          </a:xfrm>
          <a:prstGeom prst="rect">
            <a:avLst/>
          </a:prstGeom>
          <a:noFill/>
        </p:spPr>
        <p:txBody>
          <a:bodyPr wrap="square" rtlCol="0">
            <a:spAutoFit/>
          </a:bodyPr>
          <a:lstStyle/>
          <a:p>
            <a:pPr lvl="0"/>
            <a:r>
              <a:rPr lang="en-US" sz="2000" b="1" dirty="0">
                <a:solidFill>
                  <a:srgbClr val="000000"/>
                </a:solidFill>
                <a:latin typeface="Arial" panose="020B0604020202020204" pitchFamily="34" charset="0"/>
                <a:cs typeface="Arial" panose="020B0604020202020204" pitchFamily="34" charset="0"/>
              </a:rPr>
              <a:t>The </a:t>
            </a:r>
            <a:r>
              <a:rPr lang="en-US" sz="2000" b="1" dirty="0" err="1">
                <a:solidFill>
                  <a:srgbClr val="000000"/>
                </a:solidFill>
                <a:latin typeface="Arial" panose="020B0604020202020204" pitchFamily="34" charset="0"/>
                <a:cs typeface="Arial" panose="020B0604020202020204" pitchFamily="34" charset="0"/>
              </a:rPr>
              <a:t>PowerMics</a:t>
            </a:r>
            <a:r>
              <a:rPr lang="en-US" sz="2000" b="1" dirty="0">
                <a:solidFill>
                  <a:srgbClr val="000000"/>
                </a:solidFill>
                <a:latin typeface="Arial" panose="020B0604020202020204" pitchFamily="34" charset="0"/>
                <a:cs typeface="Arial" panose="020B0604020202020204" pitchFamily="34" charset="0"/>
              </a:rPr>
              <a:t> at your workstation may already be programmed appropriately; however, to program the T         button to function as F2:</a:t>
            </a:r>
          </a:p>
          <a:p>
            <a:pPr lvl="0"/>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the </a:t>
            </a:r>
            <a:r>
              <a:rPr lang="en-US" sz="1600" dirty="0" err="1">
                <a:latin typeface="Arial" panose="020B0604020202020204" pitchFamily="34" charset="0"/>
                <a:cs typeface="Arial" panose="020B0604020202020204" pitchFamily="34" charset="0"/>
              </a:rPr>
              <a:t>DragonBar</a:t>
            </a:r>
            <a:r>
              <a:rPr lang="en-US" sz="1600" dirty="0">
                <a:latin typeface="Arial" panose="020B0604020202020204" pitchFamily="34" charset="0"/>
                <a:cs typeface="Arial" panose="020B0604020202020204" pitchFamily="34" charset="0"/>
              </a:rPr>
              <a:t> menu           and select </a:t>
            </a:r>
            <a:r>
              <a:rPr lang="en-US" sz="1600" b="1" dirty="0">
                <a:latin typeface="Arial" panose="020B0604020202020204" pitchFamily="34" charset="0"/>
                <a:cs typeface="Arial" panose="020B0604020202020204" pitchFamily="34" charset="0"/>
              </a:rPr>
              <a:t>Options.</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Select </a:t>
            </a:r>
            <a:r>
              <a:rPr lang="en-US" sz="1600" b="1" dirty="0">
                <a:latin typeface="Arial" panose="020B0604020202020204" pitchFamily="34" charset="0"/>
                <a:cs typeface="Arial" panose="020B0604020202020204" pitchFamily="34" charset="0"/>
              </a:rPr>
              <a:t>Microphone Buttons</a:t>
            </a:r>
            <a:r>
              <a:rPr lang="en-US" sz="1600" dirty="0">
                <a:latin typeface="Arial" panose="020B0604020202020204" pitchFamily="34" charset="0"/>
                <a:cs typeface="Arial" panose="020B0604020202020204" pitchFamily="34" charset="0"/>
              </a:rPr>
              <a:t> from the menu and change the “T”          button by clicking the arrow to access the drop menu.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Select </a:t>
            </a:r>
            <a:r>
              <a:rPr lang="en-US" sz="1600" b="1" dirty="0">
                <a:latin typeface="Arial" panose="020B0604020202020204" pitchFamily="34" charset="0"/>
                <a:cs typeface="Arial" panose="020B0604020202020204" pitchFamily="34" charset="0"/>
              </a:rPr>
              <a:t>Press Hotkey</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the </a:t>
            </a:r>
            <a:r>
              <a:rPr lang="en-US" sz="1600" b="1" dirty="0">
                <a:latin typeface="Arial" panose="020B0604020202020204" pitchFamily="34" charset="0"/>
                <a:cs typeface="Arial" panose="020B0604020202020204" pitchFamily="34" charset="0"/>
              </a:rPr>
              <a:t>pencil icon      </a:t>
            </a:r>
            <a:r>
              <a:rPr lang="en-US" sz="1600" dirty="0">
                <a:latin typeface="Arial" panose="020B0604020202020204" pitchFamily="34" charset="0"/>
                <a:cs typeface="Arial" panose="020B0604020202020204" pitchFamily="34" charset="0"/>
              </a:rPr>
              <a:t>and then click the </a:t>
            </a:r>
            <a:r>
              <a:rPr lang="en-US" sz="1600" b="1" dirty="0">
                <a:latin typeface="Arial" panose="020B0604020202020204" pitchFamily="34" charset="0"/>
                <a:cs typeface="Arial" panose="020B0604020202020204" pitchFamily="34" charset="0"/>
              </a:rPr>
              <a:t>F2</a:t>
            </a:r>
            <a:r>
              <a:rPr lang="en-US" sz="1600" dirty="0">
                <a:latin typeface="Arial" panose="020B0604020202020204" pitchFamily="34" charset="0"/>
                <a:cs typeface="Arial" panose="020B0604020202020204" pitchFamily="34" charset="0"/>
              </a:rPr>
              <a:t> key on your keyboard.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Apply All.</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Close.</a:t>
            </a:r>
            <a:endParaRPr lang="en-US"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E526915-4D7A-4790-BD1D-9AA6419E9ACA}"/>
              </a:ext>
            </a:extLst>
          </p:cNvPr>
          <p:cNvPicPr>
            <a:picLocks noChangeAspect="1"/>
          </p:cNvPicPr>
          <p:nvPr/>
        </p:nvPicPr>
        <p:blipFill>
          <a:blip r:embed="rId3"/>
          <a:stretch>
            <a:fillRect/>
          </a:stretch>
        </p:blipFill>
        <p:spPr>
          <a:xfrm>
            <a:off x="3429000" y="1508101"/>
            <a:ext cx="488998" cy="244499"/>
          </a:xfrm>
          <a:prstGeom prst="rect">
            <a:avLst/>
          </a:prstGeom>
        </p:spPr>
      </p:pic>
      <p:cxnSp>
        <p:nvCxnSpPr>
          <p:cNvPr id="13" name="Straight Arrow Connector 12">
            <a:extLst>
              <a:ext uri="{FF2B5EF4-FFF2-40B4-BE49-F238E27FC236}">
                <a16:creationId xmlns:a16="http://schemas.microsoft.com/office/drawing/2014/main" id="{E73E8FD4-05AD-4B7A-98C4-B003027F140E}"/>
              </a:ext>
            </a:extLst>
          </p:cNvPr>
          <p:cNvCxnSpPr>
            <a:cxnSpLocks/>
          </p:cNvCxnSpPr>
          <p:nvPr/>
        </p:nvCxnSpPr>
        <p:spPr>
          <a:xfrm>
            <a:off x="6934200" y="3276601"/>
            <a:ext cx="0" cy="380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C69597-E660-4AEF-A260-196B6A15EC44}"/>
              </a:ext>
            </a:extLst>
          </p:cNvPr>
          <p:cNvSpPr/>
          <p:nvPr/>
        </p:nvSpPr>
        <p:spPr>
          <a:xfrm>
            <a:off x="6514170" y="3886200"/>
            <a:ext cx="49623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85BA2FC-271C-4D82-9669-351409851303}"/>
              </a:ext>
            </a:extLst>
          </p:cNvPr>
          <p:cNvCxnSpPr>
            <a:cxnSpLocks/>
          </p:cNvCxnSpPr>
          <p:nvPr/>
        </p:nvCxnSpPr>
        <p:spPr>
          <a:xfrm flipV="1">
            <a:off x="8001000" y="5854048"/>
            <a:ext cx="25676" cy="2266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E01BE99-C3B1-46D8-BE17-5159796538B5}"/>
              </a:ext>
            </a:extLst>
          </p:cNvPr>
          <p:cNvCxnSpPr>
            <a:cxnSpLocks/>
          </p:cNvCxnSpPr>
          <p:nvPr/>
        </p:nvCxnSpPr>
        <p:spPr>
          <a:xfrm flipV="1">
            <a:off x="8001000" y="5867402"/>
            <a:ext cx="381000" cy="2132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E87E56-0383-4DDF-9D63-5C2F2C16FA55}"/>
              </a:ext>
            </a:extLst>
          </p:cNvPr>
          <p:cNvPicPr>
            <a:picLocks noChangeAspect="1"/>
          </p:cNvPicPr>
          <p:nvPr/>
        </p:nvPicPr>
        <p:blipFill>
          <a:blip r:embed="rId4"/>
          <a:stretch>
            <a:fillRect/>
          </a:stretch>
        </p:blipFill>
        <p:spPr>
          <a:xfrm>
            <a:off x="1801825" y="3339244"/>
            <a:ext cx="439505" cy="219753"/>
          </a:xfrm>
          <a:prstGeom prst="rect">
            <a:avLst/>
          </a:prstGeom>
        </p:spPr>
      </p:pic>
      <p:pic>
        <p:nvPicPr>
          <p:cNvPr id="6" name="Picture 5">
            <a:extLst>
              <a:ext uri="{FF2B5EF4-FFF2-40B4-BE49-F238E27FC236}">
                <a16:creationId xmlns:a16="http://schemas.microsoft.com/office/drawing/2014/main" id="{41BEE179-0464-4974-8A58-380832E8EACF}"/>
              </a:ext>
            </a:extLst>
          </p:cNvPr>
          <p:cNvPicPr>
            <a:picLocks noChangeAspect="1"/>
          </p:cNvPicPr>
          <p:nvPr/>
        </p:nvPicPr>
        <p:blipFill>
          <a:blip r:embed="rId5"/>
          <a:stretch>
            <a:fillRect/>
          </a:stretch>
        </p:blipFill>
        <p:spPr>
          <a:xfrm>
            <a:off x="6629400" y="1403318"/>
            <a:ext cx="2479759" cy="654082"/>
          </a:xfrm>
          <a:prstGeom prst="rect">
            <a:avLst/>
          </a:prstGeom>
        </p:spPr>
      </p:pic>
      <p:pic>
        <p:nvPicPr>
          <p:cNvPr id="20" name="Picture 19">
            <a:extLst>
              <a:ext uri="{FF2B5EF4-FFF2-40B4-BE49-F238E27FC236}">
                <a16:creationId xmlns:a16="http://schemas.microsoft.com/office/drawing/2014/main" id="{EFC8B045-7302-4125-8CB9-E37085E5F6ED}"/>
              </a:ext>
            </a:extLst>
          </p:cNvPr>
          <p:cNvPicPr>
            <a:picLocks noChangeAspect="1"/>
          </p:cNvPicPr>
          <p:nvPr/>
        </p:nvPicPr>
        <p:blipFill>
          <a:blip r:embed="rId6"/>
          <a:stretch>
            <a:fillRect/>
          </a:stretch>
        </p:blipFill>
        <p:spPr>
          <a:xfrm>
            <a:off x="2514600" y="5181600"/>
            <a:ext cx="2434392" cy="697229"/>
          </a:xfrm>
          <a:prstGeom prst="rect">
            <a:avLst/>
          </a:prstGeom>
        </p:spPr>
      </p:pic>
      <p:pic>
        <p:nvPicPr>
          <p:cNvPr id="22" name="Picture 21">
            <a:extLst>
              <a:ext uri="{FF2B5EF4-FFF2-40B4-BE49-F238E27FC236}">
                <a16:creationId xmlns:a16="http://schemas.microsoft.com/office/drawing/2014/main" id="{2186B8C8-00F8-4F83-AC50-88322CFA93E0}"/>
              </a:ext>
            </a:extLst>
          </p:cNvPr>
          <p:cNvPicPr>
            <a:picLocks noChangeAspect="1"/>
          </p:cNvPicPr>
          <p:nvPr/>
        </p:nvPicPr>
        <p:blipFill>
          <a:blip r:embed="rId7"/>
          <a:stretch>
            <a:fillRect/>
          </a:stretch>
        </p:blipFill>
        <p:spPr>
          <a:xfrm>
            <a:off x="2390810" y="4562505"/>
            <a:ext cx="276190" cy="238095"/>
          </a:xfrm>
          <a:prstGeom prst="rect">
            <a:avLst/>
          </a:prstGeom>
        </p:spPr>
      </p:pic>
      <p:pic>
        <p:nvPicPr>
          <p:cNvPr id="25" name="Picture 24">
            <a:extLst>
              <a:ext uri="{FF2B5EF4-FFF2-40B4-BE49-F238E27FC236}">
                <a16:creationId xmlns:a16="http://schemas.microsoft.com/office/drawing/2014/main" id="{BF457C7B-1CDA-493B-942D-4340255C468D}"/>
              </a:ext>
            </a:extLst>
          </p:cNvPr>
          <p:cNvPicPr>
            <a:picLocks noChangeAspect="1"/>
          </p:cNvPicPr>
          <p:nvPr/>
        </p:nvPicPr>
        <p:blipFill>
          <a:blip r:embed="rId8"/>
          <a:stretch>
            <a:fillRect/>
          </a:stretch>
        </p:blipFill>
        <p:spPr>
          <a:xfrm>
            <a:off x="5257800" y="2545294"/>
            <a:ext cx="3809636" cy="3322106"/>
          </a:xfrm>
          <a:prstGeom prst="rect">
            <a:avLst/>
          </a:prstGeom>
          <a:ln w="12700">
            <a:solidFill>
              <a:schemeClr val="tx1"/>
            </a:solidFill>
          </a:ln>
        </p:spPr>
      </p:pic>
      <p:pic>
        <p:nvPicPr>
          <p:cNvPr id="11" name="Picture 10">
            <a:extLst>
              <a:ext uri="{FF2B5EF4-FFF2-40B4-BE49-F238E27FC236}">
                <a16:creationId xmlns:a16="http://schemas.microsoft.com/office/drawing/2014/main" id="{37AB562E-F31B-4666-AAF0-BCBB67D46A1B}"/>
              </a:ext>
            </a:extLst>
          </p:cNvPr>
          <p:cNvPicPr>
            <a:picLocks noChangeAspect="1"/>
          </p:cNvPicPr>
          <p:nvPr/>
        </p:nvPicPr>
        <p:blipFill>
          <a:blip r:embed="rId9"/>
          <a:stretch>
            <a:fillRect/>
          </a:stretch>
        </p:blipFill>
        <p:spPr>
          <a:xfrm>
            <a:off x="2944222" y="3591038"/>
            <a:ext cx="3247619" cy="904762"/>
          </a:xfrm>
          <a:prstGeom prst="rect">
            <a:avLst/>
          </a:prstGeom>
          <a:ln w="12700">
            <a:solidFill>
              <a:schemeClr val="accent1"/>
            </a:solidFill>
          </a:ln>
        </p:spPr>
      </p:pic>
      <p:pic>
        <p:nvPicPr>
          <p:cNvPr id="28" name="Picture 27">
            <a:extLst>
              <a:ext uri="{FF2B5EF4-FFF2-40B4-BE49-F238E27FC236}">
                <a16:creationId xmlns:a16="http://schemas.microsoft.com/office/drawing/2014/main" id="{9FD98AB1-2E90-5F9C-F039-FC109BB50424}"/>
              </a:ext>
            </a:extLst>
          </p:cNvPr>
          <p:cNvPicPr>
            <a:picLocks noChangeAspect="1"/>
          </p:cNvPicPr>
          <p:nvPr/>
        </p:nvPicPr>
        <p:blipFill>
          <a:blip r:embed="rId10"/>
          <a:stretch>
            <a:fillRect/>
          </a:stretch>
        </p:blipFill>
        <p:spPr>
          <a:xfrm>
            <a:off x="2869684" y="2308355"/>
            <a:ext cx="564234" cy="439664"/>
          </a:xfrm>
          <a:prstGeom prst="rect">
            <a:avLst/>
          </a:prstGeom>
        </p:spPr>
      </p:pic>
    </p:spTree>
    <p:extLst>
      <p:ext uri="{BB962C8B-B14F-4D97-AF65-F5344CB8AC3E}">
        <p14:creationId xmlns:p14="http://schemas.microsoft.com/office/powerpoint/2010/main" val="1204048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ED1A16F0-7412-9DA1-8249-41C6B1E2951B}"/>
              </a:ext>
            </a:extLst>
          </p:cNvPr>
          <p:cNvPicPr>
            <a:picLocks noGrp="1" noChangeAspect="1"/>
          </p:cNvPicPr>
          <p:nvPr>
            <p:ph idx="1"/>
          </p:nvPr>
        </p:nvPicPr>
        <p:blipFill>
          <a:blip r:embed="rId3"/>
          <a:stretch>
            <a:fillRect/>
          </a:stretch>
        </p:blipFill>
        <p:spPr>
          <a:xfrm>
            <a:off x="5246672" y="886434"/>
            <a:ext cx="1930955" cy="3531318"/>
          </a:xfrm>
        </p:spPr>
      </p:pic>
      <p:sp>
        <p:nvSpPr>
          <p:cNvPr id="3" name="Title 2">
            <a:extLst>
              <a:ext uri="{FF2B5EF4-FFF2-40B4-BE49-F238E27FC236}">
                <a16:creationId xmlns:a16="http://schemas.microsoft.com/office/drawing/2014/main" id="{5AD53442-7566-4EC5-95E0-E1B461B5345C}"/>
              </a:ext>
            </a:extLst>
          </p:cNvPr>
          <p:cNvSpPr>
            <a:spLocks noGrp="1"/>
          </p:cNvSpPr>
          <p:nvPr>
            <p:ph type="title"/>
          </p:nvPr>
        </p:nvSpPr>
        <p:spPr/>
        <p:txBody>
          <a:bodyPr/>
          <a:lstStyle/>
          <a:p>
            <a:r>
              <a:rPr lang="en-US" sz="2000" dirty="0"/>
              <a:t>PowerMic 4 - Programming the “Accept Defaults” Button to Use as F2 with EPIC</a:t>
            </a:r>
          </a:p>
        </p:txBody>
      </p:sp>
      <p:sp>
        <p:nvSpPr>
          <p:cNvPr id="4" name="Slide Number Placeholder 3">
            <a:extLst>
              <a:ext uri="{FF2B5EF4-FFF2-40B4-BE49-F238E27FC236}">
                <a16:creationId xmlns:a16="http://schemas.microsoft.com/office/drawing/2014/main" id="{8893DA7C-96D9-4E09-9412-DF37AD70520C}"/>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54</a:t>
            </a:fld>
            <a:endParaRPr lang="en-US">
              <a:solidFill>
                <a:srgbClr val="FFFFFF"/>
              </a:solidFill>
            </a:endParaRPr>
          </a:p>
        </p:txBody>
      </p:sp>
      <p:sp>
        <p:nvSpPr>
          <p:cNvPr id="8" name="TextBox 7">
            <a:extLst>
              <a:ext uri="{FF2B5EF4-FFF2-40B4-BE49-F238E27FC236}">
                <a16:creationId xmlns:a16="http://schemas.microsoft.com/office/drawing/2014/main" id="{8781F9F2-31E6-4397-9DEF-73338C1EC0F8}"/>
              </a:ext>
            </a:extLst>
          </p:cNvPr>
          <p:cNvSpPr txBox="1"/>
          <p:nvPr/>
        </p:nvSpPr>
        <p:spPr>
          <a:xfrm>
            <a:off x="112450" y="802243"/>
            <a:ext cx="5069150" cy="5293757"/>
          </a:xfrm>
          <a:prstGeom prst="rect">
            <a:avLst/>
          </a:prstGeom>
          <a:noFill/>
        </p:spPr>
        <p:txBody>
          <a:bodyPr wrap="square" rtlCol="0">
            <a:spAutoFit/>
          </a:bodyPr>
          <a:lstStyle/>
          <a:p>
            <a:pPr lvl="0"/>
            <a:r>
              <a:rPr lang="en-US" sz="2000" b="1" dirty="0">
                <a:solidFill>
                  <a:srgbClr val="000000"/>
                </a:solidFill>
                <a:latin typeface="Arial" panose="020B0604020202020204" pitchFamily="34" charset="0"/>
                <a:cs typeface="Arial" panose="020B0604020202020204" pitchFamily="34" charset="0"/>
              </a:rPr>
              <a:t>The </a:t>
            </a:r>
            <a:r>
              <a:rPr lang="en-US" sz="2000" b="1" dirty="0" err="1">
                <a:solidFill>
                  <a:srgbClr val="000000"/>
                </a:solidFill>
                <a:latin typeface="Arial" panose="020B0604020202020204" pitchFamily="34" charset="0"/>
                <a:cs typeface="Arial" panose="020B0604020202020204" pitchFamily="34" charset="0"/>
              </a:rPr>
              <a:t>PowerMics</a:t>
            </a:r>
            <a:r>
              <a:rPr lang="en-US" sz="2000" b="1" dirty="0">
                <a:solidFill>
                  <a:srgbClr val="000000"/>
                </a:solidFill>
                <a:latin typeface="Arial" panose="020B0604020202020204" pitchFamily="34" charset="0"/>
                <a:cs typeface="Arial" panose="020B0604020202020204" pitchFamily="34" charset="0"/>
              </a:rPr>
              <a:t> at your workstation may already be programmed appropriately; however, to program the Accept Defaults        button to function as F2:</a:t>
            </a:r>
          </a:p>
          <a:p>
            <a:pPr lvl="0"/>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the </a:t>
            </a:r>
            <a:r>
              <a:rPr lang="en-US" sz="1600" dirty="0" err="1">
                <a:latin typeface="Arial" panose="020B0604020202020204" pitchFamily="34" charset="0"/>
                <a:cs typeface="Arial" panose="020B0604020202020204" pitchFamily="34" charset="0"/>
              </a:rPr>
              <a:t>DragonBar</a:t>
            </a:r>
            <a:r>
              <a:rPr lang="en-US" sz="1600" dirty="0">
                <a:latin typeface="Arial" panose="020B0604020202020204" pitchFamily="34" charset="0"/>
                <a:cs typeface="Arial" panose="020B0604020202020204" pitchFamily="34" charset="0"/>
              </a:rPr>
              <a:t> menu            and select </a:t>
            </a:r>
            <a:r>
              <a:rPr lang="en-US" sz="1600" b="1" dirty="0">
                <a:latin typeface="Arial" panose="020B0604020202020204" pitchFamily="34" charset="0"/>
                <a:cs typeface="Arial" panose="020B0604020202020204" pitchFamily="34" charset="0"/>
              </a:rPr>
              <a:t>Options.</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Select </a:t>
            </a:r>
            <a:r>
              <a:rPr lang="en-US" sz="1600" b="1" dirty="0">
                <a:latin typeface="Arial" panose="020B0604020202020204" pitchFamily="34" charset="0"/>
                <a:cs typeface="Arial" panose="020B0604020202020204" pitchFamily="34" charset="0"/>
              </a:rPr>
              <a:t>Microphone Buttons</a:t>
            </a:r>
            <a:r>
              <a:rPr lang="en-US" sz="1600" dirty="0">
                <a:latin typeface="Arial" panose="020B0604020202020204" pitchFamily="34" charset="0"/>
                <a:cs typeface="Arial" panose="020B0604020202020204" pitchFamily="34" charset="0"/>
              </a:rPr>
              <a:t> from the menu and change the “Accept Defaults”        button by clicking the arrow to access the drop menu.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Select </a:t>
            </a:r>
            <a:r>
              <a:rPr lang="en-US" sz="1600" b="1" dirty="0">
                <a:latin typeface="Arial" panose="020B0604020202020204" pitchFamily="34" charset="0"/>
                <a:cs typeface="Arial" panose="020B0604020202020204" pitchFamily="34" charset="0"/>
              </a:rPr>
              <a:t>Press Hotkey</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the </a:t>
            </a:r>
            <a:r>
              <a:rPr lang="en-US" sz="1600" b="1" dirty="0">
                <a:latin typeface="Arial" panose="020B0604020202020204" pitchFamily="34" charset="0"/>
                <a:cs typeface="Arial" panose="020B0604020202020204" pitchFamily="34" charset="0"/>
              </a:rPr>
              <a:t>pencil icon      </a:t>
            </a:r>
            <a:r>
              <a:rPr lang="en-US" sz="1600" dirty="0">
                <a:latin typeface="Arial" panose="020B0604020202020204" pitchFamily="34" charset="0"/>
                <a:cs typeface="Arial" panose="020B0604020202020204" pitchFamily="34" charset="0"/>
              </a:rPr>
              <a:t>and then click the </a:t>
            </a:r>
            <a:r>
              <a:rPr lang="en-US" sz="1600" b="1" dirty="0">
                <a:latin typeface="Arial" panose="020B0604020202020204" pitchFamily="34" charset="0"/>
                <a:cs typeface="Arial" panose="020B0604020202020204" pitchFamily="34" charset="0"/>
              </a:rPr>
              <a:t>F2</a:t>
            </a:r>
            <a:r>
              <a:rPr lang="en-US" sz="1600" dirty="0">
                <a:latin typeface="Arial" panose="020B0604020202020204" pitchFamily="34" charset="0"/>
                <a:cs typeface="Arial" panose="020B0604020202020204" pitchFamily="34" charset="0"/>
              </a:rPr>
              <a:t> key on your keyboard.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Apply All.</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a:t>
            </a:r>
            <a:r>
              <a:rPr lang="en-US" sz="1600" b="1" dirty="0">
                <a:latin typeface="Arial" panose="020B0604020202020204" pitchFamily="34" charset="0"/>
                <a:cs typeface="Arial" panose="020B0604020202020204" pitchFamily="34" charset="0"/>
              </a:rPr>
              <a:t>Close.</a:t>
            </a:r>
            <a:endParaRPr lang="en-US" sz="16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E73E8FD4-05AD-4B7A-98C4-B003027F140E}"/>
              </a:ext>
            </a:extLst>
          </p:cNvPr>
          <p:cNvCxnSpPr>
            <a:cxnSpLocks/>
          </p:cNvCxnSpPr>
          <p:nvPr/>
        </p:nvCxnSpPr>
        <p:spPr>
          <a:xfrm>
            <a:off x="6934200" y="3276601"/>
            <a:ext cx="0" cy="380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C69597-E660-4AEF-A260-196B6A15EC44}"/>
              </a:ext>
            </a:extLst>
          </p:cNvPr>
          <p:cNvSpPr/>
          <p:nvPr/>
        </p:nvSpPr>
        <p:spPr>
          <a:xfrm>
            <a:off x="6514170" y="3886200"/>
            <a:ext cx="49623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1BEE179-0464-4974-8A58-380832E8EACF}"/>
              </a:ext>
            </a:extLst>
          </p:cNvPr>
          <p:cNvPicPr>
            <a:picLocks noChangeAspect="1"/>
          </p:cNvPicPr>
          <p:nvPr/>
        </p:nvPicPr>
        <p:blipFill>
          <a:blip r:embed="rId4"/>
          <a:stretch>
            <a:fillRect/>
          </a:stretch>
        </p:blipFill>
        <p:spPr>
          <a:xfrm>
            <a:off x="6629400" y="1403318"/>
            <a:ext cx="2479759" cy="654082"/>
          </a:xfrm>
          <a:prstGeom prst="rect">
            <a:avLst/>
          </a:prstGeom>
        </p:spPr>
      </p:pic>
      <p:pic>
        <p:nvPicPr>
          <p:cNvPr id="20" name="Picture 19">
            <a:extLst>
              <a:ext uri="{FF2B5EF4-FFF2-40B4-BE49-F238E27FC236}">
                <a16:creationId xmlns:a16="http://schemas.microsoft.com/office/drawing/2014/main" id="{EFC8B045-7302-4125-8CB9-E37085E5F6ED}"/>
              </a:ext>
            </a:extLst>
          </p:cNvPr>
          <p:cNvPicPr>
            <a:picLocks noChangeAspect="1"/>
          </p:cNvPicPr>
          <p:nvPr/>
        </p:nvPicPr>
        <p:blipFill>
          <a:blip r:embed="rId5"/>
          <a:stretch>
            <a:fillRect/>
          </a:stretch>
        </p:blipFill>
        <p:spPr>
          <a:xfrm>
            <a:off x="2514600" y="5181600"/>
            <a:ext cx="2434392" cy="697229"/>
          </a:xfrm>
          <a:prstGeom prst="rect">
            <a:avLst/>
          </a:prstGeom>
        </p:spPr>
      </p:pic>
      <p:pic>
        <p:nvPicPr>
          <p:cNvPr id="22" name="Picture 21">
            <a:extLst>
              <a:ext uri="{FF2B5EF4-FFF2-40B4-BE49-F238E27FC236}">
                <a16:creationId xmlns:a16="http://schemas.microsoft.com/office/drawing/2014/main" id="{2186B8C8-00F8-4F83-AC50-88322CFA93E0}"/>
              </a:ext>
            </a:extLst>
          </p:cNvPr>
          <p:cNvPicPr>
            <a:picLocks noChangeAspect="1"/>
          </p:cNvPicPr>
          <p:nvPr/>
        </p:nvPicPr>
        <p:blipFill>
          <a:blip r:embed="rId6"/>
          <a:stretch>
            <a:fillRect/>
          </a:stretch>
        </p:blipFill>
        <p:spPr>
          <a:xfrm>
            <a:off x="2390810" y="4562505"/>
            <a:ext cx="276190" cy="238095"/>
          </a:xfrm>
          <a:prstGeom prst="rect">
            <a:avLst/>
          </a:prstGeom>
        </p:spPr>
      </p:pic>
      <p:pic>
        <p:nvPicPr>
          <p:cNvPr id="12" name="Picture 11">
            <a:extLst>
              <a:ext uri="{FF2B5EF4-FFF2-40B4-BE49-F238E27FC236}">
                <a16:creationId xmlns:a16="http://schemas.microsoft.com/office/drawing/2014/main" id="{54204F93-D8D4-0B90-ABEF-4F8203DCC515}"/>
              </a:ext>
            </a:extLst>
          </p:cNvPr>
          <p:cNvPicPr>
            <a:picLocks noChangeAspect="1"/>
          </p:cNvPicPr>
          <p:nvPr/>
        </p:nvPicPr>
        <p:blipFill>
          <a:blip r:embed="rId7"/>
          <a:stretch>
            <a:fillRect/>
          </a:stretch>
        </p:blipFill>
        <p:spPr>
          <a:xfrm>
            <a:off x="1295400" y="1843295"/>
            <a:ext cx="381000" cy="237345"/>
          </a:xfrm>
          <a:prstGeom prst="rect">
            <a:avLst/>
          </a:prstGeom>
        </p:spPr>
      </p:pic>
      <p:pic>
        <p:nvPicPr>
          <p:cNvPr id="16" name="Picture 15">
            <a:extLst>
              <a:ext uri="{FF2B5EF4-FFF2-40B4-BE49-F238E27FC236}">
                <a16:creationId xmlns:a16="http://schemas.microsoft.com/office/drawing/2014/main" id="{76067E56-E1B5-2F3B-8642-F3329CDCED91}"/>
              </a:ext>
            </a:extLst>
          </p:cNvPr>
          <p:cNvPicPr>
            <a:picLocks noChangeAspect="1"/>
          </p:cNvPicPr>
          <p:nvPr/>
        </p:nvPicPr>
        <p:blipFill>
          <a:blip r:embed="rId7"/>
          <a:stretch>
            <a:fillRect/>
          </a:stretch>
        </p:blipFill>
        <p:spPr>
          <a:xfrm>
            <a:off x="3127753" y="3326824"/>
            <a:ext cx="374773" cy="233466"/>
          </a:xfrm>
          <a:prstGeom prst="rect">
            <a:avLst/>
          </a:prstGeom>
        </p:spPr>
      </p:pic>
      <p:cxnSp>
        <p:nvCxnSpPr>
          <p:cNvPr id="24" name="Straight Arrow Connector 23">
            <a:extLst>
              <a:ext uri="{FF2B5EF4-FFF2-40B4-BE49-F238E27FC236}">
                <a16:creationId xmlns:a16="http://schemas.microsoft.com/office/drawing/2014/main" id="{CE01BE99-C3B1-46D8-BE17-5159796538B5}"/>
              </a:ext>
            </a:extLst>
          </p:cNvPr>
          <p:cNvCxnSpPr>
            <a:cxnSpLocks/>
          </p:cNvCxnSpPr>
          <p:nvPr/>
        </p:nvCxnSpPr>
        <p:spPr>
          <a:xfrm flipV="1">
            <a:off x="8001000" y="5718799"/>
            <a:ext cx="228600" cy="3618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85BA2FC-271C-4D82-9669-351409851303}"/>
              </a:ext>
            </a:extLst>
          </p:cNvPr>
          <p:cNvCxnSpPr>
            <a:cxnSpLocks/>
          </p:cNvCxnSpPr>
          <p:nvPr/>
        </p:nvCxnSpPr>
        <p:spPr>
          <a:xfrm flipH="1" flipV="1">
            <a:off x="7924800" y="5718799"/>
            <a:ext cx="76200" cy="3618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89B8858D-D66B-6970-6D2B-835E21E4208A}"/>
              </a:ext>
            </a:extLst>
          </p:cNvPr>
          <p:cNvPicPr>
            <a:picLocks noChangeAspect="1"/>
          </p:cNvPicPr>
          <p:nvPr/>
        </p:nvPicPr>
        <p:blipFill>
          <a:blip r:embed="rId8"/>
          <a:stretch>
            <a:fillRect/>
          </a:stretch>
        </p:blipFill>
        <p:spPr>
          <a:xfrm>
            <a:off x="5486400" y="2551566"/>
            <a:ext cx="3602380" cy="3136767"/>
          </a:xfrm>
          <a:prstGeom prst="rect">
            <a:avLst/>
          </a:prstGeom>
          <a:ln w="12700">
            <a:solidFill>
              <a:schemeClr val="tx1"/>
            </a:solidFill>
          </a:ln>
        </p:spPr>
      </p:pic>
      <p:pic>
        <p:nvPicPr>
          <p:cNvPr id="5" name="Picture 4">
            <a:extLst>
              <a:ext uri="{FF2B5EF4-FFF2-40B4-BE49-F238E27FC236}">
                <a16:creationId xmlns:a16="http://schemas.microsoft.com/office/drawing/2014/main" id="{BFAD6DBD-534E-5FF8-F75C-2CF5224FADF9}"/>
              </a:ext>
            </a:extLst>
          </p:cNvPr>
          <p:cNvPicPr>
            <a:picLocks noChangeAspect="1"/>
          </p:cNvPicPr>
          <p:nvPr/>
        </p:nvPicPr>
        <p:blipFill>
          <a:blip r:embed="rId9"/>
          <a:stretch>
            <a:fillRect/>
          </a:stretch>
        </p:blipFill>
        <p:spPr>
          <a:xfrm>
            <a:off x="3203513" y="3803514"/>
            <a:ext cx="3019048" cy="600000"/>
          </a:xfrm>
          <a:prstGeom prst="rect">
            <a:avLst/>
          </a:prstGeom>
          <a:ln w="12700">
            <a:solidFill>
              <a:schemeClr val="tx1"/>
            </a:solidFill>
          </a:ln>
        </p:spPr>
      </p:pic>
      <p:pic>
        <p:nvPicPr>
          <p:cNvPr id="2" name="Picture 1">
            <a:extLst>
              <a:ext uri="{FF2B5EF4-FFF2-40B4-BE49-F238E27FC236}">
                <a16:creationId xmlns:a16="http://schemas.microsoft.com/office/drawing/2014/main" id="{ABE4EA93-548E-E4DE-A49E-D925AF802739}"/>
              </a:ext>
            </a:extLst>
          </p:cNvPr>
          <p:cNvPicPr>
            <a:picLocks noChangeAspect="1"/>
          </p:cNvPicPr>
          <p:nvPr/>
        </p:nvPicPr>
        <p:blipFill>
          <a:blip r:embed="rId10"/>
          <a:stretch>
            <a:fillRect/>
          </a:stretch>
        </p:blipFill>
        <p:spPr>
          <a:xfrm>
            <a:off x="2977229" y="2339545"/>
            <a:ext cx="524240" cy="408500"/>
          </a:xfrm>
          <a:prstGeom prst="rect">
            <a:avLst/>
          </a:prstGeom>
        </p:spPr>
      </p:pic>
    </p:spTree>
    <p:extLst>
      <p:ext uri="{BB962C8B-B14F-4D97-AF65-F5344CB8AC3E}">
        <p14:creationId xmlns:p14="http://schemas.microsoft.com/office/powerpoint/2010/main" val="3929124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325EA-0026-44C6-0146-BBAAEDE822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BE37C0-2B10-AE80-DB9D-5BA7F4CA867D}"/>
              </a:ext>
            </a:extLst>
          </p:cNvPr>
          <p:cNvSpPr>
            <a:spLocks noGrp="1"/>
          </p:cNvSpPr>
          <p:nvPr>
            <p:ph type="title"/>
          </p:nvPr>
        </p:nvSpPr>
        <p:spPr/>
        <p:txBody>
          <a:bodyPr/>
          <a:lstStyle/>
          <a:p>
            <a:r>
              <a:rPr lang="en-US" dirty="0"/>
              <a:t>Switching the Type of Microphone</a:t>
            </a:r>
          </a:p>
        </p:txBody>
      </p:sp>
      <p:sp>
        <p:nvSpPr>
          <p:cNvPr id="4" name="Slide Number Placeholder 3">
            <a:extLst>
              <a:ext uri="{FF2B5EF4-FFF2-40B4-BE49-F238E27FC236}">
                <a16:creationId xmlns:a16="http://schemas.microsoft.com/office/drawing/2014/main" id="{ECED331D-5D97-6C73-085E-1C298271AB90}"/>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6" name="TextBox 5">
            <a:extLst>
              <a:ext uri="{FF2B5EF4-FFF2-40B4-BE49-F238E27FC236}">
                <a16:creationId xmlns:a16="http://schemas.microsoft.com/office/drawing/2014/main" id="{2878602C-1894-3E39-28D0-95210BD410DA}"/>
              </a:ext>
            </a:extLst>
          </p:cNvPr>
          <p:cNvSpPr txBox="1"/>
          <p:nvPr/>
        </p:nvSpPr>
        <p:spPr>
          <a:xfrm>
            <a:off x="0" y="680621"/>
            <a:ext cx="4089903"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Helvetic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you need to switch the type of </a:t>
            </a:r>
            <a:r>
              <a:rPr lang="en-US" sz="1600" dirty="0">
                <a:solidFill>
                  <a:srgbClr val="000000"/>
                </a:solidFill>
                <a:latin typeface="Arial" panose="020B0604020202020204" pitchFamily="34" charset="0"/>
                <a:cs typeface="Arial" panose="020B0604020202020204" pitchFamily="34" charset="0"/>
              </a:rPr>
              <a:t>microphone you are using during your DMO session, you do not need to exit the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Simply click the </a:t>
            </a:r>
            <a:r>
              <a:rPr lang="en-US" sz="1600" dirty="0" err="1">
                <a:solidFill>
                  <a:srgbClr val="000000"/>
                </a:solidFill>
                <a:latin typeface="Arial" panose="020B0604020202020204" pitchFamily="34" charset="0"/>
                <a:cs typeface="Arial" panose="020B0604020202020204" pitchFamily="34" charset="0"/>
              </a:rPr>
              <a:t>DragonBar</a:t>
            </a:r>
            <a:r>
              <a:rPr lang="en-US" sz="1600" dirty="0">
                <a:solidFill>
                  <a:srgbClr val="000000"/>
                </a:solidFill>
                <a:latin typeface="Arial" panose="020B0604020202020204" pitchFamily="34" charset="0"/>
                <a:cs typeface="Arial" panose="020B0604020202020204" pitchFamily="34" charset="0"/>
              </a:rPr>
              <a:t> menu         and hover over </a:t>
            </a:r>
            <a:r>
              <a:rPr lang="en-US" sz="1600" b="1" dirty="0">
                <a:solidFill>
                  <a:srgbClr val="000000"/>
                </a:solidFill>
                <a:latin typeface="Arial" panose="020B0604020202020204" pitchFamily="34" charset="0"/>
                <a:cs typeface="Arial" panose="020B0604020202020204" pitchFamily="34" charset="0"/>
              </a:rPr>
              <a:t>Microphone </a:t>
            </a:r>
            <a:r>
              <a:rPr lang="en-US" sz="1600" dirty="0">
                <a:solidFill>
                  <a:srgbClr val="000000"/>
                </a:solidFill>
                <a:latin typeface="Arial" panose="020B0604020202020204" pitchFamily="34" charset="0"/>
                <a:cs typeface="Arial" panose="020B0604020202020204" pitchFamily="34" charset="0"/>
              </a:rPr>
              <a:t>in the dropdown menu.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panose="020B0604020202020204" pitchFamily="34" charset="0"/>
                <a:cs typeface="Arial" panose="020B0604020202020204" pitchFamily="34" charset="0"/>
              </a:rPr>
              <a:t>Click on the microphone you would like to switch to from the fly-out menu.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panose="020B0604020202020204" pitchFamily="34" charset="0"/>
                <a:cs typeface="Arial" panose="020B0604020202020204" pitchFamily="34" charset="0"/>
              </a:rPr>
              <a:t>Click </a:t>
            </a:r>
            <a:r>
              <a:rPr lang="en-US" sz="1600" b="1" dirty="0">
                <a:solidFill>
                  <a:srgbClr val="000000"/>
                </a:solidFill>
                <a:latin typeface="Arial" panose="020B0604020202020204" pitchFamily="34" charset="0"/>
                <a:cs typeface="Arial" panose="020B0604020202020204" pitchFamily="34" charset="0"/>
              </a:rPr>
              <a:t>OK</a:t>
            </a:r>
            <a:r>
              <a:rPr lang="en-US" sz="1600" dirty="0">
                <a:solidFill>
                  <a:srgbClr val="000000"/>
                </a:solidFill>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you are switching to the PowerMic Mobile, </a:t>
            </a:r>
            <a:r>
              <a:rPr lang="en-US" sz="1600" dirty="0">
                <a:solidFill>
                  <a:srgbClr val="000000"/>
                </a:solidFill>
                <a:latin typeface="Arial" panose="020B0604020202020204" pitchFamily="34" charset="0"/>
                <a:cs typeface="Arial" panose="020B0604020202020204" pitchFamily="34" charset="0"/>
              </a:rPr>
              <a:t>o</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pen the</a:t>
            </a:r>
            <a:r>
              <a:rPr lang="en-US" sz="1600" dirty="0">
                <a:solidFill>
                  <a:srgbClr val="000000"/>
                </a:solidFill>
                <a:latin typeface="Arial" panose="020B0604020202020204" pitchFamily="34" charset="0"/>
                <a:cs typeface="Arial" panose="020B0604020202020204" pitchFamily="34" charset="0"/>
              </a:rPr>
              <a:t> Nuance PowerMic Mobile app on your mobile device.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panose="020B0604020202020204" pitchFamily="34" charset="0"/>
                <a:cs typeface="Arial" panose="020B0604020202020204" pitchFamily="34" charset="0"/>
              </a:rPr>
              <a:t>DMO will automatically pair with your mobile device.  </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CF071C6-8646-B6C9-D544-29C0B3197DF5}"/>
              </a:ext>
            </a:extLst>
          </p:cNvPr>
          <p:cNvSpPr/>
          <p:nvPr/>
        </p:nvSpPr>
        <p:spPr>
          <a:xfrm>
            <a:off x="6666009" y="1657568"/>
            <a:ext cx="11430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2" name="Rectangle 1">
            <a:extLst>
              <a:ext uri="{FF2B5EF4-FFF2-40B4-BE49-F238E27FC236}">
                <a16:creationId xmlns:a16="http://schemas.microsoft.com/office/drawing/2014/main" id="{B749E872-858D-9292-A77A-1A916FC03DF0}"/>
              </a:ext>
            </a:extLst>
          </p:cNvPr>
          <p:cNvSpPr>
            <a:spLocks noChangeArrowheads="1"/>
          </p:cNvSpPr>
          <p:nvPr/>
        </p:nvSpPr>
        <p:spPr bwMode="auto">
          <a:xfrm>
            <a:off x="3733800" y="5029200"/>
            <a:ext cx="3276600" cy="1569660"/>
          </a:xfrm>
          <a:prstGeom prst="rect">
            <a:avLst/>
          </a:prstGeom>
          <a:solidFill>
            <a:schemeClr val="bg2">
              <a:lumMod val="40000"/>
              <a:lumOff val="60000"/>
            </a:schemeClr>
          </a:solidFill>
          <a:ln w="1270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defRPr/>
            </a:pPr>
            <a:r>
              <a:rPr lang="en-US" sz="1200" dirty="0">
                <a:solidFill>
                  <a:srgbClr val="C00000"/>
                </a:solidFill>
              </a:rPr>
              <a:t>If you logged into DMO and Epic via </a:t>
            </a:r>
            <a:r>
              <a:rPr lang="en-US" sz="1200" dirty="0">
                <a:solidFill>
                  <a:schemeClr val="tx1"/>
                </a:solidFill>
              </a:rPr>
              <a:t>DMO Hyperdrive</a:t>
            </a:r>
            <a:r>
              <a:rPr lang="en-US" sz="1200" dirty="0">
                <a:solidFill>
                  <a:srgbClr val="C00000"/>
                </a:solidFill>
              </a:rPr>
              <a:t>, DMO auto logged in and may not have defaulted to the microphone you are wanting to use today, and you will want to utilize this step if your microphone is not defaulted to </a:t>
            </a:r>
            <a:r>
              <a:rPr lang="en-US" sz="1200" dirty="0">
                <a:solidFill>
                  <a:schemeClr val="tx1"/>
                </a:solidFill>
              </a:rPr>
              <a:t>Nuance PowerMic Mobile </a:t>
            </a:r>
            <a:r>
              <a:rPr lang="en-US" sz="1200" dirty="0">
                <a:solidFill>
                  <a:srgbClr val="C00000"/>
                </a:solidFill>
              </a:rPr>
              <a:t>which we will be setting up next. </a:t>
            </a:r>
            <a:endParaRPr lang="en-US" altLang="en-US" sz="1200" b="0" dirty="0">
              <a:solidFill>
                <a:srgbClr val="C00000"/>
              </a:solidFill>
              <a:latin typeface="+mn-lt"/>
              <a:cs typeface="Arial" panose="020B0604020202020204" pitchFamily="34" charset="0"/>
            </a:endParaRPr>
          </a:p>
        </p:txBody>
      </p:sp>
      <p:cxnSp>
        <p:nvCxnSpPr>
          <p:cNvPr id="8" name="Straight Arrow Connector 7">
            <a:extLst>
              <a:ext uri="{FF2B5EF4-FFF2-40B4-BE49-F238E27FC236}">
                <a16:creationId xmlns:a16="http://schemas.microsoft.com/office/drawing/2014/main" id="{23C59359-8B80-E07D-3D13-79CA20E79F52}"/>
              </a:ext>
            </a:extLst>
          </p:cNvPr>
          <p:cNvCxnSpPr>
            <a:cxnSpLocks/>
          </p:cNvCxnSpPr>
          <p:nvPr/>
        </p:nvCxnSpPr>
        <p:spPr>
          <a:xfrm flipV="1">
            <a:off x="6782037" y="5683224"/>
            <a:ext cx="761763" cy="3535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C05B0A8-A3C6-F061-D4C0-045E7E54F965}"/>
              </a:ext>
            </a:extLst>
          </p:cNvPr>
          <p:cNvPicPr>
            <a:picLocks noChangeAspect="1"/>
          </p:cNvPicPr>
          <p:nvPr/>
        </p:nvPicPr>
        <p:blipFill>
          <a:blip r:embed="rId2"/>
          <a:stretch>
            <a:fillRect/>
          </a:stretch>
        </p:blipFill>
        <p:spPr>
          <a:xfrm>
            <a:off x="7595078" y="5269502"/>
            <a:ext cx="695238" cy="590476"/>
          </a:xfrm>
          <a:prstGeom prst="rect">
            <a:avLst/>
          </a:prstGeom>
        </p:spPr>
      </p:pic>
      <p:pic>
        <p:nvPicPr>
          <p:cNvPr id="22" name="Picture 21">
            <a:extLst>
              <a:ext uri="{FF2B5EF4-FFF2-40B4-BE49-F238E27FC236}">
                <a16:creationId xmlns:a16="http://schemas.microsoft.com/office/drawing/2014/main" id="{4AD4EE9E-6063-6C6C-42FB-6D5581B1B4B1}"/>
              </a:ext>
            </a:extLst>
          </p:cNvPr>
          <p:cNvPicPr>
            <a:picLocks noChangeAspect="1"/>
          </p:cNvPicPr>
          <p:nvPr/>
        </p:nvPicPr>
        <p:blipFill>
          <a:blip r:embed="rId3"/>
          <a:stretch>
            <a:fillRect/>
          </a:stretch>
        </p:blipFill>
        <p:spPr>
          <a:xfrm>
            <a:off x="6172200" y="933113"/>
            <a:ext cx="779620" cy="640784"/>
          </a:xfrm>
          <a:prstGeom prst="rect">
            <a:avLst/>
          </a:prstGeom>
        </p:spPr>
      </p:pic>
      <p:pic>
        <p:nvPicPr>
          <p:cNvPr id="11" name="Picture 10">
            <a:extLst>
              <a:ext uri="{FF2B5EF4-FFF2-40B4-BE49-F238E27FC236}">
                <a16:creationId xmlns:a16="http://schemas.microsoft.com/office/drawing/2014/main" id="{A4D575A3-58CB-5AE2-39DD-76C2109AAC70}"/>
              </a:ext>
            </a:extLst>
          </p:cNvPr>
          <p:cNvPicPr>
            <a:picLocks noChangeAspect="1"/>
          </p:cNvPicPr>
          <p:nvPr/>
        </p:nvPicPr>
        <p:blipFill>
          <a:blip r:embed="rId4"/>
          <a:stretch>
            <a:fillRect/>
          </a:stretch>
        </p:blipFill>
        <p:spPr>
          <a:xfrm>
            <a:off x="4568032" y="1609329"/>
            <a:ext cx="4590476" cy="3114286"/>
          </a:xfrm>
          <a:prstGeom prst="rect">
            <a:avLst/>
          </a:prstGeom>
        </p:spPr>
      </p:pic>
      <p:cxnSp>
        <p:nvCxnSpPr>
          <p:cNvPr id="13" name="Straight Arrow Connector 12">
            <a:extLst>
              <a:ext uri="{FF2B5EF4-FFF2-40B4-BE49-F238E27FC236}">
                <a16:creationId xmlns:a16="http://schemas.microsoft.com/office/drawing/2014/main" id="{376F029A-2F68-4CD3-4221-279BE3BD76AE}"/>
              </a:ext>
            </a:extLst>
          </p:cNvPr>
          <p:cNvCxnSpPr>
            <a:cxnSpLocks/>
          </p:cNvCxnSpPr>
          <p:nvPr/>
        </p:nvCxnSpPr>
        <p:spPr>
          <a:xfrm flipV="1">
            <a:off x="6781800" y="2590800"/>
            <a:ext cx="881740" cy="3462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C6C8E16-2908-CAE8-1497-D7654E1FF4FF}"/>
              </a:ext>
            </a:extLst>
          </p:cNvPr>
          <p:cNvPicPr>
            <a:picLocks noChangeAspect="1"/>
          </p:cNvPicPr>
          <p:nvPr/>
        </p:nvPicPr>
        <p:blipFill>
          <a:blip r:embed="rId5"/>
          <a:stretch>
            <a:fillRect/>
          </a:stretch>
        </p:blipFill>
        <p:spPr>
          <a:xfrm>
            <a:off x="8368007" y="5269502"/>
            <a:ext cx="757775" cy="590475"/>
          </a:xfrm>
          <a:prstGeom prst="rect">
            <a:avLst/>
          </a:prstGeom>
        </p:spPr>
      </p:pic>
    </p:spTree>
    <p:extLst>
      <p:ext uri="{BB962C8B-B14F-4D97-AF65-F5344CB8AC3E}">
        <p14:creationId xmlns:p14="http://schemas.microsoft.com/office/powerpoint/2010/main" val="4063803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3EED90-8260-D8F7-1770-80697BC29547}"/>
              </a:ext>
            </a:extLst>
          </p:cNvPr>
          <p:cNvPicPr>
            <a:picLocks noChangeAspect="1"/>
          </p:cNvPicPr>
          <p:nvPr/>
        </p:nvPicPr>
        <p:blipFill>
          <a:blip r:embed="rId3"/>
          <a:stretch>
            <a:fillRect/>
          </a:stretch>
        </p:blipFill>
        <p:spPr>
          <a:xfrm>
            <a:off x="5018373" y="1565761"/>
            <a:ext cx="2409524" cy="3133333"/>
          </a:xfrm>
          <a:prstGeom prst="rect">
            <a:avLst/>
          </a:prstGeom>
        </p:spPr>
      </p:pic>
      <p:sp>
        <p:nvSpPr>
          <p:cNvPr id="3" name="Title 2">
            <a:extLst>
              <a:ext uri="{FF2B5EF4-FFF2-40B4-BE49-F238E27FC236}">
                <a16:creationId xmlns:a16="http://schemas.microsoft.com/office/drawing/2014/main" id="{5AD53442-7566-4EC5-95E0-E1B461B5345C}"/>
              </a:ext>
            </a:extLst>
          </p:cNvPr>
          <p:cNvSpPr>
            <a:spLocks noGrp="1"/>
          </p:cNvSpPr>
          <p:nvPr>
            <p:ph type="title"/>
          </p:nvPr>
        </p:nvSpPr>
        <p:spPr/>
        <p:txBody>
          <a:bodyPr/>
          <a:lstStyle/>
          <a:p>
            <a:r>
              <a:rPr lang="en-US" sz="1900" dirty="0"/>
              <a:t>PowerMic  – Programming the Microphone Buttons</a:t>
            </a:r>
          </a:p>
        </p:txBody>
      </p:sp>
      <p:sp>
        <p:nvSpPr>
          <p:cNvPr id="4" name="Slide Number Placeholder 3">
            <a:extLst>
              <a:ext uri="{FF2B5EF4-FFF2-40B4-BE49-F238E27FC236}">
                <a16:creationId xmlns:a16="http://schemas.microsoft.com/office/drawing/2014/main" id="{8893DA7C-96D9-4E09-9412-DF37AD70520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8" name="TextBox 7">
            <a:extLst>
              <a:ext uri="{FF2B5EF4-FFF2-40B4-BE49-F238E27FC236}">
                <a16:creationId xmlns:a16="http://schemas.microsoft.com/office/drawing/2014/main" id="{8781F9F2-31E6-4397-9DEF-73338C1EC0F8}"/>
              </a:ext>
            </a:extLst>
          </p:cNvPr>
          <p:cNvSpPr txBox="1"/>
          <p:nvPr/>
        </p:nvSpPr>
        <p:spPr>
          <a:xfrm>
            <a:off x="76200" y="990600"/>
            <a:ext cx="4800600"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note, </a:t>
            </a:r>
            <a:r>
              <a:rPr lang="en-US" dirty="0">
                <a:solidFill>
                  <a:srgbClr val="000000"/>
                </a:solidFill>
                <a:latin typeface="Arial" panose="020B0604020202020204" pitchFamily="34" charset="0"/>
                <a:cs typeface="Arial" panose="020B0604020202020204" pitchFamily="34" charset="0"/>
              </a:rPr>
              <a:t>the PowerMic has default settings for each button; however, you can program the buttons based on your preferences.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Arial" panose="020B0604020202020204" pitchFamily="34" charset="0"/>
                <a:cs typeface="Arial" panose="020B0604020202020204" pitchFamily="34" charset="0"/>
              </a:rPr>
              <a:t>C</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lick the </a:t>
            </a:r>
            <a:r>
              <a:rPr kumimoji="0" lang="en-US"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DragonBar</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menu        and select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Options </a:t>
            </a:r>
            <a:r>
              <a:rPr kumimoji="0" lang="en-US"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from the drop-down menu.</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Select </a:t>
            </a:r>
            <a:r>
              <a:rPr lang="en-US" b="1" dirty="0">
                <a:latin typeface="Arial" panose="020B0604020202020204" pitchFamily="34" charset="0"/>
                <a:cs typeface="Arial" panose="020B0604020202020204" pitchFamily="34" charset="0"/>
              </a:rPr>
              <a:t>Microphone Buttons</a:t>
            </a:r>
            <a:r>
              <a:rPr lang="en-US" dirty="0">
                <a:latin typeface="Arial" panose="020B0604020202020204" pitchFamily="34" charset="0"/>
                <a:cs typeface="Arial" panose="020B0604020202020204" pitchFamily="34" charset="0"/>
              </a:rPr>
              <a:t> from the Options window menu</a:t>
            </a:r>
            <a:r>
              <a:rPr lang="en-US" b="1"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Click the drop-down arrow for the button you want to program to view options and select an option to program the button.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Click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Apply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Click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Close.</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2A6D7D14-C10E-1BEC-1F91-1ECA60CD1026}"/>
              </a:ext>
            </a:extLst>
          </p:cNvPr>
          <p:cNvPicPr>
            <a:picLocks noChangeAspect="1"/>
          </p:cNvPicPr>
          <p:nvPr/>
        </p:nvPicPr>
        <p:blipFill>
          <a:blip r:embed="rId4"/>
          <a:stretch>
            <a:fillRect/>
          </a:stretch>
        </p:blipFill>
        <p:spPr>
          <a:xfrm>
            <a:off x="3186900" y="2353667"/>
            <a:ext cx="419791" cy="327110"/>
          </a:xfrm>
          <a:prstGeom prst="rect">
            <a:avLst/>
          </a:prstGeom>
        </p:spPr>
      </p:pic>
      <p:pic>
        <p:nvPicPr>
          <p:cNvPr id="9" name="Picture 8">
            <a:extLst>
              <a:ext uri="{FF2B5EF4-FFF2-40B4-BE49-F238E27FC236}">
                <a16:creationId xmlns:a16="http://schemas.microsoft.com/office/drawing/2014/main" id="{87CF373F-963E-9C21-A0EC-FCD22B20E0A6}"/>
              </a:ext>
            </a:extLst>
          </p:cNvPr>
          <p:cNvPicPr>
            <a:picLocks noChangeAspect="1"/>
          </p:cNvPicPr>
          <p:nvPr/>
        </p:nvPicPr>
        <p:blipFill>
          <a:blip r:embed="rId5"/>
          <a:stretch>
            <a:fillRect/>
          </a:stretch>
        </p:blipFill>
        <p:spPr>
          <a:xfrm>
            <a:off x="5618027" y="2971800"/>
            <a:ext cx="3525973" cy="3075254"/>
          </a:xfrm>
          <a:prstGeom prst="rect">
            <a:avLst/>
          </a:prstGeom>
          <a:ln w="12700">
            <a:solidFill>
              <a:schemeClr val="tx1"/>
            </a:solidFill>
          </a:ln>
        </p:spPr>
      </p:pic>
      <p:pic>
        <p:nvPicPr>
          <p:cNvPr id="10" name="Picture 9">
            <a:extLst>
              <a:ext uri="{FF2B5EF4-FFF2-40B4-BE49-F238E27FC236}">
                <a16:creationId xmlns:a16="http://schemas.microsoft.com/office/drawing/2014/main" id="{789B4ACB-39C4-B082-CCD6-0805BFD9C280}"/>
              </a:ext>
            </a:extLst>
          </p:cNvPr>
          <p:cNvPicPr>
            <a:picLocks noChangeAspect="1"/>
          </p:cNvPicPr>
          <p:nvPr/>
        </p:nvPicPr>
        <p:blipFill>
          <a:blip r:embed="rId6"/>
          <a:stretch>
            <a:fillRect/>
          </a:stretch>
        </p:blipFill>
        <p:spPr>
          <a:xfrm>
            <a:off x="6799326" y="961697"/>
            <a:ext cx="628571" cy="504762"/>
          </a:xfrm>
          <a:prstGeom prst="rect">
            <a:avLst/>
          </a:prstGeom>
        </p:spPr>
      </p:pic>
    </p:spTree>
    <p:extLst>
      <p:ext uri="{BB962C8B-B14F-4D97-AF65-F5344CB8AC3E}">
        <p14:creationId xmlns:p14="http://schemas.microsoft.com/office/powerpoint/2010/main" val="679666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630C50-CC95-DB3B-EAE4-3682F320217E}"/>
              </a:ext>
            </a:extLst>
          </p:cNvPr>
          <p:cNvPicPr>
            <a:picLocks noChangeAspect="1"/>
          </p:cNvPicPr>
          <p:nvPr/>
        </p:nvPicPr>
        <p:blipFill>
          <a:blip r:embed="rId3"/>
          <a:stretch>
            <a:fillRect/>
          </a:stretch>
        </p:blipFill>
        <p:spPr>
          <a:xfrm>
            <a:off x="4329228" y="1505050"/>
            <a:ext cx="2409524" cy="3133333"/>
          </a:xfrm>
          <a:prstGeom prst="rect">
            <a:avLst/>
          </a:prstGeom>
        </p:spPr>
      </p:pic>
      <p:sp>
        <p:nvSpPr>
          <p:cNvPr id="3" name="Title 2">
            <a:extLst>
              <a:ext uri="{FF2B5EF4-FFF2-40B4-BE49-F238E27FC236}">
                <a16:creationId xmlns:a16="http://schemas.microsoft.com/office/drawing/2014/main" id="{5AD53442-7566-4EC5-95E0-E1B461B5345C}"/>
              </a:ext>
            </a:extLst>
          </p:cNvPr>
          <p:cNvSpPr>
            <a:spLocks noGrp="1"/>
          </p:cNvSpPr>
          <p:nvPr>
            <p:ph type="title"/>
          </p:nvPr>
        </p:nvSpPr>
        <p:spPr/>
        <p:txBody>
          <a:bodyPr/>
          <a:lstStyle/>
          <a:p>
            <a:r>
              <a:rPr lang="en-US" sz="1900" dirty="0"/>
              <a:t>PowerMic Mobile - Programming to Optimize for Rapid Navigation</a:t>
            </a:r>
          </a:p>
        </p:txBody>
      </p:sp>
      <p:sp>
        <p:nvSpPr>
          <p:cNvPr id="4" name="Slide Number Placeholder 3">
            <a:extLst>
              <a:ext uri="{FF2B5EF4-FFF2-40B4-BE49-F238E27FC236}">
                <a16:creationId xmlns:a16="http://schemas.microsoft.com/office/drawing/2014/main" id="{8893DA7C-96D9-4E09-9412-DF37AD70520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8" name="TextBox 7">
            <a:extLst>
              <a:ext uri="{FF2B5EF4-FFF2-40B4-BE49-F238E27FC236}">
                <a16:creationId xmlns:a16="http://schemas.microsoft.com/office/drawing/2014/main" id="{8781F9F2-31E6-4397-9DEF-73338C1EC0F8}"/>
              </a:ext>
            </a:extLst>
          </p:cNvPr>
          <p:cNvSpPr txBox="1"/>
          <p:nvPr/>
        </p:nvSpPr>
        <p:spPr>
          <a:xfrm>
            <a:off x="76200" y="990600"/>
            <a:ext cx="4129086"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you tend to </a:t>
            </a:r>
            <a:r>
              <a:rPr lang="en-US" dirty="0">
                <a:solidFill>
                  <a:srgbClr val="000000"/>
                </a:solidFill>
                <a:latin typeface="Arial" panose="020B0604020202020204" pitchFamily="34" charset="0"/>
                <a:cs typeface="Arial" panose="020B0604020202020204" pitchFamily="34" charset="0"/>
              </a:rPr>
              <a:t>navigate rapidly and it feels like DMO is having an issue keeping up with your clicks: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Arial" panose="020B0604020202020204" pitchFamily="34" charset="0"/>
                <a:cs typeface="Arial" panose="020B0604020202020204" pitchFamily="34" charset="0"/>
              </a:rPr>
              <a:t>C</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lick the </a:t>
            </a:r>
            <a:r>
              <a:rPr kumimoji="0" lang="en-US"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DragonBar</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menu        and select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Options </a:t>
            </a:r>
            <a:r>
              <a:rPr kumimoji="0" lang="en-US"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from the drop-down menu.</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Select </a:t>
            </a:r>
            <a:r>
              <a:rPr lang="en-US" b="1" dirty="0">
                <a:latin typeface="Arial" panose="020B0604020202020204" pitchFamily="34" charset="0"/>
                <a:cs typeface="Arial" panose="020B0604020202020204" pitchFamily="34" charset="0"/>
              </a:rPr>
              <a:t>General</a:t>
            </a:r>
            <a:r>
              <a:rPr lang="en-US" dirty="0">
                <a:latin typeface="Arial" panose="020B0604020202020204" pitchFamily="34" charset="0"/>
                <a:cs typeface="Arial" panose="020B0604020202020204" pitchFamily="34" charset="0"/>
              </a:rPr>
              <a:t> from the Options window menu and check the box for </a:t>
            </a:r>
            <a:r>
              <a:rPr lang="en-US" b="1" dirty="0">
                <a:latin typeface="Arial" panose="020B0604020202020204" pitchFamily="34" charset="0"/>
                <a:cs typeface="Arial" panose="020B0604020202020204" pitchFamily="34" charset="0"/>
              </a:rPr>
              <a:t>Optimize for rapid navigation.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Click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Apply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Click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Close.</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6" name="Picture 25">
            <a:extLst>
              <a:ext uri="{FF2B5EF4-FFF2-40B4-BE49-F238E27FC236}">
                <a16:creationId xmlns:a16="http://schemas.microsoft.com/office/drawing/2014/main" id="{3E6D7B4C-6CC1-4AF6-A0B8-285537AA7056}"/>
              </a:ext>
            </a:extLst>
          </p:cNvPr>
          <p:cNvPicPr>
            <a:picLocks noChangeAspect="1"/>
          </p:cNvPicPr>
          <p:nvPr/>
        </p:nvPicPr>
        <p:blipFill>
          <a:blip r:embed="rId4"/>
          <a:stretch>
            <a:fillRect/>
          </a:stretch>
        </p:blipFill>
        <p:spPr>
          <a:xfrm>
            <a:off x="2667000" y="4333905"/>
            <a:ext cx="276190" cy="238095"/>
          </a:xfrm>
          <a:prstGeom prst="rect">
            <a:avLst/>
          </a:prstGeom>
        </p:spPr>
      </p:pic>
      <p:pic>
        <p:nvPicPr>
          <p:cNvPr id="12" name="Picture 11">
            <a:extLst>
              <a:ext uri="{FF2B5EF4-FFF2-40B4-BE49-F238E27FC236}">
                <a16:creationId xmlns:a16="http://schemas.microsoft.com/office/drawing/2014/main" id="{2A6D7D14-C10E-1BEC-1F91-1ECA60CD1026}"/>
              </a:ext>
            </a:extLst>
          </p:cNvPr>
          <p:cNvPicPr>
            <a:picLocks noChangeAspect="1"/>
          </p:cNvPicPr>
          <p:nvPr/>
        </p:nvPicPr>
        <p:blipFill>
          <a:blip r:embed="rId5"/>
          <a:stretch>
            <a:fillRect/>
          </a:stretch>
        </p:blipFill>
        <p:spPr>
          <a:xfrm>
            <a:off x="3186900" y="2353667"/>
            <a:ext cx="419791" cy="327110"/>
          </a:xfrm>
          <a:prstGeom prst="rect">
            <a:avLst/>
          </a:prstGeom>
        </p:spPr>
      </p:pic>
      <p:pic>
        <p:nvPicPr>
          <p:cNvPr id="10" name="Picture 9">
            <a:extLst>
              <a:ext uri="{FF2B5EF4-FFF2-40B4-BE49-F238E27FC236}">
                <a16:creationId xmlns:a16="http://schemas.microsoft.com/office/drawing/2014/main" id="{EB29690B-163A-10B1-B94D-98092BB574BF}"/>
              </a:ext>
            </a:extLst>
          </p:cNvPr>
          <p:cNvPicPr>
            <a:picLocks noChangeAspect="1"/>
          </p:cNvPicPr>
          <p:nvPr/>
        </p:nvPicPr>
        <p:blipFill>
          <a:blip r:embed="rId6"/>
          <a:stretch>
            <a:fillRect/>
          </a:stretch>
        </p:blipFill>
        <p:spPr>
          <a:xfrm>
            <a:off x="5144890" y="1691661"/>
            <a:ext cx="3953719" cy="3448323"/>
          </a:xfrm>
          <a:prstGeom prst="rect">
            <a:avLst/>
          </a:prstGeom>
        </p:spPr>
      </p:pic>
      <p:pic>
        <p:nvPicPr>
          <p:cNvPr id="18" name="Picture 17">
            <a:extLst>
              <a:ext uri="{FF2B5EF4-FFF2-40B4-BE49-F238E27FC236}">
                <a16:creationId xmlns:a16="http://schemas.microsoft.com/office/drawing/2014/main" id="{69055030-8C53-76F8-644C-B38CC8E89F00}"/>
              </a:ext>
            </a:extLst>
          </p:cNvPr>
          <p:cNvPicPr>
            <a:picLocks noChangeAspect="1"/>
          </p:cNvPicPr>
          <p:nvPr/>
        </p:nvPicPr>
        <p:blipFill>
          <a:blip r:embed="rId7"/>
          <a:stretch>
            <a:fillRect/>
          </a:stretch>
        </p:blipFill>
        <p:spPr>
          <a:xfrm>
            <a:off x="3783312" y="4870390"/>
            <a:ext cx="2171429" cy="1076190"/>
          </a:xfrm>
          <a:prstGeom prst="rect">
            <a:avLst/>
          </a:prstGeom>
          <a:ln w="12700">
            <a:solidFill>
              <a:schemeClr val="tx1"/>
            </a:solidFill>
          </a:ln>
        </p:spPr>
      </p:pic>
      <p:cxnSp>
        <p:nvCxnSpPr>
          <p:cNvPr id="23" name="Straight Arrow Connector 22">
            <a:extLst>
              <a:ext uri="{FF2B5EF4-FFF2-40B4-BE49-F238E27FC236}">
                <a16:creationId xmlns:a16="http://schemas.microsoft.com/office/drawing/2014/main" id="{30824D07-B693-4BB4-B4DF-CA8CDAA7EE32}"/>
              </a:ext>
            </a:extLst>
          </p:cNvPr>
          <p:cNvCxnSpPr>
            <a:cxnSpLocks/>
          </p:cNvCxnSpPr>
          <p:nvPr/>
        </p:nvCxnSpPr>
        <p:spPr>
          <a:xfrm flipH="1">
            <a:off x="5307236" y="3415822"/>
            <a:ext cx="407764" cy="13147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B0C4A42-1D0E-4128-8B39-508406AF2F75}"/>
              </a:ext>
            </a:extLst>
          </p:cNvPr>
          <p:cNvSpPr/>
          <p:nvPr/>
        </p:nvSpPr>
        <p:spPr>
          <a:xfrm>
            <a:off x="3886200" y="5325984"/>
            <a:ext cx="1905000" cy="3128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5" name="Picture 4">
            <a:extLst>
              <a:ext uri="{FF2B5EF4-FFF2-40B4-BE49-F238E27FC236}">
                <a16:creationId xmlns:a16="http://schemas.microsoft.com/office/drawing/2014/main" id="{CFAC40CC-E35A-39DE-00C1-36395BA168A5}"/>
              </a:ext>
            </a:extLst>
          </p:cNvPr>
          <p:cNvPicPr>
            <a:picLocks noChangeAspect="1"/>
          </p:cNvPicPr>
          <p:nvPr/>
        </p:nvPicPr>
        <p:blipFill>
          <a:blip r:embed="rId8"/>
          <a:stretch>
            <a:fillRect/>
          </a:stretch>
        </p:blipFill>
        <p:spPr>
          <a:xfrm>
            <a:off x="6073054" y="892019"/>
            <a:ext cx="628571" cy="504762"/>
          </a:xfrm>
          <a:prstGeom prst="rect">
            <a:avLst/>
          </a:prstGeom>
        </p:spPr>
      </p:pic>
    </p:spTree>
    <p:extLst>
      <p:ext uri="{BB962C8B-B14F-4D97-AF65-F5344CB8AC3E}">
        <p14:creationId xmlns:p14="http://schemas.microsoft.com/office/powerpoint/2010/main" val="2991107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2"/>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err="1">
                <a:latin typeface="Arial" pitchFamily="34" charset="0"/>
                <a:cs typeface="Arial" pitchFamily="34" charset="0"/>
              </a:rPr>
              <a:t>DragonBar</a:t>
            </a:r>
            <a:endParaRPr lang="en-US" dirty="0">
              <a:latin typeface="Arial" pitchFamily="34" charset="0"/>
              <a:cs typeface="Arial" pitchFamily="34" charset="0"/>
            </a:endParaRPr>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E251FCF-5372-4614-86EE-2346D10534B8}" type="slidenum">
              <a:rPr kumimoji="0" lang="en-US" sz="1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p:txBody>
      </p:sp>
      <p:sp>
        <p:nvSpPr>
          <p:cNvPr id="15" name="TextBox 14">
            <a:extLst>
              <a:ext uri="{FF2B5EF4-FFF2-40B4-BE49-F238E27FC236}">
                <a16:creationId xmlns:a16="http://schemas.microsoft.com/office/drawing/2014/main" id="{3FABFAD1-195F-4670-BA13-509F5D6AFAB0}"/>
              </a:ext>
            </a:extLst>
          </p:cNvPr>
          <p:cNvSpPr txBox="1"/>
          <p:nvPr/>
        </p:nvSpPr>
        <p:spPr>
          <a:xfrm>
            <a:off x="76200" y="1044714"/>
            <a:ext cx="89154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TIP</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Click on the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DragonBar</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drag it to your desired location.</a:t>
            </a:r>
          </a:p>
        </p:txBody>
      </p:sp>
      <p:cxnSp>
        <p:nvCxnSpPr>
          <p:cNvPr id="16" name="Straight Arrow Connector 15">
            <a:extLst>
              <a:ext uri="{FF2B5EF4-FFF2-40B4-BE49-F238E27FC236}">
                <a16:creationId xmlns:a16="http://schemas.microsoft.com/office/drawing/2014/main" id="{0F32E52F-1886-40D1-9E5B-9548309D2157}"/>
              </a:ext>
            </a:extLst>
          </p:cNvPr>
          <p:cNvCxnSpPr>
            <a:cxnSpLocks/>
          </p:cNvCxnSpPr>
          <p:nvPr/>
        </p:nvCxnSpPr>
        <p:spPr>
          <a:xfrm>
            <a:off x="1111469" y="3218021"/>
            <a:ext cx="793531" cy="5157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52B0D28-AC55-4B0F-B3B7-3B1F9E6BBA60}"/>
              </a:ext>
            </a:extLst>
          </p:cNvPr>
          <p:cNvSpPr txBox="1"/>
          <p:nvPr/>
        </p:nvSpPr>
        <p:spPr>
          <a:xfrm>
            <a:off x="228600" y="2754868"/>
            <a:ext cx="2498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Stop/Start Recording</a:t>
            </a:r>
          </a:p>
        </p:txBody>
      </p:sp>
      <p:cxnSp>
        <p:nvCxnSpPr>
          <p:cNvPr id="33" name="Straight Arrow Connector 32">
            <a:extLst>
              <a:ext uri="{FF2B5EF4-FFF2-40B4-BE49-F238E27FC236}">
                <a16:creationId xmlns:a16="http://schemas.microsoft.com/office/drawing/2014/main" id="{C8D1B14A-A288-4F3C-BB58-D9D06B03BA89}"/>
              </a:ext>
            </a:extLst>
          </p:cNvPr>
          <p:cNvCxnSpPr>
            <a:cxnSpLocks/>
            <a:endCxn id="10" idx="3"/>
          </p:cNvCxnSpPr>
          <p:nvPr/>
        </p:nvCxnSpPr>
        <p:spPr>
          <a:xfrm flipH="1">
            <a:off x="4467133" y="3134821"/>
            <a:ext cx="638267" cy="3132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2B8B841-DC2B-4708-823E-98F3A393ED7E}"/>
              </a:ext>
            </a:extLst>
          </p:cNvPr>
          <p:cNvSpPr txBox="1"/>
          <p:nvPr/>
        </p:nvSpPr>
        <p:spPr>
          <a:xfrm>
            <a:off x="5105400" y="2782669"/>
            <a:ext cx="3886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Open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DragonBar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Menu (Nickname:  “hamburger”)</a:t>
            </a:r>
          </a:p>
        </p:txBody>
      </p:sp>
      <p:cxnSp>
        <p:nvCxnSpPr>
          <p:cNvPr id="36" name="Straight Arrow Connector 35">
            <a:extLst>
              <a:ext uri="{FF2B5EF4-FFF2-40B4-BE49-F238E27FC236}">
                <a16:creationId xmlns:a16="http://schemas.microsoft.com/office/drawing/2014/main" id="{E85D9EF0-ED4F-44E7-B606-DBE83A5C5273}"/>
              </a:ext>
            </a:extLst>
          </p:cNvPr>
          <p:cNvCxnSpPr>
            <a:cxnSpLocks/>
          </p:cNvCxnSpPr>
          <p:nvPr/>
        </p:nvCxnSpPr>
        <p:spPr>
          <a:xfrm flipH="1">
            <a:off x="6918344" y="4191000"/>
            <a:ext cx="102963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64FFFB4-044D-4E81-A5BA-19B0F78EE575}"/>
              </a:ext>
            </a:extLst>
          </p:cNvPr>
          <p:cNvSpPr txBox="1"/>
          <p:nvPr/>
        </p:nvSpPr>
        <p:spPr>
          <a:xfrm>
            <a:off x="6904364" y="3516868"/>
            <a:ext cx="23920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DragonBar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Menu</a:t>
            </a:r>
          </a:p>
        </p:txBody>
      </p:sp>
      <p:sp>
        <p:nvSpPr>
          <p:cNvPr id="45" name="TextBox 44">
            <a:extLst>
              <a:ext uri="{FF2B5EF4-FFF2-40B4-BE49-F238E27FC236}">
                <a16:creationId xmlns:a16="http://schemas.microsoft.com/office/drawing/2014/main" id="{2A7BEBEA-496F-4D7B-83A0-2D57BF5A5888}"/>
              </a:ext>
            </a:extLst>
          </p:cNvPr>
          <p:cNvSpPr txBox="1"/>
          <p:nvPr/>
        </p:nvSpPr>
        <p:spPr>
          <a:xfrm>
            <a:off x="3048000" y="3593068"/>
            <a:ext cx="4722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a:t>
            </a:r>
          </a:p>
        </p:txBody>
      </p:sp>
      <p:pic>
        <p:nvPicPr>
          <p:cNvPr id="2" name="Picture 1">
            <a:extLst>
              <a:ext uri="{FF2B5EF4-FFF2-40B4-BE49-F238E27FC236}">
                <a16:creationId xmlns:a16="http://schemas.microsoft.com/office/drawing/2014/main" id="{95889ADF-C66A-42EE-A5E3-EB06E1D4C8A2}"/>
              </a:ext>
            </a:extLst>
          </p:cNvPr>
          <p:cNvPicPr>
            <a:picLocks noChangeAspect="1"/>
          </p:cNvPicPr>
          <p:nvPr/>
        </p:nvPicPr>
        <p:blipFill>
          <a:blip r:embed="rId2"/>
          <a:stretch>
            <a:fillRect/>
          </a:stretch>
        </p:blipFill>
        <p:spPr>
          <a:xfrm flipH="1">
            <a:off x="8250010" y="1254393"/>
            <a:ext cx="711100" cy="864895"/>
          </a:xfrm>
          <a:prstGeom prst="rect">
            <a:avLst/>
          </a:prstGeom>
        </p:spPr>
      </p:pic>
      <p:pic>
        <p:nvPicPr>
          <p:cNvPr id="5" name="Picture 4">
            <a:extLst>
              <a:ext uri="{FF2B5EF4-FFF2-40B4-BE49-F238E27FC236}">
                <a16:creationId xmlns:a16="http://schemas.microsoft.com/office/drawing/2014/main" id="{5A329CDE-5DF1-B41D-F040-99E0A9E343EB}"/>
              </a:ext>
            </a:extLst>
          </p:cNvPr>
          <p:cNvPicPr>
            <a:picLocks noChangeAspect="1"/>
          </p:cNvPicPr>
          <p:nvPr/>
        </p:nvPicPr>
        <p:blipFill>
          <a:blip r:embed="rId3"/>
          <a:stretch>
            <a:fillRect/>
          </a:stretch>
        </p:blipFill>
        <p:spPr>
          <a:xfrm>
            <a:off x="2009867" y="3162371"/>
            <a:ext cx="733333" cy="571429"/>
          </a:xfrm>
          <a:prstGeom prst="rect">
            <a:avLst/>
          </a:prstGeom>
        </p:spPr>
      </p:pic>
      <p:pic>
        <p:nvPicPr>
          <p:cNvPr id="10" name="Picture 9">
            <a:extLst>
              <a:ext uri="{FF2B5EF4-FFF2-40B4-BE49-F238E27FC236}">
                <a16:creationId xmlns:a16="http://schemas.microsoft.com/office/drawing/2014/main" id="{C6F02B47-8DDF-E74C-3E28-4133051BDC76}"/>
              </a:ext>
            </a:extLst>
          </p:cNvPr>
          <p:cNvPicPr>
            <a:picLocks noChangeAspect="1"/>
          </p:cNvPicPr>
          <p:nvPr/>
        </p:nvPicPr>
        <p:blipFill>
          <a:blip r:embed="rId4"/>
          <a:stretch>
            <a:fillRect/>
          </a:stretch>
        </p:blipFill>
        <p:spPr>
          <a:xfrm>
            <a:off x="3733800" y="3162371"/>
            <a:ext cx="733333" cy="571429"/>
          </a:xfrm>
          <a:prstGeom prst="rect">
            <a:avLst/>
          </a:prstGeom>
        </p:spPr>
      </p:pic>
      <p:sp>
        <p:nvSpPr>
          <p:cNvPr id="49" name="Rectangle 48">
            <a:extLst>
              <a:ext uri="{FF2B5EF4-FFF2-40B4-BE49-F238E27FC236}">
                <a16:creationId xmlns:a16="http://schemas.microsoft.com/office/drawing/2014/main" id="{3D9EA0D1-D3BB-4362-F145-968861611660}"/>
              </a:ext>
            </a:extLst>
          </p:cNvPr>
          <p:cNvSpPr/>
          <p:nvPr/>
        </p:nvSpPr>
        <p:spPr>
          <a:xfrm>
            <a:off x="4191000" y="3439621"/>
            <a:ext cx="222324" cy="2179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26E97A8-8E70-2D08-F05B-EAA0ADE72848}"/>
              </a:ext>
            </a:extLst>
          </p:cNvPr>
          <p:cNvPicPr>
            <a:picLocks noChangeAspect="1"/>
          </p:cNvPicPr>
          <p:nvPr/>
        </p:nvPicPr>
        <p:blipFill>
          <a:blip r:embed="rId5"/>
          <a:stretch>
            <a:fillRect/>
          </a:stretch>
        </p:blipFill>
        <p:spPr>
          <a:xfrm>
            <a:off x="1990819" y="3895800"/>
            <a:ext cx="752381" cy="600000"/>
          </a:xfrm>
          <a:prstGeom prst="rect">
            <a:avLst/>
          </a:prstGeom>
        </p:spPr>
      </p:pic>
      <p:pic>
        <p:nvPicPr>
          <p:cNvPr id="7" name="Picture 6">
            <a:extLst>
              <a:ext uri="{FF2B5EF4-FFF2-40B4-BE49-F238E27FC236}">
                <a16:creationId xmlns:a16="http://schemas.microsoft.com/office/drawing/2014/main" id="{F5D75FC1-5026-CB4D-B28F-3F026A86453E}"/>
              </a:ext>
            </a:extLst>
          </p:cNvPr>
          <p:cNvPicPr>
            <a:picLocks noChangeAspect="1"/>
          </p:cNvPicPr>
          <p:nvPr/>
        </p:nvPicPr>
        <p:blipFill>
          <a:blip r:embed="rId6"/>
          <a:stretch>
            <a:fillRect/>
          </a:stretch>
        </p:blipFill>
        <p:spPr>
          <a:xfrm>
            <a:off x="3714750" y="3899928"/>
            <a:ext cx="752381" cy="586271"/>
          </a:xfrm>
          <a:prstGeom prst="rect">
            <a:avLst/>
          </a:prstGeom>
        </p:spPr>
      </p:pic>
      <p:pic>
        <p:nvPicPr>
          <p:cNvPr id="11" name="Picture 10">
            <a:extLst>
              <a:ext uri="{FF2B5EF4-FFF2-40B4-BE49-F238E27FC236}">
                <a16:creationId xmlns:a16="http://schemas.microsoft.com/office/drawing/2014/main" id="{4CFFEB91-2905-EACF-58D7-41CB0D3AF1F7}"/>
              </a:ext>
            </a:extLst>
          </p:cNvPr>
          <p:cNvPicPr>
            <a:picLocks noChangeAspect="1"/>
          </p:cNvPicPr>
          <p:nvPr/>
        </p:nvPicPr>
        <p:blipFill>
          <a:blip r:embed="rId7"/>
          <a:stretch>
            <a:fillRect/>
          </a:stretch>
        </p:blipFill>
        <p:spPr>
          <a:xfrm>
            <a:off x="2838561" y="4953095"/>
            <a:ext cx="1628571" cy="761905"/>
          </a:xfrm>
          <a:prstGeom prst="rect">
            <a:avLst/>
          </a:prstGeom>
        </p:spPr>
      </p:pic>
      <p:sp>
        <p:nvSpPr>
          <p:cNvPr id="12" name="TextBox 11">
            <a:extLst>
              <a:ext uri="{FF2B5EF4-FFF2-40B4-BE49-F238E27FC236}">
                <a16:creationId xmlns:a16="http://schemas.microsoft.com/office/drawing/2014/main" id="{4894D8C9-39B4-009D-BD07-B16C7DC2F16E}"/>
              </a:ext>
            </a:extLst>
          </p:cNvPr>
          <p:cNvSpPr txBox="1"/>
          <p:nvPr/>
        </p:nvSpPr>
        <p:spPr>
          <a:xfrm>
            <a:off x="228600" y="4665583"/>
            <a:ext cx="2514600"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Run Dragon Medical Advisor</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(Suggests corrections in your dictation to enhance ICD compliance – may be activated for specific physicians and be a future enhancement for others.)</a:t>
            </a:r>
          </a:p>
        </p:txBody>
      </p:sp>
      <p:cxnSp>
        <p:nvCxnSpPr>
          <p:cNvPr id="13" name="Straight Arrow Connector 12">
            <a:extLst>
              <a:ext uri="{FF2B5EF4-FFF2-40B4-BE49-F238E27FC236}">
                <a16:creationId xmlns:a16="http://schemas.microsoft.com/office/drawing/2014/main" id="{86189AB2-00BD-BEC8-5A06-966BC5C55CEC}"/>
              </a:ext>
            </a:extLst>
          </p:cNvPr>
          <p:cNvCxnSpPr>
            <a:cxnSpLocks/>
          </p:cNvCxnSpPr>
          <p:nvPr/>
        </p:nvCxnSpPr>
        <p:spPr>
          <a:xfrm>
            <a:off x="1295400" y="5181600"/>
            <a:ext cx="145176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C178DF9-BCFB-E439-6FCB-E108CF483E29}"/>
              </a:ext>
            </a:extLst>
          </p:cNvPr>
          <p:cNvSpPr txBox="1"/>
          <p:nvPr/>
        </p:nvSpPr>
        <p:spPr>
          <a:xfrm>
            <a:off x="2895600" y="2373868"/>
            <a:ext cx="2438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Hide the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DragonBar</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427AE7FA-E0AA-E103-105F-831567D1AB9D}"/>
              </a:ext>
            </a:extLst>
          </p:cNvPr>
          <p:cNvSpPr/>
          <p:nvPr/>
        </p:nvSpPr>
        <p:spPr>
          <a:xfrm>
            <a:off x="4028610" y="3134822"/>
            <a:ext cx="234320" cy="152399"/>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6D3E4BA1-3DA0-25CC-70DA-24D9D78E2F0F}"/>
              </a:ext>
            </a:extLst>
          </p:cNvPr>
          <p:cNvCxnSpPr>
            <a:cxnSpLocks/>
          </p:cNvCxnSpPr>
          <p:nvPr/>
        </p:nvCxnSpPr>
        <p:spPr>
          <a:xfrm>
            <a:off x="4038600" y="2743200"/>
            <a:ext cx="76200" cy="3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9C51F56-FE52-2A1F-43BF-F0E1BE86E657}"/>
              </a:ext>
            </a:extLst>
          </p:cNvPr>
          <p:cNvPicPr>
            <a:picLocks noChangeAspect="1"/>
          </p:cNvPicPr>
          <p:nvPr/>
        </p:nvPicPr>
        <p:blipFill>
          <a:blip r:embed="rId8"/>
          <a:stretch>
            <a:fillRect/>
          </a:stretch>
        </p:blipFill>
        <p:spPr>
          <a:xfrm>
            <a:off x="4735720" y="3477413"/>
            <a:ext cx="2094500" cy="2723677"/>
          </a:xfrm>
          <a:prstGeom prst="rect">
            <a:avLst/>
          </a:prstGeom>
        </p:spPr>
      </p:pic>
    </p:spTree>
    <p:extLst>
      <p:ext uri="{BB962C8B-B14F-4D97-AF65-F5344CB8AC3E}">
        <p14:creationId xmlns:p14="http://schemas.microsoft.com/office/powerpoint/2010/main" val="14599990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2"/>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err="1">
                <a:latin typeface="Arial" pitchFamily="34" charset="0"/>
                <a:cs typeface="Arial" pitchFamily="34" charset="0"/>
              </a:rPr>
              <a:t>DragonBar</a:t>
            </a:r>
            <a:r>
              <a:rPr lang="en-US" dirty="0">
                <a:latin typeface="Arial" pitchFamily="34" charset="0"/>
                <a:cs typeface="Arial" pitchFamily="34" charset="0"/>
              </a:rPr>
              <a:t> (blue flame icon) Dropdown Menu:</a:t>
            </a:r>
            <a:br>
              <a:rPr lang="en-US" dirty="0">
                <a:latin typeface="Arial" pitchFamily="34" charset="0"/>
                <a:cs typeface="Arial" pitchFamily="34" charset="0"/>
              </a:rPr>
            </a:br>
            <a:r>
              <a:rPr lang="en-US" dirty="0">
                <a:latin typeface="Arial" pitchFamily="34" charset="0"/>
                <a:cs typeface="Arial" pitchFamily="34" charset="0"/>
              </a:rPr>
              <a:t>Logoff, Microphone and Options</a:t>
            </a:r>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59</a:t>
            </a:fld>
            <a:endParaRPr lang="en-US" sz="1200" b="0">
              <a:solidFill>
                <a:srgbClr val="FFFFFF"/>
              </a:solidFill>
            </a:endParaRPr>
          </a:p>
        </p:txBody>
      </p:sp>
      <p:sp>
        <p:nvSpPr>
          <p:cNvPr id="26" name="TextBox 25">
            <a:extLst>
              <a:ext uri="{FF2B5EF4-FFF2-40B4-BE49-F238E27FC236}">
                <a16:creationId xmlns:a16="http://schemas.microsoft.com/office/drawing/2014/main" id="{8B8B35C3-A523-40DC-9AED-04EAC7D7A0B0}"/>
              </a:ext>
            </a:extLst>
          </p:cNvPr>
          <p:cNvSpPr txBox="1"/>
          <p:nvPr/>
        </p:nvSpPr>
        <p:spPr>
          <a:xfrm>
            <a:off x="5105399" y="2057400"/>
            <a:ext cx="3657601" cy="2492990"/>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Log Off</a:t>
            </a:r>
            <a:r>
              <a:rPr lang="en-US" sz="1200" dirty="0">
                <a:latin typeface="Arial" panose="020B0604020202020204" pitchFamily="34" charset="0"/>
                <a:cs typeface="Arial" panose="020B0604020202020204" pitchFamily="34" charset="0"/>
              </a:rPr>
              <a:t>:  This icon allows you to log out of the application and change users without having to relaunch Dragon Medical One.  The logon screen will appear, and then you may change users.   </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Microphone:  </a:t>
            </a:r>
            <a:r>
              <a:rPr lang="en-US" sz="1200" dirty="0">
                <a:latin typeface="Arial" panose="020B0604020202020204" pitchFamily="34" charset="0"/>
                <a:cs typeface="Arial" panose="020B0604020202020204" pitchFamily="34" charset="0"/>
              </a:rPr>
              <a:t>This allows you to change your microphone selection without logging off.</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Options</a:t>
            </a:r>
            <a:r>
              <a:rPr lang="en-US" sz="1200" dirty="0">
                <a:latin typeface="Arial" panose="020B0604020202020204" pitchFamily="34" charset="0"/>
                <a:cs typeface="Arial" panose="020B0604020202020204" pitchFamily="34" charset="0"/>
              </a:rPr>
              <a:t>:  Allows users to set their own preferences; for example, PowerMic button customization, hot keys, etc.</a:t>
            </a:r>
          </a:p>
          <a:p>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D7DD52D-E3F2-462C-BDEE-EF20D5434E25}"/>
              </a:ext>
            </a:extLst>
          </p:cNvPr>
          <p:cNvSpPr txBox="1"/>
          <p:nvPr/>
        </p:nvSpPr>
        <p:spPr>
          <a:xfrm>
            <a:off x="152401" y="1074003"/>
            <a:ext cx="4267200"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Click the </a:t>
            </a:r>
            <a:r>
              <a:rPr lang="en-US" sz="1200" dirty="0" err="1">
                <a:latin typeface="Arial" panose="020B0604020202020204" pitchFamily="34" charset="0"/>
                <a:cs typeface="Arial" panose="020B0604020202020204" pitchFamily="34" charset="0"/>
              </a:rPr>
              <a:t>DragonBar</a:t>
            </a:r>
            <a:r>
              <a:rPr lang="en-US" sz="1200" dirty="0">
                <a:latin typeface="Arial" panose="020B0604020202020204" pitchFamily="34" charset="0"/>
                <a:cs typeface="Arial" panose="020B0604020202020204" pitchFamily="34" charset="0"/>
              </a:rPr>
              <a:t> Menu to see a drop-down menu of all the features in Dragon Medical One:</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A519D89-91F0-41C8-9A8F-87F5B0B71D29}"/>
              </a:ext>
            </a:extLst>
          </p:cNvPr>
          <p:cNvPicPr>
            <a:picLocks noChangeAspect="1"/>
          </p:cNvPicPr>
          <p:nvPr/>
        </p:nvPicPr>
        <p:blipFill>
          <a:blip r:embed="rId2"/>
          <a:stretch>
            <a:fillRect/>
          </a:stretch>
        </p:blipFill>
        <p:spPr>
          <a:xfrm flipH="1">
            <a:off x="8103068" y="3962400"/>
            <a:ext cx="685800" cy="834123"/>
          </a:xfrm>
          <a:prstGeom prst="rect">
            <a:avLst/>
          </a:prstGeom>
        </p:spPr>
      </p:pic>
      <p:sp>
        <p:nvSpPr>
          <p:cNvPr id="28" name="Rectangle 27">
            <a:extLst>
              <a:ext uri="{FF2B5EF4-FFF2-40B4-BE49-F238E27FC236}">
                <a16:creationId xmlns:a16="http://schemas.microsoft.com/office/drawing/2014/main" id="{4ACD3868-7D80-4887-BED1-FF1C03A6CBE9}"/>
              </a:ext>
            </a:extLst>
          </p:cNvPr>
          <p:cNvSpPr/>
          <p:nvPr/>
        </p:nvSpPr>
        <p:spPr>
          <a:xfrm>
            <a:off x="1905000" y="2590800"/>
            <a:ext cx="882254"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5125146-7D06-9367-FD12-98DF6FE75275}"/>
              </a:ext>
            </a:extLst>
          </p:cNvPr>
          <p:cNvSpPr/>
          <p:nvPr/>
        </p:nvSpPr>
        <p:spPr>
          <a:xfrm>
            <a:off x="3962399" y="1828800"/>
            <a:ext cx="314019" cy="2878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B90D7C93-E7FE-10E8-3F85-5568FE57174D}"/>
              </a:ext>
            </a:extLst>
          </p:cNvPr>
          <p:cNvCxnSpPr>
            <a:cxnSpLocks/>
          </p:cNvCxnSpPr>
          <p:nvPr/>
        </p:nvCxnSpPr>
        <p:spPr>
          <a:xfrm>
            <a:off x="222251" y="2819400"/>
            <a:ext cx="122554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2377BC3-86AB-DEC9-C682-15C64867FEC8}"/>
              </a:ext>
            </a:extLst>
          </p:cNvPr>
          <p:cNvPicPr>
            <a:picLocks noChangeAspect="1"/>
          </p:cNvPicPr>
          <p:nvPr/>
        </p:nvPicPr>
        <p:blipFill>
          <a:blip r:embed="rId3"/>
          <a:stretch>
            <a:fillRect/>
          </a:stretch>
        </p:blipFill>
        <p:spPr>
          <a:xfrm>
            <a:off x="1694503" y="2395736"/>
            <a:ext cx="2605563" cy="3388261"/>
          </a:xfrm>
          <a:prstGeom prst="rect">
            <a:avLst/>
          </a:prstGeom>
        </p:spPr>
      </p:pic>
      <p:pic>
        <p:nvPicPr>
          <p:cNvPr id="8" name="Picture 7">
            <a:extLst>
              <a:ext uri="{FF2B5EF4-FFF2-40B4-BE49-F238E27FC236}">
                <a16:creationId xmlns:a16="http://schemas.microsoft.com/office/drawing/2014/main" id="{17B1928B-87EB-08DB-72A5-483DFF1721D4}"/>
              </a:ext>
            </a:extLst>
          </p:cNvPr>
          <p:cNvPicPr>
            <a:picLocks noChangeAspect="1"/>
          </p:cNvPicPr>
          <p:nvPr/>
        </p:nvPicPr>
        <p:blipFill>
          <a:blip r:embed="rId4"/>
          <a:stretch>
            <a:fillRect/>
          </a:stretch>
        </p:blipFill>
        <p:spPr>
          <a:xfrm>
            <a:off x="3474463" y="1641211"/>
            <a:ext cx="825603" cy="662985"/>
          </a:xfrm>
          <a:prstGeom prst="rect">
            <a:avLst/>
          </a:prstGeom>
        </p:spPr>
      </p:pic>
    </p:spTree>
    <p:extLst>
      <p:ext uri="{BB962C8B-B14F-4D97-AF65-F5344CB8AC3E}">
        <p14:creationId xmlns:p14="http://schemas.microsoft.com/office/powerpoint/2010/main" val="9633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a:extLst>
              <a:ext uri="{FF2B5EF4-FFF2-40B4-BE49-F238E27FC236}">
                <a16:creationId xmlns:a16="http://schemas.microsoft.com/office/drawing/2014/main" id="{521E6C80-2AB6-4EC0-A8E8-3EA688DDF430}"/>
              </a:ext>
            </a:extLst>
          </p:cNvPr>
          <p:cNvSpPr>
            <a:spLocks noGrp="1"/>
          </p:cNvSpPr>
          <p:nvPr>
            <p:ph idx="1"/>
          </p:nvPr>
        </p:nvSpPr>
        <p:spPr bwMode="auto">
          <a:xfrm>
            <a:off x="225425" y="1155700"/>
            <a:ext cx="8689975" cy="4797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dirty="0">
                <a:latin typeface="Arial" panose="020B0604020202020204" pitchFamily="34" charset="0"/>
                <a:cs typeface="Arial" panose="020B0604020202020204" pitchFamily="34" charset="0"/>
              </a:rPr>
              <a:t>The Nuance </a:t>
            </a:r>
            <a:r>
              <a:rPr lang="en-US" altLang="en-US" dirty="0" err="1">
                <a:latin typeface="Arial" panose="020B0604020202020204" pitchFamily="34" charset="0"/>
                <a:cs typeface="Arial" panose="020B0604020202020204" pitchFamily="34" charset="0"/>
              </a:rPr>
              <a:t>PowerMic</a:t>
            </a:r>
            <a:r>
              <a:rPr lang="en-US" altLang="en-US" baseline="30000" dirty="0" err="1">
                <a:latin typeface="Arial" panose="020B0604020202020204" pitchFamily="34" charset="0"/>
                <a:cs typeface="Arial" panose="020B0604020202020204" pitchFamily="34" charset="0"/>
              </a:rPr>
              <a:t>TM</a:t>
            </a:r>
            <a:r>
              <a:rPr lang="en-US" altLang="en-US" dirty="0">
                <a:latin typeface="Arial" panose="020B0604020202020204" pitchFamily="34" charset="0"/>
                <a:cs typeface="Arial" panose="020B0604020202020204" pitchFamily="34" charset="0"/>
              </a:rPr>
              <a:t> is specially designed for enhanced physician productivity.</a:t>
            </a:r>
          </a:p>
          <a:p>
            <a:pPr marL="0" indent="0">
              <a:buFontTx/>
              <a:buNone/>
              <a:defRPr/>
            </a:pPr>
            <a:endParaRPr lang="en-US" altLang="en-US" dirty="0">
              <a:latin typeface="Arial" panose="020B0604020202020204" pitchFamily="34" charset="0"/>
              <a:cs typeface="Arial" panose="020B0604020202020204" pitchFamily="34" charset="0"/>
            </a:endParaRPr>
          </a:p>
        </p:txBody>
      </p:sp>
      <p:sp>
        <p:nvSpPr>
          <p:cNvPr id="29699" name="Title 2">
            <a:extLst>
              <a:ext uri="{FF2B5EF4-FFF2-40B4-BE49-F238E27FC236}">
                <a16:creationId xmlns:a16="http://schemas.microsoft.com/office/drawing/2014/main" id="{1C9C5060-2953-4A8B-94C9-00857FE1F11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The Nuance PowerMic II/III- Epic	</a:t>
            </a:r>
          </a:p>
        </p:txBody>
      </p:sp>
      <p:sp>
        <p:nvSpPr>
          <p:cNvPr id="29700" name="Slide Number Placeholder 3">
            <a:extLst>
              <a:ext uri="{FF2B5EF4-FFF2-40B4-BE49-F238E27FC236}">
                <a16:creationId xmlns:a16="http://schemas.microsoft.com/office/drawing/2014/main" id="{59C75628-7E1C-46C9-9B05-0B453158FA1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F5A61A1-FD8C-4AD4-97BC-F75A8A4AB217}"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pic>
        <p:nvPicPr>
          <p:cNvPr id="29701" name="Picture 6">
            <a:extLst>
              <a:ext uri="{FF2B5EF4-FFF2-40B4-BE49-F238E27FC236}">
                <a16:creationId xmlns:a16="http://schemas.microsoft.com/office/drawing/2014/main" id="{D01375F7-DEE4-4F32-97D1-C3B64138C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2713" y="1995488"/>
            <a:ext cx="1290637" cy="436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ular Callout 6">
            <a:extLst>
              <a:ext uri="{FF2B5EF4-FFF2-40B4-BE49-F238E27FC236}">
                <a16:creationId xmlns:a16="http://schemas.microsoft.com/office/drawing/2014/main" id="{1BB639B2-AEE9-41F4-96CF-E74ACD64A371}"/>
              </a:ext>
            </a:extLst>
          </p:cNvPr>
          <p:cNvSpPr/>
          <p:nvPr/>
        </p:nvSpPr>
        <p:spPr>
          <a:xfrm>
            <a:off x="5629275" y="3598863"/>
            <a:ext cx="960438" cy="752475"/>
          </a:xfrm>
          <a:prstGeom prst="wedgeRectCallout">
            <a:avLst>
              <a:gd name="adj1" fmla="val -153871"/>
              <a:gd name="adj2" fmla="val -44853"/>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Record Button</a:t>
            </a:r>
          </a:p>
        </p:txBody>
      </p:sp>
      <p:sp>
        <p:nvSpPr>
          <p:cNvPr id="8" name="Rectangular Callout 7">
            <a:extLst>
              <a:ext uri="{FF2B5EF4-FFF2-40B4-BE49-F238E27FC236}">
                <a16:creationId xmlns:a16="http://schemas.microsoft.com/office/drawing/2014/main" id="{09922AE6-721C-448F-87D9-4A1BF2BD7837}"/>
              </a:ext>
            </a:extLst>
          </p:cNvPr>
          <p:cNvSpPr/>
          <p:nvPr/>
        </p:nvSpPr>
        <p:spPr>
          <a:xfrm>
            <a:off x="5629275" y="2076450"/>
            <a:ext cx="1423988" cy="631825"/>
          </a:xfrm>
          <a:prstGeom prst="wedgeRectCallout">
            <a:avLst>
              <a:gd name="adj1" fmla="val -116200"/>
              <a:gd name="adj2" fmla="val -2256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Microphone</a:t>
            </a:r>
          </a:p>
        </p:txBody>
      </p:sp>
      <p:sp>
        <p:nvSpPr>
          <p:cNvPr id="9" name="Rectangular Callout 8">
            <a:extLst>
              <a:ext uri="{FF2B5EF4-FFF2-40B4-BE49-F238E27FC236}">
                <a16:creationId xmlns:a16="http://schemas.microsoft.com/office/drawing/2014/main" id="{DDB36182-273E-4791-A4F1-215F483D170C}"/>
              </a:ext>
            </a:extLst>
          </p:cNvPr>
          <p:cNvSpPr/>
          <p:nvPr/>
        </p:nvSpPr>
        <p:spPr>
          <a:xfrm>
            <a:off x="2079625" y="3921125"/>
            <a:ext cx="960438" cy="750888"/>
          </a:xfrm>
          <a:prstGeom prst="wedgeRectCallout">
            <a:avLst>
              <a:gd name="adj1" fmla="val 199556"/>
              <a:gd name="adj2" fmla="val 30803"/>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Mouse</a:t>
            </a:r>
          </a:p>
        </p:txBody>
      </p:sp>
      <p:sp>
        <p:nvSpPr>
          <p:cNvPr id="10" name="Rectangular Callout 9">
            <a:extLst>
              <a:ext uri="{FF2B5EF4-FFF2-40B4-BE49-F238E27FC236}">
                <a16:creationId xmlns:a16="http://schemas.microsoft.com/office/drawing/2014/main" id="{430ED12A-6FEC-49CA-9B73-83487C256E1C}"/>
              </a:ext>
            </a:extLst>
          </p:cNvPr>
          <p:cNvSpPr/>
          <p:nvPr/>
        </p:nvSpPr>
        <p:spPr>
          <a:xfrm>
            <a:off x="111125" y="2708275"/>
            <a:ext cx="2843213" cy="957263"/>
          </a:xfrm>
          <a:prstGeom prst="wedgeRectCallout">
            <a:avLst>
              <a:gd name="adj1" fmla="val 96842"/>
              <a:gd name="adj2" fmla="val 6755"/>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itchFamily="34" charset="0"/>
                <a:ea typeface="+mn-ea"/>
                <a:cs typeface="+mn-cs"/>
              </a:rPr>
              <a:t>F2 Button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itchFamily="34" charset="0"/>
                <a:ea typeface="+mn-ea"/>
                <a:cs typeface="+mn-cs"/>
              </a:rPr>
              <a:t>(Can be used to move from variable to variable in templated notes)</a:t>
            </a:r>
          </a:p>
        </p:txBody>
      </p:sp>
      <p:sp>
        <p:nvSpPr>
          <p:cNvPr id="3" name="Rectangular Callout 2">
            <a:extLst>
              <a:ext uri="{FF2B5EF4-FFF2-40B4-BE49-F238E27FC236}">
                <a16:creationId xmlns:a16="http://schemas.microsoft.com/office/drawing/2014/main" id="{FF0624E5-5695-4310-BB76-ED716CE55D55}"/>
              </a:ext>
            </a:extLst>
          </p:cNvPr>
          <p:cNvSpPr/>
          <p:nvPr/>
        </p:nvSpPr>
        <p:spPr>
          <a:xfrm>
            <a:off x="6062663" y="4930775"/>
            <a:ext cx="1792287" cy="1150938"/>
          </a:xfrm>
          <a:prstGeom prst="wedgeRectCallout">
            <a:avLst>
              <a:gd name="adj1" fmla="val -105278"/>
              <a:gd name="adj2" fmla="val -107022"/>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On back of mic there is a left click button for mouse. </a:t>
            </a:r>
          </a:p>
        </p:txBody>
      </p:sp>
      <p:pic>
        <p:nvPicPr>
          <p:cNvPr id="6" name="Picture 5">
            <a:extLst>
              <a:ext uri="{FF2B5EF4-FFF2-40B4-BE49-F238E27FC236}">
                <a16:creationId xmlns:a16="http://schemas.microsoft.com/office/drawing/2014/main" id="{A23E10B4-EF8C-E203-6B2F-70264356CB57}"/>
              </a:ext>
            </a:extLst>
          </p:cNvPr>
          <p:cNvPicPr>
            <a:picLocks noChangeAspect="1"/>
          </p:cNvPicPr>
          <p:nvPr/>
        </p:nvPicPr>
        <p:blipFill>
          <a:blip r:embed="rId4"/>
          <a:stretch>
            <a:fillRect/>
          </a:stretch>
        </p:blipFill>
        <p:spPr>
          <a:xfrm>
            <a:off x="7821194" y="1828800"/>
            <a:ext cx="1012575" cy="299050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22A71-DEE7-EB4A-B3FD-268F4C7B5353}"/>
              </a:ext>
            </a:extLst>
          </p:cNvPr>
          <p:cNvPicPr>
            <a:picLocks noChangeAspect="1"/>
          </p:cNvPicPr>
          <p:nvPr/>
        </p:nvPicPr>
        <p:blipFill>
          <a:blip r:embed="rId2"/>
          <a:stretch>
            <a:fillRect/>
          </a:stretch>
        </p:blipFill>
        <p:spPr>
          <a:xfrm>
            <a:off x="220826" y="966260"/>
            <a:ext cx="3208173" cy="2919940"/>
          </a:xfrm>
          <a:prstGeom prst="rect">
            <a:avLst/>
          </a:prstGeom>
        </p:spPr>
      </p:pic>
      <p:pic>
        <p:nvPicPr>
          <p:cNvPr id="21" name="Content Placeholder 20">
            <a:extLst>
              <a:ext uri="{FF2B5EF4-FFF2-40B4-BE49-F238E27FC236}">
                <a16:creationId xmlns:a16="http://schemas.microsoft.com/office/drawing/2014/main" id="{BDCD5920-B6C8-489F-AACE-90DB9B477222}"/>
              </a:ext>
            </a:extLst>
          </p:cNvPr>
          <p:cNvPicPr>
            <a:picLocks noGrp="1" noChangeAspect="1"/>
          </p:cNvPicPr>
          <p:nvPr>
            <p:ph idx="1"/>
          </p:nvPr>
        </p:nvPicPr>
        <p:blipFill>
          <a:blip r:embed="rId3"/>
          <a:stretch>
            <a:fillRect/>
          </a:stretch>
        </p:blipFill>
        <p:spPr>
          <a:xfrm>
            <a:off x="4308543" y="3738410"/>
            <a:ext cx="2333455" cy="2210446"/>
          </a:xfrm>
          <a:ln w="12700">
            <a:solidFill>
              <a:schemeClr val="tx1"/>
            </a:solidFill>
          </a:ln>
        </p:spPr>
      </p:pic>
      <p:pic>
        <p:nvPicPr>
          <p:cNvPr id="12" name="Picture 11">
            <a:extLst>
              <a:ext uri="{FF2B5EF4-FFF2-40B4-BE49-F238E27FC236}">
                <a16:creationId xmlns:a16="http://schemas.microsoft.com/office/drawing/2014/main" id="{2961DB94-893A-42B1-88BA-88E59E15CA80}"/>
              </a:ext>
            </a:extLst>
          </p:cNvPr>
          <p:cNvPicPr>
            <a:picLocks noChangeAspect="1"/>
          </p:cNvPicPr>
          <p:nvPr/>
        </p:nvPicPr>
        <p:blipFill>
          <a:blip r:embed="rId4"/>
          <a:stretch>
            <a:fillRect/>
          </a:stretch>
        </p:blipFill>
        <p:spPr>
          <a:xfrm>
            <a:off x="6641998" y="3738410"/>
            <a:ext cx="2449189" cy="2320079"/>
          </a:xfrm>
          <a:prstGeom prst="rect">
            <a:avLst/>
          </a:prstGeom>
          <a:ln w="12700">
            <a:solidFill>
              <a:schemeClr val="tx1"/>
            </a:solidFill>
          </a:ln>
        </p:spPr>
      </p:pic>
      <p:sp>
        <p:nvSpPr>
          <p:cNvPr id="8195" name="Title 2"/>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err="1">
                <a:latin typeface="Arial" pitchFamily="34" charset="0"/>
                <a:cs typeface="Arial" pitchFamily="34" charset="0"/>
              </a:rPr>
              <a:t>DragonBar</a:t>
            </a:r>
            <a:r>
              <a:rPr lang="en-US" dirty="0">
                <a:latin typeface="Arial" pitchFamily="34" charset="0"/>
                <a:cs typeface="Arial" pitchFamily="34" charset="0"/>
              </a:rPr>
              <a:t> </a:t>
            </a:r>
            <a:r>
              <a:rPr lang="en-US" u="sng" dirty="0">
                <a:latin typeface="Arial" pitchFamily="34" charset="0"/>
                <a:cs typeface="Arial" pitchFamily="34" charset="0"/>
              </a:rPr>
              <a:t>EPIC</a:t>
            </a:r>
            <a:r>
              <a:rPr lang="en-US" dirty="0">
                <a:latin typeface="Arial" pitchFamily="34" charset="0"/>
                <a:cs typeface="Arial" pitchFamily="34" charset="0"/>
              </a:rPr>
              <a:t> (blue flame icon) Dropdown Menu (cont.):</a:t>
            </a:r>
            <a:br>
              <a:rPr lang="en-US" dirty="0">
                <a:latin typeface="Arial" pitchFamily="34" charset="0"/>
                <a:cs typeface="Arial" pitchFamily="34" charset="0"/>
              </a:rPr>
            </a:br>
            <a:r>
              <a:rPr lang="en-US" dirty="0">
                <a:latin typeface="Arial" pitchFamily="34" charset="0"/>
                <a:cs typeface="Arial" pitchFamily="34" charset="0"/>
              </a:rPr>
              <a:t>Manage Auto-text and Manage Step-by-step Commands </a:t>
            </a:r>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60</a:t>
            </a:fld>
            <a:endParaRPr lang="en-US" sz="1200" b="0">
              <a:solidFill>
                <a:srgbClr val="FFFFFF"/>
              </a:solidFill>
            </a:endParaRPr>
          </a:p>
        </p:txBody>
      </p:sp>
      <p:sp>
        <p:nvSpPr>
          <p:cNvPr id="26" name="TextBox 25">
            <a:extLst>
              <a:ext uri="{FF2B5EF4-FFF2-40B4-BE49-F238E27FC236}">
                <a16:creationId xmlns:a16="http://schemas.microsoft.com/office/drawing/2014/main" id="{8B8B35C3-A523-40DC-9AED-04EAC7D7A0B0}"/>
              </a:ext>
            </a:extLst>
          </p:cNvPr>
          <p:cNvSpPr txBox="1"/>
          <p:nvPr/>
        </p:nvSpPr>
        <p:spPr>
          <a:xfrm>
            <a:off x="4254405" y="862395"/>
            <a:ext cx="4717579" cy="3392734"/>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Manage Auto-text</a:t>
            </a:r>
            <a:r>
              <a:rPr lang="en-US" sz="1200" dirty="0">
                <a:latin typeface="Arial" panose="020B0604020202020204" pitchFamily="34" charset="0"/>
                <a:cs typeface="Arial" panose="020B0604020202020204" pitchFamily="34" charset="0"/>
              </a:rPr>
              <a:t>:  Auto-text are custom commands used to insert specific user-defined content in a report. Use Auto-text commands to create phrases, paragraphs, or complete note templates that you dictate frequently outside of Epic. </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Manage Step-by-step Commands</a:t>
            </a:r>
            <a:r>
              <a:rPr lang="en-US" sz="1200" dirty="0">
                <a:latin typeface="Arial" panose="020B0604020202020204" pitchFamily="34" charset="0"/>
                <a:cs typeface="Arial" panose="020B0604020202020204" pitchFamily="34" charset="0"/>
              </a:rPr>
              <a:t>:  This is where you will see your Step-by-step Commands arranged by name. A Step-by-step Command is used to execute a series of predefined actions by saying a key phrase. The concept is similar to that of an Auto-text, but instead of simply entering a block of text, Step-by-step Commands can simulate keystrokes. The steps can be customized to execute a wide variety of functions on your workstation to help save time when accomplishing repetitive tasks such as bringing a </a:t>
            </a:r>
            <a:r>
              <a:rPr lang="en-US" sz="1200" dirty="0" err="1">
                <a:latin typeface="Arial" panose="020B0604020202020204" pitchFamily="34" charset="0"/>
                <a:cs typeface="Arial" panose="020B0604020202020204" pitchFamily="34" charset="0"/>
              </a:rPr>
              <a:t>SmartPhrase</a:t>
            </a:r>
            <a:r>
              <a:rPr lang="en-US" sz="1200" dirty="0">
                <a:latin typeface="Arial" panose="020B0604020202020204" pitchFamily="34" charset="0"/>
                <a:cs typeface="Arial" panose="020B0604020202020204" pitchFamily="34" charset="0"/>
              </a:rPr>
              <a:t> built in EpicCare into your progress note with a voice command (Ex:  “</a:t>
            </a:r>
            <a:r>
              <a:rPr lang="en-US" sz="1200">
                <a:latin typeface="Arial" panose="020B0604020202020204" pitchFamily="34" charset="0"/>
                <a:cs typeface="Arial" panose="020B0604020202020204" pitchFamily="34" charset="0"/>
              </a:rPr>
              <a:t>Insert My New </a:t>
            </a:r>
            <a:r>
              <a:rPr lang="en-US" sz="1200" dirty="0">
                <a:latin typeface="Arial" panose="020B0604020202020204" pitchFamily="34" charset="0"/>
                <a:cs typeface="Arial" panose="020B0604020202020204" pitchFamily="34" charset="0"/>
              </a:rPr>
              <a:t>Patient”).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p:txBody>
      </p:sp>
      <p:sp>
        <p:nvSpPr>
          <p:cNvPr id="11" name="Content Placeholder 4">
            <a:extLst>
              <a:ext uri="{FF2B5EF4-FFF2-40B4-BE49-F238E27FC236}">
                <a16:creationId xmlns:a16="http://schemas.microsoft.com/office/drawing/2014/main" id="{5EE0138E-E156-4F0A-89D7-4E1AC41AF358}"/>
              </a:ext>
            </a:extLst>
          </p:cNvPr>
          <p:cNvSpPr txBox="1">
            <a:spLocks/>
          </p:cNvSpPr>
          <p:nvPr/>
        </p:nvSpPr>
        <p:spPr>
          <a:xfrm>
            <a:off x="76201" y="3962400"/>
            <a:ext cx="4037210" cy="1951303"/>
          </a:xfrm>
          <a:prstGeom prst="rect">
            <a:avLst/>
          </a:prstGeom>
          <a:noFill/>
        </p:spPr>
        <p:txBody>
          <a:bodyPr wrap="square" rtlCol="0">
            <a:spAutoFit/>
          </a:bodyPr>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spcAft>
                <a:spcPts val="1200"/>
              </a:spcAft>
              <a:buNone/>
            </a:pPr>
            <a:r>
              <a:rPr lang="en-US" sz="1200" dirty="0">
                <a:latin typeface="Arial" panose="020B0604020202020204" pitchFamily="34" charset="0"/>
                <a:cs typeface="Arial" panose="020B0604020202020204" pitchFamily="34" charset="0"/>
              </a:rPr>
              <a:t>This is where you will see your Auto-text or Step-by-step Commands arranged by name to edit, copy, or delete.</a:t>
            </a:r>
            <a:endParaRPr lang="en-US" sz="1200" kern="0" dirty="0"/>
          </a:p>
          <a:p>
            <a:pPr marL="0" indent="0">
              <a:spcAft>
                <a:spcPts val="1200"/>
              </a:spcAft>
              <a:buFontTx/>
              <a:buNone/>
            </a:pPr>
            <a:r>
              <a:rPr lang="en-US" sz="1200" kern="0" dirty="0"/>
              <a:t>You can search for an existing Auto-text or Step-by-step Command.  Select one from the list or click on the “+” to create a new one. </a:t>
            </a:r>
          </a:p>
          <a:p>
            <a:pPr marL="0" indent="0">
              <a:spcAft>
                <a:spcPts val="1200"/>
              </a:spcAft>
              <a:buFontTx/>
              <a:buNone/>
            </a:pPr>
            <a:r>
              <a:rPr lang="en-US" sz="1200" kern="0" dirty="0"/>
              <a:t>When using the Auto-texts you must say </a:t>
            </a:r>
            <a:r>
              <a:rPr lang="en-US" sz="1200" b="1" kern="0" dirty="0"/>
              <a:t>“insert”</a:t>
            </a:r>
            <a:r>
              <a:rPr lang="en-US" sz="1200" kern="0" dirty="0"/>
              <a:t> then the name of the Auto-text you would like to pull into your note.</a:t>
            </a:r>
          </a:p>
        </p:txBody>
      </p:sp>
      <p:pic>
        <p:nvPicPr>
          <p:cNvPr id="2" name="Picture 1">
            <a:extLst>
              <a:ext uri="{FF2B5EF4-FFF2-40B4-BE49-F238E27FC236}">
                <a16:creationId xmlns:a16="http://schemas.microsoft.com/office/drawing/2014/main" id="{F348BD52-50CC-412C-B0DC-E429F2674FE5}"/>
              </a:ext>
            </a:extLst>
          </p:cNvPr>
          <p:cNvPicPr>
            <a:picLocks noChangeAspect="1"/>
          </p:cNvPicPr>
          <p:nvPr/>
        </p:nvPicPr>
        <p:blipFill>
          <a:blip r:embed="rId5"/>
          <a:stretch>
            <a:fillRect/>
          </a:stretch>
        </p:blipFill>
        <p:spPr>
          <a:xfrm flipH="1">
            <a:off x="3606798" y="5748637"/>
            <a:ext cx="609599" cy="785331"/>
          </a:xfrm>
          <a:prstGeom prst="rect">
            <a:avLst/>
          </a:prstGeom>
        </p:spPr>
      </p:pic>
      <p:sp>
        <p:nvSpPr>
          <p:cNvPr id="6" name="TextBox 5">
            <a:extLst>
              <a:ext uri="{FF2B5EF4-FFF2-40B4-BE49-F238E27FC236}">
                <a16:creationId xmlns:a16="http://schemas.microsoft.com/office/drawing/2014/main" id="{5A65FEE1-37F5-4825-96B9-08D0858D4F09}"/>
              </a:ext>
            </a:extLst>
          </p:cNvPr>
          <p:cNvSpPr txBox="1"/>
          <p:nvPr/>
        </p:nvSpPr>
        <p:spPr>
          <a:xfrm>
            <a:off x="5715000" y="4752201"/>
            <a:ext cx="1143000" cy="276999"/>
          </a:xfrm>
          <a:prstGeom prst="rect">
            <a:avLst/>
          </a:prstGeom>
          <a:noFill/>
        </p:spPr>
        <p:txBody>
          <a:bodyPr wrap="square" rtlCol="0">
            <a:spAutoFit/>
          </a:bodyPr>
          <a:lstStyle/>
          <a:p>
            <a:r>
              <a:rPr lang="en-US" sz="1200" dirty="0"/>
              <a:t>Auto-text</a:t>
            </a:r>
          </a:p>
        </p:txBody>
      </p:sp>
      <p:sp>
        <p:nvSpPr>
          <p:cNvPr id="10" name="TextBox 9">
            <a:extLst>
              <a:ext uri="{FF2B5EF4-FFF2-40B4-BE49-F238E27FC236}">
                <a16:creationId xmlns:a16="http://schemas.microsoft.com/office/drawing/2014/main" id="{6975A5E8-13B4-4549-998B-9DABC2E7C4AE}"/>
              </a:ext>
            </a:extLst>
          </p:cNvPr>
          <p:cNvSpPr txBox="1"/>
          <p:nvPr/>
        </p:nvSpPr>
        <p:spPr>
          <a:xfrm>
            <a:off x="7780015" y="5100935"/>
            <a:ext cx="1191969" cy="461665"/>
          </a:xfrm>
          <a:prstGeom prst="rect">
            <a:avLst/>
          </a:prstGeom>
          <a:noFill/>
        </p:spPr>
        <p:txBody>
          <a:bodyPr wrap="square" rtlCol="0">
            <a:spAutoFit/>
          </a:bodyPr>
          <a:lstStyle/>
          <a:p>
            <a:r>
              <a:rPr lang="en-US" sz="1200" dirty="0"/>
              <a:t>Auto-text with Cerner</a:t>
            </a:r>
          </a:p>
        </p:txBody>
      </p:sp>
      <p:sp>
        <p:nvSpPr>
          <p:cNvPr id="28" name="Rectangle 27">
            <a:extLst>
              <a:ext uri="{FF2B5EF4-FFF2-40B4-BE49-F238E27FC236}">
                <a16:creationId xmlns:a16="http://schemas.microsoft.com/office/drawing/2014/main" id="{4ACD3868-7D80-4887-BED1-FF1C03A6CBE9}"/>
              </a:ext>
            </a:extLst>
          </p:cNvPr>
          <p:cNvSpPr/>
          <p:nvPr/>
        </p:nvSpPr>
        <p:spPr>
          <a:xfrm>
            <a:off x="406779" y="3124200"/>
            <a:ext cx="2488821" cy="61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7830C28-BC42-4696-9097-1592903E5665}"/>
              </a:ext>
            </a:extLst>
          </p:cNvPr>
          <p:cNvPicPr>
            <a:picLocks noChangeAspect="1"/>
          </p:cNvPicPr>
          <p:nvPr/>
        </p:nvPicPr>
        <p:blipFill>
          <a:blip r:embed="rId6"/>
          <a:stretch>
            <a:fillRect/>
          </a:stretch>
        </p:blipFill>
        <p:spPr>
          <a:xfrm>
            <a:off x="4799346" y="5007581"/>
            <a:ext cx="2215898" cy="1671790"/>
          </a:xfrm>
          <a:prstGeom prst="rect">
            <a:avLst/>
          </a:prstGeom>
          <a:ln w="12700">
            <a:solidFill>
              <a:schemeClr val="tx1"/>
            </a:solidFill>
          </a:ln>
        </p:spPr>
      </p:pic>
      <p:sp>
        <p:nvSpPr>
          <p:cNvPr id="8" name="TextBox 7">
            <a:extLst>
              <a:ext uri="{FF2B5EF4-FFF2-40B4-BE49-F238E27FC236}">
                <a16:creationId xmlns:a16="http://schemas.microsoft.com/office/drawing/2014/main" id="{2A7733AE-718F-4154-806D-3D01D81E1953}"/>
              </a:ext>
            </a:extLst>
          </p:cNvPr>
          <p:cNvSpPr txBox="1"/>
          <p:nvPr/>
        </p:nvSpPr>
        <p:spPr>
          <a:xfrm>
            <a:off x="5715000" y="6096000"/>
            <a:ext cx="1143000" cy="276999"/>
          </a:xfrm>
          <a:prstGeom prst="rect">
            <a:avLst/>
          </a:prstGeom>
          <a:noFill/>
        </p:spPr>
        <p:txBody>
          <a:bodyPr wrap="square" rtlCol="0">
            <a:spAutoFit/>
          </a:bodyPr>
          <a:lstStyle/>
          <a:p>
            <a:r>
              <a:rPr lang="en-US" sz="1200" dirty="0"/>
              <a:t>Step-by-Step</a:t>
            </a:r>
          </a:p>
        </p:txBody>
      </p:sp>
      <p:sp>
        <p:nvSpPr>
          <p:cNvPr id="7" name="Rectangle 6">
            <a:extLst>
              <a:ext uri="{FF2B5EF4-FFF2-40B4-BE49-F238E27FC236}">
                <a16:creationId xmlns:a16="http://schemas.microsoft.com/office/drawing/2014/main" id="{27BBE0E1-2D38-B189-F7FE-36ACC7887480}"/>
              </a:ext>
            </a:extLst>
          </p:cNvPr>
          <p:cNvSpPr/>
          <p:nvPr/>
        </p:nvSpPr>
        <p:spPr>
          <a:xfrm>
            <a:off x="3038781" y="1219200"/>
            <a:ext cx="390218" cy="391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7935E22-4621-D2BA-D39C-758DCA1AEE33}"/>
              </a:ext>
            </a:extLst>
          </p:cNvPr>
          <p:cNvCxnSpPr>
            <a:cxnSpLocks/>
          </p:cNvCxnSpPr>
          <p:nvPr/>
        </p:nvCxnSpPr>
        <p:spPr>
          <a:xfrm flipH="1">
            <a:off x="3580011" y="3429000"/>
            <a:ext cx="533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3441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1E7280-3B7E-4D0C-25D3-A74411A15FD8}"/>
              </a:ext>
            </a:extLst>
          </p:cNvPr>
          <p:cNvPicPr>
            <a:picLocks noChangeAspect="1"/>
          </p:cNvPicPr>
          <p:nvPr/>
        </p:nvPicPr>
        <p:blipFill>
          <a:blip r:embed="rId2"/>
          <a:stretch>
            <a:fillRect/>
          </a:stretch>
        </p:blipFill>
        <p:spPr>
          <a:xfrm>
            <a:off x="244475" y="1559711"/>
            <a:ext cx="2955926" cy="2932834"/>
          </a:xfrm>
          <a:prstGeom prst="rect">
            <a:avLst/>
          </a:prstGeom>
        </p:spPr>
      </p:pic>
      <p:sp>
        <p:nvSpPr>
          <p:cNvPr id="8195" name="Title 2"/>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err="1">
                <a:latin typeface="Arial" pitchFamily="34" charset="0"/>
                <a:cs typeface="Arial" pitchFamily="34" charset="0"/>
              </a:rPr>
              <a:t>DragonBar</a:t>
            </a:r>
            <a:r>
              <a:rPr lang="en-US" dirty="0">
                <a:latin typeface="Arial" pitchFamily="34" charset="0"/>
                <a:cs typeface="Arial" pitchFamily="34" charset="0"/>
              </a:rPr>
              <a:t> (blue flame icon) Dropdown Menu (cont.):</a:t>
            </a:r>
            <a:br>
              <a:rPr lang="en-US" dirty="0">
                <a:latin typeface="Arial" pitchFamily="34" charset="0"/>
                <a:cs typeface="Arial" pitchFamily="34" charset="0"/>
              </a:rPr>
            </a:br>
            <a:r>
              <a:rPr lang="en-US" dirty="0">
                <a:latin typeface="Arial" pitchFamily="34" charset="0"/>
                <a:cs typeface="Arial" pitchFamily="34" charset="0"/>
              </a:rPr>
              <a:t>Manage Vocabulary</a:t>
            </a:r>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61</a:t>
            </a:fld>
            <a:endParaRPr lang="en-US" sz="1200" b="0">
              <a:solidFill>
                <a:srgbClr val="FFFFFF"/>
              </a:solidFill>
            </a:endParaRPr>
          </a:p>
        </p:txBody>
      </p:sp>
      <p:sp>
        <p:nvSpPr>
          <p:cNvPr id="26" name="TextBox 25">
            <a:extLst>
              <a:ext uri="{FF2B5EF4-FFF2-40B4-BE49-F238E27FC236}">
                <a16:creationId xmlns:a16="http://schemas.microsoft.com/office/drawing/2014/main" id="{8B8B35C3-A523-40DC-9AED-04EAC7D7A0B0}"/>
              </a:ext>
            </a:extLst>
          </p:cNvPr>
          <p:cNvSpPr txBox="1"/>
          <p:nvPr/>
        </p:nvSpPr>
        <p:spPr>
          <a:xfrm>
            <a:off x="5105399" y="1009471"/>
            <a:ext cx="3808413" cy="120032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Manage Vocabulary</a:t>
            </a:r>
            <a:r>
              <a:rPr lang="en-US" sz="1200" dirty="0">
                <a:latin typeface="Arial" panose="020B0604020202020204" pitchFamily="34" charset="0"/>
                <a:cs typeface="Arial" panose="020B0604020202020204" pitchFamily="34" charset="0"/>
              </a:rPr>
              <a:t>:  This is where the Dragon vocabulary lives and allows users to add and edit custom words or phrases for better accuracy.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319805E8-C2DE-4069-9939-93D9A48C7DD2}"/>
              </a:ext>
            </a:extLst>
          </p:cNvPr>
          <p:cNvCxnSpPr>
            <a:cxnSpLocks/>
          </p:cNvCxnSpPr>
          <p:nvPr/>
        </p:nvCxnSpPr>
        <p:spPr>
          <a:xfrm flipH="1">
            <a:off x="3352800" y="4343400"/>
            <a:ext cx="151447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D7DD52D-E3F2-462C-BDEE-EF20D5434E25}"/>
              </a:ext>
            </a:extLst>
          </p:cNvPr>
          <p:cNvSpPr txBox="1"/>
          <p:nvPr/>
        </p:nvSpPr>
        <p:spPr>
          <a:xfrm rot="10800000" flipV="1">
            <a:off x="152399" y="1056891"/>
            <a:ext cx="4495801"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Click the </a:t>
            </a:r>
            <a:r>
              <a:rPr lang="en-US" sz="1200" dirty="0" err="1">
                <a:latin typeface="Arial" panose="020B0604020202020204" pitchFamily="34" charset="0"/>
                <a:cs typeface="Arial" panose="020B0604020202020204" pitchFamily="34" charset="0"/>
              </a:rPr>
              <a:t>DragonBar</a:t>
            </a:r>
            <a:r>
              <a:rPr lang="en-US" sz="1200" dirty="0">
                <a:latin typeface="Arial" panose="020B0604020202020204" pitchFamily="34" charset="0"/>
                <a:cs typeface="Arial" panose="020B0604020202020204" pitchFamily="34" charset="0"/>
              </a:rPr>
              <a:t> Menu to see a drop-down menu of all the features in Dragon Medical One:</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12" name="Content Placeholder 4">
            <a:extLst>
              <a:ext uri="{FF2B5EF4-FFF2-40B4-BE49-F238E27FC236}">
                <a16:creationId xmlns:a16="http://schemas.microsoft.com/office/drawing/2014/main" id="{94809B2F-6247-494E-B347-1F8510C2068E}"/>
              </a:ext>
            </a:extLst>
          </p:cNvPr>
          <p:cNvSpPr txBox="1">
            <a:spLocks/>
          </p:cNvSpPr>
          <p:nvPr/>
        </p:nvSpPr>
        <p:spPr>
          <a:xfrm>
            <a:off x="502511" y="4539936"/>
            <a:ext cx="5394325" cy="1588127"/>
          </a:xfrm>
          <a:prstGeom prst="rect">
            <a:avLst/>
          </a:prstGeom>
          <a:noFill/>
        </p:spPr>
        <p:txBody>
          <a:bodyPr wrap="square" rtlCol="0">
            <a:spAutoFit/>
          </a:bodyPr>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spcAft>
                <a:spcPts val="1200"/>
              </a:spcAft>
              <a:buFontTx/>
              <a:buNone/>
            </a:pPr>
            <a:r>
              <a:rPr lang="en-US" sz="1200" kern="0" dirty="0"/>
              <a:t>It is recommended that you add new words or phrases and train them here.</a:t>
            </a:r>
          </a:p>
          <a:p>
            <a:pPr marL="0" indent="0">
              <a:spcAft>
                <a:spcPts val="1200"/>
              </a:spcAft>
              <a:buFontTx/>
              <a:buNone/>
            </a:pPr>
            <a:r>
              <a:rPr lang="en-US" sz="1200" kern="0" dirty="0"/>
              <a:t>(Dragon does not recognize proper nouns very well).</a:t>
            </a:r>
          </a:p>
          <a:p>
            <a:pPr marL="0" indent="0">
              <a:spcAft>
                <a:spcPts val="1200"/>
              </a:spcAft>
              <a:buFontTx/>
              <a:buNone/>
            </a:pPr>
            <a:r>
              <a:rPr lang="en-US" sz="1200" kern="0" dirty="0"/>
              <a:t>You can add a word by clicking the “+”.  You can use the default pronunciation or enter the word as you would pronounce it.    </a:t>
            </a:r>
          </a:p>
          <a:p>
            <a:pPr marL="0" indent="0">
              <a:spcAft>
                <a:spcPts val="1200"/>
              </a:spcAft>
              <a:buFontTx/>
              <a:buNone/>
            </a:pPr>
            <a:r>
              <a:rPr lang="en-US" sz="1200" kern="0" dirty="0"/>
              <a:t>You can add written and spoken versions of names and facilities.</a:t>
            </a:r>
          </a:p>
        </p:txBody>
      </p:sp>
      <p:pic>
        <p:nvPicPr>
          <p:cNvPr id="2" name="Picture 1">
            <a:extLst>
              <a:ext uri="{FF2B5EF4-FFF2-40B4-BE49-F238E27FC236}">
                <a16:creationId xmlns:a16="http://schemas.microsoft.com/office/drawing/2014/main" id="{D5E7D3FB-72AC-4FE0-BB8F-AE54290FD309}"/>
              </a:ext>
            </a:extLst>
          </p:cNvPr>
          <p:cNvPicPr>
            <a:picLocks noChangeAspect="1"/>
          </p:cNvPicPr>
          <p:nvPr/>
        </p:nvPicPr>
        <p:blipFill>
          <a:blip r:embed="rId3"/>
          <a:stretch>
            <a:fillRect/>
          </a:stretch>
        </p:blipFill>
        <p:spPr>
          <a:xfrm flipH="1">
            <a:off x="5036653" y="5581401"/>
            <a:ext cx="680598" cy="876797"/>
          </a:xfrm>
          <a:prstGeom prst="rect">
            <a:avLst/>
          </a:prstGeom>
        </p:spPr>
      </p:pic>
      <p:pic>
        <p:nvPicPr>
          <p:cNvPr id="21" name="Content Placeholder 10">
            <a:extLst>
              <a:ext uri="{FF2B5EF4-FFF2-40B4-BE49-F238E27FC236}">
                <a16:creationId xmlns:a16="http://schemas.microsoft.com/office/drawing/2014/main" id="{70FEE400-AED3-42E9-8508-21C673DC520D}"/>
              </a:ext>
            </a:extLst>
          </p:cNvPr>
          <p:cNvPicPr>
            <a:picLocks noGrp="1" noChangeAspect="1"/>
          </p:cNvPicPr>
          <p:nvPr>
            <p:ph idx="1"/>
          </p:nvPr>
        </p:nvPicPr>
        <p:blipFill>
          <a:blip r:embed="rId4"/>
          <a:stretch>
            <a:fillRect/>
          </a:stretch>
        </p:blipFill>
        <p:spPr>
          <a:xfrm>
            <a:off x="6029477" y="1771650"/>
            <a:ext cx="2935525" cy="4177479"/>
          </a:xfrm>
          <a:ln w="12700">
            <a:solidFill>
              <a:srgbClr val="000000"/>
            </a:solidFill>
          </a:ln>
        </p:spPr>
      </p:pic>
      <p:sp>
        <p:nvSpPr>
          <p:cNvPr id="6" name="Rectangle 5">
            <a:extLst>
              <a:ext uri="{FF2B5EF4-FFF2-40B4-BE49-F238E27FC236}">
                <a16:creationId xmlns:a16="http://schemas.microsoft.com/office/drawing/2014/main" id="{F9BA5448-0CFB-E435-0BDC-EDC49535B7A2}"/>
              </a:ext>
            </a:extLst>
          </p:cNvPr>
          <p:cNvSpPr/>
          <p:nvPr/>
        </p:nvSpPr>
        <p:spPr>
          <a:xfrm>
            <a:off x="2867263" y="1820854"/>
            <a:ext cx="314019" cy="2878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525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9F269-D617-41F5-9E34-4C7DC538FC7F}"/>
              </a:ext>
            </a:extLst>
          </p:cNvPr>
          <p:cNvPicPr>
            <a:picLocks noChangeAspect="1"/>
          </p:cNvPicPr>
          <p:nvPr/>
        </p:nvPicPr>
        <p:blipFill>
          <a:blip r:embed="rId2"/>
          <a:stretch>
            <a:fillRect/>
          </a:stretch>
        </p:blipFill>
        <p:spPr>
          <a:xfrm>
            <a:off x="6563992" y="1447800"/>
            <a:ext cx="2566819" cy="1931916"/>
          </a:xfrm>
          <a:prstGeom prst="rect">
            <a:avLst/>
          </a:prstGeom>
        </p:spPr>
      </p:pic>
      <p:pic>
        <p:nvPicPr>
          <p:cNvPr id="2" name="Picture 1">
            <a:extLst>
              <a:ext uri="{FF2B5EF4-FFF2-40B4-BE49-F238E27FC236}">
                <a16:creationId xmlns:a16="http://schemas.microsoft.com/office/drawing/2014/main" id="{08820A68-E110-402C-A268-CE5E681B3D82}"/>
              </a:ext>
            </a:extLst>
          </p:cNvPr>
          <p:cNvPicPr>
            <a:picLocks noChangeAspect="1"/>
          </p:cNvPicPr>
          <p:nvPr/>
        </p:nvPicPr>
        <p:blipFill>
          <a:blip r:embed="rId3"/>
          <a:stretch>
            <a:fillRect/>
          </a:stretch>
        </p:blipFill>
        <p:spPr>
          <a:xfrm>
            <a:off x="6669745" y="2862943"/>
            <a:ext cx="2281906" cy="1640327"/>
          </a:xfrm>
          <a:prstGeom prst="rect">
            <a:avLst/>
          </a:prstGeom>
          <a:ln w="12700">
            <a:solidFill>
              <a:schemeClr val="tx1"/>
            </a:solidFill>
          </a:ln>
        </p:spPr>
      </p:pic>
      <p:sp>
        <p:nvSpPr>
          <p:cNvPr id="8195" name="Title 2"/>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err="1">
                <a:latin typeface="Arial" pitchFamily="34" charset="0"/>
                <a:cs typeface="Arial" pitchFamily="34" charset="0"/>
              </a:rPr>
              <a:t>DragonBar</a:t>
            </a:r>
            <a:r>
              <a:rPr lang="en-US" dirty="0">
                <a:latin typeface="Arial" pitchFamily="34" charset="0"/>
                <a:cs typeface="Arial" pitchFamily="34" charset="0"/>
              </a:rPr>
              <a:t> (blue flame icon) Dropdown Menu (cont.):</a:t>
            </a:r>
            <a:br>
              <a:rPr lang="en-US" dirty="0">
                <a:latin typeface="Arial" pitchFamily="34" charset="0"/>
                <a:cs typeface="Arial" pitchFamily="34" charset="0"/>
              </a:rPr>
            </a:br>
            <a:r>
              <a:rPr lang="en-US" dirty="0">
                <a:latin typeface="Arial" pitchFamily="34" charset="0"/>
                <a:cs typeface="Arial" pitchFamily="34" charset="0"/>
              </a:rPr>
              <a:t>Dictation Box/Transfer Text</a:t>
            </a:r>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62</a:t>
            </a:fld>
            <a:endParaRPr lang="en-US" sz="1200" b="0">
              <a:solidFill>
                <a:srgbClr val="FFFFFF"/>
              </a:solidFill>
            </a:endParaRPr>
          </a:p>
        </p:txBody>
      </p:sp>
      <p:sp>
        <p:nvSpPr>
          <p:cNvPr id="26" name="TextBox 25">
            <a:extLst>
              <a:ext uri="{FF2B5EF4-FFF2-40B4-BE49-F238E27FC236}">
                <a16:creationId xmlns:a16="http://schemas.microsoft.com/office/drawing/2014/main" id="{8B8B35C3-A523-40DC-9AED-04EAC7D7A0B0}"/>
              </a:ext>
            </a:extLst>
          </p:cNvPr>
          <p:cNvSpPr txBox="1"/>
          <p:nvPr/>
        </p:nvSpPr>
        <p:spPr>
          <a:xfrm>
            <a:off x="5105399" y="838200"/>
            <a:ext cx="3808413" cy="138499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Show/Hide Dictation Box</a:t>
            </a:r>
            <a:r>
              <a:rPr lang="en-US" sz="1200" dirty="0">
                <a:latin typeface="Arial" panose="020B0604020202020204" pitchFamily="34" charset="0"/>
                <a:cs typeface="Arial" panose="020B0604020202020204" pitchFamily="34" charset="0"/>
              </a:rPr>
              <a:t>:  A free-text box that allows you to collect dictated text independent of your EMR and then “Transfer Text” into your target application.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319805E8-C2DE-4069-9939-93D9A48C7DD2}"/>
              </a:ext>
            </a:extLst>
          </p:cNvPr>
          <p:cNvCxnSpPr>
            <a:cxnSpLocks/>
          </p:cNvCxnSpPr>
          <p:nvPr/>
        </p:nvCxnSpPr>
        <p:spPr>
          <a:xfrm flipH="1">
            <a:off x="2019300" y="1801258"/>
            <a:ext cx="38099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D7DD52D-E3F2-462C-BDEE-EF20D5434E25}"/>
              </a:ext>
            </a:extLst>
          </p:cNvPr>
          <p:cNvSpPr txBox="1"/>
          <p:nvPr/>
        </p:nvSpPr>
        <p:spPr>
          <a:xfrm rot="10800000" flipV="1">
            <a:off x="152399" y="914400"/>
            <a:ext cx="4495801"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Click the </a:t>
            </a:r>
            <a:r>
              <a:rPr lang="en-US" sz="1200" dirty="0" err="1">
                <a:latin typeface="Arial" panose="020B0604020202020204" pitchFamily="34" charset="0"/>
                <a:cs typeface="Arial" panose="020B0604020202020204" pitchFamily="34" charset="0"/>
              </a:rPr>
              <a:t>DragonBar</a:t>
            </a:r>
            <a:r>
              <a:rPr lang="en-US" sz="1200" dirty="0">
                <a:latin typeface="Arial" panose="020B0604020202020204" pitchFamily="34" charset="0"/>
                <a:cs typeface="Arial" panose="020B0604020202020204" pitchFamily="34" charset="0"/>
              </a:rPr>
              <a:t> Menu to see a drop-down menu of all the features in Dragon Medical One:</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12" name="Content Placeholder 4">
            <a:extLst>
              <a:ext uri="{FF2B5EF4-FFF2-40B4-BE49-F238E27FC236}">
                <a16:creationId xmlns:a16="http://schemas.microsoft.com/office/drawing/2014/main" id="{94809B2F-6247-494E-B347-1F8510C2068E}"/>
              </a:ext>
            </a:extLst>
          </p:cNvPr>
          <p:cNvSpPr txBox="1">
            <a:spLocks/>
          </p:cNvSpPr>
          <p:nvPr/>
        </p:nvSpPr>
        <p:spPr>
          <a:xfrm>
            <a:off x="990600" y="4191000"/>
            <a:ext cx="7696200" cy="2063642"/>
          </a:xfrm>
          <a:prstGeom prst="rect">
            <a:avLst/>
          </a:prstGeom>
          <a:noFill/>
        </p:spPr>
        <p:txBody>
          <a:bodyPr wrap="square" rtlCol="0">
            <a:spAutoFit/>
          </a:bodyPr>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1050" dirty="0"/>
              <a:t>You can open the Dictation Box by pressing the right circle button on your mic.</a:t>
            </a:r>
          </a:p>
          <a:p>
            <a:r>
              <a:rPr lang="en-US" sz="1050" dirty="0"/>
              <a:t>You can use the voice command, </a:t>
            </a:r>
            <a:r>
              <a:rPr lang="en-US" sz="1050" dirty="0">
                <a:solidFill>
                  <a:srgbClr val="EA5F00"/>
                </a:solidFill>
              </a:rPr>
              <a:t>“open dictation box.”</a:t>
            </a:r>
          </a:p>
          <a:p>
            <a:r>
              <a:rPr lang="en-US" sz="1050" dirty="0"/>
              <a:t>It is recommended that you use the Dictation Box, as it is easier to use when moving through and working with variables/auto texts.</a:t>
            </a:r>
          </a:p>
          <a:p>
            <a:r>
              <a:rPr lang="en-US" sz="1050" dirty="0"/>
              <a:t>You may also dictate directly into the application.  (</a:t>
            </a:r>
            <a:r>
              <a:rPr lang="en-US" sz="1050" dirty="0" err="1"/>
              <a:t>PowerNote</a:t>
            </a:r>
            <a:r>
              <a:rPr lang="en-US" sz="1050" dirty="0"/>
              <a:t>, Dynamic Documentation, Ambulatory Workflow, FirstNet, Aria or EpicCare).</a:t>
            </a:r>
          </a:p>
          <a:p>
            <a:r>
              <a:rPr lang="en-US" sz="1050" dirty="0"/>
              <a:t>When the Dictation Box is open, you will see three icons: Transfer text, recall text and trash.  </a:t>
            </a:r>
          </a:p>
          <a:p>
            <a:r>
              <a:rPr lang="en-US" sz="1050" dirty="0"/>
              <a:t>You can also use the command </a:t>
            </a:r>
            <a:r>
              <a:rPr lang="en-US" sz="1050" dirty="0">
                <a:solidFill>
                  <a:srgbClr val="EA5F00"/>
                </a:solidFill>
              </a:rPr>
              <a:t>“transfer text”</a:t>
            </a:r>
            <a:r>
              <a:rPr lang="en-US" sz="1050" dirty="0"/>
              <a:t>,</a:t>
            </a:r>
            <a:r>
              <a:rPr lang="en-US" sz="1050" dirty="0">
                <a:solidFill>
                  <a:srgbClr val="EA5F00"/>
                </a:solidFill>
              </a:rPr>
              <a:t> </a:t>
            </a:r>
            <a:r>
              <a:rPr lang="en-US" sz="1050" dirty="0"/>
              <a:t>and the command </a:t>
            </a:r>
            <a:r>
              <a:rPr lang="en-US" sz="1050" dirty="0">
                <a:solidFill>
                  <a:srgbClr val="EA5F00"/>
                </a:solidFill>
              </a:rPr>
              <a:t>“discard text” </a:t>
            </a:r>
            <a:r>
              <a:rPr lang="en-US" sz="1050" dirty="0"/>
              <a:t>will also delete the text in the dictation box. </a:t>
            </a:r>
          </a:p>
          <a:p>
            <a:r>
              <a:rPr lang="en-US" sz="1050" dirty="0"/>
              <a:t>You have the ability to recover text if you accidently transfer text to a non-text location using the recall text button in the dictation box or using the command </a:t>
            </a:r>
            <a:r>
              <a:rPr lang="en-US" sz="1050" dirty="0">
                <a:solidFill>
                  <a:srgbClr val="EA5F00"/>
                </a:solidFill>
              </a:rPr>
              <a:t>“recall text.”</a:t>
            </a:r>
            <a:endParaRPr lang="en-US" sz="1050" dirty="0"/>
          </a:p>
        </p:txBody>
      </p:sp>
      <p:sp>
        <p:nvSpPr>
          <p:cNvPr id="19" name="Rectangle 1">
            <a:extLst>
              <a:ext uri="{FF2B5EF4-FFF2-40B4-BE49-F238E27FC236}">
                <a16:creationId xmlns:a16="http://schemas.microsoft.com/office/drawing/2014/main" id="{8FCBB363-9E31-4586-9D6F-5885B055B2FD}"/>
              </a:ext>
            </a:extLst>
          </p:cNvPr>
          <p:cNvSpPr>
            <a:spLocks noChangeArrowheads="1"/>
          </p:cNvSpPr>
          <p:nvPr/>
        </p:nvSpPr>
        <p:spPr bwMode="auto">
          <a:xfrm>
            <a:off x="445234" y="2621340"/>
            <a:ext cx="1907441" cy="1569660"/>
          </a:xfrm>
          <a:prstGeom prst="rect">
            <a:avLst/>
          </a:prstGeom>
          <a:solidFill>
            <a:schemeClr val="bg2">
              <a:lumMod val="40000"/>
              <a:lumOff val="60000"/>
            </a:schemeClr>
          </a:solidFill>
          <a:ln w="1270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defRPr/>
            </a:pPr>
            <a:r>
              <a:rPr lang="en-US" sz="1200" dirty="0">
                <a:solidFill>
                  <a:srgbClr val="FF0000"/>
                </a:solidFill>
              </a:rPr>
              <a:t>The </a:t>
            </a:r>
            <a:r>
              <a:rPr lang="en-US" sz="1200" dirty="0">
                <a:solidFill>
                  <a:schemeClr val="tx1"/>
                </a:solidFill>
              </a:rPr>
              <a:t>Dictation Box </a:t>
            </a:r>
            <a:r>
              <a:rPr lang="en-US" sz="1200" dirty="0">
                <a:solidFill>
                  <a:srgbClr val="FF0000"/>
                </a:solidFill>
              </a:rPr>
              <a:t>automatically opens when </a:t>
            </a:r>
            <a:r>
              <a:rPr lang="en-US" sz="1200" dirty="0">
                <a:solidFill>
                  <a:schemeClr val="tx1"/>
                </a:solidFill>
              </a:rPr>
              <a:t>DMO</a:t>
            </a:r>
            <a:r>
              <a:rPr lang="en-US" sz="1200" dirty="0">
                <a:solidFill>
                  <a:srgbClr val="FF0000"/>
                </a:solidFill>
              </a:rPr>
              <a:t> doesn’t recognize where to place text, thus, allowing users to navigate freely while reviewing data.</a:t>
            </a:r>
            <a:endParaRPr lang="en-US" altLang="en-US" sz="1200" b="0" dirty="0">
              <a:solidFill>
                <a:srgbClr val="FF0000"/>
              </a:solidFill>
              <a:latin typeface="+mn-lt"/>
              <a:cs typeface="Arial" panose="020B0604020202020204" pitchFamily="34" charset="0"/>
            </a:endParaRPr>
          </a:p>
        </p:txBody>
      </p:sp>
      <p:cxnSp>
        <p:nvCxnSpPr>
          <p:cNvPr id="10" name="Connector: Elbow 9">
            <a:extLst>
              <a:ext uri="{FF2B5EF4-FFF2-40B4-BE49-F238E27FC236}">
                <a16:creationId xmlns:a16="http://schemas.microsoft.com/office/drawing/2014/main" id="{AF19CC2E-AC5B-49CD-A4EC-017E87E0D22E}"/>
              </a:ext>
            </a:extLst>
          </p:cNvPr>
          <p:cNvCxnSpPr>
            <a:cxnSpLocks/>
          </p:cNvCxnSpPr>
          <p:nvPr/>
        </p:nvCxnSpPr>
        <p:spPr>
          <a:xfrm rot="5400000" flipH="1" flipV="1">
            <a:off x="8014598" y="4180016"/>
            <a:ext cx="285407" cy="143198"/>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7F1F5B-E30B-4311-BA8D-5B00120F575C}"/>
              </a:ext>
            </a:extLst>
          </p:cNvPr>
          <p:cNvCxnSpPr>
            <a:cxnSpLocks/>
          </p:cNvCxnSpPr>
          <p:nvPr/>
        </p:nvCxnSpPr>
        <p:spPr>
          <a:xfrm flipH="1">
            <a:off x="6172200" y="4394319"/>
            <a:ext cx="1913502" cy="252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F6DB023-1373-4CEF-89F5-76214A4B14A2}"/>
              </a:ext>
            </a:extLst>
          </p:cNvPr>
          <p:cNvPicPr>
            <a:picLocks noChangeAspect="1"/>
          </p:cNvPicPr>
          <p:nvPr/>
        </p:nvPicPr>
        <p:blipFill>
          <a:blip r:embed="rId4"/>
          <a:stretch>
            <a:fillRect/>
          </a:stretch>
        </p:blipFill>
        <p:spPr>
          <a:xfrm>
            <a:off x="7028046" y="5162436"/>
            <a:ext cx="1047754" cy="314325"/>
          </a:xfrm>
          <a:prstGeom prst="rect">
            <a:avLst/>
          </a:prstGeom>
          <a:ln w="12700">
            <a:solidFill>
              <a:schemeClr val="accent1"/>
            </a:solidFill>
          </a:ln>
        </p:spPr>
      </p:pic>
      <p:pic>
        <p:nvPicPr>
          <p:cNvPr id="4" name="Picture 3">
            <a:extLst>
              <a:ext uri="{FF2B5EF4-FFF2-40B4-BE49-F238E27FC236}">
                <a16:creationId xmlns:a16="http://schemas.microsoft.com/office/drawing/2014/main" id="{868D3034-269E-4739-84C2-E5D0B044C26B}"/>
              </a:ext>
            </a:extLst>
          </p:cNvPr>
          <p:cNvPicPr>
            <a:picLocks noChangeAspect="1"/>
          </p:cNvPicPr>
          <p:nvPr/>
        </p:nvPicPr>
        <p:blipFill>
          <a:blip r:embed="rId5"/>
          <a:stretch>
            <a:fillRect/>
          </a:stretch>
        </p:blipFill>
        <p:spPr>
          <a:xfrm flipH="1">
            <a:off x="6317922" y="6128220"/>
            <a:ext cx="427037" cy="550141"/>
          </a:xfrm>
          <a:prstGeom prst="rect">
            <a:avLst/>
          </a:prstGeom>
        </p:spPr>
      </p:pic>
      <p:sp>
        <p:nvSpPr>
          <p:cNvPr id="22" name="Rectangle 21">
            <a:extLst>
              <a:ext uri="{FF2B5EF4-FFF2-40B4-BE49-F238E27FC236}">
                <a16:creationId xmlns:a16="http://schemas.microsoft.com/office/drawing/2014/main" id="{4AA50220-3139-44FF-A9BF-2969FA1ADCD5}"/>
              </a:ext>
            </a:extLst>
          </p:cNvPr>
          <p:cNvSpPr/>
          <p:nvPr/>
        </p:nvSpPr>
        <p:spPr>
          <a:xfrm>
            <a:off x="2550688" y="3865700"/>
            <a:ext cx="1716248" cy="2432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67C5F9E8-3D28-0D6E-87E4-22B8618CF5DC}"/>
              </a:ext>
            </a:extLst>
          </p:cNvPr>
          <p:cNvPicPr>
            <a:picLocks noChangeAspect="1"/>
          </p:cNvPicPr>
          <p:nvPr/>
        </p:nvPicPr>
        <p:blipFill>
          <a:blip r:embed="rId6"/>
          <a:stretch>
            <a:fillRect/>
          </a:stretch>
        </p:blipFill>
        <p:spPr>
          <a:xfrm>
            <a:off x="5185054" y="2396527"/>
            <a:ext cx="1741973" cy="1794471"/>
          </a:xfrm>
          <a:prstGeom prst="rect">
            <a:avLst/>
          </a:prstGeom>
          <a:ln w="12700">
            <a:solidFill>
              <a:schemeClr val="tx1"/>
            </a:solidFill>
          </a:ln>
        </p:spPr>
      </p:pic>
      <p:cxnSp>
        <p:nvCxnSpPr>
          <p:cNvPr id="28" name="Straight Arrow Connector 27">
            <a:extLst>
              <a:ext uri="{FF2B5EF4-FFF2-40B4-BE49-F238E27FC236}">
                <a16:creationId xmlns:a16="http://schemas.microsoft.com/office/drawing/2014/main" id="{D9B448B6-FFF3-0D23-91A5-347F402802AE}"/>
              </a:ext>
            </a:extLst>
          </p:cNvPr>
          <p:cNvCxnSpPr>
            <a:cxnSpLocks/>
          </p:cNvCxnSpPr>
          <p:nvPr/>
        </p:nvCxnSpPr>
        <p:spPr>
          <a:xfrm flipV="1">
            <a:off x="8075800" y="2085062"/>
            <a:ext cx="306200" cy="2082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E91B91A-35DF-5BC5-F608-DE09F5070664}"/>
              </a:ext>
            </a:extLst>
          </p:cNvPr>
          <p:cNvSpPr/>
          <p:nvPr/>
        </p:nvSpPr>
        <p:spPr>
          <a:xfrm>
            <a:off x="4467088" y="1575629"/>
            <a:ext cx="289611" cy="2543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A9ED52F-D263-CC75-E1B8-191F58EF6364}"/>
              </a:ext>
            </a:extLst>
          </p:cNvPr>
          <p:cNvPicPr>
            <a:picLocks noChangeAspect="1"/>
          </p:cNvPicPr>
          <p:nvPr/>
        </p:nvPicPr>
        <p:blipFill>
          <a:blip r:embed="rId7"/>
          <a:stretch>
            <a:fillRect/>
          </a:stretch>
        </p:blipFill>
        <p:spPr>
          <a:xfrm>
            <a:off x="439601" y="1371205"/>
            <a:ext cx="1510446" cy="1172106"/>
          </a:xfrm>
          <a:prstGeom prst="rect">
            <a:avLst/>
          </a:prstGeom>
          <a:ln w="12700">
            <a:solidFill>
              <a:schemeClr val="tx1"/>
            </a:solidFill>
          </a:ln>
        </p:spPr>
      </p:pic>
      <p:pic>
        <p:nvPicPr>
          <p:cNvPr id="40" name="Content Placeholder 39">
            <a:extLst>
              <a:ext uri="{FF2B5EF4-FFF2-40B4-BE49-F238E27FC236}">
                <a16:creationId xmlns:a16="http://schemas.microsoft.com/office/drawing/2014/main" id="{275ECCF1-BA24-CD38-0E58-AB4FA94DF578}"/>
              </a:ext>
            </a:extLst>
          </p:cNvPr>
          <p:cNvPicPr>
            <a:picLocks noGrp="1" noChangeAspect="1"/>
          </p:cNvPicPr>
          <p:nvPr>
            <p:ph idx="1"/>
          </p:nvPr>
        </p:nvPicPr>
        <p:blipFill>
          <a:blip r:embed="rId8"/>
          <a:stretch>
            <a:fillRect/>
          </a:stretch>
        </p:blipFill>
        <p:spPr>
          <a:xfrm>
            <a:off x="6932282" y="5143018"/>
            <a:ext cx="1519487" cy="360498"/>
          </a:xfrm>
        </p:spPr>
      </p:pic>
      <p:pic>
        <p:nvPicPr>
          <p:cNvPr id="6" name="Picture 5">
            <a:extLst>
              <a:ext uri="{FF2B5EF4-FFF2-40B4-BE49-F238E27FC236}">
                <a16:creationId xmlns:a16="http://schemas.microsoft.com/office/drawing/2014/main" id="{8ED0E4D5-08A6-2873-2C87-B1318568DE11}"/>
              </a:ext>
            </a:extLst>
          </p:cNvPr>
          <p:cNvPicPr>
            <a:picLocks noChangeAspect="1"/>
          </p:cNvPicPr>
          <p:nvPr/>
        </p:nvPicPr>
        <p:blipFill>
          <a:blip r:embed="rId9"/>
          <a:stretch>
            <a:fillRect/>
          </a:stretch>
        </p:blipFill>
        <p:spPr>
          <a:xfrm>
            <a:off x="2421112" y="1981200"/>
            <a:ext cx="2676213" cy="2191544"/>
          </a:xfrm>
          <a:prstGeom prst="rect">
            <a:avLst/>
          </a:prstGeom>
        </p:spPr>
      </p:pic>
      <p:pic>
        <p:nvPicPr>
          <p:cNvPr id="11" name="Picture 10">
            <a:extLst>
              <a:ext uri="{FF2B5EF4-FFF2-40B4-BE49-F238E27FC236}">
                <a16:creationId xmlns:a16="http://schemas.microsoft.com/office/drawing/2014/main" id="{62C5FDFD-4B58-3B59-C01E-EA190A1B78EB}"/>
              </a:ext>
            </a:extLst>
          </p:cNvPr>
          <p:cNvPicPr>
            <a:picLocks noChangeAspect="1"/>
          </p:cNvPicPr>
          <p:nvPr/>
        </p:nvPicPr>
        <p:blipFill>
          <a:blip r:embed="rId10"/>
          <a:stretch>
            <a:fillRect/>
          </a:stretch>
        </p:blipFill>
        <p:spPr>
          <a:xfrm>
            <a:off x="4454583" y="1254509"/>
            <a:ext cx="646779" cy="619240"/>
          </a:xfrm>
          <a:prstGeom prst="rect">
            <a:avLst/>
          </a:prstGeom>
        </p:spPr>
      </p:pic>
    </p:spTree>
    <p:extLst>
      <p:ext uri="{BB962C8B-B14F-4D97-AF65-F5344CB8AC3E}">
        <p14:creationId xmlns:p14="http://schemas.microsoft.com/office/powerpoint/2010/main" val="12102974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263824-2012-F66C-9A3B-472CD32CB647}"/>
              </a:ext>
            </a:extLst>
          </p:cNvPr>
          <p:cNvPicPr>
            <a:picLocks noChangeAspect="1"/>
          </p:cNvPicPr>
          <p:nvPr/>
        </p:nvPicPr>
        <p:blipFill>
          <a:blip r:embed="rId2"/>
          <a:stretch>
            <a:fillRect/>
          </a:stretch>
        </p:blipFill>
        <p:spPr>
          <a:xfrm>
            <a:off x="333678" y="1532331"/>
            <a:ext cx="2788012" cy="3449200"/>
          </a:xfrm>
          <a:prstGeom prst="rect">
            <a:avLst/>
          </a:prstGeom>
        </p:spPr>
      </p:pic>
      <p:sp>
        <p:nvSpPr>
          <p:cNvPr id="8195" name="Title 2"/>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err="1">
                <a:latin typeface="Arial" pitchFamily="34" charset="0"/>
                <a:cs typeface="Arial" pitchFamily="34" charset="0"/>
              </a:rPr>
              <a:t>DragonBar</a:t>
            </a:r>
            <a:r>
              <a:rPr lang="en-US" dirty="0">
                <a:latin typeface="Arial" pitchFamily="34" charset="0"/>
                <a:cs typeface="Arial" pitchFamily="34" charset="0"/>
              </a:rPr>
              <a:t> (blue flame icon) Dropdown Menu (cont.):</a:t>
            </a:r>
            <a:br>
              <a:rPr lang="en-US" dirty="0">
                <a:latin typeface="Arial" pitchFamily="34" charset="0"/>
                <a:cs typeface="Arial" pitchFamily="34" charset="0"/>
              </a:rPr>
            </a:br>
            <a:r>
              <a:rPr lang="en-US" dirty="0">
                <a:latin typeface="Arial" pitchFamily="34" charset="0"/>
                <a:cs typeface="Arial" pitchFamily="34" charset="0"/>
              </a:rPr>
              <a:t>Show Most Recent Message, Show Log File, and Help</a:t>
            </a:r>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63</a:t>
            </a:fld>
            <a:endParaRPr lang="en-US" sz="1200" b="0">
              <a:solidFill>
                <a:srgbClr val="FFFFFF"/>
              </a:solidFill>
            </a:endParaRPr>
          </a:p>
        </p:txBody>
      </p:sp>
      <p:sp>
        <p:nvSpPr>
          <p:cNvPr id="26" name="TextBox 25">
            <a:extLst>
              <a:ext uri="{FF2B5EF4-FFF2-40B4-BE49-F238E27FC236}">
                <a16:creationId xmlns:a16="http://schemas.microsoft.com/office/drawing/2014/main" id="{8B8B35C3-A523-40DC-9AED-04EAC7D7A0B0}"/>
              </a:ext>
            </a:extLst>
          </p:cNvPr>
          <p:cNvSpPr txBox="1"/>
          <p:nvPr/>
        </p:nvSpPr>
        <p:spPr>
          <a:xfrm>
            <a:off x="5105399" y="2590800"/>
            <a:ext cx="3808413" cy="830997"/>
          </a:xfrm>
          <a:prstGeom prst="rect">
            <a:avLst/>
          </a:prstGeom>
          <a:noFill/>
        </p:spPr>
        <p:txBody>
          <a:bodyPr wrap="square" rtlCol="0">
            <a:spAutoFit/>
          </a:bodyPr>
          <a:lstStyle/>
          <a:p>
            <a:r>
              <a:rPr lang="en-US" sz="1200" b="1" kern="0" dirty="0"/>
              <a:t>Dragon Help and Speech Recognition Help:</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319805E8-C2DE-4069-9939-93D9A48C7DD2}"/>
              </a:ext>
            </a:extLst>
          </p:cNvPr>
          <p:cNvCxnSpPr>
            <a:cxnSpLocks/>
          </p:cNvCxnSpPr>
          <p:nvPr/>
        </p:nvCxnSpPr>
        <p:spPr>
          <a:xfrm flipH="1">
            <a:off x="3200401" y="1752600"/>
            <a:ext cx="166687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D7DD52D-E3F2-462C-BDEE-EF20D5434E25}"/>
              </a:ext>
            </a:extLst>
          </p:cNvPr>
          <p:cNvSpPr txBox="1"/>
          <p:nvPr/>
        </p:nvSpPr>
        <p:spPr>
          <a:xfrm rot="10800000" flipV="1">
            <a:off x="152399" y="1056891"/>
            <a:ext cx="4495801"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Click the </a:t>
            </a:r>
            <a:r>
              <a:rPr lang="en-US" sz="1200" dirty="0" err="1">
                <a:latin typeface="Arial" panose="020B0604020202020204" pitchFamily="34" charset="0"/>
                <a:cs typeface="Arial" panose="020B0604020202020204" pitchFamily="34" charset="0"/>
              </a:rPr>
              <a:t>DragonBar</a:t>
            </a:r>
            <a:r>
              <a:rPr lang="en-US" sz="1200" dirty="0">
                <a:latin typeface="Arial" panose="020B0604020202020204" pitchFamily="34" charset="0"/>
                <a:cs typeface="Arial" panose="020B0604020202020204" pitchFamily="34" charset="0"/>
              </a:rPr>
              <a:t> Menu to see a drop-down menu of all the features in Dragon Medical One:</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0B568E4-FA9F-4968-89A7-6CD23A5023AA}"/>
              </a:ext>
            </a:extLst>
          </p:cNvPr>
          <p:cNvSpPr txBox="1"/>
          <p:nvPr/>
        </p:nvSpPr>
        <p:spPr>
          <a:xfrm>
            <a:off x="5105399" y="1447800"/>
            <a:ext cx="3808413" cy="138499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Show Most Recent Message</a:t>
            </a:r>
            <a:r>
              <a:rPr lang="en-US" sz="1200" dirty="0">
                <a:latin typeface="Arial" panose="020B0604020202020204" pitchFamily="34" charset="0"/>
                <a:cs typeface="Arial" panose="020B0604020202020204" pitchFamily="34" charset="0"/>
              </a:rPr>
              <a:t>:  Displays the most recent message (currently not available).</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Show Log File (Displays in Notepad):  </a:t>
            </a:r>
            <a:r>
              <a:rPr lang="en-US" sz="1200" dirty="0">
                <a:latin typeface="Arial" panose="020B0604020202020204" pitchFamily="34" charset="0"/>
                <a:cs typeface="Arial" panose="020B0604020202020204" pitchFamily="34" charset="0"/>
              </a:rPr>
              <a:t>Used for Nuance to assist with issues. </a:t>
            </a:r>
            <a:endParaRPr lang="en-US" sz="1200" b="1"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ECE4D69-FF4F-4116-BD29-DE5A7B7FB06C}"/>
              </a:ext>
            </a:extLst>
          </p:cNvPr>
          <p:cNvSpPr txBox="1"/>
          <p:nvPr/>
        </p:nvSpPr>
        <p:spPr>
          <a:xfrm>
            <a:off x="2581274" y="5029200"/>
            <a:ext cx="2276475" cy="646331"/>
          </a:xfrm>
          <a:prstGeom prst="rect">
            <a:avLst/>
          </a:prstGeom>
          <a:noFill/>
        </p:spPr>
        <p:txBody>
          <a:bodyPr wrap="square" rtlCol="0">
            <a:spAutoFit/>
          </a:bodyPr>
          <a:lstStyle/>
          <a:p>
            <a:r>
              <a:rPr lang="en-US" dirty="0"/>
              <a:t>Say </a:t>
            </a:r>
            <a:r>
              <a:rPr lang="en-US" dirty="0">
                <a:solidFill>
                  <a:srgbClr val="EA5F00"/>
                </a:solidFill>
              </a:rPr>
              <a:t>“open help”</a:t>
            </a:r>
            <a:r>
              <a:rPr lang="en-US" dirty="0"/>
              <a:t> to launch Help.</a:t>
            </a:r>
          </a:p>
        </p:txBody>
      </p:sp>
      <p:sp>
        <p:nvSpPr>
          <p:cNvPr id="28" name="Rectangle 27">
            <a:extLst>
              <a:ext uri="{FF2B5EF4-FFF2-40B4-BE49-F238E27FC236}">
                <a16:creationId xmlns:a16="http://schemas.microsoft.com/office/drawing/2014/main" id="{4ACD3868-7D80-4887-BED1-FF1C03A6CBE9}"/>
              </a:ext>
            </a:extLst>
          </p:cNvPr>
          <p:cNvSpPr/>
          <p:nvPr/>
        </p:nvSpPr>
        <p:spPr>
          <a:xfrm>
            <a:off x="468504" y="4139114"/>
            <a:ext cx="1762126" cy="830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9D9FFCD-93D4-434C-9E97-BD3E6BBB3831}"/>
              </a:ext>
            </a:extLst>
          </p:cNvPr>
          <p:cNvPicPr>
            <a:picLocks noGrp="1" noChangeAspect="1"/>
          </p:cNvPicPr>
          <p:nvPr>
            <p:ph idx="1"/>
          </p:nvPr>
        </p:nvPicPr>
        <p:blipFill>
          <a:blip r:embed="rId3"/>
          <a:stretch>
            <a:fillRect/>
          </a:stretch>
        </p:blipFill>
        <p:spPr>
          <a:xfrm>
            <a:off x="5109236" y="2971800"/>
            <a:ext cx="3883287" cy="2929757"/>
          </a:xfrm>
        </p:spPr>
      </p:pic>
    </p:spTree>
    <p:extLst>
      <p:ext uri="{BB962C8B-B14F-4D97-AF65-F5344CB8AC3E}">
        <p14:creationId xmlns:p14="http://schemas.microsoft.com/office/powerpoint/2010/main" val="1728169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03A80A-6B98-4BB9-97FA-3458AC75BB53}"/>
              </a:ext>
            </a:extLst>
          </p:cNvPr>
          <p:cNvSpPr>
            <a:spLocks noGrp="1"/>
          </p:cNvSpPr>
          <p:nvPr>
            <p:ph type="title"/>
          </p:nvPr>
        </p:nvSpPr>
        <p:spPr/>
        <p:txBody>
          <a:bodyPr/>
          <a:lstStyle/>
          <a:p>
            <a:r>
              <a:rPr lang="en-US" dirty="0" err="1">
                <a:latin typeface="Arial" pitchFamily="34" charset="0"/>
                <a:cs typeface="Arial" pitchFamily="34" charset="0"/>
              </a:rPr>
              <a:t>DragonBar</a:t>
            </a:r>
            <a:r>
              <a:rPr lang="en-US" dirty="0">
                <a:latin typeface="Arial" pitchFamily="34" charset="0"/>
                <a:cs typeface="Arial" pitchFamily="34" charset="0"/>
              </a:rPr>
              <a:t> (blue flame icon) Dropdown Menu (cont.): </a:t>
            </a:r>
            <a:br>
              <a:rPr lang="en-US" dirty="0">
                <a:latin typeface="Arial" pitchFamily="34" charset="0"/>
                <a:cs typeface="Arial" pitchFamily="34" charset="0"/>
              </a:rPr>
            </a:br>
            <a:r>
              <a:rPr lang="en-US" dirty="0"/>
              <a:t>What You Can Say and Exit</a:t>
            </a:r>
          </a:p>
        </p:txBody>
      </p:sp>
      <p:sp>
        <p:nvSpPr>
          <p:cNvPr id="4" name="Slide Number Placeholder 3">
            <a:extLst>
              <a:ext uri="{FF2B5EF4-FFF2-40B4-BE49-F238E27FC236}">
                <a16:creationId xmlns:a16="http://schemas.microsoft.com/office/drawing/2014/main" id="{C157198A-EC03-4FDC-AB99-6D015C9B6CDE}"/>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5" name="Content Placeholder 1">
            <a:extLst>
              <a:ext uri="{FF2B5EF4-FFF2-40B4-BE49-F238E27FC236}">
                <a16:creationId xmlns:a16="http://schemas.microsoft.com/office/drawing/2014/main" id="{98CD22EE-62A7-4571-810D-68D103B58CB2}"/>
              </a:ext>
            </a:extLst>
          </p:cNvPr>
          <p:cNvSpPr>
            <a:spLocks noGrp="1"/>
          </p:cNvSpPr>
          <p:nvPr>
            <p:ph idx="1"/>
          </p:nvPr>
        </p:nvSpPr>
        <p:spPr>
          <a:xfrm>
            <a:off x="226154" y="1144634"/>
            <a:ext cx="4574446" cy="4798052"/>
          </a:xfrm>
        </p:spPr>
        <p:txBody>
          <a:bodyPr/>
          <a:lstStyle/>
          <a:p>
            <a:pPr marL="0" indent="0">
              <a:buNone/>
            </a:pPr>
            <a:endParaRPr lang="en-US" dirty="0"/>
          </a:p>
          <a:p>
            <a:pPr marL="0" indent="0">
              <a:buNone/>
            </a:pPr>
            <a:endParaRPr lang="en-US" dirty="0"/>
          </a:p>
        </p:txBody>
      </p:sp>
      <p:sp>
        <p:nvSpPr>
          <p:cNvPr id="11" name="TextBox 10">
            <a:extLst>
              <a:ext uri="{FF2B5EF4-FFF2-40B4-BE49-F238E27FC236}">
                <a16:creationId xmlns:a16="http://schemas.microsoft.com/office/drawing/2014/main" id="{11AFA0D0-7912-45DD-90E5-CBDBEE49D097}"/>
              </a:ext>
            </a:extLst>
          </p:cNvPr>
          <p:cNvSpPr txBox="1"/>
          <p:nvPr/>
        </p:nvSpPr>
        <p:spPr>
          <a:xfrm>
            <a:off x="228601" y="990600"/>
            <a:ext cx="2209800" cy="54322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You Can Say:  </a:t>
            </a:r>
            <a:r>
              <a:rPr kumimoji="0" lang="en-US" sz="12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Displays a menu </a:t>
            </a:r>
            <a:r>
              <a:rPr lang="en-US" sz="1200" u="sng" dirty="0">
                <a:solidFill>
                  <a:srgbClr val="000000"/>
                </a:solidFill>
                <a:latin typeface="Arial" panose="020B0604020202020204" pitchFamily="34" charset="0"/>
                <a:cs typeface="Arial" panose="020B0604020202020204" pitchFamily="34" charset="0"/>
              </a:rPr>
              <a:t>of voice command categories for </a:t>
            </a:r>
            <a:r>
              <a:rPr kumimoji="0" lang="en-US" sz="12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commands that you can say</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You may also use the verbal command </a:t>
            </a:r>
            <a:r>
              <a:rPr kumimoji="0" lang="en-US" sz="1200" b="1" i="0" u="none" strike="noStrike" kern="1200" cap="none" spc="0" normalizeH="0" baseline="0" noProof="0" dirty="0">
                <a:ln>
                  <a:noFill/>
                </a:ln>
                <a:solidFill>
                  <a:srgbClr val="EA5F00"/>
                </a:solidFill>
                <a:effectLst/>
                <a:uLnTx/>
                <a:uFillTx/>
                <a:latin typeface="Arial" panose="020B0604020202020204" pitchFamily="34" charset="0"/>
                <a:ea typeface="+mn-ea"/>
                <a:cs typeface="Arial" panose="020B0604020202020204" pitchFamily="34" charset="0"/>
              </a:rPr>
              <a:t>“What can I say?”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see a menu of features offered 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Auto-texts (Standard)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User Settings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Dragon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Anchoring</a:t>
            </a: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Formatting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Manage Auto-texts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Manage Commands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Dragon Medical Advisor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(not used yet at UPMC)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Customer Feedback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Tutorial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Custom Commands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Navigation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Recording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Personalization and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77E37A1B-5DEA-485F-93E3-FA3924406A62}"/>
              </a:ext>
            </a:extLst>
          </p:cNvPr>
          <p:cNvSpPr txBox="1"/>
          <p:nvPr/>
        </p:nvSpPr>
        <p:spPr>
          <a:xfrm>
            <a:off x="2614328" y="4175306"/>
            <a:ext cx="22860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Exit: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Select Exit to exit Dragon Medical One.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F0AFE717-EA9F-4809-BAE3-597C95DFC4C2}"/>
              </a:ext>
            </a:extLst>
          </p:cNvPr>
          <p:cNvSpPr/>
          <p:nvPr/>
        </p:nvSpPr>
        <p:spPr>
          <a:xfrm>
            <a:off x="2707941" y="3429000"/>
            <a:ext cx="1787859"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7" name="Picture 6">
            <a:extLst>
              <a:ext uri="{FF2B5EF4-FFF2-40B4-BE49-F238E27FC236}">
                <a16:creationId xmlns:a16="http://schemas.microsoft.com/office/drawing/2014/main" id="{FC5A5A49-E2BE-7D50-9A2A-F944C8E037FF}"/>
              </a:ext>
            </a:extLst>
          </p:cNvPr>
          <p:cNvPicPr>
            <a:picLocks noChangeAspect="1"/>
          </p:cNvPicPr>
          <p:nvPr/>
        </p:nvPicPr>
        <p:blipFill>
          <a:blip r:embed="rId2"/>
          <a:stretch>
            <a:fillRect/>
          </a:stretch>
        </p:blipFill>
        <p:spPr>
          <a:xfrm>
            <a:off x="2438401" y="959161"/>
            <a:ext cx="2484500" cy="3230831"/>
          </a:xfrm>
          <a:prstGeom prst="rect">
            <a:avLst/>
          </a:prstGeom>
        </p:spPr>
      </p:pic>
      <p:pic>
        <p:nvPicPr>
          <p:cNvPr id="10" name="Picture 9">
            <a:extLst>
              <a:ext uri="{FF2B5EF4-FFF2-40B4-BE49-F238E27FC236}">
                <a16:creationId xmlns:a16="http://schemas.microsoft.com/office/drawing/2014/main" id="{8129492B-A1EE-B0CA-C3F1-0D226E4B8037}"/>
              </a:ext>
            </a:extLst>
          </p:cNvPr>
          <p:cNvPicPr>
            <a:picLocks noChangeAspect="1"/>
          </p:cNvPicPr>
          <p:nvPr/>
        </p:nvPicPr>
        <p:blipFill>
          <a:blip r:embed="rId3"/>
          <a:stretch>
            <a:fillRect/>
          </a:stretch>
        </p:blipFill>
        <p:spPr>
          <a:xfrm>
            <a:off x="5230444" y="959161"/>
            <a:ext cx="3559911" cy="5066027"/>
          </a:xfrm>
          <a:prstGeom prst="rect">
            <a:avLst/>
          </a:prstGeom>
          <a:ln w="12700">
            <a:solidFill>
              <a:schemeClr val="accent1"/>
            </a:solidFill>
          </a:ln>
        </p:spPr>
      </p:pic>
    </p:spTree>
    <p:extLst>
      <p:ext uri="{BB962C8B-B14F-4D97-AF65-F5344CB8AC3E}">
        <p14:creationId xmlns:p14="http://schemas.microsoft.com/office/powerpoint/2010/main" val="699250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33FEE2-64E8-497B-A5EF-6AF95490505C}"/>
              </a:ext>
            </a:extLst>
          </p:cNvPr>
          <p:cNvPicPr>
            <a:picLocks noGrp="1" noChangeAspect="1"/>
          </p:cNvPicPr>
          <p:nvPr>
            <p:ph idx="1"/>
          </p:nvPr>
        </p:nvPicPr>
        <p:blipFill>
          <a:blip r:embed="rId2"/>
          <a:stretch>
            <a:fillRect/>
          </a:stretch>
        </p:blipFill>
        <p:spPr>
          <a:xfrm>
            <a:off x="2211922" y="989590"/>
            <a:ext cx="5103278" cy="5190311"/>
          </a:xfrm>
          <a:prstGeom prst="rect">
            <a:avLst/>
          </a:prstGeom>
        </p:spPr>
      </p:pic>
      <p:sp>
        <p:nvSpPr>
          <p:cNvPr id="3" name="Title 2">
            <a:extLst>
              <a:ext uri="{FF2B5EF4-FFF2-40B4-BE49-F238E27FC236}">
                <a16:creationId xmlns:a16="http://schemas.microsoft.com/office/drawing/2014/main" id="{A13C44EA-2BE6-4163-8B49-796C15B004B6}"/>
              </a:ext>
            </a:extLst>
          </p:cNvPr>
          <p:cNvSpPr>
            <a:spLocks noGrp="1"/>
          </p:cNvSpPr>
          <p:nvPr>
            <p:ph type="title"/>
          </p:nvPr>
        </p:nvSpPr>
        <p:spPr/>
        <p:txBody>
          <a:bodyPr/>
          <a:lstStyle/>
          <a:p>
            <a:r>
              <a:rPr lang="en-US" dirty="0"/>
              <a:t>What You Can Say Topics, Description, &amp; Commands</a:t>
            </a:r>
          </a:p>
        </p:txBody>
      </p:sp>
      <p:sp>
        <p:nvSpPr>
          <p:cNvPr id="4" name="Slide Number Placeholder 3">
            <a:extLst>
              <a:ext uri="{FF2B5EF4-FFF2-40B4-BE49-F238E27FC236}">
                <a16:creationId xmlns:a16="http://schemas.microsoft.com/office/drawing/2014/main" id="{F097C140-29FD-475B-8ED4-25A2FEA903C6}"/>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65</a:t>
            </a:fld>
            <a:endParaRPr lang="en-US">
              <a:solidFill>
                <a:srgbClr val="FFFFFF"/>
              </a:solidFill>
            </a:endParaRPr>
          </a:p>
        </p:txBody>
      </p:sp>
    </p:spTree>
    <p:extLst>
      <p:ext uri="{BB962C8B-B14F-4D97-AF65-F5344CB8AC3E}">
        <p14:creationId xmlns:p14="http://schemas.microsoft.com/office/powerpoint/2010/main" val="9264951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C44EA-2BE6-4163-8B49-796C15B004B6}"/>
              </a:ext>
            </a:extLst>
          </p:cNvPr>
          <p:cNvSpPr>
            <a:spLocks noGrp="1"/>
          </p:cNvSpPr>
          <p:nvPr>
            <p:ph type="title"/>
          </p:nvPr>
        </p:nvSpPr>
        <p:spPr/>
        <p:txBody>
          <a:bodyPr/>
          <a:lstStyle/>
          <a:p>
            <a:r>
              <a:rPr lang="en-US" dirty="0"/>
              <a:t>What You Can Say Topics, Description, &amp; Commands</a:t>
            </a:r>
          </a:p>
        </p:txBody>
      </p:sp>
      <p:sp>
        <p:nvSpPr>
          <p:cNvPr id="4" name="Slide Number Placeholder 3">
            <a:extLst>
              <a:ext uri="{FF2B5EF4-FFF2-40B4-BE49-F238E27FC236}">
                <a16:creationId xmlns:a16="http://schemas.microsoft.com/office/drawing/2014/main" id="{F097C140-29FD-475B-8ED4-25A2FEA903C6}"/>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66</a:t>
            </a:fld>
            <a:endParaRPr lang="en-US">
              <a:solidFill>
                <a:srgbClr val="FFFFFF"/>
              </a:solidFill>
            </a:endParaRPr>
          </a:p>
        </p:txBody>
      </p:sp>
      <p:pic>
        <p:nvPicPr>
          <p:cNvPr id="7" name="Content Placeholder 6">
            <a:extLst>
              <a:ext uri="{FF2B5EF4-FFF2-40B4-BE49-F238E27FC236}">
                <a16:creationId xmlns:a16="http://schemas.microsoft.com/office/drawing/2014/main" id="{EEF4DE6F-3490-40D3-B2EA-825CE180A3B7}"/>
              </a:ext>
            </a:extLst>
          </p:cNvPr>
          <p:cNvPicPr>
            <a:picLocks noGrp="1" noChangeAspect="1"/>
          </p:cNvPicPr>
          <p:nvPr>
            <p:ph idx="1"/>
          </p:nvPr>
        </p:nvPicPr>
        <p:blipFill>
          <a:blip r:embed="rId2"/>
          <a:stretch>
            <a:fillRect/>
          </a:stretch>
        </p:blipFill>
        <p:spPr>
          <a:xfrm>
            <a:off x="2041419" y="1144588"/>
            <a:ext cx="5220337" cy="4951412"/>
          </a:xfrm>
          <a:prstGeom prst="rect">
            <a:avLst/>
          </a:prstGeom>
        </p:spPr>
      </p:pic>
    </p:spTree>
    <p:extLst>
      <p:ext uri="{BB962C8B-B14F-4D97-AF65-F5344CB8AC3E}">
        <p14:creationId xmlns:p14="http://schemas.microsoft.com/office/powerpoint/2010/main" val="23001973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C44EA-2BE6-4163-8B49-796C15B004B6}"/>
              </a:ext>
            </a:extLst>
          </p:cNvPr>
          <p:cNvSpPr>
            <a:spLocks noGrp="1"/>
          </p:cNvSpPr>
          <p:nvPr>
            <p:ph type="title"/>
          </p:nvPr>
        </p:nvSpPr>
        <p:spPr/>
        <p:txBody>
          <a:bodyPr/>
          <a:lstStyle/>
          <a:p>
            <a:r>
              <a:rPr lang="en-US" dirty="0"/>
              <a:t>What You Can Say Topics, Description, &amp; Commands</a:t>
            </a:r>
          </a:p>
        </p:txBody>
      </p:sp>
      <p:sp>
        <p:nvSpPr>
          <p:cNvPr id="4" name="Slide Number Placeholder 3">
            <a:extLst>
              <a:ext uri="{FF2B5EF4-FFF2-40B4-BE49-F238E27FC236}">
                <a16:creationId xmlns:a16="http://schemas.microsoft.com/office/drawing/2014/main" id="{F097C140-29FD-475B-8ED4-25A2FEA903C6}"/>
              </a:ext>
            </a:extLst>
          </p:cNvPr>
          <p:cNvSpPr>
            <a:spLocks noGrp="1"/>
          </p:cNvSpPr>
          <p:nvPr>
            <p:ph type="sldNum" sz="quarter" idx="10"/>
          </p:nvPr>
        </p:nvSpPr>
        <p:spPr/>
        <p:txBody>
          <a:bodyPr/>
          <a:lstStyle/>
          <a:p>
            <a:pPr>
              <a:defRPr/>
            </a:pPr>
            <a:fld id="{1EEBAFF9-3667-4CEA-91D2-D9E08DB1996C}" type="slidenum">
              <a:rPr lang="en-US" smtClean="0">
                <a:solidFill>
                  <a:srgbClr val="FFFFFF"/>
                </a:solidFill>
              </a:rPr>
              <a:pPr>
                <a:defRPr/>
              </a:pPr>
              <a:t>67</a:t>
            </a:fld>
            <a:endParaRPr lang="en-US">
              <a:solidFill>
                <a:srgbClr val="FFFFFF"/>
              </a:solidFill>
            </a:endParaRPr>
          </a:p>
        </p:txBody>
      </p:sp>
      <p:pic>
        <p:nvPicPr>
          <p:cNvPr id="6" name="Content Placeholder 5">
            <a:extLst>
              <a:ext uri="{FF2B5EF4-FFF2-40B4-BE49-F238E27FC236}">
                <a16:creationId xmlns:a16="http://schemas.microsoft.com/office/drawing/2014/main" id="{F85D6F02-6EAC-4A33-8049-046396ADFBEA}"/>
              </a:ext>
            </a:extLst>
          </p:cNvPr>
          <p:cNvPicPr>
            <a:picLocks noGrp="1" noChangeAspect="1"/>
          </p:cNvPicPr>
          <p:nvPr>
            <p:ph idx="1"/>
          </p:nvPr>
        </p:nvPicPr>
        <p:blipFill>
          <a:blip r:embed="rId2"/>
          <a:stretch>
            <a:fillRect/>
          </a:stretch>
        </p:blipFill>
        <p:spPr>
          <a:xfrm>
            <a:off x="1625912" y="1144588"/>
            <a:ext cx="6070288" cy="4945110"/>
          </a:xfrm>
          <a:prstGeom prst="rect">
            <a:avLst/>
          </a:prstGeom>
        </p:spPr>
      </p:pic>
    </p:spTree>
    <p:extLst>
      <p:ext uri="{BB962C8B-B14F-4D97-AF65-F5344CB8AC3E}">
        <p14:creationId xmlns:p14="http://schemas.microsoft.com/office/powerpoint/2010/main" val="22814588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1">
            <a:extLst>
              <a:ext uri="{FF2B5EF4-FFF2-40B4-BE49-F238E27FC236}">
                <a16:creationId xmlns:a16="http://schemas.microsoft.com/office/drawing/2014/main" id="{E41CBF88-5E30-48DB-980C-0DD3816F355D}"/>
              </a:ext>
            </a:extLst>
          </p:cNvPr>
          <p:cNvSpPr>
            <a:spLocks noGrp="1"/>
          </p:cNvSpPr>
          <p:nvPr>
            <p:ph idx="1"/>
          </p:nvPr>
        </p:nvSpPr>
        <p:spPr bwMode="auto">
          <a:xfrm>
            <a:off x="222250" y="838200"/>
            <a:ext cx="8691563" cy="4948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1200"/>
              </a:spcBef>
              <a:spcAft>
                <a:spcPts val="1200"/>
              </a:spcAft>
            </a:pPr>
            <a:r>
              <a:rPr lang="en-US" altLang="en-US" dirty="0">
                <a:latin typeface="Arial" panose="020B0604020202020204" pitchFamily="34" charset="0"/>
                <a:cs typeface="Arial" panose="020B0604020202020204" pitchFamily="34" charset="0"/>
              </a:rPr>
              <a:t>Speak clearly and pronounce each word.</a:t>
            </a:r>
          </a:p>
          <a:p>
            <a:pPr>
              <a:spcBef>
                <a:spcPts val="1200"/>
              </a:spcBef>
              <a:spcAft>
                <a:spcPts val="1200"/>
              </a:spcAft>
            </a:pPr>
            <a:r>
              <a:rPr lang="en-US" altLang="en-US" dirty="0">
                <a:latin typeface="Arial" panose="020B0604020202020204" pitchFamily="34" charset="0"/>
                <a:cs typeface="Arial" panose="020B0604020202020204" pitchFamily="34" charset="0"/>
              </a:rPr>
              <a:t>Speak in phrases or complete sentences not … like … this … speak to your Dragon like I am speaking to you.</a:t>
            </a:r>
          </a:p>
          <a:p>
            <a:pPr>
              <a:spcBef>
                <a:spcPts val="1200"/>
              </a:spcBef>
              <a:spcAft>
                <a:spcPts val="1200"/>
              </a:spcAft>
            </a:pPr>
            <a:r>
              <a:rPr lang="en-US" altLang="en-US" dirty="0">
                <a:latin typeface="Arial" panose="020B0604020202020204" pitchFamily="34" charset="0"/>
                <a:cs typeface="Arial" panose="020B0604020202020204" pitchFamily="34" charset="0"/>
              </a:rPr>
              <a:t>Say each punctuation mark, for example, “period,” “comma,” and “question mark.”</a:t>
            </a:r>
          </a:p>
          <a:p>
            <a:pPr>
              <a:spcBef>
                <a:spcPts val="1200"/>
              </a:spcBef>
              <a:spcAft>
                <a:spcPts val="1200"/>
              </a:spcAft>
            </a:pPr>
            <a:r>
              <a:rPr lang="en-US" altLang="en-US" dirty="0">
                <a:latin typeface="Arial" panose="020B0604020202020204" pitchFamily="34" charset="0"/>
                <a:cs typeface="Arial" panose="020B0604020202020204" pitchFamily="34" charset="0"/>
              </a:rPr>
              <a:t>Dragon understands you better when you speak in long phrases, using your “natural” voice.</a:t>
            </a:r>
          </a:p>
          <a:p>
            <a:pPr>
              <a:spcBef>
                <a:spcPts val="1200"/>
              </a:spcBef>
              <a:spcAft>
                <a:spcPts val="1200"/>
              </a:spcAft>
            </a:pPr>
            <a:r>
              <a:rPr lang="en-US" b="1" dirty="0">
                <a:solidFill>
                  <a:srgbClr val="FF0000"/>
                </a:solidFill>
              </a:rPr>
              <a:t>Disclaimers provide no protection to your documentation and, if used, can, in fact, invalidate your entire dictation.  You are responsible for the final content of your notes.</a:t>
            </a:r>
          </a:p>
          <a:p>
            <a:pPr>
              <a:spcBef>
                <a:spcPts val="1200"/>
              </a:spcBef>
              <a:spcAft>
                <a:spcPts val="1200"/>
              </a:spcAft>
            </a:pP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53251" name="Title 2">
            <a:extLst>
              <a:ext uri="{FF2B5EF4-FFF2-40B4-BE49-F238E27FC236}">
                <a16:creationId xmlns:a16="http://schemas.microsoft.com/office/drawing/2014/main" id="{1EFCC00B-922B-42B0-A8F5-E0A4F4733E18}"/>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Tips For Dictating</a:t>
            </a:r>
          </a:p>
        </p:txBody>
      </p:sp>
      <p:sp>
        <p:nvSpPr>
          <p:cNvPr id="53252" name="Slide Number Placeholder 3">
            <a:extLst>
              <a:ext uri="{FF2B5EF4-FFF2-40B4-BE49-F238E27FC236}">
                <a16:creationId xmlns:a16="http://schemas.microsoft.com/office/drawing/2014/main" id="{C53F54F6-AF25-4B03-A620-BB13E56E21F5}"/>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B454CA8-14B7-4AD8-BA50-79FF732109FD}"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Tree>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1">
            <a:extLst>
              <a:ext uri="{FF2B5EF4-FFF2-40B4-BE49-F238E27FC236}">
                <a16:creationId xmlns:a16="http://schemas.microsoft.com/office/drawing/2014/main" id="{73954EB6-83D6-4AF1-AC73-27CD9DB23390}"/>
              </a:ext>
            </a:extLst>
          </p:cNvPr>
          <p:cNvSpPr>
            <a:spLocks noGrp="1"/>
          </p:cNvSpPr>
          <p:nvPr>
            <p:ph idx="1"/>
          </p:nvPr>
        </p:nvSpPr>
        <p:spPr bwMode="auto">
          <a:xfrm>
            <a:off x="222251" y="862013"/>
            <a:ext cx="8693150" cy="48529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sz="1200" dirty="0"/>
          </a:p>
          <a:p>
            <a:pPr marL="0" indent="0">
              <a:buNone/>
            </a:pPr>
            <a:r>
              <a:rPr lang="en-US" sz="2000" b="1" dirty="0"/>
              <a:t>Lines and Spaces</a:t>
            </a:r>
            <a:endParaRPr lang="en-US" sz="2000" dirty="0"/>
          </a:p>
          <a:p>
            <a:r>
              <a:rPr lang="en-US" sz="1600" b="1" dirty="0"/>
              <a:t>“new line”</a:t>
            </a:r>
            <a:r>
              <a:rPr lang="en-US" sz="1600" dirty="0"/>
              <a:t> – Equivalent to hitting “enter” on the keyboard</a:t>
            </a:r>
          </a:p>
          <a:p>
            <a:r>
              <a:rPr lang="en-US" sz="1600" b="1" dirty="0"/>
              <a:t>“new paragraph” </a:t>
            </a:r>
            <a:r>
              <a:rPr lang="en-US" sz="1600" dirty="0"/>
              <a:t>– Equivalent to hitting enter twice on the keyboard</a:t>
            </a:r>
          </a:p>
          <a:p>
            <a:r>
              <a:rPr lang="en-US" sz="1600" b="1" dirty="0"/>
              <a:t>“scratch that”</a:t>
            </a:r>
            <a:r>
              <a:rPr lang="en-US" sz="1600" dirty="0"/>
              <a:t> – Erases last utterance of what you said.  Depending on how you pause when you speak, it could be a word, phrase, sentence, paragraph or more.</a:t>
            </a:r>
          </a:p>
          <a:p>
            <a:endParaRPr lang="en-US" sz="1600" dirty="0"/>
          </a:p>
          <a:p>
            <a:r>
              <a:rPr lang="en-US" sz="1600" b="1" dirty="0"/>
              <a:t>Punctuation</a:t>
            </a:r>
            <a:r>
              <a:rPr lang="en-US" sz="1600" dirty="0"/>
              <a:t> - You must dictate your punctuation. (Example:  Period, comma, etc.)</a:t>
            </a:r>
          </a:p>
          <a:p>
            <a:r>
              <a:rPr lang="en-US" sz="1600" b="1" dirty="0"/>
              <a:t>You must correct all documents.</a:t>
            </a:r>
          </a:p>
          <a:p>
            <a:r>
              <a:rPr lang="en-US" sz="1600" b="1" dirty="0"/>
              <a:t>Cerner Only</a:t>
            </a:r>
            <a:r>
              <a:rPr lang="en-US" sz="1600" dirty="0"/>
              <a:t>:  Use the Contributor view button to check the </a:t>
            </a:r>
            <a:r>
              <a:rPr lang="en-US" sz="1600" b="1" dirty="0" err="1"/>
              <a:t>PowerNote</a:t>
            </a:r>
            <a:r>
              <a:rPr lang="en-US" sz="1600" dirty="0"/>
              <a:t> before clicking the sign button.</a:t>
            </a:r>
          </a:p>
          <a:p>
            <a:pPr marL="0" indent="0">
              <a:buNone/>
            </a:pPr>
            <a:endParaRPr lang="en-US" sz="1600" dirty="0"/>
          </a:p>
        </p:txBody>
      </p:sp>
      <p:sp>
        <p:nvSpPr>
          <p:cNvPr id="186371" name="Title 2">
            <a:extLst>
              <a:ext uri="{FF2B5EF4-FFF2-40B4-BE49-F238E27FC236}">
                <a16:creationId xmlns:a16="http://schemas.microsoft.com/office/drawing/2014/main" id="{D95E6E04-819F-4764-8841-D4FB7D0CD159}"/>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Basic Dictation Commands Review:</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Lines and Spaces</a:t>
            </a:r>
          </a:p>
        </p:txBody>
      </p:sp>
      <p:sp>
        <p:nvSpPr>
          <p:cNvPr id="186372" name="Slide Number Placeholder 3">
            <a:extLst>
              <a:ext uri="{FF2B5EF4-FFF2-40B4-BE49-F238E27FC236}">
                <a16:creationId xmlns:a16="http://schemas.microsoft.com/office/drawing/2014/main" id="{91BB2F8F-DBDA-4D8F-95F2-1F5D123A85F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EF500C9E-FCD0-4172-BD43-546E783FD630}" type="slidenum">
              <a:rPr lang="en-US" altLang="en-US" sz="1200" b="0" smtClean="0">
                <a:solidFill>
                  <a:schemeClr val="bg1"/>
                </a:solidFill>
              </a:rPr>
              <a:pPr/>
              <a:t>69</a:t>
            </a:fld>
            <a:endParaRPr lang="en-US" altLang="en-US" sz="1200" b="0">
              <a:solidFill>
                <a:schemeClr val="bg1"/>
              </a:solidFill>
            </a:endParaRPr>
          </a:p>
        </p:txBody>
      </p:sp>
    </p:spTree>
    <p:extLst>
      <p:ext uri="{BB962C8B-B14F-4D97-AF65-F5344CB8AC3E}">
        <p14:creationId xmlns:p14="http://schemas.microsoft.com/office/powerpoint/2010/main" val="3761123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2CCB3B-51BD-2EAD-7299-04D6AD3B4413}"/>
              </a:ext>
            </a:extLst>
          </p:cNvPr>
          <p:cNvPicPr>
            <a:picLocks noChangeAspect="1"/>
          </p:cNvPicPr>
          <p:nvPr/>
        </p:nvPicPr>
        <p:blipFill>
          <a:blip r:embed="rId3"/>
          <a:stretch>
            <a:fillRect/>
          </a:stretch>
        </p:blipFill>
        <p:spPr>
          <a:xfrm>
            <a:off x="7691430" y="2017405"/>
            <a:ext cx="1376370" cy="3545195"/>
          </a:xfrm>
          <a:prstGeom prst="rect">
            <a:avLst/>
          </a:prstGeom>
        </p:spPr>
      </p:pic>
      <p:pic>
        <p:nvPicPr>
          <p:cNvPr id="6" name="Picture 5">
            <a:extLst>
              <a:ext uri="{FF2B5EF4-FFF2-40B4-BE49-F238E27FC236}">
                <a16:creationId xmlns:a16="http://schemas.microsoft.com/office/drawing/2014/main" id="{FA4251F0-1386-F425-6633-661BD43AC286}"/>
              </a:ext>
            </a:extLst>
          </p:cNvPr>
          <p:cNvPicPr>
            <a:picLocks noChangeAspect="1"/>
          </p:cNvPicPr>
          <p:nvPr/>
        </p:nvPicPr>
        <p:blipFill>
          <a:blip r:embed="rId4"/>
          <a:stretch>
            <a:fillRect/>
          </a:stretch>
        </p:blipFill>
        <p:spPr>
          <a:xfrm>
            <a:off x="3346450" y="1905000"/>
            <a:ext cx="2019048" cy="4533333"/>
          </a:xfrm>
          <a:prstGeom prst="rect">
            <a:avLst/>
          </a:prstGeom>
        </p:spPr>
      </p:pic>
      <p:sp>
        <p:nvSpPr>
          <p:cNvPr id="22530" name="Content Placeholder 1">
            <a:extLst>
              <a:ext uri="{FF2B5EF4-FFF2-40B4-BE49-F238E27FC236}">
                <a16:creationId xmlns:a16="http://schemas.microsoft.com/office/drawing/2014/main" id="{521E6C80-2AB6-4EC0-A8E8-3EA688DDF430}"/>
              </a:ext>
            </a:extLst>
          </p:cNvPr>
          <p:cNvSpPr>
            <a:spLocks noGrp="1"/>
          </p:cNvSpPr>
          <p:nvPr>
            <p:ph idx="1"/>
          </p:nvPr>
        </p:nvSpPr>
        <p:spPr bwMode="auto">
          <a:xfrm>
            <a:off x="225425" y="1155700"/>
            <a:ext cx="8689975" cy="4797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dirty="0">
                <a:latin typeface="Arial" panose="020B0604020202020204" pitchFamily="34" charset="0"/>
                <a:cs typeface="Arial" panose="020B0604020202020204" pitchFamily="34" charset="0"/>
              </a:rPr>
              <a:t>The Nuance </a:t>
            </a:r>
            <a:r>
              <a:rPr lang="en-US" altLang="en-US" dirty="0" err="1">
                <a:latin typeface="Arial" panose="020B0604020202020204" pitchFamily="34" charset="0"/>
                <a:cs typeface="Arial" panose="020B0604020202020204" pitchFamily="34" charset="0"/>
              </a:rPr>
              <a:t>PowerMic</a:t>
            </a:r>
            <a:r>
              <a:rPr lang="en-US" altLang="en-US" baseline="30000" dirty="0" err="1">
                <a:latin typeface="Arial" panose="020B0604020202020204" pitchFamily="34" charset="0"/>
                <a:cs typeface="Arial" panose="020B0604020202020204" pitchFamily="34" charset="0"/>
              </a:rPr>
              <a:t>TM</a:t>
            </a:r>
            <a:r>
              <a:rPr lang="en-US" altLang="en-US" dirty="0">
                <a:latin typeface="Arial" panose="020B0604020202020204" pitchFamily="34" charset="0"/>
                <a:cs typeface="Arial" panose="020B0604020202020204" pitchFamily="34" charset="0"/>
              </a:rPr>
              <a:t> is specially designed for enhanced physician productivity.</a:t>
            </a:r>
          </a:p>
          <a:p>
            <a:pPr marL="0" indent="0">
              <a:buFontTx/>
              <a:buNone/>
              <a:defRPr/>
            </a:pPr>
            <a:endParaRPr lang="en-US" altLang="en-US" dirty="0">
              <a:latin typeface="Arial" panose="020B0604020202020204" pitchFamily="34" charset="0"/>
              <a:cs typeface="Arial" panose="020B0604020202020204" pitchFamily="34" charset="0"/>
            </a:endParaRPr>
          </a:p>
        </p:txBody>
      </p:sp>
      <p:sp>
        <p:nvSpPr>
          <p:cNvPr id="29699" name="Title 2">
            <a:extLst>
              <a:ext uri="{FF2B5EF4-FFF2-40B4-BE49-F238E27FC236}">
                <a16:creationId xmlns:a16="http://schemas.microsoft.com/office/drawing/2014/main" id="{1C9C5060-2953-4A8B-94C9-00857FE1F11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The Nuance PowerMic 4 - Epic	</a:t>
            </a:r>
          </a:p>
        </p:txBody>
      </p:sp>
      <p:sp>
        <p:nvSpPr>
          <p:cNvPr id="29700" name="Slide Number Placeholder 3">
            <a:extLst>
              <a:ext uri="{FF2B5EF4-FFF2-40B4-BE49-F238E27FC236}">
                <a16:creationId xmlns:a16="http://schemas.microsoft.com/office/drawing/2014/main" id="{59C75628-7E1C-46C9-9B05-0B453158FA1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F5A61A1-FD8C-4AD4-97BC-F75A8A4AB217}"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
        <p:nvSpPr>
          <p:cNvPr id="7" name="Rectangular Callout 6">
            <a:extLst>
              <a:ext uri="{FF2B5EF4-FFF2-40B4-BE49-F238E27FC236}">
                <a16:creationId xmlns:a16="http://schemas.microsoft.com/office/drawing/2014/main" id="{1BB639B2-AEE9-41F4-96CF-E74ACD64A371}"/>
              </a:ext>
            </a:extLst>
          </p:cNvPr>
          <p:cNvSpPr/>
          <p:nvPr/>
        </p:nvSpPr>
        <p:spPr>
          <a:xfrm>
            <a:off x="5629275" y="3598863"/>
            <a:ext cx="960438" cy="752475"/>
          </a:xfrm>
          <a:prstGeom prst="wedgeRectCallout">
            <a:avLst>
              <a:gd name="adj1" fmla="val -178980"/>
              <a:gd name="adj2" fmla="val -43518"/>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Record Button</a:t>
            </a:r>
          </a:p>
        </p:txBody>
      </p:sp>
      <p:sp>
        <p:nvSpPr>
          <p:cNvPr id="8" name="Rectangular Callout 7">
            <a:extLst>
              <a:ext uri="{FF2B5EF4-FFF2-40B4-BE49-F238E27FC236}">
                <a16:creationId xmlns:a16="http://schemas.microsoft.com/office/drawing/2014/main" id="{09922AE6-721C-448F-87D9-4A1BF2BD7837}"/>
              </a:ext>
            </a:extLst>
          </p:cNvPr>
          <p:cNvSpPr/>
          <p:nvPr/>
        </p:nvSpPr>
        <p:spPr>
          <a:xfrm>
            <a:off x="5629275" y="2076450"/>
            <a:ext cx="1423988" cy="631825"/>
          </a:xfrm>
          <a:prstGeom prst="wedgeRectCallout">
            <a:avLst>
              <a:gd name="adj1" fmla="val -135958"/>
              <a:gd name="adj2" fmla="val 447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Microphone</a:t>
            </a:r>
          </a:p>
        </p:txBody>
      </p:sp>
      <p:sp>
        <p:nvSpPr>
          <p:cNvPr id="9" name="Rectangular Callout 8">
            <a:extLst>
              <a:ext uri="{FF2B5EF4-FFF2-40B4-BE49-F238E27FC236}">
                <a16:creationId xmlns:a16="http://schemas.microsoft.com/office/drawing/2014/main" id="{DDB36182-273E-4791-A4F1-215F483D170C}"/>
              </a:ext>
            </a:extLst>
          </p:cNvPr>
          <p:cNvSpPr/>
          <p:nvPr/>
        </p:nvSpPr>
        <p:spPr>
          <a:xfrm>
            <a:off x="2079625" y="3921125"/>
            <a:ext cx="960438" cy="750888"/>
          </a:xfrm>
          <a:prstGeom prst="wedgeRectCallout">
            <a:avLst>
              <a:gd name="adj1" fmla="val 169216"/>
              <a:gd name="adj2" fmla="val 403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Mouse</a:t>
            </a:r>
          </a:p>
        </p:txBody>
      </p:sp>
      <p:sp>
        <p:nvSpPr>
          <p:cNvPr id="10" name="Rectangular Callout 9">
            <a:extLst>
              <a:ext uri="{FF2B5EF4-FFF2-40B4-BE49-F238E27FC236}">
                <a16:creationId xmlns:a16="http://schemas.microsoft.com/office/drawing/2014/main" id="{430ED12A-6FEC-49CA-9B73-83487C256E1C}"/>
              </a:ext>
            </a:extLst>
          </p:cNvPr>
          <p:cNvSpPr/>
          <p:nvPr/>
        </p:nvSpPr>
        <p:spPr>
          <a:xfrm>
            <a:off x="111125" y="2708275"/>
            <a:ext cx="2843213" cy="957263"/>
          </a:xfrm>
          <a:prstGeom prst="wedgeRectCallout">
            <a:avLst>
              <a:gd name="adj1" fmla="val 92248"/>
              <a:gd name="adj2" fmla="val 1095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000000"/>
                </a:solidFill>
                <a:effectLst/>
                <a:uLnTx/>
                <a:uFillTx/>
                <a:latin typeface="Helvetica" pitchFamily="34" charset="0"/>
                <a:ea typeface="+mn-ea"/>
                <a:cs typeface="+mn-cs"/>
              </a:rPr>
              <a:t>Accept Defaults Button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itchFamily="34" charset="0"/>
                <a:ea typeface="+mn-ea"/>
                <a:cs typeface="+mn-cs"/>
              </a:rPr>
              <a:t>(Can be programmed as an F2 button to use to move from variable to variable in templated notes)</a:t>
            </a:r>
          </a:p>
        </p:txBody>
      </p:sp>
      <p:sp>
        <p:nvSpPr>
          <p:cNvPr id="3" name="Rectangular Callout 2">
            <a:extLst>
              <a:ext uri="{FF2B5EF4-FFF2-40B4-BE49-F238E27FC236}">
                <a16:creationId xmlns:a16="http://schemas.microsoft.com/office/drawing/2014/main" id="{FF0624E5-5695-4310-BB76-ED716CE55D55}"/>
              </a:ext>
            </a:extLst>
          </p:cNvPr>
          <p:cNvSpPr/>
          <p:nvPr/>
        </p:nvSpPr>
        <p:spPr>
          <a:xfrm>
            <a:off x="4894264" y="4572000"/>
            <a:ext cx="2797166" cy="1524000"/>
          </a:xfrm>
          <a:prstGeom prst="wedgeRectCallout">
            <a:avLst>
              <a:gd name="adj1" fmla="val 82783"/>
              <a:gd name="adj2" fmla="val -126683"/>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Helvetica" panose="020B0604020202020204" pitchFamily="34" charset="0"/>
                <a:cs typeface="Helvetica" panose="020B0604020202020204" pitchFamily="34" charset="0"/>
              </a:rPr>
              <a:t>Transfer Text Button (Programmed as F2 for use with Epic by default mapping; was previously Transfer Text button; the “Transfer Text” verbal command can be used.)</a:t>
            </a:r>
            <a:r>
              <a:rPr kumimoji="0" lang="en-U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p>
        </p:txBody>
      </p:sp>
    </p:spTree>
    <p:extLst>
      <p:ext uri="{BB962C8B-B14F-4D97-AF65-F5344CB8AC3E}">
        <p14:creationId xmlns:p14="http://schemas.microsoft.com/office/powerpoint/2010/main" val="19045863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1">
            <a:extLst>
              <a:ext uri="{FF2B5EF4-FFF2-40B4-BE49-F238E27FC236}">
                <a16:creationId xmlns:a16="http://schemas.microsoft.com/office/drawing/2014/main" id="{73954EB6-83D6-4AF1-AC73-27CD9DB23390}"/>
              </a:ext>
            </a:extLst>
          </p:cNvPr>
          <p:cNvSpPr>
            <a:spLocks noGrp="1"/>
          </p:cNvSpPr>
          <p:nvPr>
            <p:ph idx="1"/>
          </p:nvPr>
        </p:nvSpPr>
        <p:spPr bwMode="auto">
          <a:xfrm>
            <a:off x="377825" y="917575"/>
            <a:ext cx="8689975" cy="4797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sz="1200" dirty="0"/>
          </a:p>
          <a:p>
            <a:pPr marL="0" indent="0">
              <a:buNone/>
            </a:pPr>
            <a:r>
              <a:rPr lang="en-US" sz="2000" b="1" dirty="0"/>
              <a:t>Selecting Words</a:t>
            </a:r>
            <a:endParaRPr lang="en-US" sz="2000" dirty="0"/>
          </a:p>
          <a:p>
            <a:r>
              <a:rPr lang="en-US" sz="1600" dirty="0"/>
              <a:t>Verbal commands </a:t>
            </a:r>
            <a:r>
              <a:rPr lang="en-US" sz="1600" b="1" dirty="0"/>
              <a:t>“select”</a:t>
            </a:r>
            <a:r>
              <a:rPr lang="en-US" sz="1600" dirty="0"/>
              <a:t> and </a:t>
            </a:r>
            <a:r>
              <a:rPr lang="en-US" sz="1600" b="1" dirty="0"/>
              <a:t>“unselect that” </a:t>
            </a:r>
            <a:endParaRPr lang="en-US" sz="1600" dirty="0"/>
          </a:p>
          <a:p>
            <a:r>
              <a:rPr lang="en-US" sz="1600" dirty="0"/>
              <a:t>You can select incorrect text by using the </a:t>
            </a:r>
            <a:r>
              <a:rPr lang="en-US" sz="1600" b="1" dirty="0"/>
              <a:t>“select” </a:t>
            </a:r>
            <a:r>
              <a:rPr lang="en-US" sz="1600" dirty="0"/>
              <a:t>command and then speak over it to replace the text.</a:t>
            </a:r>
          </a:p>
          <a:p>
            <a:pPr marL="0" indent="0">
              <a:buNone/>
            </a:pPr>
            <a:endParaRPr lang="en-US" sz="1600" dirty="0"/>
          </a:p>
          <a:p>
            <a:pPr marL="0" indent="0">
              <a:buNone/>
            </a:pPr>
            <a:r>
              <a:rPr lang="en-US" sz="2000" b="1" dirty="0"/>
              <a:t>Correcting Words</a:t>
            </a:r>
            <a:endParaRPr lang="en-US" sz="2000" dirty="0"/>
          </a:p>
          <a:p>
            <a:r>
              <a:rPr lang="en-US" sz="1600" dirty="0"/>
              <a:t>You will have to edit and correct notes. </a:t>
            </a:r>
          </a:p>
          <a:p>
            <a:r>
              <a:rPr lang="en-US" sz="1600" dirty="0"/>
              <a:t>Using correction menu – select text that needs to be corrected.  When the correction menu is displayed, say for example, choose 1 or choose 2, whichever option is correct.</a:t>
            </a:r>
          </a:p>
          <a:p>
            <a:pPr marL="0" indent="0">
              <a:buNone/>
            </a:pPr>
            <a:endParaRPr lang="en-US" sz="1600" dirty="0"/>
          </a:p>
          <a:p>
            <a:pPr marL="0" indent="0">
              <a:buNone/>
            </a:pPr>
            <a:r>
              <a:rPr lang="en-US" sz="1600" b="1" dirty="0"/>
              <a:t>Note:  </a:t>
            </a:r>
            <a:r>
              <a:rPr lang="en-US" sz="1600" dirty="0"/>
              <a:t>If you use the verbal commands or correction menu, Dragon </a:t>
            </a:r>
            <a:r>
              <a:rPr lang="en-US" sz="1600" i="1" dirty="0"/>
              <a:t>will</a:t>
            </a:r>
            <a:r>
              <a:rPr lang="en-US" sz="1600" dirty="0"/>
              <a:t> learn it. If you use the mouse and keyboard to correct your errors, Dragon </a:t>
            </a:r>
            <a:r>
              <a:rPr lang="en-US" sz="1600" i="1" dirty="0"/>
              <a:t>will not</a:t>
            </a:r>
            <a:r>
              <a:rPr lang="en-US" sz="1600" dirty="0"/>
              <a:t> learn it.</a:t>
            </a:r>
          </a:p>
          <a:p>
            <a:pPr marL="0" indent="0">
              <a:buNone/>
            </a:pPr>
            <a:endParaRPr lang="en-US" sz="1600" dirty="0"/>
          </a:p>
          <a:p>
            <a:pPr marL="0" indent="0">
              <a:buNone/>
              <a:defRPr/>
            </a:pPr>
            <a:endParaRPr lang="en-US" dirty="0">
              <a:latin typeface="Arial" pitchFamily="34" charset="0"/>
              <a:cs typeface="Arial" pitchFamily="34" charset="0"/>
            </a:endParaRPr>
          </a:p>
        </p:txBody>
      </p:sp>
      <p:sp>
        <p:nvSpPr>
          <p:cNvPr id="186371" name="Title 2">
            <a:extLst>
              <a:ext uri="{FF2B5EF4-FFF2-40B4-BE49-F238E27FC236}">
                <a16:creationId xmlns:a16="http://schemas.microsoft.com/office/drawing/2014/main" id="{D95E6E04-819F-4764-8841-D4FB7D0CD159}"/>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Basic Dictation Commands Review: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Selecting and Correcting Words</a:t>
            </a:r>
          </a:p>
        </p:txBody>
      </p:sp>
      <p:sp>
        <p:nvSpPr>
          <p:cNvPr id="186372" name="Slide Number Placeholder 3">
            <a:extLst>
              <a:ext uri="{FF2B5EF4-FFF2-40B4-BE49-F238E27FC236}">
                <a16:creationId xmlns:a16="http://schemas.microsoft.com/office/drawing/2014/main" id="{91BB2F8F-DBDA-4D8F-95F2-1F5D123A85F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F500C9E-FCD0-4172-BD43-546E783FD630}"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Tree>
    <p:extLst>
      <p:ext uri="{BB962C8B-B14F-4D97-AF65-F5344CB8AC3E}">
        <p14:creationId xmlns:p14="http://schemas.microsoft.com/office/powerpoint/2010/main" val="26800646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1">
            <a:extLst>
              <a:ext uri="{FF2B5EF4-FFF2-40B4-BE49-F238E27FC236}">
                <a16:creationId xmlns:a16="http://schemas.microsoft.com/office/drawing/2014/main" id="{73954EB6-83D6-4AF1-AC73-27CD9DB23390}"/>
              </a:ext>
            </a:extLst>
          </p:cNvPr>
          <p:cNvSpPr>
            <a:spLocks noGrp="1"/>
          </p:cNvSpPr>
          <p:nvPr>
            <p:ph idx="1"/>
          </p:nvPr>
        </p:nvSpPr>
        <p:spPr bwMode="auto">
          <a:xfrm>
            <a:off x="76201" y="609600"/>
            <a:ext cx="8991600" cy="4797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sz="1200" dirty="0"/>
          </a:p>
          <a:p>
            <a:pPr marL="0" indent="0">
              <a:buNone/>
            </a:pPr>
            <a:endParaRPr lang="en-US" sz="2000" b="1" dirty="0"/>
          </a:p>
          <a:p>
            <a:pPr marL="0" indent="0">
              <a:buNone/>
            </a:pPr>
            <a:r>
              <a:rPr lang="en-US" sz="2000" b="1" dirty="0"/>
              <a:t>Deleting Words</a:t>
            </a:r>
            <a:endParaRPr lang="en-US" sz="1600" b="1" dirty="0"/>
          </a:p>
          <a:p>
            <a:r>
              <a:rPr lang="en-US" sz="1600" b="1" dirty="0"/>
              <a:t>“scratch that”</a:t>
            </a:r>
            <a:r>
              <a:rPr lang="en-US" sz="1600" dirty="0"/>
              <a:t> – Deletes selection if specified or deletes the last utterance of what you said</a:t>
            </a:r>
          </a:p>
          <a:p>
            <a:r>
              <a:rPr lang="en-US" sz="1600" b="1" dirty="0"/>
              <a:t>“delete that”</a:t>
            </a:r>
            <a:r>
              <a:rPr lang="en-US" sz="1600" dirty="0"/>
              <a:t> – Same as </a:t>
            </a:r>
            <a:r>
              <a:rPr lang="en-US" sz="1600" b="1" dirty="0"/>
              <a:t>“scratch that”</a:t>
            </a:r>
          </a:p>
          <a:p>
            <a:r>
              <a:rPr lang="en-US" sz="1600" b="1" dirty="0"/>
              <a:t>“undo that”</a:t>
            </a:r>
            <a:r>
              <a:rPr lang="en-US" sz="1600" dirty="0"/>
              <a:t> – Brings back last deletion (can be used multiple times)</a:t>
            </a:r>
          </a:p>
          <a:p>
            <a:r>
              <a:rPr lang="en-US" sz="1600" dirty="0"/>
              <a:t> “</a:t>
            </a:r>
            <a:r>
              <a:rPr lang="en-US" sz="1600" b="1" dirty="0"/>
              <a:t>insert before”</a:t>
            </a:r>
            <a:r>
              <a:rPr lang="en-US" sz="1600" dirty="0"/>
              <a:t> and </a:t>
            </a:r>
            <a:r>
              <a:rPr lang="en-US" sz="1600" b="1" dirty="0"/>
              <a:t>“insert after” </a:t>
            </a:r>
            <a:r>
              <a:rPr lang="en-US" sz="1600" dirty="0"/>
              <a:t>– Insert word commands</a:t>
            </a:r>
          </a:p>
          <a:p>
            <a:r>
              <a:rPr lang="en-US" sz="1600" dirty="0"/>
              <a:t>Remember to pause after “</a:t>
            </a:r>
            <a:r>
              <a:rPr lang="en-US" sz="1600" b="1" dirty="0"/>
              <a:t>insert before”</a:t>
            </a:r>
            <a:r>
              <a:rPr lang="en-US" sz="1600" dirty="0"/>
              <a:t> or “</a:t>
            </a:r>
            <a:r>
              <a:rPr lang="en-US" sz="1600" b="1" dirty="0"/>
              <a:t>insert after”</a:t>
            </a:r>
            <a:r>
              <a:rPr lang="en-US" sz="1600" dirty="0"/>
              <a:t> commands.  Once the cursor is in the correct position, you can give it the next command.</a:t>
            </a:r>
          </a:p>
          <a:p>
            <a:pPr marL="0" indent="0">
              <a:buNone/>
            </a:pPr>
            <a:endParaRPr lang="en-US" sz="1800" dirty="0"/>
          </a:p>
          <a:p>
            <a:pPr marL="0" indent="0">
              <a:buNone/>
            </a:pPr>
            <a:r>
              <a:rPr lang="en-US" sz="2000" b="1" dirty="0"/>
              <a:t>Formatting Words</a:t>
            </a:r>
            <a:endParaRPr lang="en-US" sz="2000" dirty="0"/>
          </a:p>
          <a:p>
            <a:r>
              <a:rPr lang="en-US" sz="1600" b="1" dirty="0"/>
              <a:t>“cap that”</a:t>
            </a:r>
            <a:r>
              <a:rPr lang="en-US" sz="1600" dirty="0"/>
              <a:t> – Capitalizes the first letter of each word</a:t>
            </a:r>
          </a:p>
          <a:p>
            <a:r>
              <a:rPr lang="en-US" sz="1600" b="1" dirty="0"/>
              <a:t>“all caps that”</a:t>
            </a:r>
            <a:r>
              <a:rPr lang="en-US" sz="1600" dirty="0"/>
              <a:t> – All letters of all the words specified</a:t>
            </a:r>
          </a:p>
          <a:p>
            <a:pPr marL="0" indent="0">
              <a:buNone/>
              <a:defRPr/>
            </a:pPr>
            <a:endParaRPr lang="en-US" dirty="0">
              <a:latin typeface="Arial" pitchFamily="34" charset="0"/>
              <a:cs typeface="Arial" pitchFamily="34" charset="0"/>
            </a:endParaRPr>
          </a:p>
        </p:txBody>
      </p:sp>
      <p:sp>
        <p:nvSpPr>
          <p:cNvPr id="186371" name="Title 2">
            <a:extLst>
              <a:ext uri="{FF2B5EF4-FFF2-40B4-BE49-F238E27FC236}">
                <a16:creationId xmlns:a16="http://schemas.microsoft.com/office/drawing/2014/main" id="{D95E6E04-819F-4764-8841-D4FB7D0CD159}"/>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Basic Dictation Commands Review: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Deleting and Formatting Words</a:t>
            </a:r>
          </a:p>
        </p:txBody>
      </p:sp>
      <p:sp>
        <p:nvSpPr>
          <p:cNvPr id="186372" name="Slide Number Placeholder 3">
            <a:extLst>
              <a:ext uri="{FF2B5EF4-FFF2-40B4-BE49-F238E27FC236}">
                <a16:creationId xmlns:a16="http://schemas.microsoft.com/office/drawing/2014/main" id="{91BB2F8F-DBDA-4D8F-95F2-1F5D123A85F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F500C9E-FCD0-4172-BD43-546E783FD630}"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Tree>
    <p:extLst>
      <p:ext uri="{BB962C8B-B14F-4D97-AF65-F5344CB8AC3E}">
        <p14:creationId xmlns:p14="http://schemas.microsoft.com/office/powerpoint/2010/main" val="4013801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3AFAC8-346C-4B59-AE08-1926F466251A}"/>
              </a:ext>
            </a:extLst>
          </p:cNvPr>
          <p:cNvSpPr>
            <a:spLocks noGrp="1"/>
          </p:cNvSpPr>
          <p:nvPr>
            <p:ph idx="1"/>
          </p:nvPr>
        </p:nvSpPr>
        <p:spPr>
          <a:xfrm>
            <a:off x="225425" y="914400"/>
            <a:ext cx="8689975" cy="4765675"/>
          </a:xfrm>
        </p:spPr>
        <p:txBody>
          <a:bodyPr/>
          <a:lstStyle/>
          <a:p>
            <a:pPr marL="0" indent="0">
              <a:spcBef>
                <a:spcPts val="600"/>
              </a:spcBef>
              <a:spcAft>
                <a:spcPts val="1200"/>
              </a:spcAft>
              <a:buFontTx/>
              <a:buNone/>
              <a:defRPr/>
            </a:pPr>
            <a:r>
              <a:rPr lang="en-US" dirty="0"/>
              <a:t>In the next exercise, you will have the opportunity to practice the commands </a:t>
            </a:r>
            <a:r>
              <a:rPr lang="en-US" b="1" dirty="0">
                <a:solidFill>
                  <a:srgbClr val="E46C0A"/>
                </a:solidFill>
              </a:rPr>
              <a:t>“…new line” </a:t>
            </a:r>
            <a:r>
              <a:rPr lang="en-US" dirty="0"/>
              <a:t>and </a:t>
            </a:r>
            <a:r>
              <a:rPr lang="en-US" b="1" dirty="0">
                <a:solidFill>
                  <a:srgbClr val="E46C0A"/>
                </a:solidFill>
              </a:rPr>
              <a:t>“…new paragraph” </a:t>
            </a:r>
            <a:r>
              <a:rPr lang="en-US" dirty="0"/>
              <a:t>as well as practicing dictating punctuation.  </a:t>
            </a:r>
          </a:p>
          <a:p>
            <a:pPr marL="0" indent="0">
              <a:spcBef>
                <a:spcPts val="600"/>
              </a:spcBef>
              <a:spcAft>
                <a:spcPts val="1200"/>
              </a:spcAft>
              <a:buFontTx/>
              <a:buNone/>
              <a:defRPr/>
            </a:pPr>
            <a:r>
              <a:rPr lang="en-US" dirty="0"/>
              <a:t>You will say:	</a:t>
            </a:r>
          </a:p>
          <a:p>
            <a:pPr>
              <a:spcBef>
                <a:spcPts val="600"/>
              </a:spcBef>
              <a:spcAft>
                <a:spcPts val="600"/>
              </a:spcAft>
              <a:defRPr/>
            </a:pPr>
            <a:r>
              <a:rPr lang="en-US" b="1" dirty="0">
                <a:solidFill>
                  <a:srgbClr val="E46C0A"/>
                </a:solidFill>
              </a:rPr>
              <a:t>“…new line”</a:t>
            </a:r>
            <a:r>
              <a:rPr lang="en-US" b="1" dirty="0">
                <a:solidFill>
                  <a:schemeClr val="accent6">
                    <a:lumMod val="75000"/>
                  </a:schemeClr>
                </a:solidFill>
              </a:rPr>
              <a:t>	</a:t>
            </a:r>
            <a:r>
              <a:rPr lang="en-US" dirty="0"/>
              <a:t>	…which starts a new line.</a:t>
            </a:r>
          </a:p>
          <a:p>
            <a:pPr>
              <a:spcBef>
                <a:spcPts val="600"/>
              </a:spcBef>
              <a:spcAft>
                <a:spcPts val="600"/>
              </a:spcAft>
              <a:defRPr/>
            </a:pPr>
            <a:r>
              <a:rPr lang="en-US" b="1" dirty="0">
                <a:solidFill>
                  <a:srgbClr val="E46C0A"/>
                </a:solidFill>
              </a:rPr>
              <a:t>“…new paragraph”</a:t>
            </a:r>
            <a:r>
              <a:rPr lang="en-US" b="1" dirty="0">
                <a:solidFill>
                  <a:schemeClr val="accent6">
                    <a:lumMod val="75000"/>
                  </a:schemeClr>
                </a:solidFill>
              </a:rPr>
              <a:t>	</a:t>
            </a:r>
            <a:r>
              <a:rPr lang="en-US" dirty="0"/>
              <a:t>…which starts a new paragraph.	</a:t>
            </a:r>
          </a:p>
          <a:p>
            <a:pPr marL="0" indent="0">
              <a:spcBef>
                <a:spcPts val="600"/>
              </a:spcBef>
              <a:spcAft>
                <a:spcPts val="600"/>
              </a:spcAft>
              <a:buFontTx/>
              <a:buNone/>
              <a:defRPr/>
            </a:pPr>
            <a:r>
              <a:rPr lang="en-US" dirty="0"/>
              <a:t>Be sure to:</a:t>
            </a:r>
          </a:p>
          <a:p>
            <a:pPr marL="0" indent="0">
              <a:spcBef>
                <a:spcPts val="600"/>
              </a:spcBef>
              <a:spcAft>
                <a:spcPts val="600"/>
              </a:spcAft>
              <a:buFontTx/>
              <a:buNone/>
              <a:defRPr/>
            </a:pPr>
            <a:endParaRPr lang="en-US" dirty="0"/>
          </a:p>
          <a:p>
            <a:pPr marL="0" indent="0">
              <a:spcBef>
                <a:spcPts val="600"/>
              </a:spcBef>
              <a:spcAft>
                <a:spcPts val="600"/>
              </a:spcAft>
              <a:buFontTx/>
              <a:buNone/>
              <a:defRPr/>
            </a:pPr>
            <a:endParaRPr lang="en-US" dirty="0"/>
          </a:p>
          <a:p>
            <a:pPr marL="0" indent="0">
              <a:spcBef>
                <a:spcPts val="600"/>
              </a:spcBef>
              <a:spcAft>
                <a:spcPts val="600"/>
              </a:spcAft>
              <a:buFontTx/>
              <a:buNone/>
              <a:defRPr/>
            </a:pPr>
            <a:endParaRPr lang="en-US" dirty="0"/>
          </a:p>
          <a:p>
            <a:pPr marL="0" indent="0">
              <a:spcBef>
                <a:spcPts val="600"/>
              </a:spcBef>
              <a:spcAft>
                <a:spcPts val="600"/>
              </a:spcAft>
              <a:buFontTx/>
              <a:buNone/>
              <a:defRPr/>
            </a:pPr>
            <a:endParaRPr lang="en-US" dirty="0"/>
          </a:p>
          <a:p>
            <a:pPr marL="0" indent="0">
              <a:spcBef>
                <a:spcPts val="600"/>
              </a:spcBef>
              <a:spcAft>
                <a:spcPts val="600"/>
              </a:spcAft>
              <a:buFontTx/>
              <a:buNone/>
              <a:defRPr/>
            </a:pPr>
            <a:endParaRPr lang="en-US" dirty="0"/>
          </a:p>
          <a:p>
            <a:pPr>
              <a:spcBef>
                <a:spcPts val="600"/>
              </a:spcBef>
              <a:spcAft>
                <a:spcPts val="600"/>
              </a:spcAft>
              <a:defRPr/>
            </a:pPr>
            <a:endParaRPr lang="en-US" dirty="0"/>
          </a:p>
          <a:p>
            <a:pPr marL="0" indent="0">
              <a:spcBef>
                <a:spcPts val="600"/>
              </a:spcBef>
              <a:spcAft>
                <a:spcPts val="600"/>
              </a:spcAft>
              <a:buFontTx/>
              <a:buNone/>
              <a:defRPr/>
            </a:pPr>
            <a:endParaRPr lang="en-US" dirty="0"/>
          </a:p>
          <a:p>
            <a:pPr marL="0" indent="0">
              <a:spcBef>
                <a:spcPts val="600"/>
              </a:spcBef>
              <a:spcAft>
                <a:spcPts val="600"/>
              </a:spcAft>
              <a:buFontTx/>
              <a:buNone/>
              <a:defRPr/>
            </a:pPr>
            <a:endParaRPr lang="en-US" dirty="0"/>
          </a:p>
        </p:txBody>
      </p:sp>
      <p:sp>
        <p:nvSpPr>
          <p:cNvPr id="57347" name="Title 2">
            <a:extLst>
              <a:ext uri="{FF2B5EF4-FFF2-40B4-BE49-F238E27FC236}">
                <a16:creationId xmlns:a16="http://schemas.microsoft.com/office/drawing/2014/main" id="{BD0FEB0C-89F9-4CAE-82F5-ADB2FC0D9C4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Starting New Lines and Paragraphs</a:t>
            </a:r>
          </a:p>
        </p:txBody>
      </p:sp>
      <p:sp>
        <p:nvSpPr>
          <p:cNvPr id="57348" name="Slide Number Placeholder 3">
            <a:extLst>
              <a:ext uri="{FF2B5EF4-FFF2-40B4-BE49-F238E27FC236}">
                <a16:creationId xmlns:a16="http://schemas.microsoft.com/office/drawing/2014/main" id="{D0E33169-5058-4C59-948D-3AF897E003F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186527A3-40A1-48EF-BEAB-08BCC8CBAEFB}"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7349" name="Rectangle 2">
            <a:extLst>
              <a:ext uri="{FF2B5EF4-FFF2-40B4-BE49-F238E27FC236}">
                <a16:creationId xmlns:a16="http://schemas.microsoft.com/office/drawing/2014/main" id="{1826E62D-4C92-47A0-AAAF-FCDBE4D41180}"/>
              </a:ext>
            </a:extLst>
          </p:cNvPr>
          <p:cNvSpPr>
            <a:spLocks noChangeArrowheads="1"/>
          </p:cNvSpPr>
          <p:nvPr/>
        </p:nvSpPr>
        <p:spPr bwMode="auto">
          <a:xfrm>
            <a:off x="244475" y="4357688"/>
            <a:ext cx="813435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ts val="1200"/>
              </a:spcBef>
              <a:spcAft>
                <a:spcPts val="600"/>
              </a:spcAft>
              <a:buClrTx/>
              <a:buSzTx/>
              <a:buFont typeface="Arial" panose="020B0604020202020204" pitchFamily="34" charset="0"/>
              <a:buChar char="•"/>
              <a:tabLst/>
              <a:defRPr/>
            </a:pPr>
            <a:r>
              <a:rPr kumimoji="0" lang="en-US" altLang="en-US" sz="2400" b="0"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Pause briefly</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…before saying a command.</a:t>
            </a:r>
          </a:p>
          <a:p>
            <a:pPr marL="342900" marR="0" lvl="0" indent="-342900" algn="l" defTabSz="914400" rtl="0" eaLnBrk="1" fontAlgn="base" latinLnBrk="0" hangingPunct="1">
              <a:lnSpc>
                <a:spcPct val="100000"/>
              </a:lnSpc>
              <a:spcBef>
                <a:spcPts val="1200"/>
              </a:spcBef>
              <a:spcAft>
                <a:spcPts val="60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Say the command evenly without pausing.</a:t>
            </a:r>
          </a:p>
          <a:p>
            <a:pPr marL="342900" marR="0" lvl="0" indent="-342900" algn="l" defTabSz="914400" rtl="0" eaLnBrk="1" fontAlgn="base" latinLnBrk="0" hangingPunct="1">
              <a:lnSpc>
                <a:spcPct val="100000"/>
              </a:lnSpc>
              <a:spcBef>
                <a:spcPts val="1200"/>
              </a:spcBef>
              <a:spcAft>
                <a:spcPts val="600"/>
              </a:spcAft>
              <a:buClrTx/>
              <a:buSzTx/>
              <a:buFont typeface="Arial" panose="020B0604020202020204" pitchFamily="34" charset="0"/>
              <a:buChar char="•"/>
              <a:tabLst/>
              <a:defRPr/>
            </a:pPr>
            <a:r>
              <a:rPr kumimoji="0" lang="en-US" altLang="en-US" sz="2400" b="0"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Pause briefly</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after the command.</a:t>
            </a:r>
          </a:p>
        </p:txBody>
      </p:sp>
    </p:spTree>
    <p:extLst>
      <p:ext uri="{BB962C8B-B14F-4D97-AF65-F5344CB8AC3E}">
        <p14:creationId xmlns:p14="http://schemas.microsoft.com/office/powerpoint/2010/main" val="37724445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1">
            <a:extLst>
              <a:ext uri="{FF2B5EF4-FFF2-40B4-BE49-F238E27FC236}">
                <a16:creationId xmlns:a16="http://schemas.microsoft.com/office/drawing/2014/main" id="{6C5C4B04-AF73-410F-8ABD-477602A5DD12}"/>
              </a:ext>
            </a:extLst>
          </p:cNvPr>
          <p:cNvSpPr>
            <a:spLocks noGrp="1"/>
          </p:cNvSpPr>
          <p:nvPr>
            <p:ph idx="1"/>
          </p:nvPr>
        </p:nvSpPr>
        <p:spPr bwMode="auto">
          <a:xfrm>
            <a:off x="225425" y="838200"/>
            <a:ext cx="8689975" cy="4797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defRPr/>
            </a:pPr>
            <a:r>
              <a:rPr lang="en-US" sz="2800" dirty="0">
                <a:solidFill>
                  <a:srgbClr val="000000"/>
                </a:solidFill>
                <a:latin typeface="Arial" pitchFamily="34" charset="0"/>
                <a:cs typeface="Arial" pitchFamily="34" charset="0"/>
              </a:rPr>
              <a:t>In our first practice exercise, dictate the text below.  Reminder:  You can use the command “scratch that” to remove the last utterance. </a:t>
            </a:r>
          </a:p>
          <a:p>
            <a:pPr>
              <a:defRPr/>
            </a:pPr>
            <a:r>
              <a:rPr lang="en-US" sz="2800" dirty="0">
                <a:latin typeface="Arial" pitchFamily="34" charset="0"/>
                <a:cs typeface="Arial" pitchFamily="34" charset="0"/>
              </a:rPr>
              <a:t>Say:</a:t>
            </a:r>
          </a:p>
          <a:p>
            <a:pPr>
              <a:defRPr/>
            </a:pPr>
            <a:r>
              <a:rPr lang="en-US" sz="2800" dirty="0">
                <a:solidFill>
                  <a:srgbClr val="7030A0"/>
                </a:solidFill>
                <a:latin typeface="Arial" pitchFamily="34" charset="0"/>
                <a:cs typeface="Arial" pitchFamily="34" charset="0"/>
              </a:rPr>
              <a:t>“Subjective </a:t>
            </a:r>
            <a:r>
              <a:rPr lang="en-US" sz="2800" dirty="0">
                <a:solidFill>
                  <a:srgbClr val="EA5F00"/>
                </a:solidFill>
                <a:latin typeface="Arial" pitchFamily="34" charset="0"/>
                <a:cs typeface="Arial" pitchFamily="34" charset="0"/>
              </a:rPr>
              <a:t>(colon) (new line) </a:t>
            </a:r>
            <a:r>
              <a:rPr lang="en-US" sz="2800" dirty="0">
                <a:solidFill>
                  <a:srgbClr val="7030A0"/>
                </a:solidFill>
                <a:latin typeface="Arial" pitchFamily="34" charset="0"/>
                <a:cs typeface="Arial" pitchFamily="34" charset="0"/>
              </a:rPr>
              <a:t>The patient is a 17-year-old male who presents today complaining of a sore throat </a:t>
            </a:r>
            <a:r>
              <a:rPr lang="en-US" sz="2800" dirty="0">
                <a:solidFill>
                  <a:srgbClr val="EB6C0A"/>
                </a:solidFill>
                <a:latin typeface="Arial" pitchFamily="34" charset="0"/>
                <a:cs typeface="Arial" pitchFamily="34" charset="0"/>
              </a:rPr>
              <a:t>(period</a:t>
            </a:r>
            <a:r>
              <a:rPr lang="en-US" sz="2800" dirty="0">
                <a:solidFill>
                  <a:srgbClr val="EA5F00"/>
                </a:solidFill>
                <a:latin typeface="Arial" pitchFamily="34" charset="0"/>
                <a:cs typeface="Arial" pitchFamily="34" charset="0"/>
              </a:rPr>
              <a:t>)</a:t>
            </a:r>
            <a:r>
              <a:rPr lang="en-US" sz="2800" dirty="0">
                <a:solidFill>
                  <a:srgbClr val="FFC000"/>
                </a:solidFill>
                <a:latin typeface="Arial" pitchFamily="34" charset="0"/>
                <a:cs typeface="Arial" pitchFamily="34" charset="0"/>
              </a:rPr>
              <a:t>  </a:t>
            </a:r>
            <a:r>
              <a:rPr lang="en-US" sz="2800" dirty="0">
                <a:solidFill>
                  <a:srgbClr val="7030A0"/>
                </a:solidFill>
                <a:latin typeface="Arial" pitchFamily="34" charset="0"/>
                <a:cs typeface="Arial" pitchFamily="34" charset="0"/>
              </a:rPr>
              <a:t>His symptoms started 2 days ago </a:t>
            </a:r>
            <a:r>
              <a:rPr lang="en-US" sz="2800" dirty="0">
                <a:solidFill>
                  <a:srgbClr val="EA5F00"/>
                </a:solidFill>
                <a:latin typeface="Arial" pitchFamily="34" charset="0"/>
                <a:cs typeface="Arial" pitchFamily="34" charset="0"/>
              </a:rPr>
              <a:t>(comma) </a:t>
            </a:r>
            <a:r>
              <a:rPr lang="en-US" sz="2800" dirty="0">
                <a:solidFill>
                  <a:srgbClr val="7030A0"/>
                </a:solidFill>
                <a:latin typeface="Arial" pitchFamily="34" charset="0"/>
                <a:cs typeface="Arial" pitchFamily="34" charset="0"/>
              </a:rPr>
              <a:t>but have become more severe over the past 4 hours </a:t>
            </a:r>
            <a:r>
              <a:rPr lang="en-US" sz="2800" dirty="0">
                <a:solidFill>
                  <a:srgbClr val="EA5F00"/>
                </a:solidFill>
                <a:latin typeface="Arial" pitchFamily="34" charset="0"/>
                <a:cs typeface="Arial" pitchFamily="34" charset="0"/>
              </a:rPr>
              <a:t>(period) (new paragraph)</a:t>
            </a:r>
          </a:p>
          <a:p>
            <a:pPr>
              <a:defRPr/>
            </a:pPr>
            <a:endParaRPr lang="en-US" sz="2800" dirty="0">
              <a:solidFill>
                <a:srgbClr val="EA5F00"/>
              </a:solidFill>
              <a:latin typeface="Arial" pitchFamily="34" charset="0"/>
              <a:cs typeface="Arial" pitchFamily="34" charset="0"/>
            </a:endParaRPr>
          </a:p>
          <a:p>
            <a:pPr marL="0" indent="0">
              <a:buNone/>
              <a:defRPr/>
            </a:pPr>
            <a:endParaRPr lang="en-US" sz="2800" dirty="0">
              <a:solidFill>
                <a:srgbClr val="EA5F00"/>
              </a:solidFill>
              <a:latin typeface="Arial" pitchFamily="34" charset="0"/>
              <a:cs typeface="Arial" pitchFamily="34" charset="0"/>
            </a:endParaRPr>
          </a:p>
          <a:p>
            <a:pPr>
              <a:defRPr/>
            </a:pPr>
            <a:endParaRPr lang="en-US" sz="2800" dirty="0">
              <a:solidFill>
                <a:srgbClr val="EA5F00"/>
              </a:solidFill>
              <a:latin typeface="Arial" pitchFamily="34" charset="0"/>
              <a:cs typeface="Arial" pitchFamily="34" charset="0"/>
            </a:endParaRPr>
          </a:p>
          <a:p>
            <a:pPr marL="0" indent="0">
              <a:buNone/>
              <a:defRPr/>
            </a:pPr>
            <a:endParaRPr lang="en-US" sz="2800" dirty="0">
              <a:solidFill>
                <a:srgbClr val="EA5F00"/>
              </a:solidFill>
              <a:latin typeface="Arial" pitchFamily="34" charset="0"/>
              <a:cs typeface="Arial" pitchFamily="34" charset="0"/>
            </a:endParaRPr>
          </a:p>
          <a:p>
            <a:pPr>
              <a:defRPr/>
            </a:pPr>
            <a:endParaRPr lang="en-US" sz="2800" dirty="0">
              <a:solidFill>
                <a:srgbClr val="EA5F00"/>
              </a:solidFill>
              <a:latin typeface="Arial" pitchFamily="34" charset="0"/>
              <a:cs typeface="Arial" pitchFamily="34" charset="0"/>
            </a:endParaRPr>
          </a:p>
          <a:p>
            <a:pPr marL="0" indent="0">
              <a:buNone/>
              <a:defRPr/>
            </a:pPr>
            <a:endParaRPr lang="en-US" sz="2800" dirty="0">
              <a:solidFill>
                <a:srgbClr val="EA5F00"/>
              </a:solidFill>
              <a:latin typeface="Arial" pitchFamily="34" charset="0"/>
              <a:cs typeface="Arial" pitchFamily="34" charset="0"/>
            </a:endParaRPr>
          </a:p>
          <a:p>
            <a:pPr marL="0" indent="0">
              <a:buNone/>
              <a:defRPr/>
            </a:pPr>
            <a:endParaRPr lang="en-US" sz="2800" dirty="0">
              <a:solidFill>
                <a:srgbClr val="EA5F00"/>
              </a:solidFill>
              <a:latin typeface="Arial" pitchFamily="34" charset="0"/>
              <a:cs typeface="Arial" pitchFamily="34" charset="0"/>
            </a:endParaRPr>
          </a:p>
          <a:p>
            <a:pPr marL="0" indent="0">
              <a:buNone/>
              <a:defRPr/>
            </a:pPr>
            <a:endParaRPr lang="en-US" sz="2800" dirty="0">
              <a:solidFill>
                <a:schemeClr val="accent6">
                  <a:lumMod val="75000"/>
                </a:schemeClr>
              </a:solidFill>
              <a:latin typeface="Arial" pitchFamily="34" charset="0"/>
              <a:cs typeface="Arial" pitchFamily="34" charset="0"/>
            </a:endParaRPr>
          </a:p>
          <a:p>
            <a:pPr>
              <a:defRPr/>
            </a:pPr>
            <a:endParaRPr lang="en-US" sz="2800" dirty="0">
              <a:solidFill>
                <a:schemeClr val="accent6">
                  <a:lumMod val="75000"/>
                </a:schemeClr>
              </a:solidFill>
              <a:latin typeface="Arial" pitchFamily="34" charset="0"/>
              <a:cs typeface="Arial" pitchFamily="34" charset="0"/>
            </a:endParaRPr>
          </a:p>
        </p:txBody>
      </p:sp>
      <p:sp>
        <p:nvSpPr>
          <p:cNvPr id="54275" name="Title 2">
            <a:extLst>
              <a:ext uri="{FF2B5EF4-FFF2-40B4-BE49-F238E27FC236}">
                <a16:creationId xmlns:a16="http://schemas.microsoft.com/office/drawing/2014/main" id="{0996FC07-A4C3-47AB-A74F-F5D74AC3FC21}"/>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Practice:  Let’s Try Dictating</a:t>
            </a:r>
          </a:p>
        </p:txBody>
      </p:sp>
      <p:sp>
        <p:nvSpPr>
          <p:cNvPr id="54276" name="Slide Number Placeholder 3">
            <a:extLst>
              <a:ext uri="{FF2B5EF4-FFF2-40B4-BE49-F238E27FC236}">
                <a16:creationId xmlns:a16="http://schemas.microsoft.com/office/drawing/2014/main" id="{041AEA34-E9C8-416F-9145-2331E67ACBF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B85BC75-02E3-49E0-9F95-76E8E19313FC}"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Tree>
    <p:extLst>
      <p:ext uri="{BB962C8B-B14F-4D97-AF65-F5344CB8AC3E}">
        <p14:creationId xmlns:p14="http://schemas.microsoft.com/office/powerpoint/2010/main" val="3282557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D6D33-660E-4722-A959-574736F85968}"/>
              </a:ext>
            </a:extLst>
          </p:cNvPr>
          <p:cNvSpPr>
            <a:spLocks noGrp="1"/>
          </p:cNvSpPr>
          <p:nvPr>
            <p:ph idx="1"/>
          </p:nvPr>
        </p:nvSpPr>
        <p:spPr>
          <a:xfrm>
            <a:off x="225425" y="1144588"/>
            <a:ext cx="8689975" cy="4797425"/>
          </a:xfrm>
        </p:spPr>
        <p:txBody>
          <a:bodyPr/>
          <a:lstStyle/>
          <a:p>
            <a:pPr>
              <a:defRPr/>
            </a:pPr>
            <a:endParaRPr lang="en-US" dirty="0">
              <a:solidFill>
                <a:schemeClr val="accent6">
                  <a:lumMod val="75000"/>
                </a:schemeClr>
              </a:solidFill>
              <a:latin typeface="Arial" pitchFamily="34" charset="0"/>
              <a:cs typeface="Arial" pitchFamily="34" charset="0"/>
            </a:endParaRPr>
          </a:p>
          <a:p>
            <a:pPr>
              <a:defRPr/>
            </a:pPr>
            <a:r>
              <a:rPr lang="en-US" sz="2800" dirty="0">
                <a:latin typeface="Arial" pitchFamily="34" charset="0"/>
                <a:cs typeface="Arial" pitchFamily="34" charset="0"/>
              </a:rPr>
              <a:t>Now </a:t>
            </a:r>
            <a:r>
              <a:rPr lang="en-US" sz="2800" dirty="0">
                <a:solidFill>
                  <a:srgbClr val="FF0000"/>
                </a:solidFill>
                <a:latin typeface="Arial" pitchFamily="34" charset="0"/>
                <a:cs typeface="Arial" pitchFamily="34" charset="0"/>
              </a:rPr>
              <a:t>PAUSE…</a:t>
            </a:r>
            <a:r>
              <a:rPr lang="en-US" sz="2800" dirty="0">
                <a:latin typeface="Arial" pitchFamily="34" charset="0"/>
                <a:cs typeface="Arial" pitchFamily="34" charset="0"/>
              </a:rPr>
              <a:t> to take a look at the text that has been generated by Dragon, and then say:</a:t>
            </a:r>
          </a:p>
          <a:p>
            <a:pPr marL="0" indent="0">
              <a:buFontTx/>
              <a:buNone/>
              <a:defRPr/>
            </a:pPr>
            <a:endParaRPr lang="en-US" sz="2800" dirty="0">
              <a:solidFill>
                <a:schemeClr val="accent6">
                  <a:lumMod val="75000"/>
                </a:schemeClr>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(…select all) </a:t>
            </a:r>
            <a:endParaRPr lang="en-US" sz="2800" dirty="0">
              <a:solidFill>
                <a:srgbClr val="FF0000"/>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(…delete that)</a:t>
            </a:r>
          </a:p>
          <a:p>
            <a:pPr>
              <a:defRPr/>
            </a:pPr>
            <a:endParaRPr lang="en-US" dirty="0"/>
          </a:p>
          <a:p>
            <a:pPr marL="0" indent="0">
              <a:buFontTx/>
              <a:buNone/>
              <a:defRPr/>
            </a:pPr>
            <a:endParaRPr lang="en-US" dirty="0"/>
          </a:p>
        </p:txBody>
      </p:sp>
      <p:sp>
        <p:nvSpPr>
          <p:cNvPr id="60419" name="Title 2">
            <a:extLst>
              <a:ext uri="{FF2B5EF4-FFF2-40B4-BE49-F238E27FC236}">
                <a16:creationId xmlns:a16="http://schemas.microsoft.com/office/drawing/2014/main" id="{FD5E9FD5-76EA-4D6D-B150-C063CC7807A5}"/>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Commands “Select All” and “Delete That”</a:t>
            </a:r>
          </a:p>
        </p:txBody>
      </p:sp>
      <p:sp>
        <p:nvSpPr>
          <p:cNvPr id="60420" name="Slide Number Placeholder 3">
            <a:extLst>
              <a:ext uri="{FF2B5EF4-FFF2-40B4-BE49-F238E27FC236}">
                <a16:creationId xmlns:a16="http://schemas.microsoft.com/office/drawing/2014/main" id="{37C98FA2-A858-43E4-B5E6-D33E4ED95FC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A699752B-94E2-47AD-A3E0-3907968020DB}"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856066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1">
            <a:extLst>
              <a:ext uri="{FF2B5EF4-FFF2-40B4-BE49-F238E27FC236}">
                <a16:creationId xmlns:a16="http://schemas.microsoft.com/office/drawing/2014/main" id="{F15AB068-3C3E-4C9E-87E8-66E707E86951}"/>
              </a:ext>
            </a:extLst>
          </p:cNvPr>
          <p:cNvSpPr>
            <a:spLocks noGrp="1"/>
          </p:cNvSpPr>
          <p:nvPr>
            <p:ph sz="half" idx="1"/>
          </p:nvPr>
        </p:nvSpPr>
        <p:spPr bwMode="auto">
          <a:xfrm>
            <a:off x="225425" y="1144588"/>
            <a:ext cx="4270375" cy="479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300"/>
              </a:spcBef>
              <a:spcAft>
                <a:spcPts val="300"/>
              </a:spcAft>
              <a:buFontTx/>
              <a:buNone/>
            </a:pPr>
            <a:r>
              <a:rPr lang="en-US" altLang="en-US">
                <a:latin typeface="Arial" panose="020B0604020202020204" pitchFamily="34" charset="0"/>
                <a:cs typeface="Arial" panose="020B0604020202020204" pitchFamily="34" charset="0"/>
              </a:rPr>
              <a:t>To Enter:</a:t>
            </a:r>
          </a:p>
          <a:p>
            <a:pPr marL="0" indent="0">
              <a:spcBef>
                <a:spcPts val="1200"/>
              </a:spcBef>
              <a:spcAft>
                <a:spcPts val="600"/>
              </a:spcAft>
              <a:buFontTx/>
              <a:buNone/>
            </a:pPr>
            <a:r>
              <a:rPr lang="en-US" altLang="en-US" b="1">
                <a:latin typeface="Arial" panose="020B0604020202020204" pitchFamily="34" charset="0"/>
                <a:cs typeface="Arial" panose="020B0604020202020204" pitchFamily="34" charset="0"/>
              </a:rPr>
              <a:t>.</a:t>
            </a:r>
          </a:p>
          <a:p>
            <a:pPr marL="0" indent="0">
              <a:spcBef>
                <a:spcPts val="1200"/>
              </a:spcBef>
              <a:spcAft>
                <a:spcPts val="600"/>
              </a:spcAft>
              <a:buFontTx/>
              <a:buNone/>
            </a:pPr>
            <a:r>
              <a:rPr lang="en-US" altLang="en-US" b="1">
                <a:latin typeface="Arial" panose="020B0604020202020204" pitchFamily="34" charset="0"/>
                <a:cs typeface="Arial" panose="020B0604020202020204" pitchFamily="34" charset="0"/>
              </a:rPr>
              <a:t>,</a:t>
            </a:r>
          </a:p>
          <a:p>
            <a:pPr marL="0" indent="0">
              <a:spcBef>
                <a:spcPts val="1200"/>
              </a:spcBef>
              <a:spcAft>
                <a:spcPts val="600"/>
              </a:spcAft>
              <a:buFontTx/>
              <a:buNone/>
            </a:pPr>
            <a:r>
              <a:rPr lang="en-US" altLang="en-US" b="1">
                <a:latin typeface="Arial" panose="020B0604020202020204" pitchFamily="34" charset="0"/>
                <a:cs typeface="Arial" panose="020B0604020202020204" pitchFamily="34" charset="0"/>
              </a:rPr>
              <a:t>?</a:t>
            </a:r>
          </a:p>
          <a:p>
            <a:pPr marL="0" indent="0">
              <a:spcBef>
                <a:spcPts val="1200"/>
              </a:spcBef>
              <a:spcAft>
                <a:spcPts val="600"/>
              </a:spcAft>
              <a:buFontTx/>
              <a:buNone/>
            </a:pPr>
            <a:r>
              <a:rPr lang="en-US" altLang="en-US" b="1">
                <a:latin typeface="Arial" panose="020B0604020202020204" pitchFamily="34" charset="0"/>
                <a:cs typeface="Arial" panose="020B0604020202020204" pitchFamily="34" charset="0"/>
              </a:rPr>
              <a:t>!</a:t>
            </a:r>
          </a:p>
          <a:p>
            <a:pPr marL="0" indent="0">
              <a:spcBef>
                <a:spcPts val="1200"/>
              </a:spcBef>
              <a:spcAft>
                <a:spcPts val="600"/>
              </a:spcAft>
              <a:buFontTx/>
              <a:buNone/>
            </a:pPr>
            <a:r>
              <a:rPr lang="en-US" altLang="en-US" b="1">
                <a:latin typeface="Arial" panose="020B0604020202020204" pitchFamily="34" charset="0"/>
                <a:cs typeface="Arial" panose="020B0604020202020204" pitchFamily="34" charset="0"/>
              </a:rPr>
              <a:t>“” </a:t>
            </a:r>
          </a:p>
          <a:p>
            <a:pPr marL="0" indent="0">
              <a:spcBef>
                <a:spcPts val="1200"/>
              </a:spcBef>
              <a:spcAft>
                <a:spcPts val="600"/>
              </a:spcAft>
              <a:buFontTx/>
              <a:buNone/>
            </a:pPr>
            <a:r>
              <a:rPr lang="en-US" altLang="en-US" b="1">
                <a:latin typeface="Arial" panose="020B0604020202020204" pitchFamily="34" charset="0"/>
                <a:cs typeface="Arial" panose="020B0604020202020204" pitchFamily="34" charset="0"/>
              </a:rPr>
              <a:t>()</a:t>
            </a:r>
          </a:p>
          <a:p>
            <a:pPr marL="0" indent="0">
              <a:spcBef>
                <a:spcPts val="1200"/>
              </a:spcBef>
              <a:spcAft>
                <a:spcPts val="600"/>
              </a:spcAft>
              <a:buFontTx/>
              <a:buNone/>
            </a:pPr>
            <a:r>
              <a:rPr lang="en-US" altLang="en-US" b="1">
                <a:latin typeface="Arial" panose="020B0604020202020204" pitchFamily="34" charset="0"/>
                <a:cs typeface="Arial" panose="020B0604020202020204" pitchFamily="34" charset="0"/>
              </a:rPr>
              <a:t>/ or –</a:t>
            </a:r>
          </a:p>
          <a:p>
            <a:pPr marL="0" indent="0">
              <a:buFontTx/>
              <a:buNone/>
            </a:pPr>
            <a:endParaRPr lang="en-US" alt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06A69C7-1C98-4F07-8818-38BC39759A47}"/>
              </a:ext>
            </a:extLst>
          </p:cNvPr>
          <p:cNvSpPr>
            <a:spLocks noGrp="1"/>
          </p:cNvSpPr>
          <p:nvPr>
            <p:ph sz="half" idx="2"/>
          </p:nvPr>
        </p:nvSpPr>
        <p:spPr>
          <a:xfrm>
            <a:off x="2214563" y="1144588"/>
            <a:ext cx="6699250" cy="4930775"/>
          </a:xfrm>
        </p:spPr>
        <p:txBody>
          <a:bodyPr/>
          <a:lstStyle/>
          <a:p>
            <a:pPr marL="0" indent="0">
              <a:spcBef>
                <a:spcPts val="300"/>
              </a:spcBef>
              <a:spcAft>
                <a:spcPts val="300"/>
              </a:spcAft>
              <a:buFontTx/>
              <a:buNone/>
              <a:defRPr/>
            </a:pPr>
            <a:r>
              <a:rPr lang="en-US" altLang="en-US" dirty="0">
                <a:cs typeface="Arial" panose="020B0604020202020204" pitchFamily="34" charset="0"/>
              </a:rPr>
              <a:t>Say:</a:t>
            </a:r>
            <a:endParaRPr lang="en-US" altLang="en-US" sz="2000" dirty="0">
              <a:cs typeface="Arial" panose="020B0604020202020204" pitchFamily="34" charset="0"/>
            </a:endParaRPr>
          </a:p>
          <a:p>
            <a:pPr marL="0" indent="0">
              <a:spcBef>
                <a:spcPts val="1200"/>
              </a:spcBef>
              <a:spcAft>
                <a:spcPts val="600"/>
              </a:spcAft>
              <a:buFontTx/>
              <a:buNone/>
              <a:defRPr/>
            </a:pPr>
            <a:r>
              <a:rPr lang="en-US" altLang="en-US" dirty="0">
                <a:solidFill>
                  <a:srgbClr val="7030A0"/>
                </a:solidFill>
                <a:cs typeface="Arial" panose="020B0604020202020204" pitchFamily="34" charset="0"/>
              </a:rPr>
              <a:t>“period” or “dot” </a:t>
            </a:r>
            <a:r>
              <a:rPr lang="en-US" altLang="en-US" dirty="0">
                <a:solidFill>
                  <a:srgbClr val="EA5F00"/>
                </a:solidFill>
                <a:cs typeface="Arial" panose="020B0604020202020204" pitchFamily="34" charset="0"/>
              </a:rPr>
              <a:t>(</a:t>
            </a:r>
            <a:r>
              <a:rPr lang="en-US" dirty="0">
                <a:solidFill>
                  <a:srgbClr val="EA5F00"/>
                </a:solidFill>
              </a:rPr>
              <a:t>…new line)</a:t>
            </a:r>
          </a:p>
          <a:p>
            <a:pPr marL="0" indent="0">
              <a:spcBef>
                <a:spcPts val="1200"/>
              </a:spcBef>
              <a:spcAft>
                <a:spcPts val="600"/>
              </a:spcAft>
              <a:buFontTx/>
              <a:buNone/>
              <a:defRPr/>
            </a:pPr>
            <a:r>
              <a:rPr lang="en-US" altLang="en-US" dirty="0">
                <a:solidFill>
                  <a:srgbClr val="7030A0"/>
                </a:solidFill>
                <a:cs typeface="Arial" panose="020B0604020202020204" pitchFamily="34" charset="0"/>
              </a:rPr>
              <a:t>“comma” </a:t>
            </a:r>
            <a:r>
              <a:rPr lang="en-US" altLang="en-US" dirty="0">
                <a:solidFill>
                  <a:srgbClr val="EA5F00"/>
                </a:solidFill>
                <a:cs typeface="Arial" panose="020B0604020202020204" pitchFamily="34" charset="0"/>
              </a:rPr>
              <a:t>(</a:t>
            </a:r>
            <a:r>
              <a:rPr lang="en-US" dirty="0">
                <a:solidFill>
                  <a:srgbClr val="EA5F00"/>
                </a:solidFill>
              </a:rPr>
              <a:t>…new line)</a:t>
            </a:r>
          </a:p>
          <a:p>
            <a:pPr marL="0" indent="0">
              <a:spcBef>
                <a:spcPts val="1200"/>
              </a:spcBef>
              <a:spcAft>
                <a:spcPts val="600"/>
              </a:spcAft>
              <a:buFontTx/>
              <a:buNone/>
              <a:defRPr/>
            </a:pPr>
            <a:r>
              <a:rPr lang="en-US" altLang="en-US" dirty="0">
                <a:solidFill>
                  <a:srgbClr val="7030A0"/>
                </a:solidFill>
                <a:cs typeface="Arial" panose="020B0604020202020204" pitchFamily="34" charset="0"/>
              </a:rPr>
              <a:t>“question mark” </a:t>
            </a:r>
            <a:r>
              <a:rPr lang="en-US" altLang="en-US" dirty="0">
                <a:solidFill>
                  <a:srgbClr val="EA5F00"/>
                </a:solidFill>
                <a:cs typeface="Arial" panose="020B0604020202020204" pitchFamily="34" charset="0"/>
              </a:rPr>
              <a:t>(</a:t>
            </a:r>
            <a:r>
              <a:rPr lang="en-US" dirty="0">
                <a:solidFill>
                  <a:srgbClr val="EA5F00"/>
                </a:solidFill>
              </a:rPr>
              <a:t>…new line)</a:t>
            </a:r>
          </a:p>
          <a:p>
            <a:pPr marL="0" indent="0">
              <a:spcBef>
                <a:spcPts val="1200"/>
              </a:spcBef>
              <a:spcAft>
                <a:spcPts val="600"/>
              </a:spcAft>
              <a:buFontTx/>
              <a:buNone/>
              <a:defRPr/>
            </a:pPr>
            <a:r>
              <a:rPr lang="en-US" altLang="en-US" dirty="0">
                <a:solidFill>
                  <a:srgbClr val="7030A0"/>
                </a:solidFill>
                <a:cs typeface="Arial" panose="020B0604020202020204" pitchFamily="34" charset="0"/>
              </a:rPr>
              <a:t>“exclamation mark” </a:t>
            </a:r>
            <a:r>
              <a:rPr lang="en-US" altLang="en-US" dirty="0">
                <a:solidFill>
                  <a:srgbClr val="EA5F00"/>
                </a:solidFill>
                <a:cs typeface="Arial" panose="020B0604020202020204" pitchFamily="34" charset="0"/>
              </a:rPr>
              <a:t>(</a:t>
            </a:r>
            <a:r>
              <a:rPr lang="en-US" dirty="0">
                <a:solidFill>
                  <a:srgbClr val="EA5F00"/>
                </a:solidFill>
              </a:rPr>
              <a:t>…new line)</a:t>
            </a:r>
          </a:p>
          <a:p>
            <a:pPr marL="0" indent="0">
              <a:spcBef>
                <a:spcPts val="1200"/>
              </a:spcBef>
              <a:spcAft>
                <a:spcPts val="600"/>
              </a:spcAft>
              <a:buFontTx/>
              <a:buNone/>
              <a:defRPr/>
            </a:pPr>
            <a:r>
              <a:rPr lang="en-US" altLang="en-US" dirty="0">
                <a:solidFill>
                  <a:srgbClr val="7030A0"/>
                </a:solidFill>
                <a:cs typeface="Arial" panose="020B0604020202020204" pitchFamily="34" charset="0"/>
              </a:rPr>
              <a:t>“open quotes …close quotes ” </a:t>
            </a:r>
            <a:r>
              <a:rPr lang="en-US" altLang="en-US" dirty="0">
                <a:solidFill>
                  <a:srgbClr val="EA5F00"/>
                </a:solidFill>
                <a:cs typeface="Arial" panose="020B0604020202020204" pitchFamily="34" charset="0"/>
              </a:rPr>
              <a:t>(</a:t>
            </a:r>
            <a:r>
              <a:rPr lang="en-US" dirty="0">
                <a:solidFill>
                  <a:srgbClr val="EA5F00"/>
                </a:solidFill>
              </a:rPr>
              <a:t>…new line)</a:t>
            </a:r>
          </a:p>
          <a:p>
            <a:pPr marL="0" indent="0">
              <a:spcBef>
                <a:spcPts val="1200"/>
              </a:spcBef>
              <a:spcAft>
                <a:spcPts val="600"/>
              </a:spcAft>
              <a:buFontTx/>
              <a:buNone/>
              <a:defRPr/>
            </a:pPr>
            <a:r>
              <a:rPr lang="en-US" altLang="en-US" dirty="0">
                <a:solidFill>
                  <a:srgbClr val="7030A0"/>
                </a:solidFill>
                <a:cs typeface="Arial" panose="020B0604020202020204" pitchFamily="34" charset="0"/>
              </a:rPr>
              <a:t>“open parenthesis …close parenthesis” </a:t>
            </a:r>
            <a:r>
              <a:rPr lang="en-US" altLang="en-US" dirty="0">
                <a:solidFill>
                  <a:srgbClr val="EA5F00"/>
                </a:solidFill>
                <a:cs typeface="Arial" panose="020B0604020202020204" pitchFamily="34" charset="0"/>
              </a:rPr>
              <a:t>(</a:t>
            </a:r>
            <a:r>
              <a:rPr lang="en-US" dirty="0">
                <a:solidFill>
                  <a:srgbClr val="EA5F00"/>
                </a:solidFill>
              </a:rPr>
              <a:t>…new line)</a:t>
            </a:r>
          </a:p>
          <a:p>
            <a:pPr marL="0" indent="0">
              <a:spcBef>
                <a:spcPts val="1200"/>
              </a:spcBef>
              <a:spcAft>
                <a:spcPts val="600"/>
              </a:spcAft>
              <a:buFontTx/>
              <a:buNone/>
              <a:defRPr/>
            </a:pPr>
            <a:r>
              <a:rPr lang="en-US" altLang="en-US">
                <a:solidFill>
                  <a:srgbClr val="7030A0"/>
                </a:solidFill>
                <a:cs typeface="Arial" panose="020B0604020202020204" pitchFamily="34" charset="0"/>
              </a:rPr>
              <a:t>“</a:t>
            </a:r>
            <a:r>
              <a:rPr lang="en-US" altLang="en-US" dirty="0">
                <a:solidFill>
                  <a:srgbClr val="7030A0"/>
                </a:solidFill>
                <a:cs typeface="Arial" panose="020B0604020202020204" pitchFamily="34" charset="0"/>
              </a:rPr>
              <a:t>slash” or “dash” </a:t>
            </a:r>
            <a:r>
              <a:rPr lang="en-US" altLang="en-US" dirty="0">
                <a:solidFill>
                  <a:srgbClr val="EA5F00"/>
                </a:solidFill>
                <a:cs typeface="Arial" panose="020B0604020202020204" pitchFamily="34" charset="0"/>
              </a:rPr>
              <a:t>(</a:t>
            </a:r>
            <a:r>
              <a:rPr lang="en-US" dirty="0">
                <a:solidFill>
                  <a:srgbClr val="EA5F00"/>
                </a:solidFill>
              </a:rPr>
              <a:t>…new line)</a:t>
            </a:r>
          </a:p>
          <a:p>
            <a:pPr marL="0" indent="0">
              <a:spcBef>
                <a:spcPts val="1200"/>
              </a:spcBef>
              <a:spcAft>
                <a:spcPts val="600"/>
              </a:spcAft>
              <a:buFontTx/>
              <a:buNone/>
              <a:defRPr/>
            </a:pPr>
            <a:endParaRPr lang="en-US" altLang="en-US" dirty="0">
              <a:solidFill>
                <a:srgbClr val="7030A0"/>
              </a:solidFill>
              <a:cs typeface="Arial" panose="020B0604020202020204" pitchFamily="34" charset="0"/>
            </a:endParaRPr>
          </a:p>
          <a:p>
            <a:pPr marL="0" indent="0">
              <a:spcBef>
                <a:spcPts val="1200"/>
              </a:spcBef>
              <a:spcAft>
                <a:spcPts val="600"/>
              </a:spcAft>
              <a:buFontTx/>
              <a:buNone/>
              <a:defRPr/>
            </a:pPr>
            <a:endParaRPr lang="en-US" dirty="0"/>
          </a:p>
        </p:txBody>
      </p:sp>
      <p:sp>
        <p:nvSpPr>
          <p:cNvPr id="59396" name="Title 3">
            <a:extLst>
              <a:ext uri="{FF2B5EF4-FFF2-40B4-BE49-F238E27FC236}">
                <a16:creationId xmlns:a16="http://schemas.microsoft.com/office/drawing/2014/main" id="{D782F34F-A5E2-4E1F-BA08-43E0DB963ED7}"/>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Dictating Punctuation and Navigation Exercise…Try It!</a:t>
            </a:r>
          </a:p>
        </p:txBody>
      </p:sp>
      <p:sp>
        <p:nvSpPr>
          <p:cNvPr id="59397" name="Slide Number Placeholder 4">
            <a:extLst>
              <a:ext uri="{FF2B5EF4-FFF2-40B4-BE49-F238E27FC236}">
                <a16:creationId xmlns:a16="http://schemas.microsoft.com/office/drawing/2014/main" id="{E74626E6-9AD8-4801-B9A5-EFA4ED07858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F6F72ADD-4678-4256-B356-38697F602886}" type="slidenum">
              <a:rPr lang="en-US" altLang="en-US" sz="1200" b="0" smtClean="0">
                <a:solidFill>
                  <a:schemeClr val="bg1"/>
                </a:solidFill>
              </a:rPr>
              <a:pPr/>
              <a:t>75</a:t>
            </a:fld>
            <a:endParaRPr lang="en-US" altLang="en-US" sz="1200" b="0">
              <a:solidFill>
                <a:schemeClr val="bg1"/>
              </a:solidFill>
            </a:endParaRPr>
          </a:p>
        </p:txBody>
      </p:sp>
    </p:spTree>
    <p:extLst>
      <p:ext uri="{BB962C8B-B14F-4D97-AF65-F5344CB8AC3E}">
        <p14:creationId xmlns:p14="http://schemas.microsoft.com/office/powerpoint/2010/main" val="18072422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D6D33-660E-4722-A959-574736F85968}"/>
              </a:ext>
            </a:extLst>
          </p:cNvPr>
          <p:cNvSpPr>
            <a:spLocks noGrp="1"/>
          </p:cNvSpPr>
          <p:nvPr>
            <p:ph idx="1"/>
          </p:nvPr>
        </p:nvSpPr>
        <p:spPr>
          <a:xfrm>
            <a:off x="225425" y="1144588"/>
            <a:ext cx="8689975" cy="4797425"/>
          </a:xfrm>
        </p:spPr>
        <p:txBody>
          <a:bodyPr/>
          <a:lstStyle/>
          <a:p>
            <a:pPr>
              <a:defRPr/>
            </a:pPr>
            <a:endParaRPr lang="en-US" dirty="0">
              <a:solidFill>
                <a:schemeClr val="accent6">
                  <a:lumMod val="75000"/>
                </a:schemeClr>
              </a:solidFill>
              <a:latin typeface="Arial" pitchFamily="34" charset="0"/>
              <a:cs typeface="Arial" pitchFamily="34" charset="0"/>
            </a:endParaRPr>
          </a:p>
          <a:p>
            <a:pPr>
              <a:defRPr/>
            </a:pPr>
            <a:r>
              <a:rPr lang="en-US" sz="2800" dirty="0">
                <a:latin typeface="Arial" pitchFamily="34" charset="0"/>
                <a:cs typeface="Arial" pitchFamily="34" charset="0"/>
              </a:rPr>
              <a:t>Now </a:t>
            </a:r>
            <a:r>
              <a:rPr lang="en-US" sz="2800" dirty="0">
                <a:solidFill>
                  <a:srgbClr val="FF0000"/>
                </a:solidFill>
                <a:latin typeface="Arial" pitchFamily="34" charset="0"/>
                <a:cs typeface="Arial" pitchFamily="34" charset="0"/>
              </a:rPr>
              <a:t>PAUSE…</a:t>
            </a:r>
            <a:r>
              <a:rPr lang="en-US" sz="2800" dirty="0">
                <a:latin typeface="Arial" pitchFamily="34" charset="0"/>
                <a:cs typeface="Arial" pitchFamily="34" charset="0"/>
              </a:rPr>
              <a:t> to take a look at the text that has been generated by Dragon, and then say:</a:t>
            </a:r>
          </a:p>
          <a:p>
            <a:pPr marL="0" indent="0">
              <a:buFontTx/>
              <a:buNone/>
              <a:defRPr/>
            </a:pPr>
            <a:endParaRPr lang="en-US" sz="2800" dirty="0">
              <a:solidFill>
                <a:schemeClr val="accent6">
                  <a:lumMod val="75000"/>
                </a:schemeClr>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(…select all) </a:t>
            </a:r>
            <a:endParaRPr lang="en-US" sz="2800" dirty="0">
              <a:solidFill>
                <a:srgbClr val="FF0000"/>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(…delete that)</a:t>
            </a:r>
          </a:p>
          <a:p>
            <a:pPr>
              <a:defRPr/>
            </a:pPr>
            <a:endParaRPr lang="en-US" dirty="0"/>
          </a:p>
          <a:p>
            <a:pPr marL="0" indent="0">
              <a:buFontTx/>
              <a:buNone/>
              <a:defRPr/>
            </a:pPr>
            <a:endParaRPr lang="en-US" dirty="0"/>
          </a:p>
        </p:txBody>
      </p:sp>
      <p:sp>
        <p:nvSpPr>
          <p:cNvPr id="60419" name="Title 2">
            <a:extLst>
              <a:ext uri="{FF2B5EF4-FFF2-40B4-BE49-F238E27FC236}">
                <a16:creationId xmlns:a16="http://schemas.microsoft.com/office/drawing/2014/main" id="{FD5E9FD5-76EA-4D6D-B150-C063CC7807A5}"/>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Commands “Select All” and “Delete That”</a:t>
            </a:r>
          </a:p>
        </p:txBody>
      </p:sp>
      <p:sp>
        <p:nvSpPr>
          <p:cNvPr id="60420" name="Slide Number Placeholder 3">
            <a:extLst>
              <a:ext uri="{FF2B5EF4-FFF2-40B4-BE49-F238E27FC236}">
                <a16:creationId xmlns:a16="http://schemas.microsoft.com/office/drawing/2014/main" id="{37C98FA2-A858-43E4-B5E6-D33E4ED95FC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A699752B-94E2-47AD-A3E0-3907968020DB}"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3BD529-8E37-4FE9-87B1-F0F748E71879}"/>
              </a:ext>
            </a:extLst>
          </p:cNvPr>
          <p:cNvSpPr>
            <a:spLocks noGrp="1"/>
          </p:cNvSpPr>
          <p:nvPr>
            <p:ph sz="half" idx="1"/>
          </p:nvPr>
        </p:nvSpPr>
        <p:spPr>
          <a:xfrm>
            <a:off x="2260600" y="1058863"/>
            <a:ext cx="7256463" cy="4673600"/>
          </a:xfrm>
        </p:spPr>
        <p:txBody>
          <a:bodyPr/>
          <a:lstStyle/>
          <a:p>
            <a:pPr marL="0" indent="0">
              <a:spcBef>
                <a:spcPts val="1200"/>
              </a:spcBef>
              <a:spcAft>
                <a:spcPts val="600"/>
              </a:spcAft>
              <a:buFontTx/>
              <a:buNone/>
              <a:defRPr/>
            </a:pPr>
            <a:r>
              <a:rPr lang="en-US" sz="2000" dirty="0">
                <a:latin typeface="Arial" pitchFamily="34" charset="0"/>
                <a:cs typeface="Arial" pitchFamily="34" charset="0"/>
              </a:rPr>
              <a:t>Say:</a:t>
            </a:r>
          </a:p>
          <a:p>
            <a:pPr marL="0" indent="0">
              <a:buFontTx/>
              <a:buNone/>
              <a:defRPr/>
            </a:pPr>
            <a:r>
              <a:rPr lang="en-US" sz="2000" dirty="0">
                <a:solidFill>
                  <a:srgbClr val="7030A0"/>
                </a:solidFill>
                <a:latin typeface="Arial" pitchFamily="34" charset="0"/>
                <a:cs typeface="Arial" pitchFamily="34" charset="0"/>
              </a:rPr>
              <a:t>“Number one” </a:t>
            </a:r>
            <a:r>
              <a:rPr lang="en-US" sz="2000" dirty="0">
                <a:solidFill>
                  <a:schemeClr val="accent6">
                    <a:lumMod val="75000"/>
                  </a:schemeClr>
                </a:solidFill>
                <a:latin typeface="Arial" pitchFamily="34" charset="0"/>
                <a:cs typeface="Arial" pitchFamily="34" charset="0"/>
              </a:rPr>
              <a:t>(</a:t>
            </a:r>
            <a:r>
              <a:rPr lang="en-US" sz="2000" dirty="0">
                <a:solidFill>
                  <a:schemeClr val="accent6">
                    <a:lumMod val="75000"/>
                  </a:schemeClr>
                </a:solidFill>
              </a:rPr>
              <a:t>…new line)</a:t>
            </a:r>
          </a:p>
          <a:p>
            <a:pPr marL="0" indent="0">
              <a:spcBef>
                <a:spcPts val="1200"/>
              </a:spcBef>
              <a:spcAft>
                <a:spcPts val="600"/>
              </a:spcAft>
              <a:buFontTx/>
              <a:buNone/>
              <a:defRPr/>
            </a:pPr>
            <a:r>
              <a:rPr lang="en-US" sz="2000" dirty="0">
                <a:solidFill>
                  <a:srgbClr val="7030A0"/>
                </a:solidFill>
                <a:latin typeface="Arial" pitchFamily="34" charset="0"/>
                <a:cs typeface="Arial" pitchFamily="34" charset="0"/>
              </a:rPr>
              <a:t>“One” </a:t>
            </a:r>
            <a:r>
              <a:rPr lang="en-US" sz="2000" dirty="0">
                <a:solidFill>
                  <a:schemeClr val="accent6">
                    <a:lumMod val="75000"/>
                  </a:schemeClr>
                </a:solidFill>
                <a:latin typeface="Arial" pitchFamily="34" charset="0"/>
                <a:cs typeface="Arial" pitchFamily="34" charset="0"/>
              </a:rPr>
              <a:t>(</a:t>
            </a:r>
            <a:r>
              <a:rPr lang="en-US" sz="2000" dirty="0">
                <a:solidFill>
                  <a:schemeClr val="accent6">
                    <a:lumMod val="75000"/>
                  </a:schemeClr>
                </a:solidFill>
              </a:rPr>
              <a:t>…new line)</a:t>
            </a:r>
          </a:p>
          <a:p>
            <a:pPr marL="0" indent="0">
              <a:spcBef>
                <a:spcPts val="1200"/>
              </a:spcBef>
              <a:spcAft>
                <a:spcPts val="600"/>
              </a:spcAft>
              <a:buFontTx/>
              <a:buNone/>
              <a:defRPr/>
            </a:pPr>
            <a:r>
              <a:rPr lang="en-US" sz="2000" dirty="0">
                <a:solidFill>
                  <a:srgbClr val="7030A0"/>
                </a:solidFill>
                <a:latin typeface="Arial" pitchFamily="34" charset="0"/>
                <a:cs typeface="Arial" pitchFamily="34" charset="0"/>
              </a:rPr>
              <a:t>“Two and three fourths” </a:t>
            </a:r>
            <a:r>
              <a:rPr lang="en-US" sz="2000" dirty="0">
                <a:solidFill>
                  <a:schemeClr val="accent6">
                    <a:lumMod val="75000"/>
                  </a:schemeClr>
                </a:solidFill>
                <a:latin typeface="Arial" pitchFamily="34" charset="0"/>
                <a:cs typeface="Arial" pitchFamily="34" charset="0"/>
              </a:rPr>
              <a:t>(</a:t>
            </a:r>
            <a:r>
              <a:rPr lang="en-US" sz="2000" dirty="0">
                <a:solidFill>
                  <a:schemeClr val="accent6">
                    <a:lumMod val="75000"/>
                  </a:schemeClr>
                </a:solidFill>
              </a:rPr>
              <a:t>…new line)</a:t>
            </a:r>
          </a:p>
          <a:p>
            <a:pPr marL="0" indent="0">
              <a:spcBef>
                <a:spcPts val="1200"/>
              </a:spcBef>
              <a:spcAft>
                <a:spcPts val="600"/>
              </a:spcAft>
              <a:buFontTx/>
              <a:buNone/>
              <a:defRPr/>
            </a:pPr>
            <a:r>
              <a:rPr lang="en-US" sz="2000" dirty="0">
                <a:solidFill>
                  <a:srgbClr val="7030A0"/>
                </a:solidFill>
                <a:latin typeface="Arial" pitchFamily="34" charset="0"/>
                <a:cs typeface="Arial" pitchFamily="34" charset="0"/>
              </a:rPr>
              <a:t>“Sixteen point twenty three” </a:t>
            </a:r>
            <a:r>
              <a:rPr lang="en-US" sz="2000" dirty="0">
                <a:solidFill>
                  <a:schemeClr val="accent6">
                    <a:lumMod val="75000"/>
                  </a:schemeClr>
                </a:solidFill>
                <a:latin typeface="Arial" pitchFamily="34" charset="0"/>
                <a:cs typeface="Arial" pitchFamily="34" charset="0"/>
              </a:rPr>
              <a:t>(</a:t>
            </a:r>
            <a:r>
              <a:rPr lang="en-US" sz="2000" dirty="0">
                <a:solidFill>
                  <a:schemeClr val="accent6">
                    <a:lumMod val="75000"/>
                  </a:schemeClr>
                </a:solidFill>
              </a:rPr>
              <a:t>…new line)</a:t>
            </a:r>
          </a:p>
          <a:p>
            <a:pPr marL="0" indent="0">
              <a:spcBef>
                <a:spcPts val="1200"/>
              </a:spcBef>
              <a:spcAft>
                <a:spcPts val="600"/>
              </a:spcAft>
              <a:buFontTx/>
              <a:buNone/>
              <a:defRPr/>
            </a:pPr>
            <a:r>
              <a:rPr lang="en-US" sz="2000" dirty="0">
                <a:solidFill>
                  <a:srgbClr val="7030A0"/>
                </a:solidFill>
                <a:latin typeface="Arial" pitchFamily="34" charset="0"/>
                <a:cs typeface="Arial" pitchFamily="34" charset="0"/>
              </a:rPr>
              <a:t>“One twenty over sixty four” </a:t>
            </a:r>
            <a:r>
              <a:rPr lang="en-US" sz="2000" dirty="0">
                <a:solidFill>
                  <a:schemeClr val="accent6">
                    <a:lumMod val="75000"/>
                  </a:schemeClr>
                </a:solidFill>
                <a:latin typeface="Arial" pitchFamily="34" charset="0"/>
                <a:cs typeface="Arial" pitchFamily="34" charset="0"/>
              </a:rPr>
              <a:t>(</a:t>
            </a:r>
            <a:r>
              <a:rPr lang="en-US" sz="2000" dirty="0">
                <a:solidFill>
                  <a:schemeClr val="accent6">
                    <a:lumMod val="75000"/>
                  </a:schemeClr>
                </a:solidFill>
              </a:rPr>
              <a:t>…new line)</a:t>
            </a:r>
          </a:p>
          <a:p>
            <a:pPr marL="0" indent="0">
              <a:spcBef>
                <a:spcPts val="1200"/>
              </a:spcBef>
              <a:spcAft>
                <a:spcPts val="600"/>
              </a:spcAft>
              <a:buFontTx/>
              <a:buNone/>
              <a:defRPr/>
            </a:pPr>
            <a:r>
              <a:rPr lang="en-US" sz="2000" dirty="0">
                <a:solidFill>
                  <a:srgbClr val="7030A0"/>
                </a:solidFill>
                <a:latin typeface="Arial" pitchFamily="34" charset="0"/>
                <a:cs typeface="Arial" pitchFamily="34" charset="0"/>
              </a:rPr>
              <a:t>“One hundred twenty two”</a:t>
            </a:r>
            <a:r>
              <a:rPr lang="en-US" sz="2000" dirty="0">
                <a:cs typeface="Arial" panose="020B0604020202020204" pitchFamily="34" charset="0"/>
              </a:rPr>
              <a:t> </a:t>
            </a:r>
            <a:r>
              <a:rPr lang="en-US" sz="2000" dirty="0">
                <a:solidFill>
                  <a:schemeClr val="accent6">
                    <a:lumMod val="75000"/>
                  </a:schemeClr>
                </a:solidFill>
                <a:cs typeface="Arial" panose="020B0604020202020204" pitchFamily="34" charset="0"/>
              </a:rPr>
              <a:t>(</a:t>
            </a:r>
            <a:r>
              <a:rPr lang="en-US" sz="2000" dirty="0">
                <a:solidFill>
                  <a:schemeClr val="accent6">
                    <a:lumMod val="75000"/>
                  </a:schemeClr>
                </a:solidFill>
              </a:rPr>
              <a:t>…new line)</a:t>
            </a:r>
          </a:p>
          <a:p>
            <a:pPr marL="0" indent="0">
              <a:spcBef>
                <a:spcPts val="1200"/>
              </a:spcBef>
              <a:spcAft>
                <a:spcPts val="600"/>
              </a:spcAft>
              <a:buFontTx/>
              <a:buNone/>
              <a:defRPr/>
            </a:pPr>
            <a:r>
              <a:rPr lang="en-US" sz="2000" dirty="0">
                <a:solidFill>
                  <a:srgbClr val="7030A0"/>
                </a:solidFill>
                <a:latin typeface="Arial" pitchFamily="34" charset="0"/>
                <a:cs typeface="Arial" pitchFamily="34" charset="0"/>
              </a:rPr>
              <a:t>“April one, two thousand and nine” </a:t>
            </a:r>
            <a:r>
              <a:rPr lang="en-US" sz="2000" dirty="0">
                <a:solidFill>
                  <a:schemeClr val="accent6">
                    <a:lumMod val="75000"/>
                  </a:schemeClr>
                </a:solidFill>
                <a:latin typeface="Arial" pitchFamily="34" charset="0"/>
                <a:cs typeface="Arial" pitchFamily="34" charset="0"/>
              </a:rPr>
              <a:t>(</a:t>
            </a:r>
            <a:r>
              <a:rPr lang="en-US" sz="2000" dirty="0">
                <a:solidFill>
                  <a:schemeClr val="accent6">
                    <a:lumMod val="75000"/>
                  </a:schemeClr>
                </a:solidFill>
              </a:rPr>
              <a:t>…new line)</a:t>
            </a:r>
          </a:p>
          <a:p>
            <a:pPr marL="0" indent="0">
              <a:spcBef>
                <a:spcPts val="1200"/>
              </a:spcBef>
              <a:spcAft>
                <a:spcPts val="600"/>
              </a:spcAft>
              <a:buFontTx/>
              <a:buNone/>
              <a:defRPr/>
            </a:pPr>
            <a:r>
              <a:rPr lang="en-US" sz="2000" dirty="0">
                <a:solidFill>
                  <a:srgbClr val="7030A0"/>
                </a:solidFill>
                <a:latin typeface="Arial" pitchFamily="34" charset="0"/>
                <a:cs typeface="Arial" pitchFamily="34" charset="0"/>
              </a:rPr>
              <a:t>“Four slash one slash two thousand nine”</a:t>
            </a:r>
            <a:r>
              <a:rPr lang="en-US" sz="2000" dirty="0">
                <a:cs typeface="Arial" panose="020B0604020202020204" pitchFamily="34" charset="0"/>
              </a:rPr>
              <a:t> </a:t>
            </a:r>
            <a:r>
              <a:rPr lang="en-US" sz="2000" dirty="0">
                <a:solidFill>
                  <a:schemeClr val="accent6">
                    <a:lumMod val="75000"/>
                  </a:schemeClr>
                </a:solidFill>
                <a:cs typeface="Arial" panose="020B0604020202020204" pitchFamily="34" charset="0"/>
              </a:rPr>
              <a:t>(</a:t>
            </a:r>
            <a:r>
              <a:rPr lang="en-US" sz="2000" dirty="0">
                <a:solidFill>
                  <a:schemeClr val="accent6">
                    <a:lumMod val="75000"/>
                  </a:schemeClr>
                </a:solidFill>
              </a:rPr>
              <a:t>…new line)</a:t>
            </a:r>
          </a:p>
          <a:p>
            <a:pPr marL="0" indent="0">
              <a:spcBef>
                <a:spcPts val="1200"/>
              </a:spcBef>
              <a:spcAft>
                <a:spcPts val="600"/>
              </a:spcAft>
              <a:buFontTx/>
              <a:buNone/>
              <a:defRPr/>
            </a:pPr>
            <a:endParaRPr lang="en-US" sz="2000" dirty="0">
              <a:solidFill>
                <a:srgbClr val="7030A0"/>
              </a:solidFill>
              <a:latin typeface="Arial" pitchFamily="34" charset="0"/>
              <a:cs typeface="Arial" pitchFamily="34" charset="0"/>
            </a:endParaRPr>
          </a:p>
          <a:p>
            <a:pPr marL="0" indent="0">
              <a:spcBef>
                <a:spcPts val="1200"/>
              </a:spcBef>
              <a:spcAft>
                <a:spcPts val="600"/>
              </a:spcAft>
              <a:buFontTx/>
              <a:buNone/>
              <a:defRPr/>
            </a:pPr>
            <a:endParaRPr lang="en-US" sz="2000" dirty="0">
              <a:solidFill>
                <a:srgbClr val="7030A0"/>
              </a:solidFill>
              <a:latin typeface="Arial" pitchFamily="34" charset="0"/>
              <a:cs typeface="Arial" pitchFamily="34" charset="0"/>
            </a:endParaRPr>
          </a:p>
          <a:p>
            <a:pPr marL="0" indent="0">
              <a:spcBef>
                <a:spcPts val="1200"/>
              </a:spcBef>
              <a:spcAft>
                <a:spcPts val="600"/>
              </a:spcAft>
              <a:buFontTx/>
              <a:buNone/>
              <a:defRPr/>
            </a:pPr>
            <a:endParaRPr lang="en-US" sz="1800" dirty="0">
              <a:solidFill>
                <a:srgbClr val="7030A0"/>
              </a:solidFill>
              <a:latin typeface="Arial" pitchFamily="34" charset="0"/>
              <a:cs typeface="Arial" pitchFamily="34" charset="0"/>
            </a:endParaRPr>
          </a:p>
          <a:p>
            <a:pPr>
              <a:spcBef>
                <a:spcPts val="1200"/>
              </a:spcBef>
              <a:spcAft>
                <a:spcPts val="600"/>
              </a:spcAft>
              <a:defRPr/>
            </a:pPr>
            <a:endParaRPr lang="en-US" sz="1800" dirty="0">
              <a:solidFill>
                <a:srgbClr val="7030A0"/>
              </a:solidFill>
              <a:latin typeface="Arial" pitchFamily="34" charset="0"/>
              <a:cs typeface="Arial" pitchFamily="34" charset="0"/>
            </a:endParaRPr>
          </a:p>
          <a:p>
            <a:pPr>
              <a:spcBef>
                <a:spcPts val="1200"/>
              </a:spcBef>
              <a:spcAft>
                <a:spcPts val="600"/>
              </a:spcAft>
              <a:defRPr/>
            </a:pPr>
            <a:endParaRPr lang="en-US" sz="1800" dirty="0">
              <a:solidFill>
                <a:srgbClr val="7030A0"/>
              </a:solidFill>
              <a:latin typeface="Arial" pitchFamily="34" charset="0"/>
              <a:cs typeface="Arial" pitchFamily="34" charset="0"/>
            </a:endParaRPr>
          </a:p>
          <a:p>
            <a:pPr>
              <a:spcBef>
                <a:spcPts val="1200"/>
              </a:spcBef>
              <a:spcAft>
                <a:spcPts val="600"/>
              </a:spcAft>
              <a:defRPr/>
            </a:pPr>
            <a:endParaRPr lang="en-US" sz="1050" dirty="0">
              <a:solidFill>
                <a:srgbClr val="7030A0"/>
              </a:solidFill>
              <a:latin typeface="Arial" pitchFamily="34" charset="0"/>
              <a:cs typeface="Arial" pitchFamily="34" charset="0"/>
            </a:endParaRPr>
          </a:p>
        </p:txBody>
      </p:sp>
      <p:sp>
        <p:nvSpPr>
          <p:cNvPr id="3" name="Content Placeholder 2">
            <a:extLst>
              <a:ext uri="{FF2B5EF4-FFF2-40B4-BE49-F238E27FC236}">
                <a16:creationId xmlns:a16="http://schemas.microsoft.com/office/drawing/2014/main" id="{4A2D2048-35D7-47FD-BB42-ECD8225F9B39}"/>
              </a:ext>
            </a:extLst>
          </p:cNvPr>
          <p:cNvSpPr>
            <a:spLocks noGrp="1"/>
          </p:cNvSpPr>
          <p:nvPr>
            <p:ph sz="half" idx="2"/>
          </p:nvPr>
        </p:nvSpPr>
        <p:spPr>
          <a:xfrm>
            <a:off x="222250" y="1058863"/>
            <a:ext cx="3357563" cy="8250237"/>
          </a:xfrm>
        </p:spPr>
        <p:txBody>
          <a:bodyPr/>
          <a:lstStyle/>
          <a:p>
            <a:pPr marL="0" indent="0">
              <a:spcBef>
                <a:spcPts val="1200"/>
              </a:spcBef>
              <a:spcAft>
                <a:spcPts val="600"/>
              </a:spcAft>
              <a:buFontTx/>
              <a:buNone/>
              <a:defRPr/>
            </a:pPr>
            <a:r>
              <a:rPr lang="en-US" sz="2000" dirty="0">
                <a:latin typeface="Arial" pitchFamily="34" charset="0"/>
                <a:cs typeface="Arial" pitchFamily="34" charset="0"/>
              </a:rPr>
              <a:t>To Enter:</a:t>
            </a:r>
          </a:p>
          <a:p>
            <a:pPr marL="0" indent="0">
              <a:spcBef>
                <a:spcPts val="1200"/>
              </a:spcBef>
              <a:spcAft>
                <a:spcPts val="600"/>
              </a:spcAft>
              <a:buFontTx/>
              <a:buNone/>
              <a:defRPr/>
            </a:pPr>
            <a:r>
              <a:rPr lang="en-US" sz="2000" dirty="0">
                <a:latin typeface="Arial" pitchFamily="34" charset="0"/>
                <a:cs typeface="Arial" pitchFamily="34" charset="0"/>
              </a:rPr>
              <a:t>1.</a:t>
            </a:r>
          </a:p>
          <a:p>
            <a:pPr marL="0" indent="0">
              <a:spcBef>
                <a:spcPts val="1200"/>
              </a:spcBef>
              <a:spcAft>
                <a:spcPts val="600"/>
              </a:spcAft>
              <a:buFontTx/>
              <a:buNone/>
              <a:defRPr/>
            </a:pPr>
            <a:r>
              <a:rPr lang="en-US" sz="2000" dirty="0">
                <a:latin typeface="Arial" pitchFamily="34" charset="0"/>
                <a:cs typeface="Arial" pitchFamily="34" charset="0"/>
              </a:rPr>
              <a:t>1</a:t>
            </a:r>
          </a:p>
          <a:p>
            <a:pPr marL="0" indent="0">
              <a:spcBef>
                <a:spcPts val="1200"/>
              </a:spcBef>
              <a:spcAft>
                <a:spcPts val="600"/>
              </a:spcAft>
              <a:buFontTx/>
              <a:buNone/>
              <a:defRPr/>
            </a:pPr>
            <a:r>
              <a:rPr lang="en-US" sz="2000" dirty="0">
                <a:latin typeface="Arial" pitchFamily="34" charset="0"/>
                <a:cs typeface="Arial" pitchFamily="34" charset="0"/>
              </a:rPr>
              <a:t>2-3/4 </a:t>
            </a:r>
          </a:p>
          <a:p>
            <a:pPr marL="0" indent="0">
              <a:spcBef>
                <a:spcPts val="1200"/>
              </a:spcBef>
              <a:spcAft>
                <a:spcPts val="600"/>
              </a:spcAft>
              <a:buFontTx/>
              <a:buNone/>
              <a:defRPr/>
            </a:pPr>
            <a:r>
              <a:rPr lang="en-US" sz="2000" dirty="0">
                <a:latin typeface="Arial" pitchFamily="34" charset="0"/>
                <a:cs typeface="Arial" pitchFamily="34" charset="0"/>
              </a:rPr>
              <a:t>16.23</a:t>
            </a:r>
          </a:p>
          <a:p>
            <a:pPr marL="0" indent="0">
              <a:spcBef>
                <a:spcPts val="1200"/>
              </a:spcBef>
              <a:spcAft>
                <a:spcPts val="600"/>
              </a:spcAft>
              <a:buFontTx/>
              <a:buNone/>
              <a:defRPr/>
            </a:pPr>
            <a:r>
              <a:rPr lang="en-US" sz="2000" dirty="0">
                <a:latin typeface="Arial" pitchFamily="34" charset="0"/>
                <a:cs typeface="Arial" pitchFamily="34" charset="0"/>
              </a:rPr>
              <a:t>120/64</a:t>
            </a:r>
          </a:p>
          <a:p>
            <a:pPr marL="0" indent="0">
              <a:spcBef>
                <a:spcPts val="1200"/>
              </a:spcBef>
              <a:spcAft>
                <a:spcPts val="600"/>
              </a:spcAft>
              <a:buFontTx/>
              <a:buNone/>
              <a:defRPr/>
            </a:pPr>
            <a:r>
              <a:rPr lang="en-US" sz="2000" dirty="0">
                <a:latin typeface="Arial" pitchFamily="34" charset="0"/>
                <a:cs typeface="Arial" pitchFamily="34" charset="0"/>
              </a:rPr>
              <a:t>122</a:t>
            </a:r>
            <a:endParaRPr lang="en-US" sz="1000" dirty="0">
              <a:solidFill>
                <a:srgbClr val="7030A0"/>
              </a:solidFill>
              <a:latin typeface="Arial" pitchFamily="34" charset="0"/>
              <a:cs typeface="Arial" pitchFamily="34" charset="0"/>
            </a:endParaRPr>
          </a:p>
          <a:p>
            <a:pPr marL="0" indent="0">
              <a:spcBef>
                <a:spcPts val="1200"/>
              </a:spcBef>
              <a:spcAft>
                <a:spcPts val="600"/>
              </a:spcAft>
              <a:buFontTx/>
              <a:buNone/>
              <a:defRPr/>
            </a:pPr>
            <a:r>
              <a:rPr lang="en-US" sz="2000" dirty="0">
                <a:latin typeface="Arial" pitchFamily="34" charset="0"/>
                <a:cs typeface="Arial" pitchFamily="34" charset="0"/>
              </a:rPr>
              <a:t>April 1, 2009</a:t>
            </a:r>
          </a:p>
          <a:p>
            <a:pPr marL="0" indent="0">
              <a:spcBef>
                <a:spcPts val="1200"/>
              </a:spcBef>
              <a:spcAft>
                <a:spcPts val="600"/>
              </a:spcAft>
              <a:buFontTx/>
              <a:buNone/>
              <a:defRPr/>
            </a:pPr>
            <a:r>
              <a:rPr lang="en-US" sz="2000" dirty="0">
                <a:latin typeface="Arial" pitchFamily="34" charset="0"/>
                <a:cs typeface="Arial" pitchFamily="34" charset="0"/>
              </a:rPr>
              <a:t>4/1/2009</a:t>
            </a:r>
          </a:p>
          <a:p>
            <a:pPr>
              <a:defRPr/>
            </a:pPr>
            <a:endParaRPr lang="en-US" dirty="0"/>
          </a:p>
        </p:txBody>
      </p:sp>
      <p:sp>
        <p:nvSpPr>
          <p:cNvPr id="64516" name="Title 3">
            <a:extLst>
              <a:ext uri="{FF2B5EF4-FFF2-40B4-BE49-F238E27FC236}">
                <a16:creationId xmlns:a16="http://schemas.microsoft.com/office/drawing/2014/main" id="{D56F0EAE-AE6F-48EC-B917-AECA8BA49B1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Dictating Numbers and Dates…Try it!</a:t>
            </a:r>
          </a:p>
        </p:txBody>
      </p:sp>
      <p:sp>
        <p:nvSpPr>
          <p:cNvPr id="64517" name="Slide Number Placeholder 4">
            <a:extLst>
              <a:ext uri="{FF2B5EF4-FFF2-40B4-BE49-F238E27FC236}">
                <a16:creationId xmlns:a16="http://schemas.microsoft.com/office/drawing/2014/main" id="{27D2B2B4-D006-4E0D-B7D8-E32F667449D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A27D2B9-AFFD-488C-BB9A-9046C8997DCE}"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89C24C-9728-4A4C-AC11-335F36FFC854}"/>
              </a:ext>
            </a:extLst>
          </p:cNvPr>
          <p:cNvSpPr>
            <a:spLocks noGrp="1"/>
          </p:cNvSpPr>
          <p:nvPr>
            <p:ph idx="1"/>
          </p:nvPr>
        </p:nvSpPr>
        <p:spPr>
          <a:xfrm>
            <a:off x="225425" y="1144588"/>
            <a:ext cx="8689975" cy="4797425"/>
          </a:xfrm>
        </p:spPr>
        <p:txBody>
          <a:bodyPr/>
          <a:lstStyle/>
          <a:p>
            <a:pPr>
              <a:defRPr/>
            </a:pPr>
            <a:endParaRPr lang="en-US" sz="2800" dirty="0">
              <a:solidFill>
                <a:schemeClr val="accent6">
                  <a:lumMod val="75000"/>
                </a:schemeClr>
              </a:solidFill>
              <a:latin typeface="Arial" pitchFamily="34" charset="0"/>
              <a:cs typeface="Arial" pitchFamily="34" charset="0"/>
            </a:endParaRPr>
          </a:p>
          <a:p>
            <a:pPr>
              <a:defRPr/>
            </a:pPr>
            <a:endParaRPr lang="en-US" sz="2800" dirty="0">
              <a:solidFill>
                <a:schemeClr val="accent6">
                  <a:lumMod val="75000"/>
                </a:schemeClr>
              </a:solidFill>
              <a:latin typeface="Arial" pitchFamily="34" charset="0"/>
              <a:cs typeface="Arial" pitchFamily="34" charset="0"/>
            </a:endParaRPr>
          </a:p>
          <a:p>
            <a:pPr>
              <a:defRPr/>
            </a:pPr>
            <a:endParaRPr lang="en-US" sz="2800" dirty="0">
              <a:solidFill>
                <a:schemeClr val="accent6">
                  <a:lumMod val="75000"/>
                </a:schemeClr>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(…select all) </a:t>
            </a:r>
            <a:endParaRPr lang="en-US" sz="2800" dirty="0">
              <a:solidFill>
                <a:srgbClr val="FF0000"/>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(…delete that)</a:t>
            </a:r>
            <a:endParaRPr lang="en-US" sz="2800" dirty="0"/>
          </a:p>
        </p:txBody>
      </p:sp>
      <p:sp>
        <p:nvSpPr>
          <p:cNvPr id="87043" name="Title 2">
            <a:extLst>
              <a:ext uri="{FF2B5EF4-FFF2-40B4-BE49-F238E27FC236}">
                <a16:creationId xmlns:a16="http://schemas.microsoft.com/office/drawing/2014/main" id="{5BF87B86-9AE7-4722-B9B0-36164651889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Clear Your Dictation Box For The Next Exercise</a:t>
            </a:r>
          </a:p>
        </p:txBody>
      </p:sp>
      <p:sp>
        <p:nvSpPr>
          <p:cNvPr id="87044" name="Slide Number Placeholder 3">
            <a:extLst>
              <a:ext uri="{FF2B5EF4-FFF2-40B4-BE49-F238E27FC236}">
                <a16:creationId xmlns:a16="http://schemas.microsoft.com/office/drawing/2014/main" id="{7F91D5D9-0ECA-4268-B670-56F96AC3EFE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07E8D87-60ED-402A-A196-0A3427354E46}"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913185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1C6E65-6880-42D8-B3B5-9F4AC204E895}"/>
              </a:ext>
            </a:extLst>
          </p:cNvPr>
          <p:cNvSpPr>
            <a:spLocks noGrp="1"/>
          </p:cNvSpPr>
          <p:nvPr>
            <p:ph idx="1"/>
          </p:nvPr>
        </p:nvSpPr>
        <p:spPr>
          <a:xfrm>
            <a:off x="225425" y="966788"/>
            <a:ext cx="8689975" cy="4797425"/>
          </a:xfrm>
        </p:spPr>
        <p:txBody>
          <a:bodyPr/>
          <a:lstStyle/>
          <a:p>
            <a:pPr>
              <a:defRPr/>
            </a:pPr>
            <a:r>
              <a:rPr lang="en-US" sz="2000" dirty="0">
                <a:solidFill>
                  <a:srgbClr val="7030A0"/>
                </a:solidFill>
              </a:rPr>
              <a:t>Chief complaint </a:t>
            </a:r>
            <a:r>
              <a:rPr lang="en-US" sz="2000" dirty="0">
                <a:solidFill>
                  <a:schemeClr val="accent6">
                    <a:lumMod val="75000"/>
                  </a:schemeClr>
                </a:solidFill>
              </a:rPr>
              <a:t>(colon) </a:t>
            </a:r>
            <a:r>
              <a:rPr lang="en-US" sz="2000" dirty="0">
                <a:solidFill>
                  <a:srgbClr val="7030A0"/>
                </a:solidFill>
              </a:rPr>
              <a:t>Referral for a second opinion </a:t>
            </a:r>
            <a:r>
              <a:rPr lang="en-US" sz="2000" dirty="0">
                <a:solidFill>
                  <a:schemeClr val="accent6">
                    <a:lumMod val="75000"/>
                  </a:schemeClr>
                </a:solidFill>
              </a:rPr>
              <a:t>(period) (…new line)</a:t>
            </a:r>
          </a:p>
          <a:p>
            <a:pPr>
              <a:defRPr/>
            </a:pPr>
            <a:r>
              <a:rPr lang="en-US" sz="2000" dirty="0">
                <a:solidFill>
                  <a:srgbClr val="7030A0"/>
                </a:solidFill>
              </a:rPr>
              <a:t>History of </a:t>
            </a:r>
            <a:r>
              <a:rPr lang="en-US" sz="2000">
                <a:solidFill>
                  <a:srgbClr val="7030A0"/>
                </a:solidFill>
              </a:rPr>
              <a:t>present illness </a:t>
            </a:r>
            <a:r>
              <a:rPr lang="en-US" sz="2000" dirty="0">
                <a:solidFill>
                  <a:schemeClr val="accent6">
                    <a:lumMod val="75000"/>
                  </a:schemeClr>
                </a:solidFill>
              </a:rPr>
              <a:t>(colon)  </a:t>
            </a:r>
            <a:r>
              <a:rPr lang="en-US" sz="2000" dirty="0">
                <a:solidFill>
                  <a:srgbClr val="7030A0"/>
                </a:solidFill>
              </a:rPr>
              <a:t>Ms. Johnson is a 50-year-old female who presents today for a new patient evaluation </a:t>
            </a:r>
            <a:r>
              <a:rPr lang="en-US" sz="2000" dirty="0">
                <a:solidFill>
                  <a:schemeClr val="accent6">
                    <a:lumMod val="75000"/>
                  </a:schemeClr>
                </a:solidFill>
              </a:rPr>
              <a:t>(period) </a:t>
            </a:r>
            <a:r>
              <a:rPr lang="en-US" sz="2000" dirty="0">
                <a:solidFill>
                  <a:srgbClr val="7030A0"/>
                </a:solidFill>
              </a:rPr>
              <a:t>On November 5, 2011 she suffered a 15 minute episode of sharp chest pain and shortness of breath </a:t>
            </a:r>
            <a:r>
              <a:rPr lang="en-US" sz="2000" dirty="0">
                <a:solidFill>
                  <a:schemeClr val="accent6">
                    <a:lumMod val="75000"/>
                  </a:schemeClr>
                </a:solidFill>
              </a:rPr>
              <a:t>(period)  </a:t>
            </a:r>
            <a:r>
              <a:rPr lang="en-US" sz="2000" dirty="0">
                <a:solidFill>
                  <a:srgbClr val="7030A0"/>
                </a:solidFill>
              </a:rPr>
              <a:t>She was evaluated at Mercy Hospital and underwent an adenosine thallium stress test </a:t>
            </a:r>
            <a:r>
              <a:rPr lang="en-US" sz="2000" dirty="0">
                <a:solidFill>
                  <a:schemeClr val="accent6">
                    <a:lumMod val="75000"/>
                  </a:schemeClr>
                </a:solidFill>
              </a:rPr>
              <a:t>(period)  </a:t>
            </a:r>
            <a:r>
              <a:rPr lang="en-US" sz="2000" dirty="0">
                <a:solidFill>
                  <a:srgbClr val="7030A0"/>
                </a:solidFill>
              </a:rPr>
              <a:t>The scan revealed a question of septal ischemia </a:t>
            </a:r>
            <a:r>
              <a:rPr lang="en-US" sz="2000" dirty="0">
                <a:solidFill>
                  <a:schemeClr val="accent6">
                    <a:lumMod val="75000"/>
                  </a:schemeClr>
                </a:solidFill>
              </a:rPr>
              <a:t>(period)</a:t>
            </a:r>
            <a:r>
              <a:rPr lang="en-US" sz="2000" dirty="0">
                <a:solidFill>
                  <a:srgbClr val="7030A0"/>
                </a:solidFill>
              </a:rPr>
              <a:t>  On 12 </a:t>
            </a:r>
            <a:r>
              <a:rPr lang="en-US" sz="2000" dirty="0">
                <a:solidFill>
                  <a:schemeClr val="accent6">
                    <a:lumMod val="75000"/>
                  </a:schemeClr>
                </a:solidFill>
              </a:rPr>
              <a:t>(slash) </a:t>
            </a:r>
            <a:r>
              <a:rPr lang="en-US" sz="2000" dirty="0">
                <a:solidFill>
                  <a:srgbClr val="7030A0"/>
                </a:solidFill>
              </a:rPr>
              <a:t>17 </a:t>
            </a:r>
            <a:r>
              <a:rPr lang="en-US" sz="2000" dirty="0">
                <a:solidFill>
                  <a:schemeClr val="accent6">
                    <a:lumMod val="75000"/>
                  </a:schemeClr>
                </a:solidFill>
              </a:rPr>
              <a:t>(slash) </a:t>
            </a:r>
            <a:r>
              <a:rPr lang="en-US" sz="2000" dirty="0">
                <a:solidFill>
                  <a:srgbClr val="7030A0"/>
                </a:solidFill>
              </a:rPr>
              <a:t>2012, she reported a similar episode which she describes as </a:t>
            </a:r>
            <a:r>
              <a:rPr lang="en-US" sz="2000" dirty="0">
                <a:solidFill>
                  <a:schemeClr val="accent6">
                    <a:lumMod val="75000"/>
                  </a:schemeClr>
                </a:solidFill>
              </a:rPr>
              <a:t>(open quote) </a:t>
            </a:r>
            <a:r>
              <a:rPr lang="en-US" sz="2000" dirty="0">
                <a:solidFill>
                  <a:srgbClr val="7030A0"/>
                </a:solidFill>
              </a:rPr>
              <a:t>way more intense </a:t>
            </a:r>
            <a:r>
              <a:rPr lang="en-US" sz="2000" dirty="0">
                <a:solidFill>
                  <a:schemeClr val="accent6">
                    <a:lumMod val="75000"/>
                  </a:schemeClr>
                </a:solidFill>
              </a:rPr>
              <a:t>(exclamation point) (close quote) </a:t>
            </a:r>
            <a:r>
              <a:rPr lang="en-US" sz="2000" dirty="0">
                <a:solidFill>
                  <a:srgbClr val="7030A0"/>
                </a:solidFill>
              </a:rPr>
              <a:t>She denies hyperlipidemia </a:t>
            </a:r>
            <a:r>
              <a:rPr lang="en-US" sz="2000" dirty="0">
                <a:solidFill>
                  <a:schemeClr val="accent6">
                    <a:lumMod val="75000"/>
                  </a:schemeClr>
                </a:solidFill>
              </a:rPr>
              <a:t>(comma) </a:t>
            </a:r>
            <a:r>
              <a:rPr lang="en-US" sz="2000" dirty="0">
                <a:solidFill>
                  <a:srgbClr val="7030A0"/>
                </a:solidFill>
              </a:rPr>
              <a:t>smoking </a:t>
            </a:r>
            <a:r>
              <a:rPr lang="en-US" sz="2000" dirty="0">
                <a:solidFill>
                  <a:schemeClr val="accent6">
                    <a:lumMod val="75000"/>
                  </a:schemeClr>
                </a:solidFill>
              </a:rPr>
              <a:t>(comma) </a:t>
            </a:r>
            <a:r>
              <a:rPr lang="en-US" sz="2000" dirty="0">
                <a:solidFill>
                  <a:srgbClr val="7030A0"/>
                </a:solidFill>
              </a:rPr>
              <a:t>or diabetes </a:t>
            </a:r>
            <a:r>
              <a:rPr lang="en-US" sz="2000" dirty="0">
                <a:solidFill>
                  <a:schemeClr val="accent6">
                    <a:lumMod val="75000"/>
                  </a:schemeClr>
                </a:solidFill>
              </a:rPr>
              <a:t>(period) (…new paragraph)</a:t>
            </a:r>
          </a:p>
          <a:p>
            <a:pPr>
              <a:defRPr/>
            </a:pPr>
            <a:endParaRPr lang="en-US" sz="2000" dirty="0">
              <a:solidFill>
                <a:schemeClr val="accent6">
                  <a:lumMod val="75000"/>
                </a:schemeClr>
              </a:solidFill>
            </a:endParaRPr>
          </a:p>
          <a:p>
            <a:pPr>
              <a:defRPr/>
            </a:pPr>
            <a:r>
              <a:rPr lang="en-US" sz="2000" dirty="0">
                <a:solidFill>
                  <a:schemeClr val="accent6">
                    <a:lumMod val="75000"/>
                  </a:schemeClr>
                </a:solidFill>
              </a:rPr>
              <a:t>(…select complaint) (…cap that)</a:t>
            </a:r>
          </a:p>
          <a:p>
            <a:pPr>
              <a:defRPr/>
            </a:pPr>
            <a:r>
              <a:rPr lang="en-US" sz="2000" dirty="0">
                <a:solidFill>
                  <a:schemeClr val="accent6">
                    <a:lumMod val="75000"/>
                  </a:schemeClr>
                </a:solidFill>
              </a:rPr>
              <a:t>(…select present illness) (…cap that)</a:t>
            </a:r>
          </a:p>
        </p:txBody>
      </p:sp>
      <p:sp>
        <p:nvSpPr>
          <p:cNvPr id="61443" name="Title 2">
            <a:extLst>
              <a:ext uri="{FF2B5EF4-FFF2-40B4-BE49-F238E27FC236}">
                <a16:creationId xmlns:a16="http://schemas.microsoft.com/office/drawing/2014/main" id="{F423F6ED-5AC6-48C6-87C6-901799477CC1}"/>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Practice Exercises</a:t>
            </a:r>
          </a:p>
        </p:txBody>
      </p:sp>
      <p:sp>
        <p:nvSpPr>
          <p:cNvPr id="61444" name="Slide Number Placeholder 3">
            <a:extLst>
              <a:ext uri="{FF2B5EF4-FFF2-40B4-BE49-F238E27FC236}">
                <a16:creationId xmlns:a16="http://schemas.microsoft.com/office/drawing/2014/main" id="{91C5BE31-EDEB-4EF3-9F00-D153E68DAB8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63FAFA5-AA30-4E38-9D39-61140B4CCF04}"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2CCB3B-51BD-2EAD-7299-04D6AD3B4413}"/>
              </a:ext>
            </a:extLst>
          </p:cNvPr>
          <p:cNvPicPr>
            <a:picLocks noChangeAspect="1"/>
          </p:cNvPicPr>
          <p:nvPr/>
        </p:nvPicPr>
        <p:blipFill>
          <a:blip r:embed="rId3"/>
          <a:stretch>
            <a:fillRect/>
          </a:stretch>
        </p:blipFill>
        <p:spPr>
          <a:xfrm>
            <a:off x="7691430" y="2017405"/>
            <a:ext cx="1376370" cy="3545195"/>
          </a:xfrm>
          <a:prstGeom prst="rect">
            <a:avLst/>
          </a:prstGeom>
        </p:spPr>
      </p:pic>
      <p:pic>
        <p:nvPicPr>
          <p:cNvPr id="6" name="Picture 5">
            <a:extLst>
              <a:ext uri="{FF2B5EF4-FFF2-40B4-BE49-F238E27FC236}">
                <a16:creationId xmlns:a16="http://schemas.microsoft.com/office/drawing/2014/main" id="{FA4251F0-1386-F425-6633-661BD43AC286}"/>
              </a:ext>
            </a:extLst>
          </p:cNvPr>
          <p:cNvPicPr>
            <a:picLocks noChangeAspect="1"/>
          </p:cNvPicPr>
          <p:nvPr/>
        </p:nvPicPr>
        <p:blipFill>
          <a:blip r:embed="rId4"/>
          <a:stretch>
            <a:fillRect/>
          </a:stretch>
        </p:blipFill>
        <p:spPr>
          <a:xfrm>
            <a:off x="3346450" y="1905000"/>
            <a:ext cx="2019048" cy="4533333"/>
          </a:xfrm>
          <a:prstGeom prst="rect">
            <a:avLst/>
          </a:prstGeom>
        </p:spPr>
      </p:pic>
      <p:sp>
        <p:nvSpPr>
          <p:cNvPr id="22530" name="Content Placeholder 1">
            <a:extLst>
              <a:ext uri="{FF2B5EF4-FFF2-40B4-BE49-F238E27FC236}">
                <a16:creationId xmlns:a16="http://schemas.microsoft.com/office/drawing/2014/main" id="{521E6C80-2AB6-4EC0-A8E8-3EA688DDF430}"/>
              </a:ext>
            </a:extLst>
          </p:cNvPr>
          <p:cNvSpPr>
            <a:spLocks noGrp="1"/>
          </p:cNvSpPr>
          <p:nvPr>
            <p:ph idx="1"/>
          </p:nvPr>
        </p:nvSpPr>
        <p:spPr bwMode="auto">
          <a:xfrm>
            <a:off x="225425" y="1155700"/>
            <a:ext cx="8689975" cy="4797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dirty="0">
                <a:latin typeface="Arial" panose="020B0604020202020204" pitchFamily="34" charset="0"/>
                <a:cs typeface="Arial" panose="020B0604020202020204" pitchFamily="34" charset="0"/>
              </a:rPr>
              <a:t>The Nuance </a:t>
            </a:r>
            <a:r>
              <a:rPr lang="en-US" altLang="en-US" dirty="0" err="1">
                <a:latin typeface="Arial" panose="020B0604020202020204" pitchFamily="34" charset="0"/>
                <a:cs typeface="Arial" panose="020B0604020202020204" pitchFamily="34" charset="0"/>
              </a:rPr>
              <a:t>PowerMic</a:t>
            </a:r>
            <a:r>
              <a:rPr lang="en-US" altLang="en-US" baseline="30000" dirty="0" err="1">
                <a:latin typeface="Arial" panose="020B0604020202020204" pitchFamily="34" charset="0"/>
                <a:cs typeface="Arial" panose="020B0604020202020204" pitchFamily="34" charset="0"/>
              </a:rPr>
              <a:t>TM</a:t>
            </a:r>
            <a:r>
              <a:rPr lang="en-US" altLang="en-US" dirty="0">
                <a:latin typeface="Arial" panose="020B0604020202020204" pitchFamily="34" charset="0"/>
                <a:cs typeface="Arial" panose="020B0604020202020204" pitchFamily="34" charset="0"/>
              </a:rPr>
              <a:t> from is specially designed for enhanced physician productivity.</a:t>
            </a:r>
          </a:p>
          <a:p>
            <a:pPr marL="0" indent="0">
              <a:buFontTx/>
              <a:buNone/>
              <a:defRPr/>
            </a:pPr>
            <a:endParaRPr lang="en-US" altLang="en-US" dirty="0">
              <a:latin typeface="Arial" panose="020B0604020202020204" pitchFamily="34" charset="0"/>
              <a:cs typeface="Arial" panose="020B0604020202020204" pitchFamily="34" charset="0"/>
            </a:endParaRPr>
          </a:p>
        </p:txBody>
      </p:sp>
      <p:sp>
        <p:nvSpPr>
          <p:cNvPr id="29699" name="Title 2">
            <a:extLst>
              <a:ext uri="{FF2B5EF4-FFF2-40B4-BE49-F238E27FC236}">
                <a16:creationId xmlns:a16="http://schemas.microsoft.com/office/drawing/2014/main" id="{1C9C5060-2953-4A8B-94C9-00857FE1F11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The Nuance PowerMic 4 - Cerner	</a:t>
            </a:r>
          </a:p>
        </p:txBody>
      </p:sp>
      <p:sp>
        <p:nvSpPr>
          <p:cNvPr id="29700" name="Slide Number Placeholder 3">
            <a:extLst>
              <a:ext uri="{FF2B5EF4-FFF2-40B4-BE49-F238E27FC236}">
                <a16:creationId xmlns:a16="http://schemas.microsoft.com/office/drawing/2014/main" id="{59C75628-7E1C-46C9-9B05-0B453158FA1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F5A61A1-FD8C-4AD4-97BC-F75A8A4AB217}"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itchFamily="34" charset="0"/>
            </a:endParaRPr>
          </a:p>
        </p:txBody>
      </p:sp>
      <p:sp>
        <p:nvSpPr>
          <p:cNvPr id="7" name="Rectangular Callout 6">
            <a:extLst>
              <a:ext uri="{FF2B5EF4-FFF2-40B4-BE49-F238E27FC236}">
                <a16:creationId xmlns:a16="http://schemas.microsoft.com/office/drawing/2014/main" id="{1BB639B2-AEE9-41F4-96CF-E74ACD64A371}"/>
              </a:ext>
            </a:extLst>
          </p:cNvPr>
          <p:cNvSpPr/>
          <p:nvPr/>
        </p:nvSpPr>
        <p:spPr>
          <a:xfrm>
            <a:off x="5629275" y="2895600"/>
            <a:ext cx="960438" cy="752475"/>
          </a:xfrm>
          <a:prstGeom prst="wedgeRectCallout">
            <a:avLst>
              <a:gd name="adj1" fmla="val -186304"/>
              <a:gd name="adj2" fmla="val 51293"/>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Record Button</a:t>
            </a:r>
          </a:p>
        </p:txBody>
      </p:sp>
      <p:sp>
        <p:nvSpPr>
          <p:cNvPr id="8" name="Rectangular Callout 7">
            <a:extLst>
              <a:ext uri="{FF2B5EF4-FFF2-40B4-BE49-F238E27FC236}">
                <a16:creationId xmlns:a16="http://schemas.microsoft.com/office/drawing/2014/main" id="{09922AE6-721C-448F-87D9-4A1BF2BD7837}"/>
              </a:ext>
            </a:extLst>
          </p:cNvPr>
          <p:cNvSpPr/>
          <p:nvPr/>
        </p:nvSpPr>
        <p:spPr>
          <a:xfrm>
            <a:off x="5629275" y="2076450"/>
            <a:ext cx="1423988" cy="631825"/>
          </a:xfrm>
          <a:prstGeom prst="wedgeRectCallout">
            <a:avLst>
              <a:gd name="adj1" fmla="val -135958"/>
              <a:gd name="adj2" fmla="val 447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Microphone</a:t>
            </a:r>
          </a:p>
        </p:txBody>
      </p:sp>
      <p:sp>
        <p:nvSpPr>
          <p:cNvPr id="9" name="Rectangular Callout 8">
            <a:extLst>
              <a:ext uri="{FF2B5EF4-FFF2-40B4-BE49-F238E27FC236}">
                <a16:creationId xmlns:a16="http://schemas.microsoft.com/office/drawing/2014/main" id="{DDB36182-273E-4791-A4F1-215F483D170C}"/>
              </a:ext>
            </a:extLst>
          </p:cNvPr>
          <p:cNvSpPr/>
          <p:nvPr/>
        </p:nvSpPr>
        <p:spPr>
          <a:xfrm>
            <a:off x="2079625" y="4659312"/>
            <a:ext cx="944563" cy="750888"/>
          </a:xfrm>
          <a:prstGeom prst="wedgeRectCallout">
            <a:avLst>
              <a:gd name="adj1" fmla="val 169216"/>
              <a:gd name="adj2" fmla="val -9766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Mouse</a:t>
            </a:r>
          </a:p>
        </p:txBody>
      </p:sp>
      <p:sp>
        <p:nvSpPr>
          <p:cNvPr id="10" name="Rectangular Callout 9">
            <a:extLst>
              <a:ext uri="{FF2B5EF4-FFF2-40B4-BE49-F238E27FC236}">
                <a16:creationId xmlns:a16="http://schemas.microsoft.com/office/drawing/2014/main" id="{430ED12A-6FEC-49CA-9B73-83487C256E1C}"/>
              </a:ext>
            </a:extLst>
          </p:cNvPr>
          <p:cNvSpPr/>
          <p:nvPr/>
        </p:nvSpPr>
        <p:spPr>
          <a:xfrm>
            <a:off x="111125" y="2133600"/>
            <a:ext cx="2913063" cy="957263"/>
          </a:xfrm>
          <a:prstGeom prst="wedgeRectCallout">
            <a:avLst>
              <a:gd name="adj1" fmla="val 93150"/>
              <a:gd name="adj2" fmla="val 64910"/>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Accept Defaults Button</a:t>
            </a:r>
          </a:p>
        </p:txBody>
      </p:sp>
      <p:sp>
        <p:nvSpPr>
          <p:cNvPr id="3" name="Rectangular Callout 2">
            <a:extLst>
              <a:ext uri="{FF2B5EF4-FFF2-40B4-BE49-F238E27FC236}">
                <a16:creationId xmlns:a16="http://schemas.microsoft.com/office/drawing/2014/main" id="{FF0624E5-5695-4310-BB76-ED716CE55D55}"/>
              </a:ext>
            </a:extLst>
          </p:cNvPr>
          <p:cNvSpPr/>
          <p:nvPr/>
        </p:nvSpPr>
        <p:spPr>
          <a:xfrm>
            <a:off x="4894264" y="4873625"/>
            <a:ext cx="2725736" cy="1222375"/>
          </a:xfrm>
          <a:prstGeom prst="wedgeRectCallout">
            <a:avLst>
              <a:gd name="adj1" fmla="val 79311"/>
              <a:gd name="adj2" fmla="val -123387"/>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Helvetica" panose="020B0604020202020204" pitchFamily="34" charset="0"/>
                <a:cs typeface="Helvetica" panose="020B0604020202020204" pitchFamily="34" charset="0"/>
              </a:rPr>
              <a:t>Transfer Text Button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Helvetica" panose="020B0604020202020204" pitchFamily="34" charset="0"/>
                <a:cs typeface="Helvetica" panose="020B0604020202020204" pitchFamily="34" charset="0"/>
              </a:rPr>
              <a:t>The “Transfer Text” verbal command can also be used.</a:t>
            </a:r>
            <a:r>
              <a:rPr kumimoji="0" lang="en-US" sz="16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p>
        </p:txBody>
      </p:sp>
      <p:sp>
        <p:nvSpPr>
          <p:cNvPr id="2" name="Rectangular Callout 7">
            <a:extLst>
              <a:ext uri="{FF2B5EF4-FFF2-40B4-BE49-F238E27FC236}">
                <a16:creationId xmlns:a16="http://schemas.microsoft.com/office/drawing/2014/main" id="{40C54EA8-2889-DD7C-577A-EF7FF752AF3D}"/>
              </a:ext>
            </a:extLst>
          </p:cNvPr>
          <p:cNvSpPr/>
          <p:nvPr/>
        </p:nvSpPr>
        <p:spPr>
          <a:xfrm>
            <a:off x="5629275" y="3863975"/>
            <a:ext cx="1457325" cy="631825"/>
          </a:xfrm>
          <a:prstGeom prst="wedgeRectCallout">
            <a:avLst>
              <a:gd name="adj1" fmla="val -123962"/>
              <a:gd name="adj2" fmla="val -3528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Next Field</a:t>
            </a:r>
          </a:p>
        </p:txBody>
      </p:sp>
      <p:sp>
        <p:nvSpPr>
          <p:cNvPr id="4" name="Rectangular Callout 7">
            <a:extLst>
              <a:ext uri="{FF2B5EF4-FFF2-40B4-BE49-F238E27FC236}">
                <a16:creationId xmlns:a16="http://schemas.microsoft.com/office/drawing/2014/main" id="{D3338E75-8772-0E28-4EBA-FAA2E1850280}"/>
              </a:ext>
            </a:extLst>
          </p:cNvPr>
          <p:cNvSpPr/>
          <p:nvPr/>
        </p:nvSpPr>
        <p:spPr>
          <a:xfrm>
            <a:off x="1524000" y="3505200"/>
            <a:ext cx="1500188" cy="631825"/>
          </a:xfrm>
          <a:prstGeom prst="wedgeRectCallout">
            <a:avLst>
              <a:gd name="adj1" fmla="val 113842"/>
              <a:gd name="adj2" fmla="val -29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Previous Field</a:t>
            </a:r>
          </a:p>
        </p:txBody>
      </p:sp>
    </p:spTree>
    <p:extLst>
      <p:ext uri="{BB962C8B-B14F-4D97-AF65-F5344CB8AC3E}">
        <p14:creationId xmlns:p14="http://schemas.microsoft.com/office/powerpoint/2010/main" val="5228357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89C24C-9728-4A4C-AC11-335F36FFC854}"/>
              </a:ext>
            </a:extLst>
          </p:cNvPr>
          <p:cNvSpPr>
            <a:spLocks noGrp="1"/>
          </p:cNvSpPr>
          <p:nvPr>
            <p:ph idx="1"/>
          </p:nvPr>
        </p:nvSpPr>
        <p:spPr>
          <a:xfrm>
            <a:off x="225425" y="1144588"/>
            <a:ext cx="8689975" cy="4797425"/>
          </a:xfrm>
        </p:spPr>
        <p:txBody>
          <a:bodyPr/>
          <a:lstStyle/>
          <a:p>
            <a:pPr>
              <a:defRPr/>
            </a:pPr>
            <a:endParaRPr lang="en-US" sz="2800" dirty="0">
              <a:solidFill>
                <a:schemeClr val="accent6">
                  <a:lumMod val="75000"/>
                </a:schemeClr>
              </a:solidFill>
              <a:latin typeface="Arial" pitchFamily="34" charset="0"/>
              <a:cs typeface="Arial" pitchFamily="34" charset="0"/>
            </a:endParaRPr>
          </a:p>
          <a:p>
            <a:pPr>
              <a:defRPr/>
            </a:pPr>
            <a:endParaRPr lang="en-US" sz="2800" dirty="0">
              <a:solidFill>
                <a:schemeClr val="accent6">
                  <a:lumMod val="75000"/>
                </a:schemeClr>
              </a:solidFill>
              <a:latin typeface="Arial" pitchFamily="34" charset="0"/>
              <a:cs typeface="Arial" pitchFamily="34" charset="0"/>
            </a:endParaRPr>
          </a:p>
          <a:p>
            <a:pPr>
              <a:defRPr/>
            </a:pPr>
            <a:endParaRPr lang="en-US" sz="2800" dirty="0">
              <a:solidFill>
                <a:schemeClr val="accent6">
                  <a:lumMod val="75000"/>
                </a:schemeClr>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(…select all) </a:t>
            </a:r>
            <a:endParaRPr lang="en-US" sz="2800" dirty="0">
              <a:solidFill>
                <a:srgbClr val="FF0000"/>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(…delete that)</a:t>
            </a:r>
            <a:endParaRPr lang="en-US" sz="2800" dirty="0"/>
          </a:p>
        </p:txBody>
      </p:sp>
      <p:sp>
        <p:nvSpPr>
          <p:cNvPr id="87043" name="Title 2">
            <a:extLst>
              <a:ext uri="{FF2B5EF4-FFF2-40B4-BE49-F238E27FC236}">
                <a16:creationId xmlns:a16="http://schemas.microsoft.com/office/drawing/2014/main" id="{5BF87B86-9AE7-4722-B9B0-36164651889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Clear Your Dictation Box For The Next Exercise</a:t>
            </a:r>
          </a:p>
        </p:txBody>
      </p:sp>
      <p:sp>
        <p:nvSpPr>
          <p:cNvPr id="87044" name="Slide Number Placeholder 3">
            <a:extLst>
              <a:ext uri="{FF2B5EF4-FFF2-40B4-BE49-F238E27FC236}">
                <a16:creationId xmlns:a16="http://schemas.microsoft.com/office/drawing/2014/main" id="{7F91D5D9-0ECA-4268-B670-56F96AC3EFE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07E8D87-60ED-402A-A196-0A3427354E46}"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169910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3163DE-D158-4D9E-A4B2-C5F7195220DC}"/>
              </a:ext>
            </a:extLst>
          </p:cNvPr>
          <p:cNvSpPr>
            <a:spLocks noGrp="1"/>
          </p:cNvSpPr>
          <p:nvPr>
            <p:ph idx="1"/>
          </p:nvPr>
        </p:nvSpPr>
        <p:spPr>
          <a:xfrm>
            <a:off x="244475" y="862013"/>
            <a:ext cx="8689975" cy="4797425"/>
          </a:xfrm>
        </p:spPr>
        <p:txBody>
          <a:bodyPr/>
          <a:lstStyle/>
          <a:p>
            <a:pPr>
              <a:defRPr/>
            </a:pPr>
            <a:endParaRPr lang="en-US" dirty="0">
              <a:solidFill>
                <a:srgbClr val="7030A0"/>
              </a:solidFill>
            </a:endParaRPr>
          </a:p>
          <a:p>
            <a:pPr>
              <a:defRPr/>
            </a:pPr>
            <a:r>
              <a:rPr lang="en-US" dirty="0">
                <a:solidFill>
                  <a:srgbClr val="7030A0"/>
                </a:solidFill>
              </a:rPr>
              <a:t>Past Medical History </a:t>
            </a:r>
            <a:r>
              <a:rPr lang="en-US" dirty="0">
                <a:solidFill>
                  <a:schemeClr val="accent6">
                    <a:lumMod val="75000"/>
                  </a:schemeClr>
                </a:solidFill>
              </a:rPr>
              <a:t>(colon) </a:t>
            </a:r>
            <a:r>
              <a:rPr lang="en-US" dirty="0">
                <a:solidFill>
                  <a:srgbClr val="7030A0"/>
                </a:solidFill>
              </a:rPr>
              <a:t>Asthma and hypertension </a:t>
            </a:r>
            <a:r>
              <a:rPr lang="en-US" dirty="0">
                <a:solidFill>
                  <a:schemeClr val="accent6">
                    <a:lumMod val="75000"/>
                  </a:schemeClr>
                </a:solidFill>
              </a:rPr>
              <a:t>(period) (…new line)</a:t>
            </a:r>
            <a:endParaRPr lang="en-US" dirty="0">
              <a:solidFill>
                <a:srgbClr val="7030A0"/>
              </a:solidFill>
            </a:endParaRPr>
          </a:p>
          <a:p>
            <a:pPr>
              <a:defRPr/>
            </a:pPr>
            <a:r>
              <a:rPr lang="en-US" dirty="0">
                <a:solidFill>
                  <a:srgbClr val="7030A0"/>
                </a:solidFill>
              </a:rPr>
              <a:t>Medications </a:t>
            </a:r>
            <a:r>
              <a:rPr lang="en-US" dirty="0">
                <a:solidFill>
                  <a:schemeClr val="accent6">
                    <a:lumMod val="75000"/>
                  </a:schemeClr>
                </a:solidFill>
              </a:rPr>
              <a:t>(colon) </a:t>
            </a:r>
            <a:r>
              <a:rPr lang="en-US" dirty="0">
                <a:solidFill>
                  <a:srgbClr val="7030A0"/>
                </a:solidFill>
              </a:rPr>
              <a:t>Zyrtec 10 milligrams tablet once daily </a:t>
            </a:r>
            <a:r>
              <a:rPr lang="en-US" dirty="0">
                <a:solidFill>
                  <a:schemeClr val="accent6">
                    <a:lumMod val="75000"/>
                  </a:schemeClr>
                </a:solidFill>
              </a:rPr>
              <a:t>(period) </a:t>
            </a:r>
            <a:r>
              <a:rPr lang="en-US" dirty="0">
                <a:solidFill>
                  <a:srgbClr val="7030A0"/>
                </a:solidFill>
              </a:rPr>
              <a:t>Albuterol Inhaler 2 puffs every 4 to 6 hours as needed </a:t>
            </a:r>
            <a:r>
              <a:rPr lang="en-US" dirty="0">
                <a:solidFill>
                  <a:schemeClr val="accent6">
                    <a:lumMod val="75000"/>
                  </a:schemeClr>
                </a:solidFill>
              </a:rPr>
              <a:t>(period)  </a:t>
            </a:r>
            <a:r>
              <a:rPr lang="en-US" dirty="0" err="1">
                <a:solidFill>
                  <a:srgbClr val="7030A0"/>
                </a:solidFill>
              </a:rPr>
              <a:t>Altace</a:t>
            </a:r>
            <a:r>
              <a:rPr lang="en-US" dirty="0">
                <a:solidFill>
                  <a:srgbClr val="7030A0"/>
                </a:solidFill>
              </a:rPr>
              <a:t> 2.5 milligrams once daily </a:t>
            </a:r>
            <a:r>
              <a:rPr lang="en-US" dirty="0">
                <a:solidFill>
                  <a:schemeClr val="accent6">
                    <a:lumMod val="75000"/>
                  </a:schemeClr>
                </a:solidFill>
              </a:rPr>
              <a:t>(period) (…new paragraph)</a:t>
            </a:r>
          </a:p>
          <a:p>
            <a:pPr>
              <a:defRPr/>
            </a:pPr>
            <a:endParaRPr lang="en-US" dirty="0">
              <a:solidFill>
                <a:srgbClr val="7030A0"/>
              </a:solidFill>
            </a:endParaRPr>
          </a:p>
          <a:p>
            <a:pPr>
              <a:defRPr/>
            </a:pPr>
            <a:r>
              <a:rPr lang="en-US" dirty="0">
                <a:solidFill>
                  <a:srgbClr val="7030A0"/>
                </a:solidFill>
              </a:rPr>
              <a:t>Physical Exam </a:t>
            </a:r>
            <a:r>
              <a:rPr lang="en-US" dirty="0">
                <a:solidFill>
                  <a:schemeClr val="accent6">
                    <a:lumMod val="75000"/>
                  </a:schemeClr>
                </a:solidFill>
              </a:rPr>
              <a:t>(colon) (…new line)</a:t>
            </a:r>
          </a:p>
          <a:p>
            <a:pPr>
              <a:defRPr/>
            </a:pPr>
            <a:r>
              <a:rPr lang="fr-FR" dirty="0">
                <a:solidFill>
                  <a:srgbClr val="7030A0"/>
                </a:solidFill>
              </a:rPr>
              <a:t>VS </a:t>
            </a:r>
            <a:r>
              <a:rPr lang="fr-FR" dirty="0">
                <a:solidFill>
                  <a:schemeClr val="accent6">
                    <a:lumMod val="75000"/>
                  </a:schemeClr>
                </a:solidFill>
              </a:rPr>
              <a:t>(colon) </a:t>
            </a:r>
            <a:r>
              <a:rPr lang="fr-FR" dirty="0">
                <a:solidFill>
                  <a:srgbClr val="7030A0"/>
                </a:solidFill>
              </a:rPr>
              <a:t>BP 140/90 </a:t>
            </a:r>
            <a:r>
              <a:rPr lang="fr-FR" dirty="0">
                <a:solidFill>
                  <a:schemeClr val="accent6">
                    <a:lumMod val="75000"/>
                  </a:schemeClr>
                </a:solidFill>
              </a:rPr>
              <a:t>(comma) </a:t>
            </a:r>
            <a:r>
              <a:rPr lang="fr-FR" dirty="0">
                <a:solidFill>
                  <a:srgbClr val="7030A0"/>
                </a:solidFill>
              </a:rPr>
              <a:t>pulse 70 </a:t>
            </a:r>
            <a:r>
              <a:rPr lang="fr-FR" dirty="0">
                <a:solidFill>
                  <a:schemeClr val="accent6">
                    <a:lumMod val="75000"/>
                  </a:schemeClr>
                </a:solidFill>
              </a:rPr>
              <a:t>(comma) </a:t>
            </a:r>
            <a:r>
              <a:rPr lang="fr-FR" dirty="0">
                <a:solidFill>
                  <a:srgbClr val="7030A0"/>
                </a:solidFill>
              </a:rPr>
              <a:t>respirations 20</a:t>
            </a:r>
          </a:p>
          <a:p>
            <a:pPr>
              <a:defRPr/>
            </a:pPr>
            <a:r>
              <a:rPr lang="fr-FR" dirty="0">
                <a:solidFill>
                  <a:schemeClr val="accent6">
                    <a:lumMod val="75000"/>
                  </a:schemeClr>
                </a:solidFill>
              </a:rPr>
              <a:t>(…new line)</a:t>
            </a:r>
          </a:p>
          <a:p>
            <a:pPr marL="0" indent="0">
              <a:buFontTx/>
              <a:buNone/>
              <a:defRPr/>
            </a:pPr>
            <a:endParaRPr lang="fr-FR" dirty="0">
              <a:solidFill>
                <a:schemeClr val="accent6">
                  <a:lumMod val="75000"/>
                </a:schemeClr>
              </a:solidFill>
            </a:endParaRPr>
          </a:p>
          <a:p>
            <a:pPr marL="0" indent="0">
              <a:buFontTx/>
              <a:buNone/>
              <a:defRPr/>
            </a:pPr>
            <a:r>
              <a:rPr lang="fr-FR" dirty="0"/>
              <a:t>    </a:t>
            </a:r>
            <a:endParaRPr lang="en-US" dirty="0"/>
          </a:p>
        </p:txBody>
      </p:sp>
      <p:sp>
        <p:nvSpPr>
          <p:cNvPr id="66563" name="Title 2">
            <a:extLst>
              <a:ext uri="{FF2B5EF4-FFF2-40B4-BE49-F238E27FC236}">
                <a16:creationId xmlns:a16="http://schemas.microsoft.com/office/drawing/2014/main" id="{A45847DD-A8F8-4C88-9122-243D6C50A71D}"/>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Practice Exercises (Numbers)</a:t>
            </a:r>
          </a:p>
        </p:txBody>
      </p:sp>
      <p:sp>
        <p:nvSpPr>
          <p:cNvPr id="66564" name="Slide Number Placeholder 3">
            <a:extLst>
              <a:ext uri="{FF2B5EF4-FFF2-40B4-BE49-F238E27FC236}">
                <a16:creationId xmlns:a16="http://schemas.microsoft.com/office/drawing/2014/main" id="{670E8043-C7EA-45D3-9514-72FEECAD499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4BA7800-D828-4EED-953C-49B41680D56D}"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89C24C-9728-4A4C-AC11-335F36FFC854}"/>
              </a:ext>
            </a:extLst>
          </p:cNvPr>
          <p:cNvSpPr>
            <a:spLocks noGrp="1"/>
          </p:cNvSpPr>
          <p:nvPr>
            <p:ph idx="1"/>
          </p:nvPr>
        </p:nvSpPr>
        <p:spPr>
          <a:xfrm>
            <a:off x="225425" y="1144588"/>
            <a:ext cx="8689975" cy="4797425"/>
          </a:xfrm>
        </p:spPr>
        <p:txBody>
          <a:bodyPr/>
          <a:lstStyle/>
          <a:p>
            <a:pPr>
              <a:defRPr/>
            </a:pPr>
            <a:endParaRPr lang="en-US" sz="2800" dirty="0">
              <a:solidFill>
                <a:schemeClr val="accent6">
                  <a:lumMod val="75000"/>
                </a:schemeClr>
              </a:solidFill>
              <a:latin typeface="Arial" pitchFamily="34" charset="0"/>
              <a:cs typeface="Arial" pitchFamily="34" charset="0"/>
            </a:endParaRPr>
          </a:p>
          <a:p>
            <a:pPr>
              <a:defRPr/>
            </a:pPr>
            <a:endParaRPr lang="en-US" sz="2800" dirty="0">
              <a:solidFill>
                <a:schemeClr val="accent6">
                  <a:lumMod val="75000"/>
                </a:schemeClr>
              </a:solidFill>
              <a:latin typeface="Arial" pitchFamily="34" charset="0"/>
              <a:cs typeface="Arial" pitchFamily="34" charset="0"/>
            </a:endParaRPr>
          </a:p>
          <a:p>
            <a:pPr>
              <a:defRPr/>
            </a:pPr>
            <a:endParaRPr lang="en-US" sz="2800" dirty="0">
              <a:solidFill>
                <a:schemeClr val="accent6">
                  <a:lumMod val="75000"/>
                </a:schemeClr>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(…select all) </a:t>
            </a:r>
            <a:endParaRPr lang="en-US" sz="2800" dirty="0">
              <a:solidFill>
                <a:srgbClr val="FF0000"/>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(…delete that)</a:t>
            </a:r>
            <a:endParaRPr lang="en-US" sz="2800" dirty="0"/>
          </a:p>
        </p:txBody>
      </p:sp>
      <p:sp>
        <p:nvSpPr>
          <p:cNvPr id="87043" name="Title 2">
            <a:extLst>
              <a:ext uri="{FF2B5EF4-FFF2-40B4-BE49-F238E27FC236}">
                <a16:creationId xmlns:a16="http://schemas.microsoft.com/office/drawing/2014/main" id="{5BF87B86-9AE7-4722-B9B0-36164651889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Clear Your Dictation Box For The Next Exercise</a:t>
            </a:r>
          </a:p>
        </p:txBody>
      </p:sp>
      <p:sp>
        <p:nvSpPr>
          <p:cNvPr id="87044" name="Slide Number Placeholder 3">
            <a:extLst>
              <a:ext uri="{FF2B5EF4-FFF2-40B4-BE49-F238E27FC236}">
                <a16:creationId xmlns:a16="http://schemas.microsoft.com/office/drawing/2014/main" id="{7F91D5D9-0ECA-4268-B670-56F96AC3EFE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07E8D87-60ED-402A-A196-0A3427354E46}"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324126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1">
            <a:extLst>
              <a:ext uri="{FF2B5EF4-FFF2-40B4-BE49-F238E27FC236}">
                <a16:creationId xmlns:a16="http://schemas.microsoft.com/office/drawing/2014/main" id="{46A59F1D-3921-46E5-B185-0B64BDB0ACD8}"/>
              </a:ext>
            </a:extLst>
          </p:cNvPr>
          <p:cNvSpPr>
            <a:spLocks noGrp="1"/>
          </p:cNvSpPr>
          <p:nvPr>
            <p:ph idx="1"/>
          </p:nvPr>
        </p:nvSpPr>
        <p:spPr bwMode="auto">
          <a:xfrm>
            <a:off x="225425" y="1144588"/>
            <a:ext cx="8689975" cy="479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latin typeface="Arial" panose="020B0604020202020204" pitchFamily="34" charset="0"/>
                <a:cs typeface="Arial" panose="020B0604020202020204" pitchFamily="34" charset="0"/>
              </a:rPr>
              <a:t>We are now going to learn about selecting and deleting text.  In the next practice exercise, you will get a chance to try these commands.</a:t>
            </a:r>
          </a:p>
          <a:p>
            <a:endParaRPr lang="en-US" altLang="en-US" dirty="0">
              <a:latin typeface="Arial" panose="020B0604020202020204" pitchFamily="34" charset="0"/>
              <a:cs typeface="Arial" panose="020B0604020202020204" pitchFamily="34" charset="0"/>
            </a:endParaRPr>
          </a:p>
        </p:txBody>
      </p:sp>
      <p:sp>
        <p:nvSpPr>
          <p:cNvPr id="68611" name="Title 2">
            <a:extLst>
              <a:ext uri="{FF2B5EF4-FFF2-40B4-BE49-F238E27FC236}">
                <a16:creationId xmlns:a16="http://schemas.microsoft.com/office/drawing/2014/main" id="{6B2FD5DD-1FB7-41DA-9215-C082C6EE76EC}"/>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Next…</a:t>
            </a:r>
          </a:p>
        </p:txBody>
      </p:sp>
      <p:sp>
        <p:nvSpPr>
          <p:cNvPr id="68612" name="Slide Number Placeholder 3">
            <a:extLst>
              <a:ext uri="{FF2B5EF4-FFF2-40B4-BE49-F238E27FC236}">
                <a16:creationId xmlns:a16="http://schemas.microsoft.com/office/drawing/2014/main" id="{732705CB-4014-48B5-86C5-273C8FEED61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8028850A-E6A1-4106-9148-7C4BC471F4F5}" type="slidenum">
              <a:rPr lang="en-US" altLang="en-US" sz="1200" b="0" smtClean="0">
                <a:solidFill>
                  <a:schemeClr val="bg1"/>
                </a:solidFill>
              </a:rPr>
              <a:pPr/>
              <a:t>83</a:t>
            </a:fld>
            <a:endParaRPr lang="en-US" altLang="en-US" sz="1200" b="0">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1">
            <a:extLst>
              <a:ext uri="{FF2B5EF4-FFF2-40B4-BE49-F238E27FC236}">
                <a16:creationId xmlns:a16="http://schemas.microsoft.com/office/drawing/2014/main" id="{3AB00430-24A3-4A75-AC54-6B4CA556CD6F}"/>
              </a:ext>
            </a:extLst>
          </p:cNvPr>
          <p:cNvSpPr>
            <a:spLocks noGrp="1"/>
          </p:cNvSpPr>
          <p:nvPr>
            <p:ph idx="1"/>
          </p:nvPr>
        </p:nvSpPr>
        <p:spPr bwMode="auto">
          <a:xfrm>
            <a:off x="222250" y="971550"/>
            <a:ext cx="8693150" cy="5486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1800" dirty="0">
                <a:latin typeface="Arial" pitchFamily="34" charset="0"/>
                <a:cs typeface="Arial" pitchFamily="34" charset="0"/>
              </a:rPr>
              <a:t>To select text, you can say:</a:t>
            </a:r>
          </a:p>
          <a:p>
            <a:pPr lvl="1">
              <a:defRPr/>
            </a:pPr>
            <a:r>
              <a:rPr lang="en-US" sz="1800" dirty="0">
                <a:solidFill>
                  <a:srgbClr val="7030A0"/>
                </a:solidFill>
                <a:latin typeface="Arial" pitchFamily="34" charset="0"/>
                <a:cs typeface="Arial" pitchFamily="34" charset="0"/>
              </a:rPr>
              <a:t>“Select (word)”</a:t>
            </a:r>
          </a:p>
          <a:p>
            <a:pPr lvl="1">
              <a:defRPr/>
            </a:pPr>
            <a:r>
              <a:rPr lang="en-US" sz="1800" dirty="0">
                <a:solidFill>
                  <a:srgbClr val="7030A0"/>
                </a:solidFill>
                <a:latin typeface="Arial" pitchFamily="34" charset="0"/>
                <a:cs typeface="Arial" pitchFamily="34" charset="0"/>
              </a:rPr>
              <a:t>“Select all”</a:t>
            </a:r>
          </a:p>
          <a:p>
            <a:pPr lvl="1">
              <a:defRPr/>
            </a:pPr>
            <a:r>
              <a:rPr lang="en-US" sz="1800" dirty="0">
                <a:solidFill>
                  <a:srgbClr val="7030A0"/>
                </a:solidFill>
                <a:latin typeface="Arial" pitchFamily="34" charset="0"/>
                <a:cs typeface="Arial" pitchFamily="34" charset="0"/>
              </a:rPr>
              <a:t>“Select (word) through (word)”</a:t>
            </a:r>
          </a:p>
          <a:p>
            <a:pPr lvl="1">
              <a:defRPr/>
            </a:pPr>
            <a:r>
              <a:rPr lang="en-US" sz="1800" dirty="0">
                <a:solidFill>
                  <a:srgbClr val="7030A0"/>
                </a:solidFill>
                <a:latin typeface="Arial" pitchFamily="34" charset="0"/>
                <a:cs typeface="Arial" pitchFamily="34" charset="0"/>
              </a:rPr>
              <a:t>“Unselect that”</a:t>
            </a:r>
          </a:p>
          <a:p>
            <a:pPr lvl="1">
              <a:defRPr/>
            </a:pPr>
            <a:r>
              <a:rPr lang="en-US" sz="1800" dirty="0">
                <a:solidFill>
                  <a:srgbClr val="7030A0"/>
                </a:solidFill>
                <a:latin typeface="Arial" pitchFamily="34" charset="0"/>
                <a:cs typeface="Arial" pitchFamily="34" charset="0"/>
              </a:rPr>
              <a:t>“Select this sentence” (selects sentence in which cursor currently located)</a:t>
            </a:r>
          </a:p>
          <a:p>
            <a:pPr marL="457200" lvl="1" indent="0">
              <a:buFontTx/>
              <a:buNone/>
              <a:defRPr/>
            </a:pPr>
            <a:endParaRPr lang="en-US" sz="1800" dirty="0">
              <a:latin typeface="Arial" pitchFamily="34" charset="0"/>
              <a:cs typeface="Arial" pitchFamily="34" charset="0"/>
            </a:endParaRPr>
          </a:p>
          <a:p>
            <a:pPr>
              <a:defRPr/>
            </a:pPr>
            <a:r>
              <a:rPr lang="en-US" sz="1800" dirty="0">
                <a:latin typeface="Arial" pitchFamily="34" charset="0"/>
                <a:cs typeface="Arial" pitchFamily="34" charset="0"/>
              </a:rPr>
              <a:t>To erase the last phrase you said, you can say: </a:t>
            </a:r>
          </a:p>
          <a:p>
            <a:pPr lvl="1">
              <a:defRPr/>
            </a:pPr>
            <a:r>
              <a:rPr lang="en-US" sz="1800" dirty="0">
                <a:solidFill>
                  <a:srgbClr val="7030A0"/>
                </a:solidFill>
                <a:latin typeface="Arial" pitchFamily="34" charset="0"/>
                <a:cs typeface="Arial" pitchFamily="34" charset="0"/>
              </a:rPr>
              <a:t>“Delete that”</a:t>
            </a:r>
          </a:p>
          <a:p>
            <a:pPr lvl="1">
              <a:defRPr/>
            </a:pPr>
            <a:r>
              <a:rPr lang="en-US" sz="1800" dirty="0">
                <a:solidFill>
                  <a:srgbClr val="7030A0"/>
                </a:solidFill>
                <a:latin typeface="Arial" pitchFamily="34" charset="0"/>
                <a:cs typeface="Arial" pitchFamily="34" charset="0"/>
              </a:rPr>
              <a:t>“Scratch that”</a:t>
            </a:r>
          </a:p>
          <a:p>
            <a:pPr lvl="1">
              <a:defRPr/>
            </a:pPr>
            <a:endParaRPr lang="en-US" sz="1800" b="1" dirty="0">
              <a:solidFill>
                <a:srgbClr val="E46C0A"/>
              </a:solidFill>
              <a:latin typeface="Arial" pitchFamily="34" charset="0"/>
              <a:ea typeface="ＭＳ Ｐゴシック" pitchFamily="34" charset="-128"/>
              <a:cs typeface="Arial" pitchFamily="34" charset="0"/>
            </a:endParaRPr>
          </a:p>
          <a:p>
            <a:pPr>
              <a:defRPr/>
            </a:pPr>
            <a:r>
              <a:rPr lang="en-US" sz="1800" dirty="0">
                <a:latin typeface="Arial" pitchFamily="34" charset="0"/>
                <a:cs typeface="Arial" pitchFamily="34" charset="0"/>
              </a:rPr>
              <a:t>To erase additional text, you can say:</a:t>
            </a:r>
            <a:endParaRPr lang="en-US" sz="1800" b="1" dirty="0">
              <a:latin typeface="Arial" pitchFamily="34" charset="0"/>
              <a:cs typeface="Arial" pitchFamily="34" charset="0"/>
            </a:endParaRPr>
          </a:p>
          <a:p>
            <a:pPr lvl="1">
              <a:defRPr/>
            </a:pPr>
            <a:r>
              <a:rPr lang="en-US" sz="1800" dirty="0">
                <a:solidFill>
                  <a:srgbClr val="7030A0"/>
                </a:solidFill>
                <a:latin typeface="Arial" pitchFamily="34" charset="0"/>
                <a:cs typeface="Arial" pitchFamily="34" charset="0"/>
              </a:rPr>
              <a:t>“Select (word) “Delete that”</a:t>
            </a:r>
          </a:p>
        </p:txBody>
      </p:sp>
      <p:sp>
        <p:nvSpPr>
          <p:cNvPr id="69635" name="Title 2">
            <a:extLst>
              <a:ext uri="{FF2B5EF4-FFF2-40B4-BE49-F238E27FC236}">
                <a16:creationId xmlns:a16="http://schemas.microsoft.com/office/drawing/2014/main" id="{834B61FD-E1FF-409B-8936-0B8F6D1060B9}"/>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Selecting and Deleting </a:t>
            </a:r>
          </a:p>
        </p:txBody>
      </p:sp>
      <p:sp>
        <p:nvSpPr>
          <p:cNvPr id="69636" name="Slide Number Placeholder 3">
            <a:extLst>
              <a:ext uri="{FF2B5EF4-FFF2-40B4-BE49-F238E27FC236}">
                <a16:creationId xmlns:a16="http://schemas.microsoft.com/office/drawing/2014/main" id="{F52B3F00-21A1-4C93-A22B-2D75D5A7C5B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1A7E4D10-0B8A-441F-B9EB-15006DB87822}" type="slidenum">
              <a:rPr lang="en-US" altLang="en-US" sz="1200" b="0" smtClean="0">
                <a:solidFill>
                  <a:schemeClr val="bg1"/>
                </a:solidFill>
              </a:rPr>
              <a:pPr/>
              <a:t>84</a:t>
            </a:fld>
            <a:endParaRPr lang="en-US" altLang="en-US" sz="1200" b="0">
              <a:solidFill>
                <a:schemeClr val="bg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8BE62C-3664-4454-831A-C3A981ABEC78}"/>
              </a:ext>
            </a:extLst>
          </p:cNvPr>
          <p:cNvSpPr>
            <a:spLocks noGrp="1"/>
          </p:cNvSpPr>
          <p:nvPr>
            <p:ph idx="1"/>
          </p:nvPr>
        </p:nvSpPr>
        <p:spPr>
          <a:xfrm>
            <a:off x="223838" y="862013"/>
            <a:ext cx="8689975" cy="5080000"/>
          </a:xfrm>
        </p:spPr>
        <p:txBody>
          <a:bodyPr/>
          <a:lstStyle/>
          <a:p>
            <a:pPr marL="0" indent="0">
              <a:buFontTx/>
              <a:buNone/>
              <a:defRPr/>
            </a:pPr>
            <a:endParaRPr lang="en-US" sz="2200" dirty="0">
              <a:solidFill>
                <a:srgbClr val="7030A0"/>
              </a:solidFill>
            </a:endParaRPr>
          </a:p>
          <a:p>
            <a:pPr marL="0" indent="0">
              <a:buFontTx/>
              <a:buNone/>
              <a:defRPr/>
            </a:pPr>
            <a:r>
              <a:rPr lang="en-US" sz="2200" dirty="0">
                <a:solidFill>
                  <a:srgbClr val="7030A0"/>
                </a:solidFill>
              </a:rPr>
              <a:t>On examination, she appeared in good health </a:t>
            </a:r>
            <a:r>
              <a:rPr lang="en-US" sz="2200" dirty="0">
                <a:solidFill>
                  <a:srgbClr val="FF0000"/>
                </a:solidFill>
              </a:rPr>
              <a:t>and spirits</a:t>
            </a:r>
            <a:r>
              <a:rPr lang="en-US" sz="2200" dirty="0"/>
              <a:t>. </a:t>
            </a:r>
            <a:r>
              <a:rPr lang="en-US" sz="2200" dirty="0">
                <a:solidFill>
                  <a:srgbClr val="7030A0"/>
                </a:solidFill>
              </a:rPr>
              <a:t>Vital signs as documented. Skin warm and dry and without overt rashes. </a:t>
            </a:r>
            <a:r>
              <a:rPr lang="en-US" sz="2200" dirty="0">
                <a:solidFill>
                  <a:srgbClr val="FF0000"/>
                </a:solidFill>
              </a:rPr>
              <a:t>Neck without JVD. </a:t>
            </a:r>
            <a:r>
              <a:rPr lang="en-US" sz="2200" dirty="0">
                <a:solidFill>
                  <a:srgbClr val="7030A0"/>
                </a:solidFill>
              </a:rPr>
              <a:t>Lungs clear. Heart exam notable for regular rhythm, normal sounds and absence of murmurs, rubs or gallops. Abdomen unremarkable and without evidence of </a:t>
            </a:r>
            <a:r>
              <a:rPr lang="en-US" sz="2200" dirty="0" err="1">
                <a:solidFill>
                  <a:srgbClr val="7030A0"/>
                </a:solidFill>
              </a:rPr>
              <a:t>organomegaly</a:t>
            </a:r>
            <a:r>
              <a:rPr lang="en-US" sz="2200" dirty="0">
                <a:solidFill>
                  <a:srgbClr val="7030A0"/>
                </a:solidFill>
              </a:rPr>
              <a:t>, masses, or abdominal aortic enlargement. Extremities </a:t>
            </a:r>
            <a:r>
              <a:rPr lang="en-US" sz="2200" dirty="0" err="1">
                <a:solidFill>
                  <a:srgbClr val="7030A0"/>
                </a:solidFill>
              </a:rPr>
              <a:t>nonedematous</a:t>
            </a:r>
            <a:r>
              <a:rPr lang="en-US" sz="2200" dirty="0">
                <a:solidFill>
                  <a:srgbClr val="7030A0"/>
                </a:solidFill>
              </a:rPr>
              <a:t>.</a:t>
            </a:r>
          </a:p>
          <a:p>
            <a:pPr>
              <a:defRPr/>
            </a:pPr>
            <a:endParaRPr lang="en-US" sz="2100" dirty="0">
              <a:solidFill>
                <a:schemeClr val="accent6">
                  <a:lumMod val="75000"/>
                </a:schemeClr>
              </a:solidFill>
            </a:endParaRPr>
          </a:p>
          <a:p>
            <a:pPr>
              <a:defRPr/>
            </a:pPr>
            <a:r>
              <a:rPr lang="en-US" sz="2200" dirty="0">
                <a:solidFill>
                  <a:schemeClr val="accent6">
                    <a:lumMod val="75000"/>
                  </a:schemeClr>
                </a:solidFill>
              </a:rPr>
              <a:t>(…select and spirits…delete that)</a:t>
            </a:r>
          </a:p>
          <a:p>
            <a:pPr>
              <a:defRPr/>
            </a:pPr>
            <a:r>
              <a:rPr lang="en-US" sz="2200" dirty="0">
                <a:solidFill>
                  <a:schemeClr val="accent6">
                    <a:lumMod val="75000"/>
                  </a:schemeClr>
                </a:solidFill>
              </a:rPr>
              <a:t>(…select Neck through JVD period…delete that)</a:t>
            </a:r>
          </a:p>
          <a:p>
            <a:pPr>
              <a:defRPr/>
            </a:pPr>
            <a:r>
              <a:rPr lang="en-US" sz="2200" dirty="0">
                <a:solidFill>
                  <a:schemeClr val="accent6">
                    <a:lumMod val="75000"/>
                  </a:schemeClr>
                </a:solidFill>
              </a:rPr>
              <a:t>(…select Extremities)</a:t>
            </a:r>
          </a:p>
          <a:p>
            <a:pPr>
              <a:defRPr/>
            </a:pPr>
            <a:r>
              <a:rPr lang="en-US" sz="2200" dirty="0">
                <a:solidFill>
                  <a:schemeClr val="accent6">
                    <a:lumMod val="75000"/>
                  </a:schemeClr>
                </a:solidFill>
              </a:rPr>
              <a:t>(…select this sentence)</a:t>
            </a:r>
          </a:p>
          <a:p>
            <a:pPr>
              <a:defRPr/>
            </a:pPr>
            <a:r>
              <a:rPr lang="en-US" sz="2200" dirty="0">
                <a:solidFill>
                  <a:schemeClr val="accent6">
                    <a:lumMod val="75000"/>
                  </a:schemeClr>
                </a:solidFill>
              </a:rPr>
              <a:t>(…delete that)</a:t>
            </a:r>
          </a:p>
          <a:p>
            <a:pPr>
              <a:defRPr/>
            </a:pPr>
            <a:endParaRPr lang="en-US" dirty="0">
              <a:solidFill>
                <a:schemeClr val="accent6">
                  <a:lumMod val="75000"/>
                </a:schemeClr>
              </a:solidFill>
            </a:endParaRPr>
          </a:p>
          <a:p>
            <a:pPr>
              <a:defRPr/>
            </a:pPr>
            <a:endParaRPr lang="en-US" dirty="0">
              <a:solidFill>
                <a:schemeClr val="accent6">
                  <a:lumMod val="75000"/>
                </a:schemeClr>
              </a:solidFill>
            </a:endParaRPr>
          </a:p>
          <a:p>
            <a:pPr>
              <a:defRPr/>
            </a:pPr>
            <a:endParaRPr lang="en-US" dirty="0">
              <a:solidFill>
                <a:schemeClr val="accent6">
                  <a:lumMod val="75000"/>
                </a:schemeClr>
              </a:solidFill>
            </a:endParaRPr>
          </a:p>
        </p:txBody>
      </p:sp>
      <p:sp>
        <p:nvSpPr>
          <p:cNvPr id="71683" name="Title 2">
            <a:extLst>
              <a:ext uri="{FF2B5EF4-FFF2-40B4-BE49-F238E27FC236}">
                <a16:creationId xmlns:a16="http://schemas.microsoft.com/office/drawing/2014/main" id="{0B37604D-86B7-48AC-8485-15611D59F040}"/>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Practice Exercise - Selecting and Deleting Text</a:t>
            </a:r>
          </a:p>
        </p:txBody>
      </p:sp>
      <p:sp>
        <p:nvSpPr>
          <p:cNvPr id="71684" name="Slide Number Placeholder 3">
            <a:extLst>
              <a:ext uri="{FF2B5EF4-FFF2-40B4-BE49-F238E27FC236}">
                <a16:creationId xmlns:a16="http://schemas.microsoft.com/office/drawing/2014/main" id="{9965AAA5-6A8B-455B-A10C-FC75FA4C8C3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EE58718-A7A2-4186-ACCD-F72DA1BB36BF}"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89C24C-9728-4A4C-AC11-335F36FFC854}"/>
              </a:ext>
            </a:extLst>
          </p:cNvPr>
          <p:cNvSpPr>
            <a:spLocks noGrp="1"/>
          </p:cNvSpPr>
          <p:nvPr>
            <p:ph idx="1"/>
          </p:nvPr>
        </p:nvSpPr>
        <p:spPr>
          <a:xfrm>
            <a:off x="225425" y="1144588"/>
            <a:ext cx="8689975" cy="4797425"/>
          </a:xfrm>
        </p:spPr>
        <p:txBody>
          <a:bodyPr/>
          <a:lstStyle/>
          <a:p>
            <a:pPr>
              <a:defRPr/>
            </a:pPr>
            <a:endParaRPr lang="en-US" sz="2800" dirty="0">
              <a:solidFill>
                <a:schemeClr val="accent6">
                  <a:lumMod val="75000"/>
                </a:schemeClr>
              </a:solidFill>
              <a:latin typeface="Arial" pitchFamily="34" charset="0"/>
              <a:cs typeface="Arial" pitchFamily="34" charset="0"/>
            </a:endParaRPr>
          </a:p>
          <a:p>
            <a:pPr>
              <a:defRPr/>
            </a:pPr>
            <a:endParaRPr lang="en-US" sz="2800" dirty="0">
              <a:solidFill>
                <a:schemeClr val="accent6">
                  <a:lumMod val="75000"/>
                </a:schemeClr>
              </a:solidFill>
              <a:latin typeface="Arial" pitchFamily="34" charset="0"/>
              <a:cs typeface="Arial" pitchFamily="34" charset="0"/>
            </a:endParaRPr>
          </a:p>
          <a:p>
            <a:pPr>
              <a:defRPr/>
            </a:pPr>
            <a:endParaRPr lang="en-US" sz="2800" dirty="0">
              <a:solidFill>
                <a:schemeClr val="accent6">
                  <a:lumMod val="75000"/>
                </a:schemeClr>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(…select all) </a:t>
            </a:r>
            <a:endParaRPr lang="en-US" sz="2800" dirty="0">
              <a:solidFill>
                <a:srgbClr val="FF0000"/>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(…delete that)</a:t>
            </a:r>
            <a:endParaRPr lang="en-US" sz="2800" dirty="0"/>
          </a:p>
        </p:txBody>
      </p:sp>
      <p:sp>
        <p:nvSpPr>
          <p:cNvPr id="87043" name="Title 2">
            <a:extLst>
              <a:ext uri="{FF2B5EF4-FFF2-40B4-BE49-F238E27FC236}">
                <a16:creationId xmlns:a16="http://schemas.microsoft.com/office/drawing/2014/main" id="{5BF87B86-9AE7-4722-B9B0-36164651889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Clear Your Dictation Box For The Next Exercise</a:t>
            </a:r>
          </a:p>
        </p:txBody>
      </p:sp>
      <p:sp>
        <p:nvSpPr>
          <p:cNvPr id="87044" name="Slide Number Placeholder 3">
            <a:extLst>
              <a:ext uri="{FF2B5EF4-FFF2-40B4-BE49-F238E27FC236}">
                <a16:creationId xmlns:a16="http://schemas.microsoft.com/office/drawing/2014/main" id="{7F91D5D9-0ECA-4268-B670-56F96AC3EFE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07E8D87-60ED-402A-A196-0A3427354E46}"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842265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1">
            <a:extLst>
              <a:ext uri="{FF2B5EF4-FFF2-40B4-BE49-F238E27FC236}">
                <a16:creationId xmlns:a16="http://schemas.microsoft.com/office/drawing/2014/main" id="{7EA03389-46FC-4706-873A-E87DAECA9C16}"/>
              </a:ext>
            </a:extLst>
          </p:cNvPr>
          <p:cNvSpPr>
            <a:spLocks noGrp="1"/>
          </p:cNvSpPr>
          <p:nvPr>
            <p:ph idx="1"/>
          </p:nvPr>
        </p:nvSpPr>
        <p:spPr bwMode="auto">
          <a:xfrm>
            <a:off x="225425" y="914400"/>
            <a:ext cx="8689975" cy="4797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600"/>
              </a:spcBef>
              <a:spcAft>
                <a:spcPts val="600"/>
              </a:spcAft>
              <a:buFontTx/>
              <a:buNone/>
              <a:defRPr/>
            </a:pPr>
            <a:r>
              <a:rPr lang="en-US" b="1" dirty="0">
                <a:latin typeface="Arial" panose="020B0604020202020204" pitchFamily="34" charset="0"/>
                <a:cs typeface="Arial" panose="020B0604020202020204" pitchFamily="34" charset="0"/>
              </a:rPr>
              <a:t>In the next practice exercises, we will practice the commands:</a:t>
            </a:r>
          </a:p>
          <a:p>
            <a:pPr marL="0" indent="0">
              <a:spcBef>
                <a:spcPts val="600"/>
              </a:spcBef>
              <a:spcAft>
                <a:spcPts val="600"/>
              </a:spcAft>
              <a:buFontTx/>
              <a:buNone/>
              <a:defRPr/>
            </a:pPr>
            <a:endParaRPr lang="en-US" b="1" dirty="0">
              <a:latin typeface="Arial" panose="020B0604020202020204" pitchFamily="34" charset="0"/>
              <a:cs typeface="Arial" panose="020B0604020202020204" pitchFamily="34" charset="0"/>
            </a:endParaRPr>
          </a:p>
          <a:p>
            <a:pPr marL="0" indent="0">
              <a:spcBef>
                <a:spcPts val="600"/>
              </a:spcBef>
              <a:spcAft>
                <a:spcPts val="600"/>
              </a:spcAft>
              <a:buFontTx/>
              <a:buNone/>
              <a:defRPr/>
            </a:pPr>
            <a:r>
              <a:rPr lang="en-US" altLang="en-US" b="1" dirty="0">
                <a:solidFill>
                  <a:srgbClr val="7030A0"/>
                </a:solidFill>
                <a:latin typeface="Arial" panose="020B0604020202020204" pitchFamily="34" charset="0"/>
                <a:cs typeface="Arial" panose="020B0604020202020204" pitchFamily="34" charset="0"/>
              </a:rPr>
              <a:t>“insert before (word)”</a:t>
            </a:r>
          </a:p>
          <a:p>
            <a:pPr marL="0" indent="0">
              <a:spcBef>
                <a:spcPts val="600"/>
              </a:spcBef>
              <a:spcAft>
                <a:spcPts val="600"/>
              </a:spcAft>
              <a:buFontTx/>
              <a:buNone/>
              <a:defRPr/>
            </a:pPr>
            <a:r>
              <a:rPr lang="en-US" altLang="en-US" b="1" dirty="0">
                <a:solidFill>
                  <a:srgbClr val="7030A0"/>
                </a:solidFill>
                <a:latin typeface="Arial" panose="020B0604020202020204" pitchFamily="34" charset="0"/>
                <a:cs typeface="Arial" panose="020B0604020202020204" pitchFamily="34" charset="0"/>
              </a:rPr>
              <a:t>“insert after (word)”</a:t>
            </a:r>
          </a:p>
          <a:p>
            <a:pPr marL="0" lvl="0" indent="0">
              <a:spcBef>
                <a:spcPts val="600"/>
              </a:spcBef>
              <a:spcAft>
                <a:spcPts val="600"/>
              </a:spcAft>
              <a:buNone/>
              <a:defRPr/>
            </a:pPr>
            <a:r>
              <a:rPr lang="en-US" altLang="en-US" b="1" dirty="0">
                <a:solidFill>
                  <a:srgbClr val="7030A0"/>
                </a:solidFill>
                <a:latin typeface="Arial" panose="020B0604020202020204" pitchFamily="34" charset="0"/>
                <a:cs typeface="Arial" panose="020B0604020202020204" pitchFamily="34" charset="0"/>
              </a:rPr>
              <a:t>“all caps that”</a:t>
            </a:r>
          </a:p>
          <a:p>
            <a:pPr marL="0" indent="0">
              <a:spcBef>
                <a:spcPts val="600"/>
              </a:spcBef>
              <a:spcAft>
                <a:spcPts val="600"/>
              </a:spcAft>
              <a:buFontTx/>
              <a:buNone/>
              <a:defRPr/>
            </a:pPr>
            <a:r>
              <a:rPr lang="en-US" altLang="en-US" b="1" dirty="0">
                <a:solidFill>
                  <a:srgbClr val="7030A0"/>
                </a:solidFill>
                <a:latin typeface="Arial" panose="020B0604020202020204" pitchFamily="34" charset="0"/>
                <a:cs typeface="Arial" panose="020B0604020202020204" pitchFamily="34" charset="0"/>
              </a:rPr>
              <a:t>“go to end of paragraph”</a:t>
            </a:r>
          </a:p>
          <a:p>
            <a:pPr marL="0" indent="0">
              <a:spcBef>
                <a:spcPts val="600"/>
              </a:spcBef>
              <a:spcAft>
                <a:spcPts val="600"/>
              </a:spcAft>
              <a:buFontTx/>
              <a:buNone/>
              <a:defRPr/>
            </a:pPr>
            <a:r>
              <a:rPr lang="en-US" altLang="en-US" b="1" dirty="0">
                <a:solidFill>
                  <a:srgbClr val="7030A0"/>
                </a:solidFill>
                <a:latin typeface="Arial" panose="020B0604020202020204" pitchFamily="34" charset="0"/>
                <a:cs typeface="Arial" panose="020B0604020202020204" pitchFamily="34" charset="0"/>
              </a:rPr>
              <a:t>“go to end of sentence”</a:t>
            </a:r>
          </a:p>
          <a:p>
            <a:pPr marL="0" indent="0">
              <a:spcBef>
                <a:spcPts val="600"/>
              </a:spcBef>
              <a:spcAft>
                <a:spcPts val="600"/>
              </a:spcAft>
              <a:buFontTx/>
              <a:buNone/>
              <a:defRPr/>
            </a:pPr>
            <a:r>
              <a:rPr lang="en-US" altLang="en-US" b="1" dirty="0">
                <a:solidFill>
                  <a:srgbClr val="7030A0"/>
                </a:solidFill>
                <a:latin typeface="Arial" panose="020B0604020202020204" pitchFamily="34" charset="0"/>
                <a:cs typeface="Arial" panose="020B0604020202020204" pitchFamily="34" charset="0"/>
              </a:rPr>
              <a:t>“new paragraph”</a:t>
            </a:r>
          </a:p>
          <a:p>
            <a:pPr marL="0" indent="0">
              <a:spcBef>
                <a:spcPts val="600"/>
              </a:spcBef>
              <a:spcAft>
                <a:spcPts val="600"/>
              </a:spcAft>
              <a:buFontTx/>
              <a:buNone/>
              <a:defRPr/>
            </a:pPr>
            <a:r>
              <a:rPr lang="en-US" altLang="en-US" b="1" dirty="0">
                <a:solidFill>
                  <a:srgbClr val="7030A0"/>
                </a:solidFill>
                <a:latin typeface="Arial" panose="020B0604020202020204" pitchFamily="34" charset="0"/>
                <a:cs typeface="Arial" panose="020B0604020202020204" pitchFamily="34" charset="0"/>
              </a:rPr>
              <a:t>“new line”</a:t>
            </a:r>
          </a:p>
          <a:p>
            <a:pPr marL="0" indent="0">
              <a:spcBef>
                <a:spcPts val="600"/>
              </a:spcBef>
              <a:spcAft>
                <a:spcPts val="600"/>
              </a:spcAft>
              <a:buFontTx/>
              <a:buNone/>
              <a:defRPr/>
            </a:pPr>
            <a:endParaRPr lang="en-US" altLang="en-US" b="1" dirty="0">
              <a:solidFill>
                <a:srgbClr val="7030A0"/>
              </a:solidFill>
              <a:latin typeface="Arial" panose="020B0604020202020204" pitchFamily="34" charset="0"/>
              <a:cs typeface="Arial" panose="020B0604020202020204" pitchFamily="34" charset="0"/>
            </a:endParaRPr>
          </a:p>
          <a:p>
            <a:pPr marL="0" indent="0">
              <a:buFontTx/>
              <a:buNone/>
              <a:defRPr/>
            </a:pPr>
            <a:endParaRPr lang="en-US" altLang="en-US" b="1" dirty="0">
              <a:latin typeface="Arial" panose="020B0604020202020204" pitchFamily="34" charset="0"/>
              <a:cs typeface="Arial" panose="020B0604020202020204" pitchFamily="34" charset="0"/>
            </a:endParaRPr>
          </a:p>
          <a:p>
            <a:pPr marL="0" indent="0">
              <a:buFontTx/>
              <a:buNone/>
              <a:defRPr/>
            </a:pPr>
            <a:endParaRPr lang="en-US" altLang="en-US" dirty="0">
              <a:latin typeface="Arial" panose="020B0604020202020204" pitchFamily="34" charset="0"/>
              <a:cs typeface="Arial" panose="020B0604020202020204" pitchFamily="34" charset="0"/>
            </a:endParaRPr>
          </a:p>
        </p:txBody>
      </p:sp>
      <p:sp>
        <p:nvSpPr>
          <p:cNvPr id="73731" name="Title 2">
            <a:extLst>
              <a:ext uri="{FF2B5EF4-FFF2-40B4-BE49-F238E27FC236}">
                <a16:creationId xmlns:a16="http://schemas.microsoft.com/office/drawing/2014/main" id="{3C448674-5C71-4024-9806-008413245029}"/>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Navigating Your Document</a:t>
            </a:r>
          </a:p>
        </p:txBody>
      </p:sp>
      <p:sp>
        <p:nvSpPr>
          <p:cNvPr id="73732" name="Slide Number Placeholder 3">
            <a:extLst>
              <a:ext uri="{FF2B5EF4-FFF2-40B4-BE49-F238E27FC236}">
                <a16:creationId xmlns:a16="http://schemas.microsoft.com/office/drawing/2014/main" id="{B0AFBB6C-498E-45F0-BF1B-450FBE8BDA9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A813C4D-5561-4698-8C0B-F78F3C301637}"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2AF91F-3A68-4ED0-A102-B48C94021056}"/>
              </a:ext>
            </a:extLst>
          </p:cNvPr>
          <p:cNvSpPr>
            <a:spLocks noGrp="1"/>
          </p:cNvSpPr>
          <p:nvPr>
            <p:ph idx="1"/>
          </p:nvPr>
        </p:nvSpPr>
        <p:spPr>
          <a:xfrm>
            <a:off x="260350" y="1049338"/>
            <a:ext cx="8667750" cy="4799012"/>
          </a:xfrm>
        </p:spPr>
        <p:txBody>
          <a:bodyPr/>
          <a:lstStyle/>
          <a:p>
            <a:pPr marL="0" indent="0">
              <a:buFontTx/>
              <a:buNone/>
              <a:defRPr/>
            </a:pPr>
            <a:r>
              <a:rPr lang="en-US" sz="2200" dirty="0">
                <a:solidFill>
                  <a:srgbClr val="7030A0"/>
                </a:solidFill>
              </a:rPr>
              <a:t>Physical examination:  On examination, she appeared in good health. Vital signs as documented. Skin warm and dry and without overt rashes. Lungs clear. Heart exam notable for regular rhythm, normal sounds and absence of murmurs, rubs or gallops. Abdomen unremarkable and without evidence of </a:t>
            </a:r>
            <a:r>
              <a:rPr lang="en-US" sz="2200" dirty="0" err="1">
                <a:solidFill>
                  <a:srgbClr val="7030A0"/>
                </a:solidFill>
              </a:rPr>
              <a:t>organomegaly</a:t>
            </a:r>
            <a:r>
              <a:rPr lang="en-US" sz="2200" dirty="0">
                <a:solidFill>
                  <a:srgbClr val="7030A0"/>
                </a:solidFill>
              </a:rPr>
              <a:t>, masses, or abdominal aortic enlargement. Extremities </a:t>
            </a:r>
            <a:r>
              <a:rPr lang="en-US" sz="2200" dirty="0" err="1">
                <a:solidFill>
                  <a:srgbClr val="7030A0"/>
                </a:solidFill>
              </a:rPr>
              <a:t>nonedematous</a:t>
            </a:r>
            <a:r>
              <a:rPr lang="en-US" sz="2200" dirty="0">
                <a:solidFill>
                  <a:srgbClr val="7030A0"/>
                </a:solidFill>
              </a:rPr>
              <a:t>.</a:t>
            </a:r>
          </a:p>
          <a:p>
            <a:pPr>
              <a:defRPr/>
            </a:pPr>
            <a:endParaRPr lang="en-US" sz="1200" dirty="0">
              <a:solidFill>
                <a:prstClr val="black"/>
              </a:solidFill>
            </a:endParaRPr>
          </a:p>
          <a:p>
            <a:pPr>
              <a:defRPr/>
            </a:pPr>
            <a:r>
              <a:rPr lang="en-US" dirty="0">
                <a:solidFill>
                  <a:schemeClr val="accent6">
                    <a:lumMod val="75000"/>
                  </a:schemeClr>
                </a:solidFill>
              </a:rPr>
              <a:t>(…insert after clear)  </a:t>
            </a:r>
            <a:r>
              <a:rPr lang="en-US" dirty="0">
                <a:solidFill>
                  <a:srgbClr val="7030A0"/>
                </a:solidFill>
              </a:rPr>
              <a:t>to auscultation</a:t>
            </a:r>
          </a:p>
          <a:p>
            <a:pPr>
              <a:defRPr/>
            </a:pPr>
            <a:r>
              <a:rPr lang="en-US" dirty="0">
                <a:solidFill>
                  <a:schemeClr val="accent6">
                    <a:lumMod val="75000"/>
                  </a:schemeClr>
                </a:solidFill>
              </a:rPr>
              <a:t>(…insert before extremities) </a:t>
            </a:r>
            <a:r>
              <a:rPr lang="en-US" dirty="0">
                <a:solidFill>
                  <a:srgbClr val="7030A0"/>
                </a:solidFill>
              </a:rPr>
              <a:t>lower</a:t>
            </a:r>
          </a:p>
          <a:p>
            <a:pPr>
              <a:defRPr/>
            </a:pPr>
            <a:r>
              <a:rPr lang="en-US" dirty="0">
                <a:solidFill>
                  <a:schemeClr val="accent6">
                    <a:lumMod val="75000"/>
                  </a:schemeClr>
                </a:solidFill>
              </a:rPr>
              <a:t>(…select Physical examination) (…all caps that)</a:t>
            </a:r>
          </a:p>
          <a:p>
            <a:pPr>
              <a:defRPr/>
            </a:pPr>
            <a:r>
              <a:rPr lang="en-US" dirty="0">
                <a:solidFill>
                  <a:schemeClr val="accent6">
                    <a:lumMod val="75000"/>
                  </a:schemeClr>
                </a:solidFill>
              </a:rPr>
              <a:t>(…go to end of paragraph) </a:t>
            </a:r>
          </a:p>
          <a:p>
            <a:pPr>
              <a:defRPr/>
            </a:pPr>
            <a:r>
              <a:rPr lang="en-US" dirty="0">
                <a:solidFill>
                  <a:schemeClr val="accent6">
                    <a:lumMod val="75000"/>
                  </a:schemeClr>
                </a:solidFill>
              </a:rPr>
              <a:t>(…new paragraph)</a:t>
            </a:r>
          </a:p>
        </p:txBody>
      </p:sp>
      <p:sp>
        <p:nvSpPr>
          <p:cNvPr id="75779" name="Title 2">
            <a:extLst>
              <a:ext uri="{FF2B5EF4-FFF2-40B4-BE49-F238E27FC236}">
                <a16:creationId xmlns:a16="http://schemas.microsoft.com/office/drawing/2014/main" id="{D80787F2-6596-456D-824D-54341A35774B}"/>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Practice Exercises…try  these commands…</a:t>
            </a:r>
          </a:p>
        </p:txBody>
      </p:sp>
      <p:sp>
        <p:nvSpPr>
          <p:cNvPr id="75780" name="Slide Number Placeholder 3">
            <a:extLst>
              <a:ext uri="{FF2B5EF4-FFF2-40B4-BE49-F238E27FC236}">
                <a16:creationId xmlns:a16="http://schemas.microsoft.com/office/drawing/2014/main" id="{5CDB5D57-44B0-4496-B3F8-1D166757630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E7C5C16-CC25-430B-BAC4-DED90BF4F6CA}"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1">
            <a:extLst>
              <a:ext uri="{FF2B5EF4-FFF2-40B4-BE49-F238E27FC236}">
                <a16:creationId xmlns:a16="http://schemas.microsoft.com/office/drawing/2014/main" id="{94BE9D03-B923-4CD1-916F-5C865132F580}"/>
              </a:ext>
            </a:extLst>
          </p:cNvPr>
          <p:cNvSpPr>
            <a:spLocks noGrp="1"/>
          </p:cNvSpPr>
          <p:nvPr>
            <p:ph idx="1"/>
          </p:nvPr>
        </p:nvSpPr>
        <p:spPr bwMode="auto">
          <a:xfrm>
            <a:off x="244475" y="1644650"/>
            <a:ext cx="8689975" cy="4797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300"/>
              </a:spcBef>
              <a:defRPr/>
            </a:pPr>
            <a:r>
              <a:rPr lang="en-US" dirty="0">
                <a:solidFill>
                  <a:srgbClr val="7030A0"/>
                </a:solidFill>
                <a:latin typeface="Arial" pitchFamily="34" charset="0"/>
                <a:cs typeface="Arial" pitchFamily="34" charset="0"/>
              </a:rPr>
              <a:t>Assessment and Plan </a:t>
            </a:r>
            <a:r>
              <a:rPr lang="en-US" dirty="0">
                <a:solidFill>
                  <a:schemeClr val="accent6">
                    <a:lumMod val="75000"/>
                  </a:schemeClr>
                </a:solidFill>
                <a:latin typeface="Arial" pitchFamily="34" charset="0"/>
                <a:cs typeface="Arial" pitchFamily="34" charset="0"/>
              </a:rPr>
              <a:t>(colon) (…select Assessment and Plan colon) (…all caps that)</a:t>
            </a:r>
          </a:p>
          <a:p>
            <a:pPr>
              <a:spcBef>
                <a:spcPts val="300"/>
              </a:spcBef>
              <a:defRPr/>
            </a:pPr>
            <a:r>
              <a:rPr lang="en-US" dirty="0">
                <a:solidFill>
                  <a:schemeClr val="accent6">
                    <a:lumMod val="75000"/>
                  </a:schemeClr>
                </a:solidFill>
                <a:latin typeface="Arial" pitchFamily="34" charset="0"/>
                <a:cs typeface="Arial" pitchFamily="34" charset="0"/>
              </a:rPr>
              <a:t>(…new line)  </a:t>
            </a:r>
          </a:p>
          <a:p>
            <a:pPr>
              <a:spcBef>
                <a:spcPts val="300"/>
              </a:spcBef>
              <a:defRPr/>
            </a:pPr>
            <a:r>
              <a:rPr lang="en-US" dirty="0">
                <a:solidFill>
                  <a:srgbClr val="7030A0"/>
                </a:solidFill>
                <a:latin typeface="Arial" pitchFamily="34" charset="0"/>
                <a:cs typeface="Arial" pitchFamily="34" charset="0"/>
              </a:rPr>
              <a:t>One</a:t>
            </a:r>
            <a:r>
              <a:rPr lang="en-US" dirty="0">
                <a:solidFill>
                  <a:schemeClr val="accent6">
                    <a:lumMod val="75000"/>
                  </a:schemeClr>
                </a:solidFill>
                <a:latin typeface="Arial" pitchFamily="34" charset="0"/>
                <a:cs typeface="Arial" pitchFamily="34" charset="0"/>
              </a:rPr>
              <a:t> (period) </a:t>
            </a:r>
            <a:r>
              <a:rPr lang="en-US" dirty="0">
                <a:solidFill>
                  <a:srgbClr val="7030A0"/>
                </a:solidFill>
                <a:latin typeface="Arial" pitchFamily="34" charset="0"/>
                <a:cs typeface="Arial" pitchFamily="34" charset="0"/>
              </a:rPr>
              <a:t>Low risk of cardiac disease estimated </a:t>
            </a:r>
            <a:r>
              <a:rPr lang="en-US" dirty="0">
                <a:solidFill>
                  <a:schemeClr val="accent6">
                    <a:lumMod val="75000"/>
                  </a:schemeClr>
                </a:solidFill>
                <a:latin typeface="Arial" pitchFamily="34" charset="0"/>
                <a:cs typeface="Arial" pitchFamily="34" charset="0"/>
              </a:rPr>
              <a:t>(period)</a:t>
            </a:r>
          </a:p>
          <a:p>
            <a:pPr>
              <a:spcBef>
                <a:spcPts val="300"/>
              </a:spcBef>
              <a:defRPr/>
            </a:pPr>
            <a:r>
              <a:rPr lang="en-US" dirty="0">
                <a:solidFill>
                  <a:schemeClr val="accent6">
                    <a:lumMod val="75000"/>
                  </a:schemeClr>
                </a:solidFill>
                <a:latin typeface="Arial" pitchFamily="34" charset="0"/>
                <a:cs typeface="Arial" pitchFamily="34" charset="0"/>
              </a:rPr>
              <a:t>(…new line)</a:t>
            </a:r>
          </a:p>
          <a:p>
            <a:pPr>
              <a:spcBef>
                <a:spcPts val="300"/>
              </a:spcBef>
              <a:defRPr/>
            </a:pPr>
            <a:r>
              <a:rPr lang="en-US" dirty="0">
                <a:solidFill>
                  <a:srgbClr val="7030A0"/>
                </a:solidFill>
                <a:latin typeface="Arial" pitchFamily="34" charset="0"/>
                <a:cs typeface="Arial" pitchFamily="34" charset="0"/>
              </a:rPr>
              <a:t>Two </a:t>
            </a:r>
            <a:r>
              <a:rPr lang="en-US" dirty="0">
                <a:solidFill>
                  <a:schemeClr val="accent6">
                    <a:lumMod val="75000"/>
                  </a:schemeClr>
                </a:solidFill>
                <a:latin typeface="Arial" pitchFamily="34" charset="0"/>
                <a:cs typeface="Arial" pitchFamily="34" charset="0"/>
              </a:rPr>
              <a:t>(period) </a:t>
            </a:r>
            <a:r>
              <a:rPr lang="en-US" dirty="0">
                <a:solidFill>
                  <a:srgbClr val="7030A0"/>
                </a:solidFill>
                <a:latin typeface="Arial" pitchFamily="34" charset="0"/>
                <a:cs typeface="Arial" pitchFamily="34" charset="0"/>
              </a:rPr>
              <a:t>EKG and follow up scheduled for 6 months </a:t>
            </a:r>
            <a:r>
              <a:rPr lang="en-US" dirty="0">
                <a:solidFill>
                  <a:schemeClr val="accent6">
                    <a:lumMod val="75000"/>
                  </a:schemeClr>
                </a:solidFill>
                <a:latin typeface="Arial" pitchFamily="34" charset="0"/>
                <a:cs typeface="Arial" pitchFamily="34" charset="0"/>
              </a:rPr>
              <a:t>(period)</a:t>
            </a:r>
          </a:p>
          <a:p>
            <a:pPr>
              <a:spcBef>
                <a:spcPts val="300"/>
              </a:spcBef>
              <a:defRPr/>
            </a:pPr>
            <a:endParaRPr lang="en-US" dirty="0">
              <a:latin typeface="Arial" pitchFamily="34" charset="0"/>
              <a:cs typeface="Arial" pitchFamily="34" charset="0"/>
            </a:endParaRPr>
          </a:p>
          <a:p>
            <a:pPr>
              <a:spcBef>
                <a:spcPts val="300"/>
              </a:spcBef>
              <a:defRPr/>
            </a:pPr>
            <a:endParaRPr lang="en-US" dirty="0">
              <a:solidFill>
                <a:schemeClr val="accent6">
                  <a:lumMod val="75000"/>
                </a:schemeClr>
              </a:solidFill>
              <a:latin typeface="Arial" pitchFamily="34" charset="0"/>
              <a:cs typeface="Arial" pitchFamily="34" charset="0"/>
            </a:endParaRPr>
          </a:p>
          <a:p>
            <a:pPr marL="0" indent="0">
              <a:spcBef>
                <a:spcPts val="300"/>
              </a:spcBef>
              <a:buFontTx/>
              <a:buNone/>
              <a:defRPr/>
            </a:pPr>
            <a:endParaRPr lang="en-US" sz="2200" dirty="0">
              <a:solidFill>
                <a:schemeClr val="accent6">
                  <a:lumMod val="75000"/>
                </a:schemeClr>
              </a:solidFill>
              <a:latin typeface="Arial" pitchFamily="34" charset="0"/>
              <a:cs typeface="Arial" pitchFamily="34" charset="0"/>
            </a:endParaRPr>
          </a:p>
        </p:txBody>
      </p:sp>
      <p:sp>
        <p:nvSpPr>
          <p:cNvPr id="76803" name="Title 2">
            <a:extLst>
              <a:ext uri="{FF2B5EF4-FFF2-40B4-BE49-F238E27FC236}">
                <a16:creationId xmlns:a16="http://schemas.microsoft.com/office/drawing/2014/main" id="{99AB73C3-CC2F-40EA-9030-DC6C3CC6DC9D}"/>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Practice Exercises (Enumeration)</a:t>
            </a:r>
          </a:p>
        </p:txBody>
      </p:sp>
      <p:sp>
        <p:nvSpPr>
          <p:cNvPr id="76804" name="Slide Number Placeholder 3">
            <a:extLst>
              <a:ext uri="{FF2B5EF4-FFF2-40B4-BE49-F238E27FC236}">
                <a16:creationId xmlns:a16="http://schemas.microsoft.com/office/drawing/2014/main" id="{4B91383D-2EAA-4623-B29D-7F65A026B03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91A6E57-50C9-4EE0-8825-E73330B9BE63}"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A3CD39-1847-4712-9168-5BC153C2D39F}"/>
              </a:ext>
            </a:extLst>
          </p:cNvPr>
          <p:cNvSpPr>
            <a:spLocks noGrp="1"/>
          </p:cNvSpPr>
          <p:nvPr>
            <p:ph type="title"/>
          </p:nvPr>
        </p:nvSpPr>
        <p:spPr/>
        <p:txBody>
          <a:bodyPr/>
          <a:lstStyle/>
          <a:p>
            <a:r>
              <a:rPr lang="en-US" dirty="0"/>
              <a:t>PowerMic Device</a:t>
            </a:r>
          </a:p>
        </p:txBody>
      </p:sp>
      <p:sp>
        <p:nvSpPr>
          <p:cNvPr id="4" name="Slide Number Placeholder 3">
            <a:extLst>
              <a:ext uri="{FF2B5EF4-FFF2-40B4-BE49-F238E27FC236}">
                <a16:creationId xmlns:a16="http://schemas.microsoft.com/office/drawing/2014/main" id="{0410469B-38AD-4AD9-AD03-7DAE3AFC78D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EBAFF9-3667-4CEA-91D2-D9E08DB1996C}" type="slidenum">
              <a:rPr kumimoji="0" lang="en-US" sz="1200" b="0" i="0" u="none" strike="noStrike" kern="1200" cap="none" spc="0" normalizeH="0" baseline="0" noProof="0" smtClean="0">
                <a:ln>
                  <a:noFill/>
                </a:ln>
                <a:solidFill>
                  <a:srgbClr val="FFFFFF"/>
                </a:solidFill>
                <a:effectLst/>
                <a:uLnTx/>
                <a:uFillTx/>
                <a:latin typeface="Helvetica"/>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FFFFFF"/>
              </a:solidFill>
              <a:effectLst/>
              <a:uLnTx/>
              <a:uFillTx/>
              <a:latin typeface="Helvetica"/>
              <a:ea typeface="+mn-ea"/>
              <a:cs typeface="Arial" pitchFamily="34" charset="0"/>
            </a:endParaRPr>
          </a:p>
        </p:txBody>
      </p:sp>
      <p:sp>
        <p:nvSpPr>
          <p:cNvPr id="7" name="Content Placeholder 1">
            <a:extLst>
              <a:ext uri="{FF2B5EF4-FFF2-40B4-BE49-F238E27FC236}">
                <a16:creationId xmlns:a16="http://schemas.microsoft.com/office/drawing/2014/main" id="{880E978F-3C5E-4712-ADFF-B61AF12CF33E}"/>
              </a:ext>
            </a:extLst>
          </p:cNvPr>
          <p:cNvSpPr txBox="1">
            <a:spLocks/>
          </p:cNvSpPr>
          <p:nvPr/>
        </p:nvSpPr>
        <p:spPr>
          <a:xfrm>
            <a:off x="226154" y="1033847"/>
            <a:ext cx="2669446" cy="5519353"/>
          </a:xfrm>
          <a:prstGeom prst="rect">
            <a:avLst/>
          </a:prstGeom>
        </p:spPr>
        <p:txBody>
          <a:bodyPr anchor="t"/>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971550" marR="0" lvl="1" indent="-514350" algn="l" defTabSz="914400" rtl="0" eaLnBrk="0" fontAlgn="base" latinLnBrk="0" hangingPunct="0">
              <a:lnSpc>
                <a:spcPct val="200000"/>
              </a:lnSpc>
              <a:spcBef>
                <a:spcPct val="20000"/>
              </a:spcBef>
              <a:spcAft>
                <a:spcPts val="0"/>
              </a:spcAft>
              <a:buClrTx/>
              <a:buSzTx/>
              <a:buFont typeface="Calibri" pitchFamily="34" charset="0"/>
              <a:buAutoNum type="arabicPeriod"/>
              <a:tabLst/>
              <a:defRPr/>
            </a:pPr>
            <a:endParaRPr kumimoji="0" lang="en-US" sz="1600" b="0" i="0" u="none" strike="noStrike" kern="0" cap="none" spc="0" normalizeH="0" baseline="0" noProof="0" dirty="0">
              <a:ln>
                <a:noFill/>
              </a:ln>
              <a:solidFill>
                <a:srgbClr val="000000"/>
              </a:solidFill>
              <a:effectLst/>
              <a:uLnTx/>
              <a:uFillTx/>
              <a:latin typeface="Arial"/>
              <a:ea typeface="ヒラギノ角ゴ Pro W3" charset="-128"/>
              <a:cs typeface="Arial"/>
            </a:endParaRPr>
          </a:p>
          <a:p>
            <a:pPr marL="971550" marR="0" lvl="1" indent="-514350" algn="l" defTabSz="914400" rtl="0" eaLnBrk="0" fontAlgn="base" latinLnBrk="0" hangingPunct="0">
              <a:lnSpc>
                <a:spcPct val="200000"/>
              </a:lnSpc>
              <a:spcBef>
                <a:spcPct val="20000"/>
              </a:spcBef>
              <a:spcAft>
                <a:spcPts val="0"/>
              </a:spcAft>
              <a:buClrTx/>
              <a:buSzTx/>
              <a:buFont typeface="Calibri" pitchFamily="34" charset="0"/>
              <a:buAutoNum type="arabicPeriod"/>
              <a:tabLst/>
              <a:defRPr/>
            </a:pPr>
            <a:endParaRPr kumimoji="0" lang="en-US" sz="1600" b="0" i="0" u="none" strike="noStrike" kern="0" cap="none" spc="0" normalizeH="0" baseline="0" noProof="0" dirty="0">
              <a:ln>
                <a:noFill/>
              </a:ln>
              <a:solidFill>
                <a:srgbClr val="000000"/>
              </a:solidFill>
              <a:effectLst/>
              <a:uLnTx/>
              <a:uFillTx/>
              <a:latin typeface="Arial"/>
              <a:ea typeface="ヒラギノ角ゴ Pro W3" charset="-128"/>
              <a:cs typeface="Arial"/>
            </a:endParaRPr>
          </a:p>
          <a:p>
            <a:pPr marL="457200" marR="0" lvl="1" indent="0" algn="l" defTabSz="914400" rtl="0" eaLnBrk="0" fontAlgn="base" latinLnBrk="0" hangingPunct="0">
              <a:lnSpc>
                <a:spcPct val="200000"/>
              </a:lnSpc>
              <a:spcBef>
                <a:spcPct val="2000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a typeface="ヒラギノ角ゴ Pro W3" charset="-128"/>
              <a:cs typeface="Arial"/>
            </a:endParaRPr>
          </a:p>
        </p:txBody>
      </p:sp>
      <p:sp>
        <p:nvSpPr>
          <p:cNvPr id="8" name="Content Placeholder 1">
            <a:extLst>
              <a:ext uri="{FF2B5EF4-FFF2-40B4-BE49-F238E27FC236}">
                <a16:creationId xmlns:a16="http://schemas.microsoft.com/office/drawing/2014/main" id="{ECA1FBBF-6441-4CB0-AD8D-31AD48857CCB}"/>
              </a:ext>
            </a:extLst>
          </p:cNvPr>
          <p:cNvSpPr txBox="1">
            <a:spLocks/>
          </p:cNvSpPr>
          <p:nvPr/>
        </p:nvSpPr>
        <p:spPr>
          <a:xfrm>
            <a:off x="2438400" y="916940"/>
            <a:ext cx="6705599" cy="4112260"/>
          </a:xfrm>
          <a:prstGeom prst="rect">
            <a:avLst/>
          </a:prstGeom>
        </p:spPr>
        <p:txBody>
          <a:bodyPr anchor="t"/>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914400" marR="0" lvl="2" indent="0" algn="l" defTabSz="914400" rtl="0" eaLnBrk="0" fontAlgn="base" latinLnBrk="0" hangingPunct="0">
              <a:lnSpc>
                <a:spcPct val="100000"/>
              </a:lnSpc>
              <a:spcBef>
                <a:spcPct val="2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PowerMic:</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Felt Circle</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 The felt circle located at the top of the PowerMic is where you speak into when dictating and should be in a good position (approximately 1 inch from your mouth at chin level).</a:t>
            </a:r>
          </a:p>
          <a:p>
            <a:pPr marL="1143000" marR="0" lvl="2" indent="-2286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Left Single Arrow</a:t>
            </a:r>
            <a:r>
              <a:rPr lang="en-US" sz="1050" dirty="0">
                <a:solidFill>
                  <a:srgbClr val="000000"/>
                </a:solidFill>
              </a:rPr>
              <a:t> </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Previous Field (used when navigating through variables in an auto-text)</a:t>
            </a:r>
          </a:p>
          <a:p>
            <a:pPr lvl="2">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T Button</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 Transfers text from the Dictation Box to the application then closes the Dictation Box.  You can also use the voice command: </a:t>
            </a: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“Transfer Text” </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(when using the T Button in EpicCare, the T Button serves as a F2 button, when programmed as such, which allows you to toggle through Wildcards (***) which are placeholders in </a:t>
            </a:r>
            <a:r>
              <a:rPr kumimoji="0" lang="en-US" sz="1050" b="0" i="0" u="none" strike="noStrike" kern="1200" cap="none" spc="0" normalizeH="0" baseline="0" noProof="0" dirty="0" err="1">
                <a:ln>
                  <a:noFill/>
                </a:ln>
                <a:solidFill>
                  <a:srgbClr val="000000"/>
                </a:solidFill>
                <a:effectLst/>
                <a:uLnTx/>
                <a:uFillTx/>
                <a:latin typeface="Arial"/>
                <a:ea typeface="ＭＳ Ｐゴシック" pitchFamily="-109" charset="-128"/>
                <a:cs typeface="Arial"/>
              </a:rPr>
              <a:t>SmartPhrases</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that enable you to insert variable information that changes from patient to patient).  </a:t>
            </a:r>
          </a:p>
          <a:p>
            <a:pPr marL="1143000" marR="0" lvl="2" indent="-2286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Right Single Arrow - </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Next Field (used when navigating through variables in an auto-text)</a:t>
            </a:r>
          </a:p>
          <a:p>
            <a:pPr marL="1143000" marR="0" lvl="2" indent="-2286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Red Button</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a:t>
            </a: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Press and hold button when dictating – activates microphone (the red light will be on)</a:t>
            </a:r>
          </a:p>
          <a:p>
            <a:pPr lvl="2">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Left Double Arrow</a:t>
            </a:r>
            <a:r>
              <a:rPr lang="en-US" sz="1050" dirty="0">
                <a:solidFill>
                  <a:srgbClr val="000000"/>
                </a:solidFill>
              </a:rPr>
              <a:t> </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Previous Field (used when navigating through variables in an auto-text)</a:t>
            </a:r>
          </a:p>
          <a:p>
            <a:pPr marL="1143000" marR="0" lvl="2" indent="-2286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1050" i="0" u="none" strike="noStrike" kern="1200" cap="none" spc="0" normalizeH="0" baseline="0" noProof="0" dirty="0">
                <a:ln>
                  <a:noFill/>
                </a:ln>
                <a:solidFill>
                  <a:srgbClr val="000000"/>
                </a:solidFill>
                <a:effectLst/>
                <a:uLnTx/>
                <a:uFillTx/>
                <a:latin typeface="Arial"/>
                <a:ea typeface="ＭＳ Ｐゴシック" pitchFamily="-109" charset="-128"/>
                <a:cs typeface="Arial"/>
              </a:rPr>
              <a:t>This button can be programmed according to your preferences.</a:t>
            </a:r>
          </a:p>
          <a:p>
            <a:pPr lvl="2">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Right Double Arrow</a:t>
            </a:r>
            <a:r>
              <a:rPr lang="en-US" sz="1050" dirty="0">
                <a:solidFill>
                  <a:srgbClr val="000000"/>
                </a:solidFill>
              </a:rPr>
              <a:t> </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Next Field (used when navigating through variables in an auto-text)</a:t>
            </a:r>
          </a:p>
          <a:p>
            <a:pPr lvl="2">
              <a:buFont typeface="+mj-lt"/>
              <a:buAutoNum type="arabicPeriod"/>
              <a:defRPr/>
            </a:pPr>
            <a:r>
              <a:rPr kumimoji="0" lang="en-US" sz="1050" i="0" u="none" strike="noStrike" kern="1200" cap="none" spc="0" normalizeH="0" baseline="0" noProof="0" dirty="0">
                <a:ln>
                  <a:noFill/>
                </a:ln>
                <a:solidFill>
                  <a:srgbClr val="000000"/>
                </a:solidFill>
                <a:effectLst/>
                <a:uLnTx/>
                <a:uFillTx/>
                <a:latin typeface="Arial"/>
                <a:ea typeface="ＭＳ Ｐゴシック" pitchFamily="-109" charset="-128"/>
                <a:cs typeface="Arial"/>
              </a:rPr>
              <a:t>This button can be programmed according to your preferences.</a:t>
            </a:r>
          </a:p>
          <a:p>
            <a:pPr lvl="2">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Check Mark Button </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Accepts Defaults</a:t>
            </a:r>
          </a:p>
          <a:p>
            <a:pPr lvl="2">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Right Circle Button</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 Opens or hides Dictation Box</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Mouse</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a:t>
            </a: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  </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Moves Pointer</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Left Mouse</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 Left Click</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Right Mouse</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 Right Click</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109" charset="-128"/>
                <a:cs typeface="Arial"/>
              </a:rPr>
              <a:t>Rear Trigger Button</a:t>
            </a: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 Left Click (we recommend that you not use this button)</a:t>
            </a:r>
          </a:p>
          <a:p>
            <a:pPr lvl="2">
              <a:defRPr/>
            </a:pP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Two-hand method is recommended using the PowerMic in your less dominant hand and your mouse with your dominant hand.</a:t>
            </a:r>
          </a:p>
          <a:p>
            <a:pPr lvl="2">
              <a:defRPr/>
            </a:pPr>
            <a:r>
              <a:rPr kumimoji="0" lang="en-US" sz="105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Of note, all of the buttons o</a:t>
            </a:r>
            <a:r>
              <a:rPr lang="en-US" sz="1050" dirty="0"/>
              <a:t>n the PowerMic an be programmed according to your preferences; however, the programming explained and as shown above is what is recommended for use with Cerner and Epic.  </a:t>
            </a:r>
          </a:p>
          <a:p>
            <a:pPr marL="457200" marR="0" lvl="1" indent="0" algn="l" defTabSz="914400" rtl="0" eaLnBrk="0" fontAlgn="base" latinLnBrk="0" hangingPunct="0">
              <a:lnSpc>
                <a:spcPct val="200000"/>
              </a:lnSpc>
              <a:spcBef>
                <a:spcPct val="2000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a typeface="ヒラギノ角ゴ Pro W3" charset="-128"/>
              <a:cs typeface="Arial"/>
            </a:endParaRPr>
          </a:p>
        </p:txBody>
      </p:sp>
      <p:pic>
        <p:nvPicPr>
          <p:cNvPr id="12" name="Picture 11">
            <a:extLst>
              <a:ext uri="{FF2B5EF4-FFF2-40B4-BE49-F238E27FC236}">
                <a16:creationId xmlns:a16="http://schemas.microsoft.com/office/drawing/2014/main" id="{424D0872-4755-4F8D-8AD1-C730E42F4031}"/>
              </a:ext>
            </a:extLst>
          </p:cNvPr>
          <p:cNvPicPr>
            <a:picLocks noChangeAspect="1"/>
          </p:cNvPicPr>
          <p:nvPr/>
        </p:nvPicPr>
        <p:blipFill>
          <a:blip r:embed="rId3"/>
          <a:stretch>
            <a:fillRect/>
          </a:stretch>
        </p:blipFill>
        <p:spPr>
          <a:xfrm>
            <a:off x="2667000" y="916940"/>
            <a:ext cx="713997" cy="368898"/>
          </a:xfrm>
          <a:prstGeom prst="rect">
            <a:avLst/>
          </a:prstGeom>
        </p:spPr>
      </p:pic>
      <p:pic>
        <p:nvPicPr>
          <p:cNvPr id="21" name="Content Placeholder 20">
            <a:extLst>
              <a:ext uri="{FF2B5EF4-FFF2-40B4-BE49-F238E27FC236}">
                <a16:creationId xmlns:a16="http://schemas.microsoft.com/office/drawing/2014/main" id="{DC9E3A46-F218-4827-AF40-BF0A29F7E60A}"/>
              </a:ext>
            </a:extLst>
          </p:cNvPr>
          <p:cNvPicPr>
            <a:picLocks noGrp="1" noChangeAspect="1"/>
          </p:cNvPicPr>
          <p:nvPr>
            <p:ph idx="1"/>
          </p:nvPr>
        </p:nvPicPr>
        <p:blipFill>
          <a:blip r:embed="rId4"/>
          <a:stretch>
            <a:fillRect/>
          </a:stretch>
        </p:blipFill>
        <p:spPr>
          <a:xfrm>
            <a:off x="0" y="914400"/>
            <a:ext cx="3380997" cy="3873699"/>
          </a:xfrm>
        </p:spPr>
      </p:pic>
      <p:pic>
        <p:nvPicPr>
          <p:cNvPr id="2" name="Picture 1">
            <a:extLst>
              <a:ext uri="{FF2B5EF4-FFF2-40B4-BE49-F238E27FC236}">
                <a16:creationId xmlns:a16="http://schemas.microsoft.com/office/drawing/2014/main" id="{C6735C21-0754-5C8C-4B97-08AA948F0D2C}"/>
              </a:ext>
            </a:extLst>
          </p:cNvPr>
          <p:cNvPicPr>
            <a:picLocks noChangeAspect="1"/>
          </p:cNvPicPr>
          <p:nvPr/>
        </p:nvPicPr>
        <p:blipFill>
          <a:blip r:embed="rId5"/>
          <a:stretch>
            <a:fillRect/>
          </a:stretch>
        </p:blipFill>
        <p:spPr>
          <a:xfrm>
            <a:off x="1371600" y="4495800"/>
            <a:ext cx="605147" cy="1787220"/>
          </a:xfrm>
          <a:prstGeom prst="rect">
            <a:avLst/>
          </a:prstGeom>
        </p:spPr>
      </p:pic>
    </p:spTree>
    <p:extLst>
      <p:ext uri="{BB962C8B-B14F-4D97-AF65-F5344CB8AC3E}">
        <p14:creationId xmlns:p14="http://schemas.microsoft.com/office/powerpoint/2010/main" val="1348555922"/>
      </p:ext>
    </p:extLst>
  </p:cSld>
  <p:clrMapOvr>
    <a:masterClrMapping/>
  </p:clrMapOvr>
  <mc:AlternateContent xmlns:mc="http://schemas.openxmlformats.org/markup-compatibility/2006" xmlns:p14="http://schemas.microsoft.com/office/powerpoint/2010/main">
    <mc:Choice Requires="p14">
      <p:transition spd="slow" p14:dur="2000" advTm="2587"/>
    </mc:Choice>
    <mc:Fallback xmlns="">
      <p:transition spd="slow" advTm="2587"/>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89C24C-9728-4A4C-AC11-335F36FFC854}"/>
              </a:ext>
            </a:extLst>
          </p:cNvPr>
          <p:cNvSpPr>
            <a:spLocks noGrp="1"/>
          </p:cNvSpPr>
          <p:nvPr>
            <p:ph idx="1"/>
          </p:nvPr>
        </p:nvSpPr>
        <p:spPr>
          <a:xfrm>
            <a:off x="225425" y="1144588"/>
            <a:ext cx="8689975" cy="4797425"/>
          </a:xfrm>
        </p:spPr>
        <p:txBody>
          <a:bodyPr/>
          <a:lstStyle/>
          <a:p>
            <a:pPr>
              <a:defRPr/>
            </a:pPr>
            <a:endParaRPr lang="en-US" sz="2800" dirty="0">
              <a:solidFill>
                <a:schemeClr val="accent6">
                  <a:lumMod val="75000"/>
                </a:schemeClr>
              </a:solidFill>
              <a:latin typeface="Arial" pitchFamily="34" charset="0"/>
              <a:cs typeface="Arial" pitchFamily="34" charset="0"/>
            </a:endParaRPr>
          </a:p>
          <a:p>
            <a:pPr>
              <a:defRPr/>
            </a:pPr>
            <a:endParaRPr lang="en-US" sz="2800" dirty="0">
              <a:solidFill>
                <a:schemeClr val="accent6">
                  <a:lumMod val="75000"/>
                </a:schemeClr>
              </a:solidFill>
              <a:latin typeface="Arial" pitchFamily="34" charset="0"/>
              <a:cs typeface="Arial" pitchFamily="34" charset="0"/>
            </a:endParaRPr>
          </a:p>
          <a:p>
            <a:pPr>
              <a:defRPr/>
            </a:pPr>
            <a:endParaRPr lang="en-US" sz="2800" dirty="0">
              <a:solidFill>
                <a:schemeClr val="accent6">
                  <a:lumMod val="75000"/>
                </a:schemeClr>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(…select all) </a:t>
            </a:r>
            <a:endParaRPr lang="en-US" sz="2800" dirty="0">
              <a:solidFill>
                <a:srgbClr val="FF0000"/>
              </a:solidFill>
              <a:latin typeface="Arial" pitchFamily="34" charset="0"/>
              <a:cs typeface="Arial" pitchFamily="34" charset="0"/>
            </a:endParaRPr>
          </a:p>
          <a:p>
            <a:pPr>
              <a:defRPr/>
            </a:pPr>
            <a:r>
              <a:rPr lang="en-US" sz="2800" dirty="0">
                <a:solidFill>
                  <a:schemeClr val="accent6">
                    <a:lumMod val="75000"/>
                  </a:schemeClr>
                </a:solidFill>
                <a:latin typeface="Arial" pitchFamily="34" charset="0"/>
                <a:cs typeface="Arial" pitchFamily="34" charset="0"/>
              </a:rPr>
              <a:t> (…delete that)</a:t>
            </a:r>
            <a:endParaRPr lang="en-US" sz="2800" dirty="0"/>
          </a:p>
        </p:txBody>
      </p:sp>
      <p:sp>
        <p:nvSpPr>
          <p:cNvPr id="87043" name="Title 2">
            <a:extLst>
              <a:ext uri="{FF2B5EF4-FFF2-40B4-BE49-F238E27FC236}">
                <a16:creationId xmlns:a16="http://schemas.microsoft.com/office/drawing/2014/main" id="{5BF87B86-9AE7-4722-B9B0-361646518896}"/>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Arial" panose="020B0604020202020204" pitchFamily="34" charset="0"/>
                <a:cs typeface="Arial" panose="020B0604020202020204" pitchFamily="34" charset="0"/>
              </a:rPr>
              <a:t>Clear Your Dictation Box For The Next Exercise</a:t>
            </a:r>
          </a:p>
        </p:txBody>
      </p:sp>
      <p:sp>
        <p:nvSpPr>
          <p:cNvPr id="87044" name="Slide Number Placeholder 3">
            <a:extLst>
              <a:ext uri="{FF2B5EF4-FFF2-40B4-BE49-F238E27FC236}">
                <a16:creationId xmlns:a16="http://schemas.microsoft.com/office/drawing/2014/main" id="{7F91D5D9-0ECA-4268-B670-56F96AC3EFE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07E8D87-60ED-402A-A196-0A3427354E46}"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9126484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D27581-7127-4051-BB2E-FA6C8E061B81}"/>
              </a:ext>
            </a:extLst>
          </p:cNvPr>
          <p:cNvSpPr>
            <a:spLocks noGrp="1"/>
          </p:cNvSpPr>
          <p:nvPr>
            <p:ph idx="1"/>
          </p:nvPr>
        </p:nvSpPr>
        <p:spPr/>
        <p:txBody>
          <a:bodyPr/>
          <a:lstStyle/>
          <a:p>
            <a:pPr marL="0" indent="0" algn="ctr">
              <a:buNone/>
            </a:pPr>
            <a:endParaRPr lang="en-US" sz="2800" dirty="0"/>
          </a:p>
          <a:p>
            <a:pPr marL="0" indent="0" algn="ctr">
              <a:buNone/>
            </a:pPr>
            <a:r>
              <a:rPr lang="en-US" sz="2800" dirty="0"/>
              <a:t>Questions</a:t>
            </a:r>
          </a:p>
        </p:txBody>
      </p:sp>
      <p:sp>
        <p:nvSpPr>
          <p:cNvPr id="3" name="Title 2">
            <a:extLst>
              <a:ext uri="{FF2B5EF4-FFF2-40B4-BE49-F238E27FC236}">
                <a16:creationId xmlns:a16="http://schemas.microsoft.com/office/drawing/2014/main" id="{418BF83E-A7F9-47D4-BF1B-30CAE2E107E4}"/>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9B8C8B20-FCDC-426E-B1CC-075BD0F61F0D}"/>
              </a:ext>
            </a:extLst>
          </p:cNvPr>
          <p:cNvSpPr>
            <a:spLocks noGrp="1"/>
          </p:cNvSpPr>
          <p:nvPr>
            <p:ph type="sldNum" sz="quarter" idx="10"/>
          </p:nvPr>
        </p:nvSpPr>
        <p:spPr/>
        <p:txBody>
          <a:bodyPr/>
          <a:lstStyle/>
          <a:p>
            <a:pPr>
              <a:defRPr/>
            </a:pPr>
            <a:fld id="{07517A17-DD96-4BF8-82F9-A111E274893B}" type="slidenum">
              <a:rPr lang="en-US" altLang="en-US" smtClean="0"/>
              <a:pPr>
                <a:defRPr/>
              </a:pPr>
              <a:t>91</a:t>
            </a:fld>
            <a:endParaRPr lang="en-US" altLang="en-US"/>
          </a:p>
        </p:txBody>
      </p:sp>
      <p:pic>
        <p:nvPicPr>
          <p:cNvPr id="5" name="Content Placeholder 3">
            <a:extLst>
              <a:ext uri="{FF2B5EF4-FFF2-40B4-BE49-F238E27FC236}">
                <a16:creationId xmlns:a16="http://schemas.microsoft.com/office/drawing/2014/main" id="{E64B0781-021C-49F0-9E97-53A5971FF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8175" y="2614612"/>
            <a:ext cx="2795588" cy="2795588"/>
          </a:xfrm>
          <a:prstGeom prst="rect">
            <a:avLst/>
          </a:prstGeom>
        </p:spPr>
      </p:pic>
    </p:spTree>
    <p:extLst>
      <p:ext uri="{BB962C8B-B14F-4D97-AF65-F5344CB8AC3E}">
        <p14:creationId xmlns:p14="http://schemas.microsoft.com/office/powerpoint/2010/main" val="30706906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1">
            <a:extLst>
              <a:ext uri="{FF2B5EF4-FFF2-40B4-BE49-F238E27FC236}">
                <a16:creationId xmlns:a16="http://schemas.microsoft.com/office/drawing/2014/main" id="{87CDE332-DDFC-4DCF-B304-14F7D71168D1}"/>
              </a:ext>
            </a:extLst>
          </p:cNvPr>
          <p:cNvSpPr>
            <a:spLocks noGrp="1"/>
          </p:cNvSpPr>
          <p:nvPr>
            <p:ph idx="1"/>
          </p:nvPr>
        </p:nvSpPr>
        <p:spPr bwMode="auto">
          <a:xfrm>
            <a:off x="225425" y="2543175"/>
            <a:ext cx="6750050" cy="1343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r>
              <a:rPr lang="en-US" altLang="en-US" sz="6000" dirty="0">
                <a:latin typeface="Arial" panose="020B0604020202020204" pitchFamily="34" charset="0"/>
                <a:cs typeface="Arial" panose="020B0604020202020204" pitchFamily="34" charset="0"/>
              </a:rPr>
              <a:t>Correcting </a:t>
            </a:r>
          </a:p>
          <a:p>
            <a:pPr marL="0" indent="0" algn="ctr">
              <a:buFontTx/>
              <a:buNone/>
            </a:pPr>
            <a:r>
              <a:rPr lang="en-US" altLang="en-US" sz="6000" dirty="0">
                <a:latin typeface="Arial" panose="020B0604020202020204" pitchFamily="34" charset="0"/>
                <a:cs typeface="Arial" panose="020B0604020202020204" pitchFamily="34" charset="0"/>
              </a:rPr>
              <a:t>Errors</a:t>
            </a:r>
          </a:p>
        </p:txBody>
      </p:sp>
      <p:sp>
        <p:nvSpPr>
          <p:cNvPr id="79875" name="Slide Number Placeholder 3">
            <a:extLst>
              <a:ext uri="{FF2B5EF4-FFF2-40B4-BE49-F238E27FC236}">
                <a16:creationId xmlns:a16="http://schemas.microsoft.com/office/drawing/2014/main" id="{AA0BCBB6-9CB8-47AD-8764-4E4CA9D5A91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FF33A4-19E8-452D-B9FB-A79D3D8697B0}"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79876" name="Picture 9" descr="C:\Users\williamsk6\AppData\Local\Microsoft\Windows\Temporary Internet Files\Content.IE5\HME9P5DK\MC910217234[1].wmf">
            <a:extLst>
              <a:ext uri="{FF2B5EF4-FFF2-40B4-BE49-F238E27FC236}">
                <a16:creationId xmlns:a16="http://schemas.microsoft.com/office/drawing/2014/main" id="{A9B1FCDE-5A20-43D2-A322-9E0BDEB4D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9938" y="2012950"/>
            <a:ext cx="2389187"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916415-C283-40D4-AE0E-8985D1DB6183}"/>
              </a:ext>
            </a:extLst>
          </p:cNvPr>
          <p:cNvSpPr>
            <a:spLocks noGrp="1"/>
          </p:cNvSpPr>
          <p:nvPr>
            <p:ph idx="1"/>
          </p:nvPr>
        </p:nvSpPr>
        <p:spPr>
          <a:xfrm>
            <a:off x="225425" y="1144588"/>
            <a:ext cx="8689975" cy="4797425"/>
          </a:xfrm>
        </p:spPr>
        <p:txBody>
          <a:bodyPr/>
          <a:lstStyle/>
          <a:p>
            <a:pPr marL="457200" indent="-457200">
              <a:buFont typeface="+mj-lt"/>
              <a:buAutoNum type="arabicPeriod"/>
              <a:defRPr/>
            </a:pPr>
            <a:r>
              <a:rPr lang="en-US" sz="2800" u="sng" dirty="0"/>
              <a:t>Select &amp; Replace </a:t>
            </a:r>
            <a:r>
              <a:rPr lang="en-US" sz="2800" dirty="0"/>
              <a:t>– Select text and dictate over it.</a:t>
            </a:r>
          </a:p>
          <a:p>
            <a:pPr marL="457200" indent="-457200">
              <a:buFont typeface="+mj-lt"/>
              <a:buAutoNum type="arabicPeriod"/>
              <a:defRPr/>
            </a:pPr>
            <a:endParaRPr lang="en-US" sz="2000" dirty="0"/>
          </a:p>
          <a:p>
            <a:pPr marL="457200" indent="-457200">
              <a:buFont typeface="+mj-lt"/>
              <a:buAutoNum type="arabicPeriod"/>
              <a:defRPr/>
            </a:pPr>
            <a:r>
              <a:rPr lang="en-US" sz="2800" u="sng" dirty="0"/>
              <a:t>Select &amp; Choose </a:t>
            </a:r>
            <a:r>
              <a:rPr lang="en-US" sz="2800" dirty="0"/>
              <a:t>– Select text and use ‘choose’ option from the correction menu.</a:t>
            </a:r>
          </a:p>
          <a:p>
            <a:pPr marL="457200" indent="-457200">
              <a:buFont typeface="+mj-lt"/>
              <a:buAutoNum type="arabicPeriod"/>
              <a:defRPr/>
            </a:pPr>
            <a:endParaRPr lang="en-US" sz="2000" dirty="0"/>
          </a:p>
          <a:p>
            <a:pPr marL="457200" indent="-457200">
              <a:buFont typeface="+mj-lt"/>
              <a:buAutoNum type="arabicPeriod"/>
              <a:defRPr/>
            </a:pPr>
            <a:r>
              <a:rPr lang="en-US" sz="2800" u="sng" dirty="0"/>
              <a:t>Manage Vocabulary</a:t>
            </a:r>
            <a:r>
              <a:rPr lang="en-US" sz="2800" dirty="0"/>
              <a:t> – </a:t>
            </a:r>
            <a:r>
              <a:rPr lang="en-US" sz="2800" dirty="0">
                <a:latin typeface="Arial" panose="020B0604020202020204" pitchFamily="34" charset="0"/>
                <a:cs typeface="Arial" panose="020B0604020202020204" pitchFamily="34" charset="0"/>
              </a:rPr>
              <a:t>This is where the Dragon vocabulary lives and allows users to add and edit custom words or phrases for better accuracy. </a:t>
            </a:r>
          </a:p>
          <a:p>
            <a:pPr marL="457200" indent="-457200">
              <a:buFont typeface="+mj-lt"/>
              <a:buAutoNum type="arabicPeriod"/>
              <a:defRPr/>
            </a:pPr>
            <a:endParaRPr lang="en-US" sz="2800" dirty="0"/>
          </a:p>
          <a:p>
            <a:pPr marL="0" indent="0">
              <a:buNone/>
              <a:defRPr/>
            </a:pPr>
            <a:r>
              <a:rPr lang="en-US" u="sng" dirty="0">
                <a:solidFill>
                  <a:srgbClr val="FF0000"/>
                </a:solidFill>
              </a:rPr>
              <a:t>Note</a:t>
            </a:r>
            <a:r>
              <a:rPr lang="en-US" dirty="0">
                <a:solidFill>
                  <a:srgbClr val="FF0000"/>
                </a:solidFill>
              </a:rPr>
              <a:t>:  If you use the mouse and keyboard to correct your errors, Dragon </a:t>
            </a:r>
            <a:r>
              <a:rPr lang="en-US" i="1" u="sng" dirty="0">
                <a:solidFill>
                  <a:srgbClr val="FF0000"/>
                </a:solidFill>
              </a:rPr>
              <a:t>will not</a:t>
            </a:r>
            <a:r>
              <a:rPr lang="en-US" u="sng" dirty="0">
                <a:solidFill>
                  <a:srgbClr val="FF0000"/>
                </a:solidFill>
              </a:rPr>
              <a:t> </a:t>
            </a:r>
            <a:r>
              <a:rPr lang="en-US" dirty="0">
                <a:solidFill>
                  <a:srgbClr val="FF0000"/>
                </a:solidFill>
              </a:rPr>
              <a:t>learn it.</a:t>
            </a:r>
          </a:p>
        </p:txBody>
      </p:sp>
      <p:sp>
        <p:nvSpPr>
          <p:cNvPr id="80899" name="Title 2">
            <a:extLst>
              <a:ext uri="{FF2B5EF4-FFF2-40B4-BE49-F238E27FC236}">
                <a16:creationId xmlns:a16="http://schemas.microsoft.com/office/drawing/2014/main" id="{A4945D43-6C04-491F-80EF-F934A1AEAB45}"/>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3 Types of Correction</a:t>
            </a:r>
          </a:p>
        </p:txBody>
      </p:sp>
      <p:sp>
        <p:nvSpPr>
          <p:cNvPr id="80900" name="Slide Number Placeholder 3">
            <a:extLst>
              <a:ext uri="{FF2B5EF4-FFF2-40B4-BE49-F238E27FC236}">
                <a16:creationId xmlns:a16="http://schemas.microsoft.com/office/drawing/2014/main" id="{D5220C93-DA3D-407C-B8F6-57044A28E1F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39A860D-9D4A-4BD5-A873-89A896957EE9}" type="slidenum">
              <a:rPr kumimoji="0" lang="en-US" altLang="en-US" sz="12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 name="Picture 2">
            <a:extLst>
              <a:ext uri="{FF2B5EF4-FFF2-40B4-BE49-F238E27FC236}">
                <a16:creationId xmlns:a16="http://schemas.microsoft.com/office/drawing/2014/main" id="{65D74106-172F-45B0-9743-1F44D6E0A09B}"/>
              </a:ext>
            </a:extLst>
          </p:cNvPr>
          <p:cNvPicPr>
            <a:picLocks noChangeAspect="1"/>
          </p:cNvPicPr>
          <p:nvPr/>
        </p:nvPicPr>
        <p:blipFill>
          <a:blip r:embed="rId3"/>
          <a:stretch>
            <a:fillRect/>
          </a:stretch>
        </p:blipFill>
        <p:spPr>
          <a:xfrm flipH="1">
            <a:off x="4568031" y="5758132"/>
            <a:ext cx="699511" cy="901162"/>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1">
            <a:extLst>
              <a:ext uri="{FF2B5EF4-FFF2-40B4-BE49-F238E27FC236}">
                <a16:creationId xmlns:a16="http://schemas.microsoft.com/office/drawing/2014/main" id="{BE3AFA86-F00A-43F1-9E19-C2F261ACAB03}"/>
              </a:ext>
            </a:extLst>
          </p:cNvPr>
          <p:cNvSpPr>
            <a:spLocks noGrp="1"/>
          </p:cNvSpPr>
          <p:nvPr>
            <p:ph idx="1"/>
          </p:nvPr>
        </p:nvSpPr>
        <p:spPr bwMode="auto">
          <a:xfrm>
            <a:off x="225425" y="1144588"/>
            <a:ext cx="8689975" cy="5006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defRPr/>
            </a:pPr>
            <a:r>
              <a:rPr lang="en-US" dirty="0">
                <a:latin typeface="Arial" pitchFamily="34" charset="0"/>
                <a:cs typeface="Arial" pitchFamily="34" charset="0"/>
              </a:rPr>
              <a:t>Select text and dictate over selected text.</a:t>
            </a:r>
          </a:p>
          <a:p>
            <a:pPr marL="0" indent="0">
              <a:buFontTx/>
              <a:buNone/>
              <a:defRPr/>
            </a:pPr>
            <a:endParaRPr lang="en-US" sz="1200" dirty="0">
              <a:latin typeface="Arial" pitchFamily="34" charset="0"/>
              <a:cs typeface="Arial" pitchFamily="34" charset="0"/>
            </a:endParaRPr>
          </a:p>
          <a:p>
            <a:pPr marL="457200" indent="-457200">
              <a:spcBef>
                <a:spcPts val="600"/>
              </a:spcBef>
              <a:spcAft>
                <a:spcPts val="600"/>
              </a:spcAft>
              <a:buFont typeface="+mj-lt"/>
              <a:buAutoNum type="arabicPeriod"/>
              <a:defRPr/>
            </a:pPr>
            <a:r>
              <a:rPr lang="en-US" i="1" dirty="0">
                <a:latin typeface="Arial" pitchFamily="34" charset="0"/>
                <a:cs typeface="Arial" pitchFamily="34" charset="0"/>
              </a:rPr>
              <a:t>Select </a:t>
            </a:r>
            <a:r>
              <a:rPr lang="en-US" dirty="0">
                <a:latin typeface="Arial" pitchFamily="34" charset="0"/>
                <a:cs typeface="Arial" pitchFamily="34" charset="0"/>
              </a:rPr>
              <a:t>the incorrect word.</a:t>
            </a:r>
          </a:p>
          <a:p>
            <a:pPr marL="457200" indent="-457200">
              <a:spcBef>
                <a:spcPts val="600"/>
              </a:spcBef>
              <a:spcAft>
                <a:spcPts val="600"/>
              </a:spcAft>
              <a:buFont typeface="+mj-lt"/>
              <a:buAutoNum type="arabicPeriod"/>
              <a:defRPr/>
            </a:pPr>
            <a:r>
              <a:rPr lang="en-US" dirty="0">
                <a:latin typeface="Arial" pitchFamily="34" charset="0"/>
                <a:cs typeface="Arial" pitchFamily="34" charset="0"/>
              </a:rPr>
              <a:t>Speak over it with the intended text.</a:t>
            </a:r>
          </a:p>
          <a:p>
            <a:pPr marL="457200" lvl="1" indent="0">
              <a:spcBef>
                <a:spcPts val="600"/>
              </a:spcBef>
              <a:spcAft>
                <a:spcPts val="600"/>
              </a:spcAft>
              <a:buFontTx/>
              <a:buNone/>
              <a:defRPr/>
            </a:pPr>
            <a:r>
              <a:rPr lang="en-US" sz="2400" b="1" i="1" dirty="0">
                <a:solidFill>
                  <a:srgbClr val="7030A0"/>
                </a:solidFill>
                <a:latin typeface="Arial" pitchFamily="34" charset="0"/>
                <a:cs typeface="Arial" pitchFamily="34" charset="0"/>
              </a:rPr>
              <a:t>The patient reports his father has a history of cancer </a:t>
            </a:r>
            <a:r>
              <a:rPr lang="en-US" sz="2400" b="1" i="1" dirty="0">
                <a:solidFill>
                  <a:srgbClr val="EB6C0A"/>
                </a:solidFill>
                <a:latin typeface="Arial" pitchFamily="34" charset="0"/>
                <a:cs typeface="Arial" pitchFamily="34" charset="0"/>
              </a:rPr>
              <a:t>[period] </a:t>
            </a:r>
            <a:r>
              <a:rPr lang="en-US" sz="2400" b="1" i="1" dirty="0">
                <a:solidFill>
                  <a:schemeClr val="accent6">
                    <a:lumMod val="75000"/>
                  </a:schemeClr>
                </a:solidFill>
                <a:latin typeface="Arial" pitchFamily="34" charset="0"/>
                <a:cs typeface="Arial" pitchFamily="34" charset="0"/>
              </a:rPr>
              <a:t>[…select father] </a:t>
            </a:r>
            <a:r>
              <a:rPr lang="en-US" sz="2400" b="1" i="1" dirty="0">
                <a:solidFill>
                  <a:srgbClr val="7030A0"/>
                </a:solidFill>
                <a:latin typeface="Arial" pitchFamily="34" charset="0"/>
                <a:cs typeface="Arial" pitchFamily="34" charset="0"/>
              </a:rPr>
              <a:t>…mother </a:t>
            </a:r>
          </a:p>
          <a:p>
            <a:pPr marL="457200" lvl="1" indent="0">
              <a:buFontTx/>
              <a:buNone/>
              <a:defRPr/>
            </a:pPr>
            <a:endParaRPr lang="en-US" dirty="0">
              <a:latin typeface="Arial" pitchFamily="34" charset="0"/>
              <a:cs typeface="Arial" pitchFamily="34" charset="0"/>
            </a:endParaRPr>
          </a:p>
          <a:p>
            <a:pPr marL="457200" lvl="1" indent="0">
              <a:buFontTx/>
              <a:buNone/>
              <a:defRPr/>
            </a:pPr>
            <a:r>
              <a:rPr lang="en-US" sz="2400" dirty="0">
                <a:latin typeface="Arial" pitchFamily="34" charset="0"/>
                <a:cs typeface="Arial" pitchFamily="34" charset="0"/>
              </a:rPr>
              <a:t>Useful if you made a mistake in your dictating.  Your profile </a:t>
            </a:r>
            <a:r>
              <a:rPr lang="en-US" sz="2400" b="1" dirty="0">
                <a:latin typeface="Arial" pitchFamily="34" charset="0"/>
                <a:cs typeface="Arial" pitchFamily="34" charset="0"/>
              </a:rPr>
              <a:t>is not</a:t>
            </a:r>
            <a:r>
              <a:rPr lang="en-US" sz="2400" dirty="0">
                <a:latin typeface="Arial" pitchFamily="34" charset="0"/>
                <a:cs typeface="Arial" pitchFamily="34" charset="0"/>
              </a:rPr>
              <a:t> learning your language preferences</a:t>
            </a:r>
          </a:p>
          <a:p>
            <a:pPr marL="457200" lvl="1" indent="0">
              <a:buFontTx/>
              <a:buNone/>
              <a:defRPr/>
            </a:pPr>
            <a:endParaRPr lang="en-US" dirty="0">
              <a:latin typeface="Arial" pitchFamily="34" charset="0"/>
              <a:cs typeface="Arial" pitchFamily="34" charset="0"/>
            </a:endParaRPr>
          </a:p>
          <a:p>
            <a:pPr marL="457200" lvl="1" indent="0">
              <a:buFontTx/>
              <a:buNone/>
              <a:defRPr/>
            </a:pPr>
            <a:r>
              <a:rPr lang="en-US" sz="2400" dirty="0">
                <a:latin typeface="Arial" pitchFamily="34" charset="0"/>
                <a:cs typeface="Arial" pitchFamily="34" charset="0"/>
              </a:rPr>
              <a:t>Now say:</a:t>
            </a:r>
          </a:p>
          <a:p>
            <a:pPr marL="457200" lvl="1" indent="0">
              <a:buFontTx/>
              <a:buNone/>
              <a:defRPr/>
            </a:pPr>
            <a:r>
              <a:rPr lang="en-US" sz="2400" b="1" i="1" dirty="0">
                <a:solidFill>
                  <a:srgbClr val="EA5F00"/>
                </a:solidFill>
                <a:latin typeface="Arial" pitchFamily="34" charset="0"/>
                <a:cs typeface="Arial" pitchFamily="34" charset="0"/>
              </a:rPr>
              <a:t>[…go to end of sentence] </a:t>
            </a:r>
            <a:r>
              <a:rPr lang="en-US" sz="2400" b="1" i="1" dirty="0">
                <a:solidFill>
                  <a:schemeClr val="accent6">
                    <a:lumMod val="75000"/>
                  </a:schemeClr>
                </a:solidFill>
                <a:latin typeface="Arial" pitchFamily="34" charset="0"/>
                <a:cs typeface="Arial" pitchFamily="34" charset="0"/>
              </a:rPr>
              <a:t>                 </a:t>
            </a:r>
            <a:r>
              <a:rPr lang="en-US" sz="2400" b="1" i="1" dirty="0">
                <a:solidFill>
                  <a:srgbClr val="EA5F00"/>
                </a:solidFill>
                <a:latin typeface="Arial" pitchFamily="34" charset="0"/>
                <a:cs typeface="Arial" pitchFamily="34" charset="0"/>
              </a:rPr>
              <a:t>[…new line]</a:t>
            </a:r>
          </a:p>
          <a:p>
            <a:pPr marL="457200" lvl="1" indent="0">
              <a:buFontTx/>
              <a:buNone/>
              <a:defRPr/>
            </a:pPr>
            <a:endParaRPr lang="en-US" sz="1200" i="1" dirty="0">
              <a:latin typeface="Arial" pitchFamily="34" charset="0"/>
              <a:cs typeface="Arial" pitchFamily="34" charset="0"/>
            </a:endParaRPr>
          </a:p>
          <a:p>
            <a:pPr marL="457200" lvl="1" indent="0">
              <a:buFontTx/>
              <a:buNone/>
              <a:defRPr/>
            </a:pPr>
            <a:endParaRPr lang="en-US" sz="2400" dirty="0">
              <a:latin typeface="Arial" pitchFamily="34" charset="0"/>
              <a:cs typeface="Arial" pitchFamily="34" charset="0"/>
            </a:endParaRPr>
          </a:p>
          <a:p>
            <a:pPr marL="0" indent="0">
              <a:buFontTx/>
              <a:buNone/>
              <a:defRPr/>
            </a:pPr>
            <a:endParaRPr lang="en-US" sz="1200" dirty="0">
              <a:latin typeface="Arial" pitchFamily="34" charset="0"/>
              <a:cs typeface="Arial" pitchFamily="34" charset="0"/>
            </a:endParaRPr>
          </a:p>
          <a:p>
            <a:pPr marL="0" indent="0">
              <a:buFontTx/>
              <a:buNone/>
              <a:defRPr/>
            </a:pPr>
            <a:endParaRPr lang="en-US" sz="1200" dirty="0">
              <a:latin typeface="Arial" pitchFamily="34" charset="0"/>
              <a:cs typeface="Arial" pitchFamily="34" charset="0"/>
            </a:endParaRPr>
          </a:p>
        </p:txBody>
      </p:sp>
      <p:sp>
        <p:nvSpPr>
          <p:cNvPr id="82947" name="Title 2">
            <a:extLst>
              <a:ext uri="{FF2B5EF4-FFF2-40B4-BE49-F238E27FC236}">
                <a16:creationId xmlns:a16="http://schemas.microsoft.com/office/drawing/2014/main" id="{F011FE45-09AE-44EF-A5C4-1A3E8FE05C0F}"/>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1. Select and Replace </a:t>
            </a:r>
          </a:p>
        </p:txBody>
      </p:sp>
      <p:sp>
        <p:nvSpPr>
          <p:cNvPr id="82948" name="Slide Number Placeholder 3">
            <a:extLst>
              <a:ext uri="{FF2B5EF4-FFF2-40B4-BE49-F238E27FC236}">
                <a16:creationId xmlns:a16="http://schemas.microsoft.com/office/drawing/2014/main" id="{5720516B-4B32-45A6-99CD-971ED685E59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4FB659C1-AAE0-4048-8BF1-3CD34D865F11}" type="slidenum">
              <a:rPr lang="en-US" altLang="en-US" sz="1200" b="0" smtClean="0">
                <a:solidFill>
                  <a:schemeClr val="bg1"/>
                </a:solidFill>
              </a:rPr>
              <a:pPr/>
              <a:t>94</a:t>
            </a:fld>
            <a:endParaRPr lang="en-US" altLang="en-US" sz="1200" b="0">
              <a:solidFill>
                <a:schemeClr val="bg1"/>
              </a:solidFill>
            </a:endParaRPr>
          </a:p>
        </p:txBody>
      </p:sp>
    </p:spTree>
    <p:extLst>
      <p:ext uri="{BB962C8B-B14F-4D97-AF65-F5344CB8AC3E}">
        <p14:creationId xmlns:p14="http://schemas.microsoft.com/office/powerpoint/2010/main" val="11476667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1">
            <a:extLst>
              <a:ext uri="{FF2B5EF4-FFF2-40B4-BE49-F238E27FC236}">
                <a16:creationId xmlns:a16="http://schemas.microsoft.com/office/drawing/2014/main" id="{0FED55AB-9F1C-4B96-8D5E-5E1FB8ECBDD0}"/>
              </a:ext>
            </a:extLst>
          </p:cNvPr>
          <p:cNvSpPr>
            <a:spLocks noGrp="1"/>
          </p:cNvSpPr>
          <p:nvPr>
            <p:ph idx="1"/>
          </p:nvPr>
        </p:nvSpPr>
        <p:spPr bwMode="auto">
          <a:xfrm>
            <a:off x="76201" y="914400"/>
            <a:ext cx="8991599" cy="5105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defRPr/>
            </a:pPr>
            <a:r>
              <a:rPr lang="en-US" sz="1600" b="1" dirty="0">
                <a:solidFill>
                  <a:srgbClr val="E46C0A"/>
                </a:solidFill>
                <a:latin typeface="Arial" pitchFamily="34" charset="0"/>
                <a:cs typeface="Arial" pitchFamily="34" charset="0"/>
              </a:rPr>
              <a:t>“Select” </a:t>
            </a:r>
            <a:r>
              <a:rPr lang="en-US" sz="1600" dirty="0">
                <a:latin typeface="Arial" pitchFamily="34" charset="0"/>
                <a:cs typeface="Arial" pitchFamily="34" charset="0"/>
              </a:rPr>
              <a:t>text and use </a:t>
            </a:r>
            <a:r>
              <a:rPr lang="en-US" sz="1600" b="1" dirty="0">
                <a:solidFill>
                  <a:srgbClr val="E46C0A"/>
                </a:solidFill>
                <a:latin typeface="Arial" pitchFamily="34" charset="0"/>
                <a:cs typeface="Arial" pitchFamily="34" charset="0"/>
              </a:rPr>
              <a:t>“Choose” </a:t>
            </a:r>
            <a:r>
              <a:rPr lang="en-US" sz="1600" dirty="0">
                <a:latin typeface="Arial" pitchFamily="34" charset="0"/>
                <a:cs typeface="Arial" pitchFamily="34" charset="0"/>
              </a:rPr>
              <a:t>option from correction menu.</a:t>
            </a:r>
          </a:p>
          <a:p>
            <a:pPr marL="0" indent="0">
              <a:buFontTx/>
              <a:buNone/>
              <a:defRPr/>
            </a:pPr>
            <a:endParaRPr lang="en-US" sz="1600" dirty="0">
              <a:latin typeface="Arial" pitchFamily="34" charset="0"/>
              <a:cs typeface="Arial" pitchFamily="34" charset="0"/>
            </a:endParaRPr>
          </a:p>
          <a:p>
            <a:pPr marL="457200" indent="-457200">
              <a:buFont typeface="+mj-lt"/>
              <a:buAutoNum type="arabicPeriod"/>
              <a:defRPr/>
            </a:pPr>
            <a:r>
              <a:rPr lang="en-US" sz="1600" dirty="0">
                <a:latin typeface="Arial" pitchFamily="34" charset="0"/>
                <a:cs typeface="Arial" pitchFamily="34" charset="0"/>
              </a:rPr>
              <a:t>Select the incorrect word.</a:t>
            </a:r>
          </a:p>
          <a:p>
            <a:pPr marL="457200" indent="-457200">
              <a:buFont typeface="+mj-lt"/>
              <a:buAutoNum type="arabicPeriod"/>
              <a:defRPr/>
            </a:pPr>
            <a:r>
              <a:rPr lang="en-US" sz="1600" dirty="0">
                <a:latin typeface="Arial" pitchFamily="34" charset="0"/>
                <a:cs typeface="Arial" pitchFamily="34" charset="0"/>
              </a:rPr>
              <a:t>If the correct word appears as an option, select it by saying </a:t>
            </a:r>
            <a:r>
              <a:rPr lang="en-US" sz="1600" b="1" dirty="0">
                <a:solidFill>
                  <a:srgbClr val="E46C0A"/>
                </a:solidFill>
                <a:latin typeface="Arial" pitchFamily="34" charset="0"/>
                <a:cs typeface="Arial" pitchFamily="34" charset="0"/>
              </a:rPr>
              <a:t>“Choose” </a:t>
            </a:r>
            <a:r>
              <a:rPr lang="en-US" sz="1600" dirty="0">
                <a:latin typeface="Arial" pitchFamily="34" charset="0"/>
                <a:cs typeface="Arial" pitchFamily="34" charset="0"/>
              </a:rPr>
              <a:t>followed by the numbered option.</a:t>
            </a:r>
          </a:p>
          <a:p>
            <a:pPr marL="457200" indent="-457200">
              <a:buFont typeface="+mj-lt"/>
              <a:buAutoNum type="arabicPeriod"/>
              <a:defRPr/>
            </a:pPr>
            <a:endParaRPr lang="en-US" sz="1600" dirty="0">
              <a:latin typeface="Arial" pitchFamily="34" charset="0"/>
              <a:cs typeface="Arial" pitchFamily="34" charset="0"/>
            </a:endParaRPr>
          </a:p>
          <a:p>
            <a:pPr marL="457200" lvl="1" indent="0">
              <a:buFontTx/>
              <a:buNone/>
              <a:defRPr/>
            </a:pPr>
            <a:r>
              <a:rPr lang="en-US" sz="1600" b="1" i="1" dirty="0">
                <a:solidFill>
                  <a:srgbClr val="7030A0"/>
                </a:solidFill>
                <a:latin typeface="Arial" pitchFamily="34" charset="0"/>
                <a:cs typeface="Arial" pitchFamily="34" charset="0"/>
              </a:rPr>
              <a:t>The patient was given 4 aspirin </a:t>
            </a:r>
            <a:r>
              <a:rPr lang="en-US" sz="1600" b="1" i="1" dirty="0">
                <a:solidFill>
                  <a:srgbClr val="EB6C0A"/>
                </a:solidFill>
                <a:latin typeface="Arial" pitchFamily="34" charset="0"/>
                <a:cs typeface="Arial" pitchFamily="34" charset="0"/>
              </a:rPr>
              <a:t>[period] </a:t>
            </a:r>
          </a:p>
          <a:p>
            <a:pPr marL="457200" lvl="1" indent="0">
              <a:buFontTx/>
              <a:buNone/>
              <a:defRPr/>
            </a:pPr>
            <a:r>
              <a:rPr lang="en-US" sz="1600" b="1" i="1" dirty="0">
                <a:solidFill>
                  <a:srgbClr val="EA5F00"/>
                </a:solidFill>
                <a:latin typeface="Arial" pitchFamily="34" charset="0"/>
                <a:cs typeface="Arial" pitchFamily="34" charset="0"/>
              </a:rPr>
              <a:t>[…select 4] </a:t>
            </a:r>
            <a:r>
              <a:rPr lang="en-US" sz="1600" dirty="0">
                <a:latin typeface="Arial" pitchFamily="34" charset="0"/>
                <a:cs typeface="Arial" pitchFamily="34" charset="0"/>
              </a:rPr>
              <a:t>or what generated for you (4, four, #4, etc.)</a:t>
            </a:r>
            <a:r>
              <a:rPr lang="en-US" sz="1600" b="1" i="1" dirty="0">
                <a:solidFill>
                  <a:schemeClr val="accent6">
                    <a:lumMod val="75000"/>
                  </a:schemeClr>
                </a:solidFill>
                <a:latin typeface="Arial" pitchFamily="34" charset="0"/>
                <a:cs typeface="Arial" pitchFamily="34" charset="0"/>
              </a:rPr>
              <a:t> </a:t>
            </a:r>
          </a:p>
          <a:p>
            <a:pPr marL="457200" lvl="1" indent="0">
              <a:buFontTx/>
              <a:buNone/>
              <a:defRPr/>
            </a:pPr>
            <a:r>
              <a:rPr lang="en-US" sz="1600" b="1" i="1" dirty="0">
                <a:solidFill>
                  <a:srgbClr val="EA5F00"/>
                </a:solidFill>
                <a:latin typeface="Arial" pitchFamily="34" charset="0"/>
                <a:cs typeface="Arial" pitchFamily="34" charset="0"/>
              </a:rPr>
              <a:t>[…choose 6]  </a:t>
            </a:r>
            <a:r>
              <a:rPr lang="en-US" sz="1600" dirty="0">
                <a:latin typeface="Arial" pitchFamily="34" charset="0"/>
                <a:cs typeface="Arial" pitchFamily="34" charset="0"/>
              </a:rPr>
              <a:t>(…or whichever option you prefer to choose to change to version of number four that you prefer.)</a:t>
            </a:r>
          </a:p>
          <a:p>
            <a:pPr marL="457200" lvl="1" indent="0">
              <a:buFontTx/>
              <a:buNone/>
              <a:defRPr/>
            </a:pPr>
            <a:endParaRPr lang="en-US" sz="1600" b="1" i="1" dirty="0">
              <a:solidFill>
                <a:schemeClr val="accent6">
                  <a:lumMod val="75000"/>
                </a:schemeClr>
              </a:solidFill>
              <a:latin typeface="Arial" pitchFamily="34" charset="0"/>
              <a:cs typeface="Arial" pitchFamily="34" charset="0"/>
            </a:endParaRPr>
          </a:p>
          <a:p>
            <a:pPr marL="57150" indent="0">
              <a:buFontTx/>
              <a:buNone/>
              <a:defRPr/>
            </a:pPr>
            <a:r>
              <a:rPr lang="en-US" sz="1600" dirty="0">
                <a:latin typeface="Arial" pitchFamily="34" charset="0"/>
                <a:cs typeface="Arial" pitchFamily="34" charset="0"/>
              </a:rPr>
              <a:t>Use if the corrected text is available.  </a:t>
            </a:r>
          </a:p>
          <a:p>
            <a:pPr marL="57150" indent="0">
              <a:buFontTx/>
              <a:buNone/>
              <a:defRPr/>
            </a:pPr>
            <a:r>
              <a:rPr lang="en-US" sz="1600" dirty="0">
                <a:latin typeface="Arial" pitchFamily="34" charset="0"/>
                <a:cs typeface="Arial" pitchFamily="34" charset="0"/>
              </a:rPr>
              <a:t>Your profile </a:t>
            </a:r>
            <a:r>
              <a:rPr lang="en-US" sz="1600" b="1" dirty="0">
                <a:latin typeface="Arial" pitchFamily="34" charset="0"/>
                <a:cs typeface="Arial" pitchFamily="34" charset="0"/>
              </a:rPr>
              <a:t>is</a:t>
            </a:r>
            <a:r>
              <a:rPr lang="en-US" sz="1600" dirty="0">
                <a:latin typeface="Arial" pitchFamily="34" charset="0"/>
                <a:cs typeface="Arial" pitchFamily="34" charset="0"/>
              </a:rPr>
              <a:t> learning your preferences. </a:t>
            </a:r>
          </a:p>
          <a:p>
            <a:pPr marL="0" indent="0">
              <a:buFontTx/>
              <a:buNone/>
              <a:defRPr/>
            </a:pPr>
            <a:endParaRPr lang="en-US" dirty="0">
              <a:latin typeface="Arial" pitchFamily="34" charset="0"/>
              <a:cs typeface="Arial" pitchFamily="34" charset="0"/>
            </a:endParaRPr>
          </a:p>
          <a:p>
            <a:pPr marL="0" indent="0">
              <a:buFontTx/>
              <a:buNone/>
              <a:defRPr/>
            </a:pPr>
            <a:endParaRPr lang="en-US" dirty="0">
              <a:latin typeface="Arial" pitchFamily="34" charset="0"/>
              <a:cs typeface="Arial" pitchFamily="34" charset="0"/>
            </a:endParaRPr>
          </a:p>
        </p:txBody>
      </p:sp>
      <p:sp>
        <p:nvSpPr>
          <p:cNvPr id="84995" name="Title 2">
            <a:extLst>
              <a:ext uri="{FF2B5EF4-FFF2-40B4-BE49-F238E27FC236}">
                <a16:creationId xmlns:a16="http://schemas.microsoft.com/office/drawing/2014/main" id="{151CB17C-0F31-4A7F-AC6C-E699A110C308}"/>
              </a:ext>
            </a:extLst>
          </p:cNvPr>
          <p:cNvSpPr>
            <a:spLocks noGrp="1"/>
          </p:cNvSpPr>
          <p:nvPr>
            <p:ph type="title"/>
          </p:nvPr>
        </p:nvSpPr>
        <p:spPr>
          <a:xfrm>
            <a:off x="222250" y="0"/>
            <a:ext cx="8691563" cy="86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Arial" panose="020B0604020202020204" pitchFamily="34" charset="0"/>
                <a:cs typeface="Arial" panose="020B0604020202020204" pitchFamily="34" charset="0"/>
              </a:rPr>
              <a:t>2. Select &amp; Choose</a:t>
            </a:r>
          </a:p>
        </p:txBody>
      </p:sp>
      <p:sp>
        <p:nvSpPr>
          <p:cNvPr id="84996" name="Slide Number Placeholder 3">
            <a:extLst>
              <a:ext uri="{FF2B5EF4-FFF2-40B4-BE49-F238E27FC236}">
                <a16:creationId xmlns:a16="http://schemas.microsoft.com/office/drawing/2014/main" id="{E40271BA-BC50-44BE-8B2F-150EBA1982F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fld id="{D243EF0B-CFED-4EA4-9058-5300EF403C2D}" type="slidenum">
              <a:rPr lang="en-US" altLang="en-US" sz="1200" b="0" smtClean="0">
                <a:solidFill>
                  <a:schemeClr val="bg1"/>
                </a:solidFill>
              </a:rPr>
              <a:pPr/>
              <a:t>95</a:t>
            </a:fld>
            <a:endParaRPr lang="en-US" altLang="en-US" sz="1200" b="0">
              <a:solidFill>
                <a:schemeClr val="bg1"/>
              </a:solidFill>
            </a:endParaRPr>
          </a:p>
        </p:txBody>
      </p:sp>
      <p:pic>
        <p:nvPicPr>
          <p:cNvPr id="4" name="Picture 3">
            <a:extLst>
              <a:ext uri="{FF2B5EF4-FFF2-40B4-BE49-F238E27FC236}">
                <a16:creationId xmlns:a16="http://schemas.microsoft.com/office/drawing/2014/main" id="{5159055A-B52F-8962-4973-932D748E823B}"/>
              </a:ext>
            </a:extLst>
          </p:cNvPr>
          <p:cNvPicPr>
            <a:picLocks noChangeAspect="1"/>
          </p:cNvPicPr>
          <p:nvPr/>
        </p:nvPicPr>
        <p:blipFill>
          <a:blip r:embed="rId3"/>
          <a:stretch>
            <a:fillRect/>
          </a:stretch>
        </p:blipFill>
        <p:spPr>
          <a:xfrm>
            <a:off x="3962400" y="3733800"/>
            <a:ext cx="3069232" cy="2633295"/>
          </a:xfrm>
          <a:prstGeom prst="rect">
            <a:avLst/>
          </a:prstGeom>
          <a:ln w="12700">
            <a:solidFill>
              <a:schemeClr val="tx1"/>
            </a:solidFill>
          </a:ln>
        </p:spPr>
      </p:pic>
    </p:spTree>
    <p:extLst>
      <p:ext uri="{BB962C8B-B14F-4D97-AF65-F5344CB8AC3E}">
        <p14:creationId xmlns:p14="http://schemas.microsoft.com/office/powerpoint/2010/main" val="23614212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867C5F-D00A-2561-3A3D-10C9E953BDE5}"/>
              </a:ext>
            </a:extLst>
          </p:cNvPr>
          <p:cNvPicPr>
            <a:picLocks noChangeAspect="1"/>
          </p:cNvPicPr>
          <p:nvPr/>
        </p:nvPicPr>
        <p:blipFill>
          <a:blip r:embed="rId2"/>
          <a:stretch>
            <a:fillRect/>
          </a:stretch>
        </p:blipFill>
        <p:spPr>
          <a:xfrm>
            <a:off x="2591258" y="3409950"/>
            <a:ext cx="2438095" cy="2476190"/>
          </a:xfrm>
          <a:prstGeom prst="rect">
            <a:avLst/>
          </a:prstGeom>
        </p:spPr>
      </p:pic>
      <p:sp>
        <p:nvSpPr>
          <p:cNvPr id="8195" name="Title 2"/>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a:latin typeface="Arial" pitchFamily="34" charset="0"/>
                <a:cs typeface="Arial" pitchFamily="34" charset="0"/>
              </a:rPr>
              <a:t>Manage Vocabulary</a:t>
            </a:r>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eaLnBrk="1" hangingPunct="1"/>
            <a:fld id="{1E251FCF-5372-4614-86EE-2346D10534B8}" type="slidenum">
              <a:rPr lang="en-US" sz="1200" b="0">
                <a:solidFill>
                  <a:srgbClr val="FFFFFF"/>
                </a:solidFill>
              </a:rPr>
              <a:pPr eaLnBrk="1" hangingPunct="1"/>
              <a:t>96</a:t>
            </a:fld>
            <a:endParaRPr lang="en-US" sz="1200" b="0">
              <a:solidFill>
                <a:srgbClr val="FFFFFF"/>
              </a:solidFill>
            </a:endParaRPr>
          </a:p>
        </p:txBody>
      </p:sp>
      <p:sp>
        <p:nvSpPr>
          <p:cNvPr id="26" name="TextBox 25">
            <a:extLst>
              <a:ext uri="{FF2B5EF4-FFF2-40B4-BE49-F238E27FC236}">
                <a16:creationId xmlns:a16="http://schemas.microsoft.com/office/drawing/2014/main" id="{8B8B35C3-A523-40DC-9AED-04EAC7D7A0B0}"/>
              </a:ext>
            </a:extLst>
          </p:cNvPr>
          <p:cNvSpPr txBox="1"/>
          <p:nvPr/>
        </p:nvSpPr>
        <p:spPr>
          <a:xfrm>
            <a:off x="5105399" y="1009471"/>
            <a:ext cx="3808413" cy="461665"/>
          </a:xfrm>
          <a:prstGeom prst="rect">
            <a:avLst/>
          </a:prstGeom>
          <a:noFill/>
        </p:spPr>
        <p:txBody>
          <a:bodyPr wrap="square" rtlCol="0">
            <a:spAutoFit/>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D7DD52D-E3F2-462C-BDEE-EF20D5434E25}"/>
              </a:ext>
            </a:extLst>
          </p:cNvPr>
          <p:cNvSpPr txBox="1"/>
          <p:nvPr/>
        </p:nvSpPr>
        <p:spPr>
          <a:xfrm rot="10800000" flipV="1">
            <a:off x="63374" y="885731"/>
            <a:ext cx="4508626" cy="2695668"/>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Manage Vocabulary </a:t>
            </a:r>
            <a:r>
              <a:rPr lang="en-US" sz="1200" dirty="0">
                <a:latin typeface="Arial" panose="020B0604020202020204" pitchFamily="34" charset="0"/>
                <a:cs typeface="Arial" panose="020B0604020202020204" pitchFamily="34" charset="0"/>
              </a:rPr>
              <a:t>is where the Dragon vocabulary lives and allows users to add and edit custom words or phrases that Dragon does not know to create a personal vocabulary.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As a user, you begin with a base vocabulary that best fits your medical specialty.  If a word or phrase is not included in that vocabulary base, Dragon will not be able to transcribe it correctly.  Adding a new word or phrase that you frequently use will improve Dragon’s accuracy.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To access Manage Vocabulary and add a new word or phrase, click the </a:t>
            </a:r>
            <a:r>
              <a:rPr lang="en-US" sz="1200" dirty="0" err="1">
                <a:latin typeface="Arial" panose="020B0604020202020204" pitchFamily="34" charset="0"/>
                <a:cs typeface="Arial" panose="020B0604020202020204" pitchFamily="34" charset="0"/>
              </a:rPr>
              <a:t>DragonBar</a:t>
            </a:r>
            <a:r>
              <a:rPr lang="en-US" sz="1200" dirty="0">
                <a:latin typeface="Arial" panose="020B0604020202020204" pitchFamily="34" charset="0"/>
                <a:cs typeface="Arial" panose="020B0604020202020204" pitchFamily="34" charset="0"/>
              </a:rPr>
              <a:t> Menu and select </a:t>
            </a:r>
            <a:r>
              <a:rPr lang="en-US" sz="1200" b="1" dirty="0">
                <a:latin typeface="Arial" panose="020B0604020202020204" pitchFamily="34" charset="0"/>
                <a:cs typeface="Arial" panose="020B0604020202020204" pitchFamily="34" charset="0"/>
              </a:rPr>
              <a:t>Manage Vocabulary </a:t>
            </a:r>
            <a:r>
              <a:rPr lang="en-US" sz="1200" dirty="0">
                <a:latin typeface="Arial" panose="020B0604020202020204" pitchFamily="34" charset="0"/>
                <a:cs typeface="Arial" panose="020B0604020202020204" pitchFamily="34" charset="0"/>
              </a:rPr>
              <a:t>from the dropdown menu.  </a:t>
            </a:r>
          </a:p>
          <a:p>
            <a:endParaRPr lang="en-US" sz="1200" dirty="0">
              <a:latin typeface="Arial" panose="020B0604020202020204" pitchFamily="34" charset="0"/>
              <a:cs typeface="Arial" panose="020B0604020202020204" pitchFamily="34" charset="0"/>
            </a:endParaRPr>
          </a:p>
        </p:txBody>
      </p:sp>
      <p:sp>
        <p:nvSpPr>
          <p:cNvPr id="12" name="Content Placeholder 4">
            <a:extLst>
              <a:ext uri="{FF2B5EF4-FFF2-40B4-BE49-F238E27FC236}">
                <a16:creationId xmlns:a16="http://schemas.microsoft.com/office/drawing/2014/main" id="{94809B2F-6247-494E-B347-1F8510C2068E}"/>
              </a:ext>
            </a:extLst>
          </p:cNvPr>
          <p:cNvSpPr txBox="1">
            <a:spLocks/>
          </p:cNvSpPr>
          <p:nvPr/>
        </p:nvSpPr>
        <p:spPr>
          <a:xfrm>
            <a:off x="5105398" y="873609"/>
            <a:ext cx="3808413" cy="2511457"/>
          </a:xfrm>
          <a:prstGeom prst="rect">
            <a:avLst/>
          </a:prstGeom>
          <a:noFill/>
        </p:spPr>
        <p:txBody>
          <a:bodyPr wrap="square" rtlCol="0">
            <a:spAutoFit/>
          </a:bodyPr>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spcAft>
                <a:spcPts val="1200"/>
              </a:spcAft>
              <a:buFontTx/>
              <a:buNone/>
            </a:pPr>
            <a:r>
              <a:rPr lang="en-US" sz="1200" kern="0" dirty="0"/>
              <a:t>It is recommended that you add new words or phrases and train them here.</a:t>
            </a:r>
          </a:p>
          <a:p>
            <a:pPr marL="0" indent="0">
              <a:spcAft>
                <a:spcPts val="1200"/>
              </a:spcAft>
              <a:buFontTx/>
              <a:buNone/>
            </a:pPr>
            <a:r>
              <a:rPr lang="en-US" sz="1200" kern="0" dirty="0"/>
              <a:t>Reminder:  Dragon does not recognize proper nouns very well.</a:t>
            </a:r>
          </a:p>
          <a:p>
            <a:pPr marL="0" indent="0">
              <a:spcAft>
                <a:spcPts val="1200"/>
              </a:spcAft>
              <a:buFontTx/>
              <a:buNone/>
            </a:pPr>
            <a:r>
              <a:rPr lang="en-US" sz="1200" kern="0" dirty="0"/>
              <a:t>You can add a word by clicking the “+”.  You can use the default pronunciation or enter the word as you would pronounce it.     </a:t>
            </a:r>
          </a:p>
          <a:p>
            <a:pPr marL="0" indent="0">
              <a:spcAft>
                <a:spcPts val="1200"/>
              </a:spcAft>
              <a:buFontTx/>
              <a:buNone/>
            </a:pPr>
            <a:r>
              <a:rPr lang="en-US" sz="1200" kern="0" dirty="0"/>
              <a:t>You can add written and spoken versions of names and facilities such as for example using nicknames or acronyms. Let’s try it!</a:t>
            </a:r>
          </a:p>
        </p:txBody>
      </p:sp>
      <p:sp>
        <p:nvSpPr>
          <p:cNvPr id="13" name="Rectangle 12">
            <a:extLst>
              <a:ext uri="{FF2B5EF4-FFF2-40B4-BE49-F238E27FC236}">
                <a16:creationId xmlns:a16="http://schemas.microsoft.com/office/drawing/2014/main" id="{816AB72B-9BE2-47EA-8148-328F1297767A}"/>
              </a:ext>
            </a:extLst>
          </p:cNvPr>
          <p:cNvSpPr/>
          <p:nvPr/>
        </p:nvSpPr>
        <p:spPr>
          <a:xfrm>
            <a:off x="6324600" y="3505200"/>
            <a:ext cx="304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4">
            <a:extLst>
              <a:ext uri="{FF2B5EF4-FFF2-40B4-BE49-F238E27FC236}">
                <a16:creationId xmlns:a16="http://schemas.microsoft.com/office/drawing/2014/main" id="{1030C698-40D4-4E00-B710-20B45135D514}"/>
              </a:ext>
            </a:extLst>
          </p:cNvPr>
          <p:cNvSpPr txBox="1">
            <a:spLocks/>
          </p:cNvSpPr>
          <p:nvPr/>
        </p:nvSpPr>
        <p:spPr>
          <a:xfrm>
            <a:off x="63375" y="3916097"/>
            <a:ext cx="1985157" cy="2148280"/>
          </a:xfrm>
          <a:prstGeom prst="rect">
            <a:avLst/>
          </a:prstGeom>
          <a:noFill/>
        </p:spPr>
        <p:txBody>
          <a:bodyPr wrap="square" rtlCol="0">
            <a:spAutoFit/>
          </a:bodyPr>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spcAft>
                <a:spcPts val="1200"/>
              </a:spcAft>
              <a:buFontTx/>
              <a:buNone/>
            </a:pPr>
            <a:r>
              <a:rPr lang="en-US" sz="1200" kern="0" dirty="0"/>
              <a:t>To access, you can also say one of the following commands:</a:t>
            </a:r>
          </a:p>
          <a:p>
            <a:pPr>
              <a:spcAft>
                <a:spcPts val="1200"/>
              </a:spcAft>
            </a:pPr>
            <a:r>
              <a:rPr lang="en-US" sz="1200" kern="0" dirty="0">
                <a:solidFill>
                  <a:srgbClr val="EA5F00"/>
                </a:solidFill>
              </a:rPr>
              <a:t>“Manage Vocabulary”</a:t>
            </a:r>
          </a:p>
          <a:p>
            <a:pPr>
              <a:spcAft>
                <a:spcPts val="1200"/>
              </a:spcAft>
            </a:pPr>
            <a:r>
              <a:rPr lang="en-US" sz="1200" kern="0" dirty="0">
                <a:solidFill>
                  <a:srgbClr val="EA5F00"/>
                </a:solidFill>
              </a:rPr>
              <a:t>“Edit Vocabulary”</a:t>
            </a:r>
          </a:p>
          <a:p>
            <a:pPr>
              <a:spcAft>
                <a:spcPts val="1200"/>
              </a:spcAft>
            </a:pPr>
            <a:r>
              <a:rPr lang="en-US" sz="1200" kern="0" dirty="0">
                <a:solidFill>
                  <a:srgbClr val="EA5F00"/>
                </a:solidFill>
              </a:rPr>
              <a:t>“Manage Words”</a:t>
            </a:r>
          </a:p>
          <a:p>
            <a:pPr marL="0" indent="0">
              <a:spcAft>
                <a:spcPts val="1200"/>
              </a:spcAft>
              <a:buFontTx/>
              <a:buNone/>
            </a:pPr>
            <a:endParaRPr lang="en-US" sz="1200" kern="0" dirty="0"/>
          </a:p>
        </p:txBody>
      </p:sp>
      <p:pic>
        <p:nvPicPr>
          <p:cNvPr id="2" name="Picture 1">
            <a:extLst>
              <a:ext uri="{FF2B5EF4-FFF2-40B4-BE49-F238E27FC236}">
                <a16:creationId xmlns:a16="http://schemas.microsoft.com/office/drawing/2014/main" id="{12C60E28-2698-4925-8F11-3E1BCF450A3C}"/>
              </a:ext>
            </a:extLst>
          </p:cNvPr>
          <p:cNvPicPr>
            <a:picLocks noChangeAspect="1"/>
          </p:cNvPicPr>
          <p:nvPr/>
        </p:nvPicPr>
        <p:blipFill>
          <a:blip r:embed="rId3"/>
          <a:stretch>
            <a:fillRect/>
          </a:stretch>
        </p:blipFill>
        <p:spPr>
          <a:xfrm flipH="1">
            <a:off x="8086530" y="3344597"/>
            <a:ext cx="860097" cy="1143000"/>
          </a:xfrm>
          <a:prstGeom prst="rect">
            <a:avLst/>
          </a:prstGeom>
        </p:spPr>
      </p:pic>
      <p:sp>
        <p:nvSpPr>
          <p:cNvPr id="28" name="Rectangle 27">
            <a:extLst>
              <a:ext uri="{FF2B5EF4-FFF2-40B4-BE49-F238E27FC236}">
                <a16:creationId xmlns:a16="http://schemas.microsoft.com/office/drawing/2014/main" id="{4ACD3868-7D80-4887-BED1-FF1C03A6CBE9}"/>
              </a:ext>
            </a:extLst>
          </p:cNvPr>
          <p:cNvSpPr/>
          <p:nvPr/>
        </p:nvSpPr>
        <p:spPr>
          <a:xfrm>
            <a:off x="2743200" y="5486400"/>
            <a:ext cx="1381126"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3AE5E75-3D60-49DD-ACAA-1B7C389251A6}"/>
              </a:ext>
            </a:extLst>
          </p:cNvPr>
          <p:cNvPicPr>
            <a:picLocks noGrp="1" noChangeAspect="1"/>
          </p:cNvPicPr>
          <p:nvPr>
            <p:ph idx="1"/>
          </p:nvPr>
        </p:nvPicPr>
        <p:blipFill>
          <a:blip r:embed="rId4"/>
          <a:stretch>
            <a:fillRect/>
          </a:stretch>
        </p:blipFill>
        <p:spPr>
          <a:xfrm>
            <a:off x="5237452" y="3429000"/>
            <a:ext cx="1905431" cy="2711577"/>
          </a:xfrm>
          <a:ln w="12700">
            <a:solidFill>
              <a:schemeClr val="tx1"/>
            </a:solidFill>
          </a:ln>
        </p:spPr>
      </p:pic>
      <p:cxnSp>
        <p:nvCxnSpPr>
          <p:cNvPr id="25" name="Straight Arrow Connector 24">
            <a:extLst>
              <a:ext uri="{FF2B5EF4-FFF2-40B4-BE49-F238E27FC236}">
                <a16:creationId xmlns:a16="http://schemas.microsoft.com/office/drawing/2014/main" id="{319805E8-C2DE-4069-9939-93D9A48C7DD2}"/>
              </a:ext>
            </a:extLst>
          </p:cNvPr>
          <p:cNvCxnSpPr>
            <a:cxnSpLocks/>
          </p:cNvCxnSpPr>
          <p:nvPr/>
        </p:nvCxnSpPr>
        <p:spPr>
          <a:xfrm flipH="1">
            <a:off x="6477000" y="3200400"/>
            <a:ext cx="1295400" cy="4191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FA366C2-6919-65D5-A258-C5E1AF00D4EA}"/>
              </a:ext>
            </a:extLst>
          </p:cNvPr>
          <p:cNvSpPr/>
          <p:nvPr/>
        </p:nvSpPr>
        <p:spPr>
          <a:xfrm>
            <a:off x="4698986" y="3619500"/>
            <a:ext cx="289611" cy="2543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2846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58CAE-5048-045A-4247-DA10210FC340}"/>
              </a:ext>
            </a:extLst>
          </p:cNvPr>
          <p:cNvPicPr>
            <a:picLocks noChangeAspect="1"/>
          </p:cNvPicPr>
          <p:nvPr/>
        </p:nvPicPr>
        <p:blipFill>
          <a:blip r:embed="rId2"/>
          <a:stretch>
            <a:fillRect/>
          </a:stretch>
        </p:blipFill>
        <p:spPr>
          <a:xfrm>
            <a:off x="76200" y="2122171"/>
            <a:ext cx="3352635" cy="3405020"/>
          </a:xfrm>
          <a:prstGeom prst="rect">
            <a:avLst/>
          </a:prstGeom>
        </p:spPr>
      </p:pic>
      <p:pic>
        <p:nvPicPr>
          <p:cNvPr id="16" name="Content Placeholder 5">
            <a:extLst>
              <a:ext uri="{FF2B5EF4-FFF2-40B4-BE49-F238E27FC236}">
                <a16:creationId xmlns:a16="http://schemas.microsoft.com/office/drawing/2014/main" id="{06072B91-0CB6-4FDD-928D-45C2798CD7DA}"/>
              </a:ext>
            </a:extLst>
          </p:cNvPr>
          <p:cNvPicPr>
            <a:picLocks noGrp="1" noChangeAspect="1"/>
          </p:cNvPicPr>
          <p:nvPr>
            <p:ph idx="1"/>
          </p:nvPr>
        </p:nvPicPr>
        <p:blipFill>
          <a:blip r:embed="rId3"/>
          <a:stretch>
            <a:fillRect/>
          </a:stretch>
        </p:blipFill>
        <p:spPr>
          <a:xfrm>
            <a:off x="3488748" y="2123447"/>
            <a:ext cx="2454852" cy="3372996"/>
          </a:xfrm>
          <a:ln w="12700">
            <a:solidFill>
              <a:schemeClr val="tx1"/>
            </a:solidFill>
          </a:ln>
        </p:spPr>
      </p:pic>
      <p:sp>
        <p:nvSpPr>
          <p:cNvPr id="8195" name="Title 2"/>
          <p:cNvSpPr>
            <a:spLocks noGrp="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a:latin typeface="Arial" pitchFamily="34" charset="0"/>
                <a:cs typeface="Arial" pitchFamily="34" charset="0"/>
              </a:rPr>
              <a:t>Manage Vocabulary</a:t>
            </a:r>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535A5D"/>
                </a:solidFill>
                <a:latin typeface="Arial" pitchFamily="34" charset="0"/>
                <a:ea typeface="ＭＳ Ｐゴシック" pitchFamily="34" charset="-128"/>
              </a:defRPr>
            </a:lvl1pPr>
            <a:lvl2pPr marL="742950" indent="-285750" eaLnBrk="0" hangingPunct="0">
              <a:defRPr sz="2800" b="1">
                <a:solidFill>
                  <a:srgbClr val="535A5D"/>
                </a:solidFill>
                <a:latin typeface="Arial" pitchFamily="34" charset="0"/>
                <a:ea typeface="ＭＳ Ｐゴシック" pitchFamily="34" charset="-128"/>
              </a:defRPr>
            </a:lvl2pPr>
            <a:lvl3pPr marL="1143000" indent="-228600" eaLnBrk="0" hangingPunct="0">
              <a:defRPr sz="2800" b="1">
                <a:solidFill>
                  <a:srgbClr val="535A5D"/>
                </a:solidFill>
                <a:latin typeface="Arial" pitchFamily="34" charset="0"/>
                <a:ea typeface="ＭＳ Ｐゴシック" pitchFamily="34" charset="-128"/>
              </a:defRPr>
            </a:lvl3pPr>
            <a:lvl4pPr marL="1600200" indent="-228600" eaLnBrk="0" hangingPunct="0">
              <a:defRPr sz="2800" b="1">
                <a:solidFill>
                  <a:srgbClr val="535A5D"/>
                </a:solidFill>
                <a:latin typeface="Arial" pitchFamily="34" charset="0"/>
                <a:ea typeface="ＭＳ Ｐゴシック" pitchFamily="34" charset="-128"/>
              </a:defRPr>
            </a:lvl4pPr>
            <a:lvl5pPr marL="2057400" indent="-228600" eaLnBrk="0" hangingPunct="0">
              <a:defRPr sz="2800" b="1">
                <a:solidFill>
                  <a:srgbClr val="535A5D"/>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535A5D"/>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E251FCF-5372-4614-86EE-2346D10534B8}" type="slidenum">
              <a:rPr kumimoji="0" lang="en-US" sz="1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anose="020B0604020202020204" pitchFamily="34" charset="0"/>
            </a:endParaRPr>
          </a:p>
        </p:txBody>
      </p:sp>
      <p:sp>
        <p:nvSpPr>
          <p:cNvPr id="26" name="TextBox 25">
            <a:extLst>
              <a:ext uri="{FF2B5EF4-FFF2-40B4-BE49-F238E27FC236}">
                <a16:creationId xmlns:a16="http://schemas.microsoft.com/office/drawing/2014/main" id="{8B8B35C3-A523-40DC-9AED-04EAC7D7A0B0}"/>
              </a:ext>
            </a:extLst>
          </p:cNvPr>
          <p:cNvSpPr txBox="1"/>
          <p:nvPr/>
        </p:nvSpPr>
        <p:spPr>
          <a:xfrm>
            <a:off x="5105399" y="1009471"/>
            <a:ext cx="3808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ED7DD52D-E3F2-462C-BDEE-EF20D5434E25}"/>
              </a:ext>
            </a:extLst>
          </p:cNvPr>
          <p:cNvSpPr txBox="1"/>
          <p:nvPr/>
        </p:nvSpPr>
        <p:spPr>
          <a:xfrm rot="10800000" flipV="1">
            <a:off x="63373" y="1053404"/>
            <a:ext cx="88504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rial" panose="020B0604020202020204" pitchFamily="34" charset="0"/>
                <a:cs typeface="Arial" panose="020B0604020202020204" pitchFamily="34" charset="0"/>
              </a:rPr>
              <a:t>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pen Manage Vocabulary by either using the menu option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 Vocabulary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by using one of the three commands: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Content Placeholder 4">
            <a:extLst>
              <a:ext uri="{FF2B5EF4-FFF2-40B4-BE49-F238E27FC236}">
                <a16:creationId xmlns:a16="http://schemas.microsoft.com/office/drawing/2014/main" id="{1030C698-40D4-4E00-B710-20B45135D514}"/>
              </a:ext>
            </a:extLst>
          </p:cNvPr>
          <p:cNvSpPr txBox="1">
            <a:spLocks/>
          </p:cNvSpPr>
          <p:nvPr/>
        </p:nvSpPr>
        <p:spPr>
          <a:xfrm>
            <a:off x="5940298" y="2438400"/>
            <a:ext cx="2517902" cy="2554545"/>
          </a:xfrm>
          <a:prstGeom prst="rect">
            <a:avLst/>
          </a:prstGeom>
          <a:noFill/>
        </p:spPr>
        <p:txBody>
          <a:bodyPr wrap="square" rtlCol="0">
            <a:spAutoFit/>
          </a:bodyPr>
          <a:lstStyle>
            <a:lvl1pPr marL="342900" indent="-3429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ヒラギノ角ゴ Pro W3"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18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l" defTabSz="914400" rtl="0" eaLnBrk="0" fontAlgn="base" latinLnBrk="0" hangingPunct="0">
              <a:lnSpc>
                <a:spcPct val="100000"/>
              </a:lnSpc>
              <a:spcBef>
                <a:spcPct val="20000"/>
              </a:spcBef>
              <a:spcAft>
                <a:spcPts val="120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ヒラギノ角ゴ Pro W3" charset="-128"/>
                <a:cs typeface="Arial"/>
              </a:rPr>
              <a:t>To access, you can also say one of the following commands:</a:t>
            </a:r>
          </a:p>
          <a:p>
            <a:pPr marL="342900" marR="0" lvl="0" indent="-342900" algn="l" defTabSz="914400" rtl="0" eaLnBrk="0" fontAlgn="base" latinLnBrk="0" hangingPunct="0">
              <a:lnSpc>
                <a:spcPct val="100000"/>
              </a:lnSpc>
              <a:spcBef>
                <a:spcPct val="20000"/>
              </a:spcBef>
              <a:spcAft>
                <a:spcPts val="1200"/>
              </a:spcAft>
              <a:buClrTx/>
              <a:buSzTx/>
              <a:buFontTx/>
              <a:buChar char="•"/>
              <a:tabLst/>
              <a:defRPr/>
            </a:pPr>
            <a:r>
              <a:rPr kumimoji="0" lang="en-US" sz="1600" b="0" i="0" u="none" strike="noStrike" kern="0" cap="none" spc="0" normalizeH="0" baseline="0" noProof="0" dirty="0">
                <a:ln>
                  <a:noFill/>
                </a:ln>
                <a:solidFill>
                  <a:srgbClr val="EA5F00"/>
                </a:solidFill>
                <a:effectLst/>
                <a:uLnTx/>
                <a:uFillTx/>
                <a:latin typeface="Arial"/>
                <a:ea typeface="ヒラギノ角ゴ Pro W3" charset="-128"/>
                <a:cs typeface="Arial"/>
              </a:rPr>
              <a:t>“Manage Vocabulary”</a:t>
            </a:r>
          </a:p>
          <a:p>
            <a:pPr marL="342900" marR="0" lvl="0" indent="-342900" algn="l" defTabSz="914400" rtl="0" eaLnBrk="0" fontAlgn="base" latinLnBrk="0" hangingPunct="0">
              <a:lnSpc>
                <a:spcPct val="100000"/>
              </a:lnSpc>
              <a:spcBef>
                <a:spcPct val="20000"/>
              </a:spcBef>
              <a:spcAft>
                <a:spcPts val="1200"/>
              </a:spcAft>
              <a:buClrTx/>
              <a:buSzTx/>
              <a:buFontTx/>
              <a:buChar char="•"/>
              <a:tabLst/>
              <a:defRPr/>
            </a:pPr>
            <a:r>
              <a:rPr kumimoji="0" lang="en-US" sz="1600" b="0" i="0" u="none" strike="noStrike" kern="0" cap="none" spc="0" normalizeH="0" baseline="0" noProof="0" dirty="0">
                <a:ln>
                  <a:noFill/>
                </a:ln>
                <a:solidFill>
                  <a:srgbClr val="EA5F00"/>
                </a:solidFill>
                <a:effectLst/>
                <a:uLnTx/>
                <a:uFillTx/>
                <a:latin typeface="Arial"/>
                <a:ea typeface="ヒラギノ角ゴ Pro W3" charset="-128"/>
                <a:cs typeface="Arial"/>
              </a:rPr>
              <a:t>“Edit Vocabulary”</a:t>
            </a:r>
          </a:p>
          <a:p>
            <a:pPr marL="342900" marR="0" lvl="0" indent="-342900" algn="l" defTabSz="914400" rtl="0" eaLnBrk="0" fontAlgn="base" latinLnBrk="0" hangingPunct="0">
              <a:lnSpc>
                <a:spcPct val="100000"/>
              </a:lnSpc>
              <a:spcBef>
                <a:spcPct val="20000"/>
              </a:spcBef>
              <a:spcAft>
                <a:spcPts val="1200"/>
              </a:spcAft>
              <a:buClrTx/>
              <a:buSzTx/>
              <a:buFontTx/>
              <a:buChar char="•"/>
              <a:tabLst/>
              <a:defRPr/>
            </a:pPr>
            <a:r>
              <a:rPr kumimoji="0" lang="en-US" sz="1600" b="0" i="0" u="none" strike="noStrike" kern="0" cap="none" spc="0" normalizeH="0" baseline="0" noProof="0" dirty="0">
                <a:ln>
                  <a:noFill/>
                </a:ln>
                <a:solidFill>
                  <a:srgbClr val="EA5F00"/>
                </a:solidFill>
                <a:effectLst/>
                <a:uLnTx/>
                <a:uFillTx/>
                <a:latin typeface="Arial"/>
                <a:ea typeface="ヒラギノ角ゴ Pro W3" charset="-128"/>
                <a:cs typeface="Arial"/>
              </a:rPr>
              <a:t>“Manage Words”</a:t>
            </a:r>
          </a:p>
          <a:p>
            <a:pPr marL="0" marR="0" lvl="0" indent="0" algn="l" defTabSz="914400" rtl="0" eaLnBrk="0" fontAlgn="base" latinLnBrk="0" hangingPunct="0">
              <a:lnSpc>
                <a:spcPct val="100000"/>
              </a:lnSpc>
              <a:spcBef>
                <a:spcPct val="20000"/>
              </a:spcBef>
              <a:spcAft>
                <a:spcPts val="120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a:ea typeface="ヒラギノ角ゴ Pro W3" charset="-128"/>
              <a:cs typeface="Arial"/>
            </a:endParaRPr>
          </a:p>
        </p:txBody>
      </p:sp>
      <p:pic>
        <p:nvPicPr>
          <p:cNvPr id="2" name="Picture 1">
            <a:extLst>
              <a:ext uri="{FF2B5EF4-FFF2-40B4-BE49-F238E27FC236}">
                <a16:creationId xmlns:a16="http://schemas.microsoft.com/office/drawing/2014/main" id="{12C60E28-2698-4925-8F11-3E1BCF450A3C}"/>
              </a:ext>
            </a:extLst>
          </p:cNvPr>
          <p:cNvPicPr>
            <a:picLocks noChangeAspect="1"/>
          </p:cNvPicPr>
          <p:nvPr/>
        </p:nvPicPr>
        <p:blipFill>
          <a:blip r:embed="rId4"/>
          <a:stretch>
            <a:fillRect/>
          </a:stretch>
        </p:blipFill>
        <p:spPr>
          <a:xfrm flipH="1">
            <a:off x="8207703" y="2819400"/>
            <a:ext cx="860097" cy="1143000"/>
          </a:xfrm>
          <a:prstGeom prst="rect">
            <a:avLst/>
          </a:prstGeom>
        </p:spPr>
      </p:pic>
      <p:sp>
        <p:nvSpPr>
          <p:cNvPr id="28" name="Rectangle 27">
            <a:extLst>
              <a:ext uri="{FF2B5EF4-FFF2-40B4-BE49-F238E27FC236}">
                <a16:creationId xmlns:a16="http://schemas.microsoft.com/office/drawing/2014/main" id="{4ACD3868-7D80-4887-BED1-FF1C03A6CBE9}"/>
              </a:ext>
            </a:extLst>
          </p:cNvPr>
          <p:cNvSpPr/>
          <p:nvPr/>
        </p:nvSpPr>
        <p:spPr>
          <a:xfrm>
            <a:off x="187843" y="4953000"/>
            <a:ext cx="2073604" cy="4058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6" name="Rectangle 5">
            <a:extLst>
              <a:ext uri="{FF2B5EF4-FFF2-40B4-BE49-F238E27FC236}">
                <a16:creationId xmlns:a16="http://schemas.microsoft.com/office/drawing/2014/main" id="{D8FD420D-F46B-93A7-E319-14243B575CC5}"/>
              </a:ext>
            </a:extLst>
          </p:cNvPr>
          <p:cNvSpPr/>
          <p:nvPr/>
        </p:nvSpPr>
        <p:spPr>
          <a:xfrm>
            <a:off x="3048001" y="2438400"/>
            <a:ext cx="304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6247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222252" y="862395"/>
            <a:ext cx="4542556" cy="4166805"/>
          </a:xfrm>
        </p:spPr>
        <p:txBody>
          <a:bodyPr/>
          <a:lstStyle/>
          <a:p>
            <a:r>
              <a:rPr lang="en-US" sz="1400" dirty="0"/>
              <a:t>When adding and training a word, Dragon may successfully add it on the first attempt at training and state </a:t>
            </a:r>
            <a:r>
              <a:rPr lang="en-US" sz="1400" b="1" dirty="0"/>
              <a:t>The Vocabulary has been successfully trained.</a:t>
            </a:r>
          </a:p>
          <a:p>
            <a:endParaRPr lang="en-US" sz="1400" b="1" dirty="0"/>
          </a:p>
          <a:p>
            <a:endParaRPr lang="en-US" sz="1400" b="1" dirty="0"/>
          </a:p>
          <a:p>
            <a:r>
              <a:rPr lang="en-US" sz="1400" dirty="0"/>
              <a:t>You may see a message stating:  </a:t>
            </a:r>
            <a:r>
              <a:rPr lang="en-US" sz="1400" b="1" dirty="0"/>
              <a:t>“Training the Vocabulary has failed.  Please try again.”</a:t>
            </a:r>
          </a:p>
          <a:p>
            <a:endParaRPr lang="en-US" sz="1400" b="1" dirty="0"/>
          </a:p>
          <a:p>
            <a:endParaRPr lang="en-US" sz="1400" b="1" dirty="0"/>
          </a:p>
          <a:p>
            <a:r>
              <a:rPr lang="en-US" sz="1400" dirty="0"/>
              <a:t>You may see a message stating:  “</a:t>
            </a:r>
            <a:r>
              <a:rPr lang="en-US" sz="1400" b="1" dirty="0"/>
              <a:t>The audio quality is not good enough; click Retry and say the word again.”</a:t>
            </a:r>
          </a:p>
          <a:p>
            <a:endParaRPr lang="en-US" sz="1400" b="1" dirty="0"/>
          </a:p>
          <a:p>
            <a:endParaRPr lang="en-US" sz="1400" b="1" dirty="0"/>
          </a:p>
          <a:p>
            <a:r>
              <a:rPr lang="en-US" sz="1400" dirty="0"/>
              <a:t>You may see a message stating:  </a:t>
            </a:r>
            <a:r>
              <a:rPr lang="en-US" sz="1400" b="1" dirty="0"/>
              <a:t>“The word as you said it differs too much from how it is written.  Enter the word as you would pronounce it…”</a:t>
            </a:r>
          </a:p>
          <a:p>
            <a:endParaRPr lang="en-US" sz="1400" b="1" dirty="0"/>
          </a:p>
          <a:p>
            <a:endParaRPr lang="en-US" sz="1400" b="1" dirty="0"/>
          </a:p>
          <a:p>
            <a:pPr marL="0" indent="0">
              <a:buNone/>
            </a:pPr>
            <a:endParaRPr lang="en-US" sz="1400" b="1" dirty="0"/>
          </a:p>
          <a:p>
            <a:pPr marL="0" indent="0">
              <a:buNone/>
            </a:pPr>
            <a:r>
              <a:rPr lang="en-US" sz="1400" b="1" dirty="0"/>
              <a:t>                                  Let’s try adding some words!!!!</a:t>
            </a:r>
          </a:p>
          <a:p>
            <a:endParaRPr lang="en-US" sz="1400" dirty="0"/>
          </a:p>
          <a:p>
            <a:endParaRPr lang="en-US" sz="1400" dirty="0"/>
          </a:p>
          <a:p>
            <a:endParaRPr lang="en-US" sz="1400" dirty="0"/>
          </a:p>
          <a:p>
            <a:endParaRPr lang="en-US" sz="1400" dirty="0">
              <a:solidFill>
                <a:schemeClr val="accent6"/>
              </a:solidFill>
            </a:endParaRPr>
          </a:p>
          <a:p>
            <a:endParaRPr lang="en-US" dirty="0">
              <a:solidFill>
                <a:schemeClr val="accent6"/>
              </a:solidFill>
            </a:endParaRPr>
          </a:p>
          <a:p>
            <a:endParaRPr lang="en-US"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p:txBody>
          <a:bodyPr/>
          <a:lstStyle/>
          <a:p>
            <a:br>
              <a:rPr lang="en-US" dirty="0"/>
            </a:br>
            <a:r>
              <a:rPr lang="en-US" dirty="0"/>
              <a:t>Adding Words To Manage Vocabulary</a:t>
            </a:r>
            <a:br>
              <a:rPr lang="en-US" dirty="0"/>
            </a:br>
            <a:r>
              <a:rPr lang="en-US" dirty="0"/>
              <a:t>Possible Outcomes</a:t>
            </a:r>
            <a:br>
              <a:rPr lang="en-US" dirty="0"/>
            </a:br>
            <a:endParaRPr lang="en-US" dirty="0"/>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US" altLang="en-US" sz="1200" b="0" i="0" u="none" strike="noStrike" kern="1200" cap="none" spc="0" normalizeH="0" baseline="0" noProof="0" dirty="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pic>
        <p:nvPicPr>
          <p:cNvPr id="22" name="Picture 21">
            <a:extLst>
              <a:ext uri="{FF2B5EF4-FFF2-40B4-BE49-F238E27FC236}">
                <a16:creationId xmlns:a16="http://schemas.microsoft.com/office/drawing/2014/main" id="{0ED34CA6-9399-4D56-8747-9B881AD4909B}"/>
              </a:ext>
            </a:extLst>
          </p:cNvPr>
          <p:cNvPicPr>
            <a:picLocks noChangeAspect="1"/>
          </p:cNvPicPr>
          <p:nvPr/>
        </p:nvPicPr>
        <p:blipFill>
          <a:blip r:embed="rId2"/>
          <a:stretch>
            <a:fillRect/>
          </a:stretch>
        </p:blipFill>
        <p:spPr>
          <a:xfrm>
            <a:off x="676768" y="3998422"/>
            <a:ext cx="3209432" cy="475471"/>
          </a:xfrm>
          <a:prstGeom prst="rect">
            <a:avLst/>
          </a:prstGeom>
          <a:ln w="12700">
            <a:solidFill>
              <a:schemeClr val="tx1"/>
            </a:solidFill>
          </a:ln>
        </p:spPr>
      </p:pic>
      <p:pic>
        <p:nvPicPr>
          <p:cNvPr id="23" name="Picture 22">
            <a:extLst>
              <a:ext uri="{FF2B5EF4-FFF2-40B4-BE49-F238E27FC236}">
                <a16:creationId xmlns:a16="http://schemas.microsoft.com/office/drawing/2014/main" id="{FF7E4C1F-52E3-47E6-AE7C-C605A84C9772}"/>
              </a:ext>
            </a:extLst>
          </p:cNvPr>
          <p:cNvPicPr>
            <a:picLocks noChangeAspect="1"/>
          </p:cNvPicPr>
          <p:nvPr/>
        </p:nvPicPr>
        <p:blipFill>
          <a:blip r:embed="rId3"/>
          <a:stretch>
            <a:fillRect/>
          </a:stretch>
        </p:blipFill>
        <p:spPr>
          <a:xfrm>
            <a:off x="674140" y="5358557"/>
            <a:ext cx="3292696" cy="637048"/>
          </a:xfrm>
          <a:prstGeom prst="rect">
            <a:avLst/>
          </a:prstGeom>
          <a:ln w="12700">
            <a:solidFill>
              <a:schemeClr val="tx1"/>
            </a:solidFill>
          </a:ln>
        </p:spPr>
      </p:pic>
      <p:pic>
        <p:nvPicPr>
          <p:cNvPr id="25" name="Picture 24">
            <a:extLst>
              <a:ext uri="{FF2B5EF4-FFF2-40B4-BE49-F238E27FC236}">
                <a16:creationId xmlns:a16="http://schemas.microsoft.com/office/drawing/2014/main" id="{5EBA690B-F903-4C8D-90E9-2F1DDA2ED8C8}"/>
              </a:ext>
            </a:extLst>
          </p:cNvPr>
          <p:cNvPicPr>
            <a:picLocks noChangeAspect="1"/>
          </p:cNvPicPr>
          <p:nvPr/>
        </p:nvPicPr>
        <p:blipFill>
          <a:blip r:embed="rId4"/>
          <a:stretch>
            <a:fillRect/>
          </a:stretch>
        </p:blipFill>
        <p:spPr>
          <a:xfrm>
            <a:off x="650492" y="2795265"/>
            <a:ext cx="3874554" cy="469117"/>
          </a:xfrm>
          <a:prstGeom prst="rect">
            <a:avLst/>
          </a:prstGeom>
          <a:ln w="12700">
            <a:solidFill>
              <a:schemeClr val="tx1"/>
            </a:solidFill>
          </a:ln>
        </p:spPr>
      </p:pic>
      <p:pic>
        <p:nvPicPr>
          <p:cNvPr id="33" name="Picture 32">
            <a:extLst>
              <a:ext uri="{FF2B5EF4-FFF2-40B4-BE49-F238E27FC236}">
                <a16:creationId xmlns:a16="http://schemas.microsoft.com/office/drawing/2014/main" id="{44545744-92DE-408A-A13F-E68C36F6B175}"/>
              </a:ext>
            </a:extLst>
          </p:cNvPr>
          <p:cNvPicPr>
            <a:picLocks noChangeAspect="1"/>
          </p:cNvPicPr>
          <p:nvPr/>
        </p:nvPicPr>
        <p:blipFill>
          <a:blip r:embed="rId5"/>
          <a:stretch>
            <a:fillRect/>
          </a:stretch>
        </p:blipFill>
        <p:spPr>
          <a:xfrm>
            <a:off x="7315199" y="951122"/>
            <a:ext cx="1500338" cy="2135095"/>
          </a:xfrm>
          <a:prstGeom prst="rect">
            <a:avLst/>
          </a:prstGeom>
          <a:ln w="12700">
            <a:solidFill>
              <a:schemeClr val="tx1"/>
            </a:solidFill>
          </a:ln>
        </p:spPr>
      </p:pic>
      <p:pic>
        <p:nvPicPr>
          <p:cNvPr id="32" name="Picture 31">
            <a:extLst>
              <a:ext uri="{FF2B5EF4-FFF2-40B4-BE49-F238E27FC236}">
                <a16:creationId xmlns:a16="http://schemas.microsoft.com/office/drawing/2014/main" id="{A8833A65-C2D4-4DEC-9898-77E711E2CE71}"/>
              </a:ext>
            </a:extLst>
          </p:cNvPr>
          <p:cNvPicPr>
            <a:picLocks noChangeAspect="1"/>
          </p:cNvPicPr>
          <p:nvPr/>
        </p:nvPicPr>
        <p:blipFill>
          <a:blip r:embed="rId6"/>
          <a:stretch>
            <a:fillRect/>
          </a:stretch>
        </p:blipFill>
        <p:spPr>
          <a:xfrm>
            <a:off x="650492" y="1785171"/>
            <a:ext cx="3715894" cy="406979"/>
          </a:xfrm>
          <a:prstGeom prst="rect">
            <a:avLst/>
          </a:prstGeom>
          <a:ln w="12700">
            <a:solidFill>
              <a:schemeClr val="tx1"/>
            </a:solidFill>
          </a:ln>
        </p:spPr>
      </p:pic>
      <p:pic>
        <p:nvPicPr>
          <p:cNvPr id="18" name="Picture 17">
            <a:extLst>
              <a:ext uri="{FF2B5EF4-FFF2-40B4-BE49-F238E27FC236}">
                <a16:creationId xmlns:a16="http://schemas.microsoft.com/office/drawing/2014/main" id="{E31F5D21-D997-4AA5-AC12-AFE7701B95CB}"/>
              </a:ext>
            </a:extLst>
          </p:cNvPr>
          <p:cNvPicPr>
            <a:picLocks noChangeAspect="1"/>
          </p:cNvPicPr>
          <p:nvPr/>
        </p:nvPicPr>
        <p:blipFill>
          <a:blip r:embed="rId7"/>
          <a:stretch>
            <a:fillRect/>
          </a:stretch>
        </p:blipFill>
        <p:spPr>
          <a:xfrm>
            <a:off x="6733922" y="1826994"/>
            <a:ext cx="1499433" cy="2135094"/>
          </a:xfrm>
          <a:prstGeom prst="rect">
            <a:avLst/>
          </a:prstGeom>
          <a:ln>
            <a:solidFill>
              <a:schemeClr val="accent1"/>
            </a:solidFill>
          </a:ln>
        </p:spPr>
      </p:pic>
      <p:pic>
        <p:nvPicPr>
          <p:cNvPr id="20" name="Picture 19">
            <a:extLst>
              <a:ext uri="{FF2B5EF4-FFF2-40B4-BE49-F238E27FC236}">
                <a16:creationId xmlns:a16="http://schemas.microsoft.com/office/drawing/2014/main" id="{58D4E254-48F8-4A60-81A5-1E492300A952}"/>
              </a:ext>
            </a:extLst>
          </p:cNvPr>
          <p:cNvPicPr>
            <a:picLocks noChangeAspect="1"/>
          </p:cNvPicPr>
          <p:nvPr/>
        </p:nvPicPr>
        <p:blipFill>
          <a:blip r:embed="rId8"/>
          <a:stretch>
            <a:fillRect/>
          </a:stretch>
        </p:blipFill>
        <p:spPr>
          <a:xfrm>
            <a:off x="6298187" y="2826791"/>
            <a:ext cx="1422253" cy="2031791"/>
          </a:xfrm>
          <a:prstGeom prst="rect">
            <a:avLst/>
          </a:prstGeom>
          <a:ln w="12700">
            <a:solidFill>
              <a:schemeClr val="tx1"/>
            </a:solidFill>
          </a:ln>
        </p:spPr>
      </p:pic>
      <p:pic>
        <p:nvPicPr>
          <p:cNvPr id="31" name="Picture 30">
            <a:extLst>
              <a:ext uri="{FF2B5EF4-FFF2-40B4-BE49-F238E27FC236}">
                <a16:creationId xmlns:a16="http://schemas.microsoft.com/office/drawing/2014/main" id="{196E816C-E9A3-4882-BA23-7F850C724D13}"/>
              </a:ext>
            </a:extLst>
          </p:cNvPr>
          <p:cNvPicPr>
            <a:picLocks noChangeAspect="1"/>
          </p:cNvPicPr>
          <p:nvPr/>
        </p:nvPicPr>
        <p:blipFill>
          <a:blip r:embed="rId9"/>
          <a:stretch>
            <a:fillRect/>
          </a:stretch>
        </p:blipFill>
        <p:spPr>
          <a:xfrm>
            <a:off x="5432414" y="3998422"/>
            <a:ext cx="1597708" cy="2273661"/>
          </a:xfrm>
          <a:prstGeom prst="rect">
            <a:avLst/>
          </a:prstGeom>
          <a:ln w="12700">
            <a:solidFill>
              <a:schemeClr val="tx1"/>
            </a:solidFill>
          </a:ln>
        </p:spPr>
      </p:pic>
    </p:spTree>
    <p:extLst>
      <p:ext uri="{BB962C8B-B14F-4D97-AF65-F5344CB8AC3E}">
        <p14:creationId xmlns:p14="http://schemas.microsoft.com/office/powerpoint/2010/main" val="39625096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E94519-751B-489D-994D-4CD0E415BE9F}"/>
              </a:ext>
            </a:extLst>
          </p:cNvPr>
          <p:cNvSpPr>
            <a:spLocks noGrp="1"/>
          </p:cNvSpPr>
          <p:nvPr>
            <p:ph idx="1"/>
          </p:nvPr>
        </p:nvSpPr>
        <p:spPr>
          <a:xfrm>
            <a:off x="222251" y="915314"/>
            <a:ext cx="5157463" cy="4113886"/>
          </a:xfrm>
        </p:spPr>
        <p:txBody>
          <a:bodyPr/>
          <a:lstStyle/>
          <a:p>
            <a:r>
              <a:rPr lang="en-US" dirty="0"/>
              <a:t>Click the </a:t>
            </a:r>
            <a:r>
              <a:rPr lang="en-US" b="1" dirty="0"/>
              <a:t>+</a:t>
            </a:r>
            <a:r>
              <a:rPr lang="en-US" dirty="0"/>
              <a:t> sign to add a word:</a:t>
            </a:r>
          </a:p>
          <a:p>
            <a:endParaRPr lang="en-US" dirty="0"/>
          </a:p>
          <a:p>
            <a:r>
              <a:rPr lang="en-US" dirty="0"/>
              <a:t>We will add the name </a:t>
            </a:r>
            <a:r>
              <a:rPr lang="en-US" b="1" u="sng" dirty="0"/>
              <a:t>Hilko</a:t>
            </a:r>
            <a:r>
              <a:rPr lang="en-US" dirty="0"/>
              <a:t> in the </a:t>
            </a:r>
            <a:r>
              <a:rPr lang="en-US" b="1" dirty="0"/>
              <a:t>Enter the word you want to add: </a:t>
            </a:r>
            <a:r>
              <a:rPr lang="en-US" dirty="0"/>
              <a:t>text</a:t>
            </a:r>
            <a:r>
              <a:rPr lang="en-US" b="1" dirty="0"/>
              <a:t> </a:t>
            </a:r>
            <a:r>
              <a:rPr lang="en-US" dirty="0"/>
              <a:t>field.</a:t>
            </a:r>
          </a:p>
          <a:p>
            <a:endParaRPr lang="en-US" dirty="0"/>
          </a:p>
          <a:p>
            <a:endParaRPr lang="en-US" sz="1400" dirty="0">
              <a:solidFill>
                <a:schemeClr val="accent6"/>
              </a:solidFill>
            </a:endParaRPr>
          </a:p>
          <a:p>
            <a:pPr marL="0" indent="0">
              <a:buNone/>
            </a:pPr>
            <a:endParaRPr lang="en-US" dirty="0">
              <a:solidFill>
                <a:schemeClr val="accent6"/>
              </a:solidFill>
            </a:endParaRPr>
          </a:p>
          <a:p>
            <a:pPr marL="0" indent="0">
              <a:buNone/>
            </a:pPr>
            <a:endParaRPr lang="en-US" dirty="0">
              <a:solidFill>
                <a:schemeClr val="accent6"/>
              </a:solidFill>
            </a:endParaRPr>
          </a:p>
        </p:txBody>
      </p:sp>
      <p:sp>
        <p:nvSpPr>
          <p:cNvPr id="3" name="Title 2">
            <a:extLst>
              <a:ext uri="{FF2B5EF4-FFF2-40B4-BE49-F238E27FC236}">
                <a16:creationId xmlns:a16="http://schemas.microsoft.com/office/drawing/2014/main" id="{F9B2249C-70FD-403E-B7D5-FF5536610C81}"/>
              </a:ext>
            </a:extLst>
          </p:cNvPr>
          <p:cNvSpPr>
            <a:spLocks noGrp="1"/>
          </p:cNvSpPr>
          <p:nvPr>
            <p:ph type="title"/>
          </p:nvPr>
        </p:nvSpPr>
        <p:spPr/>
        <p:txBody>
          <a:bodyPr/>
          <a:lstStyle/>
          <a:p>
            <a:r>
              <a:rPr lang="en-US" dirty="0"/>
              <a:t>Adding Words To Manage Vocabulary</a:t>
            </a:r>
            <a:br>
              <a:rPr lang="en-US" dirty="0"/>
            </a:br>
            <a:endParaRPr lang="en-US" dirty="0"/>
          </a:p>
        </p:txBody>
      </p:sp>
      <p:sp>
        <p:nvSpPr>
          <p:cNvPr id="4" name="Slide Number Placeholder 3">
            <a:extLst>
              <a:ext uri="{FF2B5EF4-FFF2-40B4-BE49-F238E27FC236}">
                <a16:creationId xmlns:a16="http://schemas.microsoft.com/office/drawing/2014/main" id="{10B3BEBE-3DBC-455A-A599-67DFDAE65FE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517A17-DD96-4BF8-82F9-A111E274893B}" type="slidenum">
              <a:rPr kumimoji="0" lang="en-US" altLang="en-US" sz="1200" b="0" i="0" u="none" strike="noStrike" kern="1200" cap="none" spc="0" normalizeH="0" baseline="0" noProof="0" smtClean="0">
                <a:ln>
                  <a:noFill/>
                </a:ln>
                <a:solidFill>
                  <a:prstClr val="white"/>
                </a:solidFill>
                <a:effectLst/>
                <a:uLnTx/>
                <a:uFillTx/>
                <a:latin typeface="Palatino Linotype"/>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Palatino Linotype"/>
              <a:ea typeface="ＭＳ Ｐゴシック" panose="020B0600070205080204" pitchFamily="34" charset="-128"/>
              <a:cs typeface="Arial" panose="020B0604020202020204" pitchFamily="34" charset="0"/>
            </a:endParaRPr>
          </a:p>
        </p:txBody>
      </p:sp>
      <p:sp>
        <p:nvSpPr>
          <p:cNvPr id="21" name="Rectangle 20">
            <a:extLst>
              <a:ext uri="{FF2B5EF4-FFF2-40B4-BE49-F238E27FC236}">
                <a16:creationId xmlns:a16="http://schemas.microsoft.com/office/drawing/2014/main" id="{F21FEDA4-2430-43BF-933B-634709001FE5}"/>
              </a:ext>
            </a:extLst>
          </p:cNvPr>
          <p:cNvSpPr/>
          <p:nvPr/>
        </p:nvSpPr>
        <p:spPr>
          <a:xfrm>
            <a:off x="7924800" y="1371600"/>
            <a:ext cx="194467" cy="1738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cxnSp>
        <p:nvCxnSpPr>
          <p:cNvPr id="28" name="Straight Arrow Connector 27">
            <a:extLst>
              <a:ext uri="{FF2B5EF4-FFF2-40B4-BE49-F238E27FC236}">
                <a16:creationId xmlns:a16="http://schemas.microsoft.com/office/drawing/2014/main" id="{2F70627D-AB8D-4556-A178-E6D803A4AF50}"/>
              </a:ext>
            </a:extLst>
          </p:cNvPr>
          <p:cNvCxnSpPr>
            <a:cxnSpLocks/>
          </p:cNvCxnSpPr>
          <p:nvPr/>
        </p:nvCxnSpPr>
        <p:spPr>
          <a:xfrm>
            <a:off x="2286000" y="2971800"/>
            <a:ext cx="990600" cy="609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D07A05D-4B68-4D6D-BD7B-AEFA3A443261}"/>
              </a:ext>
            </a:extLst>
          </p:cNvPr>
          <p:cNvPicPr>
            <a:picLocks noChangeAspect="1"/>
          </p:cNvPicPr>
          <p:nvPr/>
        </p:nvPicPr>
        <p:blipFill>
          <a:blip r:embed="rId2"/>
          <a:stretch>
            <a:fillRect/>
          </a:stretch>
        </p:blipFill>
        <p:spPr>
          <a:xfrm>
            <a:off x="3352800" y="2684098"/>
            <a:ext cx="2688457" cy="3849258"/>
          </a:xfrm>
          <a:prstGeom prst="rect">
            <a:avLst/>
          </a:prstGeom>
          <a:ln w="12700">
            <a:solidFill>
              <a:schemeClr val="tx1"/>
            </a:solidFill>
          </a:ln>
        </p:spPr>
      </p:pic>
      <p:pic>
        <p:nvPicPr>
          <p:cNvPr id="14" name="Picture 13">
            <a:extLst>
              <a:ext uri="{FF2B5EF4-FFF2-40B4-BE49-F238E27FC236}">
                <a16:creationId xmlns:a16="http://schemas.microsoft.com/office/drawing/2014/main" id="{0E6B578E-78FB-415D-8A7E-1A89AC5D23DB}"/>
              </a:ext>
            </a:extLst>
          </p:cNvPr>
          <p:cNvPicPr>
            <a:picLocks noChangeAspect="1"/>
          </p:cNvPicPr>
          <p:nvPr/>
        </p:nvPicPr>
        <p:blipFill>
          <a:blip r:embed="rId3"/>
          <a:stretch>
            <a:fillRect/>
          </a:stretch>
        </p:blipFill>
        <p:spPr>
          <a:xfrm flipH="1">
            <a:off x="1638391" y="5181600"/>
            <a:ext cx="860097" cy="1143000"/>
          </a:xfrm>
          <a:prstGeom prst="rect">
            <a:avLst/>
          </a:prstGeom>
        </p:spPr>
      </p:pic>
      <p:sp>
        <p:nvSpPr>
          <p:cNvPr id="10" name="TextBox 9">
            <a:extLst>
              <a:ext uri="{FF2B5EF4-FFF2-40B4-BE49-F238E27FC236}">
                <a16:creationId xmlns:a16="http://schemas.microsoft.com/office/drawing/2014/main" id="{89E38A7C-040F-4BCA-A3FB-CFF267F1937F}"/>
              </a:ext>
            </a:extLst>
          </p:cNvPr>
          <p:cNvSpPr txBox="1"/>
          <p:nvPr/>
        </p:nvSpPr>
        <p:spPr>
          <a:xfrm>
            <a:off x="222251" y="3704272"/>
            <a:ext cx="3001552" cy="1477328"/>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Tip:  To bypass the </a:t>
            </a:r>
            <a:r>
              <a:rPr lang="en-US" b="1" dirty="0">
                <a:latin typeface="Arial" panose="020B0604020202020204" pitchFamily="34" charset="0"/>
                <a:cs typeface="Arial" panose="020B0604020202020204" pitchFamily="34" charset="0"/>
              </a:rPr>
              <a:t>Manage Vocabulary </a:t>
            </a:r>
            <a:r>
              <a:rPr lang="en-US" dirty="0">
                <a:latin typeface="Arial" panose="020B0604020202020204" pitchFamily="34" charset="0"/>
                <a:cs typeface="Arial" panose="020B0604020202020204" pitchFamily="34" charset="0"/>
              </a:rPr>
              <a:t>main window and directly open the </a:t>
            </a:r>
            <a:r>
              <a:rPr lang="en-US" b="1" dirty="0">
                <a:latin typeface="Arial" panose="020B0604020202020204" pitchFamily="34" charset="0"/>
                <a:cs typeface="Arial" panose="020B0604020202020204" pitchFamily="34" charset="0"/>
              </a:rPr>
              <a:t>Add Word </a:t>
            </a:r>
            <a:r>
              <a:rPr lang="en-US" dirty="0">
                <a:latin typeface="Arial" panose="020B0604020202020204" pitchFamily="34" charset="0"/>
                <a:cs typeface="Arial" panose="020B0604020202020204" pitchFamily="34" charset="0"/>
              </a:rPr>
              <a:t>window, use the command </a:t>
            </a:r>
            <a:r>
              <a:rPr lang="en-US" dirty="0">
                <a:solidFill>
                  <a:srgbClr val="EA5F00"/>
                </a:solidFill>
                <a:latin typeface="Arial" panose="020B0604020202020204" pitchFamily="34" charset="0"/>
                <a:cs typeface="Arial" panose="020B0604020202020204" pitchFamily="34" charset="0"/>
              </a:rPr>
              <a:t>“add word”</a:t>
            </a:r>
            <a:r>
              <a:rPr lang="en-US" dirty="0">
                <a:latin typeface="Arial" panose="020B0604020202020204" pitchFamily="34" charset="0"/>
                <a:cs typeface="Arial" panose="020B0604020202020204" pitchFamily="34" charset="0"/>
              </a:rPr>
              <a:t>.</a:t>
            </a:r>
            <a:endParaRPr lang="en-US" dirty="0">
              <a:solidFill>
                <a:srgbClr val="EA5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AF00046-E5F7-44D3-B23D-EBD2C9C50CBA}"/>
              </a:ext>
            </a:extLst>
          </p:cNvPr>
          <p:cNvPicPr>
            <a:picLocks noChangeAspect="1"/>
          </p:cNvPicPr>
          <p:nvPr/>
        </p:nvPicPr>
        <p:blipFill>
          <a:blip r:embed="rId4"/>
          <a:stretch>
            <a:fillRect/>
          </a:stretch>
        </p:blipFill>
        <p:spPr>
          <a:xfrm>
            <a:off x="6170254" y="953570"/>
            <a:ext cx="2917503" cy="4151830"/>
          </a:xfrm>
          <a:prstGeom prst="rect">
            <a:avLst/>
          </a:prstGeom>
          <a:ln w="12700">
            <a:solidFill>
              <a:srgbClr val="000000"/>
            </a:solidFill>
          </a:ln>
        </p:spPr>
      </p:pic>
      <p:cxnSp>
        <p:nvCxnSpPr>
          <p:cNvPr id="7" name="Straight Arrow Connector 6">
            <a:extLst>
              <a:ext uri="{FF2B5EF4-FFF2-40B4-BE49-F238E27FC236}">
                <a16:creationId xmlns:a16="http://schemas.microsoft.com/office/drawing/2014/main" id="{3A5FF274-5C92-4495-92B5-A6CEB9A7550A}"/>
              </a:ext>
            </a:extLst>
          </p:cNvPr>
          <p:cNvCxnSpPr>
            <a:cxnSpLocks/>
          </p:cNvCxnSpPr>
          <p:nvPr/>
        </p:nvCxnSpPr>
        <p:spPr>
          <a:xfrm>
            <a:off x="4772256" y="1219200"/>
            <a:ext cx="285674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732097"/>
      </p:ext>
    </p:extLst>
  </p:cSld>
  <p:clrMapOvr>
    <a:masterClrMapping/>
  </p:clrMapOvr>
</p:sld>
</file>

<file path=ppt/theme/theme1.xml><?xml version="1.0" encoding="utf-8"?>
<a:theme xmlns:a="http://schemas.openxmlformats.org/drawingml/2006/main" name="Default Design">
  <a:themeElements>
    <a:clrScheme name="UPMC">
      <a:dk1>
        <a:srgbClr val="000000"/>
      </a:dk1>
      <a:lt1>
        <a:srgbClr val="FFFFFF"/>
      </a:lt1>
      <a:dk2>
        <a:srgbClr val="000000"/>
      </a:dk2>
      <a:lt2>
        <a:srgbClr val="808080"/>
      </a:lt2>
      <a:accent1>
        <a:srgbClr val="00235A"/>
      </a:accent1>
      <a:accent2>
        <a:srgbClr val="3E73BE"/>
      </a:accent2>
      <a:accent3>
        <a:srgbClr val="661400"/>
      </a:accent3>
      <a:accent4>
        <a:srgbClr val="A94300"/>
      </a:accent4>
      <a:accent5>
        <a:srgbClr val="D28E00"/>
      </a:accent5>
      <a:accent6>
        <a:srgbClr val="505500"/>
      </a:accent6>
      <a:hlink>
        <a:srgbClr val="7D6C69"/>
      </a:hlink>
      <a:folHlink>
        <a:srgbClr val="99CC00"/>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UPMC">
      <a:dk1>
        <a:srgbClr val="000000"/>
      </a:dk1>
      <a:lt1>
        <a:srgbClr val="FFFFFF"/>
      </a:lt1>
      <a:dk2>
        <a:srgbClr val="000000"/>
      </a:dk2>
      <a:lt2>
        <a:srgbClr val="808080"/>
      </a:lt2>
      <a:accent1>
        <a:srgbClr val="00235A"/>
      </a:accent1>
      <a:accent2>
        <a:srgbClr val="3E73BE"/>
      </a:accent2>
      <a:accent3>
        <a:srgbClr val="661400"/>
      </a:accent3>
      <a:accent4>
        <a:srgbClr val="A94300"/>
      </a:accent4>
      <a:accent5>
        <a:srgbClr val="D28E00"/>
      </a:accent5>
      <a:accent6>
        <a:srgbClr val="505500"/>
      </a:accent6>
      <a:hlink>
        <a:srgbClr val="7D6C69"/>
      </a:hlink>
      <a:folHlink>
        <a:srgbClr val="99CC00"/>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UPMC_PPT_23">
      <a:dk1>
        <a:srgbClr val="000000"/>
      </a:dk1>
      <a:lt1>
        <a:srgbClr val="F0F0DE"/>
      </a:lt1>
      <a:dk2>
        <a:srgbClr val="44546A"/>
      </a:dk2>
      <a:lt2>
        <a:srgbClr val="E7E6E6"/>
      </a:lt2>
      <a:accent1>
        <a:srgbClr val="4D1049"/>
      </a:accent1>
      <a:accent2>
        <a:srgbClr val="904199"/>
      </a:accent2>
      <a:accent3>
        <a:srgbClr val="F37F89"/>
      </a:accent3>
      <a:accent4>
        <a:srgbClr val="BB2253"/>
      </a:accent4>
      <a:accent5>
        <a:srgbClr val="5761A7"/>
      </a:accent5>
      <a:accent6>
        <a:srgbClr val="96B8B9"/>
      </a:accent6>
      <a:hlink>
        <a:srgbClr val="A38E24"/>
      </a:hlink>
      <a:folHlink>
        <a:srgbClr val="F7E9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525276_PPT_FlierTemp_23_fnl" id="{7DFC7B91-B417-B948-9496-3476640E46E6}" vid="{C8C9C7E2-9551-7B4E-909A-88AA60FA316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9586C9FAE2924FADFFFB03B1DA7B46" ma:contentTypeVersion="14" ma:contentTypeDescription="Create a new document." ma:contentTypeScope="" ma:versionID="81e8250662651c1292a7fa7a0549567f">
  <xsd:schema xmlns:xsd="http://www.w3.org/2001/XMLSchema" xmlns:xs="http://www.w3.org/2001/XMLSchema" xmlns:p="http://schemas.microsoft.com/office/2006/metadata/properties" xmlns:ns1="http://schemas.microsoft.com/sharepoint/v3" xmlns:ns3="46ec41e3-df07-4240-970a-22f0e1da1910" xmlns:ns4="0984f161-9e7d-4384-95f3-7cf3de403f88" targetNamespace="http://schemas.microsoft.com/office/2006/metadata/properties" ma:root="true" ma:fieldsID="712e98afd44e0f7504d02ffcc37ab693" ns1:_="" ns3:_="" ns4:_="">
    <xsd:import namespace="http://schemas.microsoft.com/sharepoint/v3"/>
    <xsd:import namespace="46ec41e3-df07-4240-970a-22f0e1da1910"/>
    <xsd:import namespace="0984f161-9e7d-4384-95f3-7cf3de403f8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1:_ip_UnifiedCompliancePolicyProperties" minOccurs="0"/>
                <xsd:element ref="ns1:_ip_UnifiedCompliancePolicyUIAc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ec41e3-df07-4240-970a-22f0e1da191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84f161-9e7d-4384-95f3-7cf3de403f8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587865-754A-45B4-BADB-ED7F0A5106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6ec41e3-df07-4240-970a-22f0e1da1910"/>
    <ds:schemaRef ds:uri="0984f161-9e7d-4384-95f3-7cf3de403f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871195-F163-4A01-902B-C72CCB6B5365}">
  <ds:schemaRefs>
    <ds:schemaRef ds:uri="http://schemas.microsoft.com/office/2006/documentManagement/types"/>
    <ds:schemaRef ds:uri="http://schemas.openxmlformats.org/package/2006/metadata/core-properties"/>
    <ds:schemaRef ds:uri="46ec41e3-df07-4240-970a-22f0e1da1910"/>
    <ds:schemaRef ds:uri="http://purl.org/dc/elements/1.1/"/>
    <ds:schemaRef ds:uri="http://www.w3.org/XML/1998/namespace"/>
    <ds:schemaRef ds:uri="http://purl.org/dc/terms/"/>
    <ds:schemaRef ds:uri="http://schemas.microsoft.com/sharepoint/v3"/>
    <ds:schemaRef ds:uri="http://schemas.microsoft.com/office/2006/metadata/properties"/>
    <ds:schemaRef ds:uri="http://schemas.microsoft.com/office/infopath/2007/PartnerControls"/>
    <ds:schemaRef ds:uri="0984f161-9e7d-4384-95f3-7cf3de403f88"/>
    <ds:schemaRef ds:uri="http://purl.org/dc/dcmitype/"/>
  </ds:schemaRefs>
</ds:datastoreItem>
</file>

<file path=customXml/itemProps3.xml><?xml version="1.0" encoding="utf-8"?>
<ds:datastoreItem xmlns:ds="http://schemas.openxmlformats.org/officeDocument/2006/customXml" ds:itemID="{7A7C69CB-3694-4962-921E-7B722873B2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87112</TotalTime>
  <Words>19375</Words>
  <Application>Microsoft Office PowerPoint</Application>
  <PresentationFormat>On-screen Show (4:3)</PresentationFormat>
  <Paragraphs>2107</Paragraphs>
  <Slides>212</Slides>
  <Notes>81</Notes>
  <HiddenSlides>49</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212</vt:i4>
      </vt:variant>
    </vt:vector>
  </HeadingPairs>
  <TitlesOfParts>
    <vt:vector size="226" baseType="lpstr">
      <vt:lpstr>ＭＳ Ｐゴシック</vt:lpstr>
      <vt:lpstr>ＭＳ Ｐゴシック</vt:lpstr>
      <vt:lpstr>Arial</vt:lpstr>
      <vt:lpstr>Calibri</vt:lpstr>
      <vt:lpstr>Calibri Light</vt:lpstr>
      <vt:lpstr>Helvetica</vt:lpstr>
      <vt:lpstr>Palatino Linotype</vt:lpstr>
      <vt:lpstr>Times New Roman</vt:lpstr>
      <vt:lpstr>Verdana</vt:lpstr>
      <vt:lpstr>Wingdings</vt:lpstr>
      <vt:lpstr>Default Design</vt:lpstr>
      <vt:lpstr>2_Default Design</vt:lpstr>
      <vt:lpstr>1_Default Design</vt:lpstr>
      <vt:lpstr>Custom Design</vt:lpstr>
      <vt:lpstr> Welcome to Dragon Medical One Training Monday, January 26, 2026 1 AM – 4 PM    </vt:lpstr>
      <vt:lpstr>Dragon Medical One</vt:lpstr>
      <vt:lpstr>Audio Settings – Windows 10</vt:lpstr>
      <vt:lpstr>Audio Settings – Windows 11</vt:lpstr>
      <vt:lpstr>What is Dragon Medical One?</vt:lpstr>
      <vt:lpstr>The Nuance PowerMic II/III- Epic </vt:lpstr>
      <vt:lpstr>The Nuance PowerMic 4 - Epic </vt:lpstr>
      <vt:lpstr>The Nuance PowerMic 4 - Cerner </vt:lpstr>
      <vt:lpstr>PowerMic Device</vt:lpstr>
      <vt:lpstr>COMING SOON!  The Philips SpeechMike Premium </vt:lpstr>
      <vt:lpstr>PowerMic Device </vt:lpstr>
      <vt:lpstr>PowerMic Device</vt:lpstr>
      <vt:lpstr>Important FYI</vt:lpstr>
      <vt:lpstr>Accessing Epic and DMO – IMPORTANT !!!</vt:lpstr>
      <vt:lpstr>Accessing Epic and DMO – What is UPMC Bridges???</vt:lpstr>
      <vt:lpstr>Accessing Epic and DMO – When is UPMC Bridges Go-Live?</vt:lpstr>
      <vt:lpstr>Accessing DMO from a Clinical Workstation at a UPMC Facility using the CareFX-Launch Bar</vt:lpstr>
      <vt:lpstr>Accessing Epic and DMO from a Clinical Workstation at a UPMC Facility Using the CareFX-Launch Bar</vt:lpstr>
      <vt:lpstr> Accessing Epic and DMO via Epic Hyperdrive on Desktop (Must Be On UPMC Network) </vt:lpstr>
      <vt:lpstr>Accessing DMO and Epic From a Non-Clinical Workstation via MyApps (myapps.upmc.edu)</vt:lpstr>
      <vt:lpstr>Accessing DMO From a Non-Clinical Workstation via MyApps (myapps.upmc.edu)</vt:lpstr>
      <vt:lpstr>Accessing DMO From a Non-Clinical Workstation via MyApps - Cerner</vt:lpstr>
      <vt:lpstr>Accessing DMO and Epic From a Non-Clinical Workstation via MyApps – Paired Launch</vt:lpstr>
      <vt:lpstr>Accessing DMO and Epic From a Non-Clinical Workstation via MyApps – Paired Launch</vt:lpstr>
      <vt:lpstr>Accessing DMO and Epic From a Non-Clinical Workstation via MyApps</vt:lpstr>
      <vt:lpstr>Accessing DMO and Epic From a Non-Clinical Workstation via MyApps - imprivata</vt:lpstr>
      <vt:lpstr>Accessing DMO and Epic From a Non-Clinical Workstation via MyApps - imprivata</vt:lpstr>
      <vt:lpstr>Accessing DMO and Epic From a Non-Clinical Workstation via MyApps</vt:lpstr>
      <vt:lpstr>Accessing DMO and Epic From a Non-Clinical Workstation via MyApps</vt:lpstr>
      <vt:lpstr>Error Message Troubleshooting</vt:lpstr>
      <vt:lpstr>Just a tip if you are using PowerMic Mobile…</vt:lpstr>
      <vt:lpstr>Switching the Type of Microphone</vt:lpstr>
      <vt:lpstr>PowerMic Mobile Features and Benefits</vt:lpstr>
      <vt:lpstr>Introduction to PowerMic Mobile</vt:lpstr>
      <vt:lpstr>Introduction to PowerMic Mobile</vt:lpstr>
      <vt:lpstr>Setting up your PowerMic Mobile Device (PMM)</vt:lpstr>
      <vt:lpstr>Setting up your PowerMic Mobile Device (PMM) - iPhone</vt:lpstr>
      <vt:lpstr>Setting up your PowerMic Mobile Device (PMM) - Android</vt:lpstr>
      <vt:lpstr>How to Configure Nuance PowerMic Mobile App with a QR Code  </vt:lpstr>
      <vt:lpstr>How to Configure Nuance PowerMic Mobile App with Links </vt:lpstr>
      <vt:lpstr>QR Codes/Links to Set Up PowerMic Mobile for DMO</vt:lpstr>
      <vt:lpstr>Links to Set Up PowerMic Mobile for DMO</vt:lpstr>
      <vt:lpstr>How to Configure Nuance PowerMic Mobile App with Links </vt:lpstr>
      <vt:lpstr>How to Configure Nuance PowerMic Mobile App with Links </vt:lpstr>
      <vt:lpstr>How to Configure Nuance PowerMic Mobile App with Links </vt:lpstr>
      <vt:lpstr>Switching the Type of Microphone</vt:lpstr>
      <vt:lpstr>Manual Pairing ID</vt:lpstr>
      <vt:lpstr>Jumping Cursor Fix</vt:lpstr>
      <vt:lpstr>PowerMic Mobile Configuration</vt:lpstr>
      <vt:lpstr>How to change MAC settings to function like a PC</vt:lpstr>
      <vt:lpstr>PowerMic Mobile Device </vt:lpstr>
      <vt:lpstr>PowerMic Mobile - Programming the “T” Button to Use as F2 with EPIC</vt:lpstr>
      <vt:lpstr>PowerMic II/III - Programming the “T” Button to Use as F2 with EPIC</vt:lpstr>
      <vt:lpstr>PowerMic 4 - Programming the “Accept Defaults” Button to Use as F2 with EPIC</vt:lpstr>
      <vt:lpstr>Switching the Type of Microphone</vt:lpstr>
      <vt:lpstr>PowerMic  – Programming the Microphone Buttons</vt:lpstr>
      <vt:lpstr>PowerMic Mobile - Programming to Optimize for Rapid Navigation</vt:lpstr>
      <vt:lpstr>DragonBar</vt:lpstr>
      <vt:lpstr>DragonBar (blue flame icon) Dropdown Menu: Logoff, Microphone and Options</vt:lpstr>
      <vt:lpstr>DragonBar EPIC (blue flame icon) Dropdown Menu (cont.): Manage Auto-text and Manage Step-by-step Commands </vt:lpstr>
      <vt:lpstr>DragonBar (blue flame icon) Dropdown Menu (cont.): Manage Vocabulary</vt:lpstr>
      <vt:lpstr>DragonBar (blue flame icon) Dropdown Menu (cont.): Dictation Box/Transfer Text</vt:lpstr>
      <vt:lpstr>DragonBar (blue flame icon) Dropdown Menu (cont.): Show Most Recent Message, Show Log File, and Help</vt:lpstr>
      <vt:lpstr>DragonBar (blue flame icon) Dropdown Menu (cont.):  What You Can Say and Exit</vt:lpstr>
      <vt:lpstr>What You Can Say Topics, Description, &amp; Commands</vt:lpstr>
      <vt:lpstr>What You Can Say Topics, Description, &amp; Commands</vt:lpstr>
      <vt:lpstr>What You Can Say Topics, Description, &amp; Commands</vt:lpstr>
      <vt:lpstr>Tips For Dictating</vt:lpstr>
      <vt:lpstr>Basic Dictation Commands Review: Lines and Spaces</vt:lpstr>
      <vt:lpstr>Basic Dictation Commands Review:  Selecting and Correcting Words</vt:lpstr>
      <vt:lpstr>Basic Dictation Commands Review:  Deleting and Formatting Words</vt:lpstr>
      <vt:lpstr>Starting New Lines and Paragraphs</vt:lpstr>
      <vt:lpstr>Practice:  Let’s Try Dictating</vt:lpstr>
      <vt:lpstr>Commands “Select All” and “Delete That”</vt:lpstr>
      <vt:lpstr>Dictating Punctuation and Navigation Exercise…Try It!</vt:lpstr>
      <vt:lpstr>Commands “Select All” and “Delete That”</vt:lpstr>
      <vt:lpstr>Dictating Numbers and Dates…Try it!</vt:lpstr>
      <vt:lpstr>Clear Your Dictation Box For The Next Exercise</vt:lpstr>
      <vt:lpstr>Practice Exercises</vt:lpstr>
      <vt:lpstr>Clear Your Dictation Box For The Next Exercise</vt:lpstr>
      <vt:lpstr>Practice Exercises (Numbers)</vt:lpstr>
      <vt:lpstr>Clear Your Dictation Box For The Next Exercise</vt:lpstr>
      <vt:lpstr>Next…</vt:lpstr>
      <vt:lpstr>Selecting and Deleting </vt:lpstr>
      <vt:lpstr>Practice Exercise - Selecting and Deleting Text</vt:lpstr>
      <vt:lpstr>Clear Your Dictation Box For The Next Exercise</vt:lpstr>
      <vt:lpstr>Navigating Your Document</vt:lpstr>
      <vt:lpstr>Practice Exercises…try  these commands…</vt:lpstr>
      <vt:lpstr>Practice Exercises (Enumeration)</vt:lpstr>
      <vt:lpstr>Clear Your Dictation Box For The Next Exercise</vt:lpstr>
      <vt:lpstr>Questions</vt:lpstr>
      <vt:lpstr>PowerPoint Presentation</vt:lpstr>
      <vt:lpstr>3 Types of Correction</vt:lpstr>
      <vt:lpstr>1. Select and Replace </vt:lpstr>
      <vt:lpstr>2. Select &amp; Choose</vt:lpstr>
      <vt:lpstr>Manage Vocabulary</vt:lpstr>
      <vt:lpstr>Manage Vocabulary</vt:lpstr>
      <vt:lpstr> Adding Words To Manage Vocabulary Possible Outcomes </vt:lpstr>
      <vt:lpstr>Adding Words To Manage Vocabulary </vt:lpstr>
      <vt:lpstr>Adding Words To Manage Vocabulary </vt:lpstr>
      <vt:lpstr>Adding Words To Manage Vocabulary </vt:lpstr>
      <vt:lpstr>Let’s try it!</vt:lpstr>
      <vt:lpstr>Adding Words To Manage Vocabulary – Practice Exercise: Entering the word as you would pronounce it…</vt:lpstr>
      <vt:lpstr>Adding Words to Manage Vocabulary: Entering the word as you would pronounce it...</vt:lpstr>
      <vt:lpstr>Adding Words To Manage Vocabulary: Entering the word as you would pronounce it...</vt:lpstr>
      <vt:lpstr>Adding Words To Manage Vocabulary: Entering the word as you would pronounce it…</vt:lpstr>
      <vt:lpstr>Adding Words To Manage Vocabulary: Entering the word as you would pronounce it…</vt:lpstr>
      <vt:lpstr>Let’s try it!</vt:lpstr>
      <vt:lpstr>Adding Words To Manage Vocabulary: Using a Nickname or Acronym Pronunciation</vt:lpstr>
      <vt:lpstr>Adding Words To Manage Vocabulary: Using “Enter the word as you would pronounce it” </vt:lpstr>
      <vt:lpstr>Adding Words To Manage Vocabulary: Using “Enter the word as you would pronounce it” </vt:lpstr>
      <vt:lpstr>Let’s try it!</vt:lpstr>
      <vt:lpstr>Questions</vt:lpstr>
      <vt:lpstr>PowerPoint Presentation</vt:lpstr>
      <vt:lpstr>Creating an Auto-text</vt:lpstr>
      <vt:lpstr>Creating an Auto-text</vt:lpstr>
      <vt:lpstr> Creating an Auto-text </vt:lpstr>
      <vt:lpstr>Let’s try it!</vt:lpstr>
      <vt:lpstr>Troubleshooting Tip!!!</vt:lpstr>
      <vt:lpstr> Editing an Auto-text </vt:lpstr>
      <vt:lpstr>Creating an Auto-text with Variables</vt:lpstr>
      <vt:lpstr>Creating an Auto-text with Variables (cont.)</vt:lpstr>
      <vt:lpstr>Selecting your Patient in CORE PowerChart</vt:lpstr>
      <vt:lpstr>Creating a PowerNote in CORE Powerchart</vt:lpstr>
      <vt:lpstr>Using DMO in PowerNote in CORE Powerchart</vt:lpstr>
      <vt:lpstr>Dragon Training Materials (cont.)</vt:lpstr>
      <vt:lpstr>PowerPoint Presentation</vt:lpstr>
      <vt:lpstr>Exiting DMO/Cerner and Launching DMO/Epic</vt:lpstr>
      <vt:lpstr>Accessing Epic and DMO from a Clinical Workstation at a UPMC Facility Using the CareFX-Launch Bar</vt:lpstr>
      <vt:lpstr> Accessing Epic and DMO via Epic Hyperdrive on Desktop (Must Be On UPMC Network) </vt:lpstr>
      <vt:lpstr>Accessing DMO and Epic From a Non-Clinical Workstation via MyApps (myapps.upmc.edu)</vt:lpstr>
      <vt:lpstr>Accessing DMO and Epic From a Non-Clinical Workstation via MyApps (myapps.upmc.edu)</vt:lpstr>
      <vt:lpstr>Accessing DMO and Epic From a Non-Clinical Workstation via MyApps – Paired Launch</vt:lpstr>
      <vt:lpstr>Accessing DMO and Epic From a Non-Clinical Workstation via MyApps – Paired Launch</vt:lpstr>
      <vt:lpstr>Accessing DMO and Epic From a Non-Clinical Workstation via MyApps</vt:lpstr>
      <vt:lpstr>Accessing DMO and Epic From a Non-Clinical Workstation via MyApps - imprivata</vt:lpstr>
      <vt:lpstr>Accessing DMO and Epic From a Non-Clinical Workstation via MyApps - imprivata</vt:lpstr>
      <vt:lpstr>Accessing DMO and Epic From a Non-Clinical Workstation via MyApps</vt:lpstr>
      <vt:lpstr>Accessing DMO and Epic From a Non-Clinical Workstation via MyApps</vt:lpstr>
      <vt:lpstr>Switching the Type of Microphone</vt:lpstr>
      <vt:lpstr>How Do You Plan To Use Dragon?</vt:lpstr>
      <vt:lpstr>Creating a Step-by-step Command for Use in EPIC</vt:lpstr>
      <vt:lpstr>PowerMic Mobile - Programming the “T” Button to Use as F2 with EPIC</vt:lpstr>
      <vt:lpstr>PowerMic II/III - Programming the “T” Button to Use as F2 with EPIC</vt:lpstr>
      <vt:lpstr>PowerMic 4 - Programming the “Accept Defaults” Button to Use as F2 with EPIC</vt:lpstr>
      <vt:lpstr>Select an Existing SmartPhrase to Create a Command</vt:lpstr>
      <vt:lpstr>Select an Existing SmartPhrase to Create a Command</vt:lpstr>
      <vt:lpstr>Creating a Step-by-step Command in Dragon</vt:lpstr>
      <vt:lpstr>Creating a Step-by-step Command in Dragon</vt:lpstr>
      <vt:lpstr>Creating a Step-by-step Command in Dragon</vt:lpstr>
      <vt:lpstr>Creating a Step-by-step Command in Dragon</vt:lpstr>
      <vt:lpstr>Creating a Step-by-step Command in Dragon</vt:lpstr>
      <vt:lpstr>Creating a Step-by-step Command in Dragon</vt:lpstr>
      <vt:lpstr>Creating a Step-by-step Command in Dragon</vt:lpstr>
      <vt:lpstr>Creating a Step-by-step Command in Dragon</vt:lpstr>
      <vt:lpstr>Creating a Step-by-step Command in Dragon</vt:lpstr>
      <vt:lpstr>Creating a Step-by-step Command in Dragon</vt:lpstr>
      <vt:lpstr>Using Your Dragon Commands in EpicCare</vt:lpstr>
      <vt:lpstr>Let’s Try It!</vt:lpstr>
      <vt:lpstr>Just a reminder…</vt:lpstr>
      <vt:lpstr>Copying a Step-by-step Command in Dragon</vt:lpstr>
      <vt:lpstr>Copying a Step-by-step Command in Dragon</vt:lpstr>
      <vt:lpstr>Copying a Step-by-step Command in Dragon</vt:lpstr>
      <vt:lpstr>Let’s Try It!</vt:lpstr>
      <vt:lpstr>Questions</vt:lpstr>
      <vt:lpstr>Using Dragon in EpicCare - Review</vt:lpstr>
      <vt:lpstr>EpicCare Workflow</vt:lpstr>
      <vt:lpstr>Responsibilities</vt:lpstr>
      <vt:lpstr>Anchor Speech Focus - Option</vt:lpstr>
      <vt:lpstr>Anchor Speech Focus - Option</vt:lpstr>
      <vt:lpstr>Using DMO with multiple EMR’s</vt:lpstr>
      <vt:lpstr>Web Searches Using Dragon</vt:lpstr>
      <vt:lpstr>Web Searches Using Dragon</vt:lpstr>
      <vt:lpstr>Self-Paced Training Videos</vt:lpstr>
      <vt:lpstr>Support Ticket – EpicCare/DMO</vt:lpstr>
      <vt:lpstr>Support Ticket – EpicCare/DMO</vt:lpstr>
      <vt:lpstr>Support Ticket – EpicCare/DMO</vt:lpstr>
      <vt:lpstr>EpicCare Training Materials: Access Web Based Training, Training Classes &amp; Resources &amp; Support</vt:lpstr>
      <vt:lpstr>DMO InfoNet Page</vt:lpstr>
      <vt:lpstr>COMING SOON!!!  Accessing DMO and Epic Bridges From a Non-Clinical Workstation via MyApps (myapps.upmc.edu)</vt:lpstr>
      <vt:lpstr>COMING SOON!!! Accessing DMO PRD Hyperspace Epic Bridges From a Non-Clinical Workstation via MyApps</vt:lpstr>
      <vt:lpstr> COMING SOON!!! Accessing Epic Bridges and DMO via Epic PRD Hyperspace Bridges Icon in MyApps </vt:lpstr>
      <vt:lpstr> Epic Bridges - Enabling DMO AutoLaunch </vt:lpstr>
      <vt:lpstr>Exiting DMO and the EMR and Logging Off the PC</vt:lpstr>
      <vt:lpstr>Questions</vt:lpstr>
      <vt:lpstr>Open DMO – MedOnc Manager PROD</vt:lpstr>
      <vt:lpstr>Using DMO in MedOnc</vt:lpstr>
      <vt:lpstr>Using DMO in MedOnc (cont.)</vt:lpstr>
      <vt:lpstr>Using DMO in MedOnc (cont.)</vt:lpstr>
      <vt:lpstr>Using DMO in MedOnc (cont.)</vt:lpstr>
      <vt:lpstr>Using DMO in MedOnc (cont.)</vt:lpstr>
      <vt:lpstr>Using DMO in MedOnc (cont.)</vt:lpstr>
      <vt:lpstr>Using DMO in MedOnc (cont.)</vt:lpstr>
      <vt:lpstr>Using DMO in MedOnc (cont.)</vt:lpstr>
      <vt:lpstr>Open DMO – RO User Home PROD</vt:lpstr>
      <vt:lpstr>Using DMO in RadOnc </vt:lpstr>
      <vt:lpstr>Using DMO with RadOnc (cont.)</vt:lpstr>
      <vt:lpstr>Using DMO with RadOnc (cont.)</vt:lpstr>
      <vt:lpstr>Using DMO with RadOnc (cont.)</vt:lpstr>
      <vt:lpstr>Entering an ARIA Support Ticket Request - CCWEB</vt:lpstr>
      <vt:lpstr>Accessing DMO and CHP Cerner</vt:lpstr>
      <vt:lpstr>Logging into DMO and CHP Cerner</vt:lpstr>
      <vt:lpstr>Where can DMO be used in CHP Cerner?</vt:lpstr>
      <vt:lpstr>Selecting your patients</vt:lpstr>
      <vt:lpstr>Using DMO in CHP PowerNotes</vt:lpstr>
      <vt:lpstr>Formatting will only work in boxes that display the formatting actions in the tool bar</vt:lpstr>
      <vt:lpstr>Using DMO in the Ambulatory Workflow</vt:lpstr>
      <vt:lpstr>Using DMO in Dynamic Documentation</vt:lpstr>
      <vt:lpstr>Creating a Step-by-step Command to insert Cerner  Auto-text</vt:lpstr>
      <vt:lpstr>DMNE to DMO Command Comparison</vt:lpstr>
      <vt:lpstr>Support:  UPMC in Central PA</vt:lpstr>
      <vt:lpstr>Support:  UPMC in Western PA</vt:lpstr>
    </vt:vector>
  </TitlesOfParts>
  <Company>UPMC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Slater, Gregory</dc:creator>
  <cp:lastModifiedBy>Larson, Vanessa</cp:lastModifiedBy>
  <cp:revision>371</cp:revision>
  <cp:lastPrinted>2019-10-22T19:19:36Z</cp:lastPrinted>
  <dcterms:created xsi:type="dcterms:W3CDTF">2012-02-22T18:19:39Z</dcterms:created>
  <dcterms:modified xsi:type="dcterms:W3CDTF">2026-02-04T14:57:45Z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0x0101008A9586C9FAE2924FADFFFB03B1DA7B46</vt:lpwstr>
  </property>
  <property fmtid="{D5CDD505-2E9C-101B-9397-08002B2CF9AE}" pid="3" name="Order">
    <vt:r8>10700</vt:r8>
  </property>
  <property fmtid="{D5CDD505-2E9C-101B-9397-08002B2CF9AE}" pid="4" name="xd_ProgID">
    <vt:lpwstr/>
  </property>
  <property fmtid="{D5CDD505-2E9C-101B-9397-08002B2CF9AE}" pid="5" name="TemplateUrl">
    <vt:lpwstr/>
  </property>
  <property fmtid="{D5CDD505-2E9C-101B-9397-08002B2CF9AE}" pid="6" name="MSIP_Label_5e4b1be8-281e-475d-98b0-21c3457e5a46_Enabled">
    <vt:lpwstr>true</vt:lpwstr>
  </property>
  <property fmtid="{D5CDD505-2E9C-101B-9397-08002B2CF9AE}" pid="7" name="MSIP_Label_5e4b1be8-281e-475d-98b0-21c3457e5a46_SetDate">
    <vt:lpwstr>2022-11-07T18:15:18Z</vt:lpwstr>
  </property>
  <property fmtid="{D5CDD505-2E9C-101B-9397-08002B2CF9AE}" pid="8" name="MSIP_Label_5e4b1be8-281e-475d-98b0-21c3457e5a46_Method">
    <vt:lpwstr>Standard</vt:lpwstr>
  </property>
  <property fmtid="{D5CDD505-2E9C-101B-9397-08002B2CF9AE}" pid="9" name="MSIP_Label_5e4b1be8-281e-475d-98b0-21c3457e5a46_Name">
    <vt:lpwstr>Public</vt:lpwstr>
  </property>
  <property fmtid="{D5CDD505-2E9C-101B-9397-08002B2CF9AE}" pid="10" name="MSIP_Label_5e4b1be8-281e-475d-98b0-21c3457e5a46_SiteId">
    <vt:lpwstr>8b3dd73e-4e72-4679-b191-56da1588712b</vt:lpwstr>
  </property>
  <property fmtid="{D5CDD505-2E9C-101B-9397-08002B2CF9AE}" pid="11" name="MSIP_Label_5e4b1be8-281e-475d-98b0-21c3457e5a46_ActionId">
    <vt:lpwstr>abe66c70-8c13-42e0-a877-5eb987b4cd66</vt:lpwstr>
  </property>
  <property fmtid="{D5CDD505-2E9C-101B-9397-08002B2CF9AE}" pid="12" name="MSIP_Label_5e4b1be8-281e-475d-98b0-21c3457e5a46_ContentBits">
    <vt:lpwstr>0</vt:lpwstr>
  </property>
</Properties>
</file>