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2" r:id="rId4"/>
  </p:sldMasterIdLst>
  <p:notesMasterIdLst>
    <p:notesMasterId r:id="rId54"/>
  </p:notesMasterIdLst>
  <p:sldIdLst>
    <p:sldId id="316" r:id="rId5"/>
    <p:sldId id="257" r:id="rId6"/>
    <p:sldId id="256" r:id="rId7"/>
    <p:sldId id="313" r:id="rId8"/>
    <p:sldId id="304" r:id="rId9"/>
    <p:sldId id="268" r:id="rId10"/>
    <p:sldId id="259" r:id="rId11"/>
    <p:sldId id="260" r:id="rId12"/>
    <p:sldId id="273" r:id="rId13"/>
    <p:sldId id="261" r:id="rId14"/>
    <p:sldId id="262" r:id="rId15"/>
    <p:sldId id="263" r:id="rId16"/>
    <p:sldId id="264" r:id="rId17"/>
    <p:sldId id="265" r:id="rId18"/>
    <p:sldId id="266" r:id="rId19"/>
    <p:sldId id="267" r:id="rId20"/>
    <p:sldId id="314" r:id="rId21"/>
    <p:sldId id="269" r:id="rId22"/>
    <p:sldId id="270" r:id="rId23"/>
    <p:sldId id="292" r:id="rId24"/>
    <p:sldId id="271" r:id="rId25"/>
    <p:sldId id="288" r:id="rId26"/>
    <p:sldId id="289" r:id="rId27"/>
    <p:sldId id="291" r:id="rId28"/>
    <p:sldId id="290" r:id="rId29"/>
    <p:sldId id="293" r:id="rId30"/>
    <p:sldId id="272" r:id="rId31"/>
    <p:sldId id="305" r:id="rId32"/>
    <p:sldId id="306" r:id="rId33"/>
    <p:sldId id="307" r:id="rId34"/>
    <p:sldId id="308" r:id="rId35"/>
    <p:sldId id="274" r:id="rId36"/>
    <p:sldId id="276" r:id="rId37"/>
    <p:sldId id="277" r:id="rId38"/>
    <p:sldId id="279" r:id="rId39"/>
    <p:sldId id="281" r:id="rId40"/>
    <p:sldId id="283" r:id="rId41"/>
    <p:sldId id="309" r:id="rId42"/>
    <p:sldId id="284" r:id="rId43"/>
    <p:sldId id="311" r:id="rId44"/>
    <p:sldId id="312" r:id="rId45"/>
    <p:sldId id="310" r:id="rId46"/>
    <p:sldId id="287" r:id="rId47"/>
    <p:sldId id="294" r:id="rId48"/>
    <p:sldId id="296" r:id="rId49"/>
    <p:sldId id="297" r:id="rId50"/>
    <p:sldId id="300" r:id="rId51"/>
    <p:sldId id="301" r:id="rId52"/>
    <p:sldId id="302" r:id="rId53"/>
  </p:sldIdLst>
  <p:sldSz cx="12192000" cy="6858000"/>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ECB2C-2183-4A9B-AF62-21AD074038FC}" v="1" dt="2024-07-15T13:20:06.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4" d="100"/>
          <a:sy n="74" d="100"/>
        </p:scale>
        <p:origin x="1872" y="95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4.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4.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A5807F-1E85-4A16-975B-4BDBE9A84E0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3551DF5-A867-4524-BEB5-CA164BC856F4}">
      <dgm:prSet/>
      <dgm:spPr/>
      <dgm:t>
        <a:bodyPr/>
        <a:lstStyle/>
        <a:p>
          <a:r>
            <a:rPr lang="en-US" b="0" i="0"/>
            <a:t>Develop a basic understanding of radiation oncology and the radiation oncology team.</a:t>
          </a:r>
          <a:endParaRPr lang="en-US"/>
        </a:p>
      </dgm:t>
    </dgm:pt>
    <dgm:pt modelId="{1BEA3F3D-468D-4696-8B20-80CE153FA273}" type="parTrans" cxnId="{9904C907-967F-4254-BDE7-A4E466542D43}">
      <dgm:prSet/>
      <dgm:spPr/>
      <dgm:t>
        <a:bodyPr/>
        <a:lstStyle/>
        <a:p>
          <a:endParaRPr lang="en-US"/>
        </a:p>
      </dgm:t>
    </dgm:pt>
    <dgm:pt modelId="{B9747342-5C08-4C9B-9AE5-7C9D6D96AC8E}" type="sibTrans" cxnId="{9904C907-967F-4254-BDE7-A4E466542D43}">
      <dgm:prSet/>
      <dgm:spPr/>
      <dgm:t>
        <a:bodyPr/>
        <a:lstStyle/>
        <a:p>
          <a:endParaRPr lang="en-US"/>
        </a:p>
      </dgm:t>
    </dgm:pt>
    <dgm:pt modelId="{7D6407C6-8CEC-44BB-91AC-F7989204E78A}">
      <dgm:prSet/>
      <dgm:spPr/>
      <dgm:t>
        <a:bodyPr/>
        <a:lstStyle/>
        <a:p>
          <a:r>
            <a:rPr lang="en-US" b="0" i="0"/>
            <a:t>Identify types of radiation treatment</a:t>
          </a:r>
          <a:endParaRPr lang="en-US"/>
        </a:p>
      </dgm:t>
    </dgm:pt>
    <dgm:pt modelId="{15A98D69-9D6D-4324-AB52-D04C7790DAA8}" type="parTrans" cxnId="{41507C7E-CD19-48F9-A6D7-8AEF4F91F8AA}">
      <dgm:prSet/>
      <dgm:spPr/>
      <dgm:t>
        <a:bodyPr/>
        <a:lstStyle/>
        <a:p>
          <a:endParaRPr lang="en-US"/>
        </a:p>
      </dgm:t>
    </dgm:pt>
    <dgm:pt modelId="{38004FDF-5B4E-4E66-AFAA-42DFAE0CF4EA}" type="sibTrans" cxnId="{41507C7E-CD19-48F9-A6D7-8AEF4F91F8AA}">
      <dgm:prSet/>
      <dgm:spPr/>
      <dgm:t>
        <a:bodyPr/>
        <a:lstStyle/>
        <a:p>
          <a:endParaRPr lang="en-US"/>
        </a:p>
      </dgm:t>
    </dgm:pt>
    <dgm:pt modelId="{88ECB55C-D993-4960-BF72-0B854DAA9671}">
      <dgm:prSet/>
      <dgm:spPr/>
      <dgm:t>
        <a:bodyPr/>
        <a:lstStyle/>
        <a:p>
          <a:r>
            <a:rPr lang="en-US" b="0" i="0" dirty="0"/>
            <a:t>Demonstrate understanding of the role of the Radiation Oncology Nurse</a:t>
          </a:r>
          <a:endParaRPr lang="en-US" dirty="0"/>
        </a:p>
      </dgm:t>
    </dgm:pt>
    <dgm:pt modelId="{CA453D99-DDF6-442D-B69B-533380430297}" type="parTrans" cxnId="{62771A47-11E6-4C0D-BA7D-8804D16BD31C}">
      <dgm:prSet/>
      <dgm:spPr/>
      <dgm:t>
        <a:bodyPr/>
        <a:lstStyle/>
        <a:p>
          <a:endParaRPr lang="en-US"/>
        </a:p>
      </dgm:t>
    </dgm:pt>
    <dgm:pt modelId="{45E6C3D7-4AC4-4BA2-A524-18DB6574E214}" type="sibTrans" cxnId="{62771A47-11E6-4C0D-BA7D-8804D16BD31C}">
      <dgm:prSet/>
      <dgm:spPr/>
      <dgm:t>
        <a:bodyPr/>
        <a:lstStyle/>
        <a:p>
          <a:endParaRPr lang="en-US"/>
        </a:p>
      </dgm:t>
    </dgm:pt>
    <dgm:pt modelId="{F7169758-0DA5-4A23-9610-6A8187A3275C}">
      <dgm:prSet/>
      <dgm:spPr/>
      <dgm:t>
        <a:bodyPr/>
        <a:lstStyle/>
        <a:p>
          <a:r>
            <a:rPr lang="en-US" b="0" i="0"/>
            <a:t>Identify ways to protect healthy tissues during radiation treatment and why it is important</a:t>
          </a:r>
          <a:endParaRPr lang="en-US"/>
        </a:p>
      </dgm:t>
    </dgm:pt>
    <dgm:pt modelId="{A3F22A8D-77CD-4068-A705-8488B304EC0C}" type="parTrans" cxnId="{D75D4DB9-BA44-4920-A9C8-826703FA0AA3}">
      <dgm:prSet/>
      <dgm:spPr/>
      <dgm:t>
        <a:bodyPr/>
        <a:lstStyle/>
        <a:p>
          <a:endParaRPr lang="en-US"/>
        </a:p>
      </dgm:t>
    </dgm:pt>
    <dgm:pt modelId="{1ACBB48F-62A7-4FCA-B773-242CCF7BB351}" type="sibTrans" cxnId="{D75D4DB9-BA44-4920-A9C8-826703FA0AA3}">
      <dgm:prSet/>
      <dgm:spPr/>
      <dgm:t>
        <a:bodyPr/>
        <a:lstStyle/>
        <a:p>
          <a:endParaRPr lang="en-US"/>
        </a:p>
      </dgm:t>
    </dgm:pt>
    <dgm:pt modelId="{C64753B5-36DE-434D-A1D5-84550ADF3ACF}">
      <dgm:prSet/>
      <dgm:spPr/>
      <dgm:t>
        <a:bodyPr/>
        <a:lstStyle/>
        <a:p>
          <a:r>
            <a:rPr lang="en-US" b="0" i="0"/>
            <a:t>Identify site specific side effects </a:t>
          </a:r>
          <a:endParaRPr lang="en-US"/>
        </a:p>
      </dgm:t>
    </dgm:pt>
    <dgm:pt modelId="{2E1E1F33-0789-4C7E-B64C-B46A0E3394D0}" type="parTrans" cxnId="{D437705D-292E-4488-A676-DF538B5F1C38}">
      <dgm:prSet/>
      <dgm:spPr/>
      <dgm:t>
        <a:bodyPr/>
        <a:lstStyle/>
        <a:p>
          <a:endParaRPr lang="en-US"/>
        </a:p>
      </dgm:t>
    </dgm:pt>
    <dgm:pt modelId="{14C8A752-67D9-4694-B5A4-B14D5719EFFC}" type="sibTrans" cxnId="{D437705D-292E-4488-A676-DF538B5F1C38}">
      <dgm:prSet/>
      <dgm:spPr/>
      <dgm:t>
        <a:bodyPr/>
        <a:lstStyle/>
        <a:p>
          <a:endParaRPr lang="en-US"/>
        </a:p>
      </dgm:t>
    </dgm:pt>
    <dgm:pt modelId="{FA5191CB-855F-48B3-AC04-996784A7228A}">
      <dgm:prSet/>
      <dgm:spPr/>
      <dgm:t>
        <a:bodyPr/>
        <a:lstStyle/>
        <a:p>
          <a:r>
            <a:rPr lang="en-US" b="0" i="0"/>
            <a:t>Demonstrate patient education surrounding side effect management and prevention</a:t>
          </a:r>
          <a:endParaRPr lang="en-US"/>
        </a:p>
      </dgm:t>
    </dgm:pt>
    <dgm:pt modelId="{47AD7166-26CC-459E-8C3E-721361830ECD}" type="parTrans" cxnId="{F5435E0E-1AA2-4D12-9F87-91863EBFA5EE}">
      <dgm:prSet/>
      <dgm:spPr/>
      <dgm:t>
        <a:bodyPr/>
        <a:lstStyle/>
        <a:p>
          <a:endParaRPr lang="en-US"/>
        </a:p>
      </dgm:t>
    </dgm:pt>
    <dgm:pt modelId="{FBA03667-E555-42A0-AF5F-570919FAF3E2}" type="sibTrans" cxnId="{F5435E0E-1AA2-4D12-9F87-91863EBFA5EE}">
      <dgm:prSet/>
      <dgm:spPr/>
      <dgm:t>
        <a:bodyPr/>
        <a:lstStyle/>
        <a:p>
          <a:endParaRPr lang="en-US"/>
        </a:p>
      </dgm:t>
    </dgm:pt>
    <dgm:pt modelId="{312158CB-EDB1-4209-9DE3-21C5713013E7}" type="pres">
      <dgm:prSet presAssocID="{50A5807F-1E85-4A16-975B-4BDBE9A84E0B}" presName="root" presStyleCnt="0">
        <dgm:presLayoutVars>
          <dgm:dir/>
          <dgm:resizeHandles val="exact"/>
        </dgm:presLayoutVars>
      </dgm:prSet>
      <dgm:spPr/>
    </dgm:pt>
    <dgm:pt modelId="{2F5D9617-446F-41DE-834B-97E917DF8143}" type="pres">
      <dgm:prSet presAssocID="{63551DF5-A867-4524-BEB5-CA164BC856F4}" presName="compNode" presStyleCnt="0"/>
      <dgm:spPr/>
    </dgm:pt>
    <dgm:pt modelId="{308DDCD9-3CC3-45DC-8043-B2323F36081B}" type="pres">
      <dgm:prSet presAssocID="{63551DF5-A867-4524-BEB5-CA164BC856F4}" presName="bgRect" presStyleLbl="bgShp" presStyleIdx="0" presStyleCnt="6"/>
      <dgm:spPr/>
    </dgm:pt>
    <dgm:pt modelId="{8D529F0D-669F-4596-9A20-C42883FF98EA}" type="pres">
      <dgm:prSet presAssocID="{63551DF5-A867-4524-BEB5-CA164BC856F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active"/>
        </a:ext>
      </dgm:extLst>
    </dgm:pt>
    <dgm:pt modelId="{A6B67F4A-9BE2-4A0C-A738-8B9E3436962E}" type="pres">
      <dgm:prSet presAssocID="{63551DF5-A867-4524-BEB5-CA164BC856F4}" presName="spaceRect" presStyleCnt="0"/>
      <dgm:spPr/>
    </dgm:pt>
    <dgm:pt modelId="{0CB9911F-844B-4479-9157-1843CFC2D3B5}" type="pres">
      <dgm:prSet presAssocID="{63551DF5-A867-4524-BEB5-CA164BC856F4}" presName="parTx" presStyleLbl="revTx" presStyleIdx="0" presStyleCnt="6">
        <dgm:presLayoutVars>
          <dgm:chMax val="0"/>
          <dgm:chPref val="0"/>
        </dgm:presLayoutVars>
      </dgm:prSet>
      <dgm:spPr/>
    </dgm:pt>
    <dgm:pt modelId="{F5878767-F354-4589-A506-E0C479471767}" type="pres">
      <dgm:prSet presAssocID="{B9747342-5C08-4C9B-9AE5-7C9D6D96AC8E}" presName="sibTrans" presStyleCnt="0"/>
      <dgm:spPr/>
    </dgm:pt>
    <dgm:pt modelId="{849F1F16-45C1-4DC6-91B6-0DA21BE6DC15}" type="pres">
      <dgm:prSet presAssocID="{7D6407C6-8CEC-44BB-91AC-F7989204E78A}" presName="compNode" presStyleCnt="0"/>
      <dgm:spPr/>
    </dgm:pt>
    <dgm:pt modelId="{898DF0D1-2196-4071-A939-616681C95471}" type="pres">
      <dgm:prSet presAssocID="{7D6407C6-8CEC-44BB-91AC-F7989204E78A}" presName="bgRect" presStyleLbl="bgShp" presStyleIdx="1" presStyleCnt="6"/>
      <dgm:spPr/>
    </dgm:pt>
    <dgm:pt modelId="{700729D0-1D90-41A3-8D52-C824A1C3F9BA}" type="pres">
      <dgm:prSet presAssocID="{7D6407C6-8CEC-44BB-91AC-F7989204E78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B781CD62-8550-45CA-AF76-842B2266F636}" type="pres">
      <dgm:prSet presAssocID="{7D6407C6-8CEC-44BB-91AC-F7989204E78A}" presName="spaceRect" presStyleCnt="0"/>
      <dgm:spPr/>
    </dgm:pt>
    <dgm:pt modelId="{65590552-7107-43D6-A9B0-70573D28DE14}" type="pres">
      <dgm:prSet presAssocID="{7D6407C6-8CEC-44BB-91AC-F7989204E78A}" presName="parTx" presStyleLbl="revTx" presStyleIdx="1" presStyleCnt="6">
        <dgm:presLayoutVars>
          <dgm:chMax val="0"/>
          <dgm:chPref val="0"/>
        </dgm:presLayoutVars>
      </dgm:prSet>
      <dgm:spPr/>
    </dgm:pt>
    <dgm:pt modelId="{873FB406-69CF-4597-8194-7259B9658545}" type="pres">
      <dgm:prSet presAssocID="{38004FDF-5B4E-4E66-AFAA-42DFAE0CF4EA}" presName="sibTrans" presStyleCnt="0"/>
      <dgm:spPr/>
    </dgm:pt>
    <dgm:pt modelId="{2C8C0E42-3AEF-4424-BF27-2A86CCA8DEA8}" type="pres">
      <dgm:prSet presAssocID="{88ECB55C-D993-4960-BF72-0B854DAA9671}" presName="compNode" presStyleCnt="0"/>
      <dgm:spPr/>
    </dgm:pt>
    <dgm:pt modelId="{0B5351FF-A756-4D0E-A0F4-D0E8FC8A3487}" type="pres">
      <dgm:prSet presAssocID="{88ECB55C-D993-4960-BF72-0B854DAA9671}" presName="bgRect" presStyleLbl="bgShp" presStyleIdx="2" presStyleCnt="6"/>
      <dgm:spPr/>
    </dgm:pt>
    <dgm:pt modelId="{38A9B079-014B-438D-AC0B-7B42A612A22F}" type="pres">
      <dgm:prSet presAssocID="{88ECB55C-D993-4960-BF72-0B854DAA967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49BCE05E-5F36-4C36-8EEC-3B514A0758C6}" type="pres">
      <dgm:prSet presAssocID="{88ECB55C-D993-4960-BF72-0B854DAA9671}" presName="spaceRect" presStyleCnt="0"/>
      <dgm:spPr/>
    </dgm:pt>
    <dgm:pt modelId="{6389844D-B7FE-420E-9207-360D6337169B}" type="pres">
      <dgm:prSet presAssocID="{88ECB55C-D993-4960-BF72-0B854DAA9671}" presName="parTx" presStyleLbl="revTx" presStyleIdx="2" presStyleCnt="6">
        <dgm:presLayoutVars>
          <dgm:chMax val="0"/>
          <dgm:chPref val="0"/>
        </dgm:presLayoutVars>
      </dgm:prSet>
      <dgm:spPr/>
    </dgm:pt>
    <dgm:pt modelId="{BB4BF60D-40F4-4F5D-8BAA-503B50A546C3}" type="pres">
      <dgm:prSet presAssocID="{45E6C3D7-4AC4-4BA2-A524-18DB6574E214}" presName="sibTrans" presStyleCnt="0"/>
      <dgm:spPr/>
    </dgm:pt>
    <dgm:pt modelId="{67414DDF-0FD5-4A84-9EE4-165D83181864}" type="pres">
      <dgm:prSet presAssocID="{F7169758-0DA5-4A23-9610-6A8187A3275C}" presName="compNode" presStyleCnt="0"/>
      <dgm:spPr/>
    </dgm:pt>
    <dgm:pt modelId="{B65A836D-3075-4EDD-8FE4-0C2A7B325D25}" type="pres">
      <dgm:prSet presAssocID="{F7169758-0DA5-4A23-9610-6A8187A3275C}" presName="bgRect" presStyleLbl="bgShp" presStyleIdx="3" presStyleCnt="6"/>
      <dgm:spPr/>
    </dgm:pt>
    <dgm:pt modelId="{4CBD561A-FF8A-4F09-9C01-35A586523200}" type="pres">
      <dgm:prSet presAssocID="{F7169758-0DA5-4A23-9610-6A8187A3275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D33FCCAD-E8E6-44BB-84E5-5AE559B1C800}" type="pres">
      <dgm:prSet presAssocID="{F7169758-0DA5-4A23-9610-6A8187A3275C}" presName="spaceRect" presStyleCnt="0"/>
      <dgm:spPr/>
    </dgm:pt>
    <dgm:pt modelId="{0D5E099F-5173-4770-8A72-433428402782}" type="pres">
      <dgm:prSet presAssocID="{F7169758-0DA5-4A23-9610-6A8187A3275C}" presName="parTx" presStyleLbl="revTx" presStyleIdx="3" presStyleCnt="6">
        <dgm:presLayoutVars>
          <dgm:chMax val="0"/>
          <dgm:chPref val="0"/>
        </dgm:presLayoutVars>
      </dgm:prSet>
      <dgm:spPr/>
    </dgm:pt>
    <dgm:pt modelId="{9F17193E-689E-4628-A1A5-D45684D894F4}" type="pres">
      <dgm:prSet presAssocID="{1ACBB48F-62A7-4FCA-B773-242CCF7BB351}" presName="sibTrans" presStyleCnt="0"/>
      <dgm:spPr/>
    </dgm:pt>
    <dgm:pt modelId="{EFDED26E-6DE5-4731-962E-117FAC54919D}" type="pres">
      <dgm:prSet presAssocID="{C64753B5-36DE-434D-A1D5-84550ADF3ACF}" presName="compNode" presStyleCnt="0"/>
      <dgm:spPr/>
    </dgm:pt>
    <dgm:pt modelId="{D501BEAC-7419-4405-86BA-37926F87B505}" type="pres">
      <dgm:prSet presAssocID="{C64753B5-36DE-434D-A1D5-84550ADF3ACF}" presName="bgRect" presStyleLbl="bgShp" presStyleIdx="4" presStyleCnt="6"/>
      <dgm:spPr/>
    </dgm:pt>
    <dgm:pt modelId="{BF0E78C1-BC58-46B7-934B-48FE659EA3FA}" type="pres">
      <dgm:prSet presAssocID="{C64753B5-36DE-434D-A1D5-84550ADF3AC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9790FA01-3738-4428-B2CE-23D05BFFE8AC}" type="pres">
      <dgm:prSet presAssocID="{C64753B5-36DE-434D-A1D5-84550ADF3ACF}" presName="spaceRect" presStyleCnt="0"/>
      <dgm:spPr/>
    </dgm:pt>
    <dgm:pt modelId="{12B86B65-8FD4-468A-8827-78D019A301C0}" type="pres">
      <dgm:prSet presAssocID="{C64753B5-36DE-434D-A1D5-84550ADF3ACF}" presName="parTx" presStyleLbl="revTx" presStyleIdx="4" presStyleCnt="6">
        <dgm:presLayoutVars>
          <dgm:chMax val="0"/>
          <dgm:chPref val="0"/>
        </dgm:presLayoutVars>
      </dgm:prSet>
      <dgm:spPr/>
    </dgm:pt>
    <dgm:pt modelId="{AD9B17DD-2DA8-4994-8454-FEB715628DDA}" type="pres">
      <dgm:prSet presAssocID="{14C8A752-67D9-4694-B5A4-B14D5719EFFC}" presName="sibTrans" presStyleCnt="0"/>
      <dgm:spPr/>
    </dgm:pt>
    <dgm:pt modelId="{88E4FD22-9C2A-42C1-B647-86FF8F2B933A}" type="pres">
      <dgm:prSet presAssocID="{FA5191CB-855F-48B3-AC04-996784A7228A}" presName="compNode" presStyleCnt="0"/>
      <dgm:spPr/>
    </dgm:pt>
    <dgm:pt modelId="{747D8A24-F768-4BCB-B8FB-28AF40D3E41B}" type="pres">
      <dgm:prSet presAssocID="{FA5191CB-855F-48B3-AC04-996784A7228A}" presName="bgRect" presStyleLbl="bgShp" presStyleIdx="5" presStyleCnt="6"/>
      <dgm:spPr/>
    </dgm:pt>
    <dgm:pt modelId="{F7BB308A-76E3-4629-9925-FD697256222F}" type="pres">
      <dgm:prSet presAssocID="{FA5191CB-855F-48B3-AC04-996784A7228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oks"/>
        </a:ext>
      </dgm:extLst>
    </dgm:pt>
    <dgm:pt modelId="{207D49A0-9394-4D36-B635-A02325A98AB9}" type="pres">
      <dgm:prSet presAssocID="{FA5191CB-855F-48B3-AC04-996784A7228A}" presName="spaceRect" presStyleCnt="0"/>
      <dgm:spPr/>
    </dgm:pt>
    <dgm:pt modelId="{F0F4E6B6-7579-4C82-A682-D72732AA2CA3}" type="pres">
      <dgm:prSet presAssocID="{FA5191CB-855F-48B3-AC04-996784A7228A}" presName="parTx" presStyleLbl="revTx" presStyleIdx="5" presStyleCnt="6">
        <dgm:presLayoutVars>
          <dgm:chMax val="0"/>
          <dgm:chPref val="0"/>
        </dgm:presLayoutVars>
      </dgm:prSet>
      <dgm:spPr/>
    </dgm:pt>
  </dgm:ptLst>
  <dgm:cxnLst>
    <dgm:cxn modelId="{9904C907-967F-4254-BDE7-A4E466542D43}" srcId="{50A5807F-1E85-4A16-975B-4BDBE9A84E0B}" destId="{63551DF5-A867-4524-BEB5-CA164BC856F4}" srcOrd="0" destOrd="0" parTransId="{1BEA3F3D-468D-4696-8B20-80CE153FA273}" sibTransId="{B9747342-5C08-4C9B-9AE5-7C9D6D96AC8E}"/>
    <dgm:cxn modelId="{F5435E0E-1AA2-4D12-9F87-91863EBFA5EE}" srcId="{50A5807F-1E85-4A16-975B-4BDBE9A84E0B}" destId="{FA5191CB-855F-48B3-AC04-996784A7228A}" srcOrd="5" destOrd="0" parTransId="{47AD7166-26CC-459E-8C3E-721361830ECD}" sibTransId="{FBA03667-E555-42A0-AF5F-570919FAF3E2}"/>
    <dgm:cxn modelId="{D61D993C-8A17-4A51-AC2A-B467B0CF1796}" type="presOf" srcId="{7D6407C6-8CEC-44BB-91AC-F7989204E78A}" destId="{65590552-7107-43D6-A9B0-70573D28DE14}" srcOrd="0" destOrd="0" presId="urn:microsoft.com/office/officeart/2018/2/layout/IconVerticalSolidList"/>
    <dgm:cxn modelId="{D437705D-292E-4488-A676-DF538B5F1C38}" srcId="{50A5807F-1E85-4A16-975B-4BDBE9A84E0B}" destId="{C64753B5-36DE-434D-A1D5-84550ADF3ACF}" srcOrd="4" destOrd="0" parTransId="{2E1E1F33-0789-4C7E-B64C-B46A0E3394D0}" sibTransId="{14C8A752-67D9-4694-B5A4-B14D5719EFFC}"/>
    <dgm:cxn modelId="{62771A47-11E6-4C0D-BA7D-8804D16BD31C}" srcId="{50A5807F-1E85-4A16-975B-4BDBE9A84E0B}" destId="{88ECB55C-D993-4960-BF72-0B854DAA9671}" srcOrd="2" destOrd="0" parTransId="{CA453D99-DDF6-442D-B69B-533380430297}" sibTransId="{45E6C3D7-4AC4-4BA2-A524-18DB6574E214}"/>
    <dgm:cxn modelId="{EB107B4E-E2BC-43ED-A289-43B9D53D706F}" type="presOf" srcId="{63551DF5-A867-4524-BEB5-CA164BC856F4}" destId="{0CB9911F-844B-4479-9157-1843CFC2D3B5}" srcOrd="0" destOrd="0" presId="urn:microsoft.com/office/officeart/2018/2/layout/IconVerticalSolidList"/>
    <dgm:cxn modelId="{57F8D778-B2BD-456F-9277-0EF19B852489}" type="presOf" srcId="{88ECB55C-D993-4960-BF72-0B854DAA9671}" destId="{6389844D-B7FE-420E-9207-360D6337169B}" srcOrd="0" destOrd="0" presId="urn:microsoft.com/office/officeart/2018/2/layout/IconVerticalSolidList"/>
    <dgm:cxn modelId="{B011377D-38E2-4323-8FFF-A6694185609E}" type="presOf" srcId="{FA5191CB-855F-48B3-AC04-996784A7228A}" destId="{F0F4E6B6-7579-4C82-A682-D72732AA2CA3}" srcOrd="0" destOrd="0" presId="urn:microsoft.com/office/officeart/2018/2/layout/IconVerticalSolidList"/>
    <dgm:cxn modelId="{41507C7E-CD19-48F9-A6D7-8AEF4F91F8AA}" srcId="{50A5807F-1E85-4A16-975B-4BDBE9A84E0B}" destId="{7D6407C6-8CEC-44BB-91AC-F7989204E78A}" srcOrd="1" destOrd="0" parTransId="{15A98D69-9D6D-4324-AB52-D04C7790DAA8}" sibTransId="{38004FDF-5B4E-4E66-AFAA-42DFAE0CF4EA}"/>
    <dgm:cxn modelId="{E9BDC988-2724-4EFB-8936-D5165D3F3706}" type="presOf" srcId="{50A5807F-1E85-4A16-975B-4BDBE9A84E0B}" destId="{312158CB-EDB1-4209-9DE3-21C5713013E7}" srcOrd="0" destOrd="0" presId="urn:microsoft.com/office/officeart/2018/2/layout/IconVerticalSolidList"/>
    <dgm:cxn modelId="{B16C0AA8-AAC6-4070-A3E3-B591DD48A940}" type="presOf" srcId="{F7169758-0DA5-4A23-9610-6A8187A3275C}" destId="{0D5E099F-5173-4770-8A72-433428402782}" srcOrd="0" destOrd="0" presId="urn:microsoft.com/office/officeart/2018/2/layout/IconVerticalSolidList"/>
    <dgm:cxn modelId="{1C4FF1B7-18E0-49F5-A10C-65405DA5DBFC}" type="presOf" srcId="{C64753B5-36DE-434D-A1D5-84550ADF3ACF}" destId="{12B86B65-8FD4-468A-8827-78D019A301C0}" srcOrd="0" destOrd="0" presId="urn:microsoft.com/office/officeart/2018/2/layout/IconVerticalSolidList"/>
    <dgm:cxn modelId="{D75D4DB9-BA44-4920-A9C8-826703FA0AA3}" srcId="{50A5807F-1E85-4A16-975B-4BDBE9A84E0B}" destId="{F7169758-0DA5-4A23-9610-6A8187A3275C}" srcOrd="3" destOrd="0" parTransId="{A3F22A8D-77CD-4068-A705-8488B304EC0C}" sibTransId="{1ACBB48F-62A7-4FCA-B773-242CCF7BB351}"/>
    <dgm:cxn modelId="{2354114F-430C-4B0E-8A53-49A48D8CCE20}" type="presParOf" srcId="{312158CB-EDB1-4209-9DE3-21C5713013E7}" destId="{2F5D9617-446F-41DE-834B-97E917DF8143}" srcOrd="0" destOrd="0" presId="urn:microsoft.com/office/officeart/2018/2/layout/IconVerticalSolidList"/>
    <dgm:cxn modelId="{FEA8D1C1-7BE5-4CCD-A055-F62B326CBCF3}" type="presParOf" srcId="{2F5D9617-446F-41DE-834B-97E917DF8143}" destId="{308DDCD9-3CC3-45DC-8043-B2323F36081B}" srcOrd="0" destOrd="0" presId="urn:microsoft.com/office/officeart/2018/2/layout/IconVerticalSolidList"/>
    <dgm:cxn modelId="{ECB9581B-8B62-4590-9C89-E03DEB3E64C6}" type="presParOf" srcId="{2F5D9617-446F-41DE-834B-97E917DF8143}" destId="{8D529F0D-669F-4596-9A20-C42883FF98EA}" srcOrd="1" destOrd="0" presId="urn:microsoft.com/office/officeart/2018/2/layout/IconVerticalSolidList"/>
    <dgm:cxn modelId="{C931C2CD-E1AF-4B9D-8D51-7DF9DD254F2C}" type="presParOf" srcId="{2F5D9617-446F-41DE-834B-97E917DF8143}" destId="{A6B67F4A-9BE2-4A0C-A738-8B9E3436962E}" srcOrd="2" destOrd="0" presId="urn:microsoft.com/office/officeart/2018/2/layout/IconVerticalSolidList"/>
    <dgm:cxn modelId="{68FED15C-95A4-434C-AD92-D8CA2AF48199}" type="presParOf" srcId="{2F5D9617-446F-41DE-834B-97E917DF8143}" destId="{0CB9911F-844B-4479-9157-1843CFC2D3B5}" srcOrd="3" destOrd="0" presId="urn:microsoft.com/office/officeart/2018/2/layout/IconVerticalSolidList"/>
    <dgm:cxn modelId="{B60C9424-9210-4834-A5C0-FC72966A40DC}" type="presParOf" srcId="{312158CB-EDB1-4209-9DE3-21C5713013E7}" destId="{F5878767-F354-4589-A506-E0C479471767}" srcOrd="1" destOrd="0" presId="urn:microsoft.com/office/officeart/2018/2/layout/IconVerticalSolidList"/>
    <dgm:cxn modelId="{3D1F15CE-6CC4-41A7-9832-18622A225527}" type="presParOf" srcId="{312158CB-EDB1-4209-9DE3-21C5713013E7}" destId="{849F1F16-45C1-4DC6-91B6-0DA21BE6DC15}" srcOrd="2" destOrd="0" presId="urn:microsoft.com/office/officeart/2018/2/layout/IconVerticalSolidList"/>
    <dgm:cxn modelId="{0402610D-4EF1-481C-B603-18D1843F2C91}" type="presParOf" srcId="{849F1F16-45C1-4DC6-91B6-0DA21BE6DC15}" destId="{898DF0D1-2196-4071-A939-616681C95471}" srcOrd="0" destOrd="0" presId="urn:microsoft.com/office/officeart/2018/2/layout/IconVerticalSolidList"/>
    <dgm:cxn modelId="{7E2D1BC7-4F2F-42AB-A2D6-6BF587369E47}" type="presParOf" srcId="{849F1F16-45C1-4DC6-91B6-0DA21BE6DC15}" destId="{700729D0-1D90-41A3-8D52-C824A1C3F9BA}" srcOrd="1" destOrd="0" presId="urn:microsoft.com/office/officeart/2018/2/layout/IconVerticalSolidList"/>
    <dgm:cxn modelId="{8D63E2E9-CB6A-4E11-859B-8C0A91B9FC76}" type="presParOf" srcId="{849F1F16-45C1-4DC6-91B6-0DA21BE6DC15}" destId="{B781CD62-8550-45CA-AF76-842B2266F636}" srcOrd="2" destOrd="0" presId="urn:microsoft.com/office/officeart/2018/2/layout/IconVerticalSolidList"/>
    <dgm:cxn modelId="{1CF694FC-F33A-42F7-8C3B-2E6EABE22B00}" type="presParOf" srcId="{849F1F16-45C1-4DC6-91B6-0DA21BE6DC15}" destId="{65590552-7107-43D6-A9B0-70573D28DE14}" srcOrd="3" destOrd="0" presId="urn:microsoft.com/office/officeart/2018/2/layout/IconVerticalSolidList"/>
    <dgm:cxn modelId="{2BC2941F-714A-4FA7-A460-AA4763F2A310}" type="presParOf" srcId="{312158CB-EDB1-4209-9DE3-21C5713013E7}" destId="{873FB406-69CF-4597-8194-7259B9658545}" srcOrd="3" destOrd="0" presId="urn:microsoft.com/office/officeart/2018/2/layout/IconVerticalSolidList"/>
    <dgm:cxn modelId="{5A17AFBF-7E16-4DBC-AEC6-25E8727E252F}" type="presParOf" srcId="{312158CB-EDB1-4209-9DE3-21C5713013E7}" destId="{2C8C0E42-3AEF-4424-BF27-2A86CCA8DEA8}" srcOrd="4" destOrd="0" presId="urn:microsoft.com/office/officeart/2018/2/layout/IconVerticalSolidList"/>
    <dgm:cxn modelId="{29A4D6CA-411B-497B-B89A-4C8AECB2A9A3}" type="presParOf" srcId="{2C8C0E42-3AEF-4424-BF27-2A86CCA8DEA8}" destId="{0B5351FF-A756-4D0E-A0F4-D0E8FC8A3487}" srcOrd="0" destOrd="0" presId="urn:microsoft.com/office/officeart/2018/2/layout/IconVerticalSolidList"/>
    <dgm:cxn modelId="{82301C77-9FB6-4275-9F79-5BAA173840EC}" type="presParOf" srcId="{2C8C0E42-3AEF-4424-BF27-2A86CCA8DEA8}" destId="{38A9B079-014B-438D-AC0B-7B42A612A22F}" srcOrd="1" destOrd="0" presId="urn:microsoft.com/office/officeart/2018/2/layout/IconVerticalSolidList"/>
    <dgm:cxn modelId="{B6C902A3-FF8E-466D-84AB-34228F1C67AA}" type="presParOf" srcId="{2C8C0E42-3AEF-4424-BF27-2A86CCA8DEA8}" destId="{49BCE05E-5F36-4C36-8EEC-3B514A0758C6}" srcOrd="2" destOrd="0" presId="urn:microsoft.com/office/officeart/2018/2/layout/IconVerticalSolidList"/>
    <dgm:cxn modelId="{6ADCCB14-5C04-4BE1-9368-C47EA4595FDA}" type="presParOf" srcId="{2C8C0E42-3AEF-4424-BF27-2A86CCA8DEA8}" destId="{6389844D-B7FE-420E-9207-360D6337169B}" srcOrd="3" destOrd="0" presId="urn:microsoft.com/office/officeart/2018/2/layout/IconVerticalSolidList"/>
    <dgm:cxn modelId="{51D2CD96-2FEE-4E11-A43C-556DD6AD52E1}" type="presParOf" srcId="{312158CB-EDB1-4209-9DE3-21C5713013E7}" destId="{BB4BF60D-40F4-4F5D-8BAA-503B50A546C3}" srcOrd="5" destOrd="0" presId="urn:microsoft.com/office/officeart/2018/2/layout/IconVerticalSolidList"/>
    <dgm:cxn modelId="{1AEFAA38-DB26-45AC-B5C0-987C155B7607}" type="presParOf" srcId="{312158CB-EDB1-4209-9DE3-21C5713013E7}" destId="{67414DDF-0FD5-4A84-9EE4-165D83181864}" srcOrd="6" destOrd="0" presId="urn:microsoft.com/office/officeart/2018/2/layout/IconVerticalSolidList"/>
    <dgm:cxn modelId="{6DA14FDB-831B-4D8E-AA24-7308EC058E11}" type="presParOf" srcId="{67414DDF-0FD5-4A84-9EE4-165D83181864}" destId="{B65A836D-3075-4EDD-8FE4-0C2A7B325D25}" srcOrd="0" destOrd="0" presId="urn:microsoft.com/office/officeart/2018/2/layout/IconVerticalSolidList"/>
    <dgm:cxn modelId="{06F38A28-0E19-4BBE-A21C-6344616A514C}" type="presParOf" srcId="{67414DDF-0FD5-4A84-9EE4-165D83181864}" destId="{4CBD561A-FF8A-4F09-9C01-35A586523200}" srcOrd="1" destOrd="0" presId="urn:microsoft.com/office/officeart/2018/2/layout/IconVerticalSolidList"/>
    <dgm:cxn modelId="{9BCAFEAC-5B6C-47F0-ACA4-36748CF03C04}" type="presParOf" srcId="{67414DDF-0FD5-4A84-9EE4-165D83181864}" destId="{D33FCCAD-E8E6-44BB-84E5-5AE559B1C800}" srcOrd="2" destOrd="0" presId="urn:microsoft.com/office/officeart/2018/2/layout/IconVerticalSolidList"/>
    <dgm:cxn modelId="{15EA070E-CB85-4963-B747-2C815484A840}" type="presParOf" srcId="{67414DDF-0FD5-4A84-9EE4-165D83181864}" destId="{0D5E099F-5173-4770-8A72-433428402782}" srcOrd="3" destOrd="0" presId="urn:microsoft.com/office/officeart/2018/2/layout/IconVerticalSolidList"/>
    <dgm:cxn modelId="{4A385CD7-4DFF-4AC4-94ED-D153630F1E1F}" type="presParOf" srcId="{312158CB-EDB1-4209-9DE3-21C5713013E7}" destId="{9F17193E-689E-4628-A1A5-D45684D894F4}" srcOrd="7" destOrd="0" presId="urn:microsoft.com/office/officeart/2018/2/layout/IconVerticalSolidList"/>
    <dgm:cxn modelId="{E3488585-EB4F-42A9-BA1B-DF2820C11975}" type="presParOf" srcId="{312158CB-EDB1-4209-9DE3-21C5713013E7}" destId="{EFDED26E-6DE5-4731-962E-117FAC54919D}" srcOrd="8" destOrd="0" presId="urn:microsoft.com/office/officeart/2018/2/layout/IconVerticalSolidList"/>
    <dgm:cxn modelId="{E99DB143-9EB4-4E64-B0FA-C2C00594C5EE}" type="presParOf" srcId="{EFDED26E-6DE5-4731-962E-117FAC54919D}" destId="{D501BEAC-7419-4405-86BA-37926F87B505}" srcOrd="0" destOrd="0" presId="urn:microsoft.com/office/officeart/2018/2/layout/IconVerticalSolidList"/>
    <dgm:cxn modelId="{05F70970-78DA-424F-80DC-6F22534AC2F1}" type="presParOf" srcId="{EFDED26E-6DE5-4731-962E-117FAC54919D}" destId="{BF0E78C1-BC58-46B7-934B-48FE659EA3FA}" srcOrd="1" destOrd="0" presId="urn:microsoft.com/office/officeart/2018/2/layout/IconVerticalSolidList"/>
    <dgm:cxn modelId="{83E354C7-625E-4BE1-A9F2-C1AA36EAB3E8}" type="presParOf" srcId="{EFDED26E-6DE5-4731-962E-117FAC54919D}" destId="{9790FA01-3738-4428-B2CE-23D05BFFE8AC}" srcOrd="2" destOrd="0" presId="urn:microsoft.com/office/officeart/2018/2/layout/IconVerticalSolidList"/>
    <dgm:cxn modelId="{BB0303EC-27F0-411D-A166-C51FBADA55AA}" type="presParOf" srcId="{EFDED26E-6DE5-4731-962E-117FAC54919D}" destId="{12B86B65-8FD4-468A-8827-78D019A301C0}" srcOrd="3" destOrd="0" presId="urn:microsoft.com/office/officeart/2018/2/layout/IconVerticalSolidList"/>
    <dgm:cxn modelId="{145BC1C2-C3D4-4836-9633-4CF5B9CEFCB3}" type="presParOf" srcId="{312158CB-EDB1-4209-9DE3-21C5713013E7}" destId="{AD9B17DD-2DA8-4994-8454-FEB715628DDA}" srcOrd="9" destOrd="0" presId="urn:microsoft.com/office/officeart/2018/2/layout/IconVerticalSolidList"/>
    <dgm:cxn modelId="{6EAB8E78-9150-4F68-832D-C37B59BEB2C1}" type="presParOf" srcId="{312158CB-EDB1-4209-9DE3-21C5713013E7}" destId="{88E4FD22-9C2A-42C1-B647-86FF8F2B933A}" srcOrd="10" destOrd="0" presId="urn:microsoft.com/office/officeart/2018/2/layout/IconVerticalSolidList"/>
    <dgm:cxn modelId="{049461CB-3313-47A1-AC2C-C105479E5D47}" type="presParOf" srcId="{88E4FD22-9C2A-42C1-B647-86FF8F2B933A}" destId="{747D8A24-F768-4BCB-B8FB-28AF40D3E41B}" srcOrd="0" destOrd="0" presId="urn:microsoft.com/office/officeart/2018/2/layout/IconVerticalSolidList"/>
    <dgm:cxn modelId="{ED2DB6F5-BCD6-4A35-8087-63D0D71AC471}" type="presParOf" srcId="{88E4FD22-9C2A-42C1-B647-86FF8F2B933A}" destId="{F7BB308A-76E3-4629-9925-FD697256222F}" srcOrd="1" destOrd="0" presId="urn:microsoft.com/office/officeart/2018/2/layout/IconVerticalSolidList"/>
    <dgm:cxn modelId="{3DDE734C-335F-413B-B307-744EFE5B0D27}" type="presParOf" srcId="{88E4FD22-9C2A-42C1-B647-86FF8F2B933A}" destId="{207D49A0-9394-4D36-B635-A02325A98AB9}" srcOrd="2" destOrd="0" presId="urn:microsoft.com/office/officeart/2018/2/layout/IconVerticalSolidList"/>
    <dgm:cxn modelId="{7D1A1582-3A1B-4A81-A69E-FE344C82A9D3}" type="presParOf" srcId="{88E4FD22-9C2A-42C1-B647-86FF8F2B933A}" destId="{F0F4E6B6-7579-4C82-A682-D72732AA2CA3}"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700DB2B-A808-4CBE-B798-F585FDE21CE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147F24C-EAD2-4A11-8A49-A1DA6931D801}">
      <dgm:prSet/>
      <dgm:spPr/>
      <dgm:t>
        <a:bodyPr/>
        <a:lstStyle/>
        <a:p>
          <a:r>
            <a:rPr lang="en-US"/>
            <a:t>It is important to minimize healthy tissue exposure while the patient is under treatment in order to reduce toxicities. </a:t>
          </a:r>
        </a:p>
      </dgm:t>
    </dgm:pt>
    <dgm:pt modelId="{176341D6-5A39-4137-A419-3CC1365CE339}" type="parTrans" cxnId="{F61F8EAC-7B36-4DEE-BBF0-A6C06EE3DAF9}">
      <dgm:prSet/>
      <dgm:spPr/>
      <dgm:t>
        <a:bodyPr/>
        <a:lstStyle/>
        <a:p>
          <a:endParaRPr lang="en-US"/>
        </a:p>
      </dgm:t>
    </dgm:pt>
    <dgm:pt modelId="{A0E4C920-7C66-4F4C-8161-6535F1B277B8}" type="sibTrans" cxnId="{F61F8EAC-7B36-4DEE-BBF0-A6C06EE3DAF9}">
      <dgm:prSet/>
      <dgm:spPr/>
      <dgm:t>
        <a:bodyPr/>
        <a:lstStyle/>
        <a:p>
          <a:endParaRPr lang="en-US"/>
        </a:p>
      </dgm:t>
    </dgm:pt>
    <dgm:pt modelId="{7D4B6FE5-046F-4248-93A1-A3B71E3385EA}">
      <dgm:prSet/>
      <dgm:spPr/>
      <dgm:t>
        <a:bodyPr/>
        <a:lstStyle/>
        <a:p>
          <a:r>
            <a:rPr lang="en-US"/>
            <a:t>To protect healthy tissue a variety of methods are utilized. These protections can be built into the planning process or physical interventions such as positioning or space creating devices.</a:t>
          </a:r>
        </a:p>
      </dgm:t>
    </dgm:pt>
    <dgm:pt modelId="{E3308A52-D6E1-4FF5-A4B2-0E4979542335}" type="parTrans" cxnId="{9FA3DA4D-F355-424B-B6AD-40D0A2078A34}">
      <dgm:prSet/>
      <dgm:spPr/>
      <dgm:t>
        <a:bodyPr/>
        <a:lstStyle/>
        <a:p>
          <a:endParaRPr lang="en-US"/>
        </a:p>
      </dgm:t>
    </dgm:pt>
    <dgm:pt modelId="{27277B44-DF31-4263-865A-E317EE99A7C3}" type="sibTrans" cxnId="{9FA3DA4D-F355-424B-B6AD-40D0A2078A34}">
      <dgm:prSet/>
      <dgm:spPr/>
      <dgm:t>
        <a:bodyPr/>
        <a:lstStyle/>
        <a:p>
          <a:endParaRPr lang="en-US"/>
        </a:p>
      </dgm:t>
    </dgm:pt>
    <dgm:pt modelId="{20948A51-CB86-46DF-A990-A67A2B564CF2}" type="pres">
      <dgm:prSet presAssocID="{2700DB2B-A808-4CBE-B798-F585FDE21CE1}" presName="linear" presStyleCnt="0">
        <dgm:presLayoutVars>
          <dgm:animLvl val="lvl"/>
          <dgm:resizeHandles val="exact"/>
        </dgm:presLayoutVars>
      </dgm:prSet>
      <dgm:spPr/>
    </dgm:pt>
    <dgm:pt modelId="{488EB05D-B16E-425C-BC19-C03290FC9359}" type="pres">
      <dgm:prSet presAssocID="{E147F24C-EAD2-4A11-8A49-A1DA6931D801}" presName="parentText" presStyleLbl="node1" presStyleIdx="0" presStyleCnt="2">
        <dgm:presLayoutVars>
          <dgm:chMax val="0"/>
          <dgm:bulletEnabled val="1"/>
        </dgm:presLayoutVars>
      </dgm:prSet>
      <dgm:spPr/>
    </dgm:pt>
    <dgm:pt modelId="{C38D5F99-C81D-4983-9FA8-1FB790F5C754}" type="pres">
      <dgm:prSet presAssocID="{A0E4C920-7C66-4F4C-8161-6535F1B277B8}" presName="spacer" presStyleCnt="0"/>
      <dgm:spPr/>
    </dgm:pt>
    <dgm:pt modelId="{5FA6F388-5EE3-4D0E-9245-23197C842DAB}" type="pres">
      <dgm:prSet presAssocID="{7D4B6FE5-046F-4248-93A1-A3B71E3385EA}" presName="parentText" presStyleLbl="node1" presStyleIdx="1" presStyleCnt="2">
        <dgm:presLayoutVars>
          <dgm:chMax val="0"/>
          <dgm:bulletEnabled val="1"/>
        </dgm:presLayoutVars>
      </dgm:prSet>
      <dgm:spPr/>
    </dgm:pt>
  </dgm:ptLst>
  <dgm:cxnLst>
    <dgm:cxn modelId="{D910F218-3488-40B1-8CEF-C7A80B50E93D}" type="presOf" srcId="{7D4B6FE5-046F-4248-93A1-A3B71E3385EA}" destId="{5FA6F388-5EE3-4D0E-9245-23197C842DAB}" srcOrd="0" destOrd="0" presId="urn:microsoft.com/office/officeart/2005/8/layout/vList2"/>
    <dgm:cxn modelId="{B258A14A-BB66-4E21-8C34-33F86744EE46}" type="presOf" srcId="{2700DB2B-A808-4CBE-B798-F585FDE21CE1}" destId="{20948A51-CB86-46DF-A990-A67A2B564CF2}" srcOrd="0" destOrd="0" presId="urn:microsoft.com/office/officeart/2005/8/layout/vList2"/>
    <dgm:cxn modelId="{9FA3DA4D-F355-424B-B6AD-40D0A2078A34}" srcId="{2700DB2B-A808-4CBE-B798-F585FDE21CE1}" destId="{7D4B6FE5-046F-4248-93A1-A3B71E3385EA}" srcOrd="1" destOrd="0" parTransId="{E3308A52-D6E1-4FF5-A4B2-0E4979542335}" sibTransId="{27277B44-DF31-4263-865A-E317EE99A7C3}"/>
    <dgm:cxn modelId="{F61F8EAC-7B36-4DEE-BBF0-A6C06EE3DAF9}" srcId="{2700DB2B-A808-4CBE-B798-F585FDE21CE1}" destId="{E147F24C-EAD2-4A11-8A49-A1DA6931D801}" srcOrd="0" destOrd="0" parTransId="{176341D6-5A39-4137-A419-3CC1365CE339}" sibTransId="{A0E4C920-7C66-4F4C-8161-6535F1B277B8}"/>
    <dgm:cxn modelId="{E98443C4-8824-4F77-9024-B69542F42AF7}" type="presOf" srcId="{E147F24C-EAD2-4A11-8A49-A1DA6931D801}" destId="{488EB05D-B16E-425C-BC19-C03290FC9359}" srcOrd="0" destOrd="0" presId="urn:microsoft.com/office/officeart/2005/8/layout/vList2"/>
    <dgm:cxn modelId="{DBF9CEA2-6A44-4C38-B17B-F05FC04B506C}" type="presParOf" srcId="{20948A51-CB86-46DF-A990-A67A2B564CF2}" destId="{488EB05D-B16E-425C-BC19-C03290FC9359}" srcOrd="0" destOrd="0" presId="urn:microsoft.com/office/officeart/2005/8/layout/vList2"/>
    <dgm:cxn modelId="{139FB7DD-E481-4AC8-9864-C77F34953F50}" type="presParOf" srcId="{20948A51-CB86-46DF-A990-A67A2B564CF2}" destId="{C38D5F99-C81D-4983-9FA8-1FB790F5C754}" srcOrd="1" destOrd="0" presId="urn:microsoft.com/office/officeart/2005/8/layout/vList2"/>
    <dgm:cxn modelId="{2D2D3507-5AD0-4B9C-8E13-9B970CB8EC84}" type="presParOf" srcId="{20948A51-CB86-46DF-A990-A67A2B564CF2}" destId="{5FA6F388-5EE3-4D0E-9245-23197C842DAB}"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C91D207-C19E-451D-82E2-12F70BF4AB00}"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23D5758C-F354-4236-96A7-CE9228A2BDF2}">
      <dgm:prSet/>
      <dgm:spPr/>
      <dgm:t>
        <a:bodyPr/>
        <a:lstStyle/>
        <a:p>
          <a:r>
            <a:rPr lang="en-US"/>
            <a:t>Deep inspiration breath hold (DIBH) is a method used to protect heart tissue. The machine will only beam on when it detects the patient is holding their breath.</a:t>
          </a:r>
        </a:p>
      </dgm:t>
    </dgm:pt>
    <dgm:pt modelId="{5BC05E26-3791-4EC5-B012-E19E5E490925}" type="parTrans" cxnId="{A2EB76D1-1DDF-40AD-AF00-91F659AC2BAB}">
      <dgm:prSet/>
      <dgm:spPr/>
      <dgm:t>
        <a:bodyPr/>
        <a:lstStyle/>
        <a:p>
          <a:endParaRPr lang="en-US"/>
        </a:p>
      </dgm:t>
    </dgm:pt>
    <dgm:pt modelId="{2E2FB0DB-98D1-460E-9C0B-2207B91E2FA0}" type="sibTrans" cxnId="{A2EB76D1-1DDF-40AD-AF00-91F659AC2BAB}">
      <dgm:prSet/>
      <dgm:spPr/>
      <dgm:t>
        <a:bodyPr/>
        <a:lstStyle/>
        <a:p>
          <a:endParaRPr lang="en-US"/>
        </a:p>
      </dgm:t>
    </dgm:pt>
    <dgm:pt modelId="{D089AEF6-4D89-424B-ACB8-07D38D1A7308}">
      <dgm:prSet/>
      <dgm:spPr/>
      <dgm:t>
        <a:bodyPr/>
        <a:lstStyle/>
        <a:p>
          <a:r>
            <a:rPr lang="en-US"/>
            <a:t>Wing and breast boards are positioning devices patients will lay on that will help them favorably position their anatomy for treatment. </a:t>
          </a:r>
        </a:p>
      </dgm:t>
    </dgm:pt>
    <dgm:pt modelId="{5513230C-2048-46F6-B1E1-AC3193E04619}" type="parTrans" cxnId="{64CDECB5-3E44-4FFA-9B70-DBD02A20A2E8}">
      <dgm:prSet/>
      <dgm:spPr/>
      <dgm:t>
        <a:bodyPr/>
        <a:lstStyle/>
        <a:p>
          <a:endParaRPr lang="en-US"/>
        </a:p>
      </dgm:t>
    </dgm:pt>
    <dgm:pt modelId="{76D43B13-593A-4D53-B49E-17A0CDA06AFA}" type="sibTrans" cxnId="{64CDECB5-3E44-4FFA-9B70-DBD02A20A2E8}">
      <dgm:prSet/>
      <dgm:spPr/>
      <dgm:t>
        <a:bodyPr/>
        <a:lstStyle/>
        <a:p>
          <a:endParaRPr lang="en-US"/>
        </a:p>
      </dgm:t>
    </dgm:pt>
    <dgm:pt modelId="{DDE47B3D-E35F-4750-B1AA-80D3010823B8}">
      <dgm:prSet/>
      <dgm:spPr/>
      <dgm:t>
        <a:bodyPr/>
        <a:lstStyle/>
        <a:p>
          <a:r>
            <a:rPr lang="en-US"/>
            <a:t>Patients may also lay prone or supine in whichever positions reduces healthy tissue exposure to the treatment beam.</a:t>
          </a:r>
        </a:p>
      </dgm:t>
    </dgm:pt>
    <dgm:pt modelId="{F4E5522D-BA9D-48B1-9AA4-CCB6990F7C83}" type="parTrans" cxnId="{68DB6A6B-E570-4756-A659-DC09FCA4AD1B}">
      <dgm:prSet/>
      <dgm:spPr/>
      <dgm:t>
        <a:bodyPr/>
        <a:lstStyle/>
        <a:p>
          <a:endParaRPr lang="en-US"/>
        </a:p>
      </dgm:t>
    </dgm:pt>
    <dgm:pt modelId="{2F8A2769-8588-4FD7-BE24-544942A71941}" type="sibTrans" cxnId="{68DB6A6B-E570-4756-A659-DC09FCA4AD1B}">
      <dgm:prSet/>
      <dgm:spPr/>
      <dgm:t>
        <a:bodyPr/>
        <a:lstStyle/>
        <a:p>
          <a:endParaRPr lang="en-US"/>
        </a:p>
      </dgm:t>
    </dgm:pt>
    <dgm:pt modelId="{17A770AC-FB18-4789-BDBE-FAC4A09B9B75}">
      <dgm:prSet/>
      <dgm:spPr/>
      <dgm:t>
        <a:bodyPr/>
        <a:lstStyle/>
        <a:p>
          <a:r>
            <a:rPr lang="en-US"/>
            <a:t>Pelvic patients may do a bladder and bowel prep to help displace healthy tissue from the treatment field. </a:t>
          </a:r>
        </a:p>
      </dgm:t>
    </dgm:pt>
    <dgm:pt modelId="{2B0AA1E7-1EEA-4E77-A064-0C5317431DCA}" type="parTrans" cxnId="{640895CC-4906-4C47-8F74-4C4AC382BCF1}">
      <dgm:prSet/>
      <dgm:spPr/>
      <dgm:t>
        <a:bodyPr/>
        <a:lstStyle/>
        <a:p>
          <a:endParaRPr lang="en-US"/>
        </a:p>
      </dgm:t>
    </dgm:pt>
    <dgm:pt modelId="{708281FD-EDE8-42DE-A2B7-B530E3A249B5}" type="sibTrans" cxnId="{640895CC-4906-4C47-8F74-4C4AC382BCF1}">
      <dgm:prSet/>
      <dgm:spPr/>
      <dgm:t>
        <a:bodyPr/>
        <a:lstStyle/>
        <a:p>
          <a:endParaRPr lang="en-US"/>
        </a:p>
      </dgm:t>
    </dgm:pt>
    <dgm:pt modelId="{72C4ABEE-69B2-4C59-BD35-9F5625CD739F}">
      <dgm:prSet/>
      <dgm:spPr/>
      <dgm:t>
        <a:bodyPr/>
        <a:lstStyle/>
        <a:p>
          <a:r>
            <a:rPr lang="en-US"/>
            <a:t>Rectal spacers for prostate patients.</a:t>
          </a:r>
        </a:p>
      </dgm:t>
    </dgm:pt>
    <dgm:pt modelId="{34085693-D9E0-4DCF-8A2C-F607FDB7A84C}" type="parTrans" cxnId="{E62169F9-D5D7-4362-9FC9-4E4F5A2A037B}">
      <dgm:prSet/>
      <dgm:spPr/>
      <dgm:t>
        <a:bodyPr/>
        <a:lstStyle/>
        <a:p>
          <a:endParaRPr lang="en-US"/>
        </a:p>
      </dgm:t>
    </dgm:pt>
    <dgm:pt modelId="{941614E1-F521-4886-9393-3085E5F4E2D6}" type="sibTrans" cxnId="{E62169F9-D5D7-4362-9FC9-4E4F5A2A037B}">
      <dgm:prSet/>
      <dgm:spPr/>
      <dgm:t>
        <a:bodyPr/>
        <a:lstStyle/>
        <a:p>
          <a:endParaRPr lang="en-US"/>
        </a:p>
      </dgm:t>
    </dgm:pt>
    <dgm:pt modelId="{42C80CE9-BF34-4A93-921F-294A7B79D673}" type="pres">
      <dgm:prSet presAssocID="{5C91D207-C19E-451D-82E2-12F70BF4AB00}" presName="diagram" presStyleCnt="0">
        <dgm:presLayoutVars>
          <dgm:dir/>
          <dgm:resizeHandles val="exact"/>
        </dgm:presLayoutVars>
      </dgm:prSet>
      <dgm:spPr/>
    </dgm:pt>
    <dgm:pt modelId="{1890BBE5-A30F-43CD-84DB-DAE947FAD494}" type="pres">
      <dgm:prSet presAssocID="{23D5758C-F354-4236-96A7-CE9228A2BDF2}" presName="node" presStyleLbl="node1" presStyleIdx="0" presStyleCnt="5">
        <dgm:presLayoutVars>
          <dgm:bulletEnabled val="1"/>
        </dgm:presLayoutVars>
      </dgm:prSet>
      <dgm:spPr/>
    </dgm:pt>
    <dgm:pt modelId="{074E1F88-EDD4-43FD-B3CA-5C1B890A27D4}" type="pres">
      <dgm:prSet presAssocID="{2E2FB0DB-98D1-460E-9C0B-2207B91E2FA0}" presName="sibTrans" presStyleCnt="0"/>
      <dgm:spPr/>
    </dgm:pt>
    <dgm:pt modelId="{8E94E825-F609-452A-B448-C249BCB22000}" type="pres">
      <dgm:prSet presAssocID="{D089AEF6-4D89-424B-ACB8-07D38D1A7308}" presName="node" presStyleLbl="node1" presStyleIdx="1" presStyleCnt="5">
        <dgm:presLayoutVars>
          <dgm:bulletEnabled val="1"/>
        </dgm:presLayoutVars>
      </dgm:prSet>
      <dgm:spPr/>
    </dgm:pt>
    <dgm:pt modelId="{9DBF6CC0-1F7E-4A1B-9C04-CC7C459B16B6}" type="pres">
      <dgm:prSet presAssocID="{76D43B13-593A-4D53-B49E-17A0CDA06AFA}" presName="sibTrans" presStyleCnt="0"/>
      <dgm:spPr/>
    </dgm:pt>
    <dgm:pt modelId="{1A36F56B-CD66-4DA6-A335-BC7580AFFE8C}" type="pres">
      <dgm:prSet presAssocID="{DDE47B3D-E35F-4750-B1AA-80D3010823B8}" presName="node" presStyleLbl="node1" presStyleIdx="2" presStyleCnt="5">
        <dgm:presLayoutVars>
          <dgm:bulletEnabled val="1"/>
        </dgm:presLayoutVars>
      </dgm:prSet>
      <dgm:spPr/>
    </dgm:pt>
    <dgm:pt modelId="{1ED732E5-42A2-4B85-882F-D77CA7A3C3F8}" type="pres">
      <dgm:prSet presAssocID="{2F8A2769-8588-4FD7-BE24-544942A71941}" presName="sibTrans" presStyleCnt="0"/>
      <dgm:spPr/>
    </dgm:pt>
    <dgm:pt modelId="{2D491D05-F4E5-48A5-807C-22430A7C3415}" type="pres">
      <dgm:prSet presAssocID="{17A770AC-FB18-4789-BDBE-FAC4A09B9B75}" presName="node" presStyleLbl="node1" presStyleIdx="3" presStyleCnt="5">
        <dgm:presLayoutVars>
          <dgm:bulletEnabled val="1"/>
        </dgm:presLayoutVars>
      </dgm:prSet>
      <dgm:spPr/>
    </dgm:pt>
    <dgm:pt modelId="{14E360F1-710B-4606-A80E-DBC9ED35B67C}" type="pres">
      <dgm:prSet presAssocID="{708281FD-EDE8-42DE-A2B7-B530E3A249B5}" presName="sibTrans" presStyleCnt="0"/>
      <dgm:spPr/>
    </dgm:pt>
    <dgm:pt modelId="{F73BBDB1-C772-4C96-B146-38116038FF00}" type="pres">
      <dgm:prSet presAssocID="{72C4ABEE-69B2-4C59-BD35-9F5625CD739F}" presName="node" presStyleLbl="node1" presStyleIdx="4" presStyleCnt="5">
        <dgm:presLayoutVars>
          <dgm:bulletEnabled val="1"/>
        </dgm:presLayoutVars>
      </dgm:prSet>
      <dgm:spPr/>
    </dgm:pt>
  </dgm:ptLst>
  <dgm:cxnLst>
    <dgm:cxn modelId="{CDBD8A15-7F30-4ECD-A606-62EB3D68E1AF}" type="presOf" srcId="{17A770AC-FB18-4789-BDBE-FAC4A09B9B75}" destId="{2D491D05-F4E5-48A5-807C-22430A7C3415}" srcOrd="0" destOrd="0" presId="urn:microsoft.com/office/officeart/2005/8/layout/default"/>
    <dgm:cxn modelId="{D9C62425-41D8-49A7-AF16-FD16C6BC6129}" type="presOf" srcId="{D089AEF6-4D89-424B-ACB8-07D38D1A7308}" destId="{8E94E825-F609-452A-B448-C249BCB22000}" srcOrd="0" destOrd="0" presId="urn:microsoft.com/office/officeart/2005/8/layout/default"/>
    <dgm:cxn modelId="{68DB6A6B-E570-4756-A659-DC09FCA4AD1B}" srcId="{5C91D207-C19E-451D-82E2-12F70BF4AB00}" destId="{DDE47B3D-E35F-4750-B1AA-80D3010823B8}" srcOrd="2" destOrd="0" parTransId="{F4E5522D-BA9D-48B1-9AA4-CCB6990F7C83}" sibTransId="{2F8A2769-8588-4FD7-BE24-544942A71941}"/>
    <dgm:cxn modelId="{23A6F384-8DBE-4AD3-9A07-47CCB3BDB249}" type="presOf" srcId="{72C4ABEE-69B2-4C59-BD35-9F5625CD739F}" destId="{F73BBDB1-C772-4C96-B146-38116038FF00}" srcOrd="0" destOrd="0" presId="urn:microsoft.com/office/officeart/2005/8/layout/default"/>
    <dgm:cxn modelId="{FA22D688-99BB-4EFE-AB68-2C394272F59A}" type="presOf" srcId="{5C91D207-C19E-451D-82E2-12F70BF4AB00}" destId="{42C80CE9-BF34-4A93-921F-294A7B79D673}" srcOrd="0" destOrd="0" presId="urn:microsoft.com/office/officeart/2005/8/layout/default"/>
    <dgm:cxn modelId="{BC916495-C070-4030-89E7-A19C9AE5C3E7}" type="presOf" srcId="{DDE47B3D-E35F-4750-B1AA-80D3010823B8}" destId="{1A36F56B-CD66-4DA6-A335-BC7580AFFE8C}" srcOrd="0" destOrd="0" presId="urn:microsoft.com/office/officeart/2005/8/layout/default"/>
    <dgm:cxn modelId="{64CDECB5-3E44-4FFA-9B70-DBD02A20A2E8}" srcId="{5C91D207-C19E-451D-82E2-12F70BF4AB00}" destId="{D089AEF6-4D89-424B-ACB8-07D38D1A7308}" srcOrd="1" destOrd="0" parTransId="{5513230C-2048-46F6-B1E1-AC3193E04619}" sibTransId="{76D43B13-593A-4D53-B49E-17A0CDA06AFA}"/>
    <dgm:cxn modelId="{BAD0DBC8-EAF4-48F6-BA87-DFDA4C0AF3BA}" type="presOf" srcId="{23D5758C-F354-4236-96A7-CE9228A2BDF2}" destId="{1890BBE5-A30F-43CD-84DB-DAE947FAD494}" srcOrd="0" destOrd="0" presId="urn:microsoft.com/office/officeart/2005/8/layout/default"/>
    <dgm:cxn modelId="{640895CC-4906-4C47-8F74-4C4AC382BCF1}" srcId="{5C91D207-C19E-451D-82E2-12F70BF4AB00}" destId="{17A770AC-FB18-4789-BDBE-FAC4A09B9B75}" srcOrd="3" destOrd="0" parTransId="{2B0AA1E7-1EEA-4E77-A064-0C5317431DCA}" sibTransId="{708281FD-EDE8-42DE-A2B7-B530E3A249B5}"/>
    <dgm:cxn modelId="{A2EB76D1-1DDF-40AD-AF00-91F659AC2BAB}" srcId="{5C91D207-C19E-451D-82E2-12F70BF4AB00}" destId="{23D5758C-F354-4236-96A7-CE9228A2BDF2}" srcOrd="0" destOrd="0" parTransId="{5BC05E26-3791-4EC5-B012-E19E5E490925}" sibTransId="{2E2FB0DB-98D1-460E-9C0B-2207B91E2FA0}"/>
    <dgm:cxn modelId="{E62169F9-D5D7-4362-9FC9-4E4F5A2A037B}" srcId="{5C91D207-C19E-451D-82E2-12F70BF4AB00}" destId="{72C4ABEE-69B2-4C59-BD35-9F5625CD739F}" srcOrd="4" destOrd="0" parTransId="{34085693-D9E0-4DCF-8A2C-F607FDB7A84C}" sibTransId="{941614E1-F521-4886-9393-3085E5F4E2D6}"/>
    <dgm:cxn modelId="{3A1C36A2-AA89-4D54-843E-D95E54A761EE}" type="presParOf" srcId="{42C80CE9-BF34-4A93-921F-294A7B79D673}" destId="{1890BBE5-A30F-43CD-84DB-DAE947FAD494}" srcOrd="0" destOrd="0" presId="urn:microsoft.com/office/officeart/2005/8/layout/default"/>
    <dgm:cxn modelId="{5EA304AE-55E9-49F8-8E1A-C3DEB8F817E9}" type="presParOf" srcId="{42C80CE9-BF34-4A93-921F-294A7B79D673}" destId="{074E1F88-EDD4-43FD-B3CA-5C1B890A27D4}" srcOrd="1" destOrd="0" presId="urn:microsoft.com/office/officeart/2005/8/layout/default"/>
    <dgm:cxn modelId="{D7D5B668-B5EC-43CA-8D74-E900F51AFB7C}" type="presParOf" srcId="{42C80CE9-BF34-4A93-921F-294A7B79D673}" destId="{8E94E825-F609-452A-B448-C249BCB22000}" srcOrd="2" destOrd="0" presId="urn:microsoft.com/office/officeart/2005/8/layout/default"/>
    <dgm:cxn modelId="{7E92DBEE-F531-4434-841C-7BAE4B675742}" type="presParOf" srcId="{42C80CE9-BF34-4A93-921F-294A7B79D673}" destId="{9DBF6CC0-1F7E-4A1B-9C04-CC7C459B16B6}" srcOrd="3" destOrd="0" presId="urn:microsoft.com/office/officeart/2005/8/layout/default"/>
    <dgm:cxn modelId="{DB1D363F-7949-4823-8DC7-4099DA5AAF38}" type="presParOf" srcId="{42C80CE9-BF34-4A93-921F-294A7B79D673}" destId="{1A36F56B-CD66-4DA6-A335-BC7580AFFE8C}" srcOrd="4" destOrd="0" presId="urn:microsoft.com/office/officeart/2005/8/layout/default"/>
    <dgm:cxn modelId="{8EACF878-160C-4DF0-AD97-E5D44282E414}" type="presParOf" srcId="{42C80CE9-BF34-4A93-921F-294A7B79D673}" destId="{1ED732E5-42A2-4B85-882F-D77CA7A3C3F8}" srcOrd="5" destOrd="0" presId="urn:microsoft.com/office/officeart/2005/8/layout/default"/>
    <dgm:cxn modelId="{94C58547-AF79-4D3A-9154-5DEB365EDD4D}" type="presParOf" srcId="{42C80CE9-BF34-4A93-921F-294A7B79D673}" destId="{2D491D05-F4E5-48A5-807C-22430A7C3415}" srcOrd="6" destOrd="0" presId="urn:microsoft.com/office/officeart/2005/8/layout/default"/>
    <dgm:cxn modelId="{5185C93B-3F7F-4563-9772-2373EDD12FF9}" type="presParOf" srcId="{42C80CE9-BF34-4A93-921F-294A7B79D673}" destId="{14E360F1-710B-4606-A80E-DBC9ED35B67C}" srcOrd="7" destOrd="0" presId="urn:microsoft.com/office/officeart/2005/8/layout/default"/>
    <dgm:cxn modelId="{CD92DF9D-8B2D-48C0-B07B-7AF0E6525C7B}" type="presParOf" srcId="{42C80CE9-BF34-4A93-921F-294A7B79D673}" destId="{F73BBDB1-C772-4C96-B146-38116038FF00}"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716C74F-0491-435F-B3BE-64D1AD8A2C7A}" type="doc">
      <dgm:prSet loTypeId="urn:microsoft.com/office/officeart/2016/7/layout/RepeatingBendingProcessNew" loCatId="process" qsTypeId="urn:microsoft.com/office/officeart/2005/8/quickstyle/simple4" qsCatId="simple" csTypeId="urn:microsoft.com/office/officeart/2005/8/colors/colorful2" csCatId="colorful" phldr="1"/>
      <dgm:spPr/>
      <dgm:t>
        <a:bodyPr/>
        <a:lstStyle/>
        <a:p>
          <a:endParaRPr lang="en-US"/>
        </a:p>
      </dgm:t>
    </dgm:pt>
    <dgm:pt modelId="{D33E2C79-DA35-491F-BF8A-AA1A0E991E28}">
      <dgm:prSet/>
      <dgm:spPr/>
      <dgm:t>
        <a:bodyPr/>
        <a:lstStyle/>
        <a:p>
          <a:r>
            <a:rPr lang="en-US"/>
            <a:t>Side effects associated with radiation therapy are dose and site specific. The side effects are </a:t>
          </a:r>
          <a:r>
            <a:rPr lang="en-US" b="1"/>
            <a:t>LOCAL AND DO NOT TRAVEL </a:t>
          </a:r>
          <a:r>
            <a:rPr lang="en-US"/>
            <a:t>outside of the treated area.</a:t>
          </a:r>
        </a:p>
      </dgm:t>
    </dgm:pt>
    <dgm:pt modelId="{288E72F1-8D11-4609-A9DD-70CC792F1843}" type="parTrans" cxnId="{7387D3BB-F4C5-4437-9975-9C3833D771CA}">
      <dgm:prSet/>
      <dgm:spPr/>
      <dgm:t>
        <a:bodyPr/>
        <a:lstStyle/>
        <a:p>
          <a:endParaRPr lang="en-US"/>
        </a:p>
      </dgm:t>
    </dgm:pt>
    <dgm:pt modelId="{E1FE225A-5C2F-4A43-B14F-46CAA1ED6C93}" type="sibTrans" cxnId="{7387D3BB-F4C5-4437-9975-9C3833D771CA}">
      <dgm:prSet phldrT="01" phldr="0"/>
      <dgm:spPr/>
      <dgm:t>
        <a:bodyPr/>
        <a:lstStyle/>
        <a:p>
          <a:r>
            <a:rPr lang="en-US"/>
            <a:t>01</a:t>
          </a:r>
        </a:p>
      </dgm:t>
    </dgm:pt>
    <dgm:pt modelId="{98DBFF1F-B05F-48D6-8E5F-76521D4EF265}">
      <dgm:prSet/>
      <dgm:spPr/>
      <dgm:t>
        <a:bodyPr/>
        <a:lstStyle/>
        <a:p>
          <a:r>
            <a:rPr lang="en-US"/>
            <a:t>Two “universal” side effects of radiation are possible skin reactions and fatigue. Side effects typically present at week 2-3 of treatment.</a:t>
          </a:r>
        </a:p>
      </dgm:t>
    </dgm:pt>
    <dgm:pt modelId="{C51CFC9F-04B5-4B7E-B659-91AD7771C557}" type="parTrans" cxnId="{03D97D4A-5000-4FA8-A5AC-C8E0F22CB7AA}">
      <dgm:prSet/>
      <dgm:spPr/>
      <dgm:t>
        <a:bodyPr/>
        <a:lstStyle/>
        <a:p>
          <a:endParaRPr lang="en-US"/>
        </a:p>
      </dgm:t>
    </dgm:pt>
    <dgm:pt modelId="{771C25C7-14F3-4C63-9DEB-61097935A84E}" type="sibTrans" cxnId="{03D97D4A-5000-4FA8-A5AC-C8E0F22CB7AA}">
      <dgm:prSet phldrT="02" phldr="0"/>
      <dgm:spPr/>
      <dgm:t>
        <a:bodyPr/>
        <a:lstStyle/>
        <a:p>
          <a:r>
            <a:rPr lang="en-US"/>
            <a:t>02</a:t>
          </a:r>
        </a:p>
      </dgm:t>
    </dgm:pt>
    <dgm:pt modelId="{C06474CA-EF48-4F98-B0F9-3F85F54FD972}">
      <dgm:prSet/>
      <dgm:spPr/>
      <dgm:t>
        <a:bodyPr/>
        <a:lstStyle/>
        <a:p>
          <a:r>
            <a:rPr lang="en-US"/>
            <a:t>When given alone, side effects from radiation are typically mild.</a:t>
          </a:r>
        </a:p>
      </dgm:t>
    </dgm:pt>
    <dgm:pt modelId="{B016EAE3-683F-4EBF-8961-2EC0AB0FD628}" type="parTrans" cxnId="{7A344A24-7D2D-4B34-8E21-1E0C2023916B}">
      <dgm:prSet/>
      <dgm:spPr/>
      <dgm:t>
        <a:bodyPr/>
        <a:lstStyle/>
        <a:p>
          <a:endParaRPr lang="en-US"/>
        </a:p>
      </dgm:t>
    </dgm:pt>
    <dgm:pt modelId="{DBBD7667-1A6B-4CFA-9E8E-5AE4063301B9}" type="sibTrans" cxnId="{7A344A24-7D2D-4B34-8E21-1E0C2023916B}">
      <dgm:prSet phldrT="03" phldr="0"/>
      <dgm:spPr/>
      <dgm:t>
        <a:bodyPr/>
        <a:lstStyle/>
        <a:p>
          <a:r>
            <a:rPr lang="en-US"/>
            <a:t>03</a:t>
          </a:r>
        </a:p>
      </dgm:t>
    </dgm:pt>
    <dgm:pt modelId="{401D760D-07FA-4CF5-B0ED-CDDE085BDBDA}">
      <dgm:prSet/>
      <dgm:spPr/>
      <dgm:t>
        <a:bodyPr/>
        <a:lstStyle/>
        <a:p>
          <a:r>
            <a:rPr lang="en-US"/>
            <a:t>Patients who are receiving chemotherapy concurrently with radiation tend to experience worse side effects than those who receive radiation alone. </a:t>
          </a:r>
        </a:p>
      </dgm:t>
    </dgm:pt>
    <dgm:pt modelId="{CBBF92F8-66EC-42EE-AFD8-DD94295B8848}" type="parTrans" cxnId="{402C450F-E4E4-4577-8B47-2B9727AF0E7D}">
      <dgm:prSet/>
      <dgm:spPr/>
      <dgm:t>
        <a:bodyPr/>
        <a:lstStyle/>
        <a:p>
          <a:endParaRPr lang="en-US"/>
        </a:p>
      </dgm:t>
    </dgm:pt>
    <dgm:pt modelId="{6F7D0435-C42F-4086-A65C-425D1546BDDA}" type="sibTrans" cxnId="{402C450F-E4E4-4577-8B47-2B9727AF0E7D}">
      <dgm:prSet phldrT="04" phldr="0"/>
      <dgm:spPr/>
      <dgm:t>
        <a:bodyPr/>
        <a:lstStyle/>
        <a:p>
          <a:r>
            <a:rPr lang="en-US"/>
            <a:t>04</a:t>
          </a:r>
        </a:p>
      </dgm:t>
    </dgm:pt>
    <dgm:pt modelId="{96529362-2DCD-4D30-BE5C-7D3D81169F0C}">
      <dgm:prSet/>
      <dgm:spPr/>
      <dgm:t>
        <a:bodyPr/>
        <a:lstStyle/>
        <a:p>
          <a:r>
            <a:rPr lang="en-US"/>
            <a:t>Chemotherapy is given to patients at the same time as radiation to sensitize the tumor, making it more sensitive to the radiation. </a:t>
          </a:r>
        </a:p>
      </dgm:t>
    </dgm:pt>
    <dgm:pt modelId="{9E5664DE-BE98-4C9E-AACD-8D5798E084B1}" type="parTrans" cxnId="{E96376E7-FAE7-4D56-8569-51EA06BA4AAD}">
      <dgm:prSet/>
      <dgm:spPr/>
      <dgm:t>
        <a:bodyPr/>
        <a:lstStyle/>
        <a:p>
          <a:endParaRPr lang="en-US"/>
        </a:p>
      </dgm:t>
    </dgm:pt>
    <dgm:pt modelId="{E6F2C33E-ECE4-4FF6-991A-3C13E8057A7D}" type="sibTrans" cxnId="{E96376E7-FAE7-4D56-8569-51EA06BA4AAD}">
      <dgm:prSet phldrT="05" phldr="0"/>
      <dgm:spPr/>
      <dgm:t>
        <a:bodyPr/>
        <a:lstStyle/>
        <a:p>
          <a:endParaRPr lang="en-US"/>
        </a:p>
      </dgm:t>
    </dgm:pt>
    <dgm:pt modelId="{01EF8653-9F19-4880-9C67-DA97C835951F}" type="pres">
      <dgm:prSet presAssocID="{7716C74F-0491-435F-B3BE-64D1AD8A2C7A}" presName="Name0" presStyleCnt="0">
        <dgm:presLayoutVars>
          <dgm:dir/>
          <dgm:resizeHandles val="exact"/>
        </dgm:presLayoutVars>
      </dgm:prSet>
      <dgm:spPr/>
    </dgm:pt>
    <dgm:pt modelId="{4007804E-1649-42FF-AB50-C40A3386847D}" type="pres">
      <dgm:prSet presAssocID="{D33E2C79-DA35-491F-BF8A-AA1A0E991E28}" presName="node" presStyleLbl="node1" presStyleIdx="0" presStyleCnt="5">
        <dgm:presLayoutVars>
          <dgm:bulletEnabled val="1"/>
        </dgm:presLayoutVars>
      </dgm:prSet>
      <dgm:spPr/>
    </dgm:pt>
    <dgm:pt modelId="{EA939001-71D9-4B80-AB94-606D541F4655}" type="pres">
      <dgm:prSet presAssocID="{E1FE225A-5C2F-4A43-B14F-46CAA1ED6C93}" presName="sibTrans" presStyleLbl="sibTrans1D1" presStyleIdx="0" presStyleCnt="4"/>
      <dgm:spPr/>
    </dgm:pt>
    <dgm:pt modelId="{787FAECB-096D-4D3F-9DF2-1B0E50E332EC}" type="pres">
      <dgm:prSet presAssocID="{E1FE225A-5C2F-4A43-B14F-46CAA1ED6C93}" presName="connectorText" presStyleLbl="sibTrans1D1" presStyleIdx="0" presStyleCnt="4"/>
      <dgm:spPr/>
    </dgm:pt>
    <dgm:pt modelId="{73D801B3-1C7B-4BD0-9AFC-9660C255D504}" type="pres">
      <dgm:prSet presAssocID="{98DBFF1F-B05F-48D6-8E5F-76521D4EF265}" presName="node" presStyleLbl="node1" presStyleIdx="1" presStyleCnt="5">
        <dgm:presLayoutVars>
          <dgm:bulletEnabled val="1"/>
        </dgm:presLayoutVars>
      </dgm:prSet>
      <dgm:spPr/>
    </dgm:pt>
    <dgm:pt modelId="{30DA24A6-8B94-4E17-A6F0-7BA9A8D199AA}" type="pres">
      <dgm:prSet presAssocID="{771C25C7-14F3-4C63-9DEB-61097935A84E}" presName="sibTrans" presStyleLbl="sibTrans1D1" presStyleIdx="1" presStyleCnt="4"/>
      <dgm:spPr/>
    </dgm:pt>
    <dgm:pt modelId="{2D87FAFF-56CA-40BD-BD2B-6833368D3AE7}" type="pres">
      <dgm:prSet presAssocID="{771C25C7-14F3-4C63-9DEB-61097935A84E}" presName="connectorText" presStyleLbl="sibTrans1D1" presStyleIdx="1" presStyleCnt="4"/>
      <dgm:spPr/>
    </dgm:pt>
    <dgm:pt modelId="{1E2E0292-1147-408D-949B-ED7D861FFCC9}" type="pres">
      <dgm:prSet presAssocID="{C06474CA-EF48-4F98-B0F9-3F85F54FD972}" presName="node" presStyleLbl="node1" presStyleIdx="2" presStyleCnt="5">
        <dgm:presLayoutVars>
          <dgm:bulletEnabled val="1"/>
        </dgm:presLayoutVars>
      </dgm:prSet>
      <dgm:spPr/>
    </dgm:pt>
    <dgm:pt modelId="{CB164DAE-988A-4F6A-91F9-8134D28BA5E4}" type="pres">
      <dgm:prSet presAssocID="{DBBD7667-1A6B-4CFA-9E8E-5AE4063301B9}" presName="sibTrans" presStyleLbl="sibTrans1D1" presStyleIdx="2" presStyleCnt="4"/>
      <dgm:spPr/>
    </dgm:pt>
    <dgm:pt modelId="{13215A13-49AA-4E91-8F16-51EDE950BB24}" type="pres">
      <dgm:prSet presAssocID="{DBBD7667-1A6B-4CFA-9E8E-5AE4063301B9}" presName="connectorText" presStyleLbl="sibTrans1D1" presStyleIdx="2" presStyleCnt="4"/>
      <dgm:spPr/>
    </dgm:pt>
    <dgm:pt modelId="{21DDBBB0-4088-4AE8-A196-461855A81F4D}" type="pres">
      <dgm:prSet presAssocID="{401D760D-07FA-4CF5-B0ED-CDDE085BDBDA}" presName="node" presStyleLbl="node1" presStyleIdx="3" presStyleCnt="5">
        <dgm:presLayoutVars>
          <dgm:bulletEnabled val="1"/>
        </dgm:presLayoutVars>
      </dgm:prSet>
      <dgm:spPr/>
    </dgm:pt>
    <dgm:pt modelId="{1C2A6557-7DF1-4511-A454-14FAE10FFF38}" type="pres">
      <dgm:prSet presAssocID="{6F7D0435-C42F-4086-A65C-425D1546BDDA}" presName="sibTrans" presStyleLbl="sibTrans1D1" presStyleIdx="3" presStyleCnt="4"/>
      <dgm:spPr/>
    </dgm:pt>
    <dgm:pt modelId="{F260B5D3-E342-42D5-8581-0B93463433E3}" type="pres">
      <dgm:prSet presAssocID="{6F7D0435-C42F-4086-A65C-425D1546BDDA}" presName="connectorText" presStyleLbl="sibTrans1D1" presStyleIdx="3" presStyleCnt="4"/>
      <dgm:spPr/>
    </dgm:pt>
    <dgm:pt modelId="{8611046E-D8C9-4552-8666-0A1D186E3D85}" type="pres">
      <dgm:prSet presAssocID="{96529362-2DCD-4D30-BE5C-7D3D81169F0C}" presName="node" presStyleLbl="node1" presStyleIdx="4" presStyleCnt="5">
        <dgm:presLayoutVars>
          <dgm:bulletEnabled val="1"/>
        </dgm:presLayoutVars>
      </dgm:prSet>
      <dgm:spPr/>
    </dgm:pt>
  </dgm:ptLst>
  <dgm:cxnLst>
    <dgm:cxn modelId="{402C450F-E4E4-4577-8B47-2B9727AF0E7D}" srcId="{7716C74F-0491-435F-B3BE-64D1AD8A2C7A}" destId="{401D760D-07FA-4CF5-B0ED-CDDE085BDBDA}" srcOrd="3" destOrd="0" parTransId="{CBBF92F8-66EC-42EE-AFD8-DD94295B8848}" sibTransId="{6F7D0435-C42F-4086-A65C-425D1546BDDA}"/>
    <dgm:cxn modelId="{F80FCC0F-6339-453F-B2B9-3F856B434AE2}" type="presOf" srcId="{E1FE225A-5C2F-4A43-B14F-46CAA1ED6C93}" destId="{EA939001-71D9-4B80-AB94-606D541F4655}" srcOrd="0" destOrd="0" presId="urn:microsoft.com/office/officeart/2016/7/layout/RepeatingBendingProcessNew"/>
    <dgm:cxn modelId="{BB84BD1E-6EF1-4190-9585-87CBCE5EB0F9}" type="presOf" srcId="{DBBD7667-1A6B-4CFA-9E8E-5AE4063301B9}" destId="{CB164DAE-988A-4F6A-91F9-8134D28BA5E4}" srcOrd="0" destOrd="0" presId="urn:microsoft.com/office/officeart/2016/7/layout/RepeatingBendingProcessNew"/>
    <dgm:cxn modelId="{7A344A24-7D2D-4B34-8E21-1E0C2023916B}" srcId="{7716C74F-0491-435F-B3BE-64D1AD8A2C7A}" destId="{C06474CA-EF48-4F98-B0F9-3F85F54FD972}" srcOrd="2" destOrd="0" parTransId="{B016EAE3-683F-4EBF-8961-2EC0AB0FD628}" sibTransId="{DBBD7667-1A6B-4CFA-9E8E-5AE4063301B9}"/>
    <dgm:cxn modelId="{D74B5924-0F46-49DC-A2C1-D54DFDC89AB0}" type="presOf" srcId="{C06474CA-EF48-4F98-B0F9-3F85F54FD972}" destId="{1E2E0292-1147-408D-949B-ED7D861FFCC9}" srcOrd="0" destOrd="0" presId="urn:microsoft.com/office/officeart/2016/7/layout/RepeatingBendingProcessNew"/>
    <dgm:cxn modelId="{0C593A5E-733D-4C2E-9BEF-87306777F880}" type="presOf" srcId="{771C25C7-14F3-4C63-9DEB-61097935A84E}" destId="{30DA24A6-8B94-4E17-A6F0-7BA9A8D199AA}" srcOrd="0" destOrd="0" presId="urn:microsoft.com/office/officeart/2016/7/layout/RepeatingBendingProcessNew"/>
    <dgm:cxn modelId="{03D97D4A-5000-4FA8-A5AC-C8E0F22CB7AA}" srcId="{7716C74F-0491-435F-B3BE-64D1AD8A2C7A}" destId="{98DBFF1F-B05F-48D6-8E5F-76521D4EF265}" srcOrd="1" destOrd="0" parTransId="{C51CFC9F-04B5-4B7E-B659-91AD7771C557}" sibTransId="{771C25C7-14F3-4C63-9DEB-61097935A84E}"/>
    <dgm:cxn modelId="{522FEF6B-E497-4913-920B-2672FE2E6BD2}" type="presOf" srcId="{E1FE225A-5C2F-4A43-B14F-46CAA1ED6C93}" destId="{787FAECB-096D-4D3F-9DF2-1B0E50E332EC}" srcOrd="1" destOrd="0" presId="urn:microsoft.com/office/officeart/2016/7/layout/RepeatingBendingProcessNew"/>
    <dgm:cxn modelId="{B8A7526D-E4C7-4EA0-85FB-D8746479B4D4}" type="presOf" srcId="{7716C74F-0491-435F-B3BE-64D1AD8A2C7A}" destId="{01EF8653-9F19-4880-9C67-DA97C835951F}" srcOrd="0" destOrd="0" presId="urn:microsoft.com/office/officeart/2016/7/layout/RepeatingBendingProcessNew"/>
    <dgm:cxn modelId="{C0EB8B50-75FB-4645-921B-726A0DF4F583}" type="presOf" srcId="{96529362-2DCD-4D30-BE5C-7D3D81169F0C}" destId="{8611046E-D8C9-4552-8666-0A1D186E3D85}" srcOrd="0" destOrd="0" presId="urn:microsoft.com/office/officeart/2016/7/layout/RepeatingBendingProcessNew"/>
    <dgm:cxn modelId="{B6929750-606F-4DD2-B314-C6F887162909}" type="presOf" srcId="{771C25C7-14F3-4C63-9DEB-61097935A84E}" destId="{2D87FAFF-56CA-40BD-BD2B-6833368D3AE7}" srcOrd="1" destOrd="0" presId="urn:microsoft.com/office/officeart/2016/7/layout/RepeatingBendingProcessNew"/>
    <dgm:cxn modelId="{8F8131B7-91A6-46A2-9896-5B032688969D}" type="presOf" srcId="{DBBD7667-1A6B-4CFA-9E8E-5AE4063301B9}" destId="{13215A13-49AA-4E91-8F16-51EDE950BB24}" srcOrd="1" destOrd="0" presId="urn:microsoft.com/office/officeart/2016/7/layout/RepeatingBendingProcessNew"/>
    <dgm:cxn modelId="{EF1C81B8-86CD-4086-B16E-8964A82856A9}" type="presOf" srcId="{6F7D0435-C42F-4086-A65C-425D1546BDDA}" destId="{F260B5D3-E342-42D5-8581-0B93463433E3}" srcOrd="1" destOrd="0" presId="urn:microsoft.com/office/officeart/2016/7/layout/RepeatingBendingProcessNew"/>
    <dgm:cxn modelId="{7387D3BB-F4C5-4437-9975-9C3833D771CA}" srcId="{7716C74F-0491-435F-B3BE-64D1AD8A2C7A}" destId="{D33E2C79-DA35-491F-BF8A-AA1A0E991E28}" srcOrd="0" destOrd="0" parTransId="{288E72F1-8D11-4609-A9DD-70CC792F1843}" sibTransId="{E1FE225A-5C2F-4A43-B14F-46CAA1ED6C93}"/>
    <dgm:cxn modelId="{A96DC4C3-3790-4B1A-B077-C15F77EC9582}" type="presOf" srcId="{6F7D0435-C42F-4086-A65C-425D1546BDDA}" destId="{1C2A6557-7DF1-4511-A454-14FAE10FFF38}" srcOrd="0" destOrd="0" presId="urn:microsoft.com/office/officeart/2016/7/layout/RepeatingBendingProcessNew"/>
    <dgm:cxn modelId="{E82815E3-0051-4353-ACD7-6D65F36A2A7A}" type="presOf" srcId="{98DBFF1F-B05F-48D6-8E5F-76521D4EF265}" destId="{73D801B3-1C7B-4BD0-9AFC-9660C255D504}" srcOrd="0" destOrd="0" presId="urn:microsoft.com/office/officeart/2016/7/layout/RepeatingBendingProcessNew"/>
    <dgm:cxn modelId="{18B303E6-F209-40DE-9748-24FBE20D31A7}" type="presOf" srcId="{D33E2C79-DA35-491F-BF8A-AA1A0E991E28}" destId="{4007804E-1649-42FF-AB50-C40A3386847D}" srcOrd="0" destOrd="0" presId="urn:microsoft.com/office/officeart/2016/7/layout/RepeatingBendingProcessNew"/>
    <dgm:cxn modelId="{E96376E7-FAE7-4D56-8569-51EA06BA4AAD}" srcId="{7716C74F-0491-435F-B3BE-64D1AD8A2C7A}" destId="{96529362-2DCD-4D30-BE5C-7D3D81169F0C}" srcOrd="4" destOrd="0" parTransId="{9E5664DE-BE98-4C9E-AACD-8D5798E084B1}" sibTransId="{E6F2C33E-ECE4-4FF6-991A-3C13E8057A7D}"/>
    <dgm:cxn modelId="{6037ACF5-A4A0-4021-A844-D01159F0F06B}" type="presOf" srcId="{401D760D-07FA-4CF5-B0ED-CDDE085BDBDA}" destId="{21DDBBB0-4088-4AE8-A196-461855A81F4D}" srcOrd="0" destOrd="0" presId="urn:microsoft.com/office/officeart/2016/7/layout/RepeatingBendingProcessNew"/>
    <dgm:cxn modelId="{262C9D23-49AC-4CC0-8D4F-01C90307D5FD}" type="presParOf" srcId="{01EF8653-9F19-4880-9C67-DA97C835951F}" destId="{4007804E-1649-42FF-AB50-C40A3386847D}" srcOrd="0" destOrd="0" presId="urn:microsoft.com/office/officeart/2016/7/layout/RepeatingBendingProcessNew"/>
    <dgm:cxn modelId="{6362070F-0A70-4DCF-BB98-ED84F12BD9CD}" type="presParOf" srcId="{01EF8653-9F19-4880-9C67-DA97C835951F}" destId="{EA939001-71D9-4B80-AB94-606D541F4655}" srcOrd="1" destOrd="0" presId="urn:microsoft.com/office/officeart/2016/7/layout/RepeatingBendingProcessNew"/>
    <dgm:cxn modelId="{27CD533C-D29B-4EA3-BF58-156B0F46C85A}" type="presParOf" srcId="{EA939001-71D9-4B80-AB94-606D541F4655}" destId="{787FAECB-096D-4D3F-9DF2-1B0E50E332EC}" srcOrd="0" destOrd="0" presId="urn:microsoft.com/office/officeart/2016/7/layout/RepeatingBendingProcessNew"/>
    <dgm:cxn modelId="{E1B3BA26-C51B-4C24-A2E5-A6559155EC87}" type="presParOf" srcId="{01EF8653-9F19-4880-9C67-DA97C835951F}" destId="{73D801B3-1C7B-4BD0-9AFC-9660C255D504}" srcOrd="2" destOrd="0" presId="urn:microsoft.com/office/officeart/2016/7/layout/RepeatingBendingProcessNew"/>
    <dgm:cxn modelId="{A04D32A4-CFE0-451C-BC61-8AAECD3E544D}" type="presParOf" srcId="{01EF8653-9F19-4880-9C67-DA97C835951F}" destId="{30DA24A6-8B94-4E17-A6F0-7BA9A8D199AA}" srcOrd="3" destOrd="0" presId="urn:microsoft.com/office/officeart/2016/7/layout/RepeatingBendingProcessNew"/>
    <dgm:cxn modelId="{55BB450B-7464-4F2E-AF97-A13DD0D04EB4}" type="presParOf" srcId="{30DA24A6-8B94-4E17-A6F0-7BA9A8D199AA}" destId="{2D87FAFF-56CA-40BD-BD2B-6833368D3AE7}" srcOrd="0" destOrd="0" presId="urn:microsoft.com/office/officeart/2016/7/layout/RepeatingBendingProcessNew"/>
    <dgm:cxn modelId="{09EE1ACD-7320-4CFD-82FF-0BFF330194A5}" type="presParOf" srcId="{01EF8653-9F19-4880-9C67-DA97C835951F}" destId="{1E2E0292-1147-408D-949B-ED7D861FFCC9}" srcOrd="4" destOrd="0" presId="urn:microsoft.com/office/officeart/2016/7/layout/RepeatingBendingProcessNew"/>
    <dgm:cxn modelId="{5D64F7E4-D4E5-409D-B350-B395B36F793F}" type="presParOf" srcId="{01EF8653-9F19-4880-9C67-DA97C835951F}" destId="{CB164DAE-988A-4F6A-91F9-8134D28BA5E4}" srcOrd="5" destOrd="0" presId="urn:microsoft.com/office/officeart/2016/7/layout/RepeatingBendingProcessNew"/>
    <dgm:cxn modelId="{7F75329F-35D7-4515-AD25-7E2EC835FBA8}" type="presParOf" srcId="{CB164DAE-988A-4F6A-91F9-8134D28BA5E4}" destId="{13215A13-49AA-4E91-8F16-51EDE950BB24}" srcOrd="0" destOrd="0" presId="urn:microsoft.com/office/officeart/2016/7/layout/RepeatingBendingProcessNew"/>
    <dgm:cxn modelId="{28E7F588-59CA-404B-82A3-E111F96958F6}" type="presParOf" srcId="{01EF8653-9F19-4880-9C67-DA97C835951F}" destId="{21DDBBB0-4088-4AE8-A196-461855A81F4D}" srcOrd="6" destOrd="0" presId="urn:microsoft.com/office/officeart/2016/7/layout/RepeatingBendingProcessNew"/>
    <dgm:cxn modelId="{589FBFDA-2C21-4040-B584-EF3769BDE44D}" type="presParOf" srcId="{01EF8653-9F19-4880-9C67-DA97C835951F}" destId="{1C2A6557-7DF1-4511-A454-14FAE10FFF38}" srcOrd="7" destOrd="0" presId="urn:microsoft.com/office/officeart/2016/7/layout/RepeatingBendingProcessNew"/>
    <dgm:cxn modelId="{50910C86-3E65-4D7A-A9CF-BD8ADC6DFEB4}" type="presParOf" srcId="{1C2A6557-7DF1-4511-A454-14FAE10FFF38}" destId="{F260B5D3-E342-42D5-8581-0B93463433E3}" srcOrd="0" destOrd="0" presId="urn:microsoft.com/office/officeart/2016/7/layout/RepeatingBendingProcessNew"/>
    <dgm:cxn modelId="{62CFD3BF-443E-4D78-B387-BDAC426EE76A}" type="presParOf" srcId="{01EF8653-9F19-4880-9C67-DA97C835951F}" destId="{8611046E-D8C9-4552-8666-0A1D186E3D85}" srcOrd="8" destOrd="0" presId="urn:microsoft.com/office/officeart/2016/7/layout/RepeatingBendingProcessNew"/>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6D4FB5-1402-4941-AD20-4B3D1B401F07}"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EAC66198-C544-4EC8-964A-CC77E41CEA12}">
      <dgm:prSet/>
      <dgm:spPr/>
      <dgm:t>
        <a:bodyPr/>
        <a:lstStyle/>
        <a:p>
          <a:r>
            <a:rPr lang="en-US" b="0" i="0"/>
            <a:t>Anticipate</a:t>
          </a:r>
          <a:endParaRPr lang="en-US"/>
        </a:p>
      </dgm:t>
    </dgm:pt>
    <dgm:pt modelId="{17D382B1-B7FE-48EC-9CDF-1CC474BE5407}" type="parTrans" cxnId="{D6C76091-BDB4-4FAA-8EDA-37AAB1CB4FE0}">
      <dgm:prSet/>
      <dgm:spPr/>
      <dgm:t>
        <a:bodyPr/>
        <a:lstStyle/>
        <a:p>
          <a:endParaRPr lang="en-US"/>
        </a:p>
      </dgm:t>
    </dgm:pt>
    <dgm:pt modelId="{20185814-4230-4BFB-93BB-EC071AC95669}" type="sibTrans" cxnId="{D6C76091-BDB4-4FAA-8EDA-37AAB1CB4FE0}">
      <dgm:prSet/>
      <dgm:spPr/>
      <dgm:t>
        <a:bodyPr/>
        <a:lstStyle/>
        <a:p>
          <a:endParaRPr lang="en-US"/>
        </a:p>
      </dgm:t>
    </dgm:pt>
    <dgm:pt modelId="{3978F646-804D-413B-9175-684CEB5C227C}">
      <dgm:prSet/>
      <dgm:spPr/>
      <dgm:t>
        <a:bodyPr/>
        <a:lstStyle/>
        <a:p>
          <a:r>
            <a:rPr lang="en-US" b="0" i="0"/>
            <a:t>Educate</a:t>
          </a:r>
          <a:endParaRPr lang="en-US"/>
        </a:p>
      </dgm:t>
    </dgm:pt>
    <dgm:pt modelId="{B3E4AA35-F5FB-42ED-BAA2-D3B5D6409E56}" type="parTrans" cxnId="{53DDBDD5-902E-4CE5-A4D6-83D58C8BAE40}">
      <dgm:prSet/>
      <dgm:spPr/>
      <dgm:t>
        <a:bodyPr/>
        <a:lstStyle/>
        <a:p>
          <a:endParaRPr lang="en-US"/>
        </a:p>
      </dgm:t>
    </dgm:pt>
    <dgm:pt modelId="{5E139E19-41F3-4CBC-99C3-BEC8D110330A}" type="sibTrans" cxnId="{53DDBDD5-902E-4CE5-A4D6-83D58C8BAE40}">
      <dgm:prSet/>
      <dgm:spPr/>
      <dgm:t>
        <a:bodyPr/>
        <a:lstStyle/>
        <a:p>
          <a:endParaRPr lang="en-US"/>
        </a:p>
      </dgm:t>
    </dgm:pt>
    <dgm:pt modelId="{C9739D15-7540-4C02-B7B1-1869C34B9710}">
      <dgm:prSet/>
      <dgm:spPr/>
      <dgm:t>
        <a:bodyPr/>
        <a:lstStyle/>
        <a:p>
          <a:r>
            <a:rPr lang="en-US" b="0" i="0"/>
            <a:t>Evaluate/Assess</a:t>
          </a:r>
          <a:endParaRPr lang="en-US"/>
        </a:p>
      </dgm:t>
    </dgm:pt>
    <dgm:pt modelId="{790593BA-8FBF-4978-BAC2-64110850A78F}" type="parTrans" cxnId="{95A3765F-26D6-4C27-8691-591093287378}">
      <dgm:prSet/>
      <dgm:spPr/>
      <dgm:t>
        <a:bodyPr/>
        <a:lstStyle/>
        <a:p>
          <a:endParaRPr lang="en-US"/>
        </a:p>
      </dgm:t>
    </dgm:pt>
    <dgm:pt modelId="{CEDA97F5-9942-4E41-84D5-F9EE68D861BB}" type="sibTrans" cxnId="{95A3765F-26D6-4C27-8691-591093287378}">
      <dgm:prSet/>
      <dgm:spPr/>
      <dgm:t>
        <a:bodyPr/>
        <a:lstStyle/>
        <a:p>
          <a:endParaRPr lang="en-US"/>
        </a:p>
      </dgm:t>
    </dgm:pt>
    <dgm:pt modelId="{395B7AB6-1A7F-4AD8-8013-C246720B6E37}" type="pres">
      <dgm:prSet presAssocID="{A76D4FB5-1402-4941-AD20-4B3D1B401F07}" presName="vert0" presStyleCnt="0">
        <dgm:presLayoutVars>
          <dgm:dir/>
          <dgm:animOne val="branch"/>
          <dgm:animLvl val="lvl"/>
        </dgm:presLayoutVars>
      </dgm:prSet>
      <dgm:spPr/>
    </dgm:pt>
    <dgm:pt modelId="{2671691E-E67E-4324-87E8-08E100D33B71}" type="pres">
      <dgm:prSet presAssocID="{EAC66198-C544-4EC8-964A-CC77E41CEA12}" presName="thickLine" presStyleLbl="alignNode1" presStyleIdx="0" presStyleCnt="3"/>
      <dgm:spPr/>
    </dgm:pt>
    <dgm:pt modelId="{5731418B-084D-4022-AEDC-22ACBE7504F0}" type="pres">
      <dgm:prSet presAssocID="{EAC66198-C544-4EC8-964A-CC77E41CEA12}" presName="horz1" presStyleCnt="0"/>
      <dgm:spPr/>
    </dgm:pt>
    <dgm:pt modelId="{2C1BFD99-C4F3-489B-AC52-781C96CBC52A}" type="pres">
      <dgm:prSet presAssocID="{EAC66198-C544-4EC8-964A-CC77E41CEA12}" presName="tx1" presStyleLbl="revTx" presStyleIdx="0" presStyleCnt="3"/>
      <dgm:spPr/>
    </dgm:pt>
    <dgm:pt modelId="{4538E9FA-E9A3-4BF8-BF31-0A73ED881C4B}" type="pres">
      <dgm:prSet presAssocID="{EAC66198-C544-4EC8-964A-CC77E41CEA12}" presName="vert1" presStyleCnt="0"/>
      <dgm:spPr/>
    </dgm:pt>
    <dgm:pt modelId="{33FFFE71-9D12-4CF3-9BD1-ED847AE77328}" type="pres">
      <dgm:prSet presAssocID="{3978F646-804D-413B-9175-684CEB5C227C}" presName="thickLine" presStyleLbl="alignNode1" presStyleIdx="1" presStyleCnt="3"/>
      <dgm:spPr/>
    </dgm:pt>
    <dgm:pt modelId="{29EE66EE-7968-41BD-8637-5A3D3646DEA6}" type="pres">
      <dgm:prSet presAssocID="{3978F646-804D-413B-9175-684CEB5C227C}" presName="horz1" presStyleCnt="0"/>
      <dgm:spPr/>
    </dgm:pt>
    <dgm:pt modelId="{7057C531-75A0-43BD-9E23-DEBBD349F798}" type="pres">
      <dgm:prSet presAssocID="{3978F646-804D-413B-9175-684CEB5C227C}" presName="tx1" presStyleLbl="revTx" presStyleIdx="1" presStyleCnt="3"/>
      <dgm:spPr/>
    </dgm:pt>
    <dgm:pt modelId="{1C11DECD-710C-42A3-94ED-FF33AA0EB91F}" type="pres">
      <dgm:prSet presAssocID="{3978F646-804D-413B-9175-684CEB5C227C}" presName="vert1" presStyleCnt="0"/>
      <dgm:spPr/>
    </dgm:pt>
    <dgm:pt modelId="{5320CEC5-EBD9-4CE1-8644-D4302422318B}" type="pres">
      <dgm:prSet presAssocID="{C9739D15-7540-4C02-B7B1-1869C34B9710}" presName="thickLine" presStyleLbl="alignNode1" presStyleIdx="2" presStyleCnt="3"/>
      <dgm:spPr/>
    </dgm:pt>
    <dgm:pt modelId="{B6814763-E83A-4870-AADC-1DE2BA2F86BB}" type="pres">
      <dgm:prSet presAssocID="{C9739D15-7540-4C02-B7B1-1869C34B9710}" presName="horz1" presStyleCnt="0"/>
      <dgm:spPr/>
    </dgm:pt>
    <dgm:pt modelId="{EEBA9087-25CB-4F86-9325-712844F26344}" type="pres">
      <dgm:prSet presAssocID="{C9739D15-7540-4C02-B7B1-1869C34B9710}" presName="tx1" presStyleLbl="revTx" presStyleIdx="2" presStyleCnt="3"/>
      <dgm:spPr/>
    </dgm:pt>
    <dgm:pt modelId="{EEC23DE8-BBBE-46F8-98A7-7F2CA15CCD6A}" type="pres">
      <dgm:prSet presAssocID="{C9739D15-7540-4C02-B7B1-1869C34B9710}" presName="vert1" presStyleCnt="0"/>
      <dgm:spPr/>
    </dgm:pt>
  </dgm:ptLst>
  <dgm:cxnLst>
    <dgm:cxn modelId="{95A3765F-26D6-4C27-8691-591093287378}" srcId="{A76D4FB5-1402-4941-AD20-4B3D1B401F07}" destId="{C9739D15-7540-4C02-B7B1-1869C34B9710}" srcOrd="2" destOrd="0" parTransId="{790593BA-8FBF-4978-BAC2-64110850A78F}" sibTransId="{CEDA97F5-9942-4E41-84D5-F9EE68D861BB}"/>
    <dgm:cxn modelId="{5FB3576C-3146-4F7B-A126-5FFF85928CA3}" type="presOf" srcId="{3978F646-804D-413B-9175-684CEB5C227C}" destId="{7057C531-75A0-43BD-9E23-DEBBD349F798}" srcOrd="0" destOrd="0" presId="urn:microsoft.com/office/officeart/2008/layout/LinedList"/>
    <dgm:cxn modelId="{0B54F052-0C45-4F17-AF20-91AD1CD9E83F}" type="presOf" srcId="{EAC66198-C544-4EC8-964A-CC77E41CEA12}" destId="{2C1BFD99-C4F3-489B-AC52-781C96CBC52A}" srcOrd="0" destOrd="0" presId="urn:microsoft.com/office/officeart/2008/layout/LinedList"/>
    <dgm:cxn modelId="{78B5DD74-371A-4396-AB38-C5A81BE0A0DD}" type="presOf" srcId="{C9739D15-7540-4C02-B7B1-1869C34B9710}" destId="{EEBA9087-25CB-4F86-9325-712844F26344}" srcOrd="0" destOrd="0" presId="urn:microsoft.com/office/officeart/2008/layout/LinedList"/>
    <dgm:cxn modelId="{B2780E5A-666D-42F8-85A5-BE660AD818CE}" type="presOf" srcId="{A76D4FB5-1402-4941-AD20-4B3D1B401F07}" destId="{395B7AB6-1A7F-4AD8-8013-C246720B6E37}" srcOrd="0" destOrd="0" presId="urn:microsoft.com/office/officeart/2008/layout/LinedList"/>
    <dgm:cxn modelId="{D6C76091-BDB4-4FAA-8EDA-37AAB1CB4FE0}" srcId="{A76D4FB5-1402-4941-AD20-4B3D1B401F07}" destId="{EAC66198-C544-4EC8-964A-CC77E41CEA12}" srcOrd="0" destOrd="0" parTransId="{17D382B1-B7FE-48EC-9CDF-1CC474BE5407}" sibTransId="{20185814-4230-4BFB-93BB-EC071AC95669}"/>
    <dgm:cxn modelId="{53DDBDD5-902E-4CE5-A4D6-83D58C8BAE40}" srcId="{A76D4FB5-1402-4941-AD20-4B3D1B401F07}" destId="{3978F646-804D-413B-9175-684CEB5C227C}" srcOrd="1" destOrd="0" parTransId="{B3E4AA35-F5FB-42ED-BAA2-D3B5D6409E56}" sibTransId="{5E139E19-41F3-4CBC-99C3-BEC8D110330A}"/>
    <dgm:cxn modelId="{07770367-0E61-4281-8555-2F6156CB3BAC}" type="presParOf" srcId="{395B7AB6-1A7F-4AD8-8013-C246720B6E37}" destId="{2671691E-E67E-4324-87E8-08E100D33B71}" srcOrd="0" destOrd="0" presId="urn:microsoft.com/office/officeart/2008/layout/LinedList"/>
    <dgm:cxn modelId="{35989ABD-C706-4EFD-BFC3-3823E261816C}" type="presParOf" srcId="{395B7AB6-1A7F-4AD8-8013-C246720B6E37}" destId="{5731418B-084D-4022-AEDC-22ACBE7504F0}" srcOrd="1" destOrd="0" presId="urn:microsoft.com/office/officeart/2008/layout/LinedList"/>
    <dgm:cxn modelId="{561132C3-5FF5-4FF2-BFC5-1EEE3F677C2A}" type="presParOf" srcId="{5731418B-084D-4022-AEDC-22ACBE7504F0}" destId="{2C1BFD99-C4F3-489B-AC52-781C96CBC52A}" srcOrd="0" destOrd="0" presId="urn:microsoft.com/office/officeart/2008/layout/LinedList"/>
    <dgm:cxn modelId="{2964BDE5-85BE-423A-A117-C449EF5067E6}" type="presParOf" srcId="{5731418B-084D-4022-AEDC-22ACBE7504F0}" destId="{4538E9FA-E9A3-4BF8-BF31-0A73ED881C4B}" srcOrd="1" destOrd="0" presId="urn:microsoft.com/office/officeart/2008/layout/LinedList"/>
    <dgm:cxn modelId="{8BB2A547-A196-4E50-95A8-2F4EE416D215}" type="presParOf" srcId="{395B7AB6-1A7F-4AD8-8013-C246720B6E37}" destId="{33FFFE71-9D12-4CF3-9BD1-ED847AE77328}" srcOrd="2" destOrd="0" presId="urn:microsoft.com/office/officeart/2008/layout/LinedList"/>
    <dgm:cxn modelId="{D56DF100-AFBC-4163-AD34-7A872589C586}" type="presParOf" srcId="{395B7AB6-1A7F-4AD8-8013-C246720B6E37}" destId="{29EE66EE-7968-41BD-8637-5A3D3646DEA6}" srcOrd="3" destOrd="0" presId="urn:microsoft.com/office/officeart/2008/layout/LinedList"/>
    <dgm:cxn modelId="{E04736B4-0D12-4BE1-A199-842700EB90EA}" type="presParOf" srcId="{29EE66EE-7968-41BD-8637-5A3D3646DEA6}" destId="{7057C531-75A0-43BD-9E23-DEBBD349F798}" srcOrd="0" destOrd="0" presId="urn:microsoft.com/office/officeart/2008/layout/LinedList"/>
    <dgm:cxn modelId="{C3554895-A29C-4BF0-827C-9C6BDE9B6F28}" type="presParOf" srcId="{29EE66EE-7968-41BD-8637-5A3D3646DEA6}" destId="{1C11DECD-710C-42A3-94ED-FF33AA0EB91F}" srcOrd="1" destOrd="0" presId="urn:microsoft.com/office/officeart/2008/layout/LinedList"/>
    <dgm:cxn modelId="{ECC8E7C7-EF25-4ADB-8FF8-1D7DD8ADBE20}" type="presParOf" srcId="{395B7AB6-1A7F-4AD8-8013-C246720B6E37}" destId="{5320CEC5-EBD9-4CE1-8644-D4302422318B}" srcOrd="4" destOrd="0" presId="urn:microsoft.com/office/officeart/2008/layout/LinedList"/>
    <dgm:cxn modelId="{EAE1F2B4-E4CD-42FF-90E0-D856B7C8FC18}" type="presParOf" srcId="{395B7AB6-1A7F-4AD8-8013-C246720B6E37}" destId="{B6814763-E83A-4870-AADC-1DE2BA2F86BB}" srcOrd="5" destOrd="0" presId="urn:microsoft.com/office/officeart/2008/layout/LinedList"/>
    <dgm:cxn modelId="{1AE0C6F1-382F-461E-A579-2A7548D0E049}" type="presParOf" srcId="{B6814763-E83A-4870-AADC-1DE2BA2F86BB}" destId="{EEBA9087-25CB-4F86-9325-712844F26344}" srcOrd="0" destOrd="0" presId="urn:microsoft.com/office/officeart/2008/layout/LinedList"/>
    <dgm:cxn modelId="{D00E7285-258D-4F1A-B34A-50AA8765ECEE}" type="presParOf" srcId="{B6814763-E83A-4870-AADC-1DE2BA2F86BB}" destId="{EEC23DE8-BBBE-46F8-98A7-7F2CA15CCD6A}"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9EBAF7-C2E1-4ABF-B294-F1ACF1B13B4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3A7FB00E-2091-4C16-B00C-1F75AD3DC8B1}">
      <dgm:prSet/>
      <dgm:spPr/>
      <dgm:t>
        <a:bodyPr/>
        <a:lstStyle/>
        <a:p>
          <a:r>
            <a:rPr lang="en-US" b="0" i="0" baseline="0"/>
            <a:t>The radiation oncology team is composed of multidisciplinary experts, each utilizing their specialized skills to deliver exceptional care to patients.</a:t>
          </a:r>
          <a:endParaRPr lang="en-US"/>
        </a:p>
      </dgm:t>
    </dgm:pt>
    <dgm:pt modelId="{305EB9E1-5989-489A-8786-175B6C89D322}" type="parTrans" cxnId="{52B90545-4690-4F03-BA73-3385A929A189}">
      <dgm:prSet/>
      <dgm:spPr/>
      <dgm:t>
        <a:bodyPr/>
        <a:lstStyle/>
        <a:p>
          <a:endParaRPr lang="en-US"/>
        </a:p>
      </dgm:t>
    </dgm:pt>
    <dgm:pt modelId="{309E3548-EB79-44F1-99B6-328D7D35FAEB}" type="sibTrans" cxnId="{52B90545-4690-4F03-BA73-3385A929A189}">
      <dgm:prSet/>
      <dgm:spPr/>
      <dgm:t>
        <a:bodyPr/>
        <a:lstStyle/>
        <a:p>
          <a:endParaRPr lang="en-US"/>
        </a:p>
      </dgm:t>
    </dgm:pt>
    <dgm:pt modelId="{9ABDC043-F22B-40DC-9057-1BFA92363C41}">
      <dgm:prSet/>
      <dgm:spPr/>
      <dgm:t>
        <a:bodyPr/>
        <a:lstStyle/>
        <a:p>
          <a:r>
            <a:rPr lang="en-US"/>
            <a:t>Radiation Oncologist-This is a physician who specializes in using radiation to treat cancer. </a:t>
          </a:r>
        </a:p>
      </dgm:t>
    </dgm:pt>
    <dgm:pt modelId="{8EB554CC-10AD-48AE-B617-475D657078EF}" type="parTrans" cxnId="{9F52898F-76C8-4C99-A92D-3B12A7892BB0}">
      <dgm:prSet/>
      <dgm:spPr/>
      <dgm:t>
        <a:bodyPr/>
        <a:lstStyle/>
        <a:p>
          <a:endParaRPr lang="en-US"/>
        </a:p>
      </dgm:t>
    </dgm:pt>
    <dgm:pt modelId="{50E9135A-4114-42F3-9E81-EE65447C729D}" type="sibTrans" cxnId="{9F52898F-76C8-4C99-A92D-3B12A7892BB0}">
      <dgm:prSet/>
      <dgm:spPr/>
      <dgm:t>
        <a:bodyPr/>
        <a:lstStyle/>
        <a:p>
          <a:endParaRPr lang="en-US"/>
        </a:p>
      </dgm:t>
    </dgm:pt>
    <dgm:pt modelId="{B9A43D5B-C8C0-497F-A292-5A88010C9BFE}">
      <dgm:prSet/>
      <dgm:spPr/>
      <dgm:t>
        <a:bodyPr/>
        <a:lstStyle/>
        <a:p>
          <a:r>
            <a:rPr lang="en-US"/>
            <a:t>Medical Physicist-Works closely with the radiation oncologist and radiation therapists to ensure that complex treatments are customized precisely for each patient. </a:t>
          </a:r>
        </a:p>
      </dgm:t>
    </dgm:pt>
    <dgm:pt modelId="{F067AE1B-7C33-4947-9FD2-37B56EDA6F1C}" type="parTrans" cxnId="{3618FDE7-994A-4BF8-9016-E006200C074B}">
      <dgm:prSet/>
      <dgm:spPr/>
      <dgm:t>
        <a:bodyPr/>
        <a:lstStyle/>
        <a:p>
          <a:endParaRPr lang="en-US"/>
        </a:p>
      </dgm:t>
    </dgm:pt>
    <dgm:pt modelId="{83A39903-1C33-4C49-8966-D63C44789911}" type="sibTrans" cxnId="{3618FDE7-994A-4BF8-9016-E006200C074B}">
      <dgm:prSet/>
      <dgm:spPr/>
      <dgm:t>
        <a:bodyPr/>
        <a:lstStyle/>
        <a:p>
          <a:endParaRPr lang="en-US"/>
        </a:p>
      </dgm:t>
    </dgm:pt>
    <dgm:pt modelId="{F7668EEB-157F-4AB7-AA83-9DED58284D03}">
      <dgm:prSet/>
      <dgm:spPr/>
      <dgm:t>
        <a:bodyPr/>
        <a:lstStyle/>
        <a:p>
          <a:r>
            <a:rPr lang="en-US"/>
            <a:t>Medical Dosimetrist-Develop, monitor and optimize patient treatment plans that are tailored to the patients needs.</a:t>
          </a:r>
        </a:p>
      </dgm:t>
    </dgm:pt>
    <dgm:pt modelId="{B6B13693-7A26-48C8-B211-8AB4CBE06709}" type="parTrans" cxnId="{6873DF8A-6046-401A-A751-C9DA602A2746}">
      <dgm:prSet/>
      <dgm:spPr/>
      <dgm:t>
        <a:bodyPr/>
        <a:lstStyle/>
        <a:p>
          <a:endParaRPr lang="en-US"/>
        </a:p>
      </dgm:t>
    </dgm:pt>
    <dgm:pt modelId="{63FCAA4D-15EB-462B-B539-D766E968CE42}" type="sibTrans" cxnId="{6873DF8A-6046-401A-A751-C9DA602A2746}">
      <dgm:prSet/>
      <dgm:spPr/>
      <dgm:t>
        <a:bodyPr/>
        <a:lstStyle/>
        <a:p>
          <a:endParaRPr lang="en-US"/>
        </a:p>
      </dgm:t>
    </dgm:pt>
    <dgm:pt modelId="{8645FE24-F0B5-41F8-A0F0-4058D67D193E}">
      <dgm:prSet/>
      <dgm:spPr/>
      <dgm:t>
        <a:bodyPr/>
        <a:lstStyle/>
        <a:p>
          <a:r>
            <a:rPr lang="en-US"/>
            <a:t>Radiation Therapist-Administers the radiation treatment as prescribed.</a:t>
          </a:r>
        </a:p>
      </dgm:t>
    </dgm:pt>
    <dgm:pt modelId="{EFCC1DF1-3EC0-40D7-B8C0-CB5A26F47ED2}" type="parTrans" cxnId="{D768634C-E807-44D0-98D2-89BD039F4027}">
      <dgm:prSet/>
      <dgm:spPr/>
      <dgm:t>
        <a:bodyPr/>
        <a:lstStyle/>
        <a:p>
          <a:endParaRPr lang="en-US"/>
        </a:p>
      </dgm:t>
    </dgm:pt>
    <dgm:pt modelId="{22FD8BE0-AAE4-4CCD-911F-E33C9D8077A8}" type="sibTrans" cxnId="{D768634C-E807-44D0-98D2-89BD039F4027}">
      <dgm:prSet/>
      <dgm:spPr/>
      <dgm:t>
        <a:bodyPr/>
        <a:lstStyle/>
        <a:p>
          <a:endParaRPr lang="en-US"/>
        </a:p>
      </dgm:t>
    </dgm:pt>
    <dgm:pt modelId="{925E0D49-70EB-43A0-ADD0-DC0CAD6F4893}">
      <dgm:prSet/>
      <dgm:spPr/>
      <dgm:t>
        <a:bodyPr/>
        <a:lstStyle/>
        <a:p>
          <a:r>
            <a:rPr lang="en-US"/>
            <a:t>The Radiation Oncology Nurse- provides nursing care before, during, and after radiation treatment. They perform assessments, patient education, and care coordination for all patients. </a:t>
          </a:r>
        </a:p>
      </dgm:t>
    </dgm:pt>
    <dgm:pt modelId="{D61B9877-4409-446B-AEA5-AC66303FD00C}" type="parTrans" cxnId="{163176FF-2056-4695-B24E-5FF09549B666}">
      <dgm:prSet/>
      <dgm:spPr/>
      <dgm:t>
        <a:bodyPr/>
        <a:lstStyle/>
        <a:p>
          <a:endParaRPr lang="en-US"/>
        </a:p>
      </dgm:t>
    </dgm:pt>
    <dgm:pt modelId="{23322EDA-B2B5-4BD2-A46B-4998962B4C49}" type="sibTrans" cxnId="{163176FF-2056-4695-B24E-5FF09549B666}">
      <dgm:prSet/>
      <dgm:spPr/>
      <dgm:t>
        <a:bodyPr/>
        <a:lstStyle/>
        <a:p>
          <a:endParaRPr lang="en-US"/>
        </a:p>
      </dgm:t>
    </dgm:pt>
    <dgm:pt modelId="{9C4AD97D-4C7D-4483-8AEA-BE037010D004}">
      <dgm:prSet/>
      <dgm:spPr/>
      <dgm:t>
        <a:bodyPr/>
        <a:lstStyle/>
        <a:p>
          <a:r>
            <a:rPr lang="en-US"/>
            <a:t>PSR’s or Administrative Assistants-Schedule patient’s appointments, within the clinic as well as outside procedures and tests.</a:t>
          </a:r>
        </a:p>
      </dgm:t>
    </dgm:pt>
    <dgm:pt modelId="{F2ABA05B-D490-4436-93E4-7216A5F50480}" type="parTrans" cxnId="{6E98F401-00CD-4383-81D6-1906BA3CE1F4}">
      <dgm:prSet/>
      <dgm:spPr/>
      <dgm:t>
        <a:bodyPr/>
        <a:lstStyle/>
        <a:p>
          <a:endParaRPr lang="en-US"/>
        </a:p>
      </dgm:t>
    </dgm:pt>
    <dgm:pt modelId="{E80E775F-49F8-4FDD-BA16-F285802D278C}" type="sibTrans" cxnId="{6E98F401-00CD-4383-81D6-1906BA3CE1F4}">
      <dgm:prSet/>
      <dgm:spPr/>
      <dgm:t>
        <a:bodyPr/>
        <a:lstStyle/>
        <a:p>
          <a:endParaRPr lang="en-US"/>
        </a:p>
      </dgm:t>
    </dgm:pt>
    <dgm:pt modelId="{0EDDA9A4-B3AC-4B86-9475-19ED00A88FA3}">
      <dgm:prSet/>
      <dgm:spPr/>
      <dgm:t>
        <a:bodyPr/>
        <a:lstStyle/>
        <a:p>
          <a:r>
            <a:rPr lang="en-US"/>
            <a:t>Billers/Coders-Ensure that insurance authorizations are obtained timely.</a:t>
          </a:r>
        </a:p>
      </dgm:t>
    </dgm:pt>
    <dgm:pt modelId="{CBA3AEB7-0B4C-4ADE-9DC6-FA23C0821998}" type="parTrans" cxnId="{11F5A118-187C-4115-85D8-673A8C1F23EB}">
      <dgm:prSet/>
      <dgm:spPr/>
      <dgm:t>
        <a:bodyPr/>
        <a:lstStyle/>
        <a:p>
          <a:endParaRPr lang="en-US"/>
        </a:p>
      </dgm:t>
    </dgm:pt>
    <dgm:pt modelId="{F98BE255-836E-4590-B109-D53BB0DD55EC}" type="sibTrans" cxnId="{11F5A118-187C-4115-85D8-673A8C1F23EB}">
      <dgm:prSet/>
      <dgm:spPr/>
      <dgm:t>
        <a:bodyPr/>
        <a:lstStyle/>
        <a:p>
          <a:endParaRPr lang="en-US"/>
        </a:p>
      </dgm:t>
    </dgm:pt>
    <dgm:pt modelId="{706166D5-A2F4-6749-A941-664956A446DB}" type="pres">
      <dgm:prSet presAssocID="{ED9EBAF7-C2E1-4ABF-B294-F1ACF1B13B47}" presName="diagram" presStyleCnt="0">
        <dgm:presLayoutVars>
          <dgm:dir/>
          <dgm:resizeHandles val="exact"/>
        </dgm:presLayoutVars>
      </dgm:prSet>
      <dgm:spPr/>
    </dgm:pt>
    <dgm:pt modelId="{66F31B8B-1D7B-5247-8E52-49AFEC4C0917}" type="pres">
      <dgm:prSet presAssocID="{3A7FB00E-2091-4C16-B00C-1F75AD3DC8B1}" presName="node" presStyleLbl="node1" presStyleIdx="0" presStyleCnt="8">
        <dgm:presLayoutVars>
          <dgm:bulletEnabled val="1"/>
        </dgm:presLayoutVars>
      </dgm:prSet>
      <dgm:spPr/>
    </dgm:pt>
    <dgm:pt modelId="{37199910-26C7-C247-A570-6B85CA29DBC6}" type="pres">
      <dgm:prSet presAssocID="{309E3548-EB79-44F1-99B6-328D7D35FAEB}" presName="sibTrans" presStyleCnt="0"/>
      <dgm:spPr/>
    </dgm:pt>
    <dgm:pt modelId="{224C6C43-7422-0547-B171-85291D06205D}" type="pres">
      <dgm:prSet presAssocID="{9ABDC043-F22B-40DC-9057-1BFA92363C41}" presName="node" presStyleLbl="node1" presStyleIdx="1" presStyleCnt="8">
        <dgm:presLayoutVars>
          <dgm:bulletEnabled val="1"/>
        </dgm:presLayoutVars>
      </dgm:prSet>
      <dgm:spPr/>
    </dgm:pt>
    <dgm:pt modelId="{48A5752B-8326-C742-8648-0FE987738580}" type="pres">
      <dgm:prSet presAssocID="{50E9135A-4114-42F3-9E81-EE65447C729D}" presName="sibTrans" presStyleCnt="0"/>
      <dgm:spPr/>
    </dgm:pt>
    <dgm:pt modelId="{17175091-127C-D047-8E39-625C20C6D301}" type="pres">
      <dgm:prSet presAssocID="{B9A43D5B-C8C0-497F-A292-5A88010C9BFE}" presName="node" presStyleLbl="node1" presStyleIdx="2" presStyleCnt="8">
        <dgm:presLayoutVars>
          <dgm:bulletEnabled val="1"/>
        </dgm:presLayoutVars>
      </dgm:prSet>
      <dgm:spPr/>
    </dgm:pt>
    <dgm:pt modelId="{F89F7537-3CC3-374A-BEF1-D04EEC554EDE}" type="pres">
      <dgm:prSet presAssocID="{83A39903-1C33-4C49-8966-D63C44789911}" presName="sibTrans" presStyleCnt="0"/>
      <dgm:spPr/>
    </dgm:pt>
    <dgm:pt modelId="{F86D73FB-04C4-DF40-9269-3DCBAE2A939A}" type="pres">
      <dgm:prSet presAssocID="{F7668EEB-157F-4AB7-AA83-9DED58284D03}" presName="node" presStyleLbl="node1" presStyleIdx="3" presStyleCnt="8">
        <dgm:presLayoutVars>
          <dgm:bulletEnabled val="1"/>
        </dgm:presLayoutVars>
      </dgm:prSet>
      <dgm:spPr/>
    </dgm:pt>
    <dgm:pt modelId="{730A4304-ED11-274F-BEBC-FCE7115F710F}" type="pres">
      <dgm:prSet presAssocID="{63FCAA4D-15EB-462B-B539-D766E968CE42}" presName="sibTrans" presStyleCnt="0"/>
      <dgm:spPr/>
    </dgm:pt>
    <dgm:pt modelId="{5D0FD0EC-D5D6-E347-BED5-6D499D901A95}" type="pres">
      <dgm:prSet presAssocID="{8645FE24-F0B5-41F8-A0F0-4058D67D193E}" presName="node" presStyleLbl="node1" presStyleIdx="4" presStyleCnt="8">
        <dgm:presLayoutVars>
          <dgm:bulletEnabled val="1"/>
        </dgm:presLayoutVars>
      </dgm:prSet>
      <dgm:spPr/>
    </dgm:pt>
    <dgm:pt modelId="{6098051B-52D8-CC40-B5A2-F170B81FA7D3}" type="pres">
      <dgm:prSet presAssocID="{22FD8BE0-AAE4-4CCD-911F-E33C9D8077A8}" presName="sibTrans" presStyleCnt="0"/>
      <dgm:spPr/>
    </dgm:pt>
    <dgm:pt modelId="{1D904251-E36B-3C4F-A4C3-FEAC43C40BAF}" type="pres">
      <dgm:prSet presAssocID="{925E0D49-70EB-43A0-ADD0-DC0CAD6F4893}" presName="node" presStyleLbl="node1" presStyleIdx="5" presStyleCnt="8">
        <dgm:presLayoutVars>
          <dgm:bulletEnabled val="1"/>
        </dgm:presLayoutVars>
      </dgm:prSet>
      <dgm:spPr/>
    </dgm:pt>
    <dgm:pt modelId="{478603FE-240D-6048-9EB3-30C2D8A6BEF7}" type="pres">
      <dgm:prSet presAssocID="{23322EDA-B2B5-4BD2-A46B-4998962B4C49}" presName="sibTrans" presStyleCnt="0"/>
      <dgm:spPr/>
    </dgm:pt>
    <dgm:pt modelId="{FDD4B28A-0E8F-FA48-95D2-3EDE054C3FD9}" type="pres">
      <dgm:prSet presAssocID="{9C4AD97D-4C7D-4483-8AEA-BE037010D004}" presName="node" presStyleLbl="node1" presStyleIdx="6" presStyleCnt="8">
        <dgm:presLayoutVars>
          <dgm:bulletEnabled val="1"/>
        </dgm:presLayoutVars>
      </dgm:prSet>
      <dgm:spPr/>
    </dgm:pt>
    <dgm:pt modelId="{5C54D2AC-D9D9-9344-BB97-8A3EFA48D7B8}" type="pres">
      <dgm:prSet presAssocID="{E80E775F-49F8-4FDD-BA16-F285802D278C}" presName="sibTrans" presStyleCnt="0"/>
      <dgm:spPr/>
    </dgm:pt>
    <dgm:pt modelId="{EDEC067C-2B73-D649-ABFD-7DF37E0DF06A}" type="pres">
      <dgm:prSet presAssocID="{0EDDA9A4-B3AC-4B86-9475-19ED00A88FA3}" presName="node" presStyleLbl="node1" presStyleIdx="7" presStyleCnt="8">
        <dgm:presLayoutVars>
          <dgm:bulletEnabled val="1"/>
        </dgm:presLayoutVars>
      </dgm:prSet>
      <dgm:spPr/>
    </dgm:pt>
  </dgm:ptLst>
  <dgm:cxnLst>
    <dgm:cxn modelId="{6E98F401-00CD-4383-81D6-1906BA3CE1F4}" srcId="{ED9EBAF7-C2E1-4ABF-B294-F1ACF1B13B47}" destId="{9C4AD97D-4C7D-4483-8AEA-BE037010D004}" srcOrd="6" destOrd="0" parTransId="{F2ABA05B-D490-4436-93E4-7216A5F50480}" sibTransId="{E80E775F-49F8-4FDD-BA16-F285802D278C}"/>
    <dgm:cxn modelId="{34B7F80D-0F3F-BF4A-A851-D70333801CCC}" type="presOf" srcId="{ED9EBAF7-C2E1-4ABF-B294-F1ACF1B13B47}" destId="{706166D5-A2F4-6749-A941-664956A446DB}" srcOrd="0" destOrd="0" presId="urn:microsoft.com/office/officeart/2005/8/layout/default"/>
    <dgm:cxn modelId="{225EFA0F-6F5F-1C4E-8FB8-78D065DD35E0}" type="presOf" srcId="{F7668EEB-157F-4AB7-AA83-9DED58284D03}" destId="{F86D73FB-04C4-DF40-9269-3DCBAE2A939A}" srcOrd="0" destOrd="0" presId="urn:microsoft.com/office/officeart/2005/8/layout/default"/>
    <dgm:cxn modelId="{11F5A118-187C-4115-85D8-673A8C1F23EB}" srcId="{ED9EBAF7-C2E1-4ABF-B294-F1ACF1B13B47}" destId="{0EDDA9A4-B3AC-4B86-9475-19ED00A88FA3}" srcOrd="7" destOrd="0" parTransId="{CBA3AEB7-0B4C-4ADE-9DC6-FA23C0821998}" sibTransId="{F98BE255-836E-4590-B109-D53BB0DD55EC}"/>
    <dgm:cxn modelId="{8A736135-E098-BF4D-906A-DFAA1C61D06D}" type="presOf" srcId="{9C4AD97D-4C7D-4483-8AEA-BE037010D004}" destId="{FDD4B28A-0E8F-FA48-95D2-3EDE054C3FD9}" srcOrd="0" destOrd="0" presId="urn:microsoft.com/office/officeart/2005/8/layout/default"/>
    <dgm:cxn modelId="{52B90545-4690-4F03-BA73-3385A929A189}" srcId="{ED9EBAF7-C2E1-4ABF-B294-F1ACF1B13B47}" destId="{3A7FB00E-2091-4C16-B00C-1F75AD3DC8B1}" srcOrd="0" destOrd="0" parTransId="{305EB9E1-5989-489A-8786-175B6C89D322}" sibTransId="{309E3548-EB79-44F1-99B6-328D7D35FAEB}"/>
    <dgm:cxn modelId="{D768634C-E807-44D0-98D2-89BD039F4027}" srcId="{ED9EBAF7-C2E1-4ABF-B294-F1ACF1B13B47}" destId="{8645FE24-F0B5-41F8-A0F0-4058D67D193E}" srcOrd="4" destOrd="0" parTransId="{EFCC1DF1-3EC0-40D7-B8C0-CB5A26F47ED2}" sibTransId="{22FD8BE0-AAE4-4CCD-911F-E33C9D8077A8}"/>
    <dgm:cxn modelId="{238B076D-E00C-CB47-A392-CFF225412E97}" type="presOf" srcId="{8645FE24-F0B5-41F8-A0F0-4058D67D193E}" destId="{5D0FD0EC-D5D6-E347-BED5-6D499D901A95}" srcOrd="0" destOrd="0" presId="urn:microsoft.com/office/officeart/2005/8/layout/default"/>
    <dgm:cxn modelId="{C7545982-71A3-FE4A-A739-431498966FC6}" type="presOf" srcId="{B9A43D5B-C8C0-497F-A292-5A88010C9BFE}" destId="{17175091-127C-D047-8E39-625C20C6D301}" srcOrd="0" destOrd="0" presId="urn:microsoft.com/office/officeart/2005/8/layout/default"/>
    <dgm:cxn modelId="{6873DF8A-6046-401A-A751-C9DA602A2746}" srcId="{ED9EBAF7-C2E1-4ABF-B294-F1ACF1B13B47}" destId="{F7668EEB-157F-4AB7-AA83-9DED58284D03}" srcOrd="3" destOrd="0" parTransId="{B6B13693-7A26-48C8-B211-8AB4CBE06709}" sibTransId="{63FCAA4D-15EB-462B-B539-D766E968CE42}"/>
    <dgm:cxn modelId="{9F52898F-76C8-4C99-A92D-3B12A7892BB0}" srcId="{ED9EBAF7-C2E1-4ABF-B294-F1ACF1B13B47}" destId="{9ABDC043-F22B-40DC-9057-1BFA92363C41}" srcOrd="1" destOrd="0" parTransId="{8EB554CC-10AD-48AE-B617-475D657078EF}" sibTransId="{50E9135A-4114-42F3-9E81-EE65447C729D}"/>
    <dgm:cxn modelId="{A47B4498-3155-5848-A8E4-B964D56B4128}" type="presOf" srcId="{3A7FB00E-2091-4C16-B00C-1F75AD3DC8B1}" destId="{66F31B8B-1D7B-5247-8E52-49AFEC4C0917}" srcOrd="0" destOrd="0" presId="urn:microsoft.com/office/officeart/2005/8/layout/default"/>
    <dgm:cxn modelId="{4BBAAEB3-647C-114B-AE82-42D37549B1D3}" type="presOf" srcId="{9ABDC043-F22B-40DC-9057-1BFA92363C41}" destId="{224C6C43-7422-0547-B171-85291D06205D}" srcOrd="0" destOrd="0" presId="urn:microsoft.com/office/officeart/2005/8/layout/default"/>
    <dgm:cxn modelId="{EB8392C0-9998-874C-8DB5-BB1B0241B424}" type="presOf" srcId="{0EDDA9A4-B3AC-4B86-9475-19ED00A88FA3}" destId="{EDEC067C-2B73-D649-ABFD-7DF37E0DF06A}" srcOrd="0" destOrd="0" presId="urn:microsoft.com/office/officeart/2005/8/layout/default"/>
    <dgm:cxn modelId="{E20D85E3-4CCD-4141-B8F7-9DB7D6D7E738}" type="presOf" srcId="{925E0D49-70EB-43A0-ADD0-DC0CAD6F4893}" destId="{1D904251-E36B-3C4F-A4C3-FEAC43C40BAF}" srcOrd="0" destOrd="0" presId="urn:microsoft.com/office/officeart/2005/8/layout/default"/>
    <dgm:cxn modelId="{3618FDE7-994A-4BF8-9016-E006200C074B}" srcId="{ED9EBAF7-C2E1-4ABF-B294-F1ACF1B13B47}" destId="{B9A43D5B-C8C0-497F-A292-5A88010C9BFE}" srcOrd="2" destOrd="0" parTransId="{F067AE1B-7C33-4947-9FD2-37B56EDA6F1C}" sibTransId="{83A39903-1C33-4C49-8966-D63C44789911}"/>
    <dgm:cxn modelId="{163176FF-2056-4695-B24E-5FF09549B666}" srcId="{ED9EBAF7-C2E1-4ABF-B294-F1ACF1B13B47}" destId="{925E0D49-70EB-43A0-ADD0-DC0CAD6F4893}" srcOrd="5" destOrd="0" parTransId="{D61B9877-4409-446B-AEA5-AC66303FD00C}" sibTransId="{23322EDA-B2B5-4BD2-A46B-4998962B4C49}"/>
    <dgm:cxn modelId="{9B00AAB2-D7D2-5445-961D-7732F1FAB31E}" type="presParOf" srcId="{706166D5-A2F4-6749-A941-664956A446DB}" destId="{66F31B8B-1D7B-5247-8E52-49AFEC4C0917}" srcOrd="0" destOrd="0" presId="urn:microsoft.com/office/officeart/2005/8/layout/default"/>
    <dgm:cxn modelId="{EB5B5E10-6AB6-AF47-A918-B11324D33AE6}" type="presParOf" srcId="{706166D5-A2F4-6749-A941-664956A446DB}" destId="{37199910-26C7-C247-A570-6B85CA29DBC6}" srcOrd="1" destOrd="0" presId="urn:microsoft.com/office/officeart/2005/8/layout/default"/>
    <dgm:cxn modelId="{A6FE76DE-2E05-9C47-84D9-3F2F0DE9DB35}" type="presParOf" srcId="{706166D5-A2F4-6749-A941-664956A446DB}" destId="{224C6C43-7422-0547-B171-85291D06205D}" srcOrd="2" destOrd="0" presId="urn:microsoft.com/office/officeart/2005/8/layout/default"/>
    <dgm:cxn modelId="{DB9500C6-F5AA-134F-A067-A76A40B63734}" type="presParOf" srcId="{706166D5-A2F4-6749-A941-664956A446DB}" destId="{48A5752B-8326-C742-8648-0FE987738580}" srcOrd="3" destOrd="0" presId="urn:microsoft.com/office/officeart/2005/8/layout/default"/>
    <dgm:cxn modelId="{D70BDAEC-039A-0847-B845-34ECDCA549B1}" type="presParOf" srcId="{706166D5-A2F4-6749-A941-664956A446DB}" destId="{17175091-127C-D047-8E39-625C20C6D301}" srcOrd="4" destOrd="0" presId="urn:microsoft.com/office/officeart/2005/8/layout/default"/>
    <dgm:cxn modelId="{E917C1C5-0B0C-7A49-A71F-9CB199E65385}" type="presParOf" srcId="{706166D5-A2F4-6749-A941-664956A446DB}" destId="{F89F7537-3CC3-374A-BEF1-D04EEC554EDE}" srcOrd="5" destOrd="0" presId="urn:microsoft.com/office/officeart/2005/8/layout/default"/>
    <dgm:cxn modelId="{9A012BA6-5BB5-2749-894F-B18E5058FFA6}" type="presParOf" srcId="{706166D5-A2F4-6749-A941-664956A446DB}" destId="{F86D73FB-04C4-DF40-9269-3DCBAE2A939A}" srcOrd="6" destOrd="0" presId="urn:microsoft.com/office/officeart/2005/8/layout/default"/>
    <dgm:cxn modelId="{F15F37E7-3033-0448-A12D-D034E98B802F}" type="presParOf" srcId="{706166D5-A2F4-6749-A941-664956A446DB}" destId="{730A4304-ED11-274F-BEBC-FCE7115F710F}" srcOrd="7" destOrd="0" presId="urn:microsoft.com/office/officeart/2005/8/layout/default"/>
    <dgm:cxn modelId="{C5FC226D-D5DA-0E49-B278-FFFF059728C5}" type="presParOf" srcId="{706166D5-A2F4-6749-A941-664956A446DB}" destId="{5D0FD0EC-D5D6-E347-BED5-6D499D901A95}" srcOrd="8" destOrd="0" presId="urn:microsoft.com/office/officeart/2005/8/layout/default"/>
    <dgm:cxn modelId="{AAEF46BB-D00D-744D-99AB-082D69A72DF6}" type="presParOf" srcId="{706166D5-A2F4-6749-A941-664956A446DB}" destId="{6098051B-52D8-CC40-B5A2-F170B81FA7D3}" srcOrd="9" destOrd="0" presId="urn:microsoft.com/office/officeart/2005/8/layout/default"/>
    <dgm:cxn modelId="{1D7AC9E0-66C1-4E4C-80FE-9C87163CE5B1}" type="presParOf" srcId="{706166D5-A2F4-6749-A941-664956A446DB}" destId="{1D904251-E36B-3C4F-A4C3-FEAC43C40BAF}" srcOrd="10" destOrd="0" presId="urn:microsoft.com/office/officeart/2005/8/layout/default"/>
    <dgm:cxn modelId="{A8FBB70A-1C4E-E14E-B75A-1E506900DC7C}" type="presParOf" srcId="{706166D5-A2F4-6749-A941-664956A446DB}" destId="{478603FE-240D-6048-9EB3-30C2D8A6BEF7}" srcOrd="11" destOrd="0" presId="urn:microsoft.com/office/officeart/2005/8/layout/default"/>
    <dgm:cxn modelId="{9E053370-15EA-214D-8BCD-E45F4CCD9AEF}" type="presParOf" srcId="{706166D5-A2F4-6749-A941-664956A446DB}" destId="{FDD4B28A-0E8F-FA48-95D2-3EDE054C3FD9}" srcOrd="12" destOrd="0" presId="urn:microsoft.com/office/officeart/2005/8/layout/default"/>
    <dgm:cxn modelId="{B29CE52A-8866-3547-97B7-83BE67D7C41C}" type="presParOf" srcId="{706166D5-A2F4-6749-A941-664956A446DB}" destId="{5C54D2AC-D9D9-9344-BB97-8A3EFA48D7B8}" srcOrd="13" destOrd="0" presId="urn:microsoft.com/office/officeart/2005/8/layout/default"/>
    <dgm:cxn modelId="{48EFA088-3D1C-7345-94BF-1FD70F73F096}" type="presParOf" srcId="{706166D5-A2F4-6749-A941-664956A446DB}" destId="{EDEC067C-2B73-D649-ABFD-7DF37E0DF06A}"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0A819C-288F-4CB1-A6B5-E4B296FC830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A897FC5-921B-4075-8125-B1E348352BDE}">
      <dgm:prSet/>
      <dgm:spPr/>
      <dgm:t>
        <a:bodyPr/>
        <a:lstStyle/>
        <a:p>
          <a:r>
            <a:rPr lang="en-US"/>
            <a:t>Care coordination</a:t>
          </a:r>
        </a:p>
      </dgm:t>
    </dgm:pt>
    <dgm:pt modelId="{8EEC6AB4-6466-4D4D-8F45-D668F17F3E28}" type="parTrans" cxnId="{640A7BB9-09BC-4148-AD4B-5401461FB703}">
      <dgm:prSet/>
      <dgm:spPr/>
      <dgm:t>
        <a:bodyPr/>
        <a:lstStyle/>
        <a:p>
          <a:endParaRPr lang="en-US"/>
        </a:p>
      </dgm:t>
    </dgm:pt>
    <dgm:pt modelId="{55251DBA-55FF-4704-B8EC-A2C441713037}" type="sibTrans" cxnId="{640A7BB9-09BC-4148-AD4B-5401461FB703}">
      <dgm:prSet/>
      <dgm:spPr/>
      <dgm:t>
        <a:bodyPr/>
        <a:lstStyle/>
        <a:p>
          <a:endParaRPr lang="en-US"/>
        </a:p>
      </dgm:t>
    </dgm:pt>
    <dgm:pt modelId="{6D7495B6-F18D-495F-9C46-8C073A116F9D}">
      <dgm:prSet/>
      <dgm:spPr/>
      <dgm:t>
        <a:bodyPr/>
        <a:lstStyle/>
        <a:p>
          <a:r>
            <a:rPr lang="en-US"/>
            <a:t>Assessment</a:t>
          </a:r>
        </a:p>
      </dgm:t>
    </dgm:pt>
    <dgm:pt modelId="{452AD2A0-89FA-4720-858F-BAE6F632CF8B}" type="parTrans" cxnId="{81452EF6-A025-4FDD-8E7F-963E6EC87F57}">
      <dgm:prSet/>
      <dgm:spPr/>
      <dgm:t>
        <a:bodyPr/>
        <a:lstStyle/>
        <a:p>
          <a:endParaRPr lang="en-US"/>
        </a:p>
      </dgm:t>
    </dgm:pt>
    <dgm:pt modelId="{1F8C0B05-368A-4E6B-BAAA-8BF6BF18FE91}" type="sibTrans" cxnId="{81452EF6-A025-4FDD-8E7F-963E6EC87F57}">
      <dgm:prSet/>
      <dgm:spPr/>
      <dgm:t>
        <a:bodyPr/>
        <a:lstStyle/>
        <a:p>
          <a:endParaRPr lang="en-US"/>
        </a:p>
      </dgm:t>
    </dgm:pt>
    <dgm:pt modelId="{CD22E939-BBB6-4AB3-B38D-973F19C1369B}">
      <dgm:prSet/>
      <dgm:spPr/>
      <dgm:t>
        <a:bodyPr/>
        <a:lstStyle/>
        <a:p>
          <a:r>
            <a:rPr lang="en-US"/>
            <a:t>Education</a:t>
          </a:r>
        </a:p>
      </dgm:t>
    </dgm:pt>
    <dgm:pt modelId="{CBFB7774-EC56-45A0-BFDB-48DDE01554BB}" type="parTrans" cxnId="{4F036BD5-E0CA-4C8F-B82D-BD02DD54166C}">
      <dgm:prSet/>
      <dgm:spPr/>
      <dgm:t>
        <a:bodyPr/>
        <a:lstStyle/>
        <a:p>
          <a:endParaRPr lang="en-US"/>
        </a:p>
      </dgm:t>
    </dgm:pt>
    <dgm:pt modelId="{7E34ECB5-891A-4652-9D3C-4F5EC036BC79}" type="sibTrans" cxnId="{4F036BD5-E0CA-4C8F-B82D-BD02DD54166C}">
      <dgm:prSet/>
      <dgm:spPr/>
      <dgm:t>
        <a:bodyPr/>
        <a:lstStyle/>
        <a:p>
          <a:endParaRPr lang="en-US"/>
        </a:p>
      </dgm:t>
    </dgm:pt>
    <dgm:pt modelId="{5A6D294E-E91A-46E0-AF4C-434DED61F07C}">
      <dgm:prSet/>
      <dgm:spPr/>
      <dgm:t>
        <a:bodyPr/>
        <a:lstStyle/>
        <a:p>
          <a:r>
            <a:rPr lang="en-US"/>
            <a:t>Assist with procedures</a:t>
          </a:r>
        </a:p>
      </dgm:t>
    </dgm:pt>
    <dgm:pt modelId="{80BBF18D-1C75-454D-9A47-BA4BBEA58716}" type="parTrans" cxnId="{F1565952-E4D4-4963-8572-B04228ED130A}">
      <dgm:prSet/>
      <dgm:spPr/>
      <dgm:t>
        <a:bodyPr/>
        <a:lstStyle/>
        <a:p>
          <a:endParaRPr lang="en-US"/>
        </a:p>
      </dgm:t>
    </dgm:pt>
    <dgm:pt modelId="{C2239500-8A5F-4270-AB51-FF45588B9D60}" type="sibTrans" cxnId="{F1565952-E4D4-4963-8572-B04228ED130A}">
      <dgm:prSet/>
      <dgm:spPr/>
      <dgm:t>
        <a:bodyPr/>
        <a:lstStyle/>
        <a:p>
          <a:endParaRPr lang="en-US"/>
        </a:p>
      </dgm:t>
    </dgm:pt>
    <dgm:pt modelId="{3EF53EBF-FE76-4258-AD84-9B2C6A7BEBB0}">
      <dgm:prSet/>
      <dgm:spPr/>
      <dgm:t>
        <a:bodyPr/>
        <a:lstStyle/>
        <a:p>
          <a:r>
            <a:rPr lang="en-US"/>
            <a:t>Phone triage</a:t>
          </a:r>
        </a:p>
      </dgm:t>
    </dgm:pt>
    <dgm:pt modelId="{7DDF0946-6C5A-408F-90D4-A6A32C445297}" type="parTrans" cxnId="{07CD698E-731B-471C-A05B-48678C5603D4}">
      <dgm:prSet/>
      <dgm:spPr/>
      <dgm:t>
        <a:bodyPr/>
        <a:lstStyle/>
        <a:p>
          <a:endParaRPr lang="en-US"/>
        </a:p>
      </dgm:t>
    </dgm:pt>
    <dgm:pt modelId="{17DBE2B1-4D73-445A-BEED-528E9B813B0E}" type="sibTrans" cxnId="{07CD698E-731B-471C-A05B-48678C5603D4}">
      <dgm:prSet/>
      <dgm:spPr/>
      <dgm:t>
        <a:bodyPr/>
        <a:lstStyle/>
        <a:p>
          <a:endParaRPr lang="en-US"/>
        </a:p>
      </dgm:t>
    </dgm:pt>
    <dgm:pt modelId="{A344A7E5-8310-4DFB-950C-07D35D0BA5EB}">
      <dgm:prSet/>
      <dgm:spPr/>
      <dgm:t>
        <a:bodyPr/>
        <a:lstStyle/>
        <a:p>
          <a:r>
            <a:rPr lang="en-US"/>
            <a:t>Emotional Support</a:t>
          </a:r>
        </a:p>
      </dgm:t>
    </dgm:pt>
    <dgm:pt modelId="{BF6F514C-9721-4E88-B302-838C955B3ADF}" type="parTrans" cxnId="{EF02B529-615C-486B-AFE0-59595BE45B9A}">
      <dgm:prSet/>
      <dgm:spPr/>
      <dgm:t>
        <a:bodyPr/>
        <a:lstStyle/>
        <a:p>
          <a:endParaRPr lang="en-US"/>
        </a:p>
      </dgm:t>
    </dgm:pt>
    <dgm:pt modelId="{DD6A19C3-0682-40F7-9E80-35EEBFAE24FC}" type="sibTrans" cxnId="{EF02B529-615C-486B-AFE0-59595BE45B9A}">
      <dgm:prSet/>
      <dgm:spPr/>
      <dgm:t>
        <a:bodyPr/>
        <a:lstStyle/>
        <a:p>
          <a:endParaRPr lang="en-US"/>
        </a:p>
      </dgm:t>
    </dgm:pt>
    <dgm:pt modelId="{00A84BF9-4613-4994-897E-800B6B01263A}" type="pres">
      <dgm:prSet presAssocID="{D70A819C-288F-4CB1-A6B5-E4B296FC830D}" presName="linear" presStyleCnt="0">
        <dgm:presLayoutVars>
          <dgm:animLvl val="lvl"/>
          <dgm:resizeHandles val="exact"/>
        </dgm:presLayoutVars>
      </dgm:prSet>
      <dgm:spPr/>
    </dgm:pt>
    <dgm:pt modelId="{2140AA32-6E4C-4AD8-930B-9585DAD67F54}" type="pres">
      <dgm:prSet presAssocID="{3A897FC5-921B-4075-8125-B1E348352BDE}" presName="parentText" presStyleLbl="node1" presStyleIdx="0" presStyleCnt="6">
        <dgm:presLayoutVars>
          <dgm:chMax val="0"/>
          <dgm:bulletEnabled val="1"/>
        </dgm:presLayoutVars>
      </dgm:prSet>
      <dgm:spPr/>
    </dgm:pt>
    <dgm:pt modelId="{ED3F31AC-C195-4710-A9F2-8407715B0129}" type="pres">
      <dgm:prSet presAssocID="{55251DBA-55FF-4704-B8EC-A2C441713037}" presName="spacer" presStyleCnt="0"/>
      <dgm:spPr/>
    </dgm:pt>
    <dgm:pt modelId="{7B2BCAB1-87F7-4520-B330-3FD9288ECF1A}" type="pres">
      <dgm:prSet presAssocID="{6D7495B6-F18D-495F-9C46-8C073A116F9D}" presName="parentText" presStyleLbl="node1" presStyleIdx="1" presStyleCnt="6">
        <dgm:presLayoutVars>
          <dgm:chMax val="0"/>
          <dgm:bulletEnabled val="1"/>
        </dgm:presLayoutVars>
      </dgm:prSet>
      <dgm:spPr/>
    </dgm:pt>
    <dgm:pt modelId="{84220086-06B9-4A34-93AC-30FA8D2AA8BD}" type="pres">
      <dgm:prSet presAssocID="{1F8C0B05-368A-4E6B-BAAA-8BF6BF18FE91}" presName="spacer" presStyleCnt="0"/>
      <dgm:spPr/>
    </dgm:pt>
    <dgm:pt modelId="{2A728E53-92CA-46AE-9368-2F477F9964F8}" type="pres">
      <dgm:prSet presAssocID="{CD22E939-BBB6-4AB3-B38D-973F19C1369B}" presName="parentText" presStyleLbl="node1" presStyleIdx="2" presStyleCnt="6">
        <dgm:presLayoutVars>
          <dgm:chMax val="0"/>
          <dgm:bulletEnabled val="1"/>
        </dgm:presLayoutVars>
      </dgm:prSet>
      <dgm:spPr/>
    </dgm:pt>
    <dgm:pt modelId="{2284B4DC-CD68-4E1B-8111-8D2BE1EAA75B}" type="pres">
      <dgm:prSet presAssocID="{7E34ECB5-891A-4652-9D3C-4F5EC036BC79}" presName="spacer" presStyleCnt="0"/>
      <dgm:spPr/>
    </dgm:pt>
    <dgm:pt modelId="{D683C3FF-FDC1-40E2-8CF0-B1153A9464E6}" type="pres">
      <dgm:prSet presAssocID="{5A6D294E-E91A-46E0-AF4C-434DED61F07C}" presName="parentText" presStyleLbl="node1" presStyleIdx="3" presStyleCnt="6">
        <dgm:presLayoutVars>
          <dgm:chMax val="0"/>
          <dgm:bulletEnabled val="1"/>
        </dgm:presLayoutVars>
      </dgm:prSet>
      <dgm:spPr/>
    </dgm:pt>
    <dgm:pt modelId="{F42A1E90-4427-4C30-BA05-D7CAADC64AC4}" type="pres">
      <dgm:prSet presAssocID="{C2239500-8A5F-4270-AB51-FF45588B9D60}" presName="spacer" presStyleCnt="0"/>
      <dgm:spPr/>
    </dgm:pt>
    <dgm:pt modelId="{3F772332-2C56-4729-8EA2-AB8BF6FB71C7}" type="pres">
      <dgm:prSet presAssocID="{3EF53EBF-FE76-4258-AD84-9B2C6A7BEBB0}" presName="parentText" presStyleLbl="node1" presStyleIdx="4" presStyleCnt="6">
        <dgm:presLayoutVars>
          <dgm:chMax val="0"/>
          <dgm:bulletEnabled val="1"/>
        </dgm:presLayoutVars>
      </dgm:prSet>
      <dgm:spPr/>
    </dgm:pt>
    <dgm:pt modelId="{312CCA93-273E-4E89-8BF4-B9FE4B01F1F1}" type="pres">
      <dgm:prSet presAssocID="{17DBE2B1-4D73-445A-BEED-528E9B813B0E}" presName="spacer" presStyleCnt="0"/>
      <dgm:spPr/>
    </dgm:pt>
    <dgm:pt modelId="{43CCDB1B-9F11-41C3-A002-378969AE0295}" type="pres">
      <dgm:prSet presAssocID="{A344A7E5-8310-4DFB-950C-07D35D0BA5EB}" presName="parentText" presStyleLbl="node1" presStyleIdx="5" presStyleCnt="6">
        <dgm:presLayoutVars>
          <dgm:chMax val="0"/>
          <dgm:bulletEnabled val="1"/>
        </dgm:presLayoutVars>
      </dgm:prSet>
      <dgm:spPr/>
    </dgm:pt>
  </dgm:ptLst>
  <dgm:cxnLst>
    <dgm:cxn modelId="{2A95700F-7F5E-43E6-A0E3-8CDDDD9CD301}" type="presOf" srcId="{D70A819C-288F-4CB1-A6B5-E4B296FC830D}" destId="{00A84BF9-4613-4994-897E-800B6B01263A}" srcOrd="0" destOrd="0" presId="urn:microsoft.com/office/officeart/2005/8/layout/vList2"/>
    <dgm:cxn modelId="{EF02B529-615C-486B-AFE0-59595BE45B9A}" srcId="{D70A819C-288F-4CB1-A6B5-E4B296FC830D}" destId="{A344A7E5-8310-4DFB-950C-07D35D0BA5EB}" srcOrd="5" destOrd="0" parTransId="{BF6F514C-9721-4E88-B302-838C955B3ADF}" sibTransId="{DD6A19C3-0682-40F7-9E80-35EEBFAE24FC}"/>
    <dgm:cxn modelId="{2F212338-CBFD-496B-8CF0-E2C974AAF905}" type="presOf" srcId="{CD22E939-BBB6-4AB3-B38D-973F19C1369B}" destId="{2A728E53-92CA-46AE-9368-2F477F9964F8}" srcOrd="0" destOrd="0" presId="urn:microsoft.com/office/officeart/2005/8/layout/vList2"/>
    <dgm:cxn modelId="{FB42723C-6C8D-4418-B3AD-2AD090AD05DF}" type="presOf" srcId="{6D7495B6-F18D-495F-9C46-8C073A116F9D}" destId="{7B2BCAB1-87F7-4520-B330-3FD9288ECF1A}" srcOrd="0" destOrd="0" presId="urn:microsoft.com/office/officeart/2005/8/layout/vList2"/>
    <dgm:cxn modelId="{B08DF46E-76AD-4DAC-9B08-98B5424DDF62}" type="presOf" srcId="{3EF53EBF-FE76-4258-AD84-9B2C6A7BEBB0}" destId="{3F772332-2C56-4729-8EA2-AB8BF6FB71C7}" srcOrd="0" destOrd="0" presId="urn:microsoft.com/office/officeart/2005/8/layout/vList2"/>
    <dgm:cxn modelId="{F1565952-E4D4-4963-8572-B04228ED130A}" srcId="{D70A819C-288F-4CB1-A6B5-E4B296FC830D}" destId="{5A6D294E-E91A-46E0-AF4C-434DED61F07C}" srcOrd="3" destOrd="0" parTransId="{80BBF18D-1C75-454D-9A47-BA4BBEA58716}" sibTransId="{C2239500-8A5F-4270-AB51-FF45588B9D60}"/>
    <dgm:cxn modelId="{CFF71255-9BE4-47AC-8B58-FFC40F30E283}" type="presOf" srcId="{A344A7E5-8310-4DFB-950C-07D35D0BA5EB}" destId="{43CCDB1B-9F11-41C3-A002-378969AE0295}" srcOrd="0" destOrd="0" presId="urn:microsoft.com/office/officeart/2005/8/layout/vList2"/>
    <dgm:cxn modelId="{07CD698E-731B-471C-A05B-48678C5603D4}" srcId="{D70A819C-288F-4CB1-A6B5-E4B296FC830D}" destId="{3EF53EBF-FE76-4258-AD84-9B2C6A7BEBB0}" srcOrd="4" destOrd="0" parTransId="{7DDF0946-6C5A-408F-90D4-A6A32C445297}" sibTransId="{17DBE2B1-4D73-445A-BEED-528E9B813B0E}"/>
    <dgm:cxn modelId="{C8A369A9-2F32-4D85-8960-053DFF3C9BC4}" type="presOf" srcId="{5A6D294E-E91A-46E0-AF4C-434DED61F07C}" destId="{D683C3FF-FDC1-40E2-8CF0-B1153A9464E6}" srcOrd="0" destOrd="0" presId="urn:microsoft.com/office/officeart/2005/8/layout/vList2"/>
    <dgm:cxn modelId="{640A7BB9-09BC-4148-AD4B-5401461FB703}" srcId="{D70A819C-288F-4CB1-A6B5-E4B296FC830D}" destId="{3A897FC5-921B-4075-8125-B1E348352BDE}" srcOrd="0" destOrd="0" parTransId="{8EEC6AB4-6466-4D4D-8F45-D668F17F3E28}" sibTransId="{55251DBA-55FF-4704-B8EC-A2C441713037}"/>
    <dgm:cxn modelId="{4F036BD5-E0CA-4C8F-B82D-BD02DD54166C}" srcId="{D70A819C-288F-4CB1-A6B5-E4B296FC830D}" destId="{CD22E939-BBB6-4AB3-B38D-973F19C1369B}" srcOrd="2" destOrd="0" parTransId="{CBFB7774-EC56-45A0-BFDB-48DDE01554BB}" sibTransId="{7E34ECB5-891A-4652-9D3C-4F5EC036BC79}"/>
    <dgm:cxn modelId="{81452EF6-A025-4FDD-8E7F-963E6EC87F57}" srcId="{D70A819C-288F-4CB1-A6B5-E4B296FC830D}" destId="{6D7495B6-F18D-495F-9C46-8C073A116F9D}" srcOrd="1" destOrd="0" parTransId="{452AD2A0-89FA-4720-858F-BAE6F632CF8B}" sibTransId="{1F8C0B05-368A-4E6B-BAAA-8BF6BF18FE91}"/>
    <dgm:cxn modelId="{0C5F6DF6-D4B4-41E8-95E7-6D57425FFF2D}" type="presOf" srcId="{3A897FC5-921B-4075-8125-B1E348352BDE}" destId="{2140AA32-6E4C-4AD8-930B-9585DAD67F54}" srcOrd="0" destOrd="0" presId="urn:microsoft.com/office/officeart/2005/8/layout/vList2"/>
    <dgm:cxn modelId="{CBE73F00-162D-4642-B324-41561D29CAFF}" type="presParOf" srcId="{00A84BF9-4613-4994-897E-800B6B01263A}" destId="{2140AA32-6E4C-4AD8-930B-9585DAD67F54}" srcOrd="0" destOrd="0" presId="urn:microsoft.com/office/officeart/2005/8/layout/vList2"/>
    <dgm:cxn modelId="{AB579EF9-6963-4C75-887A-61BEA22E8C5C}" type="presParOf" srcId="{00A84BF9-4613-4994-897E-800B6B01263A}" destId="{ED3F31AC-C195-4710-A9F2-8407715B0129}" srcOrd="1" destOrd="0" presId="urn:microsoft.com/office/officeart/2005/8/layout/vList2"/>
    <dgm:cxn modelId="{4E4CF21A-7934-42CC-AA46-B2D6CF79660A}" type="presParOf" srcId="{00A84BF9-4613-4994-897E-800B6B01263A}" destId="{7B2BCAB1-87F7-4520-B330-3FD9288ECF1A}" srcOrd="2" destOrd="0" presId="urn:microsoft.com/office/officeart/2005/8/layout/vList2"/>
    <dgm:cxn modelId="{DE85F01A-4AA6-4347-A130-12F74F75255F}" type="presParOf" srcId="{00A84BF9-4613-4994-897E-800B6B01263A}" destId="{84220086-06B9-4A34-93AC-30FA8D2AA8BD}" srcOrd="3" destOrd="0" presId="urn:microsoft.com/office/officeart/2005/8/layout/vList2"/>
    <dgm:cxn modelId="{BC43FBBC-AC9E-4737-B8DE-1B55A3EA3E1D}" type="presParOf" srcId="{00A84BF9-4613-4994-897E-800B6B01263A}" destId="{2A728E53-92CA-46AE-9368-2F477F9964F8}" srcOrd="4" destOrd="0" presId="urn:microsoft.com/office/officeart/2005/8/layout/vList2"/>
    <dgm:cxn modelId="{163D9A84-0DD3-4DE6-9B68-E7F22ED2E4EA}" type="presParOf" srcId="{00A84BF9-4613-4994-897E-800B6B01263A}" destId="{2284B4DC-CD68-4E1B-8111-8D2BE1EAA75B}" srcOrd="5" destOrd="0" presId="urn:microsoft.com/office/officeart/2005/8/layout/vList2"/>
    <dgm:cxn modelId="{BB490F5E-0E92-4042-AFDD-3D5E0B7B3127}" type="presParOf" srcId="{00A84BF9-4613-4994-897E-800B6B01263A}" destId="{D683C3FF-FDC1-40E2-8CF0-B1153A9464E6}" srcOrd="6" destOrd="0" presId="urn:microsoft.com/office/officeart/2005/8/layout/vList2"/>
    <dgm:cxn modelId="{37A04FDB-66E3-4BE9-82A7-7031C866F463}" type="presParOf" srcId="{00A84BF9-4613-4994-897E-800B6B01263A}" destId="{F42A1E90-4427-4C30-BA05-D7CAADC64AC4}" srcOrd="7" destOrd="0" presId="urn:microsoft.com/office/officeart/2005/8/layout/vList2"/>
    <dgm:cxn modelId="{C075BAE9-78D4-43A1-8943-A3BD5D2EE2F8}" type="presParOf" srcId="{00A84BF9-4613-4994-897E-800B6B01263A}" destId="{3F772332-2C56-4729-8EA2-AB8BF6FB71C7}" srcOrd="8" destOrd="0" presId="urn:microsoft.com/office/officeart/2005/8/layout/vList2"/>
    <dgm:cxn modelId="{F56EE808-0A50-499A-9B60-714D15D6D9B4}" type="presParOf" srcId="{00A84BF9-4613-4994-897E-800B6B01263A}" destId="{312CCA93-273E-4E89-8BF4-B9FE4B01F1F1}" srcOrd="9" destOrd="0" presId="urn:microsoft.com/office/officeart/2005/8/layout/vList2"/>
    <dgm:cxn modelId="{6B3C6EED-AFA3-4F4E-BA7E-AD4A239AEF7C}" type="presParOf" srcId="{00A84BF9-4613-4994-897E-800B6B01263A}" destId="{43CCDB1B-9F11-41C3-A002-378969AE0295}"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011E6B-0F3B-44E9-ACD1-D3487D1406E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85B65190-6D28-45B6-907A-A0612FA66185}">
      <dgm:prSet/>
      <dgm:spPr/>
      <dgm:t>
        <a:bodyPr/>
        <a:lstStyle/>
        <a:p>
          <a:r>
            <a:rPr lang="en-US"/>
            <a:t>High energy radiation is used to cause cell death by damaging target cell DNA.</a:t>
          </a:r>
        </a:p>
      </dgm:t>
    </dgm:pt>
    <dgm:pt modelId="{17E8C1A2-5398-4897-9B89-B63FA474D009}" type="parTrans" cxnId="{717EB8BB-DE58-4B19-90EB-092A9925983E}">
      <dgm:prSet/>
      <dgm:spPr/>
      <dgm:t>
        <a:bodyPr/>
        <a:lstStyle/>
        <a:p>
          <a:endParaRPr lang="en-US"/>
        </a:p>
      </dgm:t>
    </dgm:pt>
    <dgm:pt modelId="{3EDA0433-4F6F-4EB1-8091-732ED6AEC4A6}" type="sibTrans" cxnId="{717EB8BB-DE58-4B19-90EB-092A9925983E}">
      <dgm:prSet/>
      <dgm:spPr/>
      <dgm:t>
        <a:bodyPr/>
        <a:lstStyle/>
        <a:p>
          <a:endParaRPr lang="en-US"/>
        </a:p>
      </dgm:t>
    </dgm:pt>
    <dgm:pt modelId="{8ACC99AB-3483-4ED0-8ED1-8FBCFCF208F7}">
      <dgm:prSet/>
      <dgm:spPr/>
      <dgm:t>
        <a:bodyPr/>
        <a:lstStyle/>
        <a:p>
          <a:r>
            <a:rPr lang="en-US"/>
            <a:t>Radiation therapy treatment delivery typically occurs via three modalities.</a:t>
          </a:r>
        </a:p>
      </dgm:t>
    </dgm:pt>
    <dgm:pt modelId="{994EE2C4-AEE7-4F63-BC0F-AFBFC1C362A2}" type="parTrans" cxnId="{C75E1BE4-DE24-4E64-B8AD-3930BCBBCBBC}">
      <dgm:prSet/>
      <dgm:spPr/>
      <dgm:t>
        <a:bodyPr/>
        <a:lstStyle/>
        <a:p>
          <a:endParaRPr lang="en-US"/>
        </a:p>
      </dgm:t>
    </dgm:pt>
    <dgm:pt modelId="{771B15F2-1577-4EAE-A9F6-5EF244D937BA}" type="sibTrans" cxnId="{C75E1BE4-DE24-4E64-B8AD-3930BCBBCBBC}">
      <dgm:prSet/>
      <dgm:spPr/>
      <dgm:t>
        <a:bodyPr/>
        <a:lstStyle/>
        <a:p>
          <a:endParaRPr lang="en-US"/>
        </a:p>
      </dgm:t>
    </dgm:pt>
    <dgm:pt modelId="{C0F302EB-8566-4B63-9538-0B60C5E82624}">
      <dgm:prSet/>
      <dgm:spPr/>
      <dgm:t>
        <a:bodyPr/>
        <a:lstStyle/>
        <a:p>
          <a:r>
            <a:rPr lang="en-US"/>
            <a:t>External beam radiation</a:t>
          </a:r>
        </a:p>
      </dgm:t>
    </dgm:pt>
    <dgm:pt modelId="{C374A48D-E446-4409-9F43-AD32B98CD2F9}" type="parTrans" cxnId="{BBE2B486-7A46-41A3-8930-7BBD478B335A}">
      <dgm:prSet/>
      <dgm:spPr/>
      <dgm:t>
        <a:bodyPr/>
        <a:lstStyle/>
        <a:p>
          <a:endParaRPr lang="en-US"/>
        </a:p>
      </dgm:t>
    </dgm:pt>
    <dgm:pt modelId="{7AB8EBE2-AF8C-4081-AA2C-E9EAE2DB9C4E}" type="sibTrans" cxnId="{BBE2B486-7A46-41A3-8930-7BBD478B335A}">
      <dgm:prSet/>
      <dgm:spPr/>
      <dgm:t>
        <a:bodyPr/>
        <a:lstStyle/>
        <a:p>
          <a:endParaRPr lang="en-US"/>
        </a:p>
      </dgm:t>
    </dgm:pt>
    <dgm:pt modelId="{40D9A5FF-AFE2-4A20-812D-8FBB3DFBBD5D}">
      <dgm:prSet/>
      <dgm:spPr/>
      <dgm:t>
        <a:bodyPr/>
        <a:lstStyle/>
        <a:p>
          <a:r>
            <a:rPr lang="en-US"/>
            <a:t>Internal radiation (Brachytherapy)</a:t>
          </a:r>
        </a:p>
      </dgm:t>
    </dgm:pt>
    <dgm:pt modelId="{D7C764E4-B694-4FA0-A506-4BE0C926EB32}" type="parTrans" cxnId="{BBB33A41-CBD9-43A8-B598-EBAD88A0A029}">
      <dgm:prSet/>
      <dgm:spPr/>
      <dgm:t>
        <a:bodyPr/>
        <a:lstStyle/>
        <a:p>
          <a:endParaRPr lang="en-US"/>
        </a:p>
      </dgm:t>
    </dgm:pt>
    <dgm:pt modelId="{DD0E22D6-8B71-4F1E-98F8-CC9889EF7386}" type="sibTrans" cxnId="{BBB33A41-CBD9-43A8-B598-EBAD88A0A029}">
      <dgm:prSet/>
      <dgm:spPr/>
      <dgm:t>
        <a:bodyPr/>
        <a:lstStyle/>
        <a:p>
          <a:endParaRPr lang="en-US"/>
        </a:p>
      </dgm:t>
    </dgm:pt>
    <dgm:pt modelId="{F06A5CF9-3FF3-4D2F-9362-A2A9BF915686}">
      <dgm:prSet/>
      <dgm:spPr/>
      <dgm:t>
        <a:bodyPr/>
        <a:lstStyle/>
        <a:p>
          <a:r>
            <a:rPr lang="en-US"/>
            <a:t>Systemic radiation (Radiopharmaceuticals)</a:t>
          </a:r>
        </a:p>
      </dgm:t>
    </dgm:pt>
    <dgm:pt modelId="{A3E4DDA2-B6C5-4E2E-9688-EFB3AA8292B2}" type="parTrans" cxnId="{B7B6B66F-F644-485A-B3BB-7DB519EF5B6C}">
      <dgm:prSet/>
      <dgm:spPr/>
      <dgm:t>
        <a:bodyPr/>
        <a:lstStyle/>
        <a:p>
          <a:endParaRPr lang="en-US"/>
        </a:p>
      </dgm:t>
    </dgm:pt>
    <dgm:pt modelId="{57CA1E50-2F13-4842-A176-30D9057B5E28}" type="sibTrans" cxnId="{B7B6B66F-F644-485A-B3BB-7DB519EF5B6C}">
      <dgm:prSet/>
      <dgm:spPr/>
      <dgm:t>
        <a:bodyPr/>
        <a:lstStyle/>
        <a:p>
          <a:endParaRPr lang="en-US"/>
        </a:p>
      </dgm:t>
    </dgm:pt>
    <dgm:pt modelId="{4EA5ED84-1A28-4D78-9054-99358D2E4932}">
      <dgm:prSet/>
      <dgm:spPr/>
      <dgm:t>
        <a:bodyPr/>
        <a:lstStyle/>
        <a:p>
          <a:r>
            <a:rPr lang="en-US"/>
            <a:t>The treatment modality and intent will determine the method of radiation delivery, number, and frequency of visits</a:t>
          </a:r>
        </a:p>
      </dgm:t>
    </dgm:pt>
    <dgm:pt modelId="{7DF803E6-5D9B-4950-B09C-522C10BCA2BC}" type="parTrans" cxnId="{961EFEDB-D4D1-4032-B33B-D294B791C1A4}">
      <dgm:prSet/>
      <dgm:spPr/>
      <dgm:t>
        <a:bodyPr/>
        <a:lstStyle/>
        <a:p>
          <a:endParaRPr lang="en-US"/>
        </a:p>
      </dgm:t>
    </dgm:pt>
    <dgm:pt modelId="{8A2606E0-B3B2-4997-A155-160D86FD506B}" type="sibTrans" cxnId="{961EFEDB-D4D1-4032-B33B-D294B791C1A4}">
      <dgm:prSet/>
      <dgm:spPr/>
      <dgm:t>
        <a:bodyPr/>
        <a:lstStyle/>
        <a:p>
          <a:endParaRPr lang="en-US"/>
        </a:p>
      </dgm:t>
    </dgm:pt>
    <dgm:pt modelId="{DAA4CDBA-7F6D-461F-8DA7-DE6082816307}">
      <dgm:prSet/>
      <dgm:spPr/>
      <dgm:t>
        <a:bodyPr/>
        <a:lstStyle/>
        <a:p>
          <a:r>
            <a:rPr lang="en-US"/>
            <a:t>In fractionated therapy a patient is prescribed a large dose of radiation that is then split into fractions (% of dose divided into daily treatments) and delivered over multiple appointments.</a:t>
          </a:r>
        </a:p>
      </dgm:t>
    </dgm:pt>
    <dgm:pt modelId="{923B1A53-0E76-454C-B938-CC835D69D15F}" type="parTrans" cxnId="{FF83855A-04A8-4197-91E0-438B0937896A}">
      <dgm:prSet/>
      <dgm:spPr/>
      <dgm:t>
        <a:bodyPr/>
        <a:lstStyle/>
        <a:p>
          <a:endParaRPr lang="en-US"/>
        </a:p>
      </dgm:t>
    </dgm:pt>
    <dgm:pt modelId="{7A98552E-A852-4B3E-BB0F-EDD5E50F546A}" type="sibTrans" cxnId="{FF83855A-04A8-4197-91E0-438B0937896A}">
      <dgm:prSet/>
      <dgm:spPr/>
      <dgm:t>
        <a:bodyPr/>
        <a:lstStyle/>
        <a:p>
          <a:endParaRPr lang="en-US"/>
        </a:p>
      </dgm:t>
    </dgm:pt>
    <dgm:pt modelId="{CBC9511F-590E-4EA9-B0CB-9A481C519BBF}" type="pres">
      <dgm:prSet presAssocID="{50011E6B-0F3B-44E9-ACD1-D3487D1406E6}" presName="Name0" presStyleCnt="0">
        <dgm:presLayoutVars>
          <dgm:dir/>
          <dgm:animLvl val="lvl"/>
          <dgm:resizeHandles val="exact"/>
        </dgm:presLayoutVars>
      </dgm:prSet>
      <dgm:spPr/>
    </dgm:pt>
    <dgm:pt modelId="{898632B4-1977-49D6-8DD1-6B0D6A819FCB}" type="pres">
      <dgm:prSet presAssocID="{DAA4CDBA-7F6D-461F-8DA7-DE6082816307}" presName="boxAndChildren" presStyleCnt="0"/>
      <dgm:spPr/>
    </dgm:pt>
    <dgm:pt modelId="{F606BCD2-0CFC-46AA-A87C-B33D4BAB1C4E}" type="pres">
      <dgm:prSet presAssocID="{DAA4CDBA-7F6D-461F-8DA7-DE6082816307}" presName="parentTextBox" presStyleLbl="node1" presStyleIdx="0" presStyleCnt="4"/>
      <dgm:spPr/>
    </dgm:pt>
    <dgm:pt modelId="{9BAAE467-9E4B-47CE-A876-29C04F62FEE2}" type="pres">
      <dgm:prSet presAssocID="{8A2606E0-B3B2-4997-A155-160D86FD506B}" presName="sp" presStyleCnt="0"/>
      <dgm:spPr/>
    </dgm:pt>
    <dgm:pt modelId="{B19A85FC-3E9F-43BA-8515-16B15CD5DB12}" type="pres">
      <dgm:prSet presAssocID="{4EA5ED84-1A28-4D78-9054-99358D2E4932}" presName="arrowAndChildren" presStyleCnt="0"/>
      <dgm:spPr/>
    </dgm:pt>
    <dgm:pt modelId="{0317A974-B3DB-4B1C-A00B-BADFF88DDFBE}" type="pres">
      <dgm:prSet presAssocID="{4EA5ED84-1A28-4D78-9054-99358D2E4932}" presName="parentTextArrow" presStyleLbl="node1" presStyleIdx="1" presStyleCnt="4"/>
      <dgm:spPr/>
    </dgm:pt>
    <dgm:pt modelId="{0C84BAAD-7BB2-47F6-B29D-8C01294B0401}" type="pres">
      <dgm:prSet presAssocID="{771B15F2-1577-4EAE-A9F6-5EF244D937BA}" presName="sp" presStyleCnt="0"/>
      <dgm:spPr/>
    </dgm:pt>
    <dgm:pt modelId="{E2796739-2895-473E-BC00-612A0D94C6B4}" type="pres">
      <dgm:prSet presAssocID="{8ACC99AB-3483-4ED0-8ED1-8FBCFCF208F7}" presName="arrowAndChildren" presStyleCnt="0"/>
      <dgm:spPr/>
    </dgm:pt>
    <dgm:pt modelId="{72C26F07-51FF-4C47-B70A-AC17B8F730FF}" type="pres">
      <dgm:prSet presAssocID="{8ACC99AB-3483-4ED0-8ED1-8FBCFCF208F7}" presName="parentTextArrow" presStyleLbl="node1" presStyleIdx="1" presStyleCnt="4"/>
      <dgm:spPr/>
    </dgm:pt>
    <dgm:pt modelId="{ABF3031A-6D12-4F23-98E7-824A64EE301B}" type="pres">
      <dgm:prSet presAssocID="{8ACC99AB-3483-4ED0-8ED1-8FBCFCF208F7}" presName="arrow" presStyleLbl="node1" presStyleIdx="2" presStyleCnt="4"/>
      <dgm:spPr/>
    </dgm:pt>
    <dgm:pt modelId="{F08D3889-B0AC-401F-8E97-77779F426394}" type="pres">
      <dgm:prSet presAssocID="{8ACC99AB-3483-4ED0-8ED1-8FBCFCF208F7}" presName="descendantArrow" presStyleCnt="0"/>
      <dgm:spPr/>
    </dgm:pt>
    <dgm:pt modelId="{EB65A1B0-BC16-4F7D-AA48-0899B0660CCF}" type="pres">
      <dgm:prSet presAssocID="{C0F302EB-8566-4B63-9538-0B60C5E82624}" presName="childTextArrow" presStyleLbl="fgAccFollowNode1" presStyleIdx="0" presStyleCnt="3">
        <dgm:presLayoutVars>
          <dgm:bulletEnabled val="1"/>
        </dgm:presLayoutVars>
      </dgm:prSet>
      <dgm:spPr/>
    </dgm:pt>
    <dgm:pt modelId="{8A3683B9-6E12-4AF2-BB21-BCD24F84E7F3}" type="pres">
      <dgm:prSet presAssocID="{40D9A5FF-AFE2-4A20-812D-8FBB3DFBBD5D}" presName="childTextArrow" presStyleLbl="fgAccFollowNode1" presStyleIdx="1" presStyleCnt="3">
        <dgm:presLayoutVars>
          <dgm:bulletEnabled val="1"/>
        </dgm:presLayoutVars>
      </dgm:prSet>
      <dgm:spPr/>
    </dgm:pt>
    <dgm:pt modelId="{DB4E9420-DA5F-4078-BA9C-82F4C3A0E71D}" type="pres">
      <dgm:prSet presAssocID="{F06A5CF9-3FF3-4D2F-9362-A2A9BF915686}" presName="childTextArrow" presStyleLbl="fgAccFollowNode1" presStyleIdx="2" presStyleCnt="3">
        <dgm:presLayoutVars>
          <dgm:bulletEnabled val="1"/>
        </dgm:presLayoutVars>
      </dgm:prSet>
      <dgm:spPr/>
    </dgm:pt>
    <dgm:pt modelId="{00034F5D-9388-415A-B460-29FF6C7263AC}" type="pres">
      <dgm:prSet presAssocID="{3EDA0433-4F6F-4EB1-8091-732ED6AEC4A6}" presName="sp" presStyleCnt="0"/>
      <dgm:spPr/>
    </dgm:pt>
    <dgm:pt modelId="{C346F004-B043-4601-B9ED-A92E53696E1A}" type="pres">
      <dgm:prSet presAssocID="{85B65190-6D28-45B6-907A-A0612FA66185}" presName="arrowAndChildren" presStyleCnt="0"/>
      <dgm:spPr/>
    </dgm:pt>
    <dgm:pt modelId="{8F530787-5DD3-47EB-9C09-2CEC1E2320B3}" type="pres">
      <dgm:prSet presAssocID="{85B65190-6D28-45B6-907A-A0612FA66185}" presName="parentTextArrow" presStyleLbl="node1" presStyleIdx="3" presStyleCnt="4"/>
      <dgm:spPr/>
    </dgm:pt>
  </dgm:ptLst>
  <dgm:cxnLst>
    <dgm:cxn modelId="{297EFF12-F1DE-45D0-9C3B-5570AC72AF55}" type="presOf" srcId="{4EA5ED84-1A28-4D78-9054-99358D2E4932}" destId="{0317A974-B3DB-4B1C-A00B-BADFF88DDFBE}" srcOrd="0" destOrd="0" presId="urn:microsoft.com/office/officeart/2005/8/layout/process4"/>
    <dgm:cxn modelId="{E5499C33-0393-4790-BC9D-F992A658EDC6}" type="presOf" srcId="{40D9A5FF-AFE2-4A20-812D-8FBB3DFBBD5D}" destId="{8A3683B9-6E12-4AF2-BB21-BCD24F84E7F3}" srcOrd="0" destOrd="0" presId="urn:microsoft.com/office/officeart/2005/8/layout/process4"/>
    <dgm:cxn modelId="{AB1B7A3E-823D-45FA-9A27-D70DB899257B}" type="presOf" srcId="{50011E6B-0F3B-44E9-ACD1-D3487D1406E6}" destId="{CBC9511F-590E-4EA9-B0CB-9A481C519BBF}" srcOrd="0" destOrd="0" presId="urn:microsoft.com/office/officeart/2005/8/layout/process4"/>
    <dgm:cxn modelId="{2EF83D5D-CFFD-4E11-956D-3C672D8DAA90}" type="presOf" srcId="{8ACC99AB-3483-4ED0-8ED1-8FBCFCF208F7}" destId="{ABF3031A-6D12-4F23-98E7-824A64EE301B}" srcOrd="1" destOrd="0" presId="urn:microsoft.com/office/officeart/2005/8/layout/process4"/>
    <dgm:cxn modelId="{BBB33A41-CBD9-43A8-B598-EBAD88A0A029}" srcId="{8ACC99AB-3483-4ED0-8ED1-8FBCFCF208F7}" destId="{40D9A5FF-AFE2-4A20-812D-8FBB3DFBBD5D}" srcOrd="1" destOrd="0" parTransId="{D7C764E4-B694-4FA0-A506-4BE0C926EB32}" sibTransId="{DD0E22D6-8B71-4F1E-98F8-CC9889EF7386}"/>
    <dgm:cxn modelId="{B7B6B66F-F644-485A-B3BB-7DB519EF5B6C}" srcId="{8ACC99AB-3483-4ED0-8ED1-8FBCFCF208F7}" destId="{F06A5CF9-3FF3-4D2F-9362-A2A9BF915686}" srcOrd="2" destOrd="0" parTransId="{A3E4DDA2-B6C5-4E2E-9688-EFB3AA8292B2}" sibTransId="{57CA1E50-2F13-4842-A176-30D9057B5E28}"/>
    <dgm:cxn modelId="{51067F76-3EB2-424C-B3D5-7E069BC1E11B}" type="presOf" srcId="{F06A5CF9-3FF3-4D2F-9362-A2A9BF915686}" destId="{DB4E9420-DA5F-4078-BA9C-82F4C3A0E71D}" srcOrd="0" destOrd="0" presId="urn:microsoft.com/office/officeart/2005/8/layout/process4"/>
    <dgm:cxn modelId="{FF83855A-04A8-4197-91E0-438B0937896A}" srcId="{50011E6B-0F3B-44E9-ACD1-D3487D1406E6}" destId="{DAA4CDBA-7F6D-461F-8DA7-DE6082816307}" srcOrd="3" destOrd="0" parTransId="{923B1A53-0E76-454C-B938-CC835D69D15F}" sibTransId="{7A98552E-A852-4B3E-BB0F-EDD5E50F546A}"/>
    <dgm:cxn modelId="{BBE2B486-7A46-41A3-8930-7BBD478B335A}" srcId="{8ACC99AB-3483-4ED0-8ED1-8FBCFCF208F7}" destId="{C0F302EB-8566-4B63-9538-0B60C5E82624}" srcOrd="0" destOrd="0" parTransId="{C374A48D-E446-4409-9F43-AD32B98CD2F9}" sibTransId="{7AB8EBE2-AF8C-4081-AA2C-E9EAE2DB9C4E}"/>
    <dgm:cxn modelId="{5D046BA9-EFD2-4779-A4A2-384379E37D69}" type="presOf" srcId="{DAA4CDBA-7F6D-461F-8DA7-DE6082816307}" destId="{F606BCD2-0CFC-46AA-A87C-B33D4BAB1C4E}" srcOrd="0" destOrd="0" presId="urn:microsoft.com/office/officeart/2005/8/layout/process4"/>
    <dgm:cxn modelId="{717EB8BB-DE58-4B19-90EB-092A9925983E}" srcId="{50011E6B-0F3B-44E9-ACD1-D3487D1406E6}" destId="{85B65190-6D28-45B6-907A-A0612FA66185}" srcOrd="0" destOrd="0" parTransId="{17E8C1A2-5398-4897-9B89-B63FA474D009}" sibTransId="{3EDA0433-4F6F-4EB1-8091-732ED6AEC4A6}"/>
    <dgm:cxn modelId="{1F7A58CE-262C-4156-850B-329006BFBDF1}" type="presOf" srcId="{8ACC99AB-3483-4ED0-8ED1-8FBCFCF208F7}" destId="{72C26F07-51FF-4C47-B70A-AC17B8F730FF}" srcOrd="0" destOrd="0" presId="urn:microsoft.com/office/officeart/2005/8/layout/process4"/>
    <dgm:cxn modelId="{961EFEDB-D4D1-4032-B33B-D294B791C1A4}" srcId="{50011E6B-0F3B-44E9-ACD1-D3487D1406E6}" destId="{4EA5ED84-1A28-4D78-9054-99358D2E4932}" srcOrd="2" destOrd="0" parTransId="{7DF803E6-5D9B-4950-B09C-522C10BCA2BC}" sibTransId="{8A2606E0-B3B2-4997-A155-160D86FD506B}"/>
    <dgm:cxn modelId="{63DBB1E1-D5E4-4CC4-8CC0-6842DCA188F7}" type="presOf" srcId="{85B65190-6D28-45B6-907A-A0612FA66185}" destId="{8F530787-5DD3-47EB-9C09-2CEC1E2320B3}" srcOrd="0" destOrd="0" presId="urn:microsoft.com/office/officeart/2005/8/layout/process4"/>
    <dgm:cxn modelId="{C75E1BE4-DE24-4E64-B8AD-3930BCBBCBBC}" srcId="{50011E6B-0F3B-44E9-ACD1-D3487D1406E6}" destId="{8ACC99AB-3483-4ED0-8ED1-8FBCFCF208F7}" srcOrd="1" destOrd="0" parTransId="{994EE2C4-AEE7-4F63-BC0F-AFBFC1C362A2}" sibTransId="{771B15F2-1577-4EAE-A9F6-5EF244D937BA}"/>
    <dgm:cxn modelId="{F5C106FF-3CC4-4539-AA17-DBAF99533AC8}" type="presOf" srcId="{C0F302EB-8566-4B63-9538-0B60C5E82624}" destId="{EB65A1B0-BC16-4F7D-AA48-0899B0660CCF}" srcOrd="0" destOrd="0" presId="urn:microsoft.com/office/officeart/2005/8/layout/process4"/>
    <dgm:cxn modelId="{B23766E7-11E0-4CE6-99CC-986074EE96E7}" type="presParOf" srcId="{CBC9511F-590E-4EA9-B0CB-9A481C519BBF}" destId="{898632B4-1977-49D6-8DD1-6B0D6A819FCB}" srcOrd="0" destOrd="0" presId="urn:microsoft.com/office/officeart/2005/8/layout/process4"/>
    <dgm:cxn modelId="{19A37452-EBCC-4A7B-B486-6E7E02D3D883}" type="presParOf" srcId="{898632B4-1977-49D6-8DD1-6B0D6A819FCB}" destId="{F606BCD2-0CFC-46AA-A87C-B33D4BAB1C4E}" srcOrd="0" destOrd="0" presId="urn:microsoft.com/office/officeart/2005/8/layout/process4"/>
    <dgm:cxn modelId="{87333B0E-74BE-40AC-8A81-0F9400DC4A64}" type="presParOf" srcId="{CBC9511F-590E-4EA9-B0CB-9A481C519BBF}" destId="{9BAAE467-9E4B-47CE-A876-29C04F62FEE2}" srcOrd="1" destOrd="0" presId="urn:microsoft.com/office/officeart/2005/8/layout/process4"/>
    <dgm:cxn modelId="{21A17BA2-6A5A-47D5-8A87-91BB7C95BFDF}" type="presParOf" srcId="{CBC9511F-590E-4EA9-B0CB-9A481C519BBF}" destId="{B19A85FC-3E9F-43BA-8515-16B15CD5DB12}" srcOrd="2" destOrd="0" presId="urn:microsoft.com/office/officeart/2005/8/layout/process4"/>
    <dgm:cxn modelId="{3C519FD5-88BC-46B6-8DDD-B917E14762DA}" type="presParOf" srcId="{B19A85FC-3E9F-43BA-8515-16B15CD5DB12}" destId="{0317A974-B3DB-4B1C-A00B-BADFF88DDFBE}" srcOrd="0" destOrd="0" presId="urn:microsoft.com/office/officeart/2005/8/layout/process4"/>
    <dgm:cxn modelId="{460F9BDF-81FC-4136-961D-F0FDA163BC85}" type="presParOf" srcId="{CBC9511F-590E-4EA9-B0CB-9A481C519BBF}" destId="{0C84BAAD-7BB2-47F6-B29D-8C01294B0401}" srcOrd="3" destOrd="0" presId="urn:microsoft.com/office/officeart/2005/8/layout/process4"/>
    <dgm:cxn modelId="{6D212F46-BC56-4679-B0C9-1D54B4464D9F}" type="presParOf" srcId="{CBC9511F-590E-4EA9-B0CB-9A481C519BBF}" destId="{E2796739-2895-473E-BC00-612A0D94C6B4}" srcOrd="4" destOrd="0" presId="urn:microsoft.com/office/officeart/2005/8/layout/process4"/>
    <dgm:cxn modelId="{C0CA14C6-1E11-458D-8719-91B132A06C89}" type="presParOf" srcId="{E2796739-2895-473E-BC00-612A0D94C6B4}" destId="{72C26F07-51FF-4C47-B70A-AC17B8F730FF}" srcOrd="0" destOrd="0" presId="urn:microsoft.com/office/officeart/2005/8/layout/process4"/>
    <dgm:cxn modelId="{3A38F5C2-99B4-41CB-BED0-3C40DCE7FFEE}" type="presParOf" srcId="{E2796739-2895-473E-BC00-612A0D94C6B4}" destId="{ABF3031A-6D12-4F23-98E7-824A64EE301B}" srcOrd="1" destOrd="0" presId="urn:microsoft.com/office/officeart/2005/8/layout/process4"/>
    <dgm:cxn modelId="{E682BF7B-F197-40CD-B0B4-8EA8381096ED}" type="presParOf" srcId="{E2796739-2895-473E-BC00-612A0D94C6B4}" destId="{F08D3889-B0AC-401F-8E97-77779F426394}" srcOrd="2" destOrd="0" presId="urn:microsoft.com/office/officeart/2005/8/layout/process4"/>
    <dgm:cxn modelId="{BD5D53F2-6E70-421B-A422-A96272F08460}" type="presParOf" srcId="{F08D3889-B0AC-401F-8E97-77779F426394}" destId="{EB65A1B0-BC16-4F7D-AA48-0899B0660CCF}" srcOrd="0" destOrd="0" presId="urn:microsoft.com/office/officeart/2005/8/layout/process4"/>
    <dgm:cxn modelId="{E1306233-E451-4644-A7E7-E8B1CCAA8337}" type="presParOf" srcId="{F08D3889-B0AC-401F-8E97-77779F426394}" destId="{8A3683B9-6E12-4AF2-BB21-BCD24F84E7F3}" srcOrd="1" destOrd="0" presId="urn:microsoft.com/office/officeart/2005/8/layout/process4"/>
    <dgm:cxn modelId="{359D9BC3-BD9D-41DE-9A8D-0DCA30952147}" type="presParOf" srcId="{F08D3889-B0AC-401F-8E97-77779F426394}" destId="{DB4E9420-DA5F-4078-BA9C-82F4C3A0E71D}" srcOrd="2" destOrd="0" presId="urn:microsoft.com/office/officeart/2005/8/layout/process4"/>
    <dgm:cxn modelId="{319C14BB-6579-4D58-9BE1-552A7ABB3A69}" type="presParOf" srcId="{CBC9511F-590E-4EA9-B0CB-9A481C519BBF}" destId="{00034F5D-9388-415A-B460-29FF6C7263AC}" srcOrd="5" destOrd="0" presId="urn:microsoft.com/office/officeart/2005/8/layout/process4"/>
    <dgm:cxn modelId="{E1A0C2B4-2374-41C6-98E5-3322059F93D2}" type="presParOf" srcId="{CBC9511F-590E-4EA9-B0CB-9A481C519BBF}" destId="{C346F004-B043-4601-B9ED-A92E53696E1A}" srcOrd="6" destOrd="0" presId="urn:microsoft.com/office/officeart/2005/8/layout/process4"/>
    <dgm:cxn modelId="{4124B937-D71E-40A3-8F19-238D8A95FEF4}" type="presParOf" srcId="{C346F004-B043-4601-B9ED-A92E53696E1A}" destId="{8F530787-5DD3-47EB-9C09-2CEC1E2320B3}"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636968-8BBF-496A-A064-9C4E7931E7B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5A04693-4832-4CF0-A1D3-4A95BD0BAF8A}">
      <dgm:prSet/>
      <dgm:spPr/>
      <dgm:t>
        <a:bodyPr/>
        <a:lstStyle/>
        <a:p>
          <a:pPr>
            <a:lnSpc>
              <a:spcPct val="100000"/>
            </a:lnSpc>
          </a:pPr>
          <a:r>
            <a:rPr lang="en-US" b="0" i="0"/>
            <a:t>The bulk of patients referred to Radiation Oncology will receive external beam radiation. External beam radiation treatments are delivered using a machine called a linear particle accelerator which is often abbreviated as </a:t>
          </a:r>
          <a:r>
            <a:rPr lang="en-US" b="0" i="1"/>
            <a:t>LINAC</a:t>
          </a:r>
          <a:r>
            <a:rPr lang="en-US" b="0" i="0"/>
            <a:t>.</a:t>
          </a:r>
          <a:endParaRPr lang="en-US"/>
        </a:p>
      </dgm:t>
    </dgm:pt>
    <dgm:pt modelId="{23945CC3-03F0-4F89-9A32-95FC84753504}" type="parTrans" cxnId="{28733312-5FC9-4C35-8632-C7B9EE103972}">
      <dgm:prSet/>
      <dgm:spPr/>
      <dgm:t>
        <a:bodyPr/>
        <a:lstStyle/>
        <a:p>
          <a:endParaRPr lang="en-US"/>
        </a:p>
      </dgm:t>
    </dgm:pt>
    <dgm:pt modelId="{3CA1D26C-6755-4B47-92DA-E3E2F82A1016}" type="sibTrans" cxnId="{28733312-5FC9-4C35-8632-C7B9EE103972}">
      <dgm:prSet/>
      <dgm:spPr/>
      <dgm:t>
        <a:bodyPr/>
        <a:lstStyle/>
        <a:p>
          <a:endParaRPr lang="en-US"/>
        </a:p>
      </dgm:t>
    </dgm:pt>
    <dgm:pt modelId="{0547BFC0-21D2-46A4-982A-C0BF45877F2A}">
      <dgm:prSet/>
      <dgm:spPr/>
      <dgm:t>
        <a:bodyPr/>
        <a:lstStyle/>
        <a:p>
          <a:pPr>
            <a:lnSpc>
              <a:spcPct val="100000"/>
            </a:lnSpc>
          </a:pPr>
          <a:r>
            <a:rPr lang="en-US" b="0" i="0"/>
            <a:t>The radiation energy that is delivered to the patient is created by directing a particle beam into a block of tungsten which creates radioactive particles.</a:t>
          </a:r>
          <a:endParaRPr lang="en-US"/>
        </a:p>
      </dgm:t>
    </dgm:pt>
    <dgm:pt modelId="{EF108DB6-0E26-431C-9994-749DF205305B}" type="parTrans" cxnId="{740456B1-5324-446D-8133-00D211165AA6}">
      <dgm:prSet/>
      <dgm:spPr/>
      <dgm:t>
        <a:bodyPr/>
        <a:lstStyle/>
        <a:p>
          <a:endParaRPr lang="en-US"/>
        </a:p>
      </dgm:t>
    </dgm:pt>
    <dgm:pt modelId="{0D386FE9-65E1-43EB-A64D-0EC537C8267D}" type="sibTrans" cxnId="{740456B1-5324-446D-8133-00D211165AA6}">
      <dgm:prSet/>
      <dgm:spPr/>
      <dgm:t>
        <a:bodyPr/>
        <a:lstStyle/>
        <a:p>
          <a:endParaRPr lang="en-US"/>
        </a:p>
      </dgm:t>
    </dgm:pt>
    <dgm:pt modelId="{39C12397-89F6-4F09-8EEF-90C738A04A7D}">
      <dgm:prSet/>
      <dgm:spPr/>
      <dgm:t>
        <a:bodyPr/>
        <a:lstStyle/>
        <a:p>
          <a:pPr>
            <a:lnSpc>
              <a:spcPct val="100000"/>
            </a:lnSpc>
          </a:pPr>
          <a:r>
            <a:rPr lang="en-US" b="0" i="0"/>
            <a:t>These particles are then accurately and precisely directed into the target area inside of the patient where they will interact with the DNA of cells located within the treated tissue.</a:t>
          </a:r>
          <a:endParaRPr lang="en-US"/>
        </a:p>
      </dgm:t>
    </dgm:pt>
    <dgm:pt modelId="{DA2EA794-EB39-43F9-BD8C-55E8DE99AAEA}" type="parTrans" cxnId="{311818C2-09B5-4CE0-AC06-F26E7E81256E}">
      <dgm:prSet/>
      <dgm:spPr/>
      <dgm:t>
        <a:bodyPr/>
        <a:lstStyle/>
        <a:p>
          <a:endParaRPr lang="en-US"/>
        </a:p>
      </dgm:t>
    </dgm:pt>
    <dgm:pt modelId="{CF83BCC2-F028-4BCD-BE5D-5087B4690503}" type="sibTrans" cxnId="{311818C2-09B5-4CE0-AC06-F26E7E81256E}">
      <dgm:prSet/>
      <dgm:spPr/>
      <dgm:t>
        <a:bodyPr/>
        <a:lstStyle/>
        <a:p>
          <a:endParaRPr lang="en-US"/>
        </a:p>
      </dgm:t>
    </dgm:pt>
    <dgm:pt modelId="{C76D77C9-3CF9-422F-AAA7-D8A58AF5D47C}" type="pres">
      <dgm:prSet presAssocID="{47636968-8BBF-496A-A064-9C4E7931E7BB}" presName="root" presStyleCnt="0">
        <dgm:presLayoutVars>
          <dgm:dir/>
          <dgm:resizeHandles val="exact"/>
        </dgm:presLayoutVars>
      </dgm:prSet>
      <dgm:spPr/>
    </dgm:pt>
    <dgm:pt modelId="{3FD1751A-08CB-442A-8FA0-01675A369702}" type="pres">
      <dgm:prSet presAssocID="{95A04693-4832-4CF0-A1D3-4A95BD0BAF8A}" presName="compNode" presStyleCnt="0"/>
      <dgm:spPr/>
    </dgm:pt>
    <dgm:pt modelId="{8D88F0DD-7E1A-4679-B2D4-E324364C25EF}" type="pres">
      <dgm:prSet presAssocID="{95A04693-4832-4CF0-A1D3-4A95BD0BAF8A}" presName="bgRect" presStyleLbl="bgShp" presStyleIdx="0" presStyleCnt="3"/>
      <dgm:spPr/>
    </dgm:pt>
    <dgm:pt modelId="{C1355DD6-4528-43CC-A8D9-9454269954F2}" type="pres">
      <dgm:prSet presAssocID="{95A04693-4832-4CF0-A1D3-4A95BD0BAF8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active"/>
        </a:ext>
      </dgm:extLst>
    </dgm:pt>
    <dgm:pt modelId="{EF722025-F63A-4255-8655-DFAE3D8C8C70}" type="pres">
      <dgm:prSet presAssocID="{95A04693-4832-4CF0-A1D3-4A95BD0BAF8A}" presName="spaceRect" presStyleCnt="0"/>
      <dgm:spPr/>
    </dgm:pt>
    <dgm:pt modelId="{056A3937-6670-4845-B5DE-5F2203845CF5}" type="pres">
      <dgm:prSet presAssocID="{95A04693-4832-4CF0-A1D3-4A95BD0BAF8A}" presName="parTx" presStyleLbl="revTx" presStyleIdx="0" presStyleCnt="3">
        <dgm:presLayoutVars>
          <dgm:chMax val="0"/>
          <dgm:chPref val="0"/>
        </dgm:presLayoutVars>
      </dgm:prSet>
      <dgm:spPr/>
    </dgm:pt>
    <dgm:pt modelId="{74A4E078-4DB6-43D5-8B63-C5333D64BEE8}" type="pres">
      <dgm:prSet presAssocID="{3CA1D26C-6755-4B47-92DA-E3E2F82A1016}" presName="sibTrans" presStyleCnt="0"/>
      <dgm:spPr/>
    </dgm:pt>
    <dgm:pt modelId="{937C636A-C566-40B4-8180-35B2425437D4}" type="pres">
      <dgm:prSet presAssocID="{0547BFC0-21D2-46A4-982A-C0BF45877F2A}" presName="compNode" presStyleCnt="0"/>
      <dgm:spPr/>
    </dgm:pt>
    <dgm:pt modelId="{B27F9FD0-2B22-4F26-9FE2-0C5E4F26F7CE}" type="pres">
      <dgm:prSet presAssocID="{0547BFC0-21D2-46A4-982A-C0BF45877F2A}" presName="bgRect" presStyleLbl="bgShp" presStyleIdx="1" presStyleCnt="3"/>
      <dgm:spPr/>
    </dgm:pt>
    <dgm:pt modelId="{3DE35BC1-E232-4D5E-BE67-8D3F8092612E}" type="pres">
      <dgm:prSet presAssocID="{0547BFC0-21D2-46A4-982A-C0BF45877F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active Sign"/>
        </a:ext>
      </dgm:extLst>
    </dgm:pt>
    <dgm:pt modelId="{4586869D-734F-4B98-AABD-112A0AF1A5B2}" type="pres">
      <dgm:prSet presAssocID="{0547BFC0-21D2-46A4-982A-C0BF45877F2A}" presName="spaceRect" presStyleCnt="0"/>
      <dgm:spPr/>
    </dgm:pt>
    <dgm:pt modelId="{D37A4292-1183-4D69-BE6D-0CDD16E0FD3A}" type="pres">
      <dgm:prSet presAssocID="{0547BFC0-21D2-46A4-982A-C0BF45877F2A}" presName="parTx" presStyleLbl="revTx" presStyleIdx="1" presStyleCnt="3">
        <dgm:presLayoutVars>
          <dgm:chMax val="0"/>
          <dgm:chPref val="0"/>
        </dgm:presLayoutVars>
      </dgm:prSet>
      <dgm:spPr/>
    </dgm:pt>
    <dgm:pt modelId="{B2C10EB5-30AD-42BE-B785-4079027EF947}" type="pres">
      <dgm:prSet presAssocID="{0D386FE9-65E1-43EB-A64D-0EC537C8267D}" presName="sibTrans" presStyleCnt="0"/>
      <dgm:spPr/>
    </dgm:pt>
    <dgm:pt modelId="{616D5FCD-C5F6-4676-A8F0-D4F5BB272500}" type="pres">
      <dgm:prSet presAssocID="{39C12397-89F6-4F09-8EEF-90C738A04A7D}" presName="compNode" presStyleCnt="0"/>
      <dgm:spPr/>
    </dgm:pt>
    <dgm:pt modelId="{B66DEDF8-A71A-4499-85D0-3BD81A2FCBB3}" type="pres">
      <dgm:prSet presAssocID="{39C12397-89F6-4F09-8EEF-90C738A04A7D}" presName="bgRect" presStyleLbl="bgShp" presStyleIdx="2" presStyleCnt="3"/>
      <dgm:spPr/>
    </dgm:pt>
    <dgm:pt modelId="{6C29C50F-B862-42FA-A7CC-65E756A72419}" type="pres">
      <dgm:prSet presAssocID="{39C12397-89F6-4F09-8EEF-90C738A04A7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NA"/>
        </a:ext>
      </dgm:extLst>
    </dgm:pt>
    <dgm:pt modelId="{3830DE46-2CFB-4D7E-9B68-5C6D65730CD3}" type="pres">
      <dgm:prSet presAssocID="{39C12397-89F6-4F09-8EEF-90C738A04A7D}" presName="spaceRect" presStyleCnt="0"/>
      <dgm:spPr/>
    </dgm:pt>
    <dgm:pt modelId="{1047201C-DF6E-4FD6-B4B8-B1A5E36CDD8B}" type="pres">
      <dgm:prSet presAssocID="{39C12397-89F6-4F09-8EEF-90C738A04A7D}" presName="parTx" presStyleLbl="revTx" presStyleIdx="2" presStyleCnt="3">
        <dgm:presLayoutVars>
          <dgm:chMax val="0"/>
          <dgm:chPref val="0"/>
        </dgm:presLayoutVars>
      </dgm:prSet>
      <dgm:spPr/>
    </dgm:pt>
  </dgm:ptLst>
  <dgm:cxnLst>
    <dgm:cxn modelId="{68A1A603-F167-4063-8CCB-C19CDB973DA3}" type="presOf" srcId="{39C12397-89F6-4F09-8EEF-90C738A04A7D}" destId="{1047201C-DF6E-4FD6-B4B8-B1A5E36CDD8B}" srcOrd="0" destOrd="0" presId="urn:microsoft.com/office/officeart/2018/2/layout/IconVerticalSolidList"/>
    <dgm:cxn modelId="{28733312-5FC9-4C35-8632-C7B9EE103972}" srcId="{47636968-8BBF-496A-A064-9C4E7931E7BB}" destId="{95A04693-4832-4CF0-A1D3-4A95BD0BAF8A}" srcOrd="0" destOrd="0" parTransId="{23945CC3-03F0-4F89-9A32-95FC84753504}" sibTransId="{3CA1D26C-6755-4B47-92DA-E3E2F82A1016}"/>
    <dgm:cxn modelId="{3794F42C-2ABF-44DE-8641-9AE8C5DEEB7F}" type="presOf" srcId="{47636968-8BBF-496A-A064-9C4E7931E7BB}" destId="{C76D77C9-3CF9-422F-AAA7-D8A58AF5D47C}" srcOrd="0" destOrd="0" presId="urn:microsoft.com/office/officeart/2018/2/layout/IconVerticalSolidList"/>
    <dgm:cxn modelId="{4CB38744-D542-439A-B089-B45AFF211F5A}" type="presOf" srcId="{0547BFC0-21D2-46A4-982A-C0BF45877F2A}" destId="{D37A4292-1183-4D69-BE6D-0CDD16E0FD3A}" srcOrd="0" destOrd="0" presId="urn:microsoft.com/office/officeart/2018/2/layout/IconVerticalSolidList"/>
    <dgm:cxn modelId="{740456B1-5324-446D-8133-00D211165AA6}" srcId="{47636968-8BBF-496A-A064-9C4E7931E7BB}" destId="{0547BFC0-21D2-46A4-982A-C0BF45877F2A}" srcOrd="1" destOrd="0" parTransId="{EF108DB6-0E26-431C-9994-749DF205305B}" sibTransId="{0D386FE9-65E1-43EB-A64D-0EC537C8267D}"/>
    <dgm:cxn modelId="{311818C2-09B5-4CE0-AC06-F26E7E81256E}" srcId="{47636968-8BBF-496A-A064-9C4E7931E7BB}" destId="{39C12397-89F6-4F09-8EEF-90C738A04A7D}" srcOrd="2" destOrd="0" parTransId="{DA2EA794-EB39-43F9-BD8C-55E8DE99AAEA}" sibTransId="{CF83BCC2-F028-4BCD-BE5D-5087B4690503}"/>
    <dgm:cxn modelId="{F9B3C7D7-12A1-4993-88AE-77FA73315C78}" type="presOf" srcId="{95A04693-4832-4CF0-A1D3-4A95BD0BAF8A}" destId="{056A3937-6670-4845-B5DE-5F2203845CF5}" srcOrd="0" destOrd="0" presId="urn:microsoft.com/office/officeart/2018/2/layout/IconVerticalSolidList"/>
    <dgm:cxn modelId="{A7693DEE-C833-418E-BD9F-F4D880F7FEC2}" type="presParOf" srcId="{C76D77C9-3CF9-422F-AAA7-D8A58AF5D47C}" destId="{3FD1751A-08CB-442A-8FA0-01675A369702}" srcOrd="0" destOrd="0" presId="urn:microsoft.com/office/officeart/2018/2/layout/IconVerticalSolidList"/>
    <dgm:cxn modelId="{851B3FB6-62E0-44B7-A27B-6A995FDDFFFE}" type="presParOf" srcId="{3FD1751A-08CB-442A-8FA0-01675A369702}" destId="{8D88F0DD-7E1A-4679-B2D4-E324364C25EF}" srcOrd="0" destOrd="0" presId="urn:microsoft.com/office/officeart/2018/2/layout/IconVerticalSolidList"/>
    <dgm:cxn modelId="{BF57A4E0-0E34-4501-AEC9-9B0E930F7F72}" type="presParOf" srcId="{3FD1751A-08CB-442A-8FA0-01675A369702}" destId="{C1355DD6-4528-43CC-A8D9-9454269954F2}" srcOrd="1" destOrd="0" presId="urn:microsoft.com/office/officeart/2018/2/layout/IconVerticalSolidList"/>
    <dgm:cxn modelId="{4E4DA1F9-65B7-4276-9955-F3F4F8D35414}" type="presParOf" srcId="{3FD1751A-08CB-442A-8FA0-01675A369702}" destId="{EF722025-F63A-4255-8655-DFAE3D8C8C70}" srcOrd="2" destOrd="0" presId="urn:microsoft.com/office/officeart/2018/2/layout/IconVerticalSolidList"/>
    <dgm:cxn modelId="{B76F43F0-FAE5-4588-BCC8-6CD8C533B8A4}" type="presParOf" srcId="{3FD1751A-08CB-442A-8FA0-01675A369702}" destId="{056A3937-6670-4845-B5DE-5F2203845CF5}" srcOrd="3" destOrd="0" presId="urn:microsoft.com/office/officeart/2018/2/layout/IconVerticalSolidList"/>
    <dgm:cxn modelId="{5E39C21D-BE55-463B-9D39-8B05D20B50F4}" type="presParOf" srcId="{C76D77C9-3CF9-422F-AAA7-D8A58AF5D47C}" destId="{74A4E078-4DB6-43D5-8B63-C5333D64BEE8}" srcOrd="1" destOrd="0" presId="urn:microsoft.com/office/officeart/2018/2/layout/IconVerticalSolidList"/>
    <dgm:cxn modelId="{FA12554F-DBA8-4D48-A2E2-1FD392289349}" type="presParOf" srcId="{C76D77C9-3CF9-422F-AAA7-D8A58AF5D47C}" destId="{937C636A-C566-40B4-8180-35B2425437D4}" srcOrd="2" destOrd="0" presId="urn:microsoft.com/office/officeart/2018/2/layout/IconVerticalSolidList"/>
    <dgm:cxn modelId="{218CDA36-C696-41A6-B409-818F85DEB5A3}" type="presParOf" srcId="{937C636A-C566-40B4-8180-35B2425437D4}" destId="{B27F9FD0-2B22-4F26-9FE2-0C5E4F26F7CE}" srcOrd="0" destOrd="0" presId="urn:microsoft.com/office/officeart/2018/2/layout/IconVerticalSolidList"/>
    <dgm:cxn modelId="{EB0DC232-ABC8-4AF2-B6CE-0BA23AE75BF9}" type="presParOf" srcId="{937C636A-C566-40B4-8180-35B2425437D4}" destId="{3DE35BC1-E232-4D5E-BE67-8D3F8092612E}" srcOrd="1" destOrd="0" presId="urn:microsoft.com/office/officeart/2018/2/layout/IconVerticalSolidList"/>
    <dgm:cxn modelId="{AD182351-D922-4ADC-9CAC-3B6769F8877E}" type="presParOf" srcId="{937C636A-C566-40B4-8180-35B2425437D4}" destId="{4586869D-734F-4B98-AABD-112A0AF1A5B2}" srcOrd="2" destOrd="0" presId="urn:microsoft.com/office/officeart/2018/2/layout/IconVerticalSolidList"/>
    <dgm:cxn modelId="{44275AA3-853F-4092-ABB4-BB50A238243C}" type="presParOf" srcId="{937C636A-C566-40B4-8180-35B2425437D4}" destId="{D37A4292-1183-4D69-BE6D-0CDD16E0FD3A}" srcOrd="3" destOrd="0" presId="urn:microsoft.com/office/officeart/2018/2/layout/IconVerticalSolidList"/>
    <dgm:cxn modelId="{4383AA1D-42B4-424C-BA93-AF1CE7FBDDE9}" type="presParOf" srcId="{C76D77C9-3CF9-422F-AAA7-D8A58AF5D47C}" destId="{B2C10EB5-30AD-42BE-B785-4079027EF947}" srcOrd="3" destOrd="0" presId="urn:microsoft.com/office/officeart/2018/2/layout/IconVerticalSolidList"/>
    <dgm:cxn modelId="{4BA9651B-7898-453E-8F26-AFE94ED2260D}" type="presParOf" srcId="{C76D77C9-3CF9-422F-AAA7-D8A58AF5D47C}" destId="{616D5FCD-C5F6-4676-A8F0-D4F5BB272500}" srcOrd="4" destOrd="0" presId="urn:microsoft.com/office/officeart/2018/2/layout/IconVerticalSolidList"/>
    <dgm:cxn modelId="{1458E968-47D0-4D0F-808E-574D56AA87D8}" type="presParOf" srcId="{616D5FCD-C5F6-4676-A8F0-D4F5BB272500}" destId="{B66DEDF8-A71A-4499-85D0-3BD81A2FCBB3}" srcOrd="0" destOrd="0" presId="urn:microsoft.com/office/officeart/2018/2/layout/IconVerticalSolidList"/>
    <dgm:cxn modelId="{4DAA4657-5A67-4082-9DA0-0A52A08D3AE8}" type="presParOf" srcId="{616D5FCD-C5F6-4676-A8F0-D4F5BB272500}" destId="{6C29C50F-B862-42FA-A7CC-65E756A72419}" srcOrd="1" destOrd="0" presId="urn:microsoft.com/office/officeart/2018/2/layout/IconVerticalSolidList"/>
    <dgm:cxn modelId="{6D718CC8-84E8-4B86-A939-F7C5BB4AE17D}" type="presParOf" srcId="{616D5FCD-C5F6-4676-A8F0-D4F5BB272500}" destId="{3830DE46-2CFB-4D7E-9B68-5C6D65730CD3}" srcOrd="2" destOrd="0" presId="urn:microsoft.com/office/officeart/2018/2/layout/IconVerticalSolidList"/>
    <dgm:cxn modelId="{F809CC23-7B7F-4721-A0A8-6FDD9C3D88F9}" type="presParOf" srcId="{616D5FCD-C5F6-4676-A8F0-D4F5BB272500}" destId="{1047201C-DF6E-4FD6-B4B8-B1A5E36CDD8B}"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3953AF-2BC5-439D-A8EB-1F6353020CD5}"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9B656241-08E3-4F66-8778-0D935CB1C225}">
      <dgm:prSet/>
      <dgm:spPr/>
      <dgm:t>
        <a:bodyPr/>
        <a:lstStyle/>
        <a:p>
          <a:r>
            <a:rPr lang="en-US" b="0" i="0"/>
            <a:t>Brachytherapy</a:t>
          </a:r>
        </a:p>
        <a:p>
          <a:endParaRPr lang="en-US" b="0" i="1"/>
        </a:p>
        <a:p>
          <a:r>
            <a:rPr lang="en-US" b="0" i="0"/>
            <a:t> Radioactive source delivered through implants placed into the patient.</a:t>
          </a:r>
        </a:p>
        <a:p>
          <a:endParaRPr lang="en-US" b="0" i="0"/>
        </a:p>
        <a:p>
          <a:r>
            <a:rPr lang="en-US"/>
            <a:t>Low Dose (LDR)</a:t>
          </a:r>
        </a:p>
        <a:p>
          <a:r>
            <a:rPr lang="en-US"/>
            <a:t>High Dose (HDR)</a:t>
          </a:r>
        </a:p>
      </dgm:t>
    </dgm:pt>
    <dgm:pt modelId="{1727EAA8-033B-4F7E-914A-E2F985764D11}" type="parTrans" cxnId="{782DD82D-6F82-4D27-8BCC-9459968F1803}">
      <dgm:prSet/>
      <dgm:spPr/>
      <dgm:t>
        <a:bodyPr/>
        <a:lstStyle/>
        <a:p>
          <a:endParaRPr lang="en-US"/>
        </a:p>
      </dgm:t>
    </dgm:pt>
    <dgm:pt modelId="{74E9E877-B495-446C-A10E-71B4BE85D53D}" type="sibTrans" cxnId="{782DD82D-6F82-4D27-8BCC-9459968F1803}">
      <dgm:prSet/>
      <dgm:spPr/>
      <dgm:t>
        <a:bodyPr/>
        <a:lstStyle/>
        <a:p>
          <a:endParaRPr lang="en-US"/>
        </a:p>
      </dgm:t>
    </dgm:pt>
    <dgm:pt modelId="{6DDFA516-24DE-4665-86AE-3308619D500D}">
      <dgm:prSet/>
      <dgm:spPr/>
      <dgm:t>
        <a:bodyPr/>
        <a:lstStyle/>
        <a:p>
          <a:r>
            <a:rPr lang="en-US" b="0" i="0"/>
            <a:t>High Dose Radiation (HDR)</a:t>
          </a:r>
        </a:p>
        <a:p>
          <a:r>
            <a:rPr lang="en-US" b="0" i="0"/>
            <a:t> </a:t>
          </a:r>
        </a:p>
        <a:p>
          <a:r>
            <a:rPr lang="en-US" b="0" i="0"/>
            <a:t>Delivered using a reusable radioactive source</a:t>
          </a:r>
          <a:endParaRPr lang="en-US"/>
        </a:p>
      </dgm:t>
    </dgm:pt>
    <dgm:pt modelId="{825B547F-1351-455C-AAD8-A47316F9D1D7}" type="parTrans" cxnId="{B83471E3-E41A-432C-B645-A643B966BA29}">
      <dgm:prSet/>
      <dgm:spPr/>
      <dgm:t>
        <a:bodyPr/>
        <a:lstStyle/>
        <a:p>
          <a:endParaRPr lang="en-US"/>
        </a:p>
      </dgm:t>
    </dgm:pt>
    <dgm:pt modelId="{1954098C-0C58-4C4A-897F-D62D5562B2E0}" type="sibTrans" cxnId="{B83471E3-E41A-432C-B645-A643B966BA29}">
      <dgm:prSet/>
      <dgm:spPr/>
      <dgm:t>
        <a:bodyPr/>
        <a:lstStyle/>
        <a:p>
          <a:endParaRPr lang="en-US"/>
        </a:p>
      </dgm:t>
    </dgm:pt>
    <dgm:pt modelId="{667310C7-24E3-4AE7-AF2D-E1B7A679DF9D}">
      <dgm:prSet/>
      <dgm:spPr/>
      <dgm:t>
        <a:bodyPr/>
        <a:lstStyle/>
        <a:p>
          <a:r>
            <a:rPr lang="en-US" b="0" i="0"/>
            <a:t>Commonly treated site:</a:t>
          </a:r>
        </a:p>
        <a:p>
          <a:endParaRPr lang="en-US" b="0" i="0"/>
        </a:p>
        <a:p>
          <a:r>
            <a:rPr lang="en-US"/>
            <a:t>Cervix/endometrial</a:t>
          </a:r>
        </a:p>
        <a:p>
          <a:endParaRPr lang="en-US"/>
        </a:p>
        <a:p>
          <a:r>
            <a:rPr lang="en-US"/>
            <a:t>Prostate </a:t>
          </a:r>
        </a:p>
        <a:p>
          <a:endParaRPr lang="en-US"/>
        </a:p>
        <a:p>
          <a:r>
            <a:rPr lang="en-US"/>
            <a:t>Breast</a:t>
          </a:r>
        </a:p>
      </dgm:t>
    </dgm:pt>
    <dgm:pt modelId="{62EFF3D6-C6F7-4307-A0DF-1529F89EF70C}" type="parTrans" cxnId="{D4D72204-C5A1-4B3C-B24D-D345E415081E}">
      <dgm:prSet/>
      <dgm:spPr/>
      <dgm:t>
        <a:bodyPr/>
        <a:lstStyle/>
        <a:p>
          <a:endParaRPr lang="en-US"/>
        </a:p>
      </dgm:t>
    </dgm:pt>
    <dgm:pt modelId="{DE09CAE0-7923-4628-8B97-C15B74B61F23}" type="sibTrans" cxnId="{D4D72204-C5A1-4B3C-B24D-D345E415081E}">
      <dgm:prSet/>
      <dgm:spPr/>
      <dgm:t>
        <a:bodyPr/>
        <a:lstStyle/>
        <a:p>
          <a:endParaRPr lang="en-US"/>
        </a:p>
      </dgm:t>
    </dgm:pt>
    <dgm:pt modelId="{BB7F3E71-186F-1746-A144-71E2F0FA9AAF}">
      <dgm:prSet/>
      <dgm:spPr/>
      <dgm:t>
        <a:bodyPr/>
        <a:lstStyle/>
        <a:p>
          <a:r>
            <a:rPr lang="en-US" b="0" i="0"/>
            <a:t>Low dose radiation</a:t>
          </a:r>
        </a:p>
        <a:p>
          <a:r>
            <a:rPr lang="en-US" b="0" i="0"/>
            <a:t>(LDR) </a:t>
          </a:r>
        </a:p>
        <a:p>
          <a:endParaRPr lang="en-US" b="0" i="0"/>
        </a:p>
        <a:p>
          <a:r>
            <a:rPr lang="en-US" b="0" i="0"/>
            <a:t> Placement of small radioactive pellets called seeds into the target tissue.</a:t>
          </a:r>
        </a:p>
        <a:p>
          <a:endParaRPr lang="en-US" b="0" i="0"/>
        </a:p>
        <a:p>
          <a:r>
            <a:rPr lang="en-US" b="0" i="0"/>
            <a:t>Remain in the patient.</a:t>
          </a:r>
          <a:endParaRPr lang="en-US"/>
        </a:p>
      </dgm:t>
    </dgm:pt>
    <dgm:pt modelId="{88E807B6-368A-0247-92DB-95A3ACCDD8BE}" type="parTrans" cxnId="{112E3B53-A1D7-0045-A7CB-6A462D01AA31}">
      <dgm:prSet/>
      <dgm:spPr/>
    </dgm:pt>
    <dgm:pt modelId="{973801C3-7EFB-9F4D-A499-A67A8A967F65}" type="sibTrans" cxnId="{112E3B53-A1D7-0045-A7CB-6A462D01AA31}">
      <dgm:prSet/>
      <dgm:spPr/>
    </dgm:pt>
    <dgm:pt modelId="{15B3A28A-C119-4AAA-A570-C7F1923391A5}" type="pres">
      <dgm:prSet presAssocID="{DA3953AF-2BC5-439D-A8EB-1F6353020CD5}" presName="matrix" presStyleCnt="0">
        <dgm:presLayoutVars>
          <dgm:chMax val="1"/>
          <dgm:dir/>
          <dgm:resizeHandles val="exact"/>
        </dgm:presLayoutVars>
      </dgm:prSet>
      <dgm:spPr/>
    </dgm:pt>
    <dgm:pt modelId="{8660CD31-5BBF-4BBD-8920-05E72D7F281C}" type="pres">
      <dgm:prSet presAssocID="{DA3953AF-2BC5-439D-A8EB-1F6353020CD5}" presName="diamond" presStyleLbl="bgShp" presStyleIdx="0" presStyleCnt="1"/>
      <dgm:spPr/>
    </dgm:pt>
    <dgm:pt modelId="{BE39AD86-67F3-400F-854C-9AA12E751907}" type="pres">
      <dgm:prSet presAssocID="{DA3953AF-2BC5-439D-A8EB-1F6353020CD5}" presName="quad1" presStyleLbl="node1" presStyleIdx="0" presStyleCnt="4">
        <dgm:presLayoutVars>
          <dgm:chMax val="0"/>
          <dgm:chPref val="0"/>
          <dgm:bulletEnabled val="1"/>
        </dgm:presLayoutVars>
      </dgm:prSet>
      <dgm:spPr/>
    </dgm:pt>
    <dgm:pt modelId="{DFE05744-E360-4BC3-B83C-3B38E75F2341}" type="pres">
      <dgm:prSet presAssocID="{DA3953AF-2BC5-439D-A8EB-1F6353020CD5}" presName="quad2" presStyleLbl="node1" presStyleIdx="1" presStyleCnt="4">
        <dgm:presLayoutVars>
          <dgm:chMax val="0"/>
          <dgm:chPref val="0"/>
          <dgm:bulletEnabled val="1"/>
        </dgm:presLayoutVars>
      </dgm:prSet>
      <dgm:spPr/>
    </dgm:pt>
    <dgm:pt modelId="{083B47F6-1A24-4C69-89AF-7F9228908FF5}" type="pres">
      <dgm:prSet presAssocID="{DA3953AF-2BC5-439D-A8EB-1F6353020CD5}" presName="quad3" presStyleLbl="node1" presStyleIdx="2" presStyleCnt="4">
        <dgm:presLayoutVars>
          <dgm:chMax val="0"/>
          <dgm:chPref val="0"/>
          <dgm:bulletEnabled val="1"/>
        </dgm:presLayoutVars>
      </dgm:prSet>
      <dgm:spPr/>
    </dgm:pt>
    <dgm:pt modelId="{78C5A3D4-4837-4C23-8656-925EA6F0D818}" type="pres">
      <dgm:prSet presAssocID="{DA3953AF-2BC5-439D-A8EB-1F6353020CD5}" presName="quad4" presStyleLbl="node1" presStyleIdx="3" presStyleCnt="4">
        <dgm:presLayoutVars>
          <dgm:chMax val="0"/>
          <dgm:chPref val="0"/>
          <dgm:bulletEnabled val="1"/>
        </dgm:presLayoutVars>
      </dgm:prSet>
      <dgm:spPr/>
    </dgm:pt>
  </dgm:ptLst>
  <dgm:cxnLst>
    <dgm:cxn modelId="{D4D72204-C5A1-4B3C-B24D-D345E415081E}" srcId="{DA3953AF-2BC5-439D-A8EB-1F6353020CD5}" destId="{667310C7-24E3-4AE7-AF2D-E1B7A679DF9D}" srcOrd="3" destOrd="0" parTransId="{62EFF3D6-C6F7-4307-A0DF-1529F89EF70C}" sibTransId="{DE09CAE0-7923-4628-8B97-C15B74B61F23}"/>
    <dgm:cxn modelId="{782DD82D-6F82-4D27-8BCC-9459968F1803}" srcId="{DA3953AF-2BC5-439D-A8EB-1F6353020CD5}" destId="{9B656241-08E3-4F66-8778-0D935CB1C225}" srcOrd="0" destOrd="0" parTransId="{1727EAA8-033B-4F7E-914A-E2F985764D11}" sibTransId="{74E9E877-B495-446C-A10E-71B4BE85D53D}"/>
    <dgm:cxn modelId="{B166F268-8F7C-401B-8FDE-0333DBF3FC78}" type="presOf" srcId="{9B656241-08E3-4F66-8778-0D935CB1C225}" destId="{BE39AD86-67F3-400F-854C-9AA12E751907}" srcOrd="0" destOrd="0" presId="urn:microsoft.com/office/officeart/2005/8/layout/matrix3"/>
    <dgm:cxn modelId="{112E3B53-A1D7-0045-A7CB-6A462D01AA31}" srcId="{DA3953AF-2BC5-439D-A8EB-1F6353020CD5}" destId="{BB7F3E71-186F-1746-A144-71E2F0FA9AAF}" srcOrd="1" destOrd="0" parTransId="{88E807B6-368A-0247-92DB-95A3ACCDD8BE}" sibTransId="{973801C3-7EFB-9F4D-A499-A67A8A967F65}"/>
    <dgm:cxn modelId="{79124687-9691-534A-B92C-5F75E1BFBF27}" type="presOf" srcId="{BB7F3E71-186F-1746-A144-71E2F0FA9AAF}" destId="{DFE05744-E360-4BC3-B83C-3B38E75F2341}" srcOrd="0" destOrd="0" presId="urn:microsoft.com/office/officeart/2005/8/layout/matrix3"/>
    <dgm:cxn modelId="{789902CA-5CEF-42D2-BDAC-D784B5D64B38}" type="presOf" srcId="{DA3953AF-2BC5-439D-A8EB-1F6353020CD5}" destId="{15B3A28A-C119-4AAA-A570-C7F1923391A5}" srcOrd="0" destOrd="0" presId="urn:microsoft.com/office/officeart/2005/8/layout/matrix3"/>
    <dgm:cxn modelId="{398EFBE0-E366-1342-8BBF-504210EDDBFA}" type="presOf" srcId="{6DDFA516-24DE-4665-86AE-3308619D500D}" destId="{083B47F6-1A24-4C69-89AF-7F9228908FF5}" srcOrd="0" destOrd="0" presId="urn:microsoft.com/office/officeart/2005/8/layout/matrix3"/>
    <dgm:cxn modelId="{B83471E3-E41A-432C-B645-A643B966BA29}" srcId="{DA3953AF-2BC5-439D-A8EB-1F6353020CD5}" destId="{6DDFA516-24DE-4665-86AE-3308619D500D}" srcOrd="2" destOrd="0" parTransId="{825B547F-1351-455C-AAD8-A47316F9D1D7}" sibTransId="{1954098C-0C58-4C4A-897F-D62D5562B2E0}"/>
    <dgm:cxn modelId="{9D22B4EB-97D4-924E-96C2-6AE9034A7276}" type="presOf" srcId="{667310C7-24E3-4AE7-AF2D-E1B7A679DF9D}" destId="{78C5A3D4-4837-4C23-8656-925EA6F0D818}" srcOrd="0" destOrd="0" presId="urn:microsoft.com/office/officeart/2005/8/layout/matrix3"/>
    <dgm:cxn modelId="{CD94ABF7-3449-4C77-B7B9-75C337C77838}" type="presParOf" srcId="{15B3A28A-C119-4AAA-A570-C7F1923391A5}" destId="{8660CD31-5BBF-4BBD-8920-05E72D7F281C}" srcOrd="0" destOrd="0" presId="urn:microsoft.com/office/officeart/2005/8/layout/matrix3"/>
    <dgm:cxn modelId="{F04FA1A1-3A87-49CB-B6D2-D714F9B18446}" type="presParOf" srcId="{15B3A28A-C119-4AAA-A570-C7F1923391A5}" destId="{BE39AD86-67F3-400F-854C-9AA12E751907}" srcOrd="1" destOrd="0" presId="urn:microsoft.com/office/officeart/2005/8/layout/matrix3"/>
    <dgm:cxn modelId="{3D25DB6E-DC84-46D5-9DEA-4EB60B989CA6}" type="presParOf" srcId="{15B3A28A-C119-4AAA-A570-C7F1923391A5}" destId="{DFE05744-E360-4BC3-B83C-3B38E75F2341}" srcOrd="2" destOrd="0" presId="urn:microsoft.com/office/officeart/2005/8/layout/matrix3"/>
    <dgm:cxn modelId="{C40E975A-5005-4DE7-AE71-673B925BFC00}" type="presParOf" srcId="{15B3A28A-C119-4AAA-A570-C7F1923391A5}" destId="{083B47F6-1A24-4C69-89AF-7F9228908FF5}" srcOrd="3" destOrd="0" presId="urn:microsoft.com/office/officeart/2005/8/layout/matrix3"/>
    <dgm:cxn modelId="{4E3137C1-DD7C-4E17-8437-DAF68E58135A}" type="presParOf" srcId="{15B3A28A-C119-4AAA-A570-C7F1923391A5}" destId="{78C5A3D4-4837-4C23-8656-925EA6F0D818}"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BDB3B2-33AB-4FCD-95D7-887F79FF7F48}"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2B642B72-6CAD-4E5B-82CC-D093FE2C42D4}">
      <dgm:prSet/>
      <dgm:spPr/>
      <dgm:t>
        <a:bodyPr/>
        <a:lstStyle/>
        <a:p>
          <a:pPr>
            <a:defRPr cap="all"/>
          </a:pPr>
          <a:r>
            <a:rPr lang="en-US" b="0" i="0"/>
            <a:t>Consult</a:t>
          </a:r>
          <a:endParaRPr lang="en-US"/>
        </a:p>
      </dgm:t>
    </dgm:pt>
    <dgm:pt modelId="{A3EC81FD-E3B2-4D27-8BF7-D1913A4BD512}" type="parTrans" cxnId="{160D0530-4110-4821-89F9-4B3B388D541E}">
      <dgm:prSet/>
      <dgm:spPr/>
      <dgm:t>
        <a:bodyPr/>
        <a:lstStyle/>
        <a:p>
          <a:endParaRPr lang="en-US"/>
        </a:p>
      </dgm:t>
    </dgm:pt>
    <dgm:pt modelId="{EFE66D89-2B18-41DC-919C-474E3FBF409A}" type="sibTrans" cxnId="{160D0530-4110-4821-89F9-4B3B388D541E}">
      <dgm:prSet/>
      <dgm:spPr/>
      <dgm:t>
        <a:bodyPr/>
        <a:lstStyle/>
        <a:p>
          <a:endParaRPr lang="en-US"/>
        </a:p>
      </dgm:t>
    </dgm:pt>
    <dgm:pt modelId="{DDC6FB6A-A919-4757-A104-C99FEFF9CC02}">
      <dgm:prSet/>
      <dgm:spPr/>
      <dgm:t>
        <a:bodyPr/>
        <a:lstStyle/>
        <a:p>
          <a:pPr>
            <a:defRPr cap="all"/>
          </a:pPr>
          <a:r>
            <a:rPr lang="en-US" b="0" i="0"/>
            <a:t>CT Simulation</a:t>
          </a:r>
          <a:endParaRPr lang="en-US"/>
        </a:p>
      </dgm:t>
    </dgm:pt>
    <dgm:pt modelId="{FD26F3BE-F655-45A7-B3B2-0E0E5F38D234}" type="parTrans" cxnId="{89B74A88-C901-4891-9F24-289816E1397B}">
      <dgm:prSet/>
      <dgm:spPr/>
      <dgm:t>
        <a:bodyPr/>
        <a:lstStyle/>
        <a:p>
          <a:endParaRPr lang="en-US"/>
        </a:p>
      </dgm:t>
    </dgm:pt>
    <dgm:pt modelId="{E6DEEEEB-C365-4FBD-8820-20034E7F353B}" type="sibTrans" cxnId="{89B74A88-C901-4891-9F24-289816E1397B}">
      <dgm:prSet/>
      <dgm:spPr/>
      <dgm:t>
        <a:bodyPr/>
        <a:lstStyle/>
        <a:p>
          <a:endParaRPr lang="en-US"/>
        </a:p>
      </dgm:t>
    </dgm:pt>
    <dgm:pt modelId="{07DE6B29-03E7-413A-92F2-7F90A9D9B7B6}">
      <dgm:prSet/>
      <dgm:spPr/>
      <dgm:t>
        <a:bodyPr/>
        <a:lstStyle/>
        <a:p>
          <a:pPr>
            <a:defRPr cap="all"/>
          </a:pPr>
          <a:r>
            <a:rPr lang="en-US" b="0" i="0"/>
            <a:t>Treatment planning</a:t>
          </a:r>
          <a:endParaRPr lang="en-US"/>
        </a:p>
      </dgm:t>
    </dgm:pt>
    <dgm:pt modelId="{25EA0520-96F6-4B20-A140-DD54F35FCC28}" type="parTrans" cxnId="{011548BA-9C0F-4715-B527-B99E2117505A}">
      <dgm:prSet/>
      <dgm:spPr/>
      <dgm:t>
        <a:bodyPr/>
        <a:lstStyle/>
        <a:p>
          <a:endParaRPr lang="en-US"/>
        </a:p>
      </dgm:t>
    </dgm:pt>
    <dgm:pt modelId="{CA300B2F-510E-41A3-B47A-C2CB2A35A751}" type="sibTrans" cxnId="{011548BA-9C0F-4715-B527-B99E2117505A}">
      <dgm:prSet/>
      <dgm:spPr/>
      <dgm:t>
        <a:bodyPr/>
        <a:lstStyle/>
        <a:p>
          <a:endParaRPr lang="en-US"/>
        </a:p>
      </dgm:t>
    </dgm:pt>
    <dgm:pt modelId="{0E1F86DE-E313-40FD-BEC4-55A2954A9A8C}">
      <dgm:prSet/>
      <dgm:spPr/>
      <dgm:t>
        <a:bodyPr/>
        <a:lstStyle/>
        <a:p>
          <a:pPr>
            <a:defRPr cap="all"/>
          </a:pPr>
          <a:r>
            <a:rPr lang="en-US" b="0" i="0"/>
            <a:t>Treatment</a:t>
          </a:r>
          <a:endParaRPr lang="en-US"/>
        </a:p>
      </dgm:t>
    </dgm:pt>
    <dgm:pt modelId="{7BC4C8BF-E553-4920-AD29-2CD413E13836}" type="parTrans" cxnId="{AA024A41-B383-4093-BDC6-648F0C578959}">
      <dgm:prSet/>
      <dgm:spPr/>
      <dgm:t>
        <a:bodyPr/>
        <a:lstStyle/>
        <a:p>
          <a:endParaRPr lang="en-US"/>
        </a:p>
      </dgm:t>
    </dgm:pt>
    <dgm:pt modelId="{7ECE8B34-2ECD-41DE-B6A1-9BE793B8E784}" type="sibTrans" cxnId="{AA024A41-B383-4093-BDC6-648F0C578959}">
      <dgm:prSet/>
      <dgm:spPr/>
      <dgm:t>
        <a:bodyPr/>
        <a:lstStyle/>
        <a:p>
          <a:endParaRPr lang="en-US"/>
        </a:p>
      </dgm:t>
    </dgm:pt>
    <dgm:pt modelId="{E8328330-5B85-41EA-91B0-3F15C2BB2752}">
      <dgm:prSet/>
      <dgm:spPr/>
      <dgm:t>
        <a:bodyPr/>
        <a:lstStyle/>
        <a:p>
          <a:pPr>
            <a:defRPr cap="all"/>
          </a:pPr>
          <a:r>
            <a:rPr lang="en-US" b="0" i="0"/>
            <a:t>Follow-Up</a:t>
          </a:r>
          <a:endParaRPr lang="en-US"/>
        </a:p>
      </dgm:t>
    </dgm:pt>
    <dgm:pt modelId="{CDBA0536-8EB0-460B-B275-958176E8DBFE}" type="parTrans" cxnId="{802E8132-13BE-4CEA-9ED9-887B850B398A}">
      <dgm:prSet/>
      <dgm:spPr/>
      <dgm:t>
        <a:bodyPr/>
        <a:lstStyle/>
        <a:p>
          <a:endParaRPr lang="en-US"/>
        </a:p>
      </dgm:t>
    </dgm:pt>
    <dgm:pt modelId="{D489BC5D-9112-411B-81D9-A3271D369DD6}" type="sibTrans" cxnId="{802E8132-13BE-4CEA-9ED9-887B850B398A}">
      <dgm:prSet/>
      <dgm:spPr/>
      <dgm:t>
        <a:bodyPr/>
        <a:lstStyle/>
        <a:p>
          <a:endParaRPr lang="en-US"/>
        </a:p>
      </dgm:t>
    </dgm:pt>
    <dgm:pt modelId="{C5D28D72-A2A2-E740-B735-815189006FD2}" type="pres">
      <dgm:prSet presAssocID="{99BDB3B2-33AB-4FCD-95D7-887F79FF7F48}" presName="diagram" presStyleCnt="0">
        <dgm:presLayoutVars>
          <dgm:dir/>
          <dgm:resizeHandles val="exact"/>
        </dgm:presLayoutVars>
      </dgm:prSet>
      <dgm:spPr/>
    </dgm:pt>
    <dgm:pt modelId="{A8146B45-7DC2-5040-8241-FBBAF36DF34F}" type="pres">
      <dgm:prSet presAssocID="{2B642B72-6CAD-4E5B-82CC-D093FE2C42D4}" presName="node" presStyleLbl="node1" presStyleIdx="0" presStyleCnt="5">
        <dgm:presLayoutVars>
          <dgm:bulletEnabled val="1"/>
        </dgm:presLayoutVars>
      </dgm:prSet>
      <dgm:spPr/>
    </dgm:pt>
    <dgm:pt modelId="{0533A4FE-DCD4-E34C-B4A9-6AE68B2094B0}" type="pres">
      <dgm:prSet presAssocID="{EFE66D89-2B18-41DC-919C-474E3FBF409A}" presName="sibTrans" presStyleCnt="0"/>
      <dgm:spPr/>
    </dgm:pt>
    <dgm:pt modelId="{D59AE331-95B0-BB43-94B8-520C255E5297}" type="pres">
      <dgm:prSet presAssocID="{DDC6FB6A-A919-4757-A104-C99FEFF9CC02}" presName="node" presStyleLbl="node1" presStyleIdx="1" presStyleCnt="5">
        <dgm:presLayoutVars>
          <dgm:bulletEnabled val="1"/>
        </dgm:presLayoutVars>
      </dgm:prSet>
      <dgm:spPr/>
    </dgm:pt>
    <dgm:pt modelId="{A0DDDC77-60F5-ED4C-96D1-8CAB724ABF85}" type="pres">
      <dgm:prSet presAssocID="{E6DEEEEB-C365-4FBD-8820-20034E7F353B}" presName="sibTrans" presStyleCnt="0"/>
      <dgm:spPr/>
    </dgm:pt>
    <dgm:pt modelId="{8197B59E-9936-5544-8668-85E15F9203C5}" type="pres">
      <dgm:prSet presAssocID="{07DE6B29-03E7-413A-92F2-7F90A9D9B7B6}" presName="node" presStyleLbl="node1" presStyleIdx="2" presStyleCnt="5">
        <dgm:presLayoutVars>
          <dgm:bulletEnabled val="1"/>
        </dgm:presLayoutVars>
      </dgm:prSet>
      <dgm:spPr/>
    </dgm:pt>
    <dgm:pt modelId="{B3DF2BB4-D82F-3E44-B1B4-C5D012394F61}" type="pres">
      <dgm:prSet presAssocID="{CA300B2F-510E-41A3-B47A-C2CB2A35A751}" presName="sibTrans" presStyleCnt="0"/>
      <dgm:spPr/>
    </dgm:pt>
    <dgm:pt modelId="{62322DB4-7377-A745-83F7-ECCF5DFE2B3C}" type="pres">
      <dgm:prSet presAssocID="{0E1F86DE-E313-40FD-BEC4-55A2954A9A8C}" presName="node" presStyleLbl="node1" presStyleIdx="3" presStyleCnt="5">
        <dgm:presLayoutVars>
          <dgm:bulletEnabled val="1"/>
        </dgm:presLayoutVars>
      </dgm:prSet>
      <dgm:spPr/>
    </dgm:pt>
    <dgm:pt modelId="{B4E53569-78AB-0D40-8400-D1347CBCCFAA}" type="pres">
      <dgm:prSet presAssocID="{7ECE8B34-2ECD-41DE-B6A1-9BE793B8E784}" presName="sibTrans" presStyleCnt="0"/>
      <dgm:spPr/>
    </dgm:pt>
    <dgm:pt modelId="{AB4B5754-44F8-9343-B589-DD1F9F449561}" type="pres">
      <dgm:prSet presAssocID="{E8328330-5B85-41EA-91B0-3F15C2BB2752}" presName="node" presStyleLbl="node1" presStyleIdx="4" presStyleCnt="5">
        <dgm:presLayoutVars>
          <dgm:bulletEnabled val="1"/>
        </dgm:presLayoutVars>
      </dgm:prSet>
      <dgm:spPr/>
    </dgm:pt>
  </dgm:ptLst>
  <dgm:cxnLst>
    <dgm:cxn modelId="{160D0530-4110-4821-89F9-4B3B388D541E}" srcId="{99BDB3B2-33AB-4FCD-95D7-887F79FF7F48}" destId="{2B642B72-6CAD-4E5B-82CC-D093FE2C42D4}" srcOrd="0" destOrd="0" parTransId="{A3EC81FD-E3B2-4D27-8BF7-D1913A4BD512}" sibTransId="{EFE66D89-2B18-41DC-919C-474E3FBF409A}"/>
    <dgm:cxn modelId="{802E8132-13BE-4CEA-9ED9-887B850B398A}" srcId="{99BDB3B2-33AB-4FCD-95D7-887F79FF7F48}" destId="{E8328330-5B85-41EA-91B0-3F15C2BB2752}" srcOrd="4" destOrd="0" parTransId="{CDBA0536-8EB0-460B-B275-958176E8DBFE}" sibTransId="{D489BC5D-9112-411B-81D9-A3271D369DD6}"/>
    <dgm:cxn modelId="{B7F04239-5BA3-334B-B6F4-391ED60E211C}" type="presOf" srcId="{99BDB3B2-33AB-4FCD-95D7-887F79FF7F48}" destId="{C5D28D72-A2A2-E740-B735-815189006FD2}" srcOrd="0" destOrd="0" presId="urn:microsoft.com/office/officeart/2005/8/layout/default"/>
    <dgm:cxn modelId="{AA024A41-B383-4093-BDC6-648F0C578959}" srcId="{99BDB3B2-33AB-4FCD-95D7-887F79FF7F48}" destId="{0E1F86DE-E313-40FD-BEC4-55A2954A9A8C}" srcOrd="3" destOrd="0" parTransId="{7BC4C8BF-E553-4920-AD29-2CD413E13836}" sibTransId="{7ECE8B34-2ECD-41DE-B6A1-9BE793B8E784}"/>
    <dgm:cxn modelId="{D52E2059-D8DB-EB4F-9BC2-180543E56E66}" type="presOf" srcId="{E8328330-5B85-41EA-91B0-3F15C2BB2752}" destId="{AB4B5754-44F8-9343-B589-DD1F9F449561}" srcOrd="0" destOrd="0" presId="urn:microsoft.com/office/officeart/2005/8/layout/default"/>
    <dgm:cxn modelId="{EFD8C57F-9E68-D445-9868-B30CDA6E1D38}" type="presOf" srcId="{0E1F86DE-E313-40FD-BEC4-55A2954A9A8C}" destId="{62322DB4-7377-A745-83F7-ECCF5DFE2B3C}" srcOrd="0" destOrd="0" presId="urn:microsoft.com/office/officeart/2005/8/layout/default"/>
    <dgm:cxn modelId="{89B74A88-C901-4891-9F24-289816E1397B}" srcId="{99BDB3B2-33AB-4FCD-95D7-887F79FF7F48}" destId="{DDC6FB6A-A919-4757-A104-C99FEFF9CC02}" srcOrd="1" destOrd="0" parTransId="{FD26F3BE-F655-45A7-B3B2-0E0E5F38D234}" sibTransId="{E6DEEEEB-C365-4FBD-8820-20034E7F353B}"/>
    <dgm:cxn modelId="{011548BA-9C0F-4715-B527-B99E2117505A}" srcId="{99BDB3B2-33AB-4FCD-95D7-887F79FF7F48}" destId="{07DE6B29-03E7-413A-92F2-7F90A9D9B7B6}" srcOrd="2" destOrd="0" parTransId="{25EA0520-96F6-4B20-A140-DD54F35FCC28}" sibTransId="{CA300B2F-510E-41A3-B47A-C2CB2A35A751}"/>
    <dgm:cxn modelId="{85B62ADE-2E08-8C4C-9F3D-18D96D949C9E}" type="presOf" srcId="{DDC6FB6A-A919-4757-A104-C99FEFF9CC02}" destId="{D59AE331-95B0-BB43-94B8-520C255E5297}" srcOrd="0" destOrd="0" presId="urn:microsoft.com/office/officeart/2005/8/layout/default"/>
    <dgm:cxn modelId="{67396DDF-B15A-F844-A27C-7D08A4FACB4A}" type="presOf" srcId="{2B642B72-6CAD-4E5B-82CC-D093FE2C42D4}" destId="{A8146B45-7DC2-5040-8241-FBBAF36DF34F}" srcOrd="0" destOrd="0" presId="urn:microsoft.com/office/officeart/2005/8/layout/default"/>
    <dgm:cxn modelId="{E87918FC-11B0-C143-A595-9F15DE915E36}" type="presOf" srcId="{07DE6B29-03E7-413A-92F2-7F90A9D9B7B6}" destId="{8197B59E-9936-5544-8668-85E15F9203C5}" srcOrd="0" destOrd="0" presId="urn:microsoft.com/office/officeart/2005/8/layout/default"/>
    <dgm:cxn modelId="{B8CF3768-3BED-814B-B582-7E859DD4DF86}" type="presParOf" srcId="{C5D28D72-A2A2-E740-B735-815189006FD2}" destId="{A8146B45-7DC2-5040-8241-FBBAF36DF34F}" srcOrd="0" destOrd="0" presId="urn:microsoft.com/office/officeart/2005/8/layout/default"/>
    <dgm:cxn modelId="{3F4EBA1B-5C5F-3C45-AB4E-2B7CA7522E81}" type="presParOf" srcId="{C5D28D72-A2A2-E740-B735-815189006FD2}" destId="{0533A4FE-DCD4-E34C-B4A9-6AE68B2094B0}" srcOrd="1" destOrd="0" presId="urn:microsoft.com/office/officeart/2005/8/layout/default"/>
    <dgm:cxn modelId="{F130BCFF-E5A0-084C-8C0B-CD92E315FD33}" type="presParOf" srcId="{C5D28D72-A2A2-E740-B735-815189006FD2}" destId="{D59AE331-95B0-BB43-94B8-520C255E5297}" srcOrd="2" destOrd="0" presId="urn:microsoft.com/office/officeart/2005/8/layout/default"/>
    <dgm:cxn modelId="{7508718C-1FCF-9243-803F-6FF884AF393C}" type="presParOf" srcId="{C5D28D72-A2A2-E740-B735-815189006FD2}" destId="{A0DDDC77-60F5-ED4C-96D1-8CAB724ABF85}" srcOrd="3" destOrd="0" presId="urn:microsoft.com/office/officeart/2005/8/layout/default"/>
    <dgm:cxn modelId="{4C1FA3B1-2702-E344-A54C-97C8A282E65F}" type="presParOf" srcId="{C5D28D72-A2A2-E740-B735-815189006FD2}" destId="{8197B59E-9936-5544-8668-85E15F9203C5}" srcOrd="4" destOrd="0" presId="urn:microsoft.com/office/officeart/2005/8/layout/default"/>
    <dgm:cxn modelId="{5B22046B-A737-E644-B822-0ED56002FA39}" type="presParOf" srcId="{C5D28D72-A2A2-E740-B735-815189006FD2}" destId="{B3DF2BB4-D82F-3E44-B1B4-C5D012394F61}" srcOrd="5" destOrd="0" presId="urn:microsoft.com/office/officeart/2005/8/layout/default"/>
    <dgm:cxn modelId="{64C3F8ED-A335-4D47-8F2E-F9450CF1A36A}" type="presParOf" srcId="{C5D28D72-A2A2-E740-B735-815189006FD2}" destId="{62322DB4-7377-A745-83F7-ECCF5DFE2B3C}" srcOrd="6" destOrd="0" presId="urn:microsoft.com/office/officeart/2005/8/layout/default"/>
    <dgm:cxn modelId="{A4F35306-1097-C84F-A17F-2E58693D7DC4}" type="presParOf" srcId="{C5D28D72-A2A2-E740-B735-815189006FD2}" destId="{B4E53569-78AB-0D40-8400-D1347CBCCFAA}" srcOrd="7" destOrd="0" presId="urn:microsoft.com/office/officeart/2005/8/layout/default"/>
    <dgm:cxn modelId="{5A3719EE-D628-294D-A2EF-EB3359A7A924}" type="presParOf" srcId="{C5D28D72-A2A2-E740-B735-815189006FD2}" destId="{AB4B5754-44F8-9343-B589-DD1F9F449561}"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544C73-ABE9-462C-AE74-858BD27509C9}"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110A8F2F-17E0-40C1-BB82-2D88A3CF5E7D}">
      <dgm:prSet/>
      <dgm:spPr/>
      <dgm:t>
        <a:bodyPr/>
        <a:lstStyle/>
        <a:p>
          <a:r>
            <a:rPr lang="en-US"/>
            <a:t>The CT simulation is a CT scan done in the radiation oncology department to obtain anatomical data specific to the area that will receive treatment. The CT scan that is performed is not done to a diagnostic protocol and it is not read by radiology.</a:t>
          </a:r>
        </a:p>
      </dgm:t>
    </dgm:pt>
    <dgm:pt modelId="{28B73E8A-3DFC-4AC7-9ABB-6EC8B5063EC1}" type="parTrans" cxnId="{3E987E96-272B-4A02-96D3-217D56F2B553}">
      <dgm:prSet/>
      <dgm:spPr/>
      <dgm:t>
        <a:bodyPr/>
        <a:lstStyle/>
        <a:p>
          <a:endParaRPr lang="en-US"/>
        </a:p>
      </dgm:t>
    </dgm:pt>
    <dgm:pt modelId="{ED6390A1-4108-466D-9DDD-023778106597}" type="sibTrans" cxnId="{3E987E96-272B-4A02-96D3-217D56F2B553}">
      <dgm:prSet/>
      <dgm:spPr/>
      <dgm:t>
        <a:bodyPr/>
        <a:lstStyle/>
        <a:p>
          <a:endParaRPr lang="en-US"/>
        </a:p>
      </dgm:t>
    </dgm:pt>
    <dgm:pt modelId="{D9019D73-92F6-4FBA-BD13-97595B617F42}">
      <dgm:prSet/>
      <dgm:spPr/>
      <dgm:t>
        <a:bodyPr/>
        <a:lstStyle/>
        <a:p>
          <a:r>
            <a:rPr lang="en-US"/>
            <a:t>The imaging data instead will be used by the provider and dosimetry team to create a safe and effective treatment plan. Treatment planning can take up to 10 business days based off the complexity of the plan and patient anatomy.</a:t>
          </a:r>
        </a:p>
      </dgm:t>
    </dgm:pt>
    <dgm:pt modelId="{F46F1299-9578-4599-AB61-CE71F5758FEB}" type="parTrans" cxnId="{8DFAA7D4-4076-4EC8-8234-4D1FB0B06AA0}">
      <dgm:prSet/>
      <dgm:spPr/>
      <dgm:t>
        <a:bodyPr/>
        <a:lstStyle/>
        <a:p>
          <a:endParaRPr lang="en-US"/>
        </a:p>
      </dgm:t>
    </dgm:pt>
    <dgm:pt modelId="{AA4BFAD9-4BD7-4E42-8E7D-0924178F8508}" type="sibTrans" cxnId="{8DFAA7D4-4076-4EC8-8234-4D1FB0B06AA0}">
      <dgm:prSet/>
      <dgm:spPr/>
      <dgm:t>
        <a:bodyPr/>
        <a:lstStyle/>
        <a:p>
          <a:endParaRPr lang="en-US"/>
        </a:p>
      </dgm:t>
    </dgm:pt>
    <dgm:pt modelId="{0431D29F-0C14-4C5B-AA75-A21BE657DD86}">
      <dgm:prSet/>
      <dgm:spPr/>
      <dgm:t>
        <a:bodyPr/>
        <a:lstStyle/>
        <a:p>
          <a:r>
            <a:rPr lang="en-US"/>
            <a:t>Tattoos will be placed on the patient to use as a point of reference to align them on the treatment machine. If the patient requires assistance holding a position a mask or Vac-Lock will be fitted to them.</a:t>
          </a:r>
        </a:p>
      </dgm:t>
    </dgm:pt>
    <dgm:pt modelId="{F65B94B3-9AFF-4454-A4F2-37BE652634C1}" type="parTrans" cxnId="{7F4CC3DC-2366-4690-9E58-8B733E73B026}">
      <dgm:prSet/>
      <dgm:spPr/>
      <dgm:t>
        <a:bodyPr/>
        <a:lstStyle/>
        <a:p>
          <a:endParaRPr lang="en-US"/>
        </a:p>
      </dgm:t>
    </dgm:pt>
    <dgm:pt modelId="{5A48EC67-5862-4901-A98A-AEC72FA4938F}" type="sibTrans" cxnId="{7F4CC3DC-2366-4690-9E58-8B733E73B026}">
      <dgm:prSet/>
      <dgm:spPr/>
      <dgm:t>
        <a:bodyPr/>
        <a:lstStyle/>
        <a:p>
          <a:endParaRPr lang="en-US"/>
        </a:p>
      </dgm:t>
    </dgm:pt>
    <dgm:pt modelId="{C24182A0-64BD-4C72-8B7A-F78C0A9DF092}">
      <dgm:prSet/>
      <dgm:spPr/>
      <dgm:t>
        <a:bodyPr/>
        <a:lstStyle/>
        <a:p>
          <a:r>
            <a:rPr lang="en-US"/>
            <a:t>Patients will receive education on potential side effects and self-care.  They also have the opportunity to ask any additional questions they may have.</a:t>
          </a:r>
        </a:p>
      </dgm:t>
    </dgm:pt>
    <dgm:pt modelId="{14D1FE56-1AF9-48F2-A889-717E1041A54F}" type="parTrans" cxnId="{A0C26E88-8027-436C-B08F-0E47F100DABF}">
      <dgm:prSet/>
      <dgm:spPr/>
      <dgm:t>
        <a:bodyPr/>
        <a:lstStyle/>
        <a:p>
          <a:endParaRPr lang="en-US"/>
        </a:p>
      </dgm:t>
    </dgm:pt>
    <dgm:pt modelId="{9AD4A039-7A11-4820-A2B7-C784E6587944}" type="sibTrans" cxnId="{A0C26E88-8027-436C-B08F-0E47F100DABF}">
      <dgm:prSet/>
      <dgm:spPr/>
      <dgm:t>
        <a:bodyPr/>
        <a:lstStyle/>
        <a:p>
          <a:endParaRPr lang="en-US"/>
        </a:p>
      </dgm:t>
    </dgm:pt>
    <dgm:pt modelId="{84FCE610-8555-4C27-8B5C-1CDADEE3EFEA}" type="pres">
      <dgm:prSet presAssocID="{10544C73-ABE9-462C-AE74-858BD27509C9}" presName="root" presStyleCnt="0">
        <dgm:presLayoutVars>
          <dgm:dir/>
          <dgm:resizeHandles val="exact"/>
        </dgm:presLayoutVars>
      </dgm:prSet>
      <dgm:spPr/>
    </dgm:pt>
    <dgm:pt modelId="{824435CF-2B36-4E9A-8779-6DABD90BD81F}" type="pres">
      <dgm:prSet presAssocID="{10544C73-ABE9-462C-AE74-858BD27509C9}" presName="container" presStyleCnt="0">
        <dgm:presLayoutVars>
          <dgm:dir/>
          <dgm:resizeHandles val="exact"/>
        </dgm:presLayoutVars>
      </dgm:prSet>
      <dgm:spPr/>
    </dgm:pt>
    <dgm:pt modelId="{AFA231E3-CD18-4FCB-AD1B-B28065C7DAD3}" type="pres">
      <dgm:prSet presAssocID="{110A8F2F-17E0-40C1-BB82-2D88A3CF5E7D}" presName="compNode" presStyleCnt="0"/>
      <dgm:spPr/>
    </dgm:pt>
    <dgm:pt modelId="{5EA3237A-F5C9-4FBA-A43C-7060289D21AA}" type="pres">
      <dgm:prSet presAssocID="{110A8F2F-17E0-40C1-BB82-2D88A3CF5E7D}" presName="iconBgRect" presStyleLbl="bgShp" presStyleIdx="0" presStyleCnt="4"/>
      <dgm:spPr/>
    </dgm:pt>
    <dgm:pt modelId="{620A37CD-FD12-4CD9-BF75-F85A460FD910}" type="pres">
      <dgm:prSet presAssocID="{110A8F2F-17E0-40C1-BB82-2D88A3CF5E7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5B568FFD-0C9E-4B8D-B21B-209D9178803D}" type="pres">
      <dgm:prSet presAssocID="{110A8F2F-17E0-40C1-BB82-2D88A3CF5E7D}" presName="spaceRect" presStyleCnt="0"/>
      <dgm:spPr/>
    </dgm:pt>
    <dgm:pt modelId="{BCB04473-CAEC-48FA-ADAD-21E9DF39CDEA}" type="pres">
      <dgm:prSet presAssocID="{110A8F2F-17E0-40C1-BB82-2D88A3CF5E7D}" presName="textRect" presStyleLbl="revTx" presStyleIdx="0" presStyleCnt="4">
        <dgm:presLayoutVars>
          <dgm:chMax val="1"/>
          <dgm:chPref val="1"/>
        </dgm:presLayoutVars>
      </dgm:prSet>
      <dgm:spPr/>
    </dgm:pt>
    <dgm:pt modelId="{0AD4D371-D705-42EE-9B23-6970D5C7711B}" type="pres">
      <dgm:prSet presAssocID="{ED6390A1-4108-466D-9DDD-023778106597}" presName="sibTrans" presStyleLbl="sibTrans2D1" presStyleIdx="0" presStyleCnt="0"/>
      <dgm:spPr/>
    </dgm:pt>
    <dgm:pt modelId="{300BA6BB-B211-477B-BF20-3D7D99C8B7CA}" type="pres">
      <dgm:prSet presAssocID="{D9019D73-92F6-4FBA-BD13-97595B617F42}" presName="compNode" presStyleCnt="0"/>
      <dgm:spPr/>
    </dgm:pt>
    <dgm:pt modelId="{ED177E66-CFC3-4B23-B4A8-C301F2BE3CD2}" type="pres">
      <dgm:prSet presAssocID="{D9019D73-92F6-4FBA-BD13-97595B617F42}" presName="iconBgRect" presStyleLbl="bgShp" presStyleIdx="1" presStyleCnt="4"/>
      <dgm:spPr/>
    </dgm:pt>
    <dgm:pt modelId="{BDEE68E6-F14E-43E1-B6DD-1CF8F0E1B6FD}" type="pres">
      <dgm:prSet presAssocID="{D9019D73-92F6-4FBA-BD13-97595B617F4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F266D6A5-5853-4F38-AC2D-FDCEB88633C9}" type="pres">
      <dgm:prSet presAssocID="{D9019D73-92F6-4FBA-BD13-97595B617F42}" presName="spaceRect" presStyleCnt="0"/>
      <dgm:spPr/>
    </dgm:pt>
    <dgm:pt modelId="{0ECECF36-CF44-427D-8498-6B2716E5F702}" type="pres">
      <dgm:prSet presAssocID="{D9019D73-92F6-4FBA-BD13-97595B617F42}" presName="textRect" presStyleLbl="revTx" presStyleIdx="1" presStyleCnt="4">
        <dgm:presLayoutVars>
          <dgm:chMax val="1"/>
          <dgm:chPref val="1"/>
        </dgm:presLayoutVars>
      </dgm:prSet>
      <dgm:spPr/>
    </dgm:pt>
    <dgm:pt modelId="{6FD95193-CE66-4E14-B752-919821C666B6}" type="pres">
      <dgm:prSet presAssocID="{AA4BFAD9-4BD7-4E42-8E7D-0924178F8508}" presName="sibTrans" presStyleLbl="sibTrans2D1" presStyleIdx="0" presStyleCnt="0"/>
      <dgm:spPr/>
    </dgm:pt>
    <dgm:pt modelId="{DAEC5339-91B0-4E1D-A1BC-320E4C6A7A20}" type="pres">
      <dgm:prSet presAssocID="{0431D29F-0C14-4C5B-AA75-A21BE657DD86}" presName="compNode" presStyleCnt="0"/>
      <dgm:spPr/>
    </dgm:pt>
    <dgm:pt modelId="{AD267DD4-9FA1-4393-AD12-55756BDD9F69}" type="pres">
      <dgm:prSet presAssocID="{0431D29F-0C14-4C5B-AA75-A21BE657DD86}" presName="iconBgRect" presStyleLbl="bgShp" presStyleIdx="2" presStyleCnt="4"/>
      <dgm:spPr/>
    </dgm:pt>
    <dgm:pt modelId="{B12118D0-4AFE-4EAA-9673-CA5DB0330F0D}" type="pres">
      <dgm:prSet presAssocID="{0431D29F-0C14-4C5B-AA75-A21BE657DD8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st Aid Kit"/>
        </a:ext>
      </dgm:extLst>
    </dgm:pt>
    <dgm:pt modelId="{1FB4ABA7-81AC-4E6A-873F-939797DA3C4F}" type="pres">
      <dgm:prSet presAssocID="{0431D29F-0C14-4C5B-AA75-A21BE657DD86}" presName="spaceRect" presStyleCnt="0"/>
      <dgm:spPr/>
    </dgm:pt>
    <dgm:pt modelId="{11953316-1087-4AE2-A88D-3C2A0D8BEFB5}" type="pres">
      <dgm:prSet presAssocID="{0431D29F-0C14-4C5B-AA75-A21BE657DD86}" presName="textRect" presStyleLbl="revTx" presStyleIdx="2" presStyleCnt="4">
        <dgm:presLayoutVars>
          <dgm:chMax val="1"/>
          <dgm:chPref val="1"/>
        </dgm:presLayoutVars>
      </dgm:prSet>
      <dgm:spPr/>
    </dgm:pt>
    <dgm:pt modelId="{5AF4C0C4-CB0A-4574-AE25-2A794AD4C83C}" type="pres">
      <dgm:prSet presAssocID="{5A48EC67-5862-4901-A98A-AEC72FA4938F}" presName="sibTrans" presStyleLbl="sibTrans2D1" presStyleIdx="0" presStyleCnt="0"/>
      <dgm:spPr/>
    </dgm:pt>
    <dgm:pt modelId="{C1846844-8A23-4250-8D46-D16C26FF41B1}" type="pres">
      <dgm:prSet presAssocID="{C24182A0-64BD-4C72-8B7A-F78C0A9DF092}" presName="compNode" presStyleCnt="0"/>
      <dgm:spPr/>
    </dgm:pt>
    <dgm:pt modelId="{BE84EF44-F12B-482E-814C-E410DCFDF82D}" type="pres">
      <dgm:prSet presAssocID="{C24182A0-64BD-4C72-8B7A-F78C0A9DF092}" presName="iconBgRect" presStyleLbl="bgShp" presStyleIdx="3" presStyleCnt="4"/>
      <dgm:spPr/>
    </dgm:pt>
    <dgm:pt modelId="{08497B1F-BF19-4B4B-95C2-9D1945B7300A}" type="pres">
      <dgm:prSet presAssocID="{C24182A0-64BD-4C72-8B7A-F78C0A9DF09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
        </a:ext>
      </dgm:extLst>
    </dgm:pt>
    <dgm:pt modelId="{190B1F9A-91ED-43D9-ABE6-FDD303635B97}" type="pres">
      <dgm:prSet presAssocID="{C24182A0-64BD-4C72-8B7A-F78C0A9DF092}" presName="spaceRect" presStyleCnt="0"/>
      <dgm:spPr/>
    </dgm:pt>
    <dgm:pt modelId="{05EDD88A-8912-4EDD-B7F5-2A00E34DAD2E}" type="pres">
      <dgm:prSet presAssocID="{C24182A0-64BD-4C72-8B7A-F78C0A9DF092}" presName="textRect" presStyleLbl="revTx" presStyleIdx="3" presStyleCnt="4">
        <dgm:presLayoutVars>
          <dgm:chMax val="1"/>
          <dgm:chPref val="1"/>
        </dgm:presLayoutVars>
      </dgm:prSet>
      <dgm:spPr/>
    </dgm:pt>
  </dgm:ptLst>
  <dgm:cxnLst>
    <dgm:cxn modelId="{57B51C2A-CD36-4091-90E6-E00733405110}" type="presOf" srcId="{10544C73-ABE9-462C-AE74-858BD27509C9}" destId="{84FCE610-8555-4C27-8B5C-1CDADEE3EFEA}" srcOrd="0" destOrd="0" presId="urn:microsoft.com/office/officeart/2018/2/layout/IconCircleList"/>
    <dgm:cxn modelId="{6ECF0D36-E225-4747-BAEC-3295C5813C24}" type="presOf" srcId="{AA4BFAD9-4BD7-4E42-8E7D-0924178F8508}" destId="{6FD95193-CE66-4E14-B752-919821C666B6}" srcOrd="0" destOrd="0" presId="urn:microsoft.com/office/officeart/2018/2/layout/IconCircleList"/>
    <dgm:cxn modelId="{3B58725E-4EA8-4B44-8B2A-0D9AD7FA6389}" type="presOf" srcId="{0431D29F-0C14-4C5B-AA75-A21BE657DD86}" destId="{11953316-1087-4AE2-A88D-3C2A0D8BEFB5}" srcOrd="0" destOrd="0" presId="urn:microsoft.com/office/officeart/2018/2/layout/IconCircleList"/>
    <dgm:cxn modelId="{0B07A664-5EBC-42D9-9F70-07FD646B0DCE}" type="presOf" srcId="{ED6390A1-4108-466D-9DDD-023778106597}" destId="{0AD4D371-D705-42EE-9B23-6970D5C7711B}" srcOrd="0" destOrd="0" presId="urn:microsoft.com/office/officeart/2018/2/layout/IconCircleList"/>
    <dgm:cxn modelId="{D0C8254D-0A5E-4E96-800A-AA998CC535EF}" type="presOf" srcId="{D9019D73-92F6-4FBA-BD13-97595B617F42}" destId="{0ECECF36-CF44-427D-8498-6B2716E5F702}" srcOrd="0" destOrd="0" presId="urn:microsoft.com/office/officeart/2018/2/layout/IconCircleList"/>
    <dgm:cxn modelId="{CA7CB754-87F3-4819-A532-6DBB44CA2C32}" type="presOf" srcId="{110A8F2F-17E0-40C1-BB82-2D88A3CF5E7D}" destId="{BCB04473-CAEC-48FA-ADAD-21E9DF39CDEA}" srcOrd="0" destOrd="0" presId="urn:microsoft.com/office/officeart/2018/2/layout/IconCircleList"/>
    <dgm:cxn modelId="{A0C26E88-8027-436C-B08F-0E47F100DABF}" srcId="{10544C73-ABE9-462C-AE74-858BD27509C9}" destId="{C24182A0-64BD-4C72-8B7A-F78C0A9DF092}" srcOrd="3" destOrd="0" parTransId="{14D1FE56-1AF9-48F2-A889-717E1041A54F}" sibTransId="{9AD4A039-7A11-4820-A2B7-C784E6587944}"/>
    <dgm:cxn modelId="{3E987E96-272B-4A02-96D3-217D56F2B553}" srcId="{10544C73-ABE9-462C-AE74-858BD27509C9}" destId="{110A8F2F-17E0-40C1-BB82-2D88A3CF5E7D}" srcOrd="0" destOrd="0" parTransId="{28B73E8A-3DFC-4AC7-9ABB-6EC8B5063EC1}" sibTransId="{ED6390A1-4108-466D-9DDD-023778106597}"/>
    <dgm:cxn modelId="{D5A72A9F-7159-44BA-BA59-026CB77C4006}" type="presOf" srcId="{C24182A0-64BD-4C72-8B7A-F78C0A9DF092}" destId="{05EDD88A-8912-4EDD-B7F5-2A00E34DAD2E}" srcOrd="0" destOrd="0" presId="urn:microsoft.com/office/officeart/2018/2/layout/IconCircleList"/>
    <dgm:cxn modelId="{7E623CC6-E73E-4658-9946-7703FFA0C0F3}" type="presOf" srcId="{5A48EC67-5862-4901-A98A-AEC72FA4938F}" destId="{5AF4C0C4-CB0A-4574-AE25-2A794AD4C83C}" srcOrd="0" destOrd="0" presId="urn:microsoft.com/office/officeart/2018/2/layout/IconCircleList"/>
    <dgm:cxn modelId="{8DFAA7D4-4076-4EC8-8234-4D1FB0B06AA0}" srcId="{10544C73-ABE9-462C-AE74-858BD27509C9}" destId="{D9019D73-92F6-4FBA-BD13-97595B617F42}" srcOrd="1" destOrd="0" parTransId="{F46F1299-9578-4599-AB61-CE71F5758FEB}" sibTransId="{AA4BFAD9-4BD7-4E42-8E7D-0924178F8508}"/>
    <dgm:cxn modelId="{7F4CC3DC-2366-4690-9E58-8B733E73B026}" srcId="{10544C73-ABE9-462C-AE74-858BD27509C9}" destId="{0431D29F-0C14-4C5B-AA75-A21BE657DD86}" srcOrd="2" destOrd="0" parTransId="{F65B94B3-9AFF-4454-A4F2-37BE652634C1}" sibTransId="{5A48EC67-5862-4901-A98A-AEC72FA4938F}"/>
    <dgm:cxn modelId="{2E8FCB58-C42A-4BC6-86B3-98706E0E3190}" type="presParOf" srcId="{84FCE610-8555-4C27-8B5C-1CDADEE3EFEA}" destId="{824435CF-2B36-4E9A-8779-6DABD90BD81F}" srcOrd="0" destOrd="0" presId="urn:microsoft.com/office/officeart/2018/2/layout/IconCircleList"/>
    <dgm:cxn modelId="{0174E4B8-3CE8-4A92-BA3A-4F4DBDF9224B}" type="presParOf" srcId="{824435CF-2B36-4E9A-8779-6DABD90BD81F}" destId="{AFA231E3-CD18-4FCB-AD1B-B28065C7DAD3}" srcOrd="0" destOrd="0" presId="urn:microsoft.com/office/officeart/2018/2/layout/IconCircleList"/>
    <dgm:cxn modelId="{5D878365-A9A2-499E-9656-8B5249805953}" type="presParOf" srcId="{AFA231E3-CD18-4FCB-AD1B-B28065C7DAD3}" destId="{5EA3237A-F5C9-4FBA-A43C-7060289D21AA}" srcOrd="0" destOrd="0" presId="urn:microsoft.com/office/officeart/2018/2/layout/IconCircleList"/>
    <dgm:cxn modelId="{1B419D80-2182-4FD4-A3EB-F1663D8807CB}" type="presParOf" srcId="{AFA231E3-CD18-4FCB-AD1B-B28065C7DAD3}" destId="{620A37CD-FD12-4CD9-BF75-F85A460FD910}" srcOrd="1" destOrd="0" presId="urn:microsoft.com/office/officeart/2018/2/layout/IconCircleList"/>
    <dgm:cxn modelId="{30E7A04B-D5D2-4895-BFE0-2A5A6A8DDAE4}" type="presParOf" srcId="{AFA231E3-CD18-4FCB-AD1B-B28065C7DAD3}" destId="{5B568FFD-0C9E-4B8D-B21B-209D9178803D}" srcOrd="2" destOrd="0" presId="urn:microsoft.com/office/officeart/2018/2/layout/IconCircleList"/>
    <dgm:cxn modelId="{A68C1F53-33BB-4D78-B634-9EAC83C6DC40}" type="presParOf" srcId="{AFA231E3-CD18-4FCB-AD1B-B28065C7DAD3}" destId="{BCB04473-CAEC-48FA-ADAD-21E9DF39CDEA}" srcOrd="3" destOrd="0" presId="urn:microsoft.com/office/officeart/2018/2/layout/IconCircleList"/>
    <dgm:cxn modelId="{A6738EB2-8867-4D47-9DBA-B49D2DA6881F}" type="presParOf" srcId="{824435CF-2B36-4E9A-8779-6DABD90BD81F}" destId="{0AD4D371-D705-42EE-9B23-6970D5C7711B}" srcOrd="1" destOrd="0" presId="urn:microsoft.com/office/officeart/2018/2/layout/IconCircleList"/>
    <dgm:cxn modelId="{0EE67034-5CD3-4310-9A0E-81C96B36DBFC}" type="presParOf" srcId="{824435CF-2B36-4E9A-8779-6DABD90BD81F}" destId="{300BA6BB-B211-477B-BF20-3D7D99C8B7CA}" srcOrd="2" destOrd="0" presId="urn:microsoft.com/office/officeart/2018/2/layout/IconCircleList"/>
    <dgm:cxn modelId="{94A89D0B-22F5-41D1-BD1D-F06F8144B227}" type="presParOf" srcId="{300BA6BB-B211-477B-BF20-3D7D99C8B7CA}" destId="{ED177E66-CFC3-4B23-B4A8-C301F2BE3CD2}" srcOrd="0" destOrd="0" presId="urn:microsoft.com/office/officeart/2018/2/layout/IconCircleList"/>
    <dgm:cxn modelId="{2012034E-5DF3-45C7-BC42-A25FACBB1141}" type="presParOf" srcId="{300BA6BB-B211-477B-BF20-3D7D99C8B7CA}" destId="{BDEE68E6-F14E-43E1-B6DD-1CF8F0E1B6FD}" srcOrd="1" destOrd="0" presId="urn:microsoft.com/office/officeart/2018/2/layout/IconCircleList"/>
    <dgm:cxn modelId="{06788BC5-F887-4AFB-BCA8-EA76DA0F698E}" type="presParOf" srcId="{300BA6BB-B211-477B-BF20-3D7D99C8B7CA}" destId="{F266D6A5-5853-4F38-AC2D-FDCEB88633C9}" srcOrd="2" destOrd="0" presId="urn:microsoft.com/office/officeart/2018/2/layout/IconCircleList"/>
    <dgm:cxn modelId="{9E5AC275-0EA1-48BF-BDDC-3F1F2BE0D3E0}" type="presParOf" srcId="{300BA6BB-B211-477B-BF20-3D7D99C8B7CA}" destId="{0ECECF36-CF44-427D-8498-6B2716E5F702}" srcOrd="3" destOrd="0" presId="urn:microsoft.com/office/officeart/2018/2/layout/IconCircleList"/>
    <dgm:cxn modelId="{5CC8B173-82D9-4501-ACB6-F99B7B9E1210}" type="presParOf" srcId="{824435CF-2B36-4E9A-8779-6DABD90BD81F}" destId="{6FD95193-CE66-4E14-B752-919821C666B6}" srcOrd="3" destOrd="0" presId="urn:microsoft.com/office/officeart/2018/2/layout/IconCircleList"/>
    <dgm:cxn modelId="{E9142C6E-ADDB-4935-8CA7-EC48996A2BEA}" type="presParOf" srcId="{824435CF-2B36-4E9A-8779-6DABD90BD81F}" destId="{DAEC5339-91B0-4E1D-A1BC-320E4C6A7A20}" srcOrd="4" destOrd="0" presId="urn:microsoft.com/office/officeart/2018/2/layout/IconCircleList"/>
    <dgm:cxn modelId="{FA500EEA-6F30-4A1C-AEAB-D89498598DD2}" type="presParOf" srcId="{DAEC5339-91B0-4E1D-A1BC-320E4C6A7A20}" destId="{AD267DD4-9FA1-4393-AD12-55756BDD9F69}" srcOrd="0" destOrd="0" presId="urn:microsoft.com/office/officeart/2018/2/layout/IconCircleList"/>
    <dgm:cxn modelId="{47A2EDEE-5242-4E6E-88C2-32DBA569754F}" type="presParOf" srcId="{DAEC5339-91B0-4E1D-A1BC-320E4C6A7A20}" destId="{B12118D0-4AFE-4EAA-9673-CA5DB0330F0D}" srcOrd="1" destOrd="0" presId="urn:microsoft.com/office/officeart/2018/2/layout/IconCircleList"/>
    <dgm:cxn modelId="{ED897499-4B4B-402E-8AF4-9F9249486223}" type="presParOf" srcId="{DAEC5339-91B0-4E1D-A1BC-320E4C6A7A20}" destId="{1FB4ABA7-81AC-4E6A-873F-939797DA3C4F}" srcOrd="2" destOrd="0" presId="urn:microsoft.com/office/officeart/2018/2/layout/IconCircleList"/>
    <dgm:cxn modelId="{92566922-BE7D-4DBA-8A2A-607BF210FEEB}" type="presParOf" srcId="{DAEC5339-91B0-4E1D-A1BC-320E4C6A7A20}" destId="{11953316-1087-4AE2-A88D-3C2A0D8BEFB5}" srcOrd="3" destOrd="0" presId="urn:microsoft.com/office/officeart/2018/2/layout/IconCircleList"/>
    <dgm:cxn modelId="{C99C59EC-F073-4F62-AB46-03D6210CA1A4}" type="presParOf" srcId="{824435CF-2B36-4E9A-8779-6DABD90BD81F}" destId="{5AF4C0C4-CB0A-4574-AE25-2A794AD4C83C}" srcOrd="5" destOrd="0" presId="urn:microsoft.com/office/officeart/2018/2/layout/IconCircleList"/>
    <dgm:cxn modelId="{1390E483-3F34-4747-B326-604BF209CA07}" type="presParOf" srcId="{824435CF-2B36-4E9A-8779-6DABD90BD81F}" destId="{C1846844-8A23-4250-8D46-D16C26FF41B1}" srcOrd="6" destOrd="0" presId="urn:microsoft.com/office/officeart/2018/2/layout/IconCircleList"/>
    <dgm:cxn modelId="{05190446-7C77-480D-BD23-3055BFC27130}" type="presParOf" srcId="{C1846844-8A23-4250-8D46-D16C26FF41B1}" destId="{BE84EF44-F12B-482E-814C-E410DCFDF82D}" srcOrd="0" destOrd="0" presId="urn:microsoft.com/office/officeart/2018/2/layout/IconCircleList"/>
    <dgm:cxn modelId="{7BC803BF-6157-41FE-B147-5B23D186AE6D}" type="presParOf" srcId="{C1846844-8A23-4250-8D46-D16C26FF41B1}" destId="{08497B1F-BF19-4B4B-95C2-9D1945B7300A}" srcOrd="1" destOrd="0" presId="urn:microsoft.com/office/officeart/2018/2/layout/IconCircleList"/>
    <dgm:cxn modelId="{E57298B0-8B49-4D31-ADE1-88006E67C649}" type="presParOf" srcId="{C1846844-8A23-4250-8D46-D16C26FF41B1}" destId="{190B1F9A-91ED-43D9-ABE6-FDD303635B97}" srcOrd="2" destOrd="0" presId="urn:microsoft.com/office/officeart/2018/2/layout/IconCircleList"/>
    <dgm:cxn modelId="{E9424152-DD38-443A-A8AC-09218BB8AD16}" type="presParOf" srcId="{C1846844-8A23-4250-8D46-D16C26FF41B1}" destId="{05EDD88A-8912-4EDD-B7F5-2A00E34DAD2E}"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B5AB1A-4CBB-421D-9A6B-37CBEC9D225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4A40D183-C2E9-4233-A502-B5559FB59F4F}">
      <dgm:prSet/>
      <dgm:spPr/>
      <dgm:t>
        <a:bodyPr/>
        <a:lstStyle/>
        <a:p>
          <a:r>
            <a:rPr lang="en-US"/>
            <a:t>The first visit after simulation for external beam patients is a virtual simulation (V-Sim). During this visit, the patient will be set up for treatment on the LINAC and imaging will be done to confirm the treatment machine set up matches the simulation set up. </a:t>
          </a:r>
        </a:p>
      </dgm:t>
    </dgm:pt>
    <dgm:pt modelId="{BB7A11C3-373F-40A4-9B66-2D6167153D66}" type="parTrans" cxnId="{D44EE95E-518F-4CBE-AB37-D8F7BDB64A50}">
      <dgm:prSet/>
      <dgm:spPr/>
      <dgm:t>
        <a:bodyPr/>
        <a:lstStyle/>
        <a:p>
          <a:endParaRPr lang="en-US"/>
        </a:p>
      </dgm:t>
    </dgm:pt>
    <dgm:pt modelId="{62D146EC-AAEB-46E1-8FAC-CBEBADAC6D16}" type="sibTrans" cxnId="{D44EE95E-518F-4CBE-AB37-D8F7BDB64A50}">
      <dgm:prSet/>
      <dgm:spPr/>
      <dgm:t>
        <a:bodyPr/>
        <a:lstStyle/>
        <a:p>
          <a:endParaRPr lang="en-US"/>
        </a:p>
      </dgm:t>
    </dgm:pt>
    <dgm:pt modelId="{0E942EC5-6981-45BD-9790-CE389E62BA40}">
      <dgm:prSet/>
      <dgm:spPr/>
      <dgm:t>
        <a:bodyPr/>
        <a:lstStyle/>
        <a:p>
          <a:r>
            <a:rPr lang="en-US"/>
            <a:t>External beam treatments take on average 15-30 minutes per treatment. HDR treatments take between ½ to 5 hours depending modality and anatomy/planning. </a:t>
          </a:r>
        </a:p>
      </dgm:t>
    </dgm:pt>
    <dgm:pt modelId="{A15B5397-087B-4443-B8F7-47444A9D44A1}" type="parTrans" cxnId="{6BB75574-4851-4A08-8A6A-78FC5D73F486}">
      <dgm:prSet/>
      <dgm:spPr/>
      <dgm:t>
        <a:bodyPr/>
        <a:lstStyle/>
        <a:p>
          <a:endParaRPr lang="en-US"/>
        </a:p>
      </dgm:t>
    </dgm:pt>
    <dgm:pt modelId="{656166ED-3E07-4942-A59D-8C1F7D633D48}" type="sibTrans" cxnId="{6BB75574-4851-4A08-8A6A-78FC5D73F486}">
      <dgm:prSet/>
      <dgm:spPr/>
      <dgm:t>
        <a:bodyPr/>
        <a:lstStyle/>
        <a:p>
          <a:endParaRPr lang="en-US"/>
        </a:p>
      </dgm:t>
    </dgm:pt>
    <dgm:pt modelId="{187DB03B-5093-478F-BFF2-A5FD2168ABBA}">
      <dgm:prSet/>
      <dgm:spPr/>
      <dgm:t>
        <a:bodyPr/>
        <a:lstStyle/>
        <a:p>
          <a:r>
            <a:rPr lang="en-US"/>
            <a:t>Once every 5 treatments the patient will see the provider for an on-treatment visit (OTV). During this visit, the patient will be assessed for toxicities and if present they will be educated on how to manage them.  </a:t>
          </a:r>
        </a:p>
      </dgm:t>
    </dgm:pt>
    <dgm:pt modelId="{27D0E535-9D97-4AF2-9BEB-588D6C918D2B}" type="parTrans" cxnId="{1753A26C-2757-48C5-8140-550EA3314B1A}">
      <dgm:prSet/>
      <dgm:spPr/>
      <dgm:t>
        <a:bodyPr/>
        <a:lstStyle/>
        <a:p>
          <a:endParaRPr lang="en-US"/>
        </a:p>
      </dgm:t>
    </dgm:pt>
    <dgm:pt modelId="{B0DB9C1C-603F-4B13-A5BD-87372A1DF94F}" type="sibTrans" cxnId="{1753A26C-2757-48C5-8140-550EA3314B1A}">
      <dgm:prSet/>
      <dgm:spPr/>
      <dgm:t>
        <a:bodyPr/>
        <a:lstStyle/>
        <a:p>
          <a:endParaRPr lang="en-US"/>
        </a:p>
      </dgm:t>
    </dgm:pt>
    <dgm:pt modelId="{B5C0F334-EC88-453B-81F1-3B0CC7927FEC}" type="pres">
      <dgm:prSet presAssocID="{58B5AB1A-4CBB-421D-9A6B-37CBEC9D2256}" presName="root" presStyleCnt="0">
        <dgm:presLayoutVars>
          <dgm:dir/>
          <dgm:resizeHandles val="exact"/>
        </dgm:presLayoutVars>
      </dgm:prSet>
      <dgm:spPr/>
    </dgm:pt>
    <dgm:pt modelId="{225D08E5-35EA-4F87-ADB6-99049B9A52FE}" type="pres">
      <dgm:prSet presAssocID="{4A40D183-C2E9-4233-A502-B5559FB59F4F}" presName="compNode" presStyleCnt="0"/>
      <dgm:spPr/>
    </dgm:pt>
    <dgm:pt modelId="{9655FD65-6117-4E4C-8E02-C334656D529D}" type="pres">
      <dgm:prSet presAssocID="{4A40D183-C2E9-4233-A502-B5559FB59F4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3B1DC236-4CA5-4904-8239-BE6828F878B0}" type="pres">
      <dgm:prSet presAssocID="{4A40D183-C2E9-4233-A502-B5559FB59F4F}" presName="spaceRect" presStyleCnt="0"/>
      <dgm:spPr/>
    </dgm:pt>
    <dgm:pt modelId="{390F5BAA-56B3-43C5-B019-0EA3FFE7A268}" type="pres">
      <dgm:prSet presAssocID="{4A40D183-C2E9-4233-A502-B5559FB59F4F}" presName="textRect" presStyleLbl="revTx" presStyleIdx="0" presStyleCnt="3">
        <dgm:presLayoutVars>
          <dgm:chMax val="1"/>
          <dgm:chPref val="1"/>
        </dgm:presLayoutVars>
      </dgm:prSet>
      <dgm:spPr/>
    </dgm:pt>
    <dgm:pt modelId="{26EAB074-E2CC-4AD8-84F6-96A147C1AC0B}" type="pres">
      <dgm:prSet presAssocID="{62D146EC-AAEB-46E1-8FAC-CBEBADAC6D16}" presName="sibTrans" presStyleCnt="0"/>
      <dgm:spPr/>
    </dgm:pt>
    <dgm:pt modelId="{F9E58436-848E-4117-BC30-24AAE9C441BC}" type="pres">
      <dgm:prSet presAssocID="{0E942EC5-6981-45BD-9790-CE389E62BA40}" presName="compNode" presStyleCnt="0"/>
      <dgm:spPr/>
    </dgm:pt>
    <dgm:pt modelId="{24C16295-90BA-4F01-9239-EA2376F09089}" type="pres">
      <dgm:prSet presAssocID="{0E942EC5-6981-45BD-9790-CE389E62BA4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F1646B93-5CEF-41C8-A2D1-07425D046CC2}" type="pres">
      <dgm:prSet presAssocID="{0E942EC5-6981-45BD-9790-CE389E62BA40}" presName="spaceRect" presStyleCnt="0"/>
      <dgm:spPr/>
    </dgm:pt>
    <dgm:pt modelId="{372546B6-FF7E-4899-BDF0-6840B39EC315}" type="pres">
      <dgm:prSet presAssocID="{0E942EC5-6981-45BD-9790-CE389E62BA40}" presName="textRect" presStyleLbl="revTx" presStyleIdx="1" presStyleCnt="3">
        <dgm:presLayoutVars>
          <dgm:chMax val="1"/>
          <dgm:chPref val="1"/>
        </dgm:presLayoutVars>
      </dgm:prSet>
      <dgm:spPr/>
    </dgm:pt>
    <dgm:pt modelId="{B2DF358E-A894-4A52-B17D-B696A0D02EE7}" type="pres">
      <dgm:prSet presAssocID="{656166ED-3E07-4942-A59D-8C1F7D633D48}" presName="sibTrans" presStyleCnt="0"/>
      <dgm:spPr/>
    </dgm:pt>
    <dgm:pt modelId="{AD139D83-A20B-492E-9495-553FE4EC2FD8}" type="pres">
      <dgm:prSet presAssocID="{187DB03B-5093-478F-BFF2-A5FD2168ABBA}" presName="compNode" presStyleCnt="0"/>
      <dgm:spPr/>
    </dgm:pt>
    <dgm:pt modelId="{598F534A-BB41-41A6-BAF1-AB57A4AA8D50}" type="pres">
      <dgm:prSet presAssocID="{187DB03B-5093-478F-BFF2-A5FD2168ABB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3CBBF3D5-AD95-4084-9A4F-94425974546F}" type="pres">
      <dgm:prSet presAssocID="{187DB03B-5093-478F-BFF2-A5FD2168ABBA}" presName="spaceRect" presStyleCnt="0"/>
      <dgm:spPr/>
    </dgm:pt>
    <dgm:pt modelId="{AA9E8743-5F6A-4605-AA9A-5A6A0211E764}" type="pres">
      <dgm:prSet presAssocID="{187DB03B-5093-478F-BFF2-A5FD2168ABBA}" presName="textRect" presStyleLbl="revTx" presStyleIdx="2" presStyleCnt="3">
        <dgm:presLayoutVars>
          <dgm:chMax val="1"/>
          <dgm:chPref val="1"/>
        </dgm:presLayoutVars>
      </dgm:prSet>
      <dgm:spPr/>
    </dgm:pt>
  </dgm:ptLst>
  <dgm:cxnLst>
    <dgm:cxn modelId="{DA7AFE0D-603A-43BB-B548-CC8E09D18F70}" type="presOf" srcId="{187DB03B-5093-478F-BFF2-A5FD2168ABBA}" destId="{AA9E8743-5F6A-4605-AA9A-5A6A0211E764}" srcOrd="0" destOrd="0" presId="urn:microsoft.com/office/officeart/2018/2/layout/IconLabelList"/>
    <dgm:cxn modelId="{07B5105C-8B93-479F-9E34-39B6F9EE28AC}" type="presOf" srcId="{4A40D183-C2E9-4233-A502-B5559FB59F4F}" destId="{390F5BAA-56B3-43C5-B019-0EA3FFE7A268}" srcOrd="0" destOrd="0" presId="urn:microsoft.com/office/officeart/2018/2/layout/IconLabelList"/>
    <dgm:cxn modelId="{D44EE95E-518F-4CBE-AB37-D8F7BDB64A50}" srcId="{58B5AB1A-4CBB-421D-9A6B-37CBEC9D2256}" destId="{4A40D183-C2E9-4233-A502-B5559FB59F4F}" srcOrd="0" destOrd="0" parTransId="{BB7A11C3-373F-40A4-9B66-2D6167153D66}" sibTransId="{62D146EC-AAEB-46E1-8FAC-CBEBADAC6D16}"/>
    <dgm:cxn modelId="{DEDEDA6B-0768-4522-AC1C-53B168D9D619}" type="presOf" srcId="{58B5AB1A-4CBB-421D-9A6B-37CBEC9D2256}" destId="{B5C0F334-EC88-453B-81F1-3B0CC7927FEC}" srcOrd="0" destOrd="0" presId="urn:microsoft.com/office/officeart/2018/2/layout/IconLabelList"/>
    <dgm:cxn modelId="{1753A26C-2757-48C5-8140-550EA3314B1A}" srcId="{58B5AB1A-4CBB-421D-9A6B-37CBEC9D2256}" destId="{187DB03B-5093-478F-BFF2-A5FD2168ABBA}" srcOrd="2" destOrd="0" parTransId="{27D0E535-9D97-4AF2-9BEB-588D6C918D2B}" sibTransId="{B0DB9C1C-603F-4B13-A5BD-87372A1DF94F}"/>
    <dgm:cxn modelId="{6BB75574-4851-4A08-8A6A-78FC5D73F486}" srcId="{58B5AB1A-4CBB-421D-9A6B-37CBEC9D2256}" destId="{0E942EC5-6981-45BD-9790-CE389E62BA40}" srcOrd="1" destOrd="0" parTransId="{A15B5397-087B-4443-B8F7-47444A9D44A1}" sibTransId="{656166ED-3E07-4942-A59D-8C1F7D633D48}"/>
    <dgm:cxn modelId="{72EF9CCE-447F-4374-A49F-136C6FC0D8FA}" type="presOf" srcId="{0E942EC5-6981-45BD-9790-CE389E62BA40}" destId="{372546B6-FF7E-4899-BDF0-6840B39EC315}" srcOrd="0" destOrd="0" presId="urn:microsoft.com/office/officeart/2018/2/layout/IconLabelList"/>
    <dgm:cxn modelId="{53D8F49F-6379-4D87-B7A7-FA5530A3568C}" type="presParOf" srcId="{B5C0F334-EC88-453B-81F1-3B0CC7927FEC}" destId="{225D08E5-35EA-4F87-ADB6-99049B9A52FE}" srcOrd="0" destOrd="0" presId="urn:microsoft.com/office/officeart/2018/2/layout/IconLabelList"/>
    <dgm:cxn modelId="{629B5B0C-91E0-4B0E-A53F-B80E8F9104AF}" type="presParOf" srcId="{225D08E5-35EA-4F87-ADB6-99049B9A52FE}" destId="{9655FD65-6117-4E4C-8E02-C334656D529D}" srcOrd="0" destOrd="0" presId="urn:microsoft.com/office/officeart/2018/2/layout/IconLabelList"/>
    <dgm:cxn modelId="{FAF3DCDE-B722-4098-965A-E1BA24681C49}" type="presParOf" srcId="{225D08E5-35EA-4F87-ADB6-99049B9A52FE}" destId="{3B1DC236-4CA5-4904-8239-BE6828F878B0}" srcOrd="1" destOrd="0" presId="urn:microsoft.com/office/officeart/2018/2/layout/IconLabelList"/>
    <dgm:cxn modelId="{2328E20A-F67F-4ABD-980E-B3E2105B6903}" type="presParOf" srcId="{225D08E5-35EA-4F87-ADB6-99049B9A52FE}" destId="{390F5BAA-56B3-43C5-B019-0EA3FFE7A268}" srcOrd="2" destOrd="0" presId="urn:microsoft.com/office/officeart/2018/2/layout/IconLabelList"/>
    <dgm:cxn modelId="{89B40432-761A-46F9-A8A5-7A8CC311EF1B}" type="presParOf" srcId="{B5C0F334-EC88-453B-81F1-3B0CC7927FEC}" destId="{26EAB074-E2CC-4AD8-84F6-96A147C1AC0B}" srcOrd="1" destOrd="0" presId="urn:microsoft.com/office/officeart/2018/2/layout/IconLabelList"/>
    <dgm:cxn modelId="{D01F91BD-2404-4D7A-B711-DBEF1BF10E8B}" type="presParOf" srcId="{B5C0F334-EC88-453B-81F1-3B0CC7927FEC}" destId="{F9E58436-848E-4117-BC30-24AAE9C441BC}" srcOrd="2" destOrd="0" presId="urn:microsoft.com/office/officeart/2018/2/layout/IconLabelList"/>
    <dgm:cxn modelId="{53CF282A-5E46-48A4-B2A4-A71DC4BAD577}" type="presParOf" srcId="{F9E58436-848E-4117-BC30-24AAE9C441BC}" destId="{24C16295-90BA-4F01-9239-EA2376F09089}" srcOrd="0" destOrd="0" presId="urn:microsoft.com/office/officeart/2018/2/layout/IconLabelList"/>
    <dgm:cxn modelId="{4E5D2998-86CB-4EE9-AFB2-1126D9BD3E9F}" type="presParOf" srcId="{F9E58436-848E-4117-BC30-24AAE9C441BC}" destId="{F1646B93-5CEF-41C8-A2D1-07425D046CC2}" srcOrd="1" destOrd="0" presId="urn:microsoft.com/office/officeart/2018/2/layout/IconLabelList"/>
    <dgm:cxn modelId="{AE1EB912-A339-4D88-9AD5-EFF292122CE9}" type="presParOf" srcId="{F9E58436-848E-4117-BC30-24AAE9C441BC}" destId="{372546B6-FF7E-4899-BDF0-6840B39EC315}" srcOrd="2" destOrd="0" presId="urn:microsoft.com/office/officeart/2018/2/layout/IconLabelList"/>
    <dgm:cxn modelId="{BDE396D2-CFBA-4B91-ACF2-0DB326C5993F}" type="presParOf" srcId="{B5C0F334-EC88-453B-81F1-3B0CC7927FEC}" destId="{B2DF358E-A894-4A52-B17D-B696A0D02EE7}" srcOrd="3" destOrd="0" presId="urn:microsoft.com/office/officeart/2018/2/layout/IconLabelList"/>
    <dgm:cxn modelId="{AB775B4D-B4A4-4DBC-B2FE-C4D45E9F0224}" type="presParOf" srcId="{B5C0F334-EC88-453B-81F1-3B0CC7927FEC}" destId="{AD139D83-A20B-492E-9495-553FE4EC2FD8}" srcOrd="4" destOrd="0" presId="urn:microsoft.com/office/officeart/2018/2/layout/IconLabelList"/>
    <dgm:cxn modelId="{E0E11FC2-AB37-4D01-A65A-E30454453AE5}" type="presParOf" srcId="{AD139D83-A20B-492E-9495-553FE4EC2FD8}" destId="{598F534A-BB41-41A6-BAF1-AB57A4AA8D50}" srcOrd="0" destOrd="0" presId="urn:microsoft.com/office/officeart/2018/2/layout/IconLabelList"/>
    <dgm:cxn modelId="{A6CD3F10-ED97-45CA-B0D4-7AC846D46BEA}" type="presParOf" srcId="{AD139D83-A20B-492E-9495-553FE4EC2FD8}" destId="{3CBBF3D5-AD95-4084-9A4F-94425974546F}" srcOrd="1" destOrd="0" presId="urn:microsoft.com/office/officeart/2018/2/layout/IconLabelList"/>
    <dgm:cxn modelId="{D2AB5098-9B42-4AE6-AB16-8B645262BADD}" type="presParOf" srcId="{AD139D83-A20B-492E-9495-553FE4EC2FD8}" destId="{AA9E8743-5F6A-4605-AA9A-5A6A0211E764}"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DDCD9-3CC3-45DC-8043-B2323F36081B}">
      <dsp:nvSpPr>
        <dsp:cNvPr id="0" name=""/>
        <dsp:cNvSpPr/>
      </dsp:nvSpPr>
      <dsp:spPr>
        <a:xfrm>
          <a:off x="0" y="1697"/>
          <a:ext cx="6391275" cy="72321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529F0D-669F-4596-9A20-C42883FF98EA}">
      <dsp:nvSpPr>
        <dsp:cNvPr id="0" name=""/>
        <dsp:cNvSpPr/>
      </dsp:nvSpPr>
      <dsp:spPr>
        <a:xfrm>
          <a:off x="218771" y="164420"/>
          <a:ext cx="397767" cy="3977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CB9911F-844B-4479-9157-1843CFC2D3B5}">
      <dsp:nvSpPr>
        <dsp:cNvPr id="0" name=""/>
        <dsp:cNvSpPr/>
      </dsp:nvSpPr>
      <dsp:spPr>
        <a:xfrm>
          <a:off x="835310" y="1697"/>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a:t>Develop a basic understanding of radiation oncology and the radiation oncology team.</a:t>
          </a:r>
          <a:endParaRPr lang="en-US" sz="1900" kern="1200"/>
        </a:p>
      </dsp:txBody>
      <dsp:txXfrm>
        <a:off x="835310" y="1697"/>
        <a:ext cx="5555964" cy="723212"/>
      </dsp:txXfrm>
    </dsp:sp>
    <dsp:sp modelId="{898DF0D1-2196-4071-A939-616681C95471}">
      <dsp:nvSpPr>
        <dsp:cNvPr id="0" name=""/>
        <dsp:cNvSpPr/>
      </dsp:nvSpPr>
      <dsp:spPr>
        <a:xfrm>
          <a:off x="0" y="905713"/>
          <a:ext cx="6391275" cy="72321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0729D0-1D90-41A3-8D52-C824A1C3F9BA}">
      <dsp:nvSpPr>
        <dsp:cNvPr id="0" name=""/>
        <dsp:cNvSpPr/>
      </dsp:nvSpPr>
      <dsp:spPr>
        <a:xfrm>
          <a:off x="218771" y="1068436"/>
          <a:ext cx="397767" cy="3977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5590552-7107-43D6-A9B0-70573D28DE14}">
      <dsp:nvSpPr>
        <dsp:cNvPr id="0" name=""/>
        <dsp:cNvSpPr/>
      </dsp:nvSpPr>
      <dsp:spPr>
        <a:xfrm>
          <a:off x="835310" y="905713"/>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a:t>Identify types of radiation treatment</a:t>
          </a:r>
          <a:endParaRPr lang="en-US" sz="1900" kern="1200"/>
        </a:p>
      </dsp:txBody>
      <dsp:txXfrm>
        <a:off x="835310" y="905713"/>
        <a:ext cx="5555964" cy="723212"/>
      </dsp:txXfrm>
    </dsp:sp>
    <dsp:sp modelId="{0B5351FF-A756-4D0E-A0F4-D0E8FC8A3487}">
      <dsp:nvSpPr>
        <dsp:cNvPr id="0" name=""/>
        <dsp:cNvSpPr/>
      </dsp:nvSpPr>
      <dsp:spPr>
        <a:xfrm>
          <a:off x="0" y="1809729"/>
          <a:ext cx="6391275" cy="72321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9B079-014B-438D-AC0B-7B42A612A22F}">
      <dsp:nvSpPr>
        <dsp:cNvPr id="0" name=""/>
        <dsp:cNvSpPr/>
      </dsp:nvSpPr>
      <dsp:spPr>
        <a:xfrm>
          <a:off x="218771" y="1972452"/>
          <a:ext cx="397767" cy="3977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389844D-B7FE-420E-9207-360D6337169B}">
      <dsp:nvSpPr>
        <dsp:cNvPr id="0" name=""/>
        <dsp:cNvSpPr/>
      </dsp:nvSpPr>
      <dsp:spPr>
        <a:xfrm>
          <a:off x="835310" y="1809729"/>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dirty="0"/>
            <a:t>Demonstrate understanding of the role of the Radiation Oncology Nurse</a:t>
          </a:r>
          <a:endParaRPr lang="en-US" sz="1900" kern="1200" dirty="0"/>
        </a:p>
      </dsp:txBody>
      <dsp:txXfrm>
        <a:off x="835310" y="1809729"/>
        <a:ext cx="5555964" cy="723212"/>
      </dsp:txXfrm>
    </dsp:sp>
    <dsp:sp modelId="{B65A836D-3075-4EDD-8FE4-0C2A7B325D25}">
      <dsp:nvSpPr>
        <dsp:cNvPr id="0" name=""/>
        <dsp:cNvSpPr/>
      </dsp:nvSpPr>
      <dsp:spPr>
        <a:xfrm>
          <a:off x="0" y="2713745"/>
          <a:ext cx="6391275" cy="72321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BD561A-FF8A-4F09-9C01-35A586523200}">
      <dsp:nvSpPr>
        <dsp:cNvPr id="0" name=""/>
        <dsp:cNvSpPr/>
      </dsp:nvSpPr>
      <dsp:spPr>
        <a:xfrm>
          <a:off x="218771" y="2876467"/>
          <a:ext cx="397767" cy="3977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5E099F-5173-4770-8A72-433428402782}">
      <dsp:nvSpPr>
        <dsp:cNvPr id="0" name=""/>
        <dsp:cNvSpPr/>
      </dsp:nvSpPr>
      <dsp:spPr>
        <a:xfrm>
          <a:off x="835310" y="2713745"/>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a:t>Identify ways to protect healthy tissues during radiation treatment and why it is important</a:t>
          </a:r>
          <a:endParaRPr lang="en-US" sz="1900" kern="1200"/>
        </a:p>
      </dsp:txBody>
      <dsp:txXfrm>
        <a:off x="835310" y="2713745"/>
        <a:ext cx="5555964" cy="723212"/>
      </dsp:txXfrm>
    </dsp:sp>
    <dsp:sp modelId="{D501BEAC-7419-4405-86BA-37926F87B505}">
      <dsp:nvSpPr>
        <dsp:cNvPr id="0" name=""/>
        <dsp:cNvSpPr/>
      </dsp:nvSpPr>
      <dsp:spPr>
        <a:xfrm>
          <a:off x="0" y="3617761"/>
          <a:ext cx="6391275" cy="72321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0E78C1-BC58-46B7-934B-48FE659EA3FA}">
      <dsp:nvSpPr>
        <dsp:cNvPr id="0" name=""/>
        <dsp:cNvSpPr/>
      </dsp:nvSpPr>
      <dsp:spPr>
        <a:xfrm>
          <a:off x="218771" y="3780483"/>
          <a:ext cx="397767" cy="3977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B86B65-8FD4-468A-8827-78D019A301C0}">
      <dsp:nvSpPr>
        <dsp:cNvPr id="0" name=""/>
        <dsp:cNvSpPr/>
      </dsp:nvSpPr>
      <dsp:spPr>
        <a:xfrm>
          <a:off x="835310" y="3617761"/>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a:t>Identify site specific side effects </a:t>
          </a:r>
          <a:endParaRPr lang="en-US" sz="1900" kern="1200"/>
        </a:p>
      </dsp:txBody>
      <dsp:txXfrm>
        <a:off x="835310" y="3617761"/>
        <a:ext cx="5555964" cy="723212"/>
      </dsp:txXfrm>
    </dsp:sp>
    <dsp:sp modelId="{747D8A24-F768-4BCB-B8FB-28AF40D3E41B}">
      <dsp:nvSpPr>
        <dsp:cNvPr id="0" name=""/>
        <dsp:cNvSpPr/>
      </dsp:nvSpPr>
      <dsp:spPr>
        <a:xfrm>
          <a:off x="0" y="4521777"/>
          <a:ext cx="6391275" cy="72321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B308A-76E3-4629-9925-FD697256222F}">
      <dsp:nvSpPr>
        <dsp:cNvPr id="0" name=""/>
        <dsp:cNvSpPr/>
      </dsp:nvSpPr>
      <dsp:spPr>
        <a:xfrm>
          <a:off x="218771" y="4684499"/>
          <a:ext cx="397767" cy="39776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0F4E6B6-7579-4C82-A682-D72732AA2CA3}">
      <dsp:nvSpPr>
        <dsp:cNvPr id="0" name=""/>
        <dsp:cNvSpPr/>
      </dsp:nvSpPr>
      <dsp:spPr>
        <a:xfrm>
          <a:off x="835310" y="4521777"/>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a:t>Demonstrate patient education surrounding side effect management and prevention</a:t>
          </a:r>
          <a:endParaRPr lang="en-US" sz="1900" kern="1200"/>
        </a:p>
      </dsp:txBody>
      <dsp:txXfrm>
        <a:off x="835310" y="4521777"/>
        <a:ext cx="5555964" cy="7232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EB05D-B16E-425C-BC19-C03290FC9359}">
      <dsp:nvSpPr>
        <dsp:cNvPr id="0" name=""/>
        <dsp:cNvSpPr/>
      </dsp:nvSpPr>
      <dsp:spPr>
        <a:xfrm>
          <a:off x="0" y="5907"/>
          <a:ext cx="6391275" cy="2579996"/>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It is important to minimize healthy tissue exposure while the patient is under treatment in order to reduce toxicities. </a:t>
          </a:r>
        </a:p>
      </dsp:txBody>
      <dsp:txXfrm>
        <a:off x="125945" y="131852"/>
        <a:ext cx="6139385" cy="2328106"/>
      </dsp:txXfrm>
    </dsp:sp>
    <dsp:sp modelId="{5FA6F388-5EE3-4D0E-9245-23197C842DAB}">
      <dsp:nvSpPr>
        <dsp:cNvPr id="0" name=""/>
        <dsp:cNvSpPr/>
      </dsp:nvSpPr>
      <dsp:spPr>
        <a:xfrm>
          <a:off x="0" y="2660783"/>
          <a:ext cx="6391275" cy="2579996"/>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To protect healthy tissue a variety of methods are utilized. These protections can be built into the planning process or physical interventions such as positioning or space creating devices.</a:t>
          </a:r>
        </a:p>
      </dsp:txBody>
      <dsp:txXfrm>
        <a:off x="125945" y="2786728"/>
        <a:ext cx="6139385" cy="23281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0BBE5-A30F-43CD-84DB-DAE947FAD494}">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Deep inspiration breath hold (DIBH) is a method used to protect heart tissue. The machine will only beam on when it detects the patient is holding their breath.</a:t>
          </a:r>
        </a:p>
      </dsp:txBody>
      <dsp:txXfrm>
        <a:off x="601586" y="580"/>
        <a:ext cx="2631940" cy="1579164"/>
      </dsp:txXfrm>
    </dsp:sp>
    <dsp:sp modelId="{8E94E825-F609-452A-B448-C249BCB22000}">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Wing and breast boards are positioning devices patients will lay on that will help them favorably position their anatomy for treatment. </a:t>
          </a:r>
        </a:p>
      </dsp:txBody>
      <dsp:txXfrm>
        <a:off x="3496721" y="580"/>
        <a:ext cx="2631940" cy="1579164"/>
      </dsp:txXfrm>
    </dsp:sp>
    <dsp:sp modelId="{1A36F56B-CD66-4DA6-A335-BC7580AFFE8C}">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Patients may also lay prone or supine in whichever positions reduces healthy tissue exposure to the treatment beam.</a:t>
          </a:r>
        </a:p>
      </dsp:txBody>
      <dsp:txXfrm>
        <a:off x="6391855" y="580"/>
        <a:ext cx="2631940" cy="1579164"/>
      </dsp:txXfrm>
    </dsp:sp>
    <dsp:sp modelId="{2D491D05-F4E5-48A5-807C-22430A7C3415}">
      <dsp:nvSpPr>
        <dsp:cNvPr id="0" name=""/>
        <dsp:cNvSpPr/>
      </dsp:nvSpPr>
      <dsp:spPr>
        <a:xfrm>
          <a:off x="2049153"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Pelvic patients may do a bladder and bowel prep to help displace healthy tissue from the treatment field. </a:t>
          </a:r>
        </a:p>
      </dsp:txBody>
      <dsp:txXfrm>
        <a:off x="2049153" y="1842938"/>
        <a:ext cx="2631940" cy="1579164"/>
      </dsp:txXfrm>
    </dsp:sp>
    <dsp:sp modelId="{F73BBDB1-C772-4C96-B146-38116038FF00}">
      <dsp:nvSpPr>
        <dsp:cNvPr id="0" name=""/>
        <dsp:cNvSpPr/>
      </dsp:nvSpPr>
      <dsp:spPr>
        <a:xfrm>
          <a:off x="4944288"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Rectal spacers for prostate patients.</a:t>
          </a:r>
        </a:p>
      </dsp:txBody>
      <dsp:txXfrm>
        <a:off x="4944288" y="1842938"/>
        <a:ext cx="2631940" cy="15791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39001-71D9-4B80-AB94-606D541F4655}">
      <dsp:nvSpPr>
        <dsp:cNvPr id="0" name=""/>
        <dsp:cNvSpPr/>
      </dsp:nvSpPr>
      <dsp:spPr>
        <a:xfrm>
          <a:off x="3064551" y="672839"/>
          <a:ext cx="519616" cy="91440"/>
        </a:xfrm>
        <a:custGeom>
          <a:avLst/>
          <a:gdLst/>
          <a:ahLst/>
          <a:cxnLst/>
          <a:rect l="0" t="0" r="0" b="0"/>
          <a:pathLst>
            <a:path>
              <a:moveTo>
                <a:pt x="0" y="45720"/>
              </a:moveTo>
              <a:lnTo>
                <a:pt x="175126" y="45719"/>
              </a:lnTo>
            </a:path>
            <a:path>
              <a:moveTo>
                <a:pt x="344490" y="45719"/>
              </a:moveTo>
              <a:lnTo>
                <a:pt x="519616"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r>
            <a:rPr lang="en-US" sz="1000" kern="1200"/>
            <a:t>01</a:t>
          </a:r>
        </a:p>
      </dsp:txBody>
      <dsp:txXfrm>
        <a:off x="3239678" y="649868"/>
        <a:ext cx="169363" cy="137382"/>
      </dsp:txXfrm>
    </dsp:sp>
    <dsp:sp modelId="{4007804E-1649-42FF-AB50-C40A3386847D}">
      <dsp:nvSpPr>
        <dsp:cNvPr id="0" name=""/>
        <dsp:cNvSpPr/>
      </dsp:nvSpPr>
      <dsp:spPr>
        <a:xfrm>
          <a:off x="674105" y="885"/>
          <a:ext cx="2392246" cy="1435347"/>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7222" tIns="123045" rIns="117222" bIns="123045" numCol="1" spcCol="1270" anchor="ctr" anchorCtr="0">
          <a:noAutofit/>
        </a:bodyPr>
        <a:lstStyle/>
        <a:p>
          <a:pPr marL="0" lvl="0" indent="0" algn="ctr" defTabSz="533400">
            <a:lnSpc>
              <a:spcPct val="90000"/>
            </a:lnSpc>
            <a:spcBef>
              <a:spcPct val="0"/>
            </a:spcBef>
            <a:spcAft>
              <a:spcPct val="35000"/>
            </a:spcAft>
            <a:buNone/>
          </a:pPr>
          <a:r>
            <a:rPr lang="en-US" sz="1200" kern="1200"/>
            <a:t>Side effects associated with radiation therapy are dose and site specific. The side effects are </a:t>
          </a:r>
          <a:r>
            <a:rPr lang="en-US" sz="1200" b="1" kern="1200"/>
            <a:t>LOCAL AND DO NOT TRAVEL </a:t>
          </a:r>
          <a:r>
            <a:rPr lang="en-US" sz="1200" kern="1200"/>
            <a:t>outside of the treated area.</a:t>
          </a:r>
        </a:p>
      </dsp:txBody>
      <dsp:txXfrm>
        <a:off x="674105" y="885"/>
        <a:ext cx="2392246" cy="1435347"/>
      </dsp:txXfrm>
    </dsp:sp>
    <dsp:sp modelId="{30DA24A6-8B94-4E17-A6F0-7BA9A8D199AA}">
      <dsp:nvSpPr>
        <dsp:cNvPr id="0" name=""/>
        <dsp:cNvSpPr/>
      </dsp:nvSpPr>
      <dsp:spPr>
        <a:xfrm>
          <a:off x="6007014" y="672839"/>
          <a:ext cx="519616" cy="91440"/>
        </a:xfrm>
        <a:custGeom>
          <a:avLst/>
          <a:gdLst/>
          <a:ahLst/>
          <a:cxnLst/>
          <a:rect l="0" t="0" r="0" b="0"/>
          <a:pathLst>
            <a:path>
              <a:moveTo>
                <a:pt x="0" y="45720"/>
              </a:moveTo>
              <a:lnTo>
                <a:pt x="175126" y="45719"/>
              </a:lnTo>
            </a:path>
            <a:path>
              <a:moveTo>
                <a:pt x="344490" y="45719"/>
              </a:moveTo>
              <a:lnTo>
                <a:pt x="519616" y="45720"/>
              </a:lnTo>
            </a:path>
          </a:pathLst>
        </a:custGeom>
        <a:noFill/>
        <a:ln w="9525" cap="rnd" cmpd="sng" algn="ctr">
          <a:solidFill>
            <a:schemeClr val="accent2">
              <a:hueOff val="-6588574"/>
              <a:satOff val="30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r>
            <a:rPr lang="en-US" sz="1000" kern="1200"/>
            <a:t>02</a:t>
          </a:r>
        </a:p>
      </dsp:txBody>
      <dsp:txXfrm>
        <a:off x="6182141" y="649868"/>
        <a:ext cx="169363" cy="137382"/>
      </dsp:txXfrm>
    </dsp:sp>
    <dsp:sp modelId="{73D801B3-1C7B-4BD0-9AFC-9660C255D504}">
      <dsp:nvSpPr>
        <dsp:cNvPr id="0" name=""/>
        <dsp:cNvSpPr/>
      </dsp:nvSpPr>
      <dsp:spPr>
        <a:xfrm>
          <a:off x="3616568" y="885"/>
          <a:ext cx="2392246" cy="1435347"/>
        </a:xfrm>
        <a:prstGeom prst="rect">
          <a:avLst/>
        </a:prstGeom>
        <a:gradFill rotWithShape="0">
          <a:gsLst>
            <a:gs pos="0">
              <a:schemeClr val="accent2">
                <a:hueOff val="-4941430"/>
                <a:satOff val="225"/>
                <a:lumOff val="0"/>
                <a:alphaOff val="0"/>
                <a:tint val="98000"/>
                <a:lumMod val="114000"/>
              </a:schemeClr>
            </a:gs>
            <a:gs pos="100000">
              <a:schemeClr val="accent2">
                <a:hueOff val="-4941430"/>
                <a:satOff val="225"/>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7222" tIns="123045" rIns="117222" bIns="123045" numCol="1" spcCol="1270" anchor="ctr" anchorCtr="0">
          <a:noAutofit/>
        </a:bodyPr>
        <a:lstStyle/>
        <a:p>
          <a:pPr marL="0" lvl="0" indent="0" algn="ctr" defTabSz="533400">
            <a:lnSpc>
              <a:spcPct val="90000"/>
            </a:lnSpc>
            <a:spcBef>
              <a:spcPct val="0"/>
            </a:spcBef>
            <a:spcAft>
              <a:spcPct val="35000"/>
            </a:spcAft>
            <a:buNone/>
          </a:pPr>
          <a:r>
            <a:rPr lang="en-US" sz="1200" kern="1200"/>
            <a:t>Two “universal” side effects of radiation are possible skin reactions and fatigue. Side effects typically present at week 2-3 of treatment.</a:t>
          </a:r>
        </a:p>
      </dsp:txBody>
      <dsp:txXfrm>
        <a:off x="3616568" y="885"/>
        <a:ext cx="2392246" cy="1435347"/>
      </dsp:txXfrm>
    </dsp:sp>
    <dsp:sp modelId="{CB164DAE-988A-4F6A-91F9-8134D28BA5E4}">
      <dsp:nvSpPr>
        <dsp:cNvPr id="0" name=""/>
        <dsp:cNvSpPr/>
      </dsp:nvSpPr>
      <dsp:spPr>
        <a:xfrm>
          <a:off x="1870228" y="1434433"/>
          <a:ext cx="5884925" cy="519616"/>
        </a:xfrm>
        <a:custGeom>
          <a:avLst/>
          <a:gdLst/>
          <a:ahLst/>
          <a:cxnLst/>
          <a:rect l="0" t="0" r="0" b="0"/>
          <a:pathLst>
            <a:path>
              <a:moveTo>
                <a:pt x="5884925" y="0"/>
              </a:moveTo>
              <a:lnTo>
                <a:pt x="5884925" y="276908"/>
              </a:lnTo>
              <a:lnTo>
                <a:pt x="0" y="276908"/>
              </a:lnTo>
              <a:lnTo>
                <a:pt x="0" y="519616"/>
              </a:lnTo>
            </a:path>
          </a:pathLst>
        </a:custGeom>
        <a:noFill/>
        <a:ln w="9525" cap="rnd" cmpd="sng" algn="ctr">
          <a:solidFill>
            <a:schemeClr val="accent2">
              <a:hueOff val="-13177148"/>
              <a:satOff val="601"/>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r>
            <a:rPr lang="en-US" sz="1000" kern="1200"/>
            <a:t>03</a:t>
          </a:r>
        </a:p>
      </dsp:txBody>
      <dsp:txXfrm>
        <a:off x="4664926" y="1625550"/>
        <a:ext cx="295529" cy="137382"/>
      </dsp:txXfrm>
    </dsp:sp>
    <dsp:sp modelId="{1E2E0292-1147-408D-949B-ED7D861FFCC9}">
      <dsp:nvSpPr>
        <dsp:cNvPr id="0" name=""/>
        <dsp:cNvSpPr/>
      </dsp:nvSpPr>
      <dsp:spPr>
        <a:xfrm>
          <a:off x="6559031" y="885"/>
          <a:ext cx="2392246" cy="1435347"/>
        </a:xfrm>
        <a:prstGeom prst="rect">
          <a:avLst/>
        </a:prstGeom>
        <a:gradFill rotWithShape="0">
          <a:gsLst>
            <a:gs pos="0">
              <a:schemeClr val="accent2">
                <a:hueOff val="-9882860"/>
                <a:satOff val="451"/>
                <a:lumOff val="0"/>
                <a:alphaOff val="0"/>
                <a:tint val="98000"/>
                <a:lumMod val="114000"/>
              </a:schemeClr>
            </a:gs>
            <a:gs pos="100000">
              <a:schemeClr val="accent2">
                <a:hueOff val="-9882860"/>
                <a:satOff val="45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7222" tIns="123045" rIns="117222" bIns="123045" numCol="1" spcCol="1270" anchor="ctr" anchorCtr="0">
          <a:noAutofit/>
        </a:bodyPr>
        <a:lstStyle/>
        <a:p>
          <a:pPr marL="0" lvl="0" indent="0" algn="ctr" defTabSz="533400">
            <a:lnSpc>
              <a:spcPct val="90000"/>
            </a:lnSpc>
            <a:spcBef>
              <a:spcPct val="0"/>
            </a:spcBef>
            <a:spcAft>
              <a:spcPct val="35000"/>
            </a:spcAft>
            <a:buNone/>
          </a:pPr>
          <a:r>
            <a:rPr lang="en-US" sz="1200" kern="1200"/>
            <a:t>When given alone, side effects from radiation are typically mild.</a:t>
          </a:r>
        </a:p>
      </dsp:txBody>
      <dsp:txXfrm>
        <a:off x="6559031" y="885"/>
        <a:ext cx="2392246" cy="1435347"/>
      </dsp:txXfrm>
    </dsp:sp>
    <dsp:sp modelId="{1C2A6557-7DF1-4511-A454-14FAE10FFF38}">
      <dsp:nvSpPr>
        <dsp:cNvPr id="0" name=""/>
        <dsp:cNvSpPr/>
      </dsp:nvSpPr>
      <dsp:spPr>
        <a:xfrm>
          <a:off x="3064551" y="2658403"/>
          <a:ext cx="519616" cy="91440"/>
        </a:xfrm>
        <a:custGeom>
          <a:avLst/>
          <a:gdLst/>
          <a:ahLst/>
          <a:cxnLst/>
          <a:rect l="0" t="0" r="0" b="0"/>
          <a:pathLst>
            <a:path>
              <a:moveTo>
                <a:pt x="0" y="45720"/>
              </a:moveTo>
              <a:lnTo>
                <a:pt x="175126" y="45719"/>
              </a:lnTo>
            </a:path>
            <a:path>
              <a:moveTo>
                <a:pt x="344490" y="45719"/>
              </a:moveTo>
              <a:lnTo>
                <a:pt x="519616" y="45720"/>
              </a:lnTo>
            </a:path>
          </a:pathLst>
        </a:custGeom>
        <a:noFill/>
        <a:ln w="9525" cap="rnd" cmpd="sng" algn="ctr">
          <a:solidFill>
            <a:schemeClr val="accent2">
              <a:hueOff val="-19765721"/>
              <a:satOff val="901"/>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r>
            <a:rPr lang="en-US" sz="1000" kern="1200"/>
            <a:t>04</a:t>
          </a:r>
        </a:p>
      </dsp:txBody>
      <dsp:txXfrm>
        <a:off x="3239678" y="2635432"/>
        <a:ext cx="169363" cy="137382"/>
      </dsp:txXfrm>
    </dsp:sp>
    <dsp:sp modelId="{21DDBBB0-4088-4AE8-A196-461855A81F4D}">
      <dsp:nvSpPr>
        <dsp:cNvPr id="0" name=""/>
        <dsp:cNvSpPr/>
      </dsp:nvSpPr>
      <dsp:spPr>
        <a:xfrm>
          <a:off x="674105" y="1986449"/>
          <a:ext cx="2392246" cy="1435347"/>
        </a:xfrm>
        <a:prstGeom prst="rect">
          <a:avLst/>
        </a:prstGeom>
        <a:gradFill rotWithShape="0">
          <a:gsLst>
            <a:gs pos="0">
              <a:schemeClr val="accent2">
                <a:hueOff val="-14824290"/>
                <a:satOff val="676"/>
                <a:lumOff val="0"/>
                <a:alphaOff val="0"/>
                <a:tint val="98000"/>
                <a:lumMod val="114000"/>
              </a:schemeClr>
            </a:gs>
            <a:gs pos="100000">
              <a:schemeClr val="accent2">
                <a:hueOff val="-14824290"/>
                <a:satOff val="676"/>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7222" tIns="123045" rIns="117222" bIns="123045" numCol="1" spcCol="1270" anchor="ctr" anchorCtr="0">
          <a:noAutofit/>
        </a:bodyPr>
        <a:lstStyle/>
        <a:p>
          <a:pPr marL="0" lvl="0" indent="0" algn="ctr" defTabSz="533400">
            <a:lnSpc>
              <a:spcPct val="90000"/>
            </a:lnSpc>
            <a:spcBef>
              <a:spcPct val="0"/>
            </a:spcBef>
            <a:spcAft>
              <a:spcPct val="35000"/>
            </a:spcAft>
            <a:buNone/>
          </a:pPr>
          <a:r>
            <a:rPr lang="en-US" sz="1200" kern="1200"/>
            <a:t>Patients who are receiving chemotherapy concurrently with radiation tend to experience worse side effects than those who receive radiation alone. </a:t>
          </a:r>
        </a:p>
      </dsp:txBody>
      <dsp:txXfrm>
        <a:off x="674105" y="1986449"/>
        <a:ext cx="2392246" cy="1435347"/>
      </dsp:txXfrm>
    </dsp:sp>
    <dsp:sp modelId="{8611046E-D8C9-4552-8666-0A1D186E3D85}">
      <dsp:nvSpPr>
        <dsp:cNvPr id="0" name=""/>
        <dsp:cNvSpPr/>
      </dsp:nvSpPr>
      <dsp:spPr>
        <a:xfrm>
          <a:off x="3616568" y="1986449"/>
          <a:ext cx="2392246" cy="1435347"/>
        </a:xfrm>
        <a:prstGeom prst="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7222" tIns="123045" rIns="117222" bIns="123045" numCol="1" spcCol="1270" anchor="ctr" anchorCtr="0">
          <a:noAutofit/>
        </a:bodyPr>
        <a:lstStyle/>
        <a:p>
          <a:pPr marL="0" lvl="0" indent="0" algn="ctr" defTabSz="533400">
            <a:lnSpc>
              <a:spcPct val="90000"/>
            </a:lnSpc>
            <a:spcBef>
              <a:spcPct val="0"/>
            </a:spcBef>
            <a:spcAft>
              <a:spcPct val="35000"/>
            </a:spcAft>
            <a:buNone/>
          </a:pPr>
          <a:r>
            <a:rPr lang="en-US" sz="1200" kern="1200"/>
            <a:t>Chemotherapy is given to patients at the same time as radiation to sensitize the tumor, making it more sensitive to the radiation. </a:t>
          </a:r>
        </a:p>
      </dsp:txBody>
      <dsp:txXfrm>
        <a:off x="3616568" y="1986449"/>
        <a:ext cx="2392246" cy="14353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1691E-E67E-4324-87E8-08E100D33B71}">
      <dsp:nvSpPr>
        <dsp:cNvPr id="0" name=""/>
        <dsp:cNvSpPr/>
      </dsp:nvSpPr>
      <dsp:spPr>
        <a:xfrm>
          <a:off x="0" y="1507"/>
          <a:ext cx="9625383"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2C1BFD99-C4F3-489B-AC52-781C96CBC52A}">
      <dsp:nvSpPr>
        <dsp:cNvPr id="0" name=""/>
        <dsp:cNvSpPr/>
      </dsp:nvSpPr>
      <dsp:spPr>
        <a:xfrm>
          <a:off x="0" y="1507"/>
          <a:ext cx="9625383" cy="102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0" i="0" kern="1200"/>
            <a:t>Anticipate</a:t>
          </a:r>
          <a:endParaRPr lang="en-US" sz="4800" kern="1200"/>
        </a:p>
      </dsp:txBody>
      <dsp:txXfrm>
        <a:off x="0" y="1507"/>
        <a:ext cx="9625383" cy="1027815"/>
      </dsp:txXfrm>
    </dsp:sp>
    <dsp:sp modelId="{33FFFE71-9D12-4CF3-9BD1-ED847AE77328}">
      <dsp:nvSpPr>
        <dsp:cNvPr id="0" name=""/>
        <dsp:cNvSpPr/>
      </dsp:nvSpPr>
      <dsp:spPr>
        <a:xfrm>
          <a:off x="0" y="1029322"/>
          <a:ext cx="9625383" cy="0"/>
        </a:xfrm>
        <a:prstGeom prst="lin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057C531-75A0-43BD-9E23-DEBBD349F798}">
      <dsp:nvSpPr>
        <dsp:cNvPr id="0" name=""/>
        <dsp:cNvSpPr/>
      </dsp:nvSpPr>
      <dsp:spPr>
        <a:xfrm>
          <a:off x="0" y="1029322"/>
          <a:ext cx="9625383" cy="102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0" i="0" kern="1200"/>
            <a:t>Educate</a:t>
          </a:r>
          <a:endParaRPr lang="en-US" sz="4800" kern="1200"/>
        </a:p>
      </dsp:txBody>
      <dsp:txXfrm>
        <a:off x="0" y="1029322"/>
        <a:ext cx="9625383" cy="1027815"/>
      </dsp:txXfrm>
    </dsp:sp>
    <dsp:sp modelId="{5320CEC5-EBD9-4CE1-8644-D4302422318B}">
      <dsp:nvSpPr>
        <dsp:cNvPr id="0" name=""/>
        <dsp:cNvSpPr/>
      </dsp:nvSpPr>
      <dsp:spPr>
        <a:xfrm>
          <a:off x="0" y="2057138"/>
          <a:ext cx="9625383" cy="0"/>
        </a:xfrm>
        <a:prstGeom prst="lin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EEBA9087-25CB-4F86-9325-712844F26344}">
      <dsp:nvSpPr>
        <dsp:cNvPr id="0" name=""/>
        <dsp:cNvSpPr/>
      </dsp:nvSpPr>
      <dsp:spPr>
        <a:xfrm>
          <a:off x="0" y="2057138"/>
          <a:ext cx="9625383" cy="102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0" i="0" kern="1200"/>
            <a:t>Evaluate/Assess</a:t>
          </a:r>
          <a:endParaRPr lang="en-US" sz="4800" kern="1200"/>
        </a:p>
      </dsp:txBody>
      <dsp:txXfrm>
        <a:off x="0" y="2057138"/>
        <a:ext cx="9625383" cy="1027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31B8B-1D7B-5247-8E52-49AFEC4C0917}">
      <dsp:nvSpPr>
        <dsp:cNvPr id="0" name=""/>
        <dsp:cNvSpPr/>
      </dsp:nvSpPr>
      <dsp:spPr>
        <a:xfrm>
          <a:off x="3278" y="550688"/>
          <a:ext cx="2601325" cy="15607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t>The radiation oncology team is composed of multidisciplinary experts, each utilizing their specialized skills to deliver exceptional care to patients.</a:t>
          </a:r>
          <a:endParaRPr lang="en-US" sz="1400" kern="1200"/>
        </a:p>
      </dsp:txBody>
      <dsp:txXfrm>
        <a:off x="3278" y="550688"/>
        <a:ext cx="2601325" cy="1560795"/>
      </dsp:txXfrm>
    </dsp:sp>
    <dsp:sp modelId="{224C6C43-7422-0547-B171-85291D06205D}">
      <dsp:nvSpPr>
        <dsp:cNvPr id="0" name=""/>
        <dsp:cNvSpPr/>
      </dsp:nvSpPr>
      <dsp:spPr>
        <a:xfrm>
          <a:off x="2864736" y="550688"/>
          <a:ext cx="2601325" cy="15607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Radiation Oncologist-This is a physician who specializes in using radiation to treat cancer. </a:t>
          </a:r>
        </a:p>
      </dsp:txBody>
      <dsp:txXfrm>
        <a:off x="2864736" y="550688"/>
        <a:ext cx="2601325" cy="1560795"/>
      </dsp:txXfrm>
    </dsp:sp>
    <dsp:sp modelId="{17175091-127C-D047-8E39-625C20C6D301}">
      <dsp:nvSpPr>
        <dsp:cNvPr id="0" name=""/>
        <dsp:cNvSpPr/>
      </dsp:nvSpPr>
      <dsp:spPr>
        <a:xfrm>
          <a:off x="5726194" y="550688"/>
          <a:ext cx="2601325" cy="15607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Medical Physicist-Works closely with the radiation oncologist and radiation therapists to ensure that complex treatments are customized precisely for each patient. </a:t>
          </a:r>
        </a:p>
      </dsp:txBody>
      <dsp:txXfrm>
        <a:off x="5726194" y="550688"/>
        <a:ext cx="2601325" cy="1560795"/>
      </dsp:txXfrm>
    </dsp:sp>
    <dsp:sp modelId="{F86D73FB-04C4-DF40-9269-3DCBAE2A939A}">
      <dsp:nvSpPr>
        <dsp:cNvPr id="0" name=""/>
        <dsp:cNvSpPr/>
      </dsp:nvSpPr>
      <dsp:spPr>
        <a:xfrm>
          <a:off x="8587651" y="550688"/>
          <a:ext cx="2601325" cy="15607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Medical Dosimetrist-Develop, monitor and optimize patient treatment plans that are tailored to the patients needs.</a:t>
          </a:r>
        </a:p>
      </dsp:txBody>
      <dsp:txXfrm>
        <a:off x="8587651" y="550688"/>
        <a:ext cx="2601325" cy="1560795"/>
      </dsp:txXfrm>
    </dsp:sp>
    <dsp:sp modelId="{5D0FD0EC-D5D6-E347-BED5-6D499D901A95}">
      <dsp:nvSpPr>
        <dsp:cNvPr id="0" name=""/>
        <dsp:cNvSpPr/>
      </dsp:nvSpPr>
      <dsp:spPr>
        <a:xfrm>
          <a:off x="3278" y="2371616"/>
          <a:ext cx="2601325" cy="15607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Radiation Therapist-Administers the radiation treatment as prescribed.</a:t>
          </a:r>
        </a:p>
      </dsp:txBody>
      <dsp:txXfrm>
        <a:off x="3278" y="2371616"/>
        <a:ext cx="2601325" cy="1560795"/>
      </dsp:txXfrm>
    </dsp:sp>
    <dsp:sp modelId="{1D904251-E36B-3C4F-A4C3-FEAC43C40BAF}">
      <dsp:nvSpPr>
        <dsp:cNvPr id="0" name=""/>
        <dsp:cNvSpPr/>
      </dsp:nvSpPr>
      <dsp:spPr>
        <a:xfrm>
          <a:off x="2864736" y="2371616"/>
          <a:ext cx="2601325" cy="15607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Radiation Oncology Nurse- provides nursing care before, during, and after radiation treatment. They perform assessments, patient education, and care coordination for all patients. </a:t>
          </a:r>
        </a:p>
      </dsp:txBody>
      <dsp:txXfrm>
        <a:off x="2864736" y="2371616"/>
        <a:ext cx="2601325" cy="1560795"/>
      </dsp:txXfrm>
    </dsp:sp>
    <dsp:sp modelId="{FDD4B28A-0E8F-FA48-95D2-3EDE054C3FD9}">
      <dsp:nvSpPr>
        <dsp:cNvPr id="0" name=""/>
        <dsp:cNvSpPr/>
      </dsp:nvSpPr>
      <dsp:spPr>
        <a:xfrm>
          <a:off x="5726194" y="2371616"/>
          <a:ext cx="2601325" cy="15607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PSR’s or Administrative Assistants-Schedule patient’s appointments, within the clinic as well as outside procedures and tests.</a:t>
          </a:r>
        </a:p>
      </dsp:txBody>
      <dsp:txXfrm>
        <a:off x="5726194" y="2371616"/>
        <a:ext cx="2601325" cy="1560795"/>
      </dsp:txXfrm>
    </dsp:sp>
    <dsp:sp modelId="{EDEC067C-2B73-D649-ABFD-7DF37E0DF06A}">
      <dsp:nvSpPr>
        <dsp:cNvPr id="0" name=""/>
        <dsp:cNvSpPr/>
      </dsp:nvSpPr>
      <dsp:spPr>
        <a:xfrm>
          <a:off x="8587651" y="2371616"/>
          <a:ext cx="2601325" cy="15607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Billers/Coders-Ensure that insurance authorizations are obtained timely.</a:t>
          </a:r>
        </a:p>
      </dsp:txBody>
      <dsp:txXfrm>
        <a:off x="8587651" y="2371616"/>
        <a:ext cx="2601325" cy="1560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0AA32-6E4C-4AD8-930B-9585DAD67F54}">
      <dsp:nvSpPr>
        <dsp:cNvPr id="0" name=""/>
        <dsp:cNvSpPr/>
      </dsp:nvSpPr>
      <dsp:spPr>
        <a:xfrm>
          <a:off x="0" y="11228"/>
          <a:ext cx="6391275" cy="791505"/>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Care coordination</a:t>
          </a:r>
        </a:p>
      </dsp:txBody>
      <dsp:txXfrm>
        <a:off x="38638" y="49866"/>
        <a:ext cx="6313999" cy="714229"/>
      </dsp:txXfrm>
    </dsp:sp>
    <dsp:sp modelId="{7B2BCAB1-87F7-4520-B330-3FD9288ECF1A}">
      <dsp:nvSpPr>
        <dsp:cNvPr id="0" name=""/>
        <dsp:cNvSpPr/>
      </dsp:nvSpPr>
      <dsp:spPr>
        <a:xfrm>
          <a:off x="0" y="897773"/>
          <a:ext cx="6391275" cy="791505"/>
        </a:xfrm>
        <a:prstGeom prst="roundRect">
          <a:avLst/>
        </a:prstGeom>
        <a:solidFill>
          <a:schemeClr val="accent5">
            <a:hueOff val="487685"/>
            <a:satOff val="-3889"/>
            <a:lumOff val="-294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Assessment</a:t>
          </a:r>
        </a:p>
      </dsp:txBody>
      <dsp:txXfrm>
        <a:off x="38638" y="936411"/>
        <a:ext cx="6313999" cy="714229"/>
      </dsp:txXfrm>
    </dsp:sp>
    <dsp:sp modelId="{2A728E53-92CA-46AE-9368-2F477F9964F8}">
      <dsp:nvSpPr>
        <dsp:cNvPr id="0" name=""/>
        <dsp:cNvSpPr/>
      </dsp:nvSpPr>
      <dsp:spPr>
        <a:xfrm>
          <a:off x="0" y="1784318"/>
          <a:ext cx="6391275" cy="791505"/>
        </a:xfrm>
        <a:prstGeom prst="roundRect">
          <a:avLst/>
        </a:prstGeom>
        <a:solidFill>
          <a:schemeClr val="accent5">
            <a:hueOff val="975370"/>
            <a:satOff val="-7777"/>
            <a:lumOff val="-588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Education</a:t>
          </a:r>
        </a:p>
      </dsp:txBody>
      <dsp:txXfrm>
        <a:off x="38638" y="1822956"/>
        <a:ext cx="6313999" cy="714229"/>
      </dsp:txXfrm>
    </dsp:sp>
    <dsp:sp modelId="{D683C3FF-FDC1-40E2-8CF0-B1153A9464E6}">
      <dsp:nvSpPr>
        <dsp:cNvPr id="0" name=""/>
        <dsp:cNvSpPr/>
      </dsp:nvSpPr>
      <dsp:spPr>
        <a:xfrm>
          <a:off x="0" y="2670863"/>
          <a:ext cx="6391275" cy="791505"/>
        </a:xfrm>
        <a:prstGeom prst="roundRect">
          <a:avLst/>
        </a:prstGeom>
        <a:solidFill>
          <a:schemeClr val="accent5">
            <a:hueOff val="1463055"/>
            <a:satOff val="-11666"/>
            <a:lumOff val="-882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Assist with procedures</a:t>
          </a:r>
        </a:p>
      </dsp:txBody>
      <dsp:txXfrm>
        <a:off x="38638" y="2709501"/>
        <a:ext cx="6313999" cy="714229"/>
      </dsp:txXfrm>
    </dsp:sp>
    <dsp:sp modelId="{3F772332-2C56-4729-8EA2-AB8BF6FB71C7}">
      <dsp:nvSpPr>
        <dsp:cNvPr id="0" name=""/>
        <dsp:cNvSpPr/>
      </dsp:nvSpPr>
      <dsp:spPr>
        <a:xfrm>
          <a:off x="0" y="3557408"/>
          <a:ext cx="6391275" cy="791505"/>
        </a:xfrm>
        <a:prstGeom prst="roundRect">
          <a:avLst/>
        </a:prstGeom>
        <a:solidFill>
          <a:schemeClr val="accent5">
            <a:hueOff val="1950740"/>
            <a:satOff val="-15554"/>
            <a:lumOff val="-1176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Phone triage</a:t>
          </a:r>
        </a:p>
      </dsp:txBody>
      <dsp:txXfrm>
        <a:off x="38638" y="3596046"/>
        <a:ext cx="6313999" cy="714229"/>
      </dsp:txXfrm>
    </dsp:sp>
    <dsp:sp modelId="{43CCDB1B-9F11-41C3-A002-378969AE0295}">
      <dsp:nvSpPr>
        <dsp:cNvPr id="0" name=""/>
        <dsp:cNvSpPr/>
      </dsp:nvSpPr>
      <dsp:spPr>
        <a:xfrm>
          <a:off x="0" y="4443953"/>
          <a:ext cx="6391275" cy="791505"/>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Emotional Support</a:t>
          </a:r>
        </a:p>
      </dsp:txBody>
      <dsp:txXfrm>
        <a:off x="38638" y="4482591"/>
        <a:ext cx="6313999" cy="7142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6BCD2-0CFC-46AA-A87C-B33D4BAB1C4E}">
      <dsp:nvSpPr>
        <dsp:cNvPr id="0" name=""/>
        <dsp:cNvSpPr/>
      </dsp:nvSpPr>
      <dsp:spPr>
        <a:xfrm>
          <a:off x="0" y="2802106"/>
          <a:ext cx="8825659" cy="6130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In fractionated therapy a patient is prescribed a large dose of radiation that is then split into fractions (% of dose divided into daily treatments) and delivered over multiple appointments.</a:t>
          </a:r>
        </a:p>
      </dsp:txBody>
      <dsp:txXfrm>
        <a:off x="0" y="2802106"/>
        <a:ext cx="8825659" cy="613032"/>
      </dsp:txXfrm>
    </dsp:sp>
    <dsp:sp modelId="{0317A974-B3DB-4B1C-A00B-BADFF88DDFBE}">
      <dsp:nvSpPr>
        <dsp:cNvPr id="0" name=""/>
        <dsp:cNvSpPr/>
      </dsp:nvSpPr>
      <dsp:spPr>
        <a:xfrm rot="10800000">
          <a:off x="0" y="1868457"/>
          <a:ext cx="8825659" cy="942843"/>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The treatment modality and intent will determine the method of radiation delivery, number, and frequency of visits</a:t>
          </a:r>
        </a:p>
      </dsp:txBody>
      <dsp:txXfrm rot="10800000">
        <a:off x="0" y="1868457"/>
        <a:ext cx="8825659" cy="612631"/>
      </dsp:txXfrm>
    </dsp:sp>
    <dsp:sp modelId="{ABF3031A-6D12-4F23-98E7-824A64EE301B}">
      <dsp:nvSpPr>
        <dsp:cNvPr id="0" name=""/>
        <dsp:cNvSpPr/>
      </dsp:nvSpPr>
      <dsp:spPr>
        <a:xfrm rot="10800000">
          <a:off x="0" y="934809"/>
          <a:ext cx="8825659" cy="942843"/>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Radiation therapy treatment delivery typically occurs via three modalities.</a:t>
          </a:r>
        </a:p>
      </dsp:txBody>
      <dsp:txXfrm rot="-10800000">
        <a:off x="0" y="934809"/>
        <a:ext cx="8825659" cy="330938"/>
      </dsp:txXfrm>
    </dsp:sp>
    <dsp:sp modelId="{EB65A1B0-BC16-4F7D-AA48-0899B0660CCF}">
      <dsp:nvSpPr>
        <dsp:cNvPr id="0" name=""/>
        <dsp:cNvSpPr/>
      </dsp:nvSpPr>
      <dsp:spPr>
        <a:xfrm>
          <a:off x="4309" y="1265747"/>
          <a:ext cx="2939013" cy="28191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External beam radiation</a:t>
          </a:r>
        </a:p>
      </dsp:txBody>
      <dsp:txXfrm>
        <a:off x="4309" y="1265747"/>
        <a:ext cx="2939013" cy="281910"/>
      </dsp:txXfrm>
    </dsp:sp>
    <dsp:sp modelId="{8A3683B9-6E12-4AF2-BB21-BCD24F84E7F3}">
      <dsp:nvSpPr>
        <dsp:cNvPr id="0" name=""/>
        <dsp:cNvSpPr/>
      </dsp:nvSpPr>
      <dsp:spPr>
        <a:xfrm>
          <a:off x="2943322" y="1265747"/>
          <a:ext cx="2939013" cy="28191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Internal radiation (Brachytherapy)</a:t>
          </a:r>
        </a:p>
      </dsp:txBody>
      <dsp:txXfrm>
        <a:off x="2943322" y="1265747"/>
        <a:ext cx="2939013" cy="281910"/>
      </dsp:txXfrm>
    </dsp:sp>
    <dsp:sp modelId="{DB4E9420-DA5F-4078-BA9C-82F4C3A0E71D}">
      <dsp:nvSpPr>
        <dsp:cNvPr id="0" name=""/>
        <dsp:cNvSpPr/>
      </dsp:nvSpPr>
      <dsp:spPr>
        <a:xfrm>
          <a:off x="5882336" y="1265747"/>
          <a:ext cx="2939013" cy="28191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Systemic radiation (Radiopharmaceuticals)</a:t>
          </a:r>
        </a:p>
      </dsp:txBody>
      <dsp:txXfrm>
        <a:off x="5882336" y="1265747"/>
        <a:ext cx="2939013" cy="281910"/>
      </dsp:txXfrm>
    </dsp:sp>
    <dsp:sp modelId="{8F530787-5DD3-47EB-9C09-2CEC1E2320B3}">
      <dsp:nvSpPr>
        <dsp:cNvPr id="0" name=""/>
        <dsp:cNvSpPr/>
      </dsp:nvSpPr>
      <dsp:spPr>
        <a:xfrm rot="10800000">
          <a:off x="0" y="1161"/>
          <a:ext cx="8825659" cy="942843"/>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High energy radiation is used to cause cell death by damaging target cell DNA.</a:t>
          </a:r>
        </a:p>
      </dsp:txBody>
      <dsp:txXfrm rot="10800000">
        <a:off x="0" y="1161"/>
        <a:ext cx="8825659" cy="6126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8F0DD-7E1A-4679-B2D4-E324364C25EF}">
      <dsp:nvSpPr>
        <dsp:cNvPr id="0" name=""/>
        <dsp:cNvSpPr/>
      </dsp:nvSpPr>
      <dsp:spPr>
        <a:xfrm>
          <a:off x="0" y="2201"/>
          <a:ext cx="6391275" cy="150430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355DD6-4528-43CC-A8D9-9454269954F2}">
      <dsp:nvSpPr>
        <dsp:cNvPr id="0" name=""/>
        <dsp:cNvSpPr/>
      </dsp:nvSpPr>
      <dsp:spPr>
        <a:xfrm>
          <a:off x="455053" y="340670"/>
          <a:ext cx="827369" cy="8273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56A3937-6670-4845-B5DE-5F2203845CF5}">
      <dsp:nvSpPr>
        <dsp:cNvPr id="0" name=""/>
        <dsp:cNvSpPr/>
      </dsp:nvSpPr>
      <dsp:spPr>
        <a:xfrm>
          <a:off x="1737475" y="2201"/>
          <a:ext cx="4588412" cy="150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06" tIns="159206" rIns="159206" bIns="159206" numCol="1" spcCol="1270" anchor="ctr" anchorCtr="0">
          <a:noAutofit/>
        </a:bodyPr>
        <a:lstStyle/>
        <a:p>
          <a:pPr marL="0" lvl="0" indent="0" algn="l" defTabSz="622300">
            <a:lnSpc>
              <a:spcPct val="100000"/>
            </a:lnSpc>
            <a:spcBef>
              <a:spcPct val="0"/>
            </a:spcBef>
            <a:spcAft>
              <a:spcPct val="35000"/>
            </a:spcAft>
            <a:buNone/>
          </a:pPr>
          <a:r>
            <a:rPr lang="en-US" sz="1400" b="0" i="0" kern="1200"/>
            <a:t>The bulk of patients referred to Radiation Oncology will receive external beam radiation. External beam radiation treatments are delivered using a machine called a linear particle accelerator which is often abbreviated as </a:t>
          </a:r>
          <a:r>
            <a:rPr lang="en-US" sz="1400" b="0" i="1" kern="1200"/>
            <a:t>LINAC</a:t>
          </a:r>
          <a:r>
            <a:rPr lang="en-US" sz="1400" b="0" i="0" kern="1200"/>
            <a:t>.</a:t>
          </a:r>
          <a:endParaRPr lang="en-US" sz="1400" kern="1200"/>
        </a:p>
      </dsp:txBody>
      <dsp:txXfrm>
        <a:off x="1737475" y="2201"/>
        <a:ext cx="4588412" cy="1504307"/>
      </dsp:txXfrm>
    </dsp:sp>
    <dsp:sp modelId="{B27F9FD0-2B22-4F26-9FE2-0C5E4F26F7CE}">
      <dsp:nvSpPr>
        <dsp:cNvPr id="0" name=""/>
        <dsp:cNvSpPr/>
      </dsp:nvSpPr>
      <dsp:spPr>
        <a:xfrm>
          <a:off x="0" y="1871189"/>
          <a:ext cx="6391275" cy="150430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35BC1-E232-4D5E-BE67-8D3F8092612E}">
      <dsp:nvSpPr>
        <dsp:cNvPr id="0" name=""/>
        <dsp:cNvSpPr/>
      </dsp:nvSpPr>
      <dsp:spPr>
        <a:xfrm>
          <a:off x="455053" y="2209658"/>
          <a:ext cx="827369" cy="8273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37A4292-1183-4D69-BE6D-0CDD16E0FD3A}">
      <dsp:nvSpPr>
        <dsp:cNvPr id="0" name=""/>
        <dsp:cNvSpPr/>
      </dsp:nvSpPr>
      <dsp:spPr>
        <a:xfrm>
          <a:off x="1737475" y="1871189"/>
          <a:ext cx="4588412" cy="150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06" tIns="159206" rIns="159206" bIns="159206" numCol="1" spcCol="1270" anchor="ctr" anchorCtr="0">
          <a:noAutofit/>
        </a:bodyPr>
        <a:lstStyle/>
        <a:p>
          <a:pPr marL="0" lvl="0" indent="0" algn="l" defTabSz="622300">
            <a:lnSpc>
              <a:spcPct val="100000"/>
            </a:lnSpc>
            <a:spcBef>
              <a:spcPct val="0"/>
            </a:spcBef>
            <a:spcAft>
              <a:spcPct val="35000"/>
            </a:spcAft>
            <a:buNone/>
          </a:pPr>
          <a:r>
            <a:rPr lang="en-US" sz="1400" b="0" i="0" kern="1200"/>
            <a:t>The radiation energy that is delivered to the patient is created by directing a particle beam into a block of tungsten which creates radioactive particles.</a:t>
          </a:r>
          <a:endParaRPr lang="en-US" sz="1400" kern="1200"/>
        </a:p>
      </dsp:txBody>
      <dsp:txXfrm>
        <a:off x="1737475" y="1871189"/>
        <a:ext cx="4588412" cy="1504307"/>
      </dsp:txXfrm>
    </dsp:sp>
    <dsp:sp modelId="{B66DEDF8-A71A-4499-85D0-3BD81A2FCBB3}">
      <dsp:nvSpPr>
        <dsp:cNvPr id="0" name=""/>
        <dsp:cNvSpPr/>
      </dsp:nvSpPr>
      <dsp:spPr>
        <a:xfrm>
          <a:off x="0" y="3740177"/>
          <a:ext cx="6391275" cy="150430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9C50F-B862-42FA-A7CC-65E756A72419}">
      <dsp:nvSpPr>
        <dsp:cNvPr id="0" name=""/>
        <dsp:cNvSpPr/>
      </dsp:nvSpPr>
      <dsp:spPr>
        <a:xfrm>
          <a:off x="455053" y="4078647"/>
          <a:ext cx="827369" cy="8273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047201C-DF6E-4FD6-B4B8-B1A5E36CDD8B}">
      <dsp:nvSpPr>
        <dsp:cNvPr id="0" name=""/>
        <dsp:cNvSpPr/>
      </dsp:nvSpPr>
      <dsp:spPr>
        <a:xfrm>
          <a:off x="1737475" y="3740177"/>
          <a:ext cx="4588412" cy="150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06" tIns="159206" rIns="159206" bIns="159206" numCol="1" spcCol="1270" anchor="ctr" anchorCtr="0">
          <a:noAutofit/>
        </a:bodyPr>
        <a:lstStyle/>
        <a:p>
          <a:pPr marL="0" lvl="0" indent="0" algn="l" defTabSz="622300">
            <a:lnSpc>
              <a:spcPct val="100000"/>
            </a:lnSpc>
            <a:spcBef>
              <a:spcPct val="0"/>
            </a:spcBef>
            <a:spcAft>
              <a:spcPct val="35000"/>
            </a:spcAft>
            <a:buNone/>
          </a:pPr>
          <a:r>
            <a:rPr lang="en-US" sz="1400" b="0" i="0" kern="1200"/>
            <a:t>These particles are then accurately and precisely directed into the target area inside of the patient where they will interact with the DNA of cells located within the treated tissue.</a:t>
          </a:r>
          <a:endParaRPr lang="en-US" sz="1400" kern="1200"/>
        </a:p>
      </dsp:txBody>
      <dsp:txXfrm>
        <a:off x="1737475" y="3740177"/>
        <a:ext cx="4588412" cy="15043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0CD31-5BBF-4BBD-8920-05E72D7F281C}">
      <dsp:nvSpPr>
        <dsp:cNvPr id="0" name=""/>
        <dsp:cNvSpPr/>
      </dsp:nvSpPr>
      <dsp:spPr>
        <a:xfrm>
          <a:off x="572293" y="0"/>
          <a:ext cx="5246687" cy="5246687"/>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9AD86-67F3-400F-854C-9AA12E751907}">
      <dsp:nvSpPr>
        <dsp:cNvPr id="0" name=""/>
        <dsp:cNvSpPr/>
      </dsp:nvSpPr>
      <dsp:spPr>
        <a:xfrm>
          <a:off x="1070729" y="498435"/>
          <a:ext cx="2046207" cy="2046207"/>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a:t>Brachytherapy</a:t>
          </a:r>
        </a:p>
        <a:p>
          <a:pPr marL="0" lvl="0" indent="0" algn="ctr" defTabSz="488950">
            <a:lnSpc>
              <a:spcPct val="90000"/>
            </a:lnSpc>
            <a:spcBef>
              <a:spcPct val="0"/>
            </a:spcBef>
            <a:spcAft>
              <a:spcPct val="35000"/>
            </a:spcAft>
            <a:buNone/>
          </a:pPr>
          <a:endParaRPr lang="en-US" sz="1100" b="0" i="1" kern="1200"/>
        </a:p>
        <a:p>
          <a:pPr marL="0" lvl="0" indent="0" algn="ctr" defTabSz="488950">
            <a:lnSpc>
              <a:spcPct val="90000"/>
            </a:lnSpc>
            <a:spcBef>
              <a:spcPct val="0"/>
            </a:spcBef>
            <a:spcAft>
              <a:spcPct val="35000"/>
            </a:spcAft>
            <a:buNone/>
          </a:pPr>
          <a:r>
            <a:rPr lang="en-US" sz="1100" b="0" i="0" kern="1200"/>
            <a:t> Radioactive source delivered through implants placed into the patient.</a:t>
          </a:r>
        </a:p>
        <a:p>
          <a:pPr marL="0" lvl="0" indent="0" algn="ctr" defTabSz="488950">
            <a:lnSpc>
              <a:spcPct val="90000"/>
            </a:lnSpc>
            <a:spcBef>
              <a:spcPct val="0"/>
            </a:spcBef>
            <a:spcAft>
              <a:spcPct val="35000"/>
            </a:spcAft>
            <a:buNone/>
          </a:pPr>
          <a:endParaRPr lang="en-US" sz="1100" b="0" i="0" kern="1200"/>
        </a:p>
        <a:p>
          <a:pPr marL="0" lvl="0" indent="0" algn="ctr" defTabSz="488950">
            <a:lnSpc>
              <a:spcPct val="90000"/>
            </a:lnSpc>
            <a:spcBef>
              <a:spcPct val="0"/>
            </a:spcBef>
            <a:spcAft>
              <a:spcPct val="35000"/>
            </a:spcAft>
            <a:buNone/>
          </a:pPr>
          <a:r>
            <a:rPr lang="en-US" sz="1100" kern="1200"/>
            <a:t>Low Dose (LDR)</a:t>
          </a:r>
        </a:p>
        <a:p>
          <a:pPr marL="0" lvl="0" indent="0" algn="ctr" defTabSz="488950">
            <a:lnSpc>
              <a:spcPct val="90000"/>
            </a:lnSpc>
            <a:spcBef>
              <a:spcPct val="0"/>
            </a:spcBef>
            <a:spcAft>
              <a:spcPct val="35000"/>
            </a:spcAft>
            <a:buNone/>
          </a:pPr>
          <a:r>
            <a:rPr lang="en-US" sz="1100" kern="1200"/>
            <a:t>High Dose (HDR)</a:t>
          </a:r>
        </a:p>
      </dsp:txBody>
      <dsp:txXfrm>
        <a:off x="1170617" y="598323"/>
        <a:ext cx="1846431" cy="1846431"/>
      </dsp:txXfrm>
    </dsp:sp>
    <dsp:sp modelId="{DFE05744-E360-4BC3-B83C-3B38E75F2341}">
      <dsp:nvSpPr>
        <dsp:cNvPr id="0" name=""/>
        <dsp:cNvSpPr/>
      </dsp:nvSpPr>
      <dsp:spPr>
        <a:xfrm>
          <a:off x="3274337" y="498435"/>
          <a:ext cx="2046207" cy="2046207"/>
        </a:xfrm>
        <a:prstGeom prst="roundRect">
          <a:avLst/>
        </a:prstGeom>
        <a:solidFill>
          <a:schemeClr val="accent5">
            <a:hueOff val="812808"/>
            <a:satOff val="-6481"/>
            <a:lumOff val="-490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a:t>Low dose radiation</a:t>
          </a:r>
        </a:p>
        <a:p>
          <a:pPr marL="0" lvl="0" indent="0" algn="ctr" defTabSz="488950">
            <a:lnSpc>
              <a:spcPct val="90000"/>
            </a:lnSpc>
            <a:spcBef>
              <a:spcPct val="0"/>
            </a:spcBef>
            <a:spcAft>
              <a:spcPct val="35000"/>
            </a:spcAft>
            <a:buNone/>
          </a:pPr>
          <a:r>
            <a:rPr lang="en-US" sz="1100" b="0" i="0" kern="1200"/>
            <a:t>(LDR) </a:t>
          </a:r>
        </a:p>
        <a:p>
          <a:pPr marL="0" lvl="0" indent="0" algn="ctr" defTabSz="488950">
            <a:lnSpc>
              <a:spcPct val="90000"/>
            </a:lnSpc>
            <a:spcBef>
              <a:spcPct val="0"/>
            </a:spcBef>
            <a:spcAft>
              <a:spcPct val="35000"/>
            </a:spcAft>
            <a:buNone/>
          </a:pPr>
          <a:endParaRPr lang="en-US" sz="1100" b="0" i="0" kern="1200"/>
        </a:p>
        <a:p>
          <a:pPr marL="0" lvl="0" indent="0" algn="ctr" defTabSz="488950">
            <a:lnSpc>
              <a:spcPct val="90000"/>
            </a:lnSpc>
            <a:spcBef>
              <a:spcPct val="0"/>
            </a:spcBef>
            <a:spcAft>
              <a:spcPct val="35000"/>
            </a:spcAft>
            <a:buNone/>
          </a:pPr>
          <a:r>
            <a:rPr lang="en-US" sz="1100" b="0" i="0" kern="1200"/>
            <a:t> Placement of small radioactive pellets called seeds into the target tissue.</a:t>
          </a:r>
        </a:p>
        <a:p>
          <a:pPr marL="0" lvl="0" indent="0" algn="ctr" defTabSz="488950">
            <a:lnSpc>
              <a:spcPct val="90000"/>
            </a:lnSpc>
            <a:spcBef>
              <a:spcPct val="0"/>
            </a:spcBef>
            <a:spcAft>
              <a:spcPct val="35000"/>
            </a:spcAft>
            <a:buNone/>
          </a:pPr>
          <a:endParaRPr lang="en-US" sz="1100" b="0" i="0" kern="1200"/>
        </a:p>
        <a:p>
          <a:pPr marL="0" lvl="0" indent="0" algn="ctr" defTabSz="488950">
            <a:lnSpc>
              <a:spcPct val="90000"/>
            </a:lnSpc>
            <a:spcBef>
              <a:spcPct val="0"/>
            </a:spcBef>
            <a:spcAft>
              <a:spcPct val="35000"/>
            </a:spcAft>
            <a:buNone/>
          </a:pPr>
          <a:r>
            <a:rPr lang="en-US" sz="1100" b="0" i="0" kern="1200"/>
            <a:t>Remain in the patient.</a:t>
          </a:r>
          <a:endParaRPr lang="en-US" sz="1100" kern="1200"/>
        </a:p>
      </dsp:txBody>
      <dsp:txXfrm>
        <a:off x="3374225" y="598323"/>
        <a:ext cx="1846431" cy="1846431"/>
      </dsp:txXfrm>
    </dsp:sp>
    <dsp:sp modelId="{083B47F6-1A24-4C69-89AF-7F9228908FF5}">
      <dsp:nvSpPr>
        <dsp:cNvPr id="0" name=""/>
        <dsp:cNvSpPr/>
      </dsp:nvSpPr>
      <dsp:spPr>
        <a:xfrm>
          <a:off x="1070729" y="2702043"/>
          <a:ext cx="2046207" cy="2046207"/>
        </a:xfrm>
        <a:prstGeom prst="roundRect">
          <a:avLst/>
        </a:prstGeom>
        <a:solidFill>
          <a:schemeClr val="accent5">
            <a:hueOff val="1625617"/>
            <a:satOff val="-12962"/>
            <a:lumOff val="-980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a:t>High Dose Radiation (HDR)</a:t>
          </a:r>
        </a:p>
        <a:p>
          <a:pPr marL="0" lvl="0" indent="0" algn="ctr" defTabSz="488950">
            <a:lnSpc>
              <a:spcPct val="90000"/>
            </a:lnSpc>
            <a:spcBef>
              <a:spcPct val="0"/>
            </a:spcBef>
            <a:spcAft>
              <a:spcPct val="35000"/>
            </a:spcAft>
            <a:buNone/>
          </a:pPr>
          <a:r>
            <a:rPr lang="en-US" sz="1100" b="0" i="0" kern="1200"/>
            <a:t> </a:t>
          </a:r>
        </a:p>
        <a:p>
          <a:pPr marL="0" lvl="0" indent="0" algn="ctr" defTabSz="488950">
            <a:lnSpc>
              <a:spcPct val="90000"/>
            </a:lnSpc>
            <a:spcBef>
              <a:spcPct val="0"/>
            </a:spcBef>
            <a:spcAft>
              <a:spcPct val="35000"/>
            </a:spcAft>
            <a:buNone/>
          </a:pPr>
          <a:r>
            <a:rPr lang="en-US" sz="1100" b="0" i="0" kern="1200"/>
            <a:t>Delivered using a reusable radioactive source</a:t>
          </a:r>
          <a:endParaRPr lang="en-US" sz="1100" kern="1200"/>
        </a:p>
      </dsp:txBody>
      <dsp:txXfrm>
        <a:off x="1170617" y="2801931"/>
        <a:ext cx="1846431" cy="1846431"/>
      </dsp:txXfrm>
    </dsp:sp>
    <dsp:sp modelId="{78C5A3D4-4837-4C23-8656-925EA6F0D818}">
      <dsp:nvSpPr>
        <dsp:cNvPr id="0" name=""/>
        <dsp:cNvSpPr/>
      </dsp:nvSpPr>
      <dsp:spPr>
        <a:xfrm>
          <a:off x="3274337" y="2702043"/>
          <a:ext cx="2046207" cy="2046207"/>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a:t>Commonly treated site:</a:t>
          </a:r>
        </a:p>
        <a:p>
          <a:pPr marL="0" lvl="0" indent="0" algn="ctr" defTabSz="488950">
            <a:lnSpc>
              <a:spcPct val="90000"/>
            </a:lnSpc>
            <a:spcBef>
              <a:spcPct val="0"/>
            </a:spcBef>
            <a:spcAft>
              <a:spcPct val="35000"/>
            </a:spcAft>
            <a:buNone/>
          </a:pPr>
          <a:endParaRPr lang="en-US" sz="1100" b="0" i="0" kern="1200"/>
        </a:p>
        <a:p>
          <a:pPr marL="0" lvl="0" indent="0" algn="ctr" defTabSz="488950">
            <a:lnSpc>
              <a:spcPct val="90000"/>
            </a:lnSpc>
            <a:spcBef>
              <a:spcPct val="0"/>
            </a:spcBef>
            <a:spcAft>
              <a:spcPct val="35000"/>
            </a:spcAft>
            <a:buNone/>
          </a:pPr>
          <a:r>
            <a:rPr lang="en-US" sz="1100" kern="1200"/>
            <a:t>Cervix/endometrial</a:t>
          </a:r>
        </a:p>
        <a:p>
          <a:pPr marL="0" lvl="0" indent="0" algn="ctr" defTabSz="488950">
            <a:lnSpc>
              <a:spcPct val="90000"/>
            </a:lnSpc>
            <a:spcBef>
              <a:spcPct val="0"/>
            </a:spcBef>
            <a:spcAft>
              <a:spcPct val="35000"/>
            </a:spcAft>
            <a:buNone/>
          </a:pPr>
          <a:endParaRPr lang="en-US" sz="1100" kern="1200"/>
        </a:p>
        <a:p>
          <a:pPr marL="0" lvl="0" indent="0" algn="ctr" defTabSz="488950">
            <a:lnSpc>
              <a:spcPct val="90000"/>
            </a:lnSpc>
            <a:spcBef>
              <a:spcPct val="0"/>
            </a:spcBef>
            <a:spcAft>
              <a:spcPct val="35000"/>
            </a:spcAft>
            <a:buNone/>
          </a:pPr>
          <a:r>
            <a:rPr lang="en-US" sz="1100" kern="1200"/>
            <a:t>Prostate </a:t>
          </a:r>
        </a:p>
        <a:p>
          <a:pPr marL="0" lvl="0" indent="0" algn="ctr" defTabSz="488950">
            <a:lnSpc>
              <a:spcPct val="90000"/>
            </a:lnSpc>
            <a:spcBef>
              <a:spcPct val="0"/>
            </a:spcBef>
            <a:spcAft>
              <a:spcPct val="35000"/>
            </a:spcAft>
            <a:buNone/>
          </a:pPr>
          <a:endParaRPr lang="en-US" sz="1100" kern="1200"/>
        </a:p>
        <a:p>
          <a:pPr marL="0" lvl="0" indent="0" algn="ctr" defTabSz="488950">
            <a:lnSpc>
              <a:spcPct val="90000"/>
            </a:lnSpc>
            <a:spcBef>
              <a:spcPct val="0"/>
            </a:spcBef>
            <a:spcAft>
              <a:spcPct val="35000"/>
            </a:spcAft>
            <a:buNone/>
          </a:pPr>
          <a:r>
            <a:rPr lang="en-US" sz="1100" kern="1200"/>
            <a:t>Breast</a:t>
          </a:r>
        </a:p>
      </dsp:txBody>
      <dsp:txXfrm>
        <a:off x="3374225" y="2801931"/>
        <a:ext cx="1846431" cy="18464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46B45-7DC2-5040-8241-FBBAF36DF34F}">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b="0" i="0" kern="1200"/>
            <a:t>Consult</a:t>
          </a:r>
          <a:endParaRPr lang="en-US" sz="3200" kern="1200"/>
        </a:p>
      </dsp:txBody>
      <dsp:txXfrm>
        <a:off x="601586" y="580"/>
        <a:ext cx="2631940" cy="1579164"/>
      </dsp:txXfrm>
    </dsp:sp>
    <dsp:sp modelId="{D59AE331-95B0-BB43-94B8-520C255E5297}">
      <dsp:nvSpPr>
        <dsp:cNvPr id="0" name=""/>
        <dsp:cNvSpPr/>
      </dsp:nvSpPr>
      <dsp:spPr>
        <a:xfrm>
          <a:off x="3496721" y="580"/>
          <a:ext cx="2631940" cy="1579164"/>
        </a:xfrm>
        <a:prstGeom prst="rect">
          <a:avLst/>
        </a:prstGeom>
        <a:gradFill rotWithShape="0">
          <a:gsLst>
            <a:gs pos="0">
              <a:schemeClr val="accent2">
                <a:hueOff val="-4941430"/>
                <a:satOff val="225"/>
                <a:lumOff val="0"/>
                <a:alphaOff val="0"/>
                <a:tint val="98000"/>
                <a:lumMod val="114000"/>
              </a:schemeClr>
            </a:gs>
            <a:gs pos="100000">
              <a:schemeClr val="accent2">
                <a:hueOff val="-4941430"/>
                <a:satOff val="225"/>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b="0" i="0" kern="1200"/>
            <a:t>CT Simulation</a:t>
          </a:r>
          <a:endParaRPr lang="en-US" sz="3200" kern="1200"/>
        </a:p>
      </dsp:txBody>
      <dsp:txXfrm>
        <a:off x="3496721" y="580"/>
        <a:ext cx="2631940" cy="1579164"/>
      </dsp:txXfrm>
    </dsp:sp>
    <dsp:sp modelId="{8197B59E-9936-5544-8668-85E15F9203C5}">
      <dsp:nvSpPr>
        <dsp:cNvPr id="0" name=""/>
        <dsp:cNvSpPr/>
      </dsp:nvSpPr>
      <dsp:spPr>
        <a:xfrm>
          <a:off x="6391855" y="580"/>
          <a:ext cx="2631940" cy="1579164"/>
        </a:xfrm>
        <a:prstGeom prst="rect">
          <a:avLst/>
        </a:prstGeom>
        <a:gradFill rotWithShape="0">
          <a:gsLst>
            <a:gs pos="0">
              <a:schemeClr val="accent2">
                <a:hueOff val="-9882860"/>
                <a:satOff val="451"/>
                <a:lumOff val="0"/>
                <a:alphaOff val="0"/>
                <a:tint val="98000"/>
                <a:lumMod val="114000"/>
              </a:schemeClr>
            </a:gs>
            <a:gs pos="100000">
              <a:schemeClr val="accent2">
                <a:hueOff val="-9882860"/>
                <a:satOff val="45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b="0" i="0" kern="1200"/>
            <a:t>Treatment planning</a:t>
          </a:r>
          <a:endParaRPr lang="en-US" sz="3200" kern="1200"/>
        </a:p>
      </dsp:txBody>
      <dsp:txXfrm>
        <a:off x="6391855" y="580"/>
        <a:ext cx="2631940" cy="1579164"/>
      </dsp:txXfrm>
    </dsp:sp>
    <dsp:sp modelId="{62322DB4-7377-A745-83F7-ECCF5DFE2B3C}">
      <dsp:nvSpPr>
        <dsp:cNvPr id="0" name=""/>
        <dsp:cNvSpPr/>
      </dsp:nvSpPr>
      <dsp:spPr>
        <a:xfrm>
          <a:off x="2049153" y="1842938"/>
          <a:ext cx="2631940" cy="1579164"/>
        </a:xfrm>
        <a:prstGeom prst="rect">
          <a:avLst/>
        </a:prstGeom>
        <a:gradFill rotWithShape="0">
          <a:gsLst>
            <a:gs pos="0">
              <a:schemeClr val="accent2">
                <a:hueOff val="-14824290"/>
                <a:satOff val="676"/>
                <a:lumOff val="0"/>
                <a:alphaOff val="0"/>
                <a:tint val="98000"/>
                <a:lumMod val="114000"/>
              </a:schemeClr>
            </a:gs>
            <a:gs pos="100000">
              <a:schemeClr val="accent2">
                <a:hueOff val="-14824290"/>
                <a:satOff val="676"/>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b="0" i="0" kern="1200"/>
            <a:t>Treatment</a:t>
          </a:r>
          <a:endParaRPr lang="en-US" sz="3200" kern="1200"/>
        </a:p>
      </dsp:txBody>
      <dsp:txXfrm>
        <a:off x="2049153" y="1842938"/>
        <a:ext cx="2631940" cy="1579164"/>
      </dsp:txXfrm>
    </dsp:sp>
    <dsp:sp modelId="{AB4B5754-44F8-9343-B589-DD1F9F449561}">
      <dsp:nvSpPr>
        <dsp:cNvPr id="0" name=""/>
        <dsp:cNvSpPr/>
      </dsp:nvSpPr>
      <dsp:spPr>
        <a:xfrm>
          <a:off x="4944288" y="1842938"/>
          <a:ext cx="2631940" cy="1579164"/>
        </a:xfrm>
        <a:prstGeom prst="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b="0" i="0" kern="1200"/>
            <a:t>Follow-Up</a:t>
          </a:r>
          <a:endParaRPr lang="en-US" sz="3200" kern="1200"/>
        </a:p>
      </dsp:txBody>
      <dsp:txXfrm>
        <a:off x="4944288" y="1842938"/>
        <a:ext cx="2631940" cy="15791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3237A-F5C9-4FBA-A43C-7060289D21AA}">
      <dsp:nvSpPr>
        <dsp:cNvPr id="0" name=""/>
        <dsp:cNvSpPr/>
      </dsp:nvSpPr>
      <dsp:spPr>
        <a:xfrm>
          <a:off x="61415" y="162392"/>
          <a:ext cx="1258021" cy="125802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0A37CD-FD12-4CD9-BF75-F85A460FD910}">
      <dsp:nvSpPr>
        <dsp:cNvPr id="0" name=""/>
        <dsp:cNvSpPr/>
      </dsp:nvSpPr>
      <dsp:spPr>
        <a:xfrm>
          <a:off x="325600" y="426576"/>
          <a:ext cx="729652" cy="7296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CB04473-CAEC-48FA-ADAD-21E9DF39CDEA}">
      <dsp:nvSpPr>
        <dsp:cNvPr id="0" name=""/>
        <dsp:cNvSpPr/>
      </dsp:nvSpPr>
      <dsp:spPr>
        <a:xfrm>
          <a:off x="1589012" y="162392"/>
          <a:ext cx="2965335" cy="1258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The CT simulation is a CT scan done in the radiation oncology department to obtain anatomical data specific to the area that will receive treatment. The CT scan that is performed is not done to a diagnostic protocol and it is not read by radiology.</a:t>
          </a:r>
        </a:p>
      </dsp:txBody>
      <dsp:txXfrm>
        <a:off x="1589012" y="162392"/>
        <a:ext cx="2965335" cy="1258021"/>
      </dsp:txXfrm>
    </dsp:sp>
    <dsp:sp modelId="{ED177E66-CFC3-4B23-B4A8-C301F2BE3CD2}">
      <dsp:nvSpPr>
        <dsp:cNvPr id="0" name=""/>
        <dsp:cNvSpPr/>
      </dsp:nvSpPr>
      <dsp:spPr>
        <a:xfrm>
          <a:off x="5071035" y="162392"/>
          <a:ext cx="1258021" cy="125802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E68E6-F14E-43E1-B6DD-1CF8F0E1B6FD}">
      <dsp:nvSpPr>
        <dsp:cNvPr id="0" name=""/>
        <dsp:cNvSpPr/>
      </dsp:nvSpPr>
      <dsp:spPr>
        <a:xfrm>
          <a:off x="5335219" y="426576"/>
          <a:ext cx="729652" cy="7296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ECECF36-CF44-427D-8498-6B2716E5F702}">
      <dsp:nvSpPr>
        <dsp:cNvPr id="0" name=""/>
        <dsp:cNvSpPr/>
      </dsp:nvSpPr>
      <dsp:spPr>
        <a:xfrm>
          <a:off x="6598632" y="162392"/>
          <a:ext cx="2965335" cy="1258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The imaging data instead will be used by the provider and dosimetry team to create a safe and effective treatment plan. Treatment planning can take up to 10 business days based off the complexity of the plan and patient anatomy.</a:t>
          </a:r>
        </a:p>
      </dsp:txBody>
      <dsp:txXfrm>
        <a:off x="6598632" y="162392"/>
        <a:ext cx="2965335" cy="1258021"/>
      </dsp:txXfrm>
    </dsp:sp>
    <dsp:sp modelId="{AD267DD4-9FA1-4393-AD12-55756BDD9F69}">
      <dsp:nvSpPr>
        <dsp:cNvPr id="0" name=""/>
        <dsp:cNvSpPr/>
      </dsp:nvSpPr>
      <dsp:spPr>
        <a:xfrm>
          <a:off x="61415" y="2002269"/>
          <a:ext cx="1258021" cy="125802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2118D0-4AFE-4EAA-9673-CA5DB0330F0D}">
      <dsp:nvSpPr>
        <dsp:cNvPr id="0" name=""/>
        <dsp:cNvSpPr/>
      </dsp:nvSpPr>
      <dsp:spPr>
        <a:xfrm>
          <a:off x="325600" y="2266453"/>
          <a:ext cx="729652" cy="7296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953316-1087-4AE2-A88D-3C2A0D8BEFB5}">
      <dsp:nvSpPr>
        <dsp:cNvPr id="0" name=""/>
        <dsp:cNvSpPr/>
      </dsp:nvSpPr>
      <dsp:spPr>
        <a:xfrm>
          <a:off x="1589012" y="2002269"/>
          <a:ext cx="2965335" cy="1258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Tattoos will be placed on the patient to use as a point of reference to align them on the treatment machine. If the patient requires assistance holding a position a mask or Vac-Lock will be fitted to them.</a:t>
          </a:r>
        </a:p>
      </dsp:txBody>
      <dsp:txXfrm>
        <a:off x="1589012" y="2002269"/>
        <a:ext cx="2965335" cy="1258021"/>
      </dsp:txXfrm>
    </dsp:sp>
    <dsp:sp modelId="{BE84EF44-F12B-482E-814C-E410DCFDF82D}">
      <dsp:nvSpPr>
        <dsp:cNvPr id="0" name=""/>
        <dsp:cNvSpPr/>
      </dsp:nvSpPr>
      <dsp:spPr>
        <a:xfrm>
          <a:off x="5071035" y="2002269"/>
          <a:ext cx="1258021" cy="125802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497B1F-BF19-4B4B-95C2-9D1945B7300A}">
      <dsp:nvSpPr>
        <dsp:cNvPr id="0" name=""/>
        <dsp:cNvSpPr/>
      </dsp:nvSpPr>
      <dsp:spPr>
        <a:xfrm>
          <a:off x="5335219" y="2266453"/>
          <a:ext cx="729652" cy="7296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5EDD88A-8912-4EDD-B7F5-2A00E34DAD2E}">
      <dsp:nvSpPr>
        <dsp:cNvPr id="0" name=""/>
        <dsp:cNvSpPr/>
      </dsp:nvSpPr>
      <dsp:spPr>
        <a:xfrm>
          <a:off x="6598632" y="2002269"/>
          <a:ext cx="2965335" cy="1258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Patients will receive education on potential side effects and self-care.  They also have the opportunity to ask any additional questions they may have.</a:t>
          </a:r>
        </a:p>
      </dsp:txBody>
      <dsp:txXfrm>
        <a:off x="6598632" y="2002269"/>
        <a:ext cx="2965335" cy="12580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5FD65-6117-4E4C-8E02-C334656D529D}">
      <dsp:nvSpPr>
        <dsp:cNvPr id="0" name=""/>
        <dsp:cNvSpPr/>
      </dsp:nvSpPr>
      <dsp:spPr>
        <a:xfrm>
          <a:off x="923249" y="353846"/>
          <a:ext cx="1250177" cy="12501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0F5BAA-56B3-43C5-B019-0EA3FFE7A268}">
      <dsp:nvSpPr>
        <dsp:cNvPr id="0" name=""/>
        <dsp:cNvSpPr/>
      </dsp:nvSpPr>
      <dsp:spPr>
        <a:xfrm>
          <a:off x="159251" y="2011336"/>
          <a:ext cx="2778172"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The first visit after simulation for external beam patients is a virtual simulation (V-Sim). During this visit, the patient will be set up for treatment on the LINAC and imaging will be done to confirm the treatment machine set up matches the simulation set up. </a:t>
          </a:r>
        </a:p>
      </dsp:txBody>
      <dsp:txXfrm>
        <a:off x="159251" y="2011336"/>
        <a:ext cx="2778172" cy="1057500"/>
      </dsp:txXfrm>
    </dsp:sp>
    <dsp:sp modelId="{24C16295-90BA-4F01-9239-EA2376F09089}">
      <dsp:nvSpPr>
        <dsp:cNvPr id="0" name=""/>
        <dsp:cNvSpPr/>
      </dsp:nvSpPr>
      <dsp:spPr>
        <a:xfrm>
          <a:off x="4187602" y="353846"/>
          <a:ext cx="1250177" cy="12501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72546B6-FF7E-4899-BDF0-6840B39EC315}">
      <dsp:nvSpPr>
        <dsp:cNvPr id="0" name=""/>
        <dsp:cNvSpPr/>
      </dsp:nvSpPr>
      <dsp:spPr>
        <a:xfrm>
          <a:off x="3423605" y="2011336"/>
          <a:ext cx="2778172"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External beam treatments take on average 15-30 minutes per treatment. HDR treatments take between ½ to 5 hours depending modality and anatomy/planning. </a:t>
          </a:r>
        </a:p>
      </dsp:txBody>
      <dsp:txXfrm>
        <a:off x="3423605" y="2011336"/>
        <a:ext cx="2778172" cy="1057500"/>
      </dsp:txXfrm>
    </dsp:sp>
    <dsp:sp modelId="{598F534A-BB41-41A6-BAF1-AB57A4AA8D50}">
      <dsp:nvSpPr>
        <dsp:cNvPr id="0" name=""/>
        <dsp:cNvSpPr/>
      </dsp:nvSpPr>
      <dsp:spPr>
        <a:xfrm>
          <a:off x="7451955" y="353846"/>
          <a:ext cx="1250177" cy="12501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A9E8743-5F6A-4605-AA9A-5A6A0211E764}">
      <dsp:nvSpPr>
        <dsp:cNvPr id="0" name=""/>
        <dsp:cNvSpPr/>
      </dsp:nvSpPr>
      <dsp:spPr>
        <a:xfrm>
          <a:off x="6687958" y="2011336"/>
          <a:ext cx="2778172"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Once every 5 treatments the patient will see the provider for an on-treatment visit (OTV). During this visit, the patient will be assessed for toxicities and if present they will be educated on how to manage them.  </a:t>
          </a:r>
        </a:p>
      </dsp:txBody>
      <dsp:txXfrm>
        <a:off x="6687958" y="2011336"/>
        <a:ext cx="2778172" cy="10575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5EB70C04-4E46-476F-BCA7-600566E3217B}" type="datetimeFigureOut">
              <a:rPr lang="en-US" smtClean="0"/>
              <a:t>2/12/2026</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4355B1BF-49FB-41B4-98E4-FF7B012873AB}" type="slidenum">
              <a:rPr lang="en-US" smtClean="0"/>
              <a:t>‹#›</a:t>
            </a:fld>
            <a:endParaRPr lang="en-US"/>
          </a:p>
        </p:txBody>
      </p:sp>
    </p:spTree>
    <p:extLst>
      <p:ext uri="{BB962C8B-B14F-4D97-AF65-F5344CB8AC3E}">
        <p14:creationId xmlns:p14="http://schemas.microsoft.com/office/powerpoint/2010/main" val="2091702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mg.medicalexpo.com/images_me/photo-g/70440-126797.jp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share-cdn-prod.azureedge.net/wp-content/uploads/2015/08/brachytherapy.jp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icknuclear.com/fileadmin/_processed_/csm_0922_ringtandem_withrectal_BEBIG_7a0899b451.pn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www.koboldmedical.com/brachytherapy_files/16024+Kobold0261.jpg" TargetMode="External"/><Relationship Id="rId4" Type="http://schemas.openxmlformats.org/officeDocument/2006/relationships/hyperlink" Target="https://www.micknuclear.com/fileadmin/_processed_/csm_1408_henschke_BEBIG__1280x795__5cf2cefa8b.jpg"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rnewswire2-a.akamaihd.net/p/1893751/sp/189375100/thumbnail/entry_id/0_jl27puh3/def_height/500/def_width/500/version/100012/type/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for taking the introduction to radiation oncology course.  We are so excited to have you as part of our team!  </a:t>
            </a:r>
          </a:p>
          <a:p>
            <a:r>
              <a:rPr lang="en-US">
                <a:cs typeface="Calibri"/>
              </a:rPr>
              <a:t>This course was designed for nurses who are new to radiation oncology to have a better understanding of what radiation therapy is, potential side effects and how to manage side effects when entering into the clinic.  </a:t>
            </a:r>
          </a:p>
          <a:p>
            <a:r>
              <a:rPr lang="en-US">
                <a:cs typeface="Calibri"/>
              </a:rPr>
              <a:t>It will provide a general overview on how to care for our patients.  However, it is not all inclusive.  Your clinic may care for patients  with diagnoses and treatments that are not covered in this course. </a:t>
            </a:r>
          </a:p>
          <a:p>
            <a:endParaRPr lang="en-US">
              <a:cs typeface="Calibri"/>
            </a:endParaRPr>
          </a:p>
        </p:txBody>
      </p:sp>
      <p:sp>
        <p:nvSpPr>
          <p:cNvPr id="4" name="Slide Number Placeholder 3"/>
          <p:cNvSpPr>
            <a:spLocks noGrp="1"/>
          </p:cNvSpPr>
          <p:nvPr>
            <p:ph type="sldNum" sz="quarter" idx="5"/>
          </p:nvPr>
        </p:nvSpPr>
        <p:spPr/>
        <p:txBody>
          <a:bodyPr/>
          <a:lstStyle/>
          <a:p>
            <a:fld id="{4355B1BF-49FB-41B4-98E4-FF7B012873AB}" type="slidenum">
              <a:rPr lang="en-US" smtClean="0"/>
              <a:t>3</a:t>
            </a:fld>
            <a:endParaRPr lang="en-US"/>
          </a:p>
        </p:txBody>
      </p:sp>
    </p:spTree>
    <p:extLst>
      <p:ext uri="{BB962C8B-B14F-4D97-AF65-F5344CB8AC3E}">
        <p14:creationId xmlns:p14="http://schemas.microsoft.com/office/powerpoint/2010/main" val="4257357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Figure 3 is an example of a patient receiving low dose seed placement for Low Dose radiation for the treatment of prostate cancer.  In figure 4 you can see just how tiny the seeds are.  8 of them are not even quite as big as a penny.</a:t>
            </a:r>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12</a:t>
            </a:fld>
            <a:endParaRPr lang="en-US"/>
          </a:p>
        </p:txBody>
      </p:sp>
    </p:spTree>
    <p:extLst>
      <p:ext uri="{BB962C8B-B14F-4D97-AF65-F5344CB8AC3E}">
        <p14:creationId xmlns:p14="http://schemas.microsoft.com/office/powerpoint/2010/main" val="341975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you can see all of the seeds that have been implanted into the prostate. </a:t>
            </a:r>
          </a:p>
        </p:txBody>
      </p:sp>
      <p:sp>
        <p:nvSpPr>
          <p:cNvPr id="4" name="Slide Number Placeholder 3"/>
          <p:cNvSpPr>
            <a:spLocks noGrp="1"/>
          </p:cNvSpPr>
          <p:nvPr>
            <p:ph type="sldNum" sz="quarter" idx="10"/>
          </p:nvPr>
        </p:nvSpPr>
        <p:spPr/>
        <p:txBody>
          <a:bodyPr/>
          <a:lstStyle/>
          <a:p>
            <a:fld id="{4355B1BF-49FB-41B4-98E4-FF7B012873AB}" type="slidenum">
              <a:rPr lang="en-US" smtClean="0"/>
              <a:t>13</a:t>
            </a:fld>
            <a:endParaRPr lang="en-US"/>
          </a:p>
        </p:txBody>
      </p:sp>
    </p:spTree>
    <p:extLst>
      <p:ext uri="{BB962C8B-B14F-4D97-AF65-F5344CB8AC3E}">
        <p14:creationId xmlns:p14="http://schemas.microsoft.com/office/powerpoint/2010/main" val="114309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70440-126797.jpg (342×342) (medicalexpo.com)</a:t>
            </a:r>
            <a:endParaRPr lang="en-US"/>
          </a:p>
          <a:p>
            <a:r>
              <a:rPr lang="en-US"/>
              <a:t>c</a:t>
            </a:r>
            <a:r>
              <a:rPr lang="en-US">
                <a:hlinkClick r:id="rId4"/>
              </a:rPr>
              <a:t>brachytherapy.jpg (791×527) (azureedge.net)</a:t>
            </a:r>
            <a:endParaRPr lang="en-US"/>
          </a:p>
          <a:p>
            <a:endParaRPr lang="en-US">
              <a:cs typeface="Calibri"/>
            </a:endParaRPr>
          </a:p>
          <a:p>
            <a:r>
              <a:rPr lang="en-US">
                <a:cs typeface="Calibri"/>
              </a:rPr>
              <a:t>Figure 6 is a picture of the </a:t>
            </a:r>
            <a:r>
              <a:rPr lang="en-US" err="1">
                <a:cs typeface="Calibri" panose="020F0502020204030204"/>
              </a:rPr>
              <a:t>afterloader</a:t>
            </a:r>
            <a:r>
              <a:rPr lang="en-US">
                <a:cs typeface="Calibri" panose="020F0502020204030204"/>
              </a:rPr>
              <a:t> used for high dose rate radiation therapy.  This is where the radiation is housed.  In Figure 7 you can see that the radiation therapist is attaching small thin tubes to the </a:t>
            </a:r>
            <a:r>
              <a:rPr lang="en-US" err="1">
                <a:cs typeface="Calibri" panose="020F0502020204030204"/>
              </a:rPr>
              <a:t>afterloader</a:t>
            </a:r>
            <a:r>
              <a:rPr lang="en-US">
                <a:cs typeface="Calibri" panose="020F0502020204030204"/>
              </a:rPr>
              <a:t>. The other end is attached to the applicator which is attached to the patient.  The radiation seeds travel through the tubes and are allowed to dwell in the applicators for a predetermined amount of time emitting radiation to the target area.  Once the radiation dose has been delivered, the seeds are retracted back into the </a:t>
            </a:r>
            <a:r>
              <a:rPr lang="en-US" err="1">
                <a:cs typeface="Calibri" panose="020F0502020204030204"/>
              </a:rPr>
              <a:t>afterloader</a:t>
            </a:r>
            <a:r>
              <a:rPr lang="en-US">
                <a:cs typeface="Calibri" panose="020F0502020204030204"/>
              </a:rPr>
              <a:t>.  The patient is then scanned by the physicist to ensure that no seeds were left behind before removing the device. </a:t>
            </a: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14</a:t>
            </a:fld>
            <a:endParaRPr lang="en-US"/>
          </a:p>
        </p:txBody>
      </p:sp>
    </p:spTree>
    <p:extLst>
      <p:ext uri="{BB962C8B-B14F-4D97-AF65-F5344CB8AC3E}">
        <p14:creationId xmlns:p14="http://schemas.microsoft.com/office/powerpoint/2010/main" val="906377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csm_0922_ringtandem_withrectal_BEBIG_7a0899b451.png (800×473) (micknuclear.com)</a:t>
            </a:r>
            <a:endParaRPr lang="en-US"/>
          </a:p>
          <a:p>
            <a:r>
              <a:rPr lang="en-US">
                <a:hlinkClick r:id="rId4"/>
              </a:rPr>
              <a:t>csm_1408_henschke_BEBIG__1280x795__5cf2cefa8b.jpg (800×497) (micknuclear.com)</a:t>
            </a:r>
            <a:endParaRPr lang="en-US"/>
          </a:p>
          <a:p>
            <a:r>
              <a:rPr lang="en-US">
                <a:hlinkClick r:id="rId5"/>
              </a:rPr>
              <a:t>16024+Kobold0261.jpg (1000×667) (koboldmedical.com)</a:t>
            </a:r>
            <a:endParaRPr lang="en-US"/>
          </a:p>
          <a:p>
            <a:endParaRPr lang="en-US"/>
          </a:p>
          <a:p>
            <a:r>
              <a:rPr lang="en-US">
                <a:cs typeface="Calibri" panose="020F0502020204030204"/>
              </a:rPr>
              <a:t>Here you can see just some of the applicators we use for gyn brachytherapy.  Figure 8 is a tandem and ring with a rectal blade, Figure 9 is a tandem and ovoid, figure 10 is a vaginal cylinder and figure 11 is used for interstitial vaginal brachytherapy. The type of applicator used is based on the location and the size/shape the area we are treating. </a:t>
            </a:r>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15</a:t>
            </a:fld>
            <a:endParaRPr lang="en-US"/>
          </a:p>
        </p:txBody>
      </p:sp>
    </p:spTree>
    <p:extLst>
      <p:ext uri="{BB962C8B-B14F-4D97-AF65-F5344CB8AC3E}">
        <p14:creationId xmlns:p14="http://schemas.microsoft.com/office/powerpoint/2010/main" val="2743153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 (500×333) (akamaihd.net)</a:t>
            </a:r>
            <a:endParaRPr lang="en-US">
              <a:ea typeface="Calibri"/>
              <a:cs typeface="Calibri"/>
            </a:endParaRPr>
          </a:p>
          <a:p>
            <a:endParaRPr lang="en-US">
              <a:ea typeface="Calibri"/>
              <a:cs typeface="Calibri"/>
            </a:endParaRPr>
          </a:p>
          <a:p>
            <a:pPr marL="174296" indent="-174296">
              <a:spcBef>
                <a:spcPts val="1017"/>
              </a:spcBef>
              <a:buFont typeface="Wingdings,Sans-Serif"/>
              <a:buChar char="§"/>
            </a:pPr>
            <a:r>
              <a:rPr lang="en-US"/>
              <a:t>Systemic radiation is administered via an infusion that contains actively emitting radioisotopes. Radiopharmaceuticals deliver radiation directly and specifically to the cancer cells (cancer.gov, 2020).</a:t>
            </a:r>
          </a:p>
          <a:p>
            <a:pPr marL="174296" indent="-174296">
              <a:spcBef>
                <a:spcPts val="1017"/>
              </a:spcBef>
              <a:buFont typeface="Wingdings,Sans-Serif"/>
              <a:buChar char="§"/>
            </a:pPr>
            <a:r>
              <a:rPr lang="en-US"/>
              <a:t>Common Radiopharmaceuticals:</a:t>
            </a:r>
            <a:endParaRPr lang="en-US">
              <a:ea typeface="Calibri"/>
              <a:cs typeface="Calibri"/>
            </a:endParaRPr>
          </a:p>
          <a:p>
            <a:pPr marL="639086" lvl="1" indent="-174296">
              <a:spcBef>
                <a:spcPts val="1017"/>
              </a:spcBef>
              <a:buFont typeface="Wingdings,Sans-Serif"/>
              <a:buChar char="§"/>
            </a:pPr>
            <a:r>
              <a:rPr lang="en-US" err="1"/>
              <a:t>Lutathera</a:t>
            </a:r>
            <a:r>
              <a:rPr lang="en-US"/>
              <a:t> (lutetium Lu 177 </a:t>
            </a:r>
            <a:r>
              <a:rPr lang="en-US" err="1"/>
              <a:t>dotatate</a:t>
            </a:r>
            <a:r>
              <a:rPr lang="en-US"/>
              <a:t>)</a:t>
            </a:r>
            <a:endParaRPr lang="en-US">
              <a:ea typeface="Calibri"/>
              <a:cs typeface="Calibri"/>
            </a:endParaRPr>
          </a:p>
          <a:p>
            <a:pPr marL="1103875" lvl="2" indent="-174296">
              <a:spcBef>
                <a:spcPts val="1017"/>
              </a:spcBef>
              <a:buFont typeface="Wingdings,Sans-Serif"/>
              <a:buChar char="§"/>
            </a:pPr>
            <a:r>
              <a:rPr lang="en-US"/>
              <a:t>Treats </a:t>
            </a:r>
            <a:r>
              <a:rPr lang="en-US" err="1"/>
              <a:t>gastroenteropancreatic</a:t>
            </a:r>
            <a:r>
              <a:rPr lang="en-US"/>
              <a:t> neuroendocrine tumors (GEP-NET)</a:t>
            </a:r>
            <a:endParaRPr lang="en-US">
              <a:ea typeface="Calibri"/>
              <a:cs typeface="Calibri"/>
            </a:endParaRPr>
          </a:p>
          <a:p>
            <a:pPr marL="639086" lvl="1" indent="-174296">
              <a:spcBef>
                <a:spcPts val="1017"/>
              </a:spcBef>
              <a:buFont typeface="Wingdings,Sans-Serif"/>
              <a:buChar char="§"/>
            </a:pPr>
            <a:r>
              <a:rPr lang="en-US" err="1"/>
              <a:t>Pluvicto</a:t>
            </a:r>
            <a:r>
              <a:rPr lang="en-US"/>
              <a:t> (lutetium Lu 177 </a:t>
            </a:r>
            <a:r>
              <a:rPr lang="en-US" err="1"/>
              <a:t>vipivotide</a:t>
            </a:r>
            <a:r>
              <a:rPr lang="en-US"/>
              <a:t> tetraxetan </a:t>
            </a:r>
            <a:endParaRPr lang="en-US">
              <a:ea typeface="Calibri"/>
              <a:cs typeface="Calibri"/>
            </a:endParaRPr>
          </a:p>
          <a:p>
            <a:pPr marL="1103875" lvl="2" indent="-174296">
              <a:spcBef>
                <a:spcPts val="1017"/>
              </a:spcBef>
              <a:buFont typeface="Wingdings,Sans-Serif"/>
              <a:buChar char="§"/>
            </a:pPr>
            <a:r>
              <a:rPr lang="en-US"/>
              <a:t>Treats metastatic castrate-resistant prostate cancer (</a:t>
            </a:r>
            <a:r>
              <a:rPr lang="en-US" err="1"/>
              <a:t>mCRPC</a:t>
            </a:r>
            <a:r>
              <a:rPr lang="en-US"/>
              <a:t>) with prostate specific antigen positivity (PSMA +)</a:t>
            </a:r>
            <a:endParaRPr lang="en-US">
              <a:ea typeface="Calibri"/>
              <a:cs typeface="Calibri"/>
            </a:endParaRPr>
          </a:p>
          <a:p>
            <a:pPr marL="639086" lvl="1" indent="-174296">
              <a:spcBef>
                <a:spcPts val="1017"/>
              </a:spcBef>
              <a:buFont typeface="Wingdings,Sans-Serif"/>
              <a:buChar char="§"/>
            </a:pPr>
            <a:r>
              <a:rPr lang="en-US" err="1"/>
              <a:t>Xofigo</a:t>
            </a:r>
            <a:r>
              <a:rPr lang="en-US"/>
              <a:t> (Radium 223 dichloride)-</a:t>
            </a:r>
            <a:endParaRPr lang="en-US">
              <a:ea typeface="Calibri"/>
              <a:cs typeface="Calibri"/>
            </a:endParaRPr>
          </a:p>
          <a:p>
            <a:pPr marL="1103875" lvl="2" indent="-174296">
              <a:spcBef>
                <a:spcPts val="1017"/>
              </a:spcBef>
              <a:buFont typeface="Wingdings,Sans-Serif"/>
              <a:buChar char="§"/>
            </a:pPr>
            <a:r>
              <a:rPr lang="en-US"/>
              <a:t>Treats </a:t>
            </a:r>
            <a:r>
              <a:rPr lang="en-US" err="1"/>
              <a:t>mCRPC</a:t>
            </a:r>
            <a:r>
              <a:rPr lang="en-US"/>
              <a:t> with bone only metastatic disease.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16</a:t>
            </a:fld>
            <a:endParaRPr lang="en-US"/>
          </a:p>
        </p:txBody>
      </p:sp>
    </p:spTree>
    <p:extLst>
      <p:ext uri="{BB962C8B-B14F-4D97-AF65-F5344CB8AC3E}">
        <p14:creationId xmlns:p14="http://schemas.microsoft.com/office/powerpoint/2010/main" val="3810592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spcBef>
                <a:spcPts val="1017"/>
              </a:spcBef>
              <a:buFont typeface="Wingdings,Sans-Serif"/>
              <a:buChar char="§"/>
            </a:pPr>
            <a:r>
              <a:rPr lang="en-US"/>
              <a:t>The radiation oncology workflow requires several steps before the patient can start radiation therapy. They start with initial consult with the radiation oncologist, they will be scheduled for a CT Simulation, treatment planning occurs, and about 7-10 days later, treatment begins, the patient completes treatment and then return to the clinic for routine follow-up care. </a:t>
            </a:r>
          </a:p>
          <a:p>
            <a:pPr marL="174296" indent="-174296">
              <a:spcBef>
                <a:spcPts val="1017"/>
              </a:spcBef>
              <a:buFont typeface="Wingdings,Sans-Serif"/>
              <a:buChar char="§"/>
            </a:pPr>
            <a:endParaRPr lang="en-US"/>
          </a:p>
          <a:p>
            <a:pPr marL="174296" indent="-174296">
              <a:spcBef>
                <a:spcPts val="1017"/>
              </a:spcBef>
              <a:buFont typeface="Wingdings,Sans-Serif"/>
              <a:buChar char="§"/>
            </a:pPr>
            <a:r>
              <a:rPr lang="en-US"/>
              <a:t>Patients, once diagnosed will be referred to Radiation Oncology to discuss the role of radiation in their treatment plan. </a:t>
            </a:r>
          </a:p>
          <a:p>
            <a:pPr marL="174296" indent="-174296">
              <a:spcBef>
                <a:spcPts val="1017"/>
              </a:spcBef>
              <a:buFont typeface="Wingdings,Sans-Serif"/>
              <a:buChar char="§"/>
            </a:pPr>
            <a:endParaRPr lang="en-US"/>
          </a:p>
          <a:p>
            <a:pPr marL="174296" indent="-174296">
              <a:spcBef>
                <a:spcPts val="1017"/>
              </a:spcBef>
              <a:buFont typeface="Wingdings,Sans-Serif"/>
              <a:buChar char="§"/>
            </a:pPr>
            <a:r>
              <a:rPr lang="en-US"/>
              <a:t>The first visit for a patient in Radiation Oncology is a consultation. During this visit the Radiation Oncologist will educate the patient on their diagnosis, prognosis, and whether radiation will be beneficial.</a:t>
            </a:r>
          </a:p>
          <a:p>
            <a:pPr marL="174296" indent="-174296">
              <a:spcBef>
                <a:spcPts val="1017"/>
              </a:spcBef>
              <a:buFont typeface="Wingdings,Sans-Serif"/>
              <a:buChar char="§"/>
            </a:pPr>
            <a:endParaRPr lang="en-US"/>
          </a:p>
          <a:p>
            <a:pPr marL="174296" indent="-174296">
              <a:spcBef>
                <a:spcPts val="1017"/>
              </a:spcBef>
              <a:buFont typeface="Wingdings,Sans-Serif"/>
              <a:buChar char="§"/>
            </a:pPr>
            <a:r>
              <a:rPr lang="en-US"/>
              <a:t>If radiation is appropriate consent will be signed and care will be coordinated with the intent of moving the patient towards scheduling a CT simulation. </a:t>
            </a:r>
          </a:p>
          <a:p>
            <a:endParaRPr lang="en-US"/>
          </a:p>
        </p:txBody>
      </p:sp>
      <p:sp>
        <p:nvSpPr>
          <p:cNvPr id="4" name="Slide Number Placeholder 3"/>
          <p:cNvSpPr>
            <a:spLocks noGrp="1"/>
          </p:cNvSpPr>
          <p:nvPr>
            <p:ph type="sldNum" sz="quarter" idx="5"/>
          </p:nvPr>
        </p:nvSpPr>
        <p:spPr/>
        <p:txBody>
          <a:bodyPr/>
          <a:lstStyle/>
          <a:p>
            <a:fld id="{4355B1BF-49FB-41B4-98E4-FF7B012873AB}" type="slidenum">
              <a:rPr lang="en-US" smtClean="0"/>
              <a:t>17</a:t>
            </a:fld>
            <a:endParaRPr lang="en-US"/>
          </a:p>
        </p:txBody>
      </p:sp>
    </p:spTree>
    <p:extLst>
      <p:ext uri="{BB962C8B-B14F-4D97-AF65-F5344CB8AC3E}">
        <p14:creationId xmlns:p14="http://schemas.microsoft.com/office/powerpoint/2010/main" val="905677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spcBef>
                <a:spcPts val="1017"/>
              </a:spcBef>
              <a:buFont typeface="Wingdings,Sans-Serif"/>
              <a:buChar char="§"/>
            </a:pPr>
            <a:r>
              <a:rPr lang="en-US"/>
              <a:t>The CT simulation is a CT scan done in the radiation oncology department to obtain anatomical data specific to the area that will receive treatment. The CT scan that is performed is not done to a diagnostic protocol and it is not read by radiology.</a:t>
            </a:r>
          </a:p>
          <a:p>
            <a:pPr marL="174296" indent="-174296">
              <a:spcBef>
                <a:spcPts val="1017"/>
              </a:spcBef>
              <a:buFont typeface="Wingdings,Sans-Serif"/>
              <a:buChar char="§"/>
            </a:pPr>
            <a:r>
              <a:rPr lang="en-US"/>
              <a:t>The imaging data instead will be used by the provider and dosimetry team to create a safe and effective treatment plan. Treatment planning can take up to 10 business days based off the complexity of the plan and patient anatomy.</a:t>
            </a:r>
          </a:p>
          <a:p>
            <a:pPr marL="174296" indent="-174296">
              <a:spcBef>
                <a:spcPts val="1017"/>
              </a:spcBef>
              <a:buFont typeface="Wingdings,Sans-Serif"/>
              <a:buChar char="§"/>
            </a:pPr>
            <a:r>
              <a:rPr lang="en-US"/>
              <a:t>Tattoos will be placed on the patient to use as a point of reference to align them on the treatment machine. If the patient requires assistance holding a position a mask or Vac-Lock will be fitted to them.</a:t>
            </a:r>
          </a:p>
          <a:p>
            <a:pPr marL="174296" indent="-174296">
              <a:spcBef>
                <a:spcPts val="1017"/>
              </a:spcBef>
              <a:buFont typeface="Wingdings,Sans-Serif"/>
              <a:buChar char="§"/>
            </a:pPr>
            <a:r>
              <a:rPr lang="en-US"/>
              <a:t> Patients will receive education on potential side effects and self care.  They also have the opportunity to ask any additional questions they may have.</a:t>
            </a:r>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18</a:t>
            </a:fld>
            <a:endParaRPr lang="en-US"/>
          </a:p>
        </p:txBody>
      </p:sp>
    </p:spTree>
    <p:extLst>
      <p:ext uri="{BB962C8B-B14F-4D97-AF65-F5344CB8AC3E}">
        <p14:creationId xmlns:p14="http://schemas.microsoft.com/office/powerpoint/2010/main" val="2114064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a picture of a vac-</a:t>
            </a:r>
            <a:r>
              <a:rPr lang="en-US" err="1">
                <a:ea typeface="Calibri"/>
                <a:cs typeface="Calibri"/>
              </a:rPr>
              <a:t>lok</a:t>
            </a:r>
            <a:r>
              <a:rPr lang="en-US">
                <a:ea typeface="Calibri"/>
                <a:cs typeface="Calibri"/>
              </a:rPr>
              <a:t>.  Before it is molded it is similar to a bean bag.  It is used to stabilize the patient or a body part that we are treating.  It will be molded to fit the patient and the air is removed allowing it to maintain it's shape so the patient is in the same position for each treatment. </a:t>
            </a:r>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19</a:t>
            </a:fld>
            <a:endParaRPr lang="en-US"/>
          </a:p>
        </p:txBody>
      </p:sp>
    </p:spTree>
    <p:extLst>
      <p:ext uri="{BB962C8B-B14F-4D97-AF65-F5344CB8AC3E}">
        <p14:creationId xmlns:p14="http://schemas.microsoft.com/office/powerpoint/2010/main" val="2603762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a mask used to stabilize patients if they are being treated for  cancer to the head or the neck.  It starts out as a flat piece of plastic mesh and is warmed in an oven or a water bath to soften and become pliable.  It is then molded to fit the patients head or head, neck and shoulders.  Once it cools, it hardens again.  It is placed on the patient, and they are secured to the table with each treatment.  IT is important to know if your patient is claustrophobic.  Sometimes patients may require medications to help them relax during treatment.</a:t>
            </a:r>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20</a:t>
            </a:fld>
            <a:endParaRPr lang="en-US"/>
          </a:p>
        </p:txBody>
      </p:sp>
    </p:spTree>
    <p:extLst>
      <p:ext uri="{BB962C8B-B14F-4D97-AF65-F5344CB8AC3E}">
        <p14:creationId xmlns:p14="http://schemas.microsoft.com/office/powerpoint/2010/main" val="3403257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spcBef>
                <a:spcPts val="1017"/>
              </a:spcBef>
              <a:buFont typeface="Wingdings,Sans-Serif"/>
              <a:buChar char="§"/>
            </a:pPr>
            <a:r>
              <a:rPr lang="en-US"/>
              <a:t>The first visit after simulation for external beam patients is a Verification simulation (V-Sim). During this visit, the patient will be set up for treatment on the LINAC and imaging will be done to confirm the treatment machine set up matches the simulation set up. </a:t>
            </a:r>
          </a:p>
          <a:p>
            <a:pPr marL="174296" indent="-174296">
              <a:spcBef>
                <a:spcPts val="1017"/>
              </a:spcBef>
              <a:buFont typeface="Wingdings,Sans-Serif"/>
              <a:buChar char="§"/>
            </a:pPr>
            <a:r>
              <a:rPr lang="en-US"/>
              <a:t>External beam treatments take on average 15-30 minutes per treatment. HDR treatments take between ½ to 5 hours depending modality and anatomy/planning. </a:t>
            </a:r>
          </a:p>
          <a:p>
            <a:pPr marL="174296" indent="-174296">
              <a:spcBef>
                <a:spcPts val="1017"/>
              </a:spcBef>
              <a:buFont typeface="Wingdings,Sans-Serif"/>
              <a:buChar char="§"/>
            </a:pPr>
            <a:r>
              <a:rPr lang="en-US"/>
              <a:t>Once every 5 treatments the patient will see the provider for an on-treatment visit (OTV). During this visit, the patient will be assessed for toxicities and if present they will be educated on how to manage them.  </a:t>
            </a:r>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21</a:t>
            </a:fld>
            <a:endParaRPr lang="en-US"/>
          </a:p>
        </p:txBody>
      </p:sp>
    </p:spTree>
    <p:extLst>
      <p:ext uri="{BB962C8B-B14F-4D97-AF65-F5344CB8AC3E}">
        <p14:creationId xmlns:p14="http://schemas.microsoft.com/office/powerpoint/2010/main" val="1273121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objectives for this course are:</a:t>
            </a:r>
          </a:p>
          <a:p>
            <a:r>
              <a:rPr lang="en-US"/>
              <a:t>Develop a basic understanding of radiation oncology and the radiation oncology team.</a:t>
            </a:r>
          </a:p>
          <a:p>
            <a:r>
              <a:rPr lang="en-US"/>
              <a:t>Identify types of radiation treatment</a:t>
            </a:r>
          </a:p>
          <a:p>
            <a:r>
              <a:rPr lang="en-US"/>
              <a:t>Demonstrate understanding of the role of the Radiation Oncology Nurse</a:t>
            </a:r>
          </a:p>
          <a:p>
            <a:r>
              <a:rPr lang="en-US"/>
              <a:t>Identify ways to protect healthy tissues during radiation treatment and why it is important</a:t>
            </a:r>
          </a:p>
          <a:p>
            <a:r>
              <a:rPr lang="en-US"/>
              <a:t>Identify site specific side effects </a:t>
            </a:r>
          </a:p>
          <a:p>
            <a:r>
              <a:rPr lang="en-US"/>
              <a:t>Demonstrate patient education surrounding side effect management and prevention</a:t>
            </a:r>
          </a:p>
          <a:p>
            <a:r>
              <a:rPr lang="en-US"/>
              <a:t>Demonstrate understanding of how to use CTCAE Criteria to assess patients</a:t>
            </a:r>
          </a:p>
          <a:p>
            <a:endParaRPr lang="en-US"/>
          </a:p>
        </p:txBody>
      </p:sp>
      <p:sp>
        <p:nvSpPr>
          <p:cNvPr id="4" name="Slide Number Placeholder 3"/>
          <p:cNvSpPr>
            <a:spLocks noGrp="1"/>
          </p:cNvSpPr>
          <p:nvPr>
            <p:ph type="sldNum" sz="quarter" idx="5"/>
          </p:nvPr>
        </p:nvSpPr>
        <p:spPr/>
        <p:txBody>
          <a:bodyPr/>
          <a:lstStyle/>
          <a:p>
            <a:fld id="{4355B1BF-49FB-41B4-98E4-FF7B012873AB}" type="slidenum">
              <a:rPr lang="en-US" smtClean="0"/>
              <a:t>4</a:t>
            </a:fld>
            <a:endParaRPr lang="en-US"/>
          </a:p>
        </p:txBody>
      </p:sp>
    </p:spTree>
    <p:extLst>
      <p:ext uri="{BB962C8B-B14F-4D97-AF65-F5344CB8AC3E}">
        <p14:creationId xmlns:p14="http://schemas.microsoft.com/office/powerpoint/2010/main" val="3375076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spcBef>
                <a:spcPts val="1017"/>
              </a:spcBef>
              <a:buFont typeface="Wingdings,Sans-Serif"/>
              <a:buChar char="§"/>
            </a:pPr>
            <a:r>
              <a:rPr lang="en-US"/>
              <a:t>It is important to minimize healthy tissue exposure while the patient is under treatment in order to reduce toxicities. </a:t>
            </a:r>
          </a:p>
          <a:p>
            <a:pPr marL="174296" indent="-174296">
              <a:spcBef>
                <a:spcPts val="1017"/>
              </a:spcBef>
              <a:buFont typeface="Wingdings,Sans-Serif"/>
              <a:buChar char="§"/>
            </a:pPr>
            <a:r>
              <a:rPr lang="en-US"/>
              <a:t>To protect healthy tissue a variety of methods are utilized. These protections can be built into the planning process or physical interventions such as positioning or space creating devices.</a:t>
            </a:r>
          </a:p>
          <a:p>
            <a:pPr lvl="1">
              <a:spcBef>
                <a:spcPts val="1017"/>
              </a:spcBef>
            </a:pPr>
            <a:endParaRPr lang="en-US"/>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22</a:t>
            </a:fld>
            <a:endParaRPr lang="en-US"/>
          </a:p>
        </p:txBody>
      </p:sp>
    </p:spTree>
    <p:extLst>
      <p:ext uri="{BB962C8B-B14F-4D97-AF65-F5344CB8AC3E}">
        <p14:creationId xmlns:p14="http://schemas.microsoft.com/office/powerpoint/2010/main" val="4075779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spcBef>
                <a:spcPts val="1017"/>
              </a:spcBef>
              <a:buFont typeface="Wingdings,Sans-Serif"/>
              <a:buChar char="§"/>
            </a:pPr>
            <a:r>
              <a:rPr lang="en-US"/>
              <a:t>Deep inspiration breath hold (DIBH) is a method used to protect heart tissue. The machine will only beam on when it detects the patient is holding their breath.</a:t>
            </a:r>
          </a:p>
          <a:p>
            <a:pPr marL="174296" indent="-174296">
              <a:spcBef>
                <a:spcPts val="1017"/>
              </a:spcBef>
              <a:buFont typeface="Wingdings,Sans-Serif"/>
              <a:buChar char="§"/>
            </a:pPr>
            <a:r>
              <a:rPr lang="en-US"/>
              <a:t>Wing and breast boards are positioning devices patients will lay on that will help them favorably position their anatomy for treatment. </a:t>
            </a:r>
            <a:endParaRPr lang="en-US">
              <a:ea typeface="Calibri"/>
              <a:cs typeface="Calibri"/>
            </a:endParaRPr>
          </a:p>
          <a:p>
            <a:pPr marL="174296" indent="-174296">
              <a:spcBef>
                <a:spcPts val="1017"/>
              </a:spcBef>
              <a:buFont typeface="Wingdings,Sans-Serif"/>
              <a:buChar char="§"/>
            </a:pPr>
            <a:r>
              <a:rPr lang="en-US"/>
              <a:t>Patients may also lay prone or supine in whichever positions reduces healthy tissue exposure to the treatment beam.</a:t>
            </a:r>
            <a:endParaRPr lang="en-US">
              <a:ea typeface="Calibri"/>
              <a:cs typeface="Calibri"/>
            </a:endParaRPr>
          </a:p>
          <a:p>
            <a:pPr marL="174296" indent="-174296">
              <a:spcBef>
                <a:spcPts val="1017"/>
              </a:spcBef>
              <a:buFont typeface="Wingdings,Sans-Serif"/>
              <a:buChar char="§"/>
            </a:pPr>
            <a:r>
              <a:rPr lang="en-US"/>
              <a:t>Pelvic patients may do a bladder and bowel prep to help displace healthy tissue from the treatment field. </a:t>
            </a:r>
            <a:endParaRPr lang="en-US">
              <a:ea typeface="Calibri"/>
              <a:cs typeface="Calibri"/>
            </a:endParaRPr>
          </a:p>
          <a:p>
            <a:pPr marL="174296" indent="-174296">
              <a:spcBef>
                <a:spcPts val="1017"/>
              </a:spcBef>
              <a:buFont typeface="Wingdings,Sans-Serif"/>
              <a:buChar char="§"/>
            </a:pPr>
            <a:r>
              <a:rPr lang="en-US"/>
              <a:t>Rectal Spacers for prostate patients.</a:t>
            </a:r>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23</a:t>
            </a:fld>
            <a:endParaRPr lang="en-US"/>
          </a:p>
        </p:txBody>
      </p:sp>
    </p:spTree>
    <p:extLst>
      <p:ext uri="{BB962C8B-B14F-4D97-AF65-F5344CB8AC3E}">
        <p14:creationId xmlns:p14="http://schemas.microsoft.com/office/powerpoint/2010/main" val="1610182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Figure 16 on the left is showing you what happens during Deep Inspiration Breath Hold (DIBH), you can see the we are treating a patient with left breast cancer.  If the patient breathes normally, during treatment, the picture in the lower left shows you how a small area of the heart is receiving radiation.  Down the road, this could cause some long term side effects.  However, the image on the lower right shows the patient taking a deep breath in, as the lung inflates, it pushes the heart out of the radiation field, reducing the dose received by the heart. </a:t>
            </a:r>
          </a:p>
          <a:p>
            <a:endParaRPr lang="en-US">
              <a:ea typeface="Calibri"/>
              <a:cs typeface="Calibri"/>
            </a:endParaRPr>
          </a:p>
          <a:p>
            <a:r>
              <a:rPr lang="en-US">
                <a:ea typeface="Calibri"/>
                <a:cs typeface="Calibri"/>
              </a:rPr>
              <a:t>Figure 17 is a patient being treated in the prone position for breast cancer.  This position allows the breast to fall away from the body minimizing the radiation to the heart. </a:t>
            </a:r>
          </a:p>
        </p:txBody>
      </p:sp>
      <p:sp>
        <p:nvSpPr>
          <p:cNvPr id="4" name="Slide Number Placeholder 3"/>
          <p:cNvSpPr>
            <a:spLocks noGrp="1"/>
          </p:cNvSpPr>
          <p:nvPr>
            <p:ph type="sldNum" sz="quarter" idx="10"/>
          </p:nvPr>
        </p:nvSpPr>
        <p:spPr/>
        <p:txBody>
          <a:bodyPr/>
          <a:lstStyle/>
          <a:p>
            <a:fld id="{4355B1BF-49FB-41B4-98E4-FF7B012873AB}" type="slidenum">
              <a:rPr lang="en-US" smtClean="0"/>
              <a:t>24</a:t>
            </a:fld>
            <a:endParaRPr lang="en-US"/>
          </a:p>
        </p:txBody>
      </p:sp>
    </p:spTree>
    <p:extLst>
      <p:ext uri="{BB962C8B-B14F-4D97-AF65-F5344CB8AC3E}">
        <p14:creationId xmlns:p14="http://schemas.microsoft.com/office/powerpoint/2010/main" val="3616868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spcBef>
                <a:spcPts val="1017"/>
              </a:spcBef>
              <a:buFont typeface="Wingdings,Sans-Serif"/>
              <a:buChar char="§"/>
            </a:pPr>
            <a:r>
              <a:rPr lang="en-US"/>
              <a:t>Rectal spacers can be placed between the prostate and rectum to reduce rectal exposure to radiation.</a:t>
            </a:r>
          </a:p>
          <a:p>
            <a:pPr marL="174296" indent="-174296">
              <a:spcBef>
                <a:spcPts val="1017"/>
              </a:spcBef>
              <a:buFont typeface="Wingdings,Sans-Serif"/>
              <a:buChar char="§"/>
            </a:pPr>
            <a:r>
              <a:rPr lang="en-US"/>
              <a:t>There are a variety of rectal spacers on the market.  </a:t>
            </a:r>
            <a:endParaRPr lang="en-US">
              <a:ea typeface="Calibri"/>
              <a:cs typeface="Calibri"/>
            </a:endParaRPr>
          </a:p>
          <a:p>
            <a:pPr marL="174296" indent="-174296">
              <a:spcBef>
                <a:spcPts val="1017"/>
              </a:spcBef>
              <a:buFont typeface="Wingdings,Sans-Serif"/>
              <a:buChar char="§"/>
            </a:pPr>
            <a:r>
              <a:rPr lang="en-US"/>
              <a:t>The come in the form of gels or balloons and are inserted transperineally</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25</a:t>
            </a:fld>
            <a:endParaRPr lang="en-US"/>
          </a:p>
        </p:txBody>
      </p:sp>
    </p:spTree>
    <p:extLst>
      <p:ext uri="{BB962C8B-B14F-4D97-AF65-F5344CB8AC3E}">
        <p14:creationId xmlns:p14="http://schemas.microsoft.com/office/powerpoint/2010/main" val="980267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this image you can see how the prostate abuts the rectum which will cause the rectum to receive radiation, but over here you can see  how the spacer makes room between the prostate and the rectum, reducing the amount of radiation received by the rectum.</a:t>
            </a:r>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26</a:t>
            </a:fld>
            <a:endParaRPr lang="en-US"/>
          </a:p>
        </p:txBody>
      </p:sp>
    </p:spTree>
    <p:extLst>
      <p:ext uri="{BB962C8B-B14F-4D97-AF65-F5344CB8AC3E}">
        <p14:creationId xmlns:p14="http://schemas.microsoft.com/office/powerpoint/2010/main" val="1472007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spcBef>
                <a:spcPts val="1017"/>
              </a:spcBef>
              <a:buFont typeface="Wingdings,Sans-Serif"/>
              <a:buChar char="§"/>
            </a:pPr>
            <a:r>
              <a:rPr lang="en-US"/>
              <a:t>Side effects associated with radiation therapy are dose and site specific. The side effects are </a:t>
            </a:r>
            <a:r>
              <a:rPr lang="en-US" b="1"/>
              <a:t>LOCAL AND DO NOT TRAVEL </a:t>
            </a:r>
            <a:r>
              <a:rPr lang="en-US"/>
              <a:t>outside of the treated area.</a:t>
            </a:r>
          </a:p>
          <a:p>
            <a:pPr marL="174296" indent="-174296">
              <a:spcBef>
                <a:spcPts val="1017"/>
              </a:spcBef>
              <a:buFont typeface="Wingdings,Sans-Serif"/>
              <a:buChar char="§"/>
            </a:pPr>
            <a:r>
              <a:rPr lang="en-US"/>
              <a:t>2 “universal” side effects of radiation are possible skin reactions and fatigue. Side effects typically present at week 2-3 of treatment.</a:t>
            </a:r>
            <a:endParaRPr lang="en-US">
              <a:ea typeface="Calibri"/>
              <a:cs typeface="Calibri"/>
            </a:endParaRPr>
          </a:p>
          <a:p>
            <a:pPr marL="174296" indent="-174296">
              <a:spcBef>
                <a:spcPts val="1017"/>
              </a:spcBef>
              <a:buFont typeface="Wingdings,Sans-Serif"/>
              <a:buChar char="§"/>
            </a:pPr>
            <a:r>
              <a:rPr lang="en-US"/>
              <a:t>When given alone, side effects from radiation are typically mild.</a:t>
            </a:r>
            <a:endParaRPr lang="en-US">
              <a:ea typeface="Calibri"/>
              <a:cs typeface="Calibri"/>
            </a:endParaRPr>
          </a:p>
          <a:p>
            <a:pPr marL="174296" indent="-174296">
              <a:spcBef>
                <a:spcPts val="1017"/>
              </a:spcBef>
              <a:buFont typeface="Wingdings,Sans-Serif"/>
              <a:buChar char="§"/>
            </a:pPr>
            <a:r>
              <a:rPr lang="en-US"/>
              <a:t>Patients who are receiving chemotherapy concurrently with radiation tend to experience worse side effects than those who receive radiation alone. </a:t>
            </a:r>
            <a:endParaRPr lang="en-US">
              <a:ea typeface="Calibri"/>
              <a:cs typeface="Calibri"/>
            </a:endParaRPr>
          </a:p>
          <a:p>
            <a:pPr marL="174296" indent="-174296">
              <a:spcBef>
                <a:spcPts val="1017"/>
              </a:spcBef>
              <a:buFont typeface="Wingdings,Sans-Serif"/>
              <a:buChar char="§"/>
            </a:pPr>
            <a:r>
              <a:rPr lang="en-US"/>
              <a:t>Chemotherapy is given to patients at the same time as radiation to sensitize the tumor, making it more sensitive to the radiation. </a:t>
            </a:r>
            <a:endParaRPr lang="en-US">
              <a:ea typeface="Calibri"/>
              <a:cs typeface="Calibri"/>
            </a:endParaRPr>
          </a:p>
          <a:p>
            <a:pPr marL="174296" indent="-174296">
              <a:spcBef>
                <a:spcPts val="1017"/>
              </a:spcBef>
              <a:buFont typeface="Wingdings,Sans-Serif"/>
              <a:buChar char="§"/>
            </a:pPr>
            <a:r>
              <a:rPr lang="en-US">
                <a:ea typeface="Calibri"/>
                <a:cs typeface="Calibri"/>
              </a:rPr>
              <a:t>It is important when patients are receiving concurrent chemotherapy and radiation that you are keeping a close eye on their labs and notifying the physician of any abnormal results.  </a:t>
            </a:r>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27</a:t>
            </a:fld>
            <a:endParaRPr lang="en-US"/>
          </a:p>
        </p:txBody>
      </p:sp>
    </p:spTree>
    <p:extLst>
      <p:ext uri="{BB962C8B-B14F-4D97-AF65-F5344CB8AC3E}">
        <p14:creationId xmlns:p14="http://schemas.microsoft.com/office/powerpoint/2010/main" val="3054230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0493" indent="-290493">
              <a:spcBef>
                <a:spcPts val="1017"/>
              </a:spcBef>
              <a:buFont typeface="Arial"/>
              <a:buChar char="•"/>
            </a:pPr>
            <a:r>
              <a:rPr lang="en-US"/>
              <a:t>The next several slides will touch upon expected site-specific side effects and ways to manage them. </a:t>
            </a:r>
          </a:p>
          <a:p>
            <a:pPr marL="290493" indent="-290493">
              <a:spcBef>
                <a:spcPts val="1017"/>
              </a:spcBef>
              <a:buFont typeface="Arial"/>
              <a:buChar char="•"/>
            </a:pPr>
            <a:r>
              <a:rPr lang="en-US"/>
              <a:t>Side effects are graded using the National Cancer Institutes Common Terminology Criteria for Adverse Events (CTCAE).</a:t>
            </a:r>
            <a:endParaRPr lang="en-US">
              <a:ea typeface="Calibri"/>
              <a:cs typeface="Calibri"/>
            </a:endParaRPr>
          </a:p>
          <a:p>
            <a:pPr marL="290493" indent="-290493">
              <a:spcBef>
                <a:spcPts val="1017"/>
              </a:spcBef>
              <a:buFont typeface="Arial"/>
              <a:buChar char="•"/>
            </a:pPr>
            <a:r>
              <a:rPr lang="en-US"/>
              <a:t>Most side </a:t>
            </a:r>
            <a:r>
              <a:rPr lang="en-US" err="1"/>
              <a:t>effectsare</a:t>
            </a:r>
            <a:r>
              <a:rPr lang="en-US"/>
              <a:t> graded on a toxicity scale of 0-5.  </a:t>
            </a:r>
            <a:endParaRPr lang="en-US">
              <a:ea typeface="Calibri"/>
              <a:cs typeface="Calibri"/>
            </a:endParaRPr>
          </a:p>
          <a:p>
            <a:pPr lvl="1">
              <a:spcBef>
                <a:spcPts val="1017"/>
              </a:spcBef>
              <a:buFont typeface="Arial"/>
              <a:buChar char="•"/>
            </a:pPr>
            <a:r>
              <a:rPr lang="en-US"/>
              <a:t>0=No/No side effect</a:t>
            </a:r>
            <a:endParaRPr lang="en-US">
              <a:ea typeface="Calibri"/>
              <a:cs typeface="Calibri"/>
            </a:endParaRPr>
          </a:p>
          <a:p>
            <a:pPr lvl="1">
              <a:spcBef>
                <a:spcPts val="1017"/>
              </a:spcBef>
              <a:buFont typeface="Arial"/>
              <a:buChar char="•"/>
            </a:pPr>
            <a:r>
              <a:rPr lang="en-US"/>
              <a:t>1-2 = Mild/Moderate</a:t>
            </a:r>
            <a:endParaRPr lang="en-US">
              <a:ea typeface="Calibri"/>
              <a:cs typeface="Calibri"/>
            </a:endParaRPr>
          </a:p>
          <a:p>
            <a:pPr lvl="1">
              <a:spcBef>
                <a:spcPts val="1017"/>
              </a:spcBef>
              <a:buFont typeface="Arial"/>
              <a:buChar char="•"/>
            </a:pPr>
            <a:r>
              <a:rPr lang="en-US"/>
              <a:t>3-4 =Severe</a:t>
            </a:r>
            <a:endParaRPr lang="en-US">
              <a:ea typeface="Calibri"/>
              <a:cs typeface="Calibri"/>
            </a:endParaRPr>
          </a:p>
          <a:p>
            <a:pPr lvl="1">
              <a:spcBef>
                <a:spcPts val="1017"/>
              </a:spcBef>
              <a:buFont typeface="Arial"/>
              <a:buChar char="•"/>
            </a:pPr>
            <a:r>
              <a:rPr lang="en-US"/>
              <a:t>5=Death</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355B1BF-49FB-41B4-98E4-FF7B012873AB}" type="slidenum">
              <a:rPr lang="en-US" smtClean="0"/>
              <a:t>28</a:t>
            </a:fld>
            <a:endParaRPr lang="en-US"/>
          </a:p>
        </p:txBody>
      </p:sp>
    </p:spTree>
    <p:extLst>
      <p:ext uri="{BB962C8B-B14F-4D97-AF65-F5344CB8AC3E}">
        <p14:creationId xmlns:p14="http://schemas.microsoft.com/office/powerpoint/2010/main" val="97161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the CTCAE Grading scale for oral mucositis. It is important to have the criteria for the side effects you are assessing in front of you to help guide your assessment.</a:t>
            </a:r>
          </a:p>
          <a:p>
            <a:r>
              <a:rPr lang="en-US"/>
              <a:t>To perform a thorough oral assessment, you would first assess pain.  If they are having pain in their mouth, ask them to rate it on a scale of 0-10.  0 being no pain, 10 being the worst.  </a:t>
            </a:r>
            <a:endParaRPr lang="en-US">
              <a:ea typeface="Calibri"/>
              <a:cs typeface="Calibri"/>
            </a:endParaRPr>
          </a:p>
          <a:p>
            <a:r>
              <a:rPr lang="en-US"/>
              <a:t>Ask them what their diet is like, are they eating regular foods, without modification or are they eating a soft diet such as masked potatoes, soups, puddings, </a:t>
            </a:r>
            <a:r>
              <a:rPr lang="en-US" err="1"/>
              <a:t>etc</a:t>
            </a:r>
            <a:r>
              <a:rPr lang="en-US"/>
              <a:t>, because their mouth hurts?</a:t>
            </a:r>
            <a:endParaRPr lang="en-US">
              <a:ea typeface="Calibri"/>
              <a:cs typeface="Calibri"/>
            </a:endParaRPr>
          </a:p>
          <a:p>
            <a:r>
              <a:rPr lang="en-US"/>
              <a:t>Inspect their mouth using a flashlight.  Are there sores on their tongue or cheeks?  Do they have thrush?  Asking the right questions and inspecting the area can help you determine how to grade their side effects. </a:t>
            </a:r>
          </a:p>
          <a:p>
            <a:endParaRPr lang="en-US"/>
          </a:p>
          <a:p>
            <a:r>
              <a:rPr lang="en-US"/>
              <a:t>So, if you assess your patient and they indicate that the pain in their mouth is 8/10, they are unable to eat even a soft or modified diet due to their mouth pain and you observe sores throughout their oral mucosa, (they may even exhibit weight loss) this would be graded as a Grade 3 oral mucositis.  Often the first line of treatment for patients with oral mucositis is magic mouth wash or magic swizzle.  This is a combination of Viscous Lidocaine, Benadryl and Maalox. However, patients experiencing grade 3 oral mucositis may require a stronger analgesic. This patient would need to be added to your facility’s Morbidity and Mortality report.  You should speak with your manager to learn how your site tracks morbidity and mortality. </a:t>
            </a:r>
          </a:p>
          <a:p>
            <a:endParaRPr lang="en-US">
              <a:ea typeface="Calibri"/>
              <a:cs typeface="Calibri"/>
            </a:endParaRPr>
          </a:p>
          <a:p>
            <a:r>
              <a:rPr lang="en-US">
                <a:ea typeface="Calibri"/>
                <a:cs typeface="Calibri"/>
              </a:rPr>
              <a:t> </a:t>
            </a:r>
          </a:p>
        </p:txBody>
      </p:sp>
      <p:sp>
        <p:nvSpPr>
          <p:cNvPr id="4" name="Slide Number Placeholder 3"/>
          <p:cNvSpPr>
            <a:spLocks noGrp="1"/>
          </p:cNvSpPr>
          <p:nvPr>
            <p:ph type="sldNum" sz="quarter" idx="5"/>
          </p:nvPr>
        </p:nvSpPr>
        <p:spPr/>
        <p:txBody>
          <a:bodyPr/>
          <a:lstStyle/>
          <a:p>
            <a:fld id="{4355B1BF-49FB-41B4-98E4-FF7B012873AB}" type="slidenum">
              <a:rPr lang="en-US" smtClean="0"/>
              <a:t>29</a:t>
            </a:fld>
            <a:endParaRPr lang="en-US"/>
          </a:p>
        </p:txBody>
      </p:sp>
    </p:spTree>
    <p:extLst>
      <p:ext uri="{BB962C8B-B14F-4D97-AF65-F5344CB8AC3E}">
        <p14:creationId xmlns:p14="http://schemas.microsoft.com/office/powerpoint/2010/main" val="4125486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CTCAE Criteria is organized alphabetically based on the system affected.  You can use the link at Cancer.gov to find the criteria or there is an app you can put on your phone called CTCAE Plus.  Some sites may have a book.  If you do not have a book and would like one, please let me know and I can try to get one for you. </a:t>
            </a:r>
          </a:p>
        </p:txBody>
      </p:sp>
      <p:sp>
        <p:nvSpPr>
          <p:cNvPr id="4" name="Slide Number Placeholder 3"/>
          <p:cNvSpPr>
            <a:spLocks noGrp="1"/>
          </p:cNvSpPr>
          <p:nvPr>
            <p:ph type="sldNum" sz="quarter" idx="5"/>
          </p:nvPr>
        </p:nvSpPr>
        <p:spPr/>
        <p:txBody>
          <a:bodyPr/>
          <a:lstStyle/>
          <a:p>
            <a:fld id="{4355B1BF-49FB-41B4-98E4-FF7B012873AB}" type="slidenum">
              <a:rPr lang="en-US" smtClean="0"/>
              <a:t>30</a:t>
            </a:fld>
            <a:endParaRPr lang="en-US"/>
          </a:p>
        </p:txBody>
      </p:sp>
    </p:spTree>
    <p:extLst>
      <p:ext uri="{BB962C8B-B14F-4D97-AF65-F5344CB8AC3E}">
        <p14:creationId xmlns:p14="http://schemas.microsoft.com/office/powerpoint/2010/main" val="1307990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 I mentioned earlier, side effects from radiation are local and do not travel to other parts of the body. </a:t>
            </a:r>
          </a:p>
          <a:p>
            <a:r>
              <a:rPr lang="en-US">
                <a:ea typeface="Calibri"/>
                <a:cs typeface="Calibri"/>
              </a:rPr>
              <a:t>The next several slides will explain anticipated site-specific side effects.</a:t>
            </a:r>
          </a:p>
          <a:p>
            <a:r>
              <a:rPr lang="en-US">
                <a:ea typeface="Calibri"/>
                <a:cs typeface="Calibri"/>
              </a:rPr>
              <a:t>Then I will discuss about how to manage side effects.</a:t>
            </a:r>
          </a:p>
        </p:txBody>
      </p:sp>
      <p:sp>
        <p:nvSpPr>
          <p:cNvPr id="4" name="Slide Number Placeholder 3"/>
          <p:cNvSpPr>
            <a:spLocks noGrp="1"/>
          </p:cNvSpPr>
          <p:nvPr>
            <p:ph type="sldNum" sz="quarter" idx="5"/>
          </p:nvPr>
        </p:nvSpPr>
        <p:spPr/>
        <p:txBody>
          <a:bodyPr/>
          <a:lstStyle/>
          <a:p>
            <a:fld id="{4355B1BF-49FB-41B4-98E4-FF7B012873AB}" type="slidenum">
              <a:rPr lang="en-US" smtClean="0"/>
              <a:t>31</a:t>
            </a:fld>
            <a:endParaRPr lang="en-US"/>
          </a:p>
        </p:txBody>
      </p:sp>
    </p:spTree>
    <p:extLst>
      <p:ext uri="{BB962C8B-B14F-4D97-AF65-F5344CB8AC3E}">
        <p14:creationId xmlns:p14="http://schemas.microsoft.com/office/powerpoint/2010/main" val="2402957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cs typeface="Arial" panose="020B0604020202020204" pitchFamily="34" charset="0"/>
              </a:rPr>
              <a:t>Before we jump into the details about Radiation Oncology. Let's talk about the many roles that make up the radiation oncology team! This is a general overview of each position and certainly not all inclusive of everything each team member does.  </a:t>
            </a:r>
          </a:p>
          <a:p>
            <a:r>
              <a:rPr lang="en-US" altLang="en-US">
                <a:latin typeface="Arial" panose="020B0604020202020204" pitchFamily="34" charset="0"/>
                <a:cs typeface="Arial" panose="020B0604020202020204" pitchFamily="34" charset="0"/>
              </a:rPr>
              <a:t>The radiation oncology team is composed of multidisciplinary experts, each utilizing their specialized skills to deliver exceptional care to patients.</a:t>
            </a:r>
          </a:p>
          <a:p>
            <a:r>
              <a:rPr lang="en-US" altLang="en-US">
                <a:latin typeface="Arial" panose="020B0604020202020204" pitchFamily="34" charset="0"/>
                <a:cs typeface="Arial" panose="020B0604020202020204" pitchFamily="34" charset="0"/>
              </a:rPr>
              <a:t>Radiation Oncologist-This is a physician who specializes in using radiation to treat cancer. They create a plan prescribing how much radiation is to be given and how it is given.</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Medical Physicist-Works closely with the radiation oncologist and radiation therapists to ensure that complex treatments are customized precisely for each patient. They develop protocols to maintain safety, effectiveness and pinpoint accuracy.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Medical Dosimetrist-</a:t>
            </a:r>
            <a:r>
              <a:rPr lang="en-US">
                <a:latin typeface="Arial" panose="020B0604020202020204" pitchFamily="34" charset="0"/>
                <a:cs typeface="Arial" panose="020B0604020202020204" pitchFamily="34" charset="0"/>
              </a:rPr>
              <a:t>Works closely with the medical physicist, the radiation oncologist and the radiation therapists to develop, monitor and optimize patient treatment plans. Each treatment plan is tailored to the patients needs, with much focus placed on maximizing the radiation dose to the cancer cells and minimizing radiation to the healthy tissues.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Radiation Therapist-works closely with radiation oncologists to administer the radiation treatments as prescribed. They ensure patients are positioned precisely on the treatment table and monitor patients closely during their treatment.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Radiation Oncology Nurse-The radiation oncology nurse provides nursing care before, during, and after radiation treatment. They perform assessments, patient education, and care coordination for all patients. </a:t>
            </a:r>
          </a:p>
          <a:p>
            <a:endParaRPr lang="en-US">
              <a:solidFill>
                <a:schemeClr val="tx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355B1BF-49FB-41B4-98E4-FF7B012873AB}" type="slidenum">
              <a:rPr lang="en-US" smtClean="0"/>
              <a:t>5</a:t>
            </a:fld>
            <a:endParaRPr lang="en-US"/>
          </a:p>
        </p:txBody>
      </p:sp>
    </p:spTree>
    <p:extLst>
      <p:ext uri="{BB962C8B-B14F-4D97-AF65-F5344CB8AC3E}">
        <p14:creationId xmlns:p14="http://schemas.microsoft.com/office/powerpoint/2010/main" val="708538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When treating the abdomen, you would expect a variety of GI related side effects (depending on how high or low on the abdomen we are treating) such as Loss of appetite, Nausea/vomiting, acid reflux, diarrhea, and then fatigue and possibly some skin irritation</a:t>
            </a:r>
          </a:p>
          <a:p>
            <a:endParaRPr lang="en-US">
              <a:ea typeface="Calibri"/>
              <a:cs typeface="Calibri"/>
            </a:endParaRPr>
          </a:p>
          <a:p>
            <a:pPr defTabSz="929579">
              <a:defRPr/>
            </a:pPr>
            <a:r>
              <a:rPr lang="en-US">
                <a:ea typeface="Calibri"/>
                <a:cs typeface="Calibri"/>
              </a:rPr>
              <a:t>When treating the an </a:t>
            </a:r>
            <a:r>
              <a:rPr lang="en-US" err="1">
                <a:ea typeface="Calibri"/>
                <a:cs typeface="Calibri"/>
              </a:rPr>
              <a:t>ano</a:t>
            </a:r>
            <a:r>
              <a:rPr lang="en-US">
                <a:ea typeface="Calibri"/>
                <a:cs typeface="Calibri"/>
              </a:rPr>
              <a:t>-rectal cancer, you would expect to see side effects specific to the low pelvis such as , diarrhea and urinary symptoms.  These patients also tend to experience fatigue and often radiation dermatitis. </a:t>
            </a:r>
            <a:endParaRPr lang="en-US"/>
          </a:p>
          <a:p>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32</a:t>
            </a:fld>
            <a:endParaRPr lang="en-US"/>
          </a:p>
        </p:txBody>
      </p:sp>
    </p:spTree>
    <p:extLst>
      <p:ext uri="{BB962C8B-B14F-4D97-AF65-F5344CB8AC3E}">
        <p14:creationId xmlns:p14="http://schemas.microsoft.com/office/powerpoint/2010/main" val="1494617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we are treating a bone patients may experience fatigue and radiation dermatitis and patients receiving radiation to the breast or chest wall may experience fatigue, Radiation Dermatitis, a feeling of fullness or tenderness of the treated breast and depending where on the breast or CW we are treating, some patients may report they feel a lump in their throat, so perhaps they are experiencing some esophagitis.</a:t>
            </a:r>
          </a:p>
        </p:txBody>
      </p:sp>
      <p:sp>
        <p:nvSpPr>
          <p:cNvPr id="4" name="Slide Number Placeholder 3"/>
          <p:cNvSpPr>
            <a:spLocks noGrp="1"/>
          </p:cNvSpPr>
          <p:nvPr>
            <p:ph type="sldNum" sz="quarter" idx="10"/>
          </p:nvPr>
        </p:nvSpPr>
        <p:spPr/>
        <p:txBody>
          <a:bodyPr/>
          <a:lstStyle/>
          <a:p>
            <a:fld id="{4355B1BF-49FB-41B4-98E4-FF7B012873AB}" type="slidenum">
              <a:rPr lang="en-US" smtClean="0"/>
              <a:t>33</a:t>
            </a:fld>
            <a:endParaRPr lang="en-US"/>
          </a:p>
        </p:txBody>
      </p:sp>
    </p:spTree>
    <p:extLst>
      <p:ext uri="{BB962C8B-B14F-4D97-AF65-F5344CB8AC3E}">
        <p14:creationId xmlns:p14="http://schemas.microsoft.com/office/powerpoint/2010/main" val="685230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Patients receiving treatment to the brain may experience:</a:t>
            </a:r>
          </a:p>
          <a:p>
            <a:pPr marL="174296" indent="-174296">
              <a:spcBef>
                <a:spcPts val="1017"/>
              </a:spcBef>
              <a:buFont typeface="Wingdings,Sans-Serif"/>
              <a:buChar char="§"/>
            </a:pPr>
            <a:r>
              <a:rPr lang="en-US"/>
              <a:t>Hair loss in the treatment field</a:t>
            </a:r>
          </a:p>
          <a:p>
            <a:pPr marL="174296" indent="-174296">
              <a:spcBef>
                <a:spcPts val="1017"/>
              </a:spcBef>
              <a:buFont typeface="Wingdings,Sans-Serif"/>
              <a:buChar char="§"/>
            </a:pPr>
            <a:r>
              <a:rPr lang="en-US"/>
              <a:t>Skin changes, scalp, and ear irritation</a:t>
            </a:r>
          </a:p>
          <a:p>
            <a:pPr marL="174296" indent="-174296">
              <a:spcBef>
                <a:spcPts val="1017"/>
              </a:spcBef>
              <a:buFont typeface="Wingdings,Sans-Serif"/>
              <a:buChar char="§"/>
            </a:pPr>
            <a:r>
              <a:rPr lang="en-US"/>
              <a:t>“Plugged up” ears with decreased hearing (if ears are in the field)</a:t>
            </a:r>
          </a:p>
          <a:p>
            <a:pPr marL="174296" indent="-174296">
              <a:spcBef>
                <a:spcPts val="1017"/>
              </a:spcBef>
              <a:buFont typeface="Wingdings,Sans-Serif"/>
              <a:buChar char="§"/>
            </a:pPr>
            <a:r>
              <a:rPr lang="en-US"/>
              <a:t>Drowsiness or fatigue</a:t>
            </a:r>
            <a:endParaRPr lang="en-US">
              <a:ea typeface="Calibri"/>
              <a:cs typeface="Calibri"/>
            </a:endParaRPr>
          </a:p>
          <a:p>
            <a:pPr marL="174296" indent="-174296">
              <a:spcBef>
                <a:spcPts val="1017"/>
              </a:spcBef>
              <a:buFont typeface="Wingdings,Sans-Serif"/>
              <a:buChar char="§"/>
            </a:pPr>
            <a:r>
              <a:rPr lang="en-US"/>
              <a:t>Headaches </a:t>
            </a:r>
            <a:endParaRPr lang="en-US">
              <a:ea typeface="Calibri"/>
              <a:cs typeface="Calibri"/>
            </a:endParaRPr>
          </a:p>
          <a:p>
            <a:pPr marL="174296" indent="-174296">
              <a:spcBef>
                <a:spcPts val="1017"/>
              </a:spcBef>
              <a:buFont typeface="Wingdings,Sans-Serif"/>
              <a:buChar char="§"/>
            </a:pPr>
            <a:r>
              <a:rPr lang="en-US"/>
              <a:t>Nausea</a:t>
            </a:r>
            <a:endParaRPr lang="en-US">
              <a:ea typeface="Calibri"/>
              <a:cs typeface="Calibri"/>
            </a:endParaRPr>
          </a:p>
          <a:p>
            <a:pPr marL="174296" indent="-174296">
              <a:spcBef>
                <a:spcPts val="1017"/>
              </a:spcBef>
              <a:buFont typeface="Wingdings,Sans-Serif"/>
              <a:buChar char="§"/>
            </a:pPr>
            <a:r>
              <a:rPr lang="en-US"/>
              <a:t>Vomiting </a:t>
            </a:r>
            <a:endParaRPr lang="en-US">
              <a:ea typeface="Calibri"/>
              <a:cs typeface="Calibri"/>
            </a:endParaRPr>
          </a:p>
          <a:p>
            <a:pPr marL="174296" indent="-174296">
              <a:spcBef>
                <a:spcPts val="1017"/>
              </a:spcBef>
              <a:buFont typeface="Wingdings,Sans-Serif"/>
              <a:buChar char="§"/>
            </a:pPr>
            <a:r>
              <a:rPr lang="en-US"/>
              <a:t>Trouble with memory and speech</a:t>
            </a:r>
          </a:p>
          <a:p>
            <a:pPr marL="174296" indent="-174296">
              <a:spcBef>
                <a:spcPts val="1017"/>
              </a:spcBef>
              <a:buFont typeface="Wingdings,Sans-Serif"/>
              <a:buChar char="§"/>
            </a:pPr>
            <a:endParaRPr lang="en-US">
              <a:ea typeface="Calibri"/>
              <a:cs typeface="Calibri"/>
            </a:endParaRPr>
          </a:p>
          <a:p>
            <a:r>
              <a:rPr lang="en-US">
                <a:ea typeface="Calibri"/>
                <a:cs typeface="Calibri"/>
              </a:rPr>
              <a:t>If we are treating the Chest/Lung or Thorax, people may report:</a:t>
            </a:r>
          </a:p>
          <a:p>
            <a:pPr marL="174296" indent="-174296">
              <a:spcBef>
                <a:spcPts val="1017"/>
              </a:spcBef>
              <a:buFont typeface="Wingdings,Sans-Serif"/>
              <a:buChar char="§"/>
            </a:pPr>
            <a:r>
              <a:rPr lang="en-US"/>
              <a:t>Discomfort when swallowing</a:t>
            </a:r>
            <a:r>
              <a:rPr lang="en-US" b="1"/>
              <a:t> </a:t>
            </a:r>
            <a:endParaRPr lang="en-US"/>
          </a:p>
          <a:p>
            <a:pPr marL="174296" indent="-174296">
              <a:spcBef>
                <a:spcPts val="1017"/>
              </a:spcBef>
              <a:buFont typeface="Wingdings,Sans-Serif"/>
              <a:buChar char="§"/>
            </a:pPr>
            <a:r>
              <a:rPr lang="en-US"/>
              <a:t>Difficulty swallowing or a “lump in throat” sensation</a:t>
            </a:r>
            <a:r>
              <a:rPr lang="en-US" b="1"/>
              <a:t> </a:t>
            </a:r>
            <a:endParaRPr lang="en-US"/>
          </a:p>
          <a:p>
            <a:pPr marL="174296" indent="-174296">
              <a:spcBef>
                <a:spcPts val="1017"/>
              </a:spcBef>
              <a:buFont typeface="Wingdings,Sans-Serif"/>
              <a:buChar char="§"/>
            </a:pPr>
            <a:r>
              <a:rPr lang="en-US"/>
              <a:t>Cough</a:t>
            </a:r>
            <a:r>
              <a:rPr lang="en-US" b="1"/>
              <a:t> </a:t>
            </a:r>
            <a:endParaRPr lang="en-US"/>
          </a:p>
          <a:p>
            <a:pPr marL="174296" indent="-174296">
              <a:spcBef>
                <a:spcPts val="1017"/>
              </a:spcBef>
              <a:buFont typeface="Wingdings,Sans-Serif"/>
              <a:buChar char="§"/>
            </a:pPr>
            <a:r>
              <a:rPr lang="en-US" b="1">
                <a:ea typeface="Calibri"/>
                <a:cs typeface="Calibri"/>
              </a:rPr>
              <a:t>Radiation Dermatitis</a:t>
            </a:r>
          </a:p>
          <a:p>
            <a:pPr marL="174296" indent="-174296">
              <a:spcBef>
                <a:spcPts val="1017"/>
              </a:spcBef>
              <a:buFont typeface="Wingdings,Sans-Serif"/>
              <a:buChar char="§"/>
            </a:pPr>
            <a:r>
              <a:rPr lang="en-US"/>
              <a:t>Loss of appetite</a:t>
            </a:r>
            <a:endParaRPr lang="en-US">
              <a:ea typeface="Calibri"/>
              <a:cs typeface="Calibri"/>
            </a:endParaRPr>
          </a:p>
          <a:p>
            <a:pPr marL="174296" indent="-174296">
              <a:spcBef>
                <a:spcPts val="1017"/>
              </a:spcBef>
              <a:buFont typeface="Wingdings,Sans-Serif"/>
              <a:buChar char="§"/>
            </a:pPr>
            <a:r>
              <a:rPr lang="en-US"/>
              <a:t>Fatigue </a:t>
            </a:r>
            <a:endParaRPr lang="en-US">
              <a:ea typeface="Calibri"/>
              <a:cs typeface="Calibri"/>
            </a:endParaRPr>
          </a:p>
          <a:p>
            <a:pPr marL="174296" indent="-174296">
              <a:spcBef>
                <a:spcPts val="1017"/>
              </a:spcBef>
              <a:buFont typeface="Wingdings,Sans-Serif"/>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34</a:t>
            </a:fld>
            <a:endParaRPr lang="en-US"/>
          </a:p>
        </p:txBody>
      </p:sp>
    </p:spTree>
    <p:extLst>
      <p:ext uri="{BB962C8B-B14F-4D97-AF65-F5344CB8AC3E}">
        <p14:creationId xmlns:p14="http://schemas.microsoft.com/office/powerpoint/2010/main" val="2901610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Female patients receiving pelvic radiation should be taught to expect side effects including fatigue, diarrhea, RD, and urinary symptoms.</a:t>
            </a:r>
          </a:p>
          <a:p>
            <a:endParaRPr lang="en-US">
              <a:ea typeface="Calibri"/>
              <a:cs typeface="Calibri"/>
            </a:endParaRPr>
          </a:p>
          <a:p>
            <a:r>
              <a:rPr lang="en-US">
                <a:ea typeface="Calibri"/>
                <a:cs typeface="Calibri"/>
              </a:rPr>
              <a:t>Male patients receiving RT to the pelvis (specifically patients receiving RT to the prostate) may experience Urinary symptoms such as frequency, urgency, or incontinence.</a:t>
            </a:r>
          </a:p>
          <a:p>
            <a:r>
              <a:rPr lang="en-US">
                <a:ea typeface="Calibri"/>
                <a:cs typeface="Calibri"/>
              </a:rPr>
              <a:t>The may report some GI symptoms, such as </a:t>
            </a:r>
            <a:r>
              <a:rPr lang="en-US" err="1">
                <a:ea typeface="Calibri"/>
                <a:cs typeface="Calibri"/>
              </a:rPr>
              <a:t>abd</a:t>
            </a:r>
            <a:r>
              <a:rPr lang="en-US">
                <a:ea typeface="Calibri"/>
                <a:cs typeface="Calibri"/>
              </a:rPr>
              <a:t> cramping or diarrhea. They may develop a proctitis, which is why rectal spacing and measures to separate the rectum from the prostate are so important. Sexual Function and fatigue. </a:t>
            </a:r>
          </a:p>
        </p:txBody>
      </p:sp>
      <p:sp>
        <p:nvSpPr>
          <p:cNvPr id="4" name="Slide Number Placeholder 3"/>
          <p:cNvSpPr>
            <a:spLocks noGrp="1"/>
          </p:cNvSpPr>
          <p:nvPr>
            <p:ph type="sldNum" sz="quarter" idx="10"/>
          </p:nvPr>
        </p:nvSpPr>
        <p:spPr/>
        <p:txBody>
          <a:bodyPr/>
          <a:lstStyle/>
          <a:p>
            <a:fld id="{4355B1BF-49FB-41B4-98E4-FF7B012873AB}" type="slidenum">
              <a:rPr lang="en-US" smtClean="0"/>
              <a:t>35</a:t>
            </a:fld>
            <a:endParaRPr lang="en-US"/>
          </a:p>
        </p:txBody>
      </p:sp>
    </p:spTree>
    <p:extLst>
      <p:ext uri="{BB962C8B-B14F-4D97-AF65-F5344CB8AC3E}">
        <p14:creationId xmlns:p14="http://schemas.microsoft.com/office/powerpoint/2010/main" val="1447364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Patients receiving treatment for head and neck cancers should be taught to expect:</a:t>
            </a:r>
          </a:p>
          <a:p>
            <a:pPr marL="174296" indent="-174296">
              <a:spcBef>
                <a:spcPts val="1017"/>
              </a:spcBef>
              <a:buFont typeface="Wingdings,Sans-Serif"/>
              <a:buChar char="§"/>
            </a:pPr>
            <a:r>
              <a:rPr lang="en-US"/>
              <a:t>Fatigue</a:t>
            </a:r>
          </a:p>
          <a:p>
            <a:pPr marL="174296" indent="-174296">
              <a:spcBef>
                <a:spcPts val="1017"/>
              </a:spcBef>
              <a:buFont typeface="Wingdings,Sans-Serif"/>
              <a:buChar char="§"/>
            </a:pPr>
            <a:r>
              <a:rPr lang="en-US"/>
              <a:t>Soreness or discomfort around the front of the ears and the jaw</a:t>
            </a:r>
          </a:p>
          <a:p>
            <a:pPr marL="174296" indent="-174296">
              <a:spcBef>
                <a:spcPts val="1017"/>
              </a:spcBef>
              <a:buFont typeface="Wingdings,Sans-Serif"/>
              <a:buChar char="§"/>
            </a:pPr>
            <a:r>
              <a:rPr lang="en-US"/>
              <a:t>Dry mouth</a:t>
            </a:r>
          </a:p>
          <a:p>
            <a:pPr marL="174296" indent="-174296">
              <a:spcBef>
                <a:spcPts val="1017"/>
              </a:spcBef>
              <a:buFont typeface="Wingdings,Sans-Serif"/>
              <a:buChar char="§"/>
            </a:pPr>
            <a:r>
              <a:rPr lang="en-US"/>
              <a:t>Changes in how food tastes</a:t>
            </a:r>
          </a:p>
          <a:p>
            <a:pPr marL="174296" indent="-174296">
              <a:spcBef>
                <a:spcPts val="1017"/>
              </a:spcBef>
              <a:buFont typeface="Wingdings,Sans-Serif"/>
              <a:buChar char="§"/>
            </a:pPr>
            <a:r>
              <a:rPr lang="en-US"/>
              <a:t>Decreased appetite</a:t>
            </a:r>
          </a:p>
          <a:p>
            <a:pPr marL="174296" indent="-174296">
              <a:spcBef>
                <a:spcPts val="1017"/>
              </a:spcBef>
              <a:buFont typeface="Wingdings,Sans-Serif"/>
              <a:buChar char="§"/>
            </a:pPr>
            <a:r>
              <a:rPr lang="en-US"/>
              <a:t>Weight loss</a:t>
            </a:r>
          </a:p>
          <a:p>
            <a:pPr marL="174296" indent="-174296">
              <a:spcBef>
                <a:spcPts val="1017"/>
              </a:spcBef>
              <a:buFont typeface="Wingdings,Sans-Serif"/>
              <a:buChar char="§"/>
            </a:pPr>
            <a:r>
              <a:rPr lang="en-US"/>
              <a:t>Decrease in saliva or thick saliva. </a:t>
            </a:r>
          </a:p>
          <a:p>
            <a:pPr marL="174296" indent="-174296">
              <a:spcBef>
                <a:spcPts val="1017"/>
              </a:spcBef>
              <a:buFont typeface="Wingdings,Sans-Serif"/>
              <a:buChar char="§"/>
            </a:pPr>
            <a:r>
              <a:rPr lang="en-US"/>
              <a:t>Soreness of tongue, mouth.</a:t>
            </a:r>
          </a:p>
          <a:p>
            <a:pPr marL="174296" indent="-174296">
              <a:spcBef>
                <a:spcPts val="1017"/>
              </a:spcBef>
              <a:buFont typeface="Wingdings,Sans-Serif"/>
              <a:buChar char="§"/>
            </a:pPr>
            <a:r>
              <a:rPr lang="en-US"/>
              <a:t>Pain when swallowing</a:t>
            </a:r>
          </a:p>
          <a:p>
            <a:pPr marL="174296" indent="-174296">
              <a:spcBef>
                <a:spcPts val="1017"/>
              </a:spcBef>
              <a:buFont typeface="Wingdings,Sans-Serif"/>
              <a:buChar char="§"/>
            </a:pPr>
            <a:r>
              <a:rPr lang="en-US"/>
              <a:t>Radiation Dermatitis</a:t>
            </a:r>
          </a:p>
          <a:p>
            <a:pPr marL="174296" indent="-174296">
              <a:spcBef>
                <a:spcPts val="1017"/>
              </a:spcBef>
              <a:buFont typeface="Wingdings,Sans-Serif"/>
              <a:buChar char="§"/>
            </a:pPr>
            <a:r>
              <a:rPr lang="en-US"/>
              <a:t>Voice change or cough</a:t>
            </a:r>
          </a:p>
          <a:p>
            <a:pPr marL="174296" indent="-174296">
              <a:spcBef>
                <a:spcPts val="1017"/>
              </a:spcBef>
              <a:buFont typeface="Wingdings,Sans-Serif"/>
              <a:buChar char="§"/>
            </a:pPr>
            <a:endParaRPr lang="en-US"/>
          </a:p>
          <a:p>
            <a:pPr marL="174296" indent="-174296">
              <a:spcBef>
                <a:spcPts val="1017"/>
              </a:spcBef>
              <a:buFont typeface="Wingdings,Sans-Serif"/>
              <a:buChar char="§"/>
            </a:pPr>
            <a:endParaRPr lang="en-US">
              <a:ea typeface="Calibri"/>
              <a:cs typeface="Calibri"/>
            </a:endParaRPr>
          </a:p>
          <a:p>
            <a:pPr>
              <a:spcBef>
                <a:spcPts val="1017"/>
              </a:spcBef>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36</a:t>
            </a:fld>
            <a:endParaRPr lang="en-US"/>
          </a:p>
        </p:txBody>
      </p:sp>
    </p:spTree>
    <p:extLst>
      <p:ext uri="{BB962C8B-B14F-4D97-AF65-F5344CB8AC3E}">
        <p14:creationId xmlns:p14="http://schemas.microsoft.com/office/powerpoint/2010/main" val="26397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Patients receiving radiation to the skin should be taught about skin side effects including redness, dry, peeling or itchy skin, hair loss in the treatment area.</a:t>
            </a:r>
          </a:p>
          <a:p>
            <a:endParaRPr lang="en-US">
              <a:ea typeface="Calibri"/>
              <a:cs typeface="Calibri"/>
            </a:endParaRPr>
          </a:p>
          <a:p>
            <a:r>
              <a:rPr lang="en-US">
                <a:ea typeface="Calibri"/>
                <a:cs typeface="Calibri"/>
              </a:rPr>
              <a:t>Patients receiving radiation to the spine would expect to experience symptoms related to the area of the spine we are treating. </a:t>
            </a:r>
          </a:p>
          <a:p>
            <a:pPr marL="174296" indent="-174296">
              <a:spcBef>
                <a:spcPts val="1017"/>
              </a:spcBef>
              <a:buFont typeface="Wingdings,Sans-Serif"/>
              <a:buChar char="§"/>
            </a:pPr>
            <a:r>
              <a:rPr lang="en-US"/>
              <a:t>Skin irritation</a:t>
            </a:r>
          </a:p>
          <a:p>
            <a:pPr marL="174296" indent="-174296">
              <a:spcBef>
                <a:spcPts val="1017"/>
              </a:spcBef>
              <a:buFont typeface="Wingdings,Sans-Serif"/>
              <a:buChar char="§"/>
            </a:pPr>
            <a:r>
              <a:rPr lang="en-US"/>
              <a:t>Fatigue, these are pretty universal. </a:t>
            </a:r>
            <a:endParaRPr lang="en-US">
              <a:ea typeface="Calibri"/>
              <a:cs typeface="Calibri"/>
            </a:endParaRPr>
          </a:p>
          <a:p>
            <a:pPr marL="174296" indent="-174296">
              <a:spcBef>
                <a:spcPts val="1017"/>
              </a:spcBef>
              <a:buFont typeface="Wingdings,Sans-Serif"/>
              <a:buChar char="§"/>
            </a:pPr>
            <a:r>
              <a:rPr lang="en-US"/>
              <a:t>Sore throat/dysphagia (C spine)</a:t>
            </a:r>
          </a:p>
          <a:p>
            <a:pPr marL="174296" indent="-174296">
              <a:spcBef>
                <a:spcPts val="1017"/>
              </a:spcBef>
              <a:buFont typeface="Wingdings,Sans-Serif"/>
              <a:buChar char="§"/>
            </a:pPr>
            <a:r>
              <a:rPr lang="en-US"/>
              <a:t>Sore throat/dysphagia/nausea (T spine)</a:t>
            </a:r>
            <a:endParaRPr lang="en-US">
              <a:ea typeface="Calibri"/>
              <a:cs typeface="Calibri"/>
            </a:endParaRPr>
          </a:p>
          <a:p>
            <a:pPr marL="174296" indent="-174296">
              <a:spcBef>
                <a:spcPts val="1017"/>
              </a:spcBef>
              <a:buFont typeface="Wingdings,Sans-Serif"/>
              <a:buChar char="§"/>
            </a:pPr>
            <a:r>
              <a:rPr lang="en-US"/>
              <a:t>Nausea or diarrhea (L spine)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37</a:t>
            </a:fld>
            <a:endParaRPr lang="en-US"/>
          </a:p>
        </p:txBody>
      </p:sp>
    </p:spTree>
    <p:extLst>
      <p:ext uri="{BB962C8B-B14F-4D97-AF65-F5344CB8AC3E}">
        <p14:creationId xmlns:p14="http://schemas.microsoft.com/office/powerpoint/2010/main" val="1547585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how do we manage all of the side effects?  </a:t>
            </a:r>
          </a:p>
          <a:p>
            <a:r>
              <a:rPr lang="en-US">
                <a:ea typeface="Calibri"/>
                <a:cs typeface="Calibri"/>
              </a:rPr>
              <a:t>Prior to patients starting treatment we want to educate them on what side effects they may experience.  </a:t>
            </a:r>
          </a:p>
          <a:p>
            <a:endParaRPr lang="en-US">
              <a:ea typeface="Calibri"/>
              <a:cs typeface="Calibri"/>
            </a:endParaRPr>
          </a:p>
          <a:p>
            <a:r>
              <a:rPr lang="en-US">
                <a:ea typeface="Calibri"/>
                <a:cs typeface="Calibri"/>
              </a:rPr>
              <a:t>Knowing what side effects to anticipate, allows you to better educate your patients to care for themselves. </a:t>
            </a:r>
          </a:p>
          <a:p>
            <a:endParaRPr lang="en-US">
              <a:ea typeface="Calibri"/>
              <a:cs typeface="Calibri"/>
            </a:endParaRPr>
          </a:p>
          <a:p>
            <a:r>
              <a:rPr lang="en-US">
                <a:ea typeface="Calibri"/>
                <a:cs typeface="Calibri"/>
              </a:rPr>
              <a:t>During their weekly OTV's you will assess patients for any side effects they are experiencing, and you may need to reinforce the education you have already provided. </a:t>
            </a:r>
          </a:p>
        </p:txBody>
      </p:sp>
      <p:sp>
        <p:nvSpPr>
          <p:cNvPr id="4" name="Slide Number Placeholder 3"/>
          <p:cNvSpPr>
            <a:spLocks noGrp="1"/>
          </p:cNvSpPr>
          <p:nvPr>
            <p:ph type="sldNum" sz="quarter" idx="5"/>
          </p:nvPr>
        </p:nvSpPr>
        <p:spPr/>
        <p:txBody>
          <a:bodyPr/>
          <a:lstStyle/>
          <a:p>
            <a:fld id="{4355B1BF-49FB-41B4-98E4-FF7B012873AB}" type="slidenum">
              <a:rPr lang="en-US" smtClean="0"/>
              <a:t>38</a:t>
            </a:fld>
            <a:endParaRPr lang="en-US"/>
          </a:p>
        </p:txBody>
      </p:sp>
    </p:spTree>
    <p:extLst>
      <p:ext uri="{BB962C8B-B14F-4D97-AF65-F5344CB8AC3E}">
        <p14:creationId xmlns:p14="http://schemas.microsoft.com/office/powerpoint/2010/main" val="1956411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spcBef>
                <a:spcPts val="1017"/>
              </a:spcBef>
              <a:buFont typeface="Wingdings,Sans-Serif"/>
              <a:buChar char="§"/>
            </a:pPr>
            <a:r>
              <a:rPr lang="en-US"/>
              <a:t>Radiation Dermatitis is the most reported side effect of radiation treatment, occurring in as many as 95% of patients receiving radiation therapy.  Radiation Dermatitis can range from mild erythema of the skin to moist desquamation and necrosis.  We teach all patients to be gentle with their skin.  Perform good skin hygiene, to use gentle, unscented soaps or cleansers to bath, avoid using rough wash cloths.  Avoid itching or scratching of the skin, and it they are at a high risk of developing RD they should begin applying approved moisturizing ointments or creams on the first day of treatment.  Make sure you speak with your nursing team to see what your providers like to recommend. For patients receiving pelvic radiation, sitz baths can be helpful</a:t>
            </a:r>
          </a:p>
          <a:p>
            <a:pPr marL="174296" indent="-174296">
              <a:spcBef>
                <a:spcPts val="1017"/>
              </a:spcBef>
              <a:buFont typeface="Wingdings,Sans-Serif"/>
              <a:buChar char="§"/>
            </a:pPr>
            <a:endParaRPr lang="en-US"/>
          </a:p>
          <a:p>
            <a:pPr marL="174296" indent="-174296">
              <a:spcBef>
                <a:spcPts val="1017"/>
              </a:spcBef>
              <a:buFont typeface="Wingdings,Sans-Serif"/>
              <a:buChar char="§"/>
            </a:pPr>
            <a:endParaRPr lang="en-US"/>
          </a:p>
          <a:p>
            <a:pPr marL="174296" indent="-174296">
              <a:spcBef>
                <a:spcPts val="1017"/>
              </a:spcBef>
              <a:buFont typeface="Wingdings,Sans-Serif"/>
              <a:buChar char="§"/>
            </a:pPr>
            <a:r>
              <a:rPr lang="en-US"/>
              <a:t>Radiation induced diarrhea-is defined by the NIH CTCAE criteria as an increase in frequency, and/or loose or watery bowel movements. The prevalence of treatment related diarrhea is 80%.  Patients who may experience Radiation “Induced Diarrhea  are patients receiving radiation to the pelvis, abdomen,  or lower thoracic or lumbar spine.  Patients who are receiving concurrent chemotherapy may also experience diarrhea as a result of their chemotherapy.  It is important to educate patients experiencing diarrhea to ensure they are having adequate fluid intake. </a:t>
            </a:r>
          </a:p>
          <a:p>
            <a:pPr marL="174296" indent="-174296">
              <a:spcBef>
                <a:spcPts val="1017"/>
              </a:spcBef>
              <a:buFont typeface="Wingdings,Sans-Serif"/>
              <a:buChar char="§"/>
            </a:pPr>
            <a:r>
              <a:rPr lang="en-US"/>
              <a:t>If your patient is using laxatives, ensure they have stopped them.  Encourage them to increase their fluid intake. Ensure they are eating the right foods, avoid greasy fatty foods, avoid raw fruits and vegetables, milk and dairy, heavily seasoned or spicey foods. </a:t>
            </a:r>
          </a:p>
          <a:p>
            <a:pPr marL="174296" indent="-174296">
              <a:spcBef>
                <a:spcPts val="1017"/>
              </a:spcBef>
              <a:buFont typeface="Wingdings,Sans-Serif"/>
              <a:buChar char="§"/>
            </a:pPr>
            <a:r>
              <a:rPr lang="en-US"/>
              <a:t>Encourage them to eat foods such as peeled apples, white rice, bananas, baked potatoes, without skin, white bread, plain pasta, etc. If diarrhea does not improve with diet modifications, they may need to follow a BRAT diet and use antidiarrheal agents such as Imodium or Lomotil. </a:t>
            </a:r>
          </a:p>
          <a:p>
            <a:pPr marL="174296" indent="-174296">
              <a:spcBef>
                <a:spcPts val="1017"/>
              </a:spcBef>
              <a:buFont typeface="Wingdings,Sans-Serif"/>
              <a:buChar char="§"/>
            </a:pPr>
            <a:endParaRPr lang="en-US"/>
          </a:p>
          <a:p>
            <a:pPr marL="174296" indent="-174296">
              <a:spcBef>
                <a:spcPts val="1017"/>
              </a:spcBef>
              <a:buFont typeface="Wingdings,Sans-Serif"/>
              <a:buChar char="§"/>
            </a:pPr>
            <a:r>
              <a:rPr lang="en-US"/>
              <a:t>Nausea is defined as the subjective phenomenon of an unpleasant wavelike sensation experienced in the back of the throat and </a:t>
            </a:r>
            <a:r>
              <a:rPr lang="en-US" err="1"/>
              <a:t>epigastrum</a:t>
            </a:r>
            <a:r>
              <a:rPr lang="en-US"/>
              <a:t> that may culminate in emesis or vomiting.  Patients receiving radiation to the abdominal area may experience nausea.  Teach patients to be NPO 3 hours prior to treatment.  Encourage them to take antiemetics as ordered.  Encourage fluid intake, but in small amounts at a time.  They can try things like ginger tea or ginger ale, or foods that contain ginger. They should eat small frequent meals, foods should be light such as turkey sandwiches, chicken soup, applesauce, </a:t>
            </a:r>
            <a:r>
              <a:rPr lang="en-US" err="1"/>
              <a:t>jello</a:t>
            </a:r>
            <a:r>
              <a:rPr lang="en-US"/>
              <a:t>, etc. </a:t>
            </a:r>
          </a:p>
          <a:p>
            <a:endParaRPr lang="en-US">
              <a:ea typeface="Calibri"/>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39</a:t>
            </a:fld>
            <a:endParaRPr lang="en-US"/>
          </a:p>
        </p:txBody>
      </p:sp>
    </p:spTree>
    <p:extLst>
      <p:ext uri="{BB962C8B-B14F-4D97-AF65-F5344CB8AC3E}">
        <p14:creationId xmlns:p14="http://schemas.microsoft.com/office/powerpoint/2010/main" val="1701751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Oral mucositis is the inflammation  or ulcerations of the oral and/or oropharyngeal mucosa. Effects almost all patients receiving radiation to the head and neck.  Ulcerations can often be noted within 7-10 days of a patient starting radiation therapy. Encourage patients to perform good oral hygiene, using soft bristled toothbrushes, avoid mouthwashes that contain alcohol, They should be taught to do baking soda and saltwater rinses 4-6 times per day.   Eat a soft diet and avoid foods that are sharp or rough.  Talk to your provider about ordering magic swizzle mouthwash, or they may even require something stronger like a narcotic analgesic.  </a:t>
            </a:r>
          </a:p>
          <a:p>
            <a:endParaRPr lang="en-US"/>
          </a:p>
          <a:p>
            <a:endParaRPr lang="en-US"/>
          </a:p>
          <a:p>
            <a:r>
              <a:rPr lang="en-US"/>
              <a:t>Dysphagia is difficulty or painful swallowing that preventing the normal passage of food and liquid. Dysphagia can increase the risk of aspirating.  You probably want to set these patients up with a nutritionist to help them find foods that are easy to eat and high in calories and protein.  They may also need to see a speech-language pathologist who can teach them tips for safe swallowing including drinking from a straw and tilting their chin forward to swallow liquids, they may even need to use thickened liquids.  Teach your patients to sit upright when earing or drinking and to avoid food and beverages that are too hot or too cold.  </a:t>
            </a:r>
          </a:p>
          <a:p>
            <a:endParaRPr lang="en-US"/>
          </a:p>
          <a:p>
            <a:r>
              <a:rPr lang="en-US"/>
              <a:t>Anorexia is the abnormal loss of appetite for food associated with medical treatment and is a direct cause of weight loss in our patients.  Patients need to be taught to maintain their weight during treatment.  If they lose too much weight throughout their treatment course, it could result in the need to replan their treatment, causing treatment delays. Again, teach patients to avoid heavily seasoned foods, eat small frequent bland meals, Often patients say they just can’t eat or food doesn’t taste good and they just aren’t hungry, but they still have to eat.  I encourage them to treat food like medicine.. They should choose foods that are high in calories and high in protein, as the body needs more calories and protein to heal during radiation treatment.  Set a timer and eat something small every hour whether it be a quarter of a turkey sandwich, a small cup of soup or apple sauce.  It is so important that they are getting adequate calories, protein, etc.  They can add ice cream and peanut butter to their Ensure and make a milkshake. And of course, make sure that these patients have a referral to nutrition. </a:t>
            </a:r>
          </a:p>
        </p:txBody>
      </p:sp>
      <p:sp>
        <p:nvSpPr>
          <p:cNvPr id="4" name="Slide Number Placeholder 3"/>
          <p:cNvSpPr>
            <a:spLocks noGrp="1"/>
          </p:cNvSpPr>
          <p:nvPr>
            <p:ph type="sldNum" sz="quarter" idx="5"/>
          </p:nvPr>
        </p:nvSpPr>
        <p:spPr/>
        <p:txBody>
          <a:bodyPr/>
          <a:lstStyle/>
          <a:p>
            <a:fld id="{4355B1BF-49FB-41B4-98E4-FF7B012873AB}" type="slidenum">
              <a:rPr lang="en-US" smtClean="0"/>
              <a:t>40</a:t>
            </a:fld>
            <a:endParaRPr lang="en-US"/>
          </a:p>
        </p:txBody>
      </p:sp>
    </p:spTree>
    <p:extLst>
      <p:ext uri="{BB962C8B-B14F-4D97-AF65-F5344CB8AC3E}">
        <p14:creationId xmlns:p14="http://schemas.microsoft.com/office/powerpoint/2010/main" val="11666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Patients undergoing radiation to the pelvis may experience a variety of urinary symptoms including dysuria,</a:t>
            </a:r>
          </a:p>
          <a:p>
            <a:r>
              <a:rPr lang="en-US"/>
              <a:t>Frequency, hematuria, hesitancy,  urgency</a:t>
            </a:r>
          </a:p>
          <a:p>
            <a:endParaRPr lang="en-US"/>
          </a:p>
          <a:p>
            <a:r>
              <a:rPr lang="en-US"/>
              <a:t>Encourage adequate fluid intake 8-10 8-ounce glasses of fluids per day. </a:t>
            </a:r>
          </a:p>
          <a:p>
            <a:r>
              <a:rPr lang="en-US"/>
              <a:t>Encourage cranberry juice  if they are reporting burning or AZO.</a:t>
            </a:r>
          </a:p>
          <a:p>
            <a:r>
              <a:rPr lang="en-US"/>
              <a:t>Avoid caffeinated beverages, </a:t>
            </a:r>
          </a:p>
          <a:p>
            <a:r>
              <a:rPr lang="en-US"/>
              <a:t>Discourage fluid intake in the few hours leading up to their bedtime</a:t>
            </a:r>
          </a:p>
          <a:p>
            <a:r>
              <a:rPr lang="en-US"/>
              <a:t>Teach </a:t>
            </a:r>
            <a:r>
              <a:rPr lang="en-US" err="1"/>
              <a:t>kegel’s</a:t>
            </a:r>
            <a:r>
              <a:rPr lang="en-US"/>
              <a:t>/pelvic floor exercises, refer to cancer rehab if necessary. </a:t>
            </a:r>
          </a:p>
          <a:p>
            <a:endParaRPr lang="en-US"/>
          </a:p>
        </p:txBody>
      </p:sp>
      <p:sp>
        <p:nvSpPr>
          <p:cNvPr id="4" name="Slide Number Placeholder 3"/>
          <p:cNvSpPr>
            <a:spLocks noGrp="1"/>
          </p:cNvSpPr>
          <p:nvPr>
            <p:ph type="sldNum" sz="quarter" idx="5"/>
          </p:nvPr>
        </p:nvSpPr>
        <p:spPr/>
        <p:txBody>
          <a:bodyPr/>
          <a:lstStyle/>
          <a:p>
            <a:fld id="{4355B1BF-49FB-41B4-98E4-FF7B012873AB}" type="slidenum">
              <a:rPr lang="en-US" smtClean="0"/>
              <a:t>41</a:t>
            </a:fld>
            <a:endParaRPr lang="en-US"/>
          </a:p>
        </p:txBody>
      </p:sp>
    </p:spTree>
    <p:extLst>
      <p:ext uri="{BB962C8B-B14F-4D97-AF65-F5344CB8AC3E}">
        <p14:creationId xmlns:p14="http://schemas.microsoft.com/office/powerpoint/2010/main" val="1296575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Radiation Oncology Nurse follows the patient before, during and after their radiation treatment.  They provide care coordination, perform patient assessments, provide patient education, assist with procedures as needed and perform telephone triage and also provide emotional support the patients and their families.  </a:t>
            </a:r>
          </a:p>
          <a:p>
            <a:endParaRPr lang="en-US"/>
          </a:p>
          <a:p>
            <a:r>
              <a:rPr lang="en-US"/>
              <a:t>It is important that you have an understanding of what radiation is, how it is delivered, the radiation workflow, as well as potential side effects and the necessary education to provide patients. </a:t>
            </a:r>
          </a:p>
        </p:txBody>
      </p:sp>
      <p:sp>
        <p:nvSpPr>
          <p:cNvPr id="4" name="Slide Number Placeholder 3"/>
          <p:cNvSpPr>
            <a:spLocks noGrp="1"/>
          </p:cNvSpPr>
          <p:nvPr>
            <p:ph type="sldNum" sz="quarter" idx="10"/>
          </p:nvPr>
        </p:nvSpPr>
        <p:spPr/>
        <p:txBody>
          <a:bodyPr/>
          <a:lstStyle/>
          <a:p>
            <a:fld id="{4355B1BF-49FB-41B4-98E4-FF7B012873AB}" type="slidenum">
              <a:rPr lang="en-US" smtClean="0"/>
              <a:t>6</a:t>
            </a:fld>
            <a:endParaRPr lang="en-US"/>
          </a:p>
        </p:txBody>
      </p:sp>
    </p:spTree>
    <p:extLst>
      <p:ext uri="{BB962C8B-B14F-4D97-AF65-F5344CB8AC3E}">
        <p14:creationId xmlns:p14="http://schemas.microsoft.com/office/powerpoint/2010/main" val="590436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a:t>Fatigue- Cancer related fatigue is defined as a distressing, persistent , subjective sense of physical, emotional , and or cognitive tiredness or exhaustion related to cancer or cancer treatment that is not proportional to recent activity and interferes with usual functioning.  Maintain healthy nutrition status, exercise, resting/napping, and planning daily tasks.  The more heavily treated a patient is, the more fatigue they may feel. So, if they are having concurrent chemo they may note more fatigue or a patient who have just completed 12 cycles of chemo for breast cancer, may enter radiation already feeling fatigue.  </a:t>
            </a:r>
          </a:p>
          <a:p>
            <a:pPr defTabSz="929579">
              <a:defRPr/>
            </a:pPr>
            <a:endParaRPr lang="en-US"/>
          </a:p>
          <a:p>
            <a:pPr defTabSz="929579">
              <a:defRPr/>
            </a:pPr>
            <a:r>
              <a:rPr lang="en-US"/>
              <a:t>So how do we teach patients to manage fatigue? Exercise!  Exercise is the best way to manage fatigue.  Patients don’t have to hit the gym each day, or do a strenuous workout, encourage light exercise, short walks, stretching, yoga, etc.  Evidence shows that patients who continue to be active during their cancer treatment have fewer side effects, feel better during treatment and stay on track with treatment. Conserve energy, Prioritize tasks.  I always tell patients, do what has to be done when you feel your best (that might not always be first thing in the morning), everything else can wait and certainly don’t be afraid to ask for help.  </a:t>
            </a:r>
          </a:p>
          <a:p>
            <a:pPr defTabSz="929579">
              <a:defRPr/>
            </a:pPr>
            <a:endParaRPr lang="en-US"/>
          </a:p>
          <a:p>
            <a:pPr defTabSz="929579">
              <a:defRPr/>
            </a:pPr>
            <a:r>
              <a:rPr lang="en-US"/>
              <a:t>Rest, limit naps to no more than 30 minutes, don’t nap to close to bedtime</a:t>
            </a:r>
          </a:p>
          <a:p>
            <a:pPr defTabSz="929579">
              <a:defRPr/>
            </a:pPr>
            <a:endParaRPr lang="en-US"/>
          </a:p>
          <a:p>
            <a:pPr defTabSz="929579">
              <a:defRPr/>
            </a:pPr>
            <a:r>
              <a:rPr lang="en-US"/>
              <a:t>Make sure you are eating a well-balanced diet, adequate fluid intake (64 ounces of water each day), eating adequate calories, protein, carbs, etc. each day. </a:t>
            </a:r>
          </a:p>
          <a:p>
            <a:pPr defTabSz="929579">
              <a:defRPr/>
            </a:pPr>
            <a:endParaRPr lang="en-US"/>
          </a:p>
          <a:p>
            <a:pPr defTabSz="929579">
              <a:defRPr/>
            </a:pPr>
            <a:r>
              <a:rPr lang="en-US"/>
              <a:t>While this was not a comprehensive list of all treatment related side effects, this covered the most frequently noted side effects and management guidelines. Be sure you speak with your manager and physicians on specific ways they like to manage side effects. </a:t>
            </a:r>
          </a:p>
          <a:p>
            <a:endParaRPr lang="en-US"/>
          </a:p>
        </p:txBody>
      </p:sp>
      <p:sp>
        <p:nvSpPr>
          <p:cNvPr id="4" name="Slide Number Placeholder 3"/>
          <p:cNvSpPr>
            <a:spLocks noGrp="1"/>
          </p:cNvSpPr>
          <p:nvPr>
            <p:ph type="sldNum" sz="quarter" idx="5"/>
          </p:nvPr>
        </p:nvSpPr>
        <p:spPr/>
        <p:txBody>
          <a:bodyPr/>
          <a:lstStyle/>
          <a:p>
            <a:fld id="{4355B1BF-49FB-41B4-98E4-FF7B012873AB}" type="slidenum">
              <a:rPr lang="en-US" smtClean="0"/>
              <a:t>42</a:t>
            </a:fld>
            <a:endParaRPr lang="en-US"/>
          </a:p>
        </p:txBody>
      </p:sp>
    </p:spTree>
    <p:extLst>
      <p:ext uri="{BB962C8B-B14F-4D97-AF65-F5344CB8AC3E}">
        <p14:creationId xmlns:p14="http://schemas.microsoft.com/office/powerpoint/2010/main" val="865166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a:solidFill>
                  <a:schemeClr val="tx1"/>
                </a:solidFill>
                <a:latin typeface="+mj-lt"/>
              </a:rPr>
              <a:t>Once the patient completes treatment, their physician will guide them on with what their follow up plan looks like.  </a:t>
            </a:r>
          </a:p>
          <a:p>
            <a:pPr>
              <a:buFont typeface="Wingdings" panose="05000000000000000000" pitchFamily="2" charset="2"/>
              <a:buChar char="§"/>
            </a:pPr>
            <a:r>
              <a:rPr lang="en-US">
                <a:solidFill>
                  <a:schemeClr val="tx1"/>
                </a:solidFill>
                <a:latin typeface="+mj-lt"/>
              </a:rPr>
              <a:t>Depending on the diagnosis patients may or may not follow with radiation oncology for the long term.</a:t>
            </a:r>
          </a:p>
          <a:p>
            <a:pPr>
              <a:buFont typeface="Wingdings" panose="05000000000000000000" pitchFamily="2" charset="2"/>
              <a:buChar char="§"/>
            </a:pPr>
            <a:r>
              <a:rPr lang="en-US">
                <a:solidFill>
                  <a:schemeClr val="tx1"/>
                </a:solidFill>
                <a:latin typeface="+mj-lt"/>
              </a:rPr>
              <a:t>If a survivorship program exists, patients should be referred</a:t>
            </a:r>
          </a:p>
          <a:p>
            <a:pPr>
              <a:buFont typeface="Wingdings" panose="05000000000000000000" pitchFamily="2" charset="2"/>
              <a:buChar char="§"/>
            </a:pPr>
            <a:r>
              <a:rPr lang="en-US">
                <a:solidFill>
                  <a:schemeClr val="tx1"/>
                </a:solidFill>
                <a:latin typeface="+mj-lt"/>
              </a:rPr>
              <a:t>Follow up visits are scheduled based on severity of treatment toxicities and diagnosis based follow up guidelines.</a:t>
            </a:r>
          </a:p>
          <a:p>
            <a:r>
              <a:rPr lang="en-US">
                <a:solidFill>
                  <a:schemeClr val="tx1"/>
                </a:solidFill>
                <a:latin typeface="+mj-lt"/>
              </a:rPr>
              <a:t>  </a:t>
            </a:r>
          </a:p>
          <a:p>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43</a:t>
            </a:fld>
            <a:endParaRPr lang="en-US"/>
          </a:p>
        </p:txBody>
      </p:sp>
    </p:spTree>
    <p:extLst>
      <p:ext uri="{BB962C8B-B14F-4D97-AF65-F5344CB8AC3E}">
        <p14:creationId xmlns:p14="http://schemas.microsoft.com/office/powerpoint/2010/main" val="242881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concludes the Introduction to Radiation Oncology.  If you have any questions, please feel free to email me at </a:t>
            </a:r>
            <a:r>
              <a:rPr lang="en-US" err="1"/>
              <a:t>spenceram@upmc.edu</a:t>
            </a:r>
            <a:r>
              <a:rPr lang="en-US"/>
              <a:t>.</a:t>
            </a:r>
          </a:p>
          <a:p>
            <a:endParaRPr lang="en-US"/>
          </a:p>
          <a:p>
            <a:r>
              <a:rPr lang="en-US"/>
              <a:t>Once again, Welcome to our team!</a:t>
            </a:r>
          </a:p>
        </p:txBody>
      </p:sp>
      <p:sp>
        <p:nvSpPr>
          <p:cNvPr id="4" name="Slide Number Placeholder 3"/>
          <p:cNvSpPr>
            <a:spLocks noGrp="1"/>
          </p:cNvSpPr>
          <p:nvPr>
            <p:ph type="sldNum" sz="quarter" idx="10"/>
          </p:nvPr>
        </p:nvSpPr>
        <p:spPr/>
        <p:txBody>
          <a:bodyPr/>
          <a:lstStyle/>
          <a:p>
            <a:fld id="{4355B1BF-49FB-41B4-98E4-FF7B012873AB}" type="slidenum">
              <a:rPr lang="en-US" smtClean="0"/>
              <a:t>44</a:t>
            </a:fld>
            <a:endParaRPr lang="en-US"/>
          </a:p>
        </p:txBody>
      </p:sp>
    </p:spTree>
    <p:extLst>
      <p:ext uri="{BB962C8B-B14F-4D97-AF65-F5344CB8AC3E}">
        <p14:creationId xmlns:p14="http://schemas.microsoft.com/office/powerpoint/2010/main" val="2802348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45</a:t>
            </a:fld>
            <a:endParaRPr lang="en-US"/>
          </a:p>
        </p:txBody>
      </p:sp>
    </p:spTree>
    <p:extLst>
      <p:ext uri="{BB962C8B-B14F-4D97-AF65-F5344CB8AC3E}">
        <p14:creationId xmlns:p14="http://schemas.microsoft.com/office/powerpoint/2010/main" val="551316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46</a:t>
            </a:fld>
            <a:endParaRPr lang="en-US"/>
          </a:p>
        </p:txBody>
      </p:sp>
    </p:spTree>
    <p:extLst>
      <p:ext uri="{BB962C8B-B14F-4D97-AF65-F5344CB8AC3E}">
        <p14:creationId xmlns:p14="http://schemas.microsoft.com/office/powerpoint/2010/main" val="2632044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47</a:t>
            </a:fld>
            <a:endParaRPr lang="en-US"/>
          </a:p>
        </p:txBody>
      </p:sp>
    </p:spTree>
    <p:extLst>
      <p:ext uri="{BB962C8B-B14F-4D97-AF65-F5344CB8AC3E}">
        <p14:creationId xmlns:p14="http://schemas.microsoft.com/office/powerpoint/2010/main" val="1428161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48</a:t>
            </a:fld>
            <a:endParaRPr lang="en-US"/>
          </a:p>
        </p:txBody>
      </p:sp>
    </p:spTree>
    <p:extLst>
      <p:ext uri="{BB962C8B-B14F-4D97-AF65-F5344CB8AC3E}">
        <p14:creationId xmlns:p14="http://schemas.microsoft.com/office/powerpoint/2010/main" val="6772972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49</a:t>
            </a:fld>
            <a:endParaRPr lang="en-US"/>
          </a:p>
        </p:txBody>
      </p:sp>
    </p:spTree>
    <p:extLst>
      <p:ext uri="{BB962C8B-B14F-4D97-AF65-F5344CB8AC3E}">
        <p14:creationId xmlns:p14="http://schemas.microsoft.com/office/powerpoint/2010/main" val="359644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Radiation therapy is the use of high-energy x-rays or other radiation particles to treat malignant and some benign disease (ONS, 2015).</a:t>
            </a:r>
          </a:p>
          <a:p>
            <a:r>
              <a:rPr lang="en-US"/>
              <a:t>Radiation is typically delivered through 1 of 3 modalities, External beam radiation, internal radiation (brachytherapy), Systemic Radiation (radiopharmaceuticals).</a:t>
            </a:r>
            <a:endParaRPr lang="en-US">
              <a:cs typeface="Calibri"/>
            </a:endParaRPr>
          </a:p>
          <a:p>
            <a:r>
              <a:rPr lang="en-US"/>
              <a:t>The treatment modality and the intent of treatment, ( is treatment curative or palliative) will determine the method of radiation delivery, number of treatments and the frequency of visits. </a:t>
            </a:r>
            <a:endParaRPr lang="en-US">
              <a:cs typeface="Calibri"/>
            </a:endParaRPr>
          </a:p>
          <a:p>
            <a:r>
              <a:rPr lang="en-US"/>
              <a:t>Many patients receive fractionated therapy.  They are prescribed a large dose of radiation that is split into fractions, the total dose is divided into smaller daily treatments.</a:t>
            </a:r>
            <a:endParaRPr lang="en-US">
              <a:cs typeface="Calibri"/>
            </a:endParaRPr>
          </a:p>
        </p:txBody>
      </p:sp>
      <p:sp>
        <p:nvSpPr>
          <p:cNvPr id="4" name="Slide Number Placeholder 3"/>
          <p:cNvSpPr>
            <a:spLocks noGrp="1"/>
          </p:cNvSpPr>
          <p:nvPr>
            <p:ph type="sldNum" sz="quarter" idx="5"/>
          </p:nvPr>
        </p:nvSpPr>
        <p:spPr/>
        <p:txBody>
          <a:bodyPr/>
          <a:lstStyle/>
          <a:p>
            <a:fld id="{4355B1BF-49FB-41B4-98E4-FF7B012873AB}" type="slidenum">
              <a:rPr lang="en-US" smtClean="0"/>
              <a:t>7</a:t>
            </a:fld>
            <a:endParaRPr lang="en-US"/>
          </a:p>
        </p:txBody>
      </p:sp>
    </p:spTree>
    <p:extLst>
      <p:ext uri="{BB962C8B-B14F-4D97-AF65-F5344CB8AC3E}">
        <p14:creationId xmlns:p14="http://schemas.microsoft.com/office/powerpoint/2010/main" val="109781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Most patient receiving radiation therapy receive external beam radiation or you will often hear this referred to as EBRT.  EBRT is delivered by a machine called a linear particle accelerator or LINAC.</a:t>
            </a:r>
          </a:p>
          <a:p>
            <a:endParaRPr lang="en-US">
              <a:cs typeface="Calibri"/>
            </a:endParaRPr>
          </a:p>
          <a:p>
            <a:r>
              <a:rPr lang="en-US">
                <a:cs typeface="Calibri"/>
              </a:rPr>
              <a:t>The radiation energy that is delivered to the patient is created by directing a particle beam into a block of tungsten with creates radioactive particles which are precisely directed into the target where they damage the DNA of the tissue we are treating. </a:t>
            </a:r>
          </a:p>
        </p:txBody>
      </p:sp>
      <p:sp>
        <p:nvSpPr>
          <p:cNvPr id="4" name="Slide Number Placeholder 3"/>
          <p:cNvSpPr>
            <a:spLocks noGrp="1"/>
          </p:cNvSpPr>
          <p:nvPr>
            <p:ph type="sldNum" sz="quarter" idx="10"/>
          </p:nvPr>
        </p:nvSpPr>
        <p:spPr/>
        <p:txBody>
          <a:bodyPr/>
          <a:lstStyle/>
          <a:p>
            <a:fld id="{4355B1BF-49FB-41B4-98E4-FF7B012873AB}" type="slidenum">
              <a:rPr lang="en-US" smtClean="0"/>
              <a:t>8</a:t>
            </a:fld>
            <a:endParaRPr lang="en-US"/>
          </a:p>
        </p:txBody>
      </p:sp>
    </p:spTree>
    <p:extLst>
      <p:ext uri="{BB962C8B-B14F-4D97-AF65-F5344CB8AC3E}">
        <p14:creationId xmlns:p14="http://schemas.microsoft.com/office/powerpoint/2010/main" val="3386023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Types of EBRT include, </a:t>
            </a:r>
          </a:p>
          <a:p>
            <a:r>
              <a:rPr lang="en-US"/>
              <a:t>Intensity modulated radiation therapy (IMRT) which is a 3 D treatment that relies on the use of computer generated images of the tumor to deliver beams of varying intensity to the target.  This </a:t>
            </a:r>
            <a:r>
              <a:rPr lang="en-US" err="1"/>
              <a:t>healps</a:t>
            </a:r>
            <a:r>
              <a:rPr lang="en-US"/>
              <a:t> to reduce damage to the surrounding healthy tissues. </a:t>
            </a:r>
          </a:p>
          <a:p>
            <a:endParaRPr lang="en-US">
              <a:cs typeface="Calibri"/>
            </a:endParaRPr>
          </a:p>
          <a:p>
            <a:r>
              <a:rPr lang="en-US">
                <a:cs typeface="Calibri"/>
              </a:rPr>
              <a:t>Image guided Radiation Therapy or IGRT relies on imaging data from a PET scan, MRP or CT  to accurately send the radiation beam to it's target.</a:t>
            </a:r>
          </a:p>
          <a:p>
            <a:pPr marL="174296" indent="-174296">
              <a:spcBef>
                <a:spcPts val="1017"/>
              </a:spcBef>
              <a:buFont typeface="Wingdings,Sans-Serif"/>
              <a:buChar char="§"/>
            </a:pPr>
            <a:r>
              <a:rPr lang="en-US"/>
              <a:t>Stereotactic body radiation therapy (SBRT) is used to treat small, early-stage cancers; often in the lung or pancreas, but also to treat cancer that has spread to the lung, liver, adrenal glands or the spine.  SBRT delivers high doses of radiation that is extremely precise  to the cancer minimizing damage to the healthy tissues. It is usually given over 1 to 5 treatments. </a:t>
            </a:r>
            <a:endParaRPr lang="en-US">
              <a:cs typeface="Calibri" panose="020F0502020204030204"/>
            </a:endParaRPr>
          </a:p>
          <a:p>
            <a:pPr marL="174296" indent="-174296">
              <a:spcBef>
                <a:spcPts val="1017"/>
              </a:spcBef>
              <a:buFont typeface="Wingdings,Sans-Serif"/>
              <a:buChar char="§"/>
            </a:pPr>
            <a:r>
              <a:rPr lang="en-US"/>
              <a:t>Stereotactic radiosurgery (SRS) is a way to deliver radiation to brain tumors, It can be done in place of surgery. It is used to treat cancers that have originated in the brain as well as cancers that have spread to the brain. It delivers a highly targeted and intense dose of photon radiation, conforming to the three –dimensional shape and size of the tumor, again, resulting in minimal exposure to healthy tissues in the brain. </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4355B1BF-49FB-41B4-98E4-FF7B012873AB}" type="slidenum">
              <a:rPr lang="en-US" smtClean="0"/>
              <a:t>9</a:t>
            </a:fld>
            <a:endParaRPr lang="en-US"/>
          </a:p>
        </p:txBody>
      </p:sp>
    </p:spTree>
    <p:extLst>
      <p:ext uri="{BB962C8B-B14F-4D97-AF65-F5344CB8AC3E}">
        <p14:creationId xmlns:p14="http://schemas.microsoft.com/office/powerpoint/2010/main" val="138367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4355B1BF-49FB-41B4-98E4-FF7B012873AB}" type="slidenum">
              <a:rPr lang="en-US" smtClean="0"/>
              <a:t>10</a:t>
            </a:fld>
            <a:endParaRPr lang="en-US"/>
          </a:p>
        </p:txBody>
      </p:sp>
    </p:spTree>
    <p:extLst>
      <p:ext uri="{BB962C8B-B14F-4D97-AF65-F5344CB8AC3E}">
        <p14:creationId xmlns:p14="http://schemas.microsoft.com/office/powerpoint/2010/main" val="785998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0493" indent="-290493">
              <a:spcBef>
                <a:spcPts val="1017"/>
              </a:spcBef>
              <a:buFont typeface="Wingdings,Sans-Serif"/>
              <a:buChar char="§"/>
            </a:pPr>
            <a:r>
              <a:rPr lang="en-US"/>
              <a:t>Internal radiation therapy or </a:t>
            </a:r>
            <a:r>
              <a:rPr lang="en-US" i="1"/>
              <a:t>brachytherapy</a:t>
            </a:r>
            <a:r>
              <a:rPr lang="en-US"/>
              <a:t> is delivered by placing a radioactive source into a target area inside of the patient. Internal radiation can be administered via a low continuous dose (LDR) or fractionated high dose therapy (HDR).</a:t>
            </a:r>
          </a:p>
          <a:p>
            <a:pPr marL="290493" indent="-290493">
              <a:spcBef>
                <a:spcPts val="1017"/>
              </a:spcBef>
              <a:buFont typeface="Wingdings,Sans-Serif"/>
              <a:buChar char="§"/>
            </a:pPr>
            <a:r>
              <a:rPr lang="en-US"/>
              <a:t>Low dose radiation therapy is provided through the placement of small radioactive pellets called seeds into the target tissue. The seeds remain in the target tissue for the life of the patient and will gradually cease to emit radiation over time.</a:t>
            </a:r>
            <a:endParaRPr lang="en-US">
              <a:cs typeface="Calibri"/>
            </a:endParaRPr>
          </a:p>
          <a:p>
            <a:pPr marL="290493" indent="-290493">
              <a:spcBef>
                <a:spcPts val="1017"/>
              </a:spcBef>
              <a:buFont typeface="Wingdings,Sans-Serif"/>
              <a:buChar char="§"/>
            </a:pPr>
            <a:r>
              <a:rPr lang="en-US"/>
              <a:t>Fractionated HDR is delivered using a variety of applicators and a reusable radioactive source stored in a machine called an </a:t>
            </a:r>
            <a:r>
              <a:rPr lang="en-US" err="1"/>
              <a:t>afterloader</a:t>
            </a:r>
            <a:r>
              <a:rPr lang="en-US"/>
              <a:t>.</a:t>
            </a:r>
            <a:endParaRPr lang="en-US">
              <a:cs typeface="Calibri"/>
            </a:endParaRPr>
          </a:p>
          <a:p>
            <a:pPr marL="290493" indent="-290493">
              <a:spcBef>
                <a:spcPts val="1017"/>
              </a:spcBef>
              <a:buFont typeface="Wingdings,Sans-Serif"/>
              <a:buChar char="§"/>
            </a:pPr>
            <a:r>
              <a:rPr lang="en-US"/>
              <a:t>Common HDR treatment sites are female pelvis (endometrial/cervical), male pelvis (prostate), and breast.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355B1BF-49FB-41B4-98E4-FF7B012873AB}" type="slidenum">
              <a:rPr lang="en-US" smtClean="0"/>
              <a:t>11</a:t>
            </a:fld>
            <a:endParaRPr lang="en-US"/>
          </a:p>
        </p:txBody>
      </p:sp>
    </p:spTree>
    <p:extLst>
      <p:ext uri="{BB962C8B-B14F-4D97-AF65-F5344CB8AC3E}">
        <p14:creationId xmlns:p14="http://schemas.microsoft.com/office/powerpoint/2010/main" val="2738640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675BA4DC-7C24-4B66-85EC-D15BB0E46774}" type="datetimeFigureOut">
              <a:rPr lang="en-US" smtClean="0"/>
              <a:t>2/12/2026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Slide Number Placeholder 5"/>
          <p:cNvSpPr>
            <a:spLocks noGrp="1"/>
          </p:cNvSpPr>
          <p:nvPr>
            <p:ph type="sldNum" sz="quarter" idx="12"/>
          </p:nvPr>
        </p:nvSpPr>
        <p:spPr>
          <a:xfrm>
            <a:off x="10352540" y="295729"/>
            <a:ext cx="838199" cy="767687"/>
          </a:xfrm>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289108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75BA4DC-7C24-4B66-85EC-D15BB0E46774}"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1402802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75BA4DC-7C24-4B66-85EC-D15BB0E46774}"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526590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75BA4DC-7C24-4B66-85EC-D15BB0E46774}"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80303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5BA4DC-7C24-4B66-85EC-D15BB0E46774}"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2075842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75BA4DC-7C24-4B66-85EC-D15BB0E46774}" type="datetimeFigureOut">
              <a:rPr lang="en-US" smtClean="0"/>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326351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75BA4DC-7C24-4B66-85EC-D15BB0E46774}" type="datetimeFigureOut">
              <a:rPr lang="en-US" smtClean="0"/>
              <a:t>2/12/2026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4202246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675BA4DC-7C24-4B66-85EC-D15BB0E46774}"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3091693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675BA4DC-7C24-4B66-85EC-D15BB0E46774}"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50672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5BA4DC-7C24-4B66-85EC-D15BB0E46774}"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92889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5BA4DC-7C24-4B66-85EC-D15BB0E46774}"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4256129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5BA4DC-7C24-4B66-85EC-D15BB0E46774}"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4110557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5BA4DC-7C24-4B66-85EC-D15BB0E46774}" type="datetimeFigureOut">
              <a:rPr lang="en-US" smtClean="0"/>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255703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675BA4DC-7C24-4B66-85EC-D15BB0E46774}" type="datetimeFigureOut">
              <a:rPr lang="en-US" smtClean="0"/>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2778205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BA4DC-7C24-4B66-85EC-D15BB0E46774}" type="datetimeFigureOut">
              <a:rPr lang="en-US" smtClean="0"/>
              <a:t>2/12/2026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261369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75BA4DC-7C24-4B66-85EC-D15BB0E46774}"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383933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75BA4DC-7C24-4B66-85EC-D15BB0E46774}"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2ECB113-5B6A-44B2-8C5E-550CC71C31C7}" type="slidenum">
              <a:rPr lang="en-US" smtClean="0"/>
              <a:t>‹#›</a:t>
            </a:fld>
            <a:endParaRPr lang="en-US"/>
          </a:p>
        </p:txBody>
      </p:sp>
    </p:spTree>
    <p:extLst>
      <p:ext uri="{BB962C8B-B14F-4D97-AF65-F5344CB8AC3E}">
        <p14:creationId xmlns:p14="http://schemas.microsoft.com/office/powerpoint/2010/main" val="282673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675BA4DC-7C24-4B66-85EC-D15BB0E46774}" type="datetimeFigureOut">
              <a:rPr lang="en-US" smtClean="0"/>
              <a:t>2/12/2026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02ECB113-5B6A-44B2-8C5E-550CC71C31C7}" type="slidenum">
              <a:rPr lang="en-US" smtClean="0"/>
              <a:t>‹#›</a:t>
            </a:fld>
            <a:endParaRPr lang="en-US"/>
          </a:p>
        </p:txBody>
      </p:sp>
    </p:spTree>
    <p:extLst>
      <p:ext uri="{BB962C8B-B14F-4D97-AF65-F5344CB8AC3E}">
        <p14:creationId xmlns:p14="http://schemas.microsoft.com/office/powerpoint/2010/main" val="52290657"/>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2.xml"/><Relationship Id="rId7" Type="http://schemas.openxmlformats.org/officeDocument/2006/relationships/diagramLayout" Target="../diagrams/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Data" Target="../diagrams/data6.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6.xml"/><Relationship Id="rId4" Type="http://schemas.openxmlformats.org/officeDocument/2006/relationships/notesSlide" Target="../notesSlides/notesSlide9.xml"/><Relationship Id="rId9" Type="http://schemas.openxmlformats.org/officeDocument/2006/relationships/diagramColors" Target="../diagrams/colors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4.wdp"/><Relationship Id="rId11" Type="http://schemas.openxmlformats.org/officeDocument/2006/relationships/image" Target="../media/image3.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notesSlide" Target="../notesSlides/notesSlide13.xml"/><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2.xml"/><Relationship Id="rId7" Type="http://schemas.openxmlformats.org/officeDocument/2006/relationships/diagramLayout" Target="../diagrams/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Data" Target="../diagrams/data7.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7.xml"/><Relationship Id="rId4" Type="http://schemas.openxmlformats.org/officeDocument/2006/relationships/notesSlide" Target="../notesSlides/notesSlide15.xml"/><Relationship Id="rId9" Type="http://schemas.openxmlformats.org/officeDocument/2006/relationships/diagramColors" Target="../diagrams/colors7.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2.xml"/><Relationship Id="rId7" Type="http://schemas.openxmlformats.org/officeDocument/2006/relationships/diagramLayout" Target="../diagrams/layout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Data" Target="../diagrams/data8.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8.xml"/><Relationship Id="rId4" Type="http://schemas.openxmlformats.org/officeDocument/2006/relationships/notesSlide" Target="../notesSlides/notesSlide16.xml"/><Relationship Id="rId9" Type="http://schemas.openxmlformats.org/officeDocument/2006/relationships/diagramColors" Target="../diagrams/colors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2.xml"/><Relationship Id="rId7" Type="http://schemas.openxmlformats.org/officeDocument/2006/relationships/diagramLayout" Target="../diagrams/layout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Data" Target="../diagrams/data9.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9.xml"/><Relationship Id="rId4" Type="http://schemas.openxmlformats.org/officeDocument/2006/relationships/notesSlide" Target="../notesSlides/notesSlide19.xml"/><Relationship Id="rId9" Type="http://schemas.openxmlformats.org/officeDocument/2006/relationships/diagramColors" Target="../diagrams/colors9.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slideLayout" Target="../slideLayouts/slideLayout2.xml"/><Relationship Id="rId7" Type="http://schemas.openxmlformats.org/officeDocument/2006/relationships/diagramLayout" Target="../diagrams/layout1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Data" Target="../diagrams/data10.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10.xml"/><Relationship Id="rId4" Type="http://schemas.openxmlformats.org/officeDocument/2006/relationships/notesSlide" Target="../notesSlides/notesSlide20.xml"/><Relationship Id="rId9" Type="http://schemas.openxmlformats.org/officeDocument/2006/relationships/diagramColors" Target="../diagrams/colors10.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2.xml"/><Relationship Id="rId7" Type="http://schemas.openxmlformats.org/officeDocument/2006/relationships/diagramLayout" Target="../diagrams/layout1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Data" Target="../diagrams/data11.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11.xml"/><Relationship Id="rId4" Type="http://schemas.openxmlformats.org/officeDocument/2006/relationships/notesSlide" Target="../notesSlides/notesSlide21.xml"/><Relationship Id="rId9" Type="http://schemas.openxmlformats.org/officeDocument/2006/relationships/diagramColors" Target="../diagrams/colors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notesSlide" Target="../notesSlides/notesSlide24.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2.xml"/><Relationship Id="rId7" Type="http://schemas.openxmlformats.org/officeDocument/2006/relationships/diagramLayout" Target="../diagrams/layout1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Data" Target="../diagrams/data12.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12.xml"/><Relationship Id="rId4" Type="http://schemas.openxmlformats.org/officeDocument/2006/relationships/notesSlide" Target="../notesSlides/notesSlide25.xml"/><Relationship Id="rId9" Type="http://schemas.openxmlformats.org/officeDocument/2006/relationships/diagramColors" Target="../diagrams/colors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hyperlink" Target="https://ctep.cancer.gov/protocoldevelopment/electronic_applications/docs/ctcae_v5_quick_reference_5x7.pdf" TargetMode="External"/><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xml"/><Relationship Id="rId7" Type="http://schemas.openxmlformats.org/officeDocument/2006/relationships/diagramQuickStyle" Target="../diagrams/quickStyle1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3.png"/><Relationship Id="rId4" Type="http://schemas.openxmlformats.org/officeDocument/2006/relationships/notesSlide" Target="../notesSlides/notesSlide36.xml"/><Relationship Id="rId9" Type="http://schemas.microsoft.com/office/2007/relationships/diagramDrawing" Target="../diagrams/drawing1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52.jpe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hyperlink" Target="https://www.cancer.gov/publications/dictionaries/cancer-terms/def/stereotactic-radiation-"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mskcc.org/cancer-care/diagnosis-treatment/cancer-treatments" TargetMode="External"/><Relationship Id="rId4" Type="http://schemas.openxmlformats.org/officeDocument/2006/relationships/hyperlink" Target="https://www.cancer.gov/publications/dictionaries/cancer-terms/def/sbrt"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3.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3.xml"/><Relationship Id="rId4" Type="http://schemas.openxmlformats.org/officeDocument/2006/relationships/notesSlide" Target="../notesSlides/notesSlide4.xml"/><Relationship Id="rId9"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2.xml"/><Relationship Id="rId7" Type="http://schemas.openxmlformats.org/officeDocument/2006/relationships/diagramLayout" Target="../diagrams/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5.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5.xml"/><Relationship Id="rId4" Type="http://schemas.openxmlformats.org/officeDocument/2006/relationships/notesSlide" Target="../notesSlides/notesSlide6.xml"/><Relationship Id="rId9" Type="http://schemas.openxmlformats.org/officeDocument/2006/relationships/diagramColors" Target="../diagrams/colors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6A3542-7393-801D-63F2-88FBC3F96013}"/>
              </a:ext>
            </a:extLst>
          </p:cNvPr>
          <p:cNvSpPr txBox="1"/>
          <p:nvPr/>
        </p:nvSpPr>
        <p:spPr>
          <a:xfrm>
            <a:off x="212522" y="138798"/>
            <a:ext cx="11842104" cy="6432530"/>
          </a:xfrm>
          <a:prstGeom prst="rect">
            <a:avLst/>
          </a:prstGeom>
          <a:noFill/>
        </p:spPr>
        <p:txBody>
          <a:bodyPr wrap="square">
            <a:spAutoFit/>
          </a:bodyPr>
          <a:lstStyle/>
          <a:p>
            <a:pPr algn="l"/>
            <a:r>
              <a:rPr lang="en-US" sz="1600" b="1" u="sng" dirty="0"/>
              <a:t>Activity Title: </a:t>
            </a:r>
            <a:r>
              <a:rPr lang="en-US" sz="1600" b="1" dirty="0"/>
              <a:t>Introduction to Radiation Oncology</a:t>
            </a:r>
          </a:p>
          <a:p>
            <a:pPr algn="l">
              <a:spcBef>
                <a:spcPts val="0"/>
              </a:spcBef>
            </a:pPr>
            <a:endParaRPr lang="en-US" sz="1600" u="sng" dirty="0"/>
          </a:p>
          <a:p>
            <a:pPr algn="l">
              <a:spcBef>
                <a:spcPts val="0"/>
              </a:spcBef>
            </a:pPr>
            <a:r>
              <a:rPr lang="en-US" sz="1600" b="1" u="sng" dirty="0"/>
              <a:t>Target audience:</a:t>
            </a:r>
            <a:r>
              <a:rPr lang="en-US" sz="1600" b="1" dirty="0"/>
              <a:t> </a:t>
            </a:r>
            <a:r>
              <a:rPr lang="en-US" sz="1600" dirty="0"/>
              <a:t>Nurse, medical assistant new to radiation oncology</a:t>
            </a:r>
          </a:p>
          <a:p>
            <a:pPr algn="l">
              <a:spcBef>
                <a:spcPts val="0"/>
              </a:spcBef>
            </a:pPr>
            <a:endParaRPr lang="en-US" sz="1600" dirty="0"/>
          </a:p>
          <a:p>
            <a:pPr algn="l">
              <a:spcBef>
                <a:spcPts val="0"/>
              </a:spcBef>
            </a:pPr>
            <a:r>
              <a:rPr lang="en-US" sz="1600" b="1" u="sng" dirty="0"/>
              <a:t>Objectives: </a:t>
            </a:r>
          </a:p>
          <a:p>
            <a:pPr algn="l">
              <a:spcBef>
                <a:spcPts val="0"/>
              </a:spcBef>
            </a:pPr>
            <a:r>
              <a:rPr lang="en-US" sz="1600" dirty="0"/>
              <a:t>After viewing this presentation and taking the test the learner will be able to:</a:t>
            </a:r>
          </a:p>
          <a:p>
            <a:pPr marL="685800" lvl="1" indent="-228600" algn="l">
              <a:buFont typeface="+mj-lt"/>
              <a:buAutoNum type="arabicPeriod"/>
            </a:pPr>
            <a:r>
              <a:rPr lang="en-US" sz="1600" dirty="0"/>
              <a:t>Describe radiation therapy treatment principles and modalities.</a:t>
            </a:r>
          </a:p>
          <a:p>
            <a:pPr marL="685800" lvl="1" indent="-228600" algn="l">
              <a:buFont typeface="+mj-lt"/>
              <a:buAutoNum type="arabicPeriod"/>
            </a:pPr>
            <a:r>
              <a:rPr lang="en-US" sz="1600" dirty="0"/>
              <a:t>Explain treatment process/workflow.</a:t>
            </a:r>
          </a:p>
          <a:p>
            <a:pPr marL="685800" lvl="1" indent="-228600" algn="l">
              <a:buFont typeface="+mj-lt"/>
              <a:buAutoNum type="arabicPeriod"/>
            </a:pPr>
            <a:r>
              <a:rPr lang="en-US" sz="1600" dirty="0"/>
              <a:t>​Explain methods of reducing treatment related toxicity.</a:t>
            </a:r>
          </a:p>
          <a:p>
            <a:pPr marL="685800" lvl="1" indent="-228600" algn="l">
              <a:buFont typeface="+mj-lt"/>
              <a:buAutoNum type="arabicPeriod"/>
            </a:pPr>
            <a:r>
              <a:rPr lang="en-US" sz="1600" dirty="0"/>
              <a:t>​Define treatment toxicities.</a:t>
            </a:r>
          </a:p>
          <a:p>
            <a:pPr algn="l">
              <a:spcBef>
                <a:spcPts val="0"/>
              </a:spcBef>
            </a:pPr>
            <a:endParaRPr lang="en-US" sz="1600" b="1" u="sng" dirty="0"/>
          </a:p>
          <a:p>
            <a:pPr algn="l">
              <a:spcBef>
                <a:spcPts val="0"/>
              </a:spcBef>
            </a:pPr>
            <a:r>
              <a:rPr lang="en-US" sz="1600" b="1" u="sng" dirty="0"/>
              <a:t>Faculty</a:t>
            </a:r>
            <a:r>
              <a:rPr lang="en-US" sz="1600" b="1" dirty="0"/>
              <a:t>:  </a:t>
            </a:r>
          </a:p>
          <a:p>
            <a:pPr algn="l">
              <a:spcBef>
                <a:spcPts val="0"/>
              </a:spcBef>
            </a:pPr>
            <a:r>
              <a:rPr lang="en-US" sz="1600" b="1" u="sng" dirty="0"/>
              <a:t>Planning Committee &amp; Course Director: </a:t>
            </a:r>
          </a:p>
          <a:p>
            <a:pPr algn="l">
              <a:spcBef>
                <a:spcPts val="0"/>
              </a:spcBef>
            </a:pPr>
            <a:r>
              <a:rPr lang="en-US" sz="1600" dirty="0"/>
              <a:t>Apryl M. Spencer, MSB, RN, OCN</a:t>
            </a:r>
          </a:p>
          <a:p>
            <a:pPr algn="l">
              <a:spcBef>
                <a:spcPts val="0"/>
              </a:spcBef>
            </a:pPr>
            <a:endParaRPr lang="en-US" sz="1600" b="1" u="sng" dirty="0"/>
          </a:p>
          <a:p>
            <a:pPr algn="l">
              <a:spcBef>
                <a:spcPts val="0"/>
              </a:spcBef>
            </a:pPr>
            <a:r>
              <a:rPr lang="en-US" sz="1600" b="1" u="sng" dirty="0"/>
              <a:t>Course Presenter</a:t>
            </a:r>
            <a:r>
              <a:rPr lang="en-US" sz="1600" b="1" dirty="0"/>
              <a:t>: </a:t>
            </a:r>
            <a:r>
              <a:rPr lang="en-US" sz="1600" dirty="0"/>
              <a:t>Apryl M Spencer MSN, RN, OCN</a:t>
            </a:r>
          </a:p>
          <a:p>
            <a:pPr algn="l">
              <a:spcBef>
                <a:spcPts val="0"/>
              </a:spcBef>
            </a:pPr>
            <a:endParaRPr lang="en-US" sz="1600" b="1" u="sng" dirty="0"/>
          </a:p>
          <a:p>
            <a:pPr algn="l">
              <a:spcBef>
                <a:spcPts val="0"/>
              </a:spcBef>
            </a:pPr>
            <a:r>
              <a:rPr lang="en-US" sz="1600" b="1" u="sng" dirty="0"/>
              <a:t>Conflict of Interest Disclosure</a:t>
            </a:r>
            <a:r>
              <a:rPr lang="en-US" sz="1600" b="1" dirty="0"/>
              <a:t>:</a:t>
            </a:r>
            <a:endParaRPr lang="en-US" sz="1600" dirty="0"/>
          </a:p>
          <a:p>
            <a:pPr algn="l">
              <a:spcBef>
                <a:spcPts val="0"/>
              </a:spcBef>
            </a:pPr>
            <a:r>
              <a:rPr lang="en-US" sz="1600" dirty="0"/>
              <a:t>No planners, members of the planning committee, speakers, presenters, authors, content reviewers and/or anyone else in a position to control the content of this education activity have relevant financial relationships to disclose. </a:t>
            </a:r>
          </a:p>
          <a:p>
            <a:r>
              <a:rPr lang="en-US" sz="1600" b="1" u="sng" dirty="0"/>
              <a:t>Accreditation Statement:</a:t>
            </a:r>
          </a:p>
          <a:p>
            <a:pPr lvl="3"/>
            <a:r>
              <a:rPr lang="en-US" sz="1600" dirty="0"/>
              <a:t>In support of improving patient care, the University of Pittsburgh is jointly accredited by the Accreditation Council for Continuing Medical Education (ACCME), the Accreditation Council for Pharmacy Education (ACPE), and the American Nurses Credentialing Center (ANCC), to provide continuing education for the healthcare team. </a:t>
            </a:r>
          </a:p>
          <a:p>
            <a:pPr algn="l">
              <a:spcBef>
                <a:spcPts val="0"/>
              </a:spcBef>
            </a:pPr>
            <a:endParaRPr lang="en-US" sz="1200" b="1" u="sng" dirty="0"/>
          </a:p>
        </p:txBody>
      </p:sp>
      <p:pic>
        <p:nvPicPr>
          <p:cNvPr id="4" name="Picture 3">
            <a:extLst>
              <a:ext uri="{FF2B5EF4-FFF2-40B4-BE49-F238E27FC236}">
                <a16:creationId xmlns:a16="http://schemas.microsoft.com/office/drawing/2014/main" id="{C3EE5EC1-5C40-E4EC-D5CA-0D08BC0ECCDA}"/>
              </a:ext>
            </a:extLst>
          </p:cNvPr>
          <p:cNvPicPr>
            <a:picLocks noChangeAspect="1"/>
          </p:cNvPicPr>
          <p:nvPr/>
        </p:nvPicPr>
        <p:blipFill>
          <a:blip r:embed="rId2"/>
          <a:stretch>
            <a:fillRect/>
          </a:stretch>
        </p:blipFill>
        <p:spPr>
          <a:xfrm>
            <a:off x="379529" y="5604462"/>
            <a:ext cx="1207113" cy="877900"/>
          </a:xfrm>
          <a:prstGeom prst="rect">
            <a:avLst/>
          </a:prstGeom>
        </p:spPr>
      </p:pic>
    </p:spTree>
    <p:extLst>
      <p:ext uri="{BB962C8B-B14F-4D97-AF65-F5344CB8AC3E}">
        <p14:creationId xmlns:p14="http://schemas.microsoft.com/office/powerpoint/2010/main" val="3718946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27280"/>
            <a:ext cx="10058400" cy="988282"/>
          </a:xfrm>
        </p:spPr>
        <p:txBody>
          <a:bodyPr/>
          <a:lstStyle/>
          <a:p>
            <a:pPr algn="ctr"/>
            <a:r>
              <a:rPr lang="en-US" sz="4400"/>
              <a:t>Linear Particle Accelerator</a:t>
            </a:r>
          </a:p>
        </p:txBody>
      </p:sp>
      <p:pic>
        <p:nvPicPr>
          <p:cNvPr id="4"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4627" b="96567" l="9830" r="89806"/>
                    </a14:imgEffect>
                  </a14:imgLayer>
                </a14:imgProps>
              </a:ext>
            </a:extLst>
          </a:blip>
          <a:stretch>
            <a:fillRect/>
          </a:stretch>
        </p:blipFill>
        <p:spPr>
          <a:xfrm>
            <a:off x="1097280" y="2015548"/>
            <a:ext cx="4348513" cy="4022725"/>
          </a:xfrm>
          <a:prstGeom prst="rect">
            <a:avLst/>
          </a:prstGeom>
        </p:spPr>
      </p:pic>
      <p:pic>
        <p:nvPicPr>
          <p:cNvPr id="5" name="Picture 4"/>
          <p:cNvPicPr>
            <a:picLocks noChangeAspect="1"/>
          </p:cNvPicPr>
          <p:nvPr/>
        </p:nvPicPr>
        <p:blipFill>
          <a:blip r:embed="rId7">
            <a:clrChange>
              <a:clrFrom>
                <a:srgbClr val="FDFDFD"/>
              </a:clrFrom>
              <a:clrTo>
                <a:srgbClr val="FDFDFD">
                  <a:alpha val="0"/>
                </a:srgbClr>
              </a:clrTo>
            </a:clrChange>
            <a:extLst>
              <a:ext uri="{BEBA8EAE-BF5A-486C-A8C5-ECC9F3942E4B}">
                <a14:imgProps xmlns:a14="http://schemas.microsoft.com/office/drawing/2010/main">
                  <a14:imgLayer r:embed="rId8">
                    <a14:imgEffect>
                      <a14:backgroundRemoval t="4185" b="98954" l="123" r="96933">
                        <a14:foregroundMark x1="77791" y1="77728" x2="71656" y2="87743"/>
                        <a14:foregroundMark x1="60613" y1="68759" x2="64908" y2="88042"/>
                        <a14:foregroundMark x1="69693" y1="59043" x2="90920" y2="60239"/>
                        <a14:foregroundMark x1="91902" y1="60837" x2="90798" y2="67564"/>
                        <a14:foregroundMark x1="93374" y1="72347" x2="94479" y2="82212"/>
                        <a14:foregroundMark x1="74233" y1="59043" x2="51779" y2="57848"/>
                        <a14:foregroundMark x1="6503" y1="23767" x2="11288" y2="21226"/>
                        <a14:foregroundMark x1="13252" y1="21076" x2="18896" y2="19283"/>
                        <a14:foregroundMark x1="22086" y1="18984" x2="27485" y2="15097"/>
                        <a14:foregroundMark x1="27853" y1="15994" x2="39387" y2="9567"/>
                      </a14:backgroundRemoval>
                    </a14:imgEffect>
                  </a14:imgLayer>
                </a14:imgProps>
              </a:ext>
            </a:extLst>
          </a:blip>
          <a:stretch>
            <a:fillRect/>
          </a:stretch>
        </p:blipFill>
        <p:spPr>
          <a:xfrm>
            <a:off x="6618849" y="2015548"/>
            <a:ext cx="4536831" cy="3961179"/>
          </a:xfrm>
          <a:prstGeom prst="rect">
            <a:avLst/>
          </a:prstGeom>
        </p:spPr>
      </p:pic>
      <p:sp>
        <p:nvSpPr>
          <p:cNvPr id="3" name="TextBox 2"/>
          <p:cNvSpPr txBox="1"/>
          <p:nvPr/>
        </p:nvSpPr>
        <p:spPr>
          <a:xfrm>
            <a:off x="2987032" y="5823493"/>
            <a:ext cx="1210499"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1</a:t>
            </a:r>
          </a:p>
        </p:txBody>
      </p:sp>
      <p:sp>
        <p:nvSpPr>
          <p:cNvPr id="7" name="TextBox 6"/>
          <p:cNvSpPr txBox="1"/>
          <p:nvPr/>
        </p:nvSpPr>
        <p:spPr>
          <a:xfrm>
            <a:off x="7335545" y="5817431"/>
            <a:ext cx="1373026"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2</a:t>
            </a:r>
          </a:p>
        </p:txBody>
      </p:sp>
      <p:pic>
        <p:nvPicPr>
          <p:cNvPr id="8" name="Audio 7">
            <a:extLst>
              <a:ext uri="{FF2B5EF4-FFF2-40B4-BE49-F238E27FC236}">
                <a16:creationId xmlns:a16="http://schemas.microsoft.com/office/drawing/2014/main" id="{B3FDEEB8-1EB3-E9C6-043D-A19975284D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64339643"/>
      </p:ext>
    </p:extLst>
  </p:cSld>
  <p:clrMapOvr>
    <a:masterClrMapping/>
  </p:clrMapOvr>
  <mc:AlternateContent xmlns:mc="http://schemas.openxmlformats.org/markup-compatibility/2006" xmlns:p14="http://schemas.microsoft.com/office/powerpoint/2010/main">
    <mc:Choice Requires="p14">
      <p:transition spd="slow" p14:dur="2000" advTm="6593"/>
    </mc:Choice>
    <mc:Fallback xmlns="">
      <p:transition spd="slow" advTm="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5" y="973667"/>
            <a:ext cx="2942210" cy="4833745"/>
          </a:xfrm>
        </p:spPr>
        <p:txBody>
          <a:bodyPr>
            <a:normAutofit/>
          </a:bodyPr>
          <a:lstStyle/>
          <a:p>
            <a:br>
              <a:rPr lang="en-US" sz="2500">
                <a:solidFill>
                  <a:srgbClr val="EBEBEB"/>
                </a:solidFill>
              </a:rPr>
            </a:br>
            <a:r>
              <a:rPr lang="en-US" sz="2500">
                <a:solidFill>
                  <a:srgbClr val="EBEBEB"/>
                </a:solidFill>
              </a:rPr>
              <a:t>Internal Radiation Therapy-(Brachytherapy)</a:t>
            </a:r>
            <a:br>
              <a:rPr lang="en-US" sz="2500">
                <a:solidFill>
                  <a:srgbClr val="EBEBEB"/>
                </a:solidFill>
              </a:rPr>
            </a:br>
            <a:endParaRPr lang="en-US" sz="2500">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BAEB3B49-7FB7-EBCC-2C95-D36D7A4DDAA4}"/>
              </a:ext>
            </a:extLst>
          </p:cNvPr>
          <p:cNvGraphicFramePr>
            <a:graphicFrameLocks noGrp="1"/>
          </p:cNvGraphicFramePr>
          <p:nvPr>
            <p:ph idx="1"/>
            <p:extLst>
              <p:ext uri="{D42A27DB-BD31-4B8C-83A1-F6EECF244321}">
                <p14:modId xmlns:p14="http://schemas.microsoft.com/office/powerpoint/2010/main" val="1899292793"/>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extLst>
              <a:ext uri="{FF2B5EF4-FFF2-40B4-BE49-F238E27FC236}">
                <a16:creationId xmlns:a16="http://schemas.microsoft.com/office/drawing/2014/main" id="{D506C37F-3BF2-8B68-8EC8-776D2AEA54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95956433"/>
      </p:ext>
    </p:extLst>
  </p:cSld>
  <p:clrMapOvr>
    <a:masterClrMapping/>
  </p:clrMapOvr>
  <mc:AlternateContent xmlns:mc="http://schemas.openxmlformats.org/markup-compatibility/2006" xmlns:p14="http://schemas.microsoft.com/office/powerpoint/2010/main">
    <mc:Choice Requires="p14">
      <p:transition spd="slow" p14:dur="2000" advTm="66268"/>
    </mc:Choice>
    <mc:Fallback xmlns="">
      <p:transition spd="slow" advTm="66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2980"/>
            <a:ext cx="10058400" cy="1058620"/>
          </a:xfrm>
        </p:spPr>
        <p:txBody>
          <a:bodyPr/>
          <a:lstStyle/>
          <a:p>
            <a:pPr algn="ctr"/>
            <a:r>
              <a:rPr lang="en-US" sz="4400"/>
              <a:t>Low Dose Seeds</a:t>
            </a:r>
          </a:p>
        </p:txBody>
      </p:sp>
      <p:pic>
        <p:nvPicPr>
          <p:cNvPr id="4" name="Content Placeholder 3"/>
          <p:cNvPicPr>
            <a:picLocks noGrp="1" noChangeAspect="1"/>
          </p:cNvPicPr>
          <p:nvPr>
            <p:ph idx="1"/>
          </p:nvPr>
        </p:nvPicPr>
        <p:blipFill>
          <a:blip r:embed="rId5"/>
          <a:stretch>
            <a:fillRect/>
          </a:stretch>
        </p:blipFill>
        <p:spPr>
          <a:xfrm>
            <a:off x="1167140" y="2365010"/>
            <a:ext cx="4530276" cy="3121393"/>
          </a:xfrm>
          <a:prstGeom prst="rect">
            <a:avLst/>
          </a:prstGeom>
        </p:spPr>
      </p:pic>
      <p:pic>
        <p:nvPicPr>
          <p:cNvPr id="5" name="Picture 4"/>
          <p:cNvPicPr>
            <a:picLocks noChangeAspect="1"/>
          </p:cNvPicPr>
          <p:nvPr/>
        </p:nvPicPr>
        <p:blipFill>
          <a:blip r:embed="rId6"/>
          <a:stretch>
            <a:fillRect/>
          </a:stretch>
        </p:blipFill>
        <p:spPr>
          <a:xfrm>
            <a:off x="6180995" y="2356212"/>
            <a:ext cx="5064368" cy="3121392"/>
          </a:xfrm>
          <a:prstGeom prst="rect">
            <a:avLst/>
          </a:prstGeom>
        </p:spPr>
      </p:pic>
      <p:sp>
        <p:nvSpPr>
          <p:cNvPr id="6" name="TextBox 5"/>
          <p:cNvSpPr txBox="1"/>
          <p:nvPr/>
        </p:nvSpPr>
        <p:spPr>
          <a:xfrm>
            <a:off x="2745764" y="5486403"/>
            <a:ext cx="1643355"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3</a:t>
            </a:r>
          </a:p>
        </p:txBody>
      </p:sp>
      <p:sp>
        <p:nvSpPr>
          <p:cNvPr id="7" name="TextBox 6"/>
          <p:cNvSpPr txBox="1"/>
          <p:nvPr/>
        </p:nvSpPr>
        <p:spPr>
          <a:xfrm>
            <a:off x="8088473" y="5486403"/>
            <a:ext cx="1891550"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4</a:t>
            </a:r>
          </a:p>
        </p:txBody>
      </p:sp>
      <p:pic>
        <p:nvPicPr>
          <p:cNvPr id="8" name="Audio 7">
            <a:extLst>
              <a:ext uri="{FF2B5EF4-FFF2-40B4-BE49-F238E27FC236}">
                <a16:creationId xmlns:a16="http://schemas.microsoft.com/office/drawing/2014/main" id="{DF38481C-D21D-E81B-328F-4DBFE94683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68744251"/>
      </p:ext>
    </p:extLst>
  </p:cSld>
  <p:clrMapOvr>
    <a:masterClrMapping/>
  </p:clrMapOvr>
  <mc:AlternateContent xmlns:mc="http://schemas.openxmlformats.org/markup-compatibility/2006" xmlns:p14="http://schemas.microsoft.com/office/powerpoint/2010/main">
    <mc:Choice Requires="p14">
      <p:transition spd="slow" p14:dur="2000" advTm="17239"/>
    </mc:Choice>
    <mc:Fallback xmlns="">
      <p:transition spd="slow" advTm="1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2980"/>
            <a:ext cx="10058400" cy="1058620"/>
          </a:xfrm>
        </p:spPr>
        <p:txBody>
          <a:bodyPr/>
          <a:lstStyle/>
          <a:p>
            <a:pPr algn="ctr"/>
            <a:r>
              <a:rPr lang="en-US" sz="4400"/>
              <a:t>Low Dose Seeds</a:t>
            </a:r>
          </a:p>
        </p:txBody>
      </p:sp>
      <p:pic>
        <p:nvPicPr>
          <p:cNvPr id="6" name="Content Placeholder 5"/>
          <p:cNvPicPr>
            <a:picLocks noGrp="1" noChangeAspect="1"/>
          </p:cNvPicPr>
          <p:nvPr>
            <p:ph idx="1"/>
          </p:nvPr>
        </p:nvPicPr>
        <p:blipFill>
          <a:blip r:embed="rId5"/>
          <a:stretch>
            <a:fillRect/>
          </a:stretch>
        </p:blipFill>
        <p:spPr>
          <a:xfrm>
            <a:off x="3367451" y="2365131"/>
            <a:ext cx="4897315" cy="3956538"/>
          </a:xfrm>
          <a:prstGeom prst="rect">
            <a:avLst/>
          </a:prstGeom>
        </p:spPr>
      </p:pic>
      <p:sp>
        <p:nvSpPr>
          <p:cNvPr id="4" name="TextBox 3"/>
          <p:cNvSpPr txBox="1"/>
          <p:nvPr/>
        </p:nvSpPr>
        <p:spPr>
          <a:xfrm>
            <a:off x="4944679" y="6321669"/>
            <a:ext cx="1891550"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5</a:t>
            </a:r>
          </a:p>
        </p:txBody>
      </p:sp>
      <p:cxnSp>
        <p:nvCxnSpPr>
          <p:cNvPr id="5" name="Straight Arrow Connector 4">
            <a:extLst>
              <a:ext uri="{FF2B5EF4-FFF2-40B4-BE49-F238E27FC236}">
                <a16:creationId xmlns:a16="http://schemas.microsoft.com/office/drawing/2014/main" id="{52438A95-9358-3CFD-27F6-9D6A40272C72}"/>
              </a:ext>
            </a:extLst>
          </p:cNvPr>
          <p:cNvCxnSpPr/>
          <p:nvPr/>
        </p:nvCxnSpPr>
        <p:spPr>
          <a:xfrm>
            <a:off x="5161935" y="4608870"/>
            <a:ext cx="344129" cy="503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6662E5-9D20-9EDD-3018-6E136224C84F}"/>
              </a:ext>
            </a:extLst>
          </p:cNvPr>
          <p:cNvCxnSpPr/>
          <p:nvPr/>
        </p:nvCxnSpPr>
        <p:spPr>
          <a:xfrm flipH="1">
            <a:off x="6009968" y="4658032"/>
            <a:ext cx="553064" cy="442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Audio 6">
            <a:extLst>
              <a:ext uri="{FF2B5EF4-FFF2-40B4-BE49-F238E27FC236}">
                <a16:creationId xmlns:a16="http://schemas.microsoft.com/office/drawing/2014/main" id="{4915E0EE-E7AF-5407-AC7B-270DBA588C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62246905"/>
      </p:ext>
    </p:extLst>
  </p:cSld>
  <p:clrMapOvr>
    <a:masterClrMapping/>
  </p:clrMapOvr>
  <mc:AlternateContent xmlns:mc="http://schemas.openxmlformats.org/markup-compatibility/2006" xmlns:p14="http://schemas.microsoft.com/office/powerpoint/2010/main">
    <mc:Choice Requires="p14">
      <p:transition spd="slow" p14:dur="2000" advTm="10052"/>
    </mc:Choice>
    <mc:Fallback xmlns="">
      <p:transition spd="slow" advTm="1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95396"/>
            <a:ext cx="10058400" cy="1058620"/>
          </a:xfrm>
        </p:spPr>
        <p:txBody>
          <a:bodyPr/>
          <a:lstStyle/>
          <a:p>
            <a:pPr algn="ctr"/>
            <a:r>
              <a:rPr lang="en-US" sz="4400"/>
              <a:t>High Dose Radiation</a:t>
            </a:r>
          </a:p>
        </p:txBody>
      </p:sp>
      <p:pic>
        <p:nvPicPr>
          <p:cNvPr id="4" name="Content Placeholder 3"/>
          <p:cNvPicPr>
            <a:picLocks noGrp="1" noChangeAspect="1"/>
          </p:cNvPicPr>
          <p:nvPr>
            <p:ph idx="1"/>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3509" b="97368" l="9942" r="89474">
                        <a14:foregroundMark x1="32164" y1="18129" x2="32164" y2="18129"/>
                        <a14:foregroundMark x1="30702" y1="14035" x2="30702" y2="14035"/>
                        <a14:foregroundMark x1="30702" y1="11111" x2="30702" y2="11111"/>
                        <a14:foregroundMark x1="62865" y1="23099" x2="68421" y2="18421"/>
                        <a14:foregroundMark x1="69298" y1="16374" x2="69298" y2="24561"/>
                        <a14:foregroundMark x1="70175" y1="17544" x2="70175" y2="28947"/>
                        <a14:foregroundMark x1="71053" y1="19006" x2="70760" y2="76608"/>
                      </a14:backgroundRemoval>
                    </a14:imgEffect>
                  </a14:imgLayer>
                </a14:imgProps>
              </a:ext>
            </a:extLst>
          </a:blip>
          <a:stretch>
            <a:fillRect/>
          </a:stretch>
        </p:blipFill>
        <p:spPr>
          <a:xfrm>
            <a:off x="848578" y="2211267"/>
            <a:ext cx="3758589" cy="3512527"/>
          </a:xfrm>
          <a:prstGeom prst="rect">
            <a:avLst/>
          </a:prstGeom>
        </p:spPr>
      </p:pic>
      <p:pic>
        <p:nvPicPr>
          <p:cNvPr id="9" name="Picture 8"/>
          <p:cNvPicPr>
            <a:picLocks noChangeAspect="1"/>
          </p:cNvPicPr>
          <p:nvPr/>
        </p:nvPicPr>
        <p:blipFill>
          <a:blip r:embed="rId7"/>
          <a:stretch>
            <a:fillRect/>
          </a:stretch>
        </p:blipFill>
        <p:spPr>
          <a:xfrm>
            <a:off x="6444761" y="2321352"/>
            <a:ext cx="4167554" cy="3402442"/>
          </a:xfrm>
          <a:prstGeom prst="rect">
            <a:avLst/>
          </a:prstGeom>
        </p:spPr>
      </p:pic>
      <p:sp>
        <p:nvSpPr>
          <p:cNvPr id="5" name="TextBox 4"/>
          <p:cNvSpPr txBox="1"/>
          <p:nvPr/>
        </p:nvSpPr>
        <p:spPr>
          <a:xfrm>
            <a:off x="8018804" y="5758817"/>
            <a:ext cx="1891550"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7</a:t>
            </a:r>
          </a:p>
        </p:txBody>
      </p:sp>
      <p:sp>
        <p:nvSpPr>
          <p:cNvPr id="6" name="TextBox 5"/>
          <p:cNvSpPr txBox="1"/>
          <p:nvPr/>
        </p:nvSpPr>
        <p:spPr>
          <a:xfrm>
            <a:off x="1944576" y="5622610"/>
            <a:ext cx="1891550"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6</a:t>
            </a:r>
          </a:p>
        </p:txBody>
      </p:sp>
      <p:pic>
        <p:nvPicPr>
          <p:cNvPr id="7" name="Audio 6">
            <a:extLst>
              <a:ext uri="{FF2B5EF4-FFF2-40B4-BE49-F238E27FC236}">
                <a16:creationId xmlns:a16="http://schemas.microsoft.com/office/drawing/2014/main" id="{8F8804FC-2654-0A70-E119-2C9027E354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47916263"/>
      </p:ext>
    </p:extLst>
  </p:cSld>
  <p:clrMapOvr>
    <a:masterClrMapping/>
  </p:clrMapOvr>
  <mc:AlternateContent xmlns:mc="http://schemas.openxmlformats.org/markup-compatibility/2006" xmlns:p14="http://schemas.microsoft.com/office/powerpoint/2010/main">
    <mc:Choice Requires="p14">
      <p:transition spd="slow" p14:dur="2000" advTm="48679"/>
    </mc:Choice>
    <mc:Fallback xmlns="">
      <p:transition spd="slow" advTm="4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48148"/>
            <a:ext cx="10058400" cy="1058620"/>
          </a:xfrm>
        </p:spPr>
        <p:txBody>
          <a:bodyPr>
            <a:normAutofit/>
          </a:bodyPr>
          <a:lstStyle/>
          <a:p>
            <a:pPr algn="ctr"/>
            <a:r>
              <a:rPr lang="en-US" sz="4000"/>
              <a:t>High Dose Radiation Applicators</a:t>
            </a:r>
          </a:p>
        </p:txBody>
      </p:sp>
      <p:pic>
        <p:nvPicPr>
          <p:cNvPr id="6" name="Content Placeholder 5"/>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7196" b="89955" l="7900" r="90000"/>
                    </a14:imgEffect>
                  </a14:imgLayer>
                </a14:imgProps>
              </a:ext>
            </a:extLst>
          </a:blip>
          <a:stretch>
            <a:fillRect/>
          </a:stretch>
        </p:blipFill>
        <p:spPr>
          <a:xfrm>
            <a:off x="347608" y="3932631"/>
            <a:ext cx="4789794" cy="2925558"/>
          </a:xfrm>
          <a:prstGeom prst="rect">
            <a:avLst/>
          </a:prstGeom>
        </p:spPr>
      </p:pic>
      <p:pic>
        <p:nvPicPr>
          <p:cNvPr id="7" name="Picture 6"/>
          <p:cNvPicPr>
            <a:picLocks noChangeAspect="1"/>
          </p:cNvPicPr>
          <p:nvPr/>
        </p:nvPicPr>
        <p:blipFill rotWithShape="1">
          <a:blip r:embed="rId7">
            <a:clrChange>
              <a:clrFrom>
                <a:srgbClr val="FFFFFF"/>
              </a:clrFrom>
              <a:clrTo>
                <a:srgbClr val="FFFFFF">
                  <a:alpha val="0"/>
                </a:srgbClr>
              </a:clrTo>
            </a:clrChange>
          </a:blip>
          <a:srcRect l="10501" t="13741" r="10277" b="10828"/>
          <a:stretch/>
        </p:blipFill>
        <p:spPr>
          <a:xfrm>
            <a:off x="1406767" y="2100712"/>
            <a:ext cx="3727939" cy="1837592"/>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5250" y1="69819" x2="70375" y2="76660"/>
                        <a14:foregroundMark x1="73625" y1="55533" x2="81000" y2="59759"/>
                        <a14:foregroundMark x1="74375" y1="54728" x2="81125" y2="56338"/>
                      </a14:backgroundRemoval>
                    </a14:imgEffect>
                  </a14:imgLayer>
                </a14:imgProps>
              </a:ext>
            </a:extLst>
          </a:blip>
          <a:srcRect l="10881" t="9890" r="11917" b="17948"/>
          <a:stretch/>
        </p:blipFill>
        <p:spPr>
          <a:xfrm>
            <a:off x="6559062" y="2258973"/>
            <a:ext cx="4088423" cy="1837592"/>
          </a:xfrm>
          <a:prstGeom prst="rect">
            <a:avLst/>
          </a:prstGeom>
        </p:spPr>
      </p:pic>
      <p:sp>
        <p:nvSpPr>
          <p:cNvPr id="8" name="TextBox 7"/>
          <p:cNvSpPr txBox="1"/>
          <p:nvPr/>
        </p:nvSpPr>
        <p:spPr>
          <a:xfrm>
            <a:off x="9118435" y="4104874"/>
            <a:ext cx="1891550"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9</a:t>
            </a:r>
          </a:p>
        </p:txBody>
      </p:sp>
      <p:sp>
        <p:nvSpPr>
          <p:cNvPr id="9" name="TextBox 8"/>
          <p:cNvSpPr txBox="1"/>
          <p:nvPr/>
        </p:nvSpPr>
        <p:spPr>
          <a:xfrm>
            <a:off x="923109" y="3177769"/>
            <a:ext cx="1891550"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8</a:t>
            </a:r>
          </a:p>
        </p:txBody>
      </p:sp>
      <p:sp>
        <p:nvSpPr>
          <p:cNvPr id="10" name="TextBox 9"/>
          <p:cNvSpPr txBox="1"/>
          <p:nvPr/>
        </p:nvSpPr>
        <p:spPr>
          <a:xfrm>
            <a:off x="1091416" y="6277284"/>
            <a:ext cx="1891550"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10</a:t>
            </a:r>
          </a:p>
        </p:txBody>
      </p:sp>
      <p:pic>
        <p:nvPicPr>
          <p:cNvPr id="3" name="Picture 2" descr="A close-up of a machine&#10;&#10;Description automatically generated">
            <a:extLst>
              <a:ext uri="{FF2B5EF4-FFF2-40B4-BE49-F238E27FC236}">
                <a16:creationId xmlns:a16="http://schemas.microsoft.com/office/drawing/2014/main" id="{8806E4FF-8DE0-5DAA-EE22-8B831567CA4B}"/>
              </a:ext>
            </a:extLst>
          </p:cNvPr>
          <p:cNvPicPr>
            <a:picLocks noChangeAspect="1"/>
          </p:cNvPicPr>
          <p:nvPr/>
        </p:nvPicPr>
        <p:blipFill>
          <a:blip r:embed="rId10"/>
          <a:stretch>
            <a:fillRect/>
          </a:stretch>
        </p:blipFill>
        <p:spPr>
          <a:xfrm>
            <a:off x="5848964" y="3776355"/>
            <a:ext cx="3099620" cy="2918645"/>
          </a:xfrm>
          <a:prstGeom prst="rect">
            <a:avLst/>
          </a:prstGeom>
        </p:spPr>
      </p:pic>
      <p:sp>
        <p:nvSpPr>
          <p:cNvPr id="4" name="TextBox 3">
            <a:extLst>
              <a:ext uri="{FF2B5EF4-FFF2-40B4-BE49-F238E27FC236}">
                <a16:creationId xmlns:a16="http://schemas.microsoft.com/office/drawing/2014/main" id="{6EDBDEB2-0B4F-88A9-324E-C58C3BD2347B}"/>
              </a:ext>
            </a:extLst>
          </p:cNvPr>
          <p:cNvSpPr txBox="1"/>
          <p:nvPr/>
        </p:nvSpPr>
        <p:spPr>
          <a:xfrm>
            <a:off x="6096000" y="6415548"/>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Figure 11</a:t>
            </a:r>
          </a:p>
        </p:txBody>
      </p:sp>
      <p:pic>
        <p:nvPicPr>
          <p:cNvPr id="12" name="Audio 11">
            <a:extLst>
              <a:ext uri="{FF2B5EF4-FFF2-40B4-BE49-F238E27FC236}">
                <a16:creationId xmlns:a16="http://schemas.microsoft.com/office/drawing/2014/main" id="{DCA99FCB-3C04-6A9F-3A47-F8FB32CA782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52675355"/>
      </p:ext>
    </p:extLst>
  </p:cSld>
  <p:clrMapOvr>
    <a:masterClrMapping/>
  </p:clrMapOvr>
  <mc:AlternateContent xmlns:mc="http://schemas.openxmlformats.org/markup-compatibility/2006" xmlns:p14="http://schemas.microsoft.com/office/powerpoint/2010/main">
    <mc:Choice Requires="p14">
      <p:transition spd="slow" p14:dur="2000" advTm="29696"/>
    </mc:Choice>
    <mc:Fallback xmlns="">
      <p:transition spd="slow" advTm="29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20313"/>
            <a:ext cx="10058400" cy="1067412"/>
          </a:xfrm>
        </p:spPr>
        <p:txBody>
          <a:bodyPr/>
          <a:lstStyle/>
          <a:p>
            <a:pPr algn="ctr"/>
            <a:r>
              <a:rPr lang="en-US" sz="4400"/>
              <a:t>Systemic Radiation Therapy</a:t>
            </a:r>
            <a:br>
              <a:rPr lang="en-US" sz="4400"/>
            </a:br>
            <a:r>
              <a:rPr lang="en-US" sz="4400"/>
              <a:t>(Radiopharmaceuticals)</a:t>
            </a:r>
          </a:p>
        </p:txBody>
      </p:sp>
      <p:sp>
        <p:nvSpPr>
          <p:cNvPr id="3" name="Content Placeholder 2"/>
          <p:cNvSpPr>
            <a:spLocks noGrp="1"/>
          </p:cNvSpPr>
          <p:nvPr>
            <p:ph idx="1"/>
          </p:nvPr>
        </p:nvSpPr>
        <p:spPr>
          <a:xfrm>
            <a:off x="443060" y="2603499"/>
            <a:ext cx="11425286" cy="4164945"/>
          </a:xfrm>
        </p:spPr>
        <p:txBody>
          <a:bodyPr vert="horz" lIns="91440" tIns="45720" rIns="91440" bIns="45720" rtlCol="0" anchor="t">
            <a:normAutofit fontScale="92500" lnSpcReduction="10000"/>
          </a:bodyPr>
          <a:lstStyle/>
          <a:p>
            <a:pPr>
              <a:buFont typeface="Wingdings" panose="05000000000000000000" pitchFamily="2" charset="2"/>
              <a:buChar char="§"/>
            </a:pPr>
            <a:r>
              <a:rPr lang="en-US" sz="2400">
                <a:latin typeface="+mj-lt"/>
              </a:rPr>
              <a:t>Systemic radiation is administered via an infusion that contains actively emitting radioisotopes. Radiopharmaceuticals deliver radiation directly and specifically to the cancer cells (</a:t>
            </a:r>
            <a:r>
              <a:rPr lang="en-US" sz="2400" err="1">
                <a:latin typeface="+mj-lt"/>
              </a:rPr>
              <a:t>cancer.gov</a:t>
            </a:r>
            <a:r>
              <a:rPr lang="en-US" sz="2400">
                <a:latin typeface="+mj-lt"/>
              </a:rPr>
              <a:t>, 2020).</a:t>
            </a:r>
          </a:p>
          <a:p>
            <a:pPr>
              <a:buFont typeface="Wingdings" panose="05000000000000000000" pitchFamily="2" charset="2"/>
              <a:buChar char="§"/>
            </a:pPr>
            <a:r>
              <a:rPr lang="en-US" sz="2400">
                <a:latin typeface="+mj-lt"/>
              </a:rPr>
              <a:t>Common Radiopharmaceuticals:</a:t>
            </a:r>
          </a:p>
          <a:p>
            <a:pPr lvl="1">
              <a:buFont typeface="Wingdings" panose="05000000000000000000" pitchFamily="2" charset="2"/>
              <a:buChar char="§"/>
            </a:pPr>
            <a:r>
              <a:rPr lang="en-US" sz="2200" err="1">
                <a:latin typeface="+mj-lt"/>
              </a:rPr>
              <a:t>Lutathera</a:t>
            </a:r>
            <a:r>
              <a:rPr lang="en-US" sz="2200">
                <a:latin typeface="+mj-lt"/>
              </a:rPr>
              <a:t> (lutetium Lu 177 </a:t>
            </a:r>
            <a:r>
              <a:rPr lang="en-US" sz="2200" err="1">
                <a:latin typeface="+mj-lt"/>
              </a:rPr>
              <a:t>dotatate</a:t>
            </a:r>
            <a:r>
              <a:rPr lang="en-US" sz="2200">
                <a:latin typeface="+mj-lt"/>
              </a:rPr>
              <a:t>)</a:t>
            </a:r>
          </a:p>
          <a:p>
            <a:pPr lvl="2">
              <a:buFont typeface="Wingdings" panose="05000000000000000000" pitchFamily="2" charset="2"/>
              <a:buChar char="§"/>
            </a:pPr>
            <a:r>
              <a:rPr lang="en-US" sz="2000">
                <a:latin typeface="+mj-lt"/>
              </a:rPr>
              <a:t>Treats </a:t>
            </a:r>
            <a:r>
              <a:rPr lang="en-US" sz="2000" err="1">
                <a:latin typeface="+mj-lt"/>
              </a:rPr>
              <a:t>gastroenteropancreatic</a:t>
            </a:r>
            <a:r>
              <a:rPr lang="en-US" sz="2000">
                <a:latin typeface="+mj-lt"/>
              </a:rPr>
              <a:t> neuroendocrine tumors (GEP-NET)</a:t>
            </a:r>
          </a:p>
          <a:p>
            <a:pPr lvl="1">
              <a:buFont typeface="Wingdings" panose="05000000000000000000" pitchFamily="2" charset="2"/>
              <a:buChar char="§"/>
            </a:pPr>
            <a:r>
              <a:rPr lang="en-US" sz="2200" err="1">
                <a:latin typeface="+mj-lt"/>
              </a:rPr>
              <a:t>Pluvicto</a:t>
            </a:r>
            <a:r>
              <a:rPr lang="en-US" sz="2200">
                <a:latin typeface="+mj-lt"/>
              </a:rPr>
              <a:t> (lutetium Lu 177 </a:t>
            </a:r>
            <a:r>
              <a:rPr lang="en-US" sz="2200" err="1">
                <a:latin typeface="+mj-lt"/>
              </a:rPr>
              <a:t>vipivotide</a:t>
            </a:r>
            <a:r>
              <a:rPr lang="en-US" sz="2200">
                <a:latin typeface="+mj-lt"/>
              </a:rPr>
              <a:t> tetraxetan </a:t>
            </a:r>
          </a:p>
          <a:p>
            <a:pPr lvl="2">
              <a:buFont typeface="Wingdings" panose="05000000000000000000" pitchFamily="2" charset="2"/>
              <a:buChar char="§"/>
            </a:pPr>
            <a:r>
              <a:rPr lang="en-US" sz="2000">
                <a:latin typeface="+mj-lt"/>
              </a:rPr>
              <a:t>Treats metastatic castrate-resistant prostate cancer (</a:t>
            </a:r>
            <a:r>
              <a:rPr lang="en-US" sz="2000" err="1">
                <a:latin typeface="+mj-lt"/>
              </a:rPr>
              <a:t>mCRPC</a:t>
            </a:r>
            <a:r>
              <a:rPr lang="en-US" sz="2000">
                <a:latin typeface="+mj-lt"/>
              </a:rPr>
              <a:t>) with prostate specific antigen positivity (PSMA +)</a:t>
            </a:r>
          </a:p>
          <a:p>
            <a:pPr lvl="1">
              <a:buFont typeface="Wingdings" panose="05000000000000000000" pitchFamily="2" charset="2"/>
              <a:buChar char="§"/>
            </a:pPr>
            <a:r>
              <a:rPr lang="en-US" sz="2200" err="1">
                <a:latin typeface="+mj-lt"/>
              </a:rPr>
              <a:t>Xofigo</a:t>
            </a:r>
            <a:r>
              <a:rPr lang="en-US" sz="2200">
                <a:latin typeface="+mj-lt"/>
              </a:rPr>
              <a:t> (Radium 223 dichloride)-</a:t>
            </a:r>
          </a:p>
          <a:p>
            <a:pPr lvl="2">
              <a:buFont typeface="Wingdings" panose="05000000000000000000" pitchFamily="2" charset="2"/>
              <a:buChar char="§"/>
            </a:pPr>
            <a:r>
              <a:rPr lang="en-US" sz="2000">
                <a:latin typeface="+mj-lt"/>
              </a:rPr>
              <a:t>Treats </a:t>
            </a:r>
            <a:r>
              <a:rPr lang="en-US" sz="2000" err="1">
                <a:latin typeface="+mj-lt"/>
              </a:rPr>
              <a:t>mCRPC</a:t>
            </a:r>
            <a:r>
              <a:rPr lang="en-US" sz="2000">
                <a:latin typeface="+mj-lt"/>
              </a:rPr>
              <a:t> with bone only metastatic disease.</a:t>
            </a:r>
          </a:p>
          <a:p>
            <a:pPr lvl="1">
              <a:buFont typeface="Wingdings" panose="05000000000000000000" pitchFamily="2" charset="2"/>
              <a:buChar char="§"/>
            </a:pPr>
            <a:endParaRPr lang="en-US" sz="2200">
              <a:latin typeface="+mj-lt"/>
            </a:endParaRPr>
          </a:p>
          <a:p>
            <a:pPr lvl="1">
              <a:buFont typeface="Wingdings" panose="05000000000000000000" pitchFamily="2" charset="2"/>
              <a:buChar char="§"/>
            </a:pPr>
            <a:endParaRPr lang="en-US" sz="2200">
              <a:latin typeface="+mj-lt"/>
            </a:endParaRPr>
          </a:p>
        </p:txBody>
      </p:sp>
      <p:sp>
        <p:nvSpPr>
          <p:cNvPr id="5" name="TextBox 4"/>
          <p:cNvSpPr txBox="1"/>
          <p:nvPr/>
        </p:nvSpPr>
        <p:spPr>
          <a:xfrm>
            <a:off x="10803165" y="6585585"/>
            <a:ext cx="1891550" cy="272415"/>
          </a:xfrm>
          <a:prstGeom prst="roundRect">
            <a:avLst/>
          </a:prstGeom>
          <a:noFill/>
        </p:spPr>
        <p:txBody>
          <a:bodyPr wrap="square" rtlCol="0">
            <a:spAutoFit/>
          </a:bodyPr>
          <a:lstStyle/>
          <a:p>
            <a:pPr algn="ctr"/>
            <a:r>
              <a:rPr lang="en-US" sz="1000" err="1">
                <a:ln w="0"/>
                <a:effectLst>
                  <a:outerShdw blurRad="38100" dist="19050" dir="2700000" algn="tl" rotWithShape="0">
                    <a:schemeClr val="dk1">
                      <a:alpha val="40000"/>
                    </a:schemeClr>
                  </a:outerShdw>
                </a:effectLst>
              </a:rPr>
              <a:t>Figur</a:t>
            </a:r>
            <a:r>
              <a:rPr lang="en-US" sz="1000">
                <a:ln w="0"/>
                <a:effectLst>
                  <a:outerShdw blurRad="38100" dist="19050" dir="2700000" algn="tl" rotWithShape="0">
                    <a:schemeClr val="dk1">
                      <a:alpha val="40000"/>
                    </a:schemeClr>
                  </a:outerShdw>
                </a:effectLst>
              </a:rPr>
              <a:t> 11</a:t>
            </a:r>
          </a:p>
        </p:txBody>
      </p:sp>
      <p:pic>
        <p:nvPicPr>
          <p:cNvPr id="9" name="Audio 8">
            <a:extLst>
              <a:ext uri="{FF2B5EF4-FFF2-40B4-BE49-F238E27FC236}">
                <a16:creationId xmlns:a16="http://schemas.microsoft.com/office/drawing/2014/main" id="{30E1EE45-BC27-1CB7-878D-89D19FAC76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87645949"/>
      </p:ext>
    </p:extLst>
  </p:cSld>
  <p:clrMapOvr>
    <a:masterClrMapping/>
  </p:clrMapOvr>
  <mc:AlternateContent xmlns:mc="http://schemas.openxmlformats.org/markup-compatibility/2006" xmlns:p14="http://schemas.microsoft.com/office/powerpoint/2010/main">
    <mc:Choice Requires="p14">
      <p:transition spd="slow" p14:dur="2000" advTm="59139"/>
    </mc:Choice>
    <mc:Fallback xmlns="">
      <p:transition spd="slow" advTm="5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37D2A5B2-C86D-6E04-63A8-9E3A77F0DE76}"/>
              </a:ext>
            </a:extLst>
          </p:cNvPr>
          <p:cNvSpPr>
            <a:spLocks noGrp="1"/>
          </p:cNvSpPr>
          <p:nvPr>
            <p:ph type="title"/>
          </p:nvPr>
        </p:nvSpPr>
        <p:spPr>
          <a:xfrm>
            <a:off x="1154954" y="973668"/>
            <a:ext cx="8761413" cy="706964"/>
          </a:xfrm>
        </p:spPr>
        <p:txBody>
          <a:bodyPr>
            <a:normAutofit/>
          </a:bodyPr>
          <a:lstStyle/>
          <a:p>
            <a:r>
              <a:rPr lang="en-US">
                <a:solidFill>
                  <a:srgbClr val="FFFFFF"/>
                </a:solidFill>
              </a:rPr>
              <a:t>Radiation Workflow</a:t>
            </a:r>
          </a:p>
        </p:txBody>
      </p:sp>
      <p:sp>
        <p:nvSpPr>
          <p:cNvPr id="27" name="Rectangle 26">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1331C6A-5565-EF8B-10EA-CF963F4E420F}"/>
              </a:ext>
            </a:extLst>
          </p:cNvPr>
          <p:cNvGraphicFramePr>
            <a:graphicFrameLocks noGrp="1"/>
          </p:cNvGraphicFramePr>
          <p:nvPr>
            <p:ph idx="1"/>
            <p:extLst>
              <p:ext uri="{D42A27DB-BD31-4B8C-83A1-F6EECF244321}">
                <p14:modId xmlns:p14="http://schemas.microsoft.com/office/powerpoint/2010/main" val="2907520234"/>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7" name="Audio 16">
            <a:extLst>
              <a:ext uri="{FF2B5EF4-FFF2-40B4-BE49-F238E27FC236}">
                <a16:creationId xmlns:a16="http://schemas.microsoft.com/office/drawing/2014/main" id="{2ED88CF4-1892-35E2-88D5-5D769341E3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69491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3615"/>
    </mc:Choice>
    <mc:Fallback xmlns="">
      <p:transition spd="slow" advTm="63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p:cNvSpPr>
            <a:spLocks noGrp="1"/>
          </p:cNvSpPr>
          <p:nvPr>
            <p:ph type="title"/>
          </p:nvPr>
        </p:nvSpPr>
        <p:spPr>
          <a:xfrm>
            <a:off x="1154954" y="973668"/>
            <a:ext cx="8761413" cy="706964"/>
          </a:xfrm>
        </p:spPr>
        <p:txBody>
          <a:bodyPr>
            <a:normAutofit/>
          </a:bodyPr>
          <a:lstStyle/>
          <a:p>
            <a:r>
              <a:rPr lang="en-US">
                <a:solidFill>
                  <a:srgbClr val="FFFFFF"/>
                </a:solidFill>
              </a:rPr>
              <a:t>CT Simulation</a:t>
            </a:r>
          </a:p>
        </p:txBody>
      </p:sp>
      <p:sp>
        <p:nvSpPr>
          <p:cNvPr id="27" name="Rectangle 26">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28" name="Content Placeholder 2">
            <a:extLst>
              <a:ext uri="{FF2B5EF4-FFF2-40B4-BE49-F238E27FC236}">
                <a16:creationId xmlns:a16="http://schemas.microsoft.com/office/drawing/2014/main" id="{EE2A05B0-23E9-C144-2A36-71C9337A7957}"/>
              </a:ext>
            </a:extLst>
          </p:cNvPr>
          <p:cNvGraphicFramePr>
            <a:graphicFrameLocks noGrp="1"/>
          </p:cNvGraphicFramePr>
          <p:nvPr>
            <p:ph idx="1"/>
            <p:extLst>
              <p:ext uri="{D42A27DB-BD31-4B8C-83A1-F6EECF244321}">
                <p14:modId xmlns:p14="http://schemas.microsoft.com/office/powerpoint/2010/main" val="1344481228"/>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extLst>
              <a:ext uri="{FF2B5EF4-FFF2-40B4-BE49-F238E27FC236}">
                <a16:creationId xmlns:a16="http://schemas.microsoft.com/office/drawing/2014/main" id="{C5B4F834-CDC4-D1E3-DFDB-7B5D0E7F83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98895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8276"/>
    </mc:Choice>
    <mc:Fallback xmlns="">
      <p:transition spd="slow" advTm="6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04188"/>
            <a:ext cx="10058400" cy="1067412"/>
          </a:xfrm>
        </p:spPr>
        <p:txBody>
          <a:bodyPr/>
          <a:lstStyle/>
          <a:p>
            <a:pPr algn="ctr"/>
            <a:r>
              <a:rPr lang="en-US" sz="4400" err="1"/>
              <a:t>Vac</a:t>
            </a:r>
            <a:r>
              <a:rPr lang="en-US" sz="4400"/>
              <a:t>-Lock</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endParaRPr lang="en-US"/>
          </a:p>
          <a:p>
            <a:pPr>
              <a:buFont typeface="Wingdings" panose="05000000000000000000" pitchFamily="2" charset="2"/>
              <a:buChar char="§"/>
            </a:pPr>
            <a:endParaRPr lang="en-US">
              <a:latin typeface="+mj-lt"/>
            </a:endParaRPr>
          </a:p>
        </p:txBody>
      </p:sp>
      <p:pic>
        <p:nvPicPr>
          <p:cNvPr id="4" name="Picture 3"/>
          <p:cNvPicPr>
            <a:picLocks noChangeAspect="1"/>
          </p:cNvPicPr>
          <p:nvPr/>
        </p:nvPicPr>
        <p:blipFill>
          <a:blip r:embed="rId5"/>
          <a:stretch>
            <a:fillRect/>
          </a:stretch>
        </p:blipFill>
        <p:spPr>
          <a:xfrm>
            <a:off x="2435466" y="2470642"/>
            <a:ext cx="6603023" cy="3587262"/>
          </a:xfrm>
          <a:prstGeom prst="rect">
            <a:avLst/>
          </a:prstGeom>
        </p:spPr>
      </p:pic>
      <p:sp>
        <p:nvSpPr>
          <p:cNvPr id="5" name="TextBox 4"/>
          <p:cNvSpPr txBox="1"/>
          <p:nvPr/>
        </p:nvSpPr>
        <p:spPr>
          <a:xfrm>
            <a:off x="4979060" y="6190762"/>
            <a:ext cx="1891550" cy="272415"/>
          </a:xfrm>
          <a:prstGeom prst="roundRect">
            <a:avLst/>
          </a:prstGeom>
          <a:noFill/>
        </p:spPr>
        <p:txBody>
          <a:bodyPr wrap="square" rtlCol="0">
            <a:spAutoFit/>
          </a:bodyPr>
          <a:lstStyle/>
          <a:p>
            <a:r>
              <a:rPr lang="en-US" sz="1000">
                <a:ln w="0"/>
                <a:effectLst>
                  <a:outerShdw blurRad="38100" dist="19050" dir="2700000" algn="tl" rotWithShape="0">
                    <a:schemeClr val="dk1">
                      <a:alpha val="40000"/>
                    </a:schemeClr>
                  </a:outerShdw>
                </a:effectLst>
              </a:rPr>
              <a:t>Figure 12	</a:t>
            </a:r>
          </a:p>
        </p:txBody>
      </p:sp>
      <p:pic>
        <p:nvPicPr>
          <p:cNvPr id="7" name="Audio 6">
            <a:extLst>
              <a:ext uri="{FF2B5EF4-FFF2-40B4-BE49-F238E27FC236}">
                <a16:creationId xmlns:a16="http://schemas.microsoft.com/office/drawing/2014/main" id="{B394387B-5A48-521F-F5BF-A9875BE318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60041452"/>
      </p:ext>
    </p:extLst>
  </p:cSld>
  <p:clrMapOvr>
    <a:masterClrMapping/>
  </p:clrMapOvr>
  <mc:AlternateContent xmlns:mc="http://schemas.openxmlformats.org/markup-compatibility/2006" xmlns:p14="http://schemas.microsoft.com/office/powerpoint/2010/main">
    <mc:Choice Requires="p14">
      <p:transition spd="slow" p14:dur="2000" advTm="22463"/>
    </mc:Choice>
    <mc:Fallback xmlns="">
      <p:transition spd="slow" advTm="2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E79DC8-D35D-DE28-BD22-A6068CCD5E83}"/>
              </a:ext>
            </a:extLst>
          </p:cNvPr>
          <p:cNvSpPr txBox="1"/>
          <p:nvPr/>
        </p:nvSpPr>
        <p:spPr>
          <a:xfrm>
            <a:off x="465667" y="474345"/>
            <a:ext cx="11489266" cy="5755422"/>
          </a:xfrm>
          <a:prstGeom prst="rect">
            <a:avLst/>
          </a:prstGeom>
          <a:noFill/>
        </p:spPr>
        <p:txBody>
          <a:bodyPr wrap="square">
            <a:spAutoFit/>
          </a:bodyPr>
          <a:lstStyle/>
          <a:p>
            <a:r>
              <a:rPr lang="en-US" sz="1600" b="1" u="sng" dirty="0"/>
              <a:t>Accreditation Statement:</a:t>
            </a:r>
          </a:p>
          <a:p>
            <a:pPr lvl="3"/>
            <a:r>
              <a:rPr lang="en-US" sz="1600" dirty="0"/>
              <a:t>In support of improving patient care, the University of Pittsburgh is jointly accredited by the Accreditation Council for Continuing Medical Education (ACCME), the Accreditation Council for Pharmacy Education (ACPE), and the American Nurses Credentialing Center (ANCC), to provide continuing education for the healthcare team. </a:t>
            </a:r>
          </a:p>
          <a:p>
            <a:pPr>
              <a:defRPr/>
            </a:pPr>
            <a:endParaRPr lang="en-US" sz="1600" b="1" u="sng" dirty="0">
              <a:solidFill>
                <a:prstClr val="black"/>
              </a:solidFill>
            </a:endParaRPr>
          </a:p>
          <a:p>
            <a:pPr>
              <a:defRPr/>
            </a:pPr>
            <a:r>
              <a:rPr lang="en-US" sz="1600" b="1" u="sng" dirty="0">
                <a:solidFill>
                  <a:prstClr val="black"/>
                </a:solidFill>
              </a:rPr>
              <a:t>Nursing (CNE)</a:t>
            </a:r>
          </a:p>
          <a:p>
            <a:r>
              <a:rPr lang="en-US" sz="1600" dirty="0">
                <a:solidFill>
                  <a:prstClr val="black"/>
                </a:solidFill>
              </a:rPr>
              <a:t>The maximum number of hours awarded for this Continuing Nursing Education activity is 1.25 contact hour.</a:t>
            </a:r>
          </a:p>
          <a:p>
            <a:endParaRPr lang="en-US" sz="1600" dirty="0">
              <a:solidFill>
                <a:prstClr val="black"/>
              </a:solidFill>
            </a:endParaRPr>
          </a:p>
          <a:p>
            <a:pPr>
              <a:defRPr/>
            </a:pPr>
            <a:r>
              <a:rPr lang="en-US" sz="1600" dirty="0">
                <a:solidFill>
                  <a:prstClr val="black"/>
                </a:solidFill>
              </a:rPr>
              <a:t>Other health care professionals will receive a certificate of attendance confirming the number of contact hours commensurate with the extent of participation in this activity.</a:t>
            </a:r>
          </a:p>
          <a:p>
            <a:pPr>
              <a:defRPr/>
            </a:pPr>
            <a:endParaRPr lang="en-US" sz="1600" dirty="0">
              <a:solidFill>
                <a:prstClr val="black"/>
              </a:solidFill>
            </a:endParaRPr>
          </a:p>
          <a:p>
            <a:pPr algn="l" eaLnBrk="0" fontAlgn="base" hangingPunct="0">
              <a:lnSpc>
                <a:spcPct val="100000"/>
              </a:lnSpc>
              <a:spcBef>
                <a:spcPct val="0"/>
              </a:spcBef>
              <a:spcAft>
                <a:spcPct val="0"/>
              </a:spcAft>
            </a:pPr>
            <a:r>
              <a:rPr lang="en-US" altLang="en-US" sz="1600" b="1" u="sng" dirty="0"/>
              <a:t>Disclaimer Statement</a:t>
            </a:r>
          </a:p>
          <a:p>
            <a:pPr algn="l" eaLnBrk="0" fontAlgn="base" hangingPunct="0">
              <a:lnSpc>
                <a:spcPct val="100000"/>
              </a:lnSpc>
              <a:spcBef>
                <a:spcPct val="0"/>
              </a:spcBef>
              <a:spcAft>
                <a:spcPct val="0"/>
              </a:spcAft>
            </a:pPr>
            <a:r>
              <a:rPr lang="en-US" altLang="en-US" sz="1600" dirty="0">
                <a:ea typeface="Times New Roman" panose="02020603050405020304" pitchFamily="18" charset="0"/>
                <a:cs typeface="Calibri" panose="020F0502020204030204" pitchFamily="34" charset="0"/>
              </a:rPr>
              <a:t>The information presented at this CME program represents the views and opinions of the individual presenters, and does not constitute the opinion or endorsement of, or promotion by, the UPMC Center for Continuing Education in the Health Sciences, UPMC / University of Pittsburgh Medical Center or Affiliates and University of Pittsburgh School of Medicine.  Reasonable efforts have been taken intending for educational subject matter to be presented in a balanced, unbiased fashion and in compliance with regulatory requirements. However, each program attendee must always use his/her own personal and professional judgment when considering further application of this information, particularly as it may relate to patient diagnostic or treatment decisions including, without limitation, FDA-approved uses and any off-label uses.</a:t>
            </a:r>
          </a:p>
          <a:p>
            <a:pPr algn="l" eaLnBrk="0" fontAlgn="base" hangingPunct="0">
              <a:lnSpc>
                <a:spcPct val="100000"/>
              </a:lnSpc>
              <a:spcBef>
                <a:spcPct val="0"/>
              </a:spcBef>
              <a:spcAft>
                <a:spcPct val="0"/>
              </a:spcAft>
            </a:pPr>
            <a:endParaRPr lang="en-US" altLang="en-US" sz="1600" dirty="0">
              <a:ea typeface="Times New Roman" panose="02020603050405020304" pitchFamily="18" charset="0"/>
              <a:cs typeface="Calibri" panose="020F0502020204030204" pitchFamily="34" charset="0"/>
            </a:endParaRPr>
          </a:p>
          <a:p>
            <a:pPr algn="l" eaLnBrk="0" fontAlgn="base" hangingPunct="0">
              <a:lnSpc>
                <a:spcPct val="100000"/>
              </a:lnSpc>
              <a:spcBef>
                <a:spcPct val="0"/>
              </a:spcBef>
              <a:spcAft>
                <a:spcPct val="0"/>
              </a:spcAft>
            </a:pPr>
            <a:r>
              <a:rPr lang="en-US" altLang="en-US" sz="1600" i="1" dirty="0">
                <a:ea typeface="Times New Roman" panose="02020603050405020304" pitchFamily="18" charset="0"/>
                <a:cs typeface="Calibri" panose="020F0502020204030204" pitchFamily="34" charset="0"/>
              </a:rPr>
              <a:t>Released 1/12/2026, </a:t>
            </a:r>
            <a:r>
              <a:rPr lang="en-US" altLang="en-US" sz="1600" i="1">
                <a:ea typeface="Times New Roman" panose="02020603050405020304" pitchFamily="18" charset="0"/>
                <a:cs typeface="Calibri" panose="020F0502020204030204" pitchFamily="34" charset="0"/>
              </a:rPr>
              <a:t>Expires 1/12/2029</a:t>
            </a:r>
            <a:endParaRPr lang="en-US" altLang="en-US" sz="1600" i="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4193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95396"/>
            <a:ext cx="10058400" cy="1067412"/>
          </a:xfrm>
        </p:spPr>
        <p:txBody>
          <a:bodyPr/>
          <a:lstStyle/>
          <a:p>
            <a:pPr algn="ctr"/>
            <a:r>
              <a:rPr lang="en-US" sz="4400"/>
              <a:t>Masks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endParaRPr lang="en-US"/>
          </a:p>
          <a:p>
            <a:pPr>
              <a:buFont typeface="Wingdings" panose="05000000000000000000" pitchFamily="2" charset="2"/>
              <a:buChar char="§"/>
            </a:pPr>
            <a:endParaRPr lang="en-US">
              <a:latin typeface="+mj-lt"/>
            </a:endParaRPr>
          </a:p>
        </p:txBody>
      </p:sp>
      <p:pic>
        <p:nvPicPr>
          <p:cNvPr id="5" name="Picture 4"/>
          <p:cNvPicPr>
            <a:picLocks noChangeAspect="1"/>
          </p:cNvPicPr>
          <p:nvPr/>
        </p:nvPicPr>
        <p:blipFill>
          <a:blip r:embed="rId5"/>
          <a:stretch>
            <a:fillRect/>
          </a:stretch>
        </p:blipFill>
        <p:spPr>
          <a:xfrm>
            <a:off x="1154954" y="2320517"/>
            <a:ext cx="3932787" cy="3869266"/>
          </a:xfrm>
          <a:prstGeom prst="rect">
            <a:avLst/>
          </a:prstGeom>
        </p:spPr>
      </p:pic>
      <p:pic>
        <p:nvPicPr>
          <p:cNvPr id="4" name="Picture 3"/>
          <p:cNvPicPr>
            <a:picLocks noChangeAspect="1"/>
          </p:cNvPicPr>
          <p:nvPr/>
        </p:nvPicPr>
        <p:blipFill>
          <a:blip r:embed="rId6"/>
          <a:stretch>
            <a:fillRect/>
          </a:stretch>
        </p:blipFill>
        <p:spPr>
          <a:xfrm>
            <a:off x="5974080" y="2320518"/>
            <a:ext cx="4972594" cy="3869265"/>
          </a:xfrm>
          <a:prstGeom prst="rect">
            <a:avLst/>
          </a:prstGeom>
        </p:spPr>
      </p:pic>
      <p:sp>
        <p:nvSpPr>
          <p:cNvPr id="7" name="TextBox 6"/>
          <p:cNvSpPr txBox="1"/>
          <p:nvPr/>
        </p:nvSpPr>
        <p:spPr>
          <a:xfrm>
            <a:off x="7818507" y="6200350"/>
            <a:ext cx="1891550" cy="272415"/>
          </a:xfrm>
          <a:prstGeom prst="roundRect">
            <a:avLst/>
          </a:prstGeom>
          <a:noFill/>
        </p:spPr>
        <p:txBody>
          <a:bodyPr wrap="square" rtlCol="0">
            <a:spAutoFit/>
          </a:bodyPr>
          <a:lstStyle/>
          <a:p>
            <a:pPr algn="ctr"/>
            <a:r>
              <a:rPr lang="en-US" sz="1000">
                <a:ln w="0"/>
                <a:effectLst>
                  <a:outerShdw blurRad="38100" dist="19050" dir="2700000" algn="tl" rotWithShape="0">
                    <a:schemeClr val="dk1">
                      <a:alpha val="40000"/>
                    </a:schemeClr>
                  </a:outerShdw>
                </a:effectLst>
              </a:rPr>
              <a:t>Figure 14</a:t>
            </a:r>
          </a:p>
        </p:txBody>
      </p:sp>
      <p:sp>
        <p:nvSpPr>
          <p:cNvPr id="8" name="TextBox 7"/>
          <p:cNvSpPr txBox="1"/>
          <p:nvPr/>
        </p:nvSpPr>
        <p:spPr>
          <a:xfrm>
            <a:off x="2175572" y="6200350"/>
            <a:ext cx="1891550" cy="272415"/>
          </a:xfrm>
          <a:prstGeom prst="roundRect">
            <a:avLst/>
          </a:prstGeom>
          <a:noFill/>
        </p:spPr>
        <p:txBody>
          <a:bodyPr wrap="square" rtlCol="0">
            <a:spAutoFit/>
          </a:bodyPr>
          <a:lstStyle/>
          <a:p>
            <a:pPr algn="ctr"/>
            <a:r>
              <a:rPr lang="en-US" sz="1000">
                <a:ln w="0"/>
                <a:effectLst>
                  <a:outerShdw blurRad="38100" dist="19050" dir="2700000" algn="tl" rotWithShape="0">
                    <a:schemeClr val="dk1">
                      <a:alpha val="40000"/>
                    </a:schemeClr>
                  </a:outerShdw>
                </a:effectLst>
              </a:rPr>
              <a:t>Figure 13</a:t>
            </a:r>
          </a:p>
        </p:txBody>
      </p:sp>
      <p:pic>
        <p:nvPicPr>
          <p:cNvPr id="9" name="Audio 8">
            <a:extLst>
              <a:ext uri="{FF2B5EF4-FFF2-40B4-BE49-F238E27FC236}">
                <a16:creationId xmlns:a16="http://schemas.microsoft.com/office/drawing/2014/main" id="{38652B8B-6E37-C257-D445-A260E73AE4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81339072"/>
      </p:ext>
    </p:extLst>
  </p:cSld>
  <p:clrMapOvr>
    <a:masterClrMapping/>
  </p:clrMapOvr>
  <mc:AlternateContent xmlns:mc="http://schemas.openxmlformats.org/markup-compatibility/2006" xmlns:p14="http://schemas.microsoft.com/office/powerpoint/2010/main">
    <mc:Choice Requires="p14">
      <p:transition spd="slow" p14:dur="2000" advTm="40854"/>
    </mc:Choice>
    <mc:Fallback xmlns="">
      <p:transition spd="slow" advTm="4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p:cNvSpPr>
            <a:spLocks noGrp="1"/>
          </p:cNvSpPr>
          <p:nvPr>
            <p:ph type="title"/>
          </p:nvPr>
        </p:nvSpPr>
        <p:spPr>
          <a:xfrm>
            <a:off x="1154954" y="973668"/>
            <a:ext cx="8761413" cy="706964"/>
          </a:xfrm>
        </p:spPr>
        <p:txBody>
          <a:bodyPr>
            <a:normAutofit/>
          </a:bodyPr>
          <a:lstStyle/>
          <a:p>
            <a:r>
              <a:rPr lang="en-US">
                <a:solidFill>
                  <a:srgbClr val="FFFFFF"/>
                </a:solidFill>
              </a:rPr>
              <a:t>Entering Treatment</a:t>
            </a:r>
          </a:p>
        </p:txBody>
      </p:sp>
      <p:sp>
        <p:nvSpPr>
          <p:cNvPr id="18" name="Rectangle 17">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9" name="Content Placeholder 2">
            <a:extLst>
              <a:ext uri="{FF2B5EF4-FFF2-40B4-BE49-F238E27FC236}">
                <a16:creationId xmlns:a16="http://schemas.microsoft.com/office/drawing/2014/main" id="{7EBA6166-AD66-D2CF-0EF7-184F44AD592F}"/>
              </a:ext>
            </a:extLst>
          </p:cNvPr>
          <p:cNvGraphicFramePr>
            <a:graphicFrameLocks noGrp="1"/>
          </p:cNvGraphicFramePr>
          <p:nvPr>
            <p:ph idx="1"/>
            <p:extLst>
              <p:ext uri="{D42A27DB-BD31-4B8C-83A1-F6EECF244321}">
                <p14:modId xmlns:p14="http://schemas.microsoft.com/office/powerpoint/2010/main" val="3094500243"/>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Audio 12">
            <a:extLst>
              <a:ext uri="{FF2B5EF4-FFF2-40B4-BE49-F238E27FC236}">
                <a16:creationId xmlns:a16="http://schemas.microsoft.com/office/drawing/2014/main" id="{2AF9E370-2B52-4487-2391-855C00AC27D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53466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2231"/>
    </mc:Choice>
    <mc:Fallback xmlns="">
      <p:transition spd="slow" advTm="5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5" y="973667"/>
            <a:ext cx="2942210" cy="4833745"/>
          </a:xfrm>
        </p:spPr>
        <p:txBody>
          <a:bodyPr>
            <a:normAutofit/>
          </a:bodyPr>
          <a:lstStyle/>
          <a:p>
            <a:r>
              <a:rPr lang="en-US">
                <a:solidFill>
                  <a:srgbClr val="EBEBEB"/>
                </a:solidFill>
              </a:rPr>
              <a:t>Protecting Healthy Tissue</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7AFCCC6-9DB3-5FFF-BB41-8C75BBDC8276}"/>
              </a:ext>
            </a:extLst>
          </p:cNvPr>
          <p:cNvGraphicFramePr>
            <a:graphicFrameLocks noGrp="1"/>
          </p:cNvGraphicFramePr>
          <p:nvPr>
            <p:ph idx="1"/>
            <p:extLst>
              <p:ext uri="{D42A27DB-BD31-4B8C-83A1-F6EECF244321}">
                <p14:modId xmlns:p14="http://schemas.microsoft.com/office/powerpoint/2010/main" val="3402481369"/>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7" name="Audio 16">
            <a:extLst>
              <a:ext uri="{FF2B5EF4-FFF2-40B4-BE49-F238E27FC236}">
                <a16:creationId xmlns:a16="http://schemas.microsoft.com/office/drawing/2014/main" id="{42F0C0CD-ED40-483D-D281-ECD70CB04CF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7733235"/>
      </p:ext>
    </p:extLst>
  </p:cSld>
  <p:clrMapOvr>
    <a:masterClrMapping/>
  </p:clrMapOvr>
  <mc:AlternateContent xmlns:mc="http://schemas.openxmlformats.org/markup-compatibility/2006" xmlns:p14="http://schemas.microsoft.com/office/powerpoint/2010/main">
    <mc:Choice Requires="p14">
      <p:transition spd="slow" p14:dur="2000" advTm="26826"/>
    </mc:Choice>
    <mc:Fallback xmlns="">
      <p:transition spd="slow" advTm="2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p:cNvSpPr>
            <a:spLocks noGrp="1"/>
          </p:cNvSpPr>
          <p:nvPr>
            <p:ph type="title"/>
          </p:nvPr>
        </p:nvSpPr>
        <p:spPr>
          <a:xfrm>
            <a:off x="1154954" y="973668"/>
            <a:ext cx="8761413" cy="706964"/>
          </a:xfrm>
        </p:spPr>
        <p:txBody>
          <a:bodyPr>
            <a:normAutofit/>
          </a:bodyPr>
          <a:lstStyle/>
          <a:p>
            <a:r>
              <a:rPr lang="en-US">
                <a:solidFill>
                  <a:srgbClr val="FFFFFF"/>
                </a:solidFill>
              </a:rPr>
              <a:t>Techniques that Help Protect Tissue</a:t>
            </a:r>
          </a:p>
        </p:txBody>
      </p:sp>
      <p:sp>
        <p:nvSpPr>
          <p:cNvPr id="13" name="Rectangle 1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92A8A7C8-9D45-AA76-A30B-0812FC96C65C}"/>
              </a:ext>
            </a:extLst>
          </p:cNvPr>
          <p:cNvGraphicFramePr>
            <a:graphicFrameLocks noGrp="1"/>
          </p:cNvGraphicFramePr>
          <p:nvPr>
            <p:ph idx="1"/>
            <p:extLst>
              <p:ext uri="{D42A27DB-BD31-4B8C-83A1-F6EECF244321}">
                <p14:modId xmlns:p14="http://schemas.microsoft.com/office/powerpoint/2010/main" val="1575895946"/>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extLst>
              <a:ext uri="{FF2B5EF4-FFF2-40B4-BE49-F238E27FC236}">
                <a16:creationId xmlns:a16="http://schemas.microsoft.com/office/drawing/2014/main" id="{1F9F299A-13EE-4D6B-6AE9-655E04E701F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568062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6357"/>
    </mc:Choice>
    <mc:Fallback xmlns="">
      <p:transition spd="slow" advTm="4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67412"/>
          </a:xfrm>
        </p:spPr>
        <p:txBody>
          <a:bodyPr>
            <a:normAutofit/>
          </a:bodyPr>
          <a:lstStyle/>
          <a:p>
            <a:pPr algn="ctr"/>
            <a:r>
              <a:rPr lang="en-US" sz="4000"/>
              <a:t>Techniques that Help Protect Tissue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800">
                <a:latin typeface="+mj-lt"/>
              </a:rPr>
              <a:t>Put pictures here</a:t>
            </a:r>
          </a:p>
          <a:p>
            <a:pPr marL="0" indent="0">
              <a:buNone/>
            </a:pPr>
            <a:endParaRPr lang="en-US" sz="2800">
              <a:latin typeface="+mj-lt"/>
            </a:endParaRPr>
          </a:p>
          <a:p>
            <a:pPr marL="0" indent="0">
              <a:buNone/>
            </a:pPr>
            <a:endParaRPr lang="en-US" sz="2800">
              <a:latin typeface="+mj-lt"/>
            </a:endParaRPr>
          </a:p>
          <a:p>
            <a:pPr marL="0" indent="0">
              <a:buNone/>
            </a:pPr>
            <a:endParaRPr lang="en-US" sz="2800">
              <a:latin typeface="+mj-lt"/>
            </a:endParaRP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pic>
        <p:nvPicPr>
          <p:cNvPr id="4" name="Picture 3"/>
          <p:cNvPicPr>
            <a:picLocks noChangeAspect="1"/>
          </p:cNvPicPr>
          <p:nvPr/>
        </p:nvPicPr>
        <p:blipFill>
          <a:blip r:embed="rId5"/>
          <a:stretch>
            <a:fillRect/>
          </a:stretch>
        </p:blipFill>
        <p:spPr>
          <a:xfrm>
            <a:off x="1097280" y="2370928"/>
            <a:ext cx="4564674" cy="3881443"/>
          </a:xfrm>
          <a:prstGeom prst="rect">
            <a:avLst/>
          </a:prstGeom>
        </p:spPr>
      </p:pic>
      <p:pic>
        <p:nvPicPr>
          <p:cNvPr id="5" name="Picture 4"/>
          <p:cNvPicPr>
            <a:picLocks noChangeAspect="1"/>
          </p:cNvPicPr>
          <p:nvPr/>
        </p:nvPicPr>
        <p:blipFill rotWithShape="1">
          <a:blip r:embed="rId6"/>
          <a:srcRect l="851" r="1186"/>
          <a:stretch/>
        </p:blipFill>
        <p:spPr>
          <a:xfrm>
            <a:off x="6126480" y="2370928"/>
            <a:ext cx="4615963" cy="2795588"/>
          </a:xfrm>
          <a:prstGeom prst="rect">
            <a:avLst/>
          </a:prstGeom>
        </p:spPr>
      </p:pic>
      <p:sp>
        <p:nvSpPr>
          <p:cNvPr id="6" name="TextBox 5"/>
          <p:cNvSpPr txBox="1"/>
          <p:nvPr/>
        </p:nvSpPr>
        <p:spPr>
          <a:xfrm>
            <a:off x="7774964" y="5184535"/>
            <a:ext cx="1891550" cy="272415"/>
          </a:xfrm>
          <a:prstGeom prst="roundRect">
            <a:avLst/>
          </a:prstGeom>
          <a:noFill/>
        </p:spPr>
        <p:txBody>
          <a:bodyPr wrap="square" rtlCol="0">
            <a:spAutoFit/>
          </a:bodyPr>
          <a:lstStyle/>
          <a:p>
            <a:pPr algn="ctr"/>
            <a:r>
              <a:rPr lang="en-US" sz="1000">
                <a:ln w="0"/>
                <a:effectLst>
                  <a:outerShdw blurRad="38100" dist="19050" dir="2700000" algn="tl" rotWithShape="0">
                    <a:schemeClr val="dk1">
                      <a:alpha val="40000"/>
                    </a:schemeClr>
                  </a:outerShdw>
                </a:effectLst>
              </a:rPr>
              <a:t>Figure 17</a:t>
            </a:r>
          </a:p>
        </p:txBody>
      </p:sp>
      <p:sp>
        <p:nvSpPr>
          <p:cNvPr id="7" name="TextBox 6"/>
          <p:cNvSpPr txBox="1"/>
          <p:nvPr/>
        </p:nvSpPr>
        <p:spPr>
          <a:xfrm>
            <a:off x="2349525" y="6252371"/>
            <a:ext cx="1891550" cy="272415"/>
          </a:xfrm>
          <a:prstGeom prst="roundRect">
            <a:avLst/>
          </a:prstGeom>
          <a:noFill/>
        </p:spPr>
        <p:txBody>
          <a:bodyPr wrap="square" rtlCol="0">
            <a:spAutoFit/>
          </a:bodyPr>
          <a:lstStyle/>
          <a:p>
            <a:pPr algn="ctr"/>
            <a:r>
              <a:rPr lang="en-US" sz="1000">
                <a:ln w="0"/>
                <a:effectLst>
                  <a:outerShdw blurRad="38100" dist="19050" dir="2700000" algn="tl" rotWithShape="0">
                    <a:schemeClr val="dk1">
                      <a:alpha val="40000"/>
                    </a:schemeClr>
                  </a:outerShdw>
                </a:effectLst>
              </a:rPr>
              <a:t>Figure 16</a:t>
            </a:r>
          </a:p>
        </p:txBody>
      </p:sp>
      <p:pic>
        <p:nvPicPr>
          <p:cNvPr id="9" name="Audio 8">
            <a:extLst>
              <a:ext uri="{FF2B5EF4-FFF2-40B4-BE49-F238E27FC236}">
                <a16:creationId xmlns:a16="http://schemas.microsoft.com/office/drawing/2014/main" id="{0364D95D-7A57-9491-02E9-D7B969D352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20821865"/>
      </p:ext>
    </p:extLst>
  </p:cSld>
  <p:clrMapOvr>
    <a:masterClrMapping/>
  </p:clrMapOvr>
  <mc:AlternateContent xmlns:mc="http://schemas.openxmlformats.org/markup-compatibility/2006" xmlns:p14="http://schemas.microsoft.com/office/powerpoint/2010/main">
    <mc:Choice Requires="p14">
      <p:transition spd="slow" p14:dur="2000" advTm="56690"/>
    </mc:Choice>
    <mc:Fallback xmlns="">
      <p:transition spd="slow" advTm="5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10058400" cy="1067412"/>
          </a:xfrm>
        </p:spPr>
        <p:txBody>
          <a:bodyPr>
            <a:normAutofit/>
          </a:bodyPr>
          <a:lstStyle/>
          <a:p>
            <a:pPr algn="ctr"/>
            <a:r>
              <a:rPr lang="en-US" sz="4400"/>
              <a:t>Rectal  Spacing</a:t>
            </a:r>
          </a:p>
        </p:txBody>
      </p:sp>
      <p:sp>
        <p:nvSpPr>
          <p:cNvPr id="3" name="Content Placeholder 2"/>
          <p:cNvSpPr>
            <a:spLocks noGrp="1"/>
          </p:cNvSpPr>
          <p:nvPr>
            <p:ph idx="1"/>
          </p:nvPr>
        </p:nvSpPr>
        <p:spPr/>
        <p:txBody>
          <a:bodyPr vert="horz" lIns="91440" tIns="45720" rIns="91440" bIns="45720" rtlCol="0" anchor="t">
            <a:normAutofit/>
          </a:bodyPr>
          <a:lstStyle/>
          <a:p>
            <a:pPr>
              <a:buFont typeface="Wingdings" panose="05000000000000000000" pitchFamily="2" charset="2"/>
              <a:buChar char="§"/>
            </a:pPr>
            <a:r>
              <a:rPr lang="en-US" sz="2800">
                <a:latin typeface="+mj-lt"/>
              </a:rPr>
              <a:t>Rectal spacers can be placed between the prostate and rectum to reduce rectal exposure to radiation.</a:t>
            </a:r>
          </a:p>
          <a:p>
            <a:pPr>
              <a:buFont typeface="Wingdings" panose="05000000000000000000" pitchFamily="2" charset="2"/>
              <a:buChar char="§"/>
            </a:pPr>
            <a:r>
              <a:rPr lang="en-US" sz="2800">
                <a:latin typeface="+mj-lt"/>
              </a:rPr>
              <a:t>There are a variety of rectal spacers on the market.  </a:t>
            </a:r>
          </a:p>
          <a:p>
            <a:pPr>
              <a:buFont typeface="Wingdings" panose="05000000000000000000" pitchFamily="2" charset="2"/>
              <a:buChar char="§"/>
            </a:pPr>
            <a:r>
              <a:rPr lang="en-US" sz="2800">
                <a:latin typeface="+mj-lt"/>
              </a:rPr>
              <a:t>The come in the form of gels or balloons.</a:t>
            </a:r>
          </a:p>
          <a:p>
            <a:pPr>
              <a:buFont typeface="Wingdings" panose="05000000000000000000" pitchFamily="2" charset="2"/>
              <a:buChar char="§"/>
            </a:pPr>
            <a:endParaRPr lang="en-US" sz="2800">
              <a:latin typeface="+mj-lt"/>
            </a:endParaRPr>
          </a:p>
          <a:p>
            <a:pPr marL="0" indent="0">
              <a:buNone/>
            </a:pPr>
            <a:endParaRPr lang="en-US" sz="2800">
              <a:latin typeface="+mj-lt"/>
            </a:endParaRPr>
          </a:p>
          <a:p>
            <a:pPr marL="0" indent="0">
              <a:buNone/>
            </a:pPr>
            <a:endParaRPr lang="en-US" sz="2800">
              <a:latin typeface="+mj-lt"/>
            </a:endParaRPr>
          </a:p>
          <a:p>
            <a:pPr marL="0" indent="0">
              <a:buNone/>
            </a:pPr>
            <a:endParaRPr lang="en-US" sz="2800">
              <a:latin typeface="+mj-lt"/>
            </a:endParaRP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pic>
        <p:nvPicPr>
          <p:cNvPr id="5" name="Audio 4">
            <a:extLst>
              <a:ext uri="{FF2B5EF4-FFF2-40B4-BE49-F238E27FC236}">
                <a16:creationId xmlns:a16="http://schemas.microsoft.com/office/drawing/2014/main" id="{A24639D6-624F-87FA-B297-2910EB89B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08803381"/>
      </p:ext>
    </p:extLst>
  </p:cSld>
  <p:clrMapOvr>
    <a:masterClrMapping/>
  </p:clrMapOvr>
  <mc:AlternateContent xmlns:mc="http://schemas.openxmlformats.org/markup-compatibility/2006" xmlns:p14="http://schemas.microsoft.com/office/powerpoint/2010/main">
    <mc:Choice Requires="p14">
      <p:transition spd="slow" p14:dur="2000" advTm="21558"/>
    </mc:Choice>
    <mc:Fallback xmlns="">
      <p:transition spd="slow" advTm="2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69166"/>
            <a:ext cx="10058400" cy="1067412"/>
          </a:xfrm>
        </p:spPr>
        <p:txBody>
          <a:bodyPr>
            <a:normAutofit/>
          </a:bodyPr>
          <a:lstStyle/>
          <a:p>
            <a:pPr algn="ctr"/>
            <a:r>
              <a:rPr lang="en-US" sz="4400"/>
              <a:t>Rectal Spacers </a:t>
            </a:r>
          </a:p>
        </p:txBody>
      </p:sp>
      <p:sp>
        <p:nvSpPr>
          <p:cNvPr id="3" name="Content Placeholder 2"/>
          <p:cNvSpPr>
            <a:spLocks noGrp="1"/>
          </p:cNvSpPr>
          <p:nvPr>
            <p:ph idx="1"/>
          </p:nvPr>
        </p:nvSpPr>
        <p:spPr/>
        <p:txBody>
          <a:bodyPr>
            <a:normAutofit/>
          </a:bodyPr>
          <a:lstStyle/>
          <a:p>
            <a:pPr marL="0" indent="0">
              <a:buNone/>
            </a:pPr>
            <a:endParaRPr lang="en-US" sz="2800">
              <a:latin typeface="+mj-lt"/>
            </a:endParaRPr>
          </a:p>
          <a:p>
            <a:pPr marL="0" indent="0">
              <a:buNone/>
            </a:pPr>
            <a:endParaRPr lang="en-US" sz="2800">
              <a:latin typeface="+mj-lt"/>
            </a:endParaRPr>
          </a:p>
          <a:p>
            <a:pPr marL="0" indent="0">
              <a:buNone/>
            </a:pPr>
            <a:endParaRPr lang="en-US" sz="2800">
              <a:latin typeface="+mj-lt"/>
            </a:endParaRPr>
          </a:p>
          <a:p>
            <a:pPr marL="0" indent="0">
              <a:buNone/>
            </a:pPr>
            <a:endParaRPr lang="en-US" sz="2800">
              <a:latin typeface="+mj-lt"/>
            </a:endParaRP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grpSp>
        <p:nvGrpSpPr>
          <p:cNvPr id="7" name="Group 6"/>
          <p:cNvGrpSpPr/>
          <p:nvPr/>
        </p:nvGrpSpPr>
        <p:grpSpPr>
          <a:xfrm>
            <a:off x="1556238" y="2434736"/>
            <a:ext cx="8634046" cy="2603256"/>
            <a:chOff x="1556238" y="2434736"/>
            <a:chExt cx="8634046" cy="2603256"/>
          </a:xfrm>
        </p:grpSpPr>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459" b="95872" l="2584" r="97933"/>
                      </a14:imgEffect>
                    </a14:imgLayer>
                  </a14:imgProps>
                </a:ext>
              </a:extLst>
            </a:blip>
            <a:srcRect l="1262" r="705" b="2153"/>
            <a:stretch/>
          </p:blipFill>
          <p:spPr>
            <a:xfrm>
              <a:off x="1556238" y="2434736"/>
              <a:ext cx="3912577" cy="2603256"/>
            </a:xfrm>
            <a:prstGeom prst="rect">
              <a:avLst/>
            </a:prstGeom>
          </p:spPr>
        </p:pic>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4622" b="92017" l="5160" r="95332"/>
                      </a14:imgEffect>
                    </a14:imgLayer>
                  </a14:imgProps>
                </a:ext>
              </a:extLst>
            </a:blip>
            <a:srcRect l="2218" t="3910" r="2526" b="7660"/>
            <a:stretch/>
          </p:blipFill>
          <p:spPr>
            <a:xfrm>
              <a:off x="6101861" y="2434736"/>
              <a:ext cx="4088423" cy="2603256"/>
            </a:xfrm>
            <a:prstGeom prst="rect">
              <a:avLst/>
            </a:prstGeom>
          </p:spPr>
        </p:pic>
      </p:grpSp>
      <p:sp>
        <p:nvSpPr>
          <p:cNvPr id="6" name="TextBox 5"/>
          <p:cNvSpPr txBox="1"/>
          <p:nvPr/>
        </p:nvSpPr>
        <p:spPr>
          <a:xfrm>
            <a:off x="4848885" y="5182713"/>
            <a:ext cx="1891550" cy="272415"/>
          </a:xfrm>
          <a:prstGeom prst="roundRect">
            <a:avLst/>
          </a:prstGeom>
          <a:noFill/>
        </p:spPr>
        <p:txBody>
          <a:bodyPr wrap="square" rtlCol="0">
            <a:spAutoFit/>
          </a:bodyPr>
          <a:lstStyle/>
          <a:p>
            <a:pPr algn="ctr"/>
            <a:r>
              <a:rPr lang="en-US" sz="1000">
                <a:ln w="0"/>
                <a:effectLst>
                  <a:outerShdw blurRad="38100" dist="19050" dir="2700000" algn="tl" rotWithShape="0">
                    <a:schemeClr val="dk1">
                      <a:alpha val="40000"/>
                    </a:schemeClr>
                  </a:outerShdw>
                </a:effectLst>
              </a:rPr>
              <a:t>Figure 20</a:t>
            </a:r>
          </a:p>
        </p:txBody>
      </p:sp>
      <p:pic>
        <p:nvPicPr>
          <p:cNvPr id="9" name="Audio 8">
            <a:extLst>
              <a:ext uri="{FF2B5EF4-FFF2-40B4-BE49-F238E27FC236}">
                <a16:creationId xmlns:a16="http://schemas.microsoft.com/office/drawing/2014/main" id="{C30DF425-9BFA-A49D-09FF-1F16E37E31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85890158"/>
      </p:ext>
    </p:extLst>
  </p:cSld>
  <p:clrMapOvr>
    <a:masterClrMapping/>
  </p:clrMapOvr>
  <mc:AlternateContent xmlns:mc="http://schemas.openxmlformats.org/markup-compatibility/2006" xmlns:p14="http://schemas.microsoft.com/office/powerpoint/2010/main">
    <mc:Choice Requires="p14">
      <p:transition spd="slow" p14:dur="2000" advTm="22498"/>
    </mc:Choice>
    <mc:Fallback xmlns="">
      <p:transition spd="slow" advTm="2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p:cNvSpPr>
            <a:spLocks noGrp="1"/>
          </p:cNvSpPr>
          <p:nvPr>
            <p:ph type="title"/>
          </p:nvPr>
        </p:nvSpPr>
        <p:spPr>
          <a:xfrm>
            <a:off x="1154954" y="973668"/>
            <a:ext cx="8761413" cy="706964"/>
          </a:xfrm>
        </p:spPr>
        <p:txBody>
          <a:bodyPr>
            <a:normAutofit/>
          </a:bodyPr>
          <a:lstStyle/>
          <a:p>
            <a:r>
              <a:rPr lang="en-US">
                <a:solidFill>
                  <a:srgbClr val="FFFFFF"/>
                </a:solidFill>
              </a:rPr>
              <a:t>Radiation Side Effects</a:t>
            </a:r>
          </a:p>
        </p:txBody>
      </p:sp>
      <p:sp>
        <p:nvSpPr>
          <p:cNvPr id="27" name="Rectangle 26">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ED9E27AA-7A3A-C8E1-F074-E9A5F7378C05}"/>
              </a:ext>
            </a:extLst>
          </p:cNvPr>
          <p:cNvGraphicFramePr>
            <a:graphicFrameLocks noGrp="1"/>
          </p:cNvGraphicFramePr>
          <p:nvPr>
            <p:ph idx="1"/>
            <p:extLst>
              <p:ext uri="{D42A27DB-BD31-4B8C-83A1-F6EECF244321}">
                <p14:modId xmlns:p14="http://schemas.microsoft.com/office/powerpoint/2010/main" val="1082340252"/>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extLst>
              <a:ext uri="{FF2B5EF4-FFF2-40B4-BE49-F238E27FC236}">
                <a16:creationId xmlns:a16="http://schemas.microsoft.com/office/drawing/2014/main" id="{1FA4A6BA-1A53-D16A-1EC0-4875401672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61796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4224"/>
    </mc:Choice>
    <mc:Fallback xmlns="">
      <p:transition spd="slow" advTm="64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grpSp>
      <p:sp>
        <p:nvSpPr>
          <p:cNvPr id="2" name="Title 1">
            <a:extLst>
              <a:ext uri="{FF2B5EF4-FFF2-40B4-BE49-F238E27FC236}">
                <a16:creationId xmlns:a16="http://schemas.microsoft.com/office/drawing/2014/main" id="{D08CEB4A-078C-65A3-B84D-4C23BC013A42}"/>
              </a:ext>
            </a:extLst>
          </p:cNvPr>
          <p:cNvSpPr>
            <a:spLocks noGrp="1"/>
          </p:cNvSpPr>
          <p:nvPr>
            <p:ph type="title"/>
          </p:nvPr>
        </p:nvSpPr>
        <p:spPr>
          <a:xfrm>
            <a:off x="836247" y="1085549"/>
            <a:ext cx="3430947" cy="4686903"/>
          </a:xfrm>
        </p:spPr>
        <p:txBody>
          <a:bodyPr anchor="ctr">
            <a:normAutofit/>
          </a:bodyPr>
          <a:lstStyle/>
          <a:p>
            <a:pPr algn="r"/>
            <a:r>
              <a:rPr lang="en-US">
                <a:solidFill>
                  <a:schemeClr val="tx1"/>
                </a:solidFill>
              </a:rPr>
              <a:t>Radiation Side effects</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0B1EE3-7122-7930-8184-A81F8F935DB3}"/>
              </a:ext>
            </a:extLst>
          </p:cNvPr>
          <p:cNvSpPr>
            <a:spLocks noGrp="1"/>
          </p:cNvSpPr>
          <p:nvPr>
            <p:ph idx="1"/>
          </p:nvPr>
        </p:nvSpPr>
        <p:spPr>
          <a:xfrm>
            <a:off x="5041399" y="1085549"/>
            <a:ext cx="5579707" cy="4686903"/>
          </a:xfrm>
        </p:spPr>
        <p:txBody>
          <a:bodyPr vert="horz" lIns="91440" tIns="45720" rIns="91440" bIns="45720" rtlCol="0" anchor="ctr">
            <a:normAutofit/>
          </a:bodyPr>
          <a:lstStyle/>
          <a:p>
            <a:r>
              <a:rPr lang="en-US">
                <a:solidFill>
                  <a:schemeClr val="tx1"/>
                </a:solidFill>
              </a:rPr>
              <a:t>The next several slides will touch upon expected site-specific side effects and ways to manage side effects. </a:t>
            </a:r>
          </a:p>
          <a:p>
            <a:r>
              <a:rPr lang="en-US">
                <a:solidFill>
                  <a:schemeClr val="tx1"/>
                </a:solidFill>
              </a:rPr>
              <a:t>Side effects are graded using the National Cancer Institute's Common Terminology Criteria for Adverse Events (CTCAE).</a:t>
            </a:r>
          </a:p>
          <a:p>
            <a:r>
              <a:rPr lang="en-US">
                <a:solidFill>
                  <a:schemeClr val="tx1"/>
                </a:solidFill>
              </a:rPr>
              <a:t>Most side effects are graded on a toxicity scale of 0-5.  </a:t>
            </a:r>
          </a:p>
          <a:p>
            <a:pPr lvl="1"/>
            <a:r>
              <a:rPr lang="en-US">
                <a:solidFill>
                  <a:schemeClr val="tx1"/>
                </a:solidFill>
              </a:rPr>
              <a:t>0=No/No side effect</a:t>
            </a:r>
          </a:p>
          <a:p>
            <a:pPr lvl="1"/>
            <a:r>
              <a:rPr lang="en-US">
                <a:solidFill>
                  <a:schemeClr val="tx1"/>
                </a:solidFill>
              </a:rPr>
              <a:t>1-2 = Mild/Moderate</a:t>
            </a:r>
          </a:p>
          <a:p>
            <a:pPr lvl="1"/>
            <a:r>
              <a:rPr lang="en-US">
                <a:solidFill>
                  <a:schemeClr val="tx1"/>
                </a:solidFill>
              </a:rPr>
              <a:t>3-4 =Severe</a:t>
            </a:r>
          </a:p>
          <a:p>
            <a:pPr lvl="1"/>
            <a:r>
              <a:rPr lang="en-US">
                <a:solidFill>
                  <a:schemeClr val="tx1"/>
                </a:solidFill>
              </a:rPr>
              <a:t>5=Death</a:t>
            </a:r>
          </a:p>
          <a:p>
            <a:endParaRPr lang="en-US">
              <a:solidFill>
                <a:schemeClr val="tx1"/>
              </a:solidFill>
            </a:endParaRPr>
          </a:p>
        </p:txBody>
      </p:sp>
      <p:pic>
        <p:nvPicPr>
          <p:cNvPr id="5" name="Audio 4">
            <a:extLst>
              <a:ext uri="{FF2B5EF4-FFF2-40B4-BE49-F238E27FC236}">
                <a16:creationId xmlns:a16="http://schemas.microsoft.com/office/drawing/2014/main" id="{2E0D44B1-BC3C-3807-A06D-341771F17A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59614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9971"/>
    </mc:Choice>
    <mc:Fallback xmlns="">
      <p:transition spd="slow" advTm="3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46A83-4EF0-08EB-C1B7-33CD3747EFBE}"/>
              </a:ext>
            </a:extLst>
          </p:cNvPr>
          <p:cNvSpPr>
            <a:spLocks noGrp="1"/>
          </p:cNvSpPr>
          <p:nvPr>
            <p:ph type="title"/>
          </p:nvPr>
        </p:nvSpPr>
        <p:spPr>
          <a:xfrm>
            <a:off x="1154954" y="973668"/>
            <a:ext cx="10087477" cy="706964"/>
          </a:xfrm>
        </p:spPr>
        <p:txBody>
          <a:bodyPr/>
          <a:lstStyle/>
          <a:p>
            <a:r>
              <a:rPr lang="en-US"/>
              <a:t>Example of Oral Mucositis-CTCAE Grading</a:t>
            </a:r>
          </a:p>
        </p:txBody>
      </p:sp>
      <p:pic>
        <p:nvPicPr>
          <p:cNvPr id="5" name="Content Placeholder 4">
            <a:extLst>
              <a:ext uri="{FF2B5EF4-FFF2-40B4-BE49-F238E27FC236}">
                <a16:creationId xmlns:a16="http://schemas.microsoft.com/office/drawing/2014/main" id="{199EEFA0-FC1E-DCE9-069C-0F4F2ECFF7EE}"/>
              </a:ext>
            </a:extLst>
          </p:cNvPr>
          <p:cNvPicPr>
            <a:picLocks noGrp="1" noChangeAspect="1"/>
          </p:cNvPicPr>
          <p:nvPr>
            <p:ph idx="1"/>
          </p:nvPr>
        </p:nvPicPr>
        <p:blipFill>
          <a:blip r:embed="rId5"/>
          <a:stretch>
            <a:fillRect/>
          </a:stretch>
        </p:blipFill>
        <p:spPr>
          <a:xfrm>
            <a:off x="234462" y="2162225"/>
            <a:ext cx="11746522" cy="4543375"/>
          </a:xfrm>
        </p:spPr>
      </p:pic>
      <p:sp>
        <p:nvSpPr>
          <p:cNvPr id="3" name="TextBox 2">
            <a:extLst>
              <a:ext uri="{FF2B5EF4-FFF2-40B4-BE49-F238E27FC236}">
                <a16:creationId xmlns:a16="http://schemas.microsoft.com/office/drawing/2014/main" id="{4A075CF7-8146-C958-CD2E-8C368DF18CCF}"/>
              </a:ext>
            </a:extLst>
          </p:cNvPr>
          <p:cNvSpPr txBox="1"/>
          <p:nvPr/>
        </p:nvSpPr>
        <p:spPr>
          <a:xfrm>
            <a:off x="10387278" y="6574795"/>
            <a:ext cx="1593706" cy="261610"/>
          </a:xfrm>
          <a:prstGeom prst="rect">
            <a:avLst/>
          </a:prstGeom>
          <a:noFill/>
        </p:spPr>
        <p:txBody>
          <a:bodyPr wrap="none" rtlCol="0">
            <a:spAutoFit/>
          </a:bodyPr>
          <a:lstStyle/>
          <a:p>
            <a:r>
              <a:rPr lang="en-US" sz="1100"/>
              <a:t>Uptodate.com, 2024</a:t>
            </a:r>
          </a:p>
        </p:txBody>
      </p:sp>
      <p:pic>
        <p:nvPicPr>
          <p:cNvPr id="6" name="Audio 5">
            <a:extLst>
              <a:ext uri="{FF2B5EF4-FFF2-40B4-BE49-F238E27FC236}">
                <a16:creationId xmlns:a16="http://schemas.microsoft.com/office/drawing/2014/main" id="{99EB4500-2D6F-58BD-0F03-902A062FA0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38722682"/>
      </p:ext>
    </p:extLst>
  </p:cSld>
  <p:clrMapOvr>
    <a:masterClrMapping/>
  </p:clrMapOvr>
  <mc:AlternateContent xmlns:mc="http://schemas.openxmlformats.org/markup-compatibility/2006" xmlns:p14="http://schemas.microsoft.com/office/powerpoint/2010/main">
    <mc:Choice Requires="p14">
      <p:transition spd="slow" p14:dur="2000" advTm="124538"/>
    </mc:Choice>
    <mc:Fallback xmlns="">
      <p:transition spd="slow" advTm="12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0"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22"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4" name="Rectangle 23">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1683171" y="1143000"/>
            <a:ext cx="8825658" cy="3389217"/>
          </a:xfrm>
        </p:spPr>
        <p:txBody>
          <a:bodyPr anchor="ctr">
            <a:normAutofit/>
          </a:bodyPr>
          <a:lstStyle/>
          <a:p>
            <a:pPr algn="ctr"/>
            <a:r>
              <a:rPr lang="en-US" sz="6600" b="1">
                <a:solidFill>
                  <a:srgbClr val="FFFFFF"/>
                </a:solidFill>
                <a:latin typeface="Times New Roman" panose="02020603050405020304" pitchFamily="18" charset="0"/>
                <a:cs typeface="Times New Roman" panose="02020603050405020304" pitchFamily="18" charset="0"/>
              </a:rPr>
              <a:t>Introduction to </a:t>
            </a:r>
            <a:br>
              <a:rPr lang="en-US" sz="6600" b="1">
                <a:solidFill>
                  <a:srgbClr val="FFFFFF"/>
                </a:solidFill>
                <a:latin typeface="Times New Roman" panose="02020603050405020304" pitchFamily="18" charset="0"/>
                <a:cs typeface="Times New Roman" panose="02020603050405020304" pitchFamily="18" charset="0"/>
              </a:rPr>
            </a:br>
            <a:r>
              <a:rPr lang="en-US" sz="6600" b="1">
                <a:solidFill>
                  <a:srgbClr val="FFFFFF"/>
                </a:solidFill>
                <a:latin typeface="Times New Roman" panose="02020603050405020304" pitchFamily="18" charset="0"/>
                <a:cs typeface="Times New Roman" panose="02020603050405020304" pitchFamily="18" charset="0"/>
              </a:rPr>
              <a:t>Radiation Oncology</a:t>
            </a:r>
          </a:p>
        </p:txBody>
      </p:sp>
      <p:sp>
        <p:nvSpPr>
          <p:cNvPr id="3" name="TextBox 2">
            <a:extLst>
              <a:ext uri="{FF2B5EF4-FFF2-40B4-BE49-F238E27FC236}">
                <a16:creationId xmlns:a16="http://schemas.microsoft.com/office/drawing/2014/main" id="{647E5BE7-FC33-A2E5-C9A2-AEDF3D95E9A4}"/>
              </a:ext>
            </a:extLst>
          </p:cNvPr>
          <p:cNvSpPr txBox="1"/>
          <p:nvPr/>
        </p:nvSpPr>
        <p:spPr>
          <a:xfrm>
            <a:off x="326434" y="5673630"/>
            <a:ext cx="3496470" cy="615553"/>
          </a:xfrm>
          <a:prstGeom prst="rect">
            <a:avLst/>
          </a:prstGeom>
          <a:noFill/>
        </p:spPr>
        <p:txBody>
          <a:bodyPr wrap="none" rtlCol="0">
            <a:spAutoFit/>
          </a:bodyPr>
          <a:lstStyle/>
          <a:p>
            <a:r>
              <a:rPr lang="en-US" dirty="0"/>
              <a:t>Apryl Spencer BSN, RN, OCN</a:t>
            </a:r>
          </a:p>
          <a:p>
            <a:r>
              <a:rPr lang="en-US" sz="1600" dirty="0"/>
              <a:t>May 29, 2024, Reviewed 2/9/2026</a:t>
            </a:r>
          </a:p>
        </p:txBody>
      </p:sp>
      <p:pic>
        <p:nvPicPr>
          <p:cNvPr id="8" name="Audio 7">
            <a:extLst>
              <a:ext uri="{FF2B5EF4-FFF2-40B4-BE49-F238E27FC236}">
                <a16:creationId xmlns:a16="http://schemas.microsoft.com/office/drawing/2014/main" id="{136F1967-15EC-BFF9-C235-601632CF87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93093875"/>
      </p:ext>
    </p:extLst>
  </p:cSld>
  <p:clrMapOvr>
    <a:masterClrMapping/>
  </p:clrMapOvr>
  <mc:AlternateContent xmlns:mc="http://schemas.openxmlformats.org/markup-compatibility/2006" xmlns:p14="http://schemas.microsoft.com/office/powerpoint/2010/main">
    <mc:Choice Requires="p14">
      <p:transition spd="slow" p14:dur="2000" advTm="42165"/>
    </mc:Choice>
    <mc:Fallback xmlns="">
      <p:transition spd="slow" advTm="4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DB45-9EE5-CD5B-F8F6-D73892E90521}"/>
              </a:ext>
            </a:extLst>
          </p:cNvPr>
          <p:cNvSpPr>
            <a:spLocks noGrp="1"/>
          </p:cNvSpPr>
          <p:nvPr>
            <p:ph type="title"/>
          </p:nvPr>
        </p:nvSpPr>
        <p:spPr/>
        <p:txBody>
          <a:bodyPr/>
          <a:lstStyle/>
          <a:p>
            <a:r>
              <a:rPr lang="en-US"/>
              <a:t>CTCAE Resources</a:t>
            </a:r>
          </a:p>
        </p:txBody>
      </p:sp>
      <p:sp>
        <p:nvSpPr>
          <p:cNvPr id="3" name="Content Placeholder 2">
            <a:extLst>
              <a:ext uri="{FF2B5EF4-FFF2-40B4-BE49-F238E27FC236}">
                <a16:creationId xmlns:a16="http://schemas.microsoft.com/office/drawing/2014/main" id="{67C71451-218D-9EAA-FBAB-D08284A58B4F}"/>
              </a:ext>
            </a:extLst>
          </p:cNvPr>
          <p:cNvSpPr>
            <a:spLocks noGrp="1"/>
          </p:cNvSpPr>
          <p:nvPr>
            <p:ph idx="1"/>
          </p:nvPr>
        </p:nvSpPr>
        <p:spPr/>
        <p:txBody>
          <a:bodyPr vert="horz" lIns="91440" tIns="45720" rIns="91440" bIns="45720" rtlCol="0" anchor="t">
            <a:normAutofit/>
          </a:bodyPr>
          <a:lstStyle/>
          <a:p>
            <a:r>
              <a:rPr lang="en-US"/>
              <a:t>CTCAE Plus- Phone App</a:t>
            </a:r>
          </a:p>
          <a:p>
            <a:r>
              <a:rPr lang="en-US">
                <a:ea typeface="+mn-lt"/>
                <a:cs typeface="+mn-lt"/>
                <a:hlinkClick r:id="rId5"/>
              </a:rPr>
              <a:t>Common Terminology Criteria for Adverse Events (CTCAE) (cancer.gov)</a:t>
            </a:r>
            <a:endParaRPr lang="en-US"/>
          </a:p>
        </p:txBody>
      </p:sp>
      <p:pic>
        <p:nvPicPr>
          <p:cNvPr id="5" name="Audio 4">
            <a:extLst>
              <a:ext uri="{FF2B5EF4-FFF2-40B4-BE49-F238E27FC236}">
                <a16:creationId xmlns:a16="http://schemas.microsoft.com/office/drawing/2014/main" id="{CF545FB9-D939-6425-D6FE-37C8AFC9E4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38969346"/>
      </p:ext>
    </p:extLst>
  </p:cSld>
  <p:clrMapOvr>
    <a:masterClrMapping/>
  </p:clrMapOvr>
  <mc:AlternateContent xmlns:mc="http://schemas.openxmlformats.org/markup-compatibility/2006" xmlns:p14="http://schemas.microsoft.com/office/powerpoint/2010/main">
    <mc:Choice Requires="p14">
      <p:transition spd="slow" p14:dur="2000" advTm="28187"/>
    </mc:Choice>
    <mc:Fallback xmlns="">
      <p:transition spd="slow" advTm="2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4F3C-4391-7C10-C3E9-D47F47D1D8D0}"/>
              </a:ext>
            </a:extLst>
          </p:cNvPr>
          <p:cNvSpPr>
            <a:spLocks noGrp="1"/>
          </p:cNvSpPr>
          <p:nvPr>
            <p:ph type="title"/>
          </p:nvPr>
        </p:nvSpPr>
        <p:spPr/>
        <p:txBody>
          <a:bodyPr/>
          <a:lstStyle/>
          <a:p>
            <a:r>
              <a:rPr lang="en-US"/>
              <a:t>         Site-Specific Side Effects</a:t>
            </a:r>
          </a:p>
        </p:txBody>
      </p:sp>
      <p:sp>
        <p:nvSpPr>
          <p:cNvPr id="3" name="Content Placeholder 2">
            <a:extLst>
              <a:ext uri="{FF2B5EF4-FFF2-40B4-BE49-F238E27FC236}">
                <a16:creationId xmlns:a16="http://schemas.microsoft.com/office/drawing/2014/main" id="{66D0429F-F2D7-2793-2D9D-1F63E1FCFB62}"/>
              </a:ext>
            </a:extLst>
          </p:cNvPr>
          <p:cNvSpPr>
            <a:spLocks noGrp="1"/>
          </p:cNvSpPr>
          <p:nvPr>
            <p:ph idx="1"/>
          </p:nvPr>
        </p:nvSpPr>
        <p:spPr/>
        <p:txBody>
          <a:bodyPr vert="horz" lIns="91440" tIns="45720" rIns="91440" bIns="45720" rtlCol="0" anchor="t">
            <a:normAutofit/>
          </a:bodyPr>
          <a:lstStyle/>
          <a:p>
            <a:r>
              <a:rPr lang="en-US"/>
              <a:t>Side effects from Radiation are local and do not travel.</a:t>
            </a:r>
          </a:p>
          <a:p>
            <a:r>
              <a:rPr lang="en-US"/>
              <a:t>The are specific to the body part/location that is being treated. </a:t>
            </a:r>
          </a:p>
          <a:p>
            <a:endParaRPr lang="en-US"/>
          </a:p>
        </p:txBody>
      </p:sp>
      <p:pic>
        <p:nvPicPr>
          <p:cNvPr id="5" name="Audio 4">
            <a:extLst>
              <a:ext uri="{FF2B5EF4-FFF2-40B4-BE49-F238E27FC236}">
                <a16:creationId xmlns:a16="http://schemas.microsoft.com/office/drawing/2014/main" id="{C8E05026-8A74-A297-2182-48C8608E2D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67053040"/>
      </p:ext>
    </p:extLst>
  </p:cSld>
  <p:clrMapOvr>
    <a:masterClrMapping/>
  </p:clrMapOvr>
  <mc:AlternateContent xmlns:mc="http://schemas.openxmlformats.org/markup-compatibility/2006" xmlns:p14="http://schemas.microsoft.com/office/powerpoint/2010/main">
    <mc:Choice Requires="p14">
      <p:transition spd="slow" p14:dur="2000" advTm="22568"/>
    </mc:Choice>
    <mc:Fallback xmlns="">
      <p:transition spd="slow" advTm="22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a:t>Site Specific Side Effects</a:t>
            </a:r>
          </a:p>
        </p:txBody>
      </p:sp>
      <p:sp>
        <p:nvSpPr>
          <p:cNvPr id="15" name="Text Placeholder 14">
            <a:extLst>
              <a:ext uri="{FF2B5EF4-FFF2-40B4-BE49-F238E27FC236}">
                <a16:creationId xmlns:a16="http://schemas.microsoft.com/office/drawing/2014/main" id="{D5EF5681-AE97-EA98-88FF-83C3533ED1F4}"/>
              </a:ext>
            </a:extLst>
          </p:cNvPr>
          <p:cNvSpPr>
            <a:spLocks noGrp="1"/>
          </p:cNvSpPr>
          <p:nvPr>
            <p:ph type="body" idx="1"/>
          </p:nvPr>
        </p:nvSpPr>
        <p:spPr/>
        <p:txBody>
          <a:bodyPr/>
          <a:lstStyle/>
          <a:p>
            <a:r>
              <a:rPr lang="en-US"/>
              <a:t>Abdomen</a:t>
            </a:r>
          </a:p>
        </p:txBody>
      </p:sp>
      <p:sp>
        <p:nvSpPr>
          <p:cNvPr id="3" name="Content Placeholder 2"/>
          <p:cNvSpPr>
            <a:spLocks noGrp="1"/>
          </p:cNvSpPr>
          <p:nvPr>
            <p:ph sz="half" idx="2"/>
          </p:nvPr>
        </p:nvSpPr>
        <p:spPr/>
        <p:txBody>
          <a:bodyPr>
            <a:normAutofit fontScale="92500" lnSpcReduction="20000"/>
          </a:bodyPr>
          <a:lstStyle/>
          <a:p>
            <a:pPr>
              <a:buFont typeface="Wingdings" panose="05000000000000000000" pitchFamily="2" charset="2"/>
              <a:buChar char="§"/>
            </a:pPr>
            <a:r>
              <a:rPr lang="en-US" sz="2800">
                <a:latin typeface="+mj-lt"/>
              </a:rPr>
              <a:t>Loss of appetite </a:t>
            </a:r>
          </a:p>
          <a:p>
            <a:pPr>
              <a:buFont typeface="Wingdings" panose="05000000000000000000" pitchFamily="2" charset="2"/>
              <a:buChar char="§"/>
            </a:pPr>
            <a:r>
              <a:rPr lang="en-US" sz="2800">
                <a:latin typeface="+mj-lt"/>
              </a:rPr>
              <a:t>Nausea/vomiting</a:t>
            </a:r>
          </a:p>
          <a:p>
            <a:pPr>
              <a:buFont typeface="Wingdings" panose="05000000000000000000" pitchFamily="2" charset="2"/>
              <a:buChar char="§"/>
            </a:pPr>
            <a:r>
              <a:rPr lang="en-US" sz="2800">
                <a:latin typeface="+mj-lt"/>
              </a:rPr>
              <a:t>Acid Reflux</a:t>
            </a:r>
          </a:p>
          <a:p>
            <a:pPr>
              <a:buFont typeface="Wingdings" panose="05000000000000000000" pitchFamily="2" charset="2"/>
              <a:buChar char="§"/>
            </a:pPr>
            <a:r>
              <a:rPr lang="en-US" sz="2800">
                <a:latin typeface="+mj-lt"/>
              </a:rPr>
              <a:t>Diarrhea</a:t>
            </a:r>
          </a:p>
          <a:p>
            <a:pPr>
              <a:buFont typeface="Wingdings" panose="05000000000000000000" pitchFamily="2" charset="2"/>
              <a:buChar char="§"/>
            </a:pPr>
            <a:r>
              <a:rPr lang="en-US" sz="2800">
                <a:latin typeface="+mj-lt"/>
              </a:rPr>
              <a:t>Fatigue</a:t>
            </a:r>
          </a:p>
          <a:p>
            <a:pPr>
              <a:buFont typeface="Wingdings" panose="05000000000000000000" pitchFamily="2" charset="2"/>
              <a:buChar char="§"/>
            </a:pPr>
            <a:r>
              <a:rPr lang="en-US" sz="2800">
                <a:latin typeface="+mj-lt"/>
              </a:rPr>
              <a:t>Skin irritation</a:t>
            </a: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sp>
        <p:nvSpPr>
          <p:cNvPr id="16" name="Text Placeholder 15">
            <a:extLst>
              <a:ext uri="{FF2B5EF4-FFF2-40B4-BE49-F238E27FC236}">
                <a16:creationId xmlns:a16="http://schemas.microsoft.com/office/drawing/2014/main" id="{19884398-00F9-2E16-4C97-BDCEDC030F0B}"/>
              </a:ext>
            </a:extLst>
          </p:cNvPr>
          <p:cNvSpPr>
            <a:spLocks noGrp="1"/>
          </p:cNvSpPr>
          <p:nvPr>
            <p:ph type="body" sz="quarter" idx="3"/>
          </p:nvPr>
        </p:nvSpPr>
        <p:spPr/>
        <p:txBody>
          <a:bodyPr/>
          <a:lstStyle/>
          <a:p>
            <a:r>
              <a:rPr lang="en-US" sz="2400"/>
              <a:t>Anal/Rectal</a:t>
            </a:r>
            <a:endParaRPr lang="en-US"/>
          </a:p>
        </p:txBody>
      </p:sp>
      <p:sp>
        <p:nvSpPr>
          <p:cNvPr id="17" name="Content Placeholder 16">
            <a:extLst>
              <a:ext uri="{FF2B5EF4-FFF2-40B4-BE49-F238E27FC236}">
                <a16:creationId xmlns:a16="http://schemas.microsoft.com/office/drawing/2014/main" id="{A863CD12-5D10-C7B6-9994-83CF1C1679F5}"/>
              </a:ext>
            </a:extLst>
          </p:cNvPr>
          <p:cNvSpPr>
            <a:spLocks noGrp="1"/>
          </p:cNvSpPr>
          <p:nvPr>
            <p:ph sz="quarter" idx="4"/>
          </p:nvPr>
        </p:nvSpPr>
        <p:spPr/>
        <p:txBody>
          <a:bodyPr>
            <a:normAutofit fontScale="92500" lnSpcReduction="20000"/>
          </a:bodyPr>
          <a:lstStyle/>
          <a:p>
            <a:pPr>
              <a:buFont typeface="Wingdings" panose="05000000000000000000" pitchFamily="2" charset="2"/>
              <a:buChar char="§"/>
            </a:pPr>
            <a:r>
              <a:rPr lang="en-US" sz="2600">
                <a:latin typeface="+mj-lt"/>
              </a:rPr>
              <a:t>Fatigue</a:t>
            </a:r>
          </a:p>
          <a:p>
            <a:pPr>
              <a:buFont typeface="Wingdings" panose="05000000000000000000" pitchFamily="2" charset="2"/>
              <a:buChar char="§"/>
            </a:pPr>
            <a:r>
              <a:rPr lang="en-US" sz="2600">
                <a:latin typeface="+mj-lt"/>
              </a:rPr>
              <a:t>Diarrhea</a:t>
            </a:r>
          </a:p>
          <a:p>
            <a:pPr>
              <a:buFont typeface="Wingdings" panose="05000000000000000000" pitchFamily="2" charset="2"/>
              <a:buChar char="§"/>
            </a:pPr>
            <a:r>
              <a:rPr lang="en-US" sz="2600">
                <a:latin typeface="+mj-lt"/>
              </a:rPr>
              <a:t>Skin irritation (radiation dermatitis)</a:t>
            </a:r>
          </a:p>
          <a:p>
            <a:pPr>
              <a:buFont typeface="Wingdings" panose="05000000000000000000" pitchFamily="2" charset="2"/>
              <a:buChar char="§"/>
            </a:pPr>
            <a:r>
              <a:rPr lang="en-US" sz="2600">
                <a:latin typeface="+mj-lt"/>
              </a:rPr>
              <a:t>Burning, frequency, or painful urination</a:t>
            </a:r>
          </a:p>
          <a:p>
            <a:endParaRPr lang="en-US"/>
          </a:p>
        </p:txBody>
      </p:sp>
      <p:pic>
        <p:nvPicPr>
          <p:cNvPr id="10" name="Audio 9">
            <a:extLst>
              <a:ext uri="{FF2B5EF4-FFF2-40B4-BE49-F238E27FC236}">
                <a16:creationId xmlns:a16="http://schemas.microsoft.com/office/drawing/2014/main" id="{300352FD-9426-9BCC-05D2-9FE0BF791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57964573"/>
      </p:ext>
    </p:extLst>
  </p:cSld>
  <p:clrMapOvr>
    <a:masterClrMapping/>
  </p:clrMapOvr>
  <mc:AlternateContent xmlns:mc="http://schemas.openxmlformats.org/markup-compatibility/2006" xmlns:p14="http://schemas.microsoft.com/office/powerpoint/2010/main">
    <mc:Choice Requires="p14">
      <p:transition spd="slow" p14:dur="2000" advTm="42305"/>
    </mc:Choice>
    <mc:Fallback xmlns="">
      <p:transition spd="slow" advTm="4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a:t>Site Specific Side Effects (</a:t>
            </a:r>
            <a:r>
              <a:rPr lang="en-US" sz="4400" err="1"/>
              <a:t>Con’t</a:t>
            </a:r>
            <a:r>
              <a:rPr lang="en-US" sz="4400"/>
              <a:t>)</a:t>
            </a:r>
          </a:p>
        </p:txBody>
      </p:sp>
      <p:sp>
        <p:nvSpPr>
          <p:cNvPr id="4" name="Text Placeholder 3">
            <a:extLst>
              <a:ext uri="{FF2B5EF4-FFF2-40B4-BE49-F238E27FC236}">
                <a16:creationId xmlns:a16="http://schemas.microsoft.com/office/drawing/2014/main" id="{2B05C711-E6B5-DD88-CAE2-16A988CE67E8}"/>
              </a:ext>
            </a:extLst>
          </p:cNvPr>
          <p:cNvSpPr>
            <a:spLocks noGrp="1"/>
          </p:cNvSpPr>
          <p:nvPr>
            <p:ph type="body" idx="1"/>
          </p:nvPr>
        </p:nvSpPr>
        <p:spPr/>
        <p:txBody>
          <a:bodyPr/>
          <a:lstStyle/>
          <a:p>
            <a:r>
              <a:rPr lang="en-US"/>
              <a:t>Bone</a:t>
            </a:r>
          </a:p>
        </p:txBody>
      </p:sp>
      <p:sp>
        <p:nvSpPr>
          <p:cNvPr id="3" name="Content Placeholder 2"/>
          <p:cNvSpPr>
            <a:spLocks noGrp="1"/>
          </p:cNvSpPr>
          <p:nvPr>
            <p:ph sz="half" idx="2"/>
          </p:nvPr>
        </p:nvSpPr>
        <p:spPr>
          <a:xfrm>
            <a:off x="946019" y="2774181"/>
            <a:ext cx="4825158" cy="2840039"/>
          </a:xfrm>
        </p:spPr>
        <p:txBody>
          <a:bodyPr vert="horz" lIns="91440" tIns="45720" rIns="91440" bIns="45720" rtlCol="0" anchor="t">
            <a:normAutofit fontScale="92500" lnSpcReduction="10000"/>
          </a:bodyPr>
          <a:lstStyle/>
          <a:p>
            <a:pPr marL="0" indent="0">
              <a:buNone/>
            </a:pPr>
            <a:endParaRPr lang="en-US" sz="2800">
              <a:latin typeface="+mj-lt"/>
            </a:endParaRPr>
          </a:p>
          <a:p>
            <a:r>
              <a:rPr lang="en-US" sz="2800">
                <a:latin typeface="+mj-lt"/>
              </a:rPr>
              <a:t> </a:t>
            </a:r>
            <a:r>
              <a:rPr lang="en-US" sz="2600">
                <a:latin typeface="+mj-lt"/>
              </a:rPr>
              <a:t>Fatigue</a:t>
            </a:r>
          </a:p>
          <a:p>
            <a:r>
              <a:rPr lang="en-US" sz="2600">
                <a:latin typeface="+mj-lt"/>
              </a:rPr>
              <a:t> Radiation Dermatitis</a:t>
            </a:r>
          </a:p>
          <a:p>
            <a:pPr>
              <a:buFont typeface="Wingdings 3" panose="05000000000000000000" pitchFamily="2" charset="2"/>
              <a:buChar char=""/>
            </a:pPr>
            <a:endParaRPr lang="en-US" sz="2800">
              <a:latin typeface="+mj-lt"/>
            </a:endParaRPr>
          </a:p>
          <a:p>
            <a:pPr>
              <a:buFont typeface="Wingdings 3" panose="05000000000000000000" pitchFamily="2" charset="2"/>
              <a:buChar char=""/>
            </a:pPr>
            <a:endParaRPr lang="en-US" sz="2800">
              <a:latin typeface="+mj-lt"/>
            </a:endParaRPr>
          </a:p>
        </p:txBody>
      </p:sp>
      <p:sp>
        <p:nvSpPr>
          <p:cNvPr id="5" name="Text Placeholder 4">
            <a:extLst>
              <a:ext uri="{FF2B5EF4-FFF2-40B4-BE49-F238E27FC236}">
                <a16:creationId xmlns:a16="http://schemas.microsoft.com/office/drawing/2014/main" id="{AA731860-4A1B-EC72-8358-9120AE50AE5A}"/>
              </a:ext>
            </a:extLst>
          </p:cNvPr>
          <p:cNvSpPr>
            <a:spLocks noGrp="1"/>
          </p:cNvSpPr>
          <p:nvPr>
            <p:ph type="body" sz="quarter" idx="3"/>
          </p:nvPr>
        </p:nvSpPr>
        <p:spPr>
          <a:xfrm>
            <a:off x="6356196" y="2603500"/>
            <a:ext cx="4825159" cy="576262"/>
          </a:xfrm>
        </p:spPr>
        <p:txBody>
          <a:bodyPr/>
          <a:lstStyle/>
          <a:p>
            <a:r>
              <a:rPr lang="en-US"/>
              <a:t>Breast/Chest Wall</a:t>
            </a:r>
          </a:p>
        </p:txBody>
      </p:sp>
      <p:sp>
        <p:nvSpPr>
          <p:cNvPr id="6" name="Content Placeholder 5">
            <a:extLst>
              <a:ext uri="{FF2B5EF4-FFF2-40B4-BE49-F238E27FC236}">
                <a16:creationId xmlns:a16="http://schemas.microsoft.com/office/drawing/2014/main" id="{03D31483-A543-68AD-3A14-B165AA4E9CD4}"/>
              </a:ext>
            </a:extLst>
          </p:cNvPr>
          <p:cNvSpPr>
            <a:spLocks noGrp="1"/>
          </p:cNvSpPr>
          <p:nvPr>
            <p:ph sz="quarter" idx="4"/>
          </p:nvPr>
        </p:nvSpPr>
        <p:spPr>
          <a:xfrm>
            <a:off x="6208712" y="2774181"/>
            <a:ext cx="4825159" cy="3122716"/>
          </a:xfrm>
        </p:spPr>
        <p:txBody>
          <a:bodyPr vert="horz" lIns="91440" tIns="45720" rIns="91440" bIns="45720" rtlCol="0" anchor="t">
            <a:normAutofit fontScale="92500" lnSpcReduction="10000"/>
          </a:bodyPr>
          <a:lstStyle/>
          <a:p>
            <a:pPr marL="0" indent="0">
              <a:buNone/>
            </a:pPr>
            <a:endParaRPr lang="en-US" sz="2800">
              <a:solidFill>
                <a:srgbClr val="404040"/>
              </a:solidFill>
            </a:endParaRPr>
          </a:p>
          <a:p>
            <a:r>
              <a:rPr lang="en-US" sz="2600"/>
              <a:t>Fatigue</a:t>
            </a:r>
            <a:endParaRPr lang="en-US" sz="2600">
              <a:solidFill>
                <a:srgbClr val="000000"/>
              </a:solidFill>
            </a:endParaRPr>
          </a:p>
          <a:p>
            <a:r>
              <a:rPr lang="en-US" sz="2600"/>
              <a:t>Radiation Dermatitis</a:t>
            </a:r>
            <a:endParaRPr lang="en-US" sz="2600">
              <a:solidFill>
                <a:srgbClr val="000000"/>
              </a:solidFill>
            </a:endParaRPr>
          </a:p>
          <a:p>
            <a:r>
              <a:rPr lang="en-US" sz="2600"/>
              <a:t>Fullness/tenderness of the     treated breast</a:t>
            </a:r>
            <a:endParaRPr lang="en-US" sz="2600">
              <a:solidFill>
                <a:srgbClr val="000000"/>
              </a:solidFill>
            </a:endParaRPr>
          </a:p>
          <a:p>
            <a:r>
              <a:rPr lang="en-US" sz="2600">
                <a:solidFill>
                  <a:srgbClr val="404040"/>
                </a:solidFill>
              </a:rPr>
              <a:t>Feeling of lump in the throat/chest</a:t>
            </a:r>
          </a:p>
          <a:p>
            <a:pPr marL="0" indent="0">
              <a:buNone/>
            </a:pPr>
            <a:endParaRPr lang="en-US" sz="2600">
              <a:solidFill>
                <a:srgbClr val="404040"/>
              </a:solidFill>
            </a:endParaRPr>
          </a:p>
          <a:p>
            <a:endParaRPr lang="en-US" sz="2600">
              <a:solidFill>
                <a:srgbClr val="000000"/>
              </a:solidFill>
            </a:endParaRPr>
          </a:p>
          <a:p>
            <a:endParaRPr lang="en-US"/>
          </a:p>
        </p:txBody>
      </p:sp>
      <p:pic>
        <p:nvPicPr>
          <p:cNvPr id="8" name="Audio 7">
            <a:extLst>
              <a:ext uri="{FF2B5EF4-FFF2-40B4-BE49-F238E27FC236}">
                <a16:creationId xmlns:a16="http://schemas.microsoft.com/office/drawing/2014/main" id="{04B59C05-161C-1E71-4BBF-3C5D5865D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7681213"/>
      </p:ext>
    </p:extLst>
  </p:cSld>
  <p:clrMapOvr>
    <a:masterClrMapping/>
  </p:clrMapOvr>
  <mc:AlternateContent xmlns:mc="http://schemas.openxmlformats.org/markup-compatibility/2006" xmlns:p14="http://schemas.microsoft.com/office/powerpoint/2010/main">
    <mc:Choice Requires="p14">
      <p:transition spd="slow" p14:dur="2000" advTm="35687"/>
    </mc:Choice>
    <mc:Fallback xmlns="">
      <p:transition spd="slow" advTm="3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a:t>Site Specific Side Effects (</a:t>
            </a:r>
            <a:r>
              <a:rPr lang="en-US" sz="4400" err="1"/>
              <a:t>Con’t</a:t>
            </a:r>
            <a:r>
              <a:rPr lang="en-US" sz="4400"/>
              <a:t>)</a:t>
            </a:r>
          </a:p>
        </p:txBody>
      </p:sp>
      <p:sp>
        <p:nvSpPr>
          <p:cNvPr id="10" name="Text Placeholder 9">
            <a:extLst>
              <a:ext uri="{FF2B5EF4-FFF2-40B4-BE49-F238E27FC236}">
                <a16:creationId xmlns:a16="http://schemas.microsoft.com/office/drawing/2014/main" id="{4A81195C-33B0-28F1-AFA0-8755F80DB6C7}"/>
              </a:ext>
            </a:extLst>
          </p:cNvPr>
          <p:cNvSpPr>
            <a:spLocks noGrp="1"/>
          </p:cNvSpPr>
          <p:nvPr>
            <p:ph type="body" idx="1"/>
          </p:nvPr>
        </p:nvSpPr>
        <p:spPr>
          <a:xfrm>
            <a:off x="791539" y="2315369"/>
            <a:ext cx="4825157" cy="576262"/>
          </a:xfrm>
        </p:spPr>
        <p:txBody>
          <a:bodyPr/>
          <a:lstStyle/>
          <a:p>
            <a:r>
              <a:rPr lang="en-US"/>
              <a:t>Brain</a:t>
            </a:r>
          </a:p>
        </p:txBody>
      </p:sp>
      <p:sp>
        <p:nvSpPr>
          <p:cNvPr id="3" name="Content Placeholder 2"/>
          <p:cNvSpPr>
            <a:spLocks noGrp="1"/>
          </p:cNvSpPr>
          <p:nvPr>
            <p:ph sz="half" idx="2"/>
          </p:nvPr>
        </p:nvSpPr>
        <p:spPr>
          <a:xfrm>
            <a:off x="691662" y="2916054"/>
            <a:ext cx="5288450" cy="3103747"/>
          </a:xfrm>
        </p:spPr>
        <p:txBody>
          <a:bodyPr>
            <a:normAutofit fontScale="55000" lnSpcReduction="20000"/>
          </a:bodyPr>
          <a:lstStyle/>
          <a:p>
            <a:pPr lvl="0">
              <a:buFont typeface="Wingdings" panose="05000000000000000000" pitchFamily="2" charset="2"/>
              <a:buChar char="§"/>
            </a:pPr>
            <a:r>
              <a:rPr lang="en-US" sz="3200">
                <a:latin typeface="+mj-lt"/>
              </a:rPr>
              <a:t>Hair loss in the treatment field</a:t>
            </a:r>
          </a:p>
          <a:p>
            <a:pPr lvl="0">
              <a:buFont typeface="Wingdings" panose="05000000000000000000" pitchFamily="2" charset="2"/>
              <a:buChar char="§"/>
            </a:pPr>
            <a:r>
              <a:rPr lang="en-US" sz="3200">
                <a:latin typeface="+mj-lt"/>
              </a:rPr>
              <a:t>Skin changes, scalp, and ear irritation</a:t>
            </a:r>
          </a:p>
          <a:p>
            <a:pPr lvl="0">
              <a:buFont typeface="Wingdings" panose="05000000000000000000" pitchFamily="2" charset="2"/>
              <a:buChar char="§"/>
            </a:pPr>
            <a:r>
              <a:rPr lang="en-US" sz="3200">
                <a:latin typeface="+mj-lt"/>
              </a:rPr>
              <a:t>“Plugged up” ears with decreased hearing (if ears are in the field)</a:t>
            </a:r>
          </a:p>
          <a:p>
            <a:pPr lvl="0">
              <a:buFont typeface="Wingdings" panose="05000000000000000000" pitchFamily="2" charset="2"/>
              <a:buChar char="§"/>
            </a:pPr>
            <a:r>
              <a:rPr lang="en-US" sz="3200">
                <a:latin typeface="+mj-lt"/>
              </a:rPr>
              <a:t>Drowsiness or fatigue</a:t>
            </a:r>
          </a:p>
          <a:p>
            <a:pPr lvl="0">
              <a:buFont typeface="Wingdings" panose="05000000000000000000" pitchFamily="2" charset="2"/>
              <a:buChar char="§"/>
            </a:pPr>
            <a:r>
              <a:rPr lang="en-US" sz="3200">
                <a:latin typeface="+mj-lt"/>
              </a:rPr>
              <a:t>Headaches </a:t>
            </a:r>
          </a:p>
          <a:p>
            <a:pPr lvl="0">
              <a:buFont typeface="Wingdings" panose="05000000000000000000" pitchFamily="2" charset="2"/>
              <a:buChar char="§"/>
            </a:pPr>
            <a:r>
              <a:rPr lang="en-US" sz="3200">
                <a:latin typeface="+mj-lt"/>
              </a:rPr>
              <a:t>Nausea</a:t>
            </a:r>
          </a:p>
          <a:p>
            <a:pPr lvl="0">
              <a:buFont typeface="Wingdings" panose="05000000000000000000" pitchFamily="2" charset="2"/>
              <a:buChar char="§"/>
            </a:pPr>
            <a:r>
              <a:rPr lang="en-US" sz="3200">
                <a:latin typeface="+mj-lt"/>
              </a:rPr>
              <a:t>Vomiting </a:t>
            </a:r>
          </a:p>
          <a:p>
            <a:pPr lvl="0">
              <a:buFont typeface="Wingdings" panose="05000000000000000000" pitchFamily="2" charset="2"/>
              <a:buChar char="§"/>
            </a:pPr>
            <a:r>
              <a:rPr lang="en-US" sz="3200">
                <a:latin typeface="+mj-lt"/>
              </a:rPr>
              <a:t>Trouble with memory and speech</a:t>
            </a:r>
          </a:p>
          <a:p>
            <a:pPr marL="0" indent="0">
              <a:buNone/>
            </a:pPr>
            <a:endParaRPr lang="en-US" sz="2900">
              <a:latin typeface="+mj-lt"/>
            </a:endParaRPr>
          </a:p>
          <a:p>
            <a:pPr>
              <a:buFont typeface="Wingdings" panose="05000000000000000000" pitchFamily="2" charset="2"/>
              <a:buChar char="§"/>
            </a:pPr>
            <a:endParaRPr lang="en-US" sz="2800">
              <a:latin typeface="+mj-lt"/>
            </a:endParaRPr>
          </a:p>
        </p:txBody>
      </p:sp>
      <p:sp>
        <p:nvSpPr>
          <p:cNvPr id="11" name="Text Placeholder 10">
            <a:extLst>
              <a:ext uri="{FF2B5EF4-FFF2-40B4-BE49-F238E27FC236}">
                <a16:creationId xmlns:a16="http://schemas.microsoft.com/office/drawing/2014/main" id="{79DED32D-F511-7E84-1ABF-44CF456A593E}"/>
              </a:ext>
            </a:extLst>
          </p:cNvPr>
          <p:cNvSpPr>
            <a:spLocks noGrp="1"/>
          </p:cNvSpPr>
          <p:nvPr>
            <p:ph type="body" sz="quarter" idx="3"/>
          </p:nvPr>
        </p:nvSpPr>
        <p:spPr>
          <a:xfrm>
            <a:off x="6208712" y="2339792"/>
            <a:ext cx="4825159" cy="576262"/>
          </a:xfrm>
        </p:spPr>
        <p:txBody>
          <a:bodyPr/>
          <a:lstStyle/>
          <a:p>
            <a:r>
              <a:rPr lang="en-US" sz="2400"/>
              <a:t>Chest/Thorax/Lung</a:t>
            </a:r>
            <a:endParaRPr lang="en-US"/>
          </a:p>
        </p:txBody>
      </p:sp>
      <p:sp>
        <p:nvSpPr>
          <p:cNvPr id="12" name="Content Placeholder 11">
            <a:extLst>
              <a:ext uri="{FF2B5EF4-FFF2-40B4-BE49-F238E27FC236}">
                <a16:creationId xmlns:a16="http://schemas.microsoft.com/office/drawing/2014/main" id="{1B805135-B07F-E123-E782-77332AB62C7C}"/>
              </a:ext>
            </a:extLst>
          </p:cNvPr>
          <p:cNvSpPr>
            <a:spLocks noGrp="1"/>
          </p:cNvSpPr>
          <p:nvPr>
            <p:ph sz="quarter" idx="4"/>
          </p:nvPr>
        </p:nvSpPr>
        <p:spPr/>
        <p:txBody>
          <a:bodyPr>
            <a:normAutofit fontScale="55000" lnSpcReduction="20000"/>
          </a:bodyPr>
          <a:lstStyle/>
          <a:p>
            <a:pPr>
              <a:buFont typeface="Wingdings" panose="05000000000000000000" pitchFamily="2" charset="2"/>
              <a:buChar char="§"/>
            </a:pPr>
            <a:r>
              <a:rPr lang="en-US" sz="3200">
                <a:latin typeface="+mj-lt"/>
              </a:rPr>
              <a:t>Discomfort when swallowing</a:t>
            </a:r>
            <a:r>
              <a:rPr lang="en-US" sz="3200" b="1">
                <a:latin typeface="+mj-lt"/>
              </a:rPr>
              <a:t> </a:t>
            </a:r>
            <a:endParaRPr lang="en-US" sz="3200">
              <a:latin typeface="+mj-lt"/>
            </a:endParaRPr>
          </a:p>
          <a:p>
            <a:pPr>
              <a:buFont typeface="Wingdings" panose="05000000000000000000" pitchFamily="2" charset="2"/>
              <a:buChar char="§"/>
            </a:pPr>
            <a:r>
              <a:rPr lang="en-US" sz="3200">
                <a:latin typeface="+mj-lt"/>
              </a:rPr>
              <a:t>Difficulty swallowing or a “lump in throat” sensation</a:t>
            </a:r>
            <a:r>
              <a:rPr lang="en-US" sz="3200" b="1">
                <a:latin typeface="+mj-lt"/>
              </a:rPr>
              <a:t> </a:t>
            </a:r>
            <a:endParaRPr lang="en-US" sz="3200">
              <a:latin typeface="+mj-lt"/>
            </a:endParaRPr>
          </a:p>
          <a:p>
            <a:pPr>
              <a:buFont typeface="Wingdings" panose="05000000000000000000" pitchFamily="2" charset="2"/>
              <a:buChar char="§"/>
            </a:pPr>
            <a:r>
              <a:rPr lang="en-US" sz="3200">
                <a:latin typeface="+mj-lt"/>
              </a:rPr>
              <a:t>Cough</a:t>
            </a:r>
            <a:r>
              <a:rPr lang="en-US" sz="3200" b="1">
                <a:latin typeface="+mj-lt"/>
              </a:rPr>
              <a:t> </a:t>
            </a:r>
            <a:endParaRPr lang="en-US" sz="3200">
              <a:latin typeface="+mj-lt"/>
            </a:endParaRPr>
          </a:p>
          <a:p>
            <a:pPr>
              <a:buFont typeface="Wingdings" panose="05000000000000000000" pitchFamily="2" charset="2"/>
              <a:buChar char="§"/>
            </a:pPr>
            <a:r>
              <a:rPr lang="en-US" sz="3200">
                <a:latin typeface="+mj-lt"/>
              </a:rPr>
              <a:t>Radiation Dermatitis</a:t>
            </a:r>
            <a:r>
              <a:rPr lang="en-US" sz="3200" b="1">
                <a:latin typeface="+mj-lt"/>
              </a:rPr>
              <a:t> </a:t>
            </a:r>
            <a:endParaRPr lang="en-US" sz="3200">
              <a:latin typeface="+mj-lt"/>
            </a:endParaRPr>
          </a:p>
          <a:p>
            <a:pPr lvl="0">
              <a:buFont typeface="Wingdings" panose="05000000000000000000" pitchFamily="2" charset="2"/>
              <a:buChar char="§"/>
            </a:pPr>
            <a:r>
              <a:rPr lang="en-US" sz="3200">
                <a:latin typeface="+mj-lt"/>
              </a:rPr>
              <a:t>Loss of appetite</a:t>
            </a:r>
          </a:p>
          <a:p>
            <a:pPr>
              <a:buFont typeface="Wingdings" panose="05000000000000000000" pitchFamily="2" charset="2"/>
              <a:buChar char="§"/>
            </a:pPr>
            <a:r>
              <a:rPr lang="en-US" sz="3200">
                <a:latin typeface="+mj-lt"/>
              </a:rPr>
              <a:t>Fatigue </a:t>
            </a:r>
          </a:p>
          <a:p>
            <a:endParaRPr lang="en-US"/>
          </a:p>
        </p:txBody>
      </p:sp>
      <p:pic>
        <p:nvPicPr>
          <p:cNvPr id="5" name="Audio 4">
            <a:extLst>
              <a:ext uri="{FF2B5EF4-FFF2-40B4-BE49-F238E27FC236}">
                <a16:creationId xmlns:a16="http://schemas.microsoft.com/office/drawing/2014/main" id="{6201FFA6-F519-E694-510D-2FA8C62E06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48004512"/>
      </p:ext>
    </p:extLst>
  </p:cSld>
  <p:clrMapOvr>
    <a:masterClrMapping/>
  </p:clrMapOvr>
  <mc:AlternateContent xmlns:mc="http://schemas.openxmlformats.org/markup-compatibility/2006" xmlns:p14="http://schemas.microsoft.com/office/powerpoint/2010/main">
    <mc:Choice Requires="p14">
      <p:transition spd="slow" p14:dur="2000" advTm="29395"/>
    </mc:Choice>
    <mc:Fallback xmlns="">
      <p:transition spd="slow" advTm="2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23" y="973668"/>
            <a:ext cx="11054861" cy="706964"/>
          </a:xfrm>
        </p:spPr>
        <p:txBody>
          <a:bodyPr/>
          <a:lstStyle/>
          <a:p>
            <a:pPr algn="ctr"/>
            <a:r>
              <a:rPr lang="en-US" sz="4400"/>
              <a:t>Site Specific Side Effects (</a:t>
            </a:r>
            <a:r>
              <a:rPr lang="en-US" sz="4400" err="1"/>
              <a:t>Con’t</a:t>
            </a:r>
            <a:r>
              <a:rPr lang="en-US" sz="4400"/>
              <a:t>)</a:t>
            </a:r>
          </a:p>
        </p:txBody>
      </p:sp>
      <p:sp>
        <p:nvSpPr>
          <p:cNvPr id="9" name="Text Placeholder 8">
            <a:extLst>
              <a:ext uri="{FF2B5EF4-FFF2-40B4-BE49-F238E27FC236}">
                <a16:creationId xmlns:a16="http://schemas.microsoft.com/office/drawing/2014/main" id="{570E4A34-EFFC-6EC1-A62D-A73C2233415F}"/>
              </a:ext>
            </a:extLst>
          </p:cNvPr>
          <p:cNvSpPr>
            <a:spLocks noGrp="1"/>
          </p:cNvSpPr>
          <p:nvPr>
            <p:ph type="body" idx="1"/>
          </p:nvPr>
        </p:nvSpPr>
        <p:spPr/>
        <p:txBody>
          <a:bodyPr/>
          <a:lstStyle/>
          <a:p>
            <a:r>
              <a:rPr lang="en-US" sz="3200"/>
              <a:t>Female Pelvis</a:t>
            </a:r>
          </a:p>
        </p:txBody>
      </p:sp>
      <p:sp>
        <p:nvSpPr>
          <p:cNvPr id="3" name="Content Placeholder 2"/>
          <p:cNvSpPr>
            <a:spLocks noGrp="1"/>
          </p:cNvSpPr>
          <p:nvPr>
            <p:ph sz="half" idx="2"/>
          </p:nvPr>
        </p:nvSpPr>
        <p:spPr/>
        <p:txBody>
          <a:bodyPr vert="horz" lIns="91440" tIns="45720" rIns="91440" bIns="45720" rtlCol="0" anchor="t">
            <a:normAutofit/>
          </a:bodyPr>
          <a:lstStyle/>
          <a:p>
            <a:pPr lvl="0">
              <a:buFont typeface="Wingdings" panose="05000000000000000000" pitchFamily="2" charset="2"/>
              <a:buChar char="§"/>
            </a:pPr>
            <a:r>
              <a:rPr lang="en-US" sz="2000">
                <a:latin typeface="+mj-lt"/>
              </a:rPr>
              <a:t>Fatigue</a:t>
            </a:r>
          </a:p>
          <a:p>
            <a:pPr lvl="0">
              <a:buFont typeface="Wingdings" panose="05000000000000000000" pitchFamily="2" charset="2"/>
              <a:buChar char="§"/>
            </a:pPr>
            <a:r>
              <a:rPr lang="en-US" sz="2000">
                <a:latin typeface="+mj-lt"/>
              </a:rPr>
              <a:t>Diarrhea</a:t>
            </a:r>
          </a:p>
          <a:p>
            <a:pPr>
              <a:buFont typeface="Wingdings" panose="05000000000000000000" pitchFamily="2" charset="2"/>
              <a:buChar char="§"/>
            </a:pPr>
            <a:r>
              <a:rPr lang="en-US" sz="2000">
                <a:latin typeface="+mj-lt"/>
              </a:rPr>
              <a:t>Radiation Dermatitis</a:t>
            </a:r>
          </a:p>
          <a:p>
            <a:pPr lvl="0">
              <a:buFont typeface="Wingdings" panose="05000000000000000000" pitchFamily="2" charset="2"/>
              <a:buChar char="§"/>
            </a:pPr>
            <a:r>
              <a:rPr lang="en-US" sz="2000">
                <a:latin typeface="+mj-lt"/>
              </a:rPr>
              <a:t>Urinary symptoms</a:t>
            </a: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sp>
        <p:nvSpPr>
          <p:cNvPr id="10" name="Text Placeholder 9">
            <a:extLst>
              <a:ext uri="{FF2B5EF4-FFF2-40B4-BE49-F238E27FC236}">
                <a16:creationId xmlns:a16="http://schemas.microsoft.com/office/drawing/2014/main" id="{A98961E4-6BEF-AB01-0921-1EF83837666A}"/>
              </a:ext>
            </a:extLst>
          </p:cNvPr>
          <p:cNvSpPr>
            <a:spLocks noGrp="1"/>
          </p:cNvSpPr>
          <p:nvPr>
            <p:ph type="body" sz="quarter" idx="3"/>
          </p:nvPr>
        </p:nvSpPr>
        <p:spPr/>
        <p:txBody>
          <a:bodyPr/>
          <a:lstStyle/>
          <a:p>
            <a:r>
              <a:rPr lang="en-US" sz="3200"/>
              <a:t>Male Pelvis</a:t>
            </a:r>
          </a:p>
        </p:txBody>
      </p:sp>
      <p:sp>
        <p:nvSpPr>
          <p:cNvPr id="11" name="Content Placeholder 10">
            <a:extLst>
              <a:ext uri="{FF2B5EF4-FFF2-40B4-BE49-F238E27FC236}">
                <a16:creationId xmlns:a16="http://schemas.microsoft.com/office/drawing/2014/main" id="{328C4FA0-1470-82E2-1A85-E4F95226B9D7}"/>
              </a:ext>
            </a:extLst>
          </p:cNvPr>
          <p:cNvSpPr>
            <a:spLocks noGrp="1"/>
          </p:cNvSpPr>
          <p:nvPr>
            <p:ph sz="quarter" idx="4"/>
          </p:nvPr>
        </p:nvSpPr>
        <p:spPr/>
        <p:txBody>
          <a:bodyPr>
            <a:normAutofit/>
          </a:bodyPr>
          <a:lstStyle/>
          <a:p>
            <a:pPr lvl="0">
              <a:buFont typeface="Wingdings" panose="05000000000000000000" pitchFamily="2" charset="2"/>
              <a:buChar char="§"/>
            </a:pPr>
            <a:r>
              <a:rPr lang="en-US" sz="1800"/>
              <a:t>Urinary Symptoms,</a:t>
            </a:r>
          </a:p>
          <a:p>
            <a:pPr lvl="1">
              <a:buFont typeface="Wingdings" panose="05000000000000000000" pitchFamily="2" charset="2"/>
              <a:buChar char="§"/>
            </a:pPr>
            <a:r>
              <a:rPr lang="en-US"/>
              <a:t>Frequency, urgency, incontinence</a:t>
            </a:r>
          </a:p>
          <a:p>
            <a:pPr lvl="0">
              <a:buFont typeface="Wingdings" panose="05000000000000000000" pitchFamily="2" charset="2"/>
              <a:buChar char="§"/>
            </a:pPr>
            <a:r>
              <a:rPr lang="en-US" sz="1800"/>
              <a:t>Blood in urine</a:t>
            </a:r>
          </a:p>
          <a:p>
            <a:pPr lvl="0">
              <a:buFont typeface="Wingdings" panose="05000000000000000000" pitchFamily="2" charset="2"/>
              <a:buChar char="§"/>
            </a:pPr>
            <a:r>
              <a:rPr lang="en-US" sz="1800"/>
              <a:t>GI symptoms </a:t>
            </a:r>
          </a:p>
          <a:p>
            <a:pPr lvl="0">
              <a:buFont typeface="Wingdings" panose="05000000000000000000" pitchFamily="2" charset="2"/>
              <a:buChar char="§"/>
            </a:pPr>
            <a:r>
              <a:rPr lang="en-US"/>
              <a:t>Proctitis</a:t>
            </a:r>
          </a:p>
          <a:p>
            <a:pPr lvl="0">
              <a:buFont typeface="Wingdings" panose="05000000000000000000" pitchFamily="2" charset="2"/>
              <a:buChar char="§"/>
            </a:pPr>
            <a:r>
              <a:rPr lang="en-US" sz="1800"/>
              <a:t>Sexual Dysfunction</a:t>
            </a:r>
          </a:p>
          <a:p>
            <a:pPr lvl="0">
              <a:buFont typeface="Wingdings" panose="05000000000000000000" pitchFamily="2" charset="2"/>
              <a:buChar char="§"/>
            </a:pPr>
            <a:r>
              <a:rPr lang="en-US"/>
              <a:t>Fatigue</a:t>
            </a:r>
            <a:endParaRPr lang="en-US" sz="1800"/>
          </a:p>
          <a:p>
            <a:endParaRPr lang="en-US"/>
          </a:p>
        </p:txBody>
      </p:sp>
      <p:pic>
        <p:nvPicPr>
          <p:cNvPr id="5" name="Audio 4">
            <a:extLst>
              <a:ext uri="{FF2B5EF4-FFF2-40B4-BE49-F238E27FC236}">
                <a16:creationId xmlns:a16="http://schemas.microsoft.com/office/drawing/2014/main" id="{0045382B-8D21-03EB-339B-D84F45EE9A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39739518"/>
      </p:ext>
    </p:extLst>
  </p:cSld>
  <p:clrMapOvr>
    <a:masterClrMapping/>
  </p:clrMapOvr>
  <mc:AlternateContent xmlns:mc="http://schemas.openxmlformats.org/markup-compatibility/2006" xmlns:p14="http://schemas.microsoft.com/office/powerpoint/2010/main">
    <mc:Choice Requires="p14">
      <p:transition spd="slow" p14:dur="2000" advTm="47703"/>
    </mc:Choice>
    <mc:Fallback xmlns="">
      <p:transition spd="slow" advTm="47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a:t>Site Specific Side Effects (</a:t>
            </a:r>
            <a:r>
              <a:rPr lang="en-US" sz="4400" err="1"/>
              <a:t>Con’t</a:t>
            </a:r>
            <a:r>
              <a:rPr lang="en-US" sz="4400"/>
              <a:t>)</a:t>
            </a:r>
          </a:p>
        </p:txBody>
      </p:sp>
      <p:sp>
        <p:nvSpPr>
          <p:cNvPr id="9" name="Text Placeholder 8">
            <a:extLst>
              <a:ext uri="{FF2B5EF4-FFF2-40B4-BE49-F238E27FC236}">
                <a16:creationId xmlns:a16="http://schemas.microsoft.com/office/drawing/2014/main" id="{6BA70581-1F3D-320E-C170-E457467CAB1F}"/>
              </a:ext>
            </a:extLst>
          </p:cNvPr>
          <p:cNvSpPr>
            <a:spLocks noGrp="1"/>
          </p:cNvSpPr>
          <p:nvPr>
            <p:ph type="body" idx="1"/>
          </p:nvPr>
        </p:nvSpPr>
        <p:spPr/>
        <p:txBody>
          <a:bodyPr/>
          <a:lstStyle/>
          <a:p>
            <a:r>
              <a:rPr lang="en-US"/>
              <a:t>Head and Neck</a:t>
            </a:r>
          </a:p>
        </p:txBody>
      </p:sp>
      <p:sp>
        <p:nvSpPr>
          <p:cNvPr id="3" name="Content Placeholder 2"/>
          <p:cNvSpPr>
            <a:spLocks noGrp="1"/>
          </p:cNvSpPr>
          <p:nvPr>
            <p:ph sz="half" idx="2"/>
          </p:nvPr>
        </p:nvSpPr>
        <p:spPr/>
        <p:txBody>
          <a:bodyPr vert="horz" lIns="91440" tIns="45720" rIns="91440" bIns="45720" rtlCol="0" anchor="t">
            <a:normAutofit fontScale="92500" lnSpcReduction="20000"/>
          </a:bodyPr>
          <a:lstStyle/>
          <a:p>
            <a:pPr marL="0" indent="0">
              <a:buNone/>
            </a:pPr>
            <a:endParaRPr lang="en-US" sz="2400"/>
          </a:p>
          <a:p>
            <a:pPr lvl="0">
              <a:buFont typeface="Wingdings" panose="05000000000000000000" pitchFamily="2" charset="2"/>
              <a:buChar char="§"/>
            </a:pPr>
            <a:r>
              <a:rPr lang="en-US"/>
              <a:t>Fatigue</a:t>
            </a:r>
          </a:p>
          <a:p>
            <a:pPr lvl="0">
              <a:buFont typeface="Wingdings" panose="05000000000000000000" pitchFamily="2" charset="2"/>
              <a:buChar char="§"/>
            </a:pPr>
            <a:r>
              <a:rPr lang="en-US"/>
              <a:t>Soreness or discomfort around the front of the ears and the jaw</a:t>
            </a:r>
          </a:p>
          <a:p>
            <a:pPr lvl="0">
              <a:buFont typeface="Wingdings" panose="05000000000000000000" pitchFamily="2" charset="2"/>
              <a:buChar char="§"/>
            </a:pPr>
            <a:r>
              <a:rPr lang="en-US"/>
              <a:t>Dry mouth</a:t>
            </a:r>
          </a:p>
          <a:p>
            <a:pPr lvl="0">
              <a:buFont typeface="Wingdings" panose="05000000000000000000" pitchFamily="2" charset="2"/>
              <a:buChar char="§"/>
            </a:pPr>
            <a:r>
              <a:rPr lang="en-US"/>
              <a:t>Changes in how food tastes</a:t>
            </a: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sp>
        <p:nvSpPr>
          <p:cNvPr id="4" name="Content Placeholder 3"/>
          <p:cNvSpPr>
            <a:spLocks noGrp="1"/>
          </p:cNvSpPr>
          <p:nvPr>
            <p:ph sz="quarter" idx="4"/>
          </p:nvPr>
        </p:nvSpPr>
        <p:spPr/>
        <p:txBody>
          <a:bodyPr vert="horz" lIns="91440" tIns="45720" rIns="91440" bIns="45720" rtlCol="0" anchor="t">
            <a:normAutofit fontScale="92500" lnSpcReduction="20000"/>
          </a:bodyPr>
          <a:lstStyle/>
          <a:p>
            <a:pPr marL="0" indent="0">
              <a:buNone/>
            </a:pPr>
            <a:endParaRPr lang="en-US" sz="2400"/>
          </a:p>
          <a:p>
            <a:pPr lvl="0">
              <a:buFont typeface="Wingdings" panose="05000000000000000000" pitchFamily="2" charset="2"/>
              <a:buChar char="§"/>
            </a:pPr>
            <a:r>
              <a:rPr lang="en-US"/>
              <a:t>Decreased appetite</a:t>
            </a:r>
          </a:p>
          <a:p>
            <a:pPr lvl="0">
              <a:buFont typeface="Wingdings" panose="05000000000000000000" pitchFamily="2" charset="2"/>
              <a:buChar char="§"/>
            </a:pPr>
            <a:r>
              <a:rPr lang="en-US"/>
              <a:t>Weight loss</a:t>
            </a:r>
          </a:p>
          <a:p>
            <a:pPr>
              <a:buFont typeface="Wingdings" panose="05000000000000000000" pitchFamily="2" charset="2"/>
              <a:buChar char="§"/>
            </a:pPr>
            <a:r>
              <a:rPr lang="en-US"/>
              <a:t>Decrease in saliva or thick saliva. </a:t>
            </a:r>
          </a:p>
          <a:p>
            <a:pPr lvl="0">
              <a:buFont typeface="Wingdings" panose="05000000000000000000" pitchFamily="2" charset="2"/>
              <a:buChar char="§"/>
            </a:pPr>
            <a:r>
              <a:rPr lang="en-US"/>
              <a:t>Soreness of tongue, mouth.</a:t>
            </a:r>
          </a:p>
          <a:p>
            <a:pPr lvl="0">
              <a:buFont typeface="Wingdings" panose="05000000000000000000" pitchFamily="2" charset="2"/>
              <a:buChar char="§"/>
            </a:pPr>
            <a:r>
              <a:rPr lang="en-US"/>
              <a:t>Pain when swallowing</a:t>
            </a:r>
          </a:p>
          <a:p>
            <a:pPr>
              <a:buFont typeface="Wingdings" panose="05000000000000000000" pitchFamily="2" charset="2"/>
              <a:buChar char="§"/>
            </a:pPr>
            <a:r>
              <a:rPr lang="en-US"/>
              <a:t>Radiation Dermatitis</a:t>
            </a:r>
          </a:p>
          <a:p>
            <a:pPr lvl="0">
              <a:buFont typeface="Wingdings" panose="05000000000000000000" pitchFamily="2" charset="2"/>
              <a:buChar char="§"/>
            </a:pPr>
            <a:r>
              <a:rPr lang="en-US"/>
              <a:t>Voice change or cough</a:t>
            </a:r>
          </a:p>
          <a:p>
            <a:endParaRPr lang="en-US"/>
          </a:p>
        </p:txBody>
      </p:sp>
      <p:pic>
        <p:nvPicPr>
          <p:cNvPr id="6" name="Audio 5">
            <a:extLst>
              <a:ext uri="{FF2B5EF4-FFF2-40B4-BE49-F238E27FC236}">
                <a16:creationId xmlns:a16="http://schemas.microsoft.com/office/drawing/2014/main" id="{4F552F05-4096-5E7C-3D2B-EC156EACCA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03918120"/>
      </p:ext>
    </p:extLst>
  </p:cSld>
  <p:clrMapOvr>
    <a:masterClrMapping/>
  </p:clrMapOvr>
  <mc:AlternateContent xmlns:mc="http://schemas.openxmlformats.org/markup-compatibility/2006" xmlns:p14="http://schemas.microsoft.com/office/powerpoint/2010/main">
    <mc:Choice Requires="p14">
      <p:transition spd="slow" p14:dur="2000" advTm="55308"/>
    </mc:Choice>
    <mc:Fallback xmlns="">
      <p:transition spd="slow" advTm="5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a:t>Site Specific Side Effects (</a:t>
            </a:r>
            <a:r>
              <a:rPr lang="en-US" sz="4400" err="1"/>
              <a:t>Con’t</a:t>
            </a:r>
            <a:r>
              <a:rPr lang="en-US" sz="4400"/>
              <a:t>)</a:t>
            </a:r>
          </a:p>
        </p:txBody>
      </p:sp>
      <p:sp>
        <p:nvSpPr>
          <p:cNvPr id="10" name="Text Placeholder 9">
            <a:extLst>
              <a:ext uri="{FF2B5EF4-FFF2-40B4-BE49-F238E27FC236}">
                <a16:creationId xmlns:a16="http://schemas.microsoft.com/office/drawing/2014/main" id="{9D85CEAA-71D0-1BC4-A6EE-584BA3C5BEA5}"/>
              </a:ext>
            </a:extLst>
          </p:cNvPr>
          <p:cNvSpPr>
            <a:spLocks noGrp="1"/>
          </p:cNvSpPr>
          <p:nvPr>
            <p:ph type="body" idx="1"/>
          </p:nvPr>
        </p:nvSpPr>
        <p:spPr/>
        <p:txBody>
          <a:bodyPr/>
          <a:lstStyle/>
          <a:p>
            <a:r>
              <a:rPr lang="en-US"/>
              <a:t>Skin</a:t>
            </a:r>
          </a:p>
        </p:txBody>
      </p:sp>
      <p:sp>
        <p:nvSpPr>
          <p:cNvPr id="3" name="Content Placeholder 2"/>
          <p:cNvSpPr>
            <a:spLocks noGrp="1"/>
          </p:cNvSpPr>
          <p:nvPr>
            <p:ph sz="half" idx="2"/>
          </p:nvPr>
        </p:nvSpPr>
        <p:spPr/>
        <p:txBody>
          <a:bodyPr>
            <a:normAutofit fontScale="92500" lnSpcReduction="10000"/>
          </a:bodyPr>
          <a:lstStyle/>
          <a:p>
            <a:pPr>
              <a:buFont typeface="Wingdings" panose="05000000000000000000" pitchFamily="2" charset="2"/>
              <a:buChar char="§"/>
            </a:pPr>
            <a:r>
              <a:rPr lang="en-US" sz="2400">
                <a:latin typeface="+mj-lt"/>
              </a:rPr>
              <a:t>Redness of the skin</a:t>
            </a:r>
          </a:p>
          <a:p>
            <a:pPr>
              <a:buFont typeface="Wingdings" panose="05000000000000000000" pitchFamily="2" charset="2"/>
              <a:buChar char="§"/>
            </a:pPr>
            <a:r>
              <a:rPr lang="en-US" sz="2400">
                <a:latin typeface="+mj-lt"/>
              </a:rPr>
              <a:t>Dry and Peeling Skin</a:t>
            </a:r>
          </a:p>
          <a:p>
            <a:pPr>
              <a:buFont typeface="Wingdings" panose="05000000000000000000" pitchFamily="2" charset="2"/>
              <a:buChar char="§"/>
            </a:pPr>
            <a:r>
              <a:rPr lang="en-US" sz="2400">
                <a:latin typeface="+mj-lt"/>
              </a:rPr>
              <a:t>Itching of the Skin</a:t>
            </a:r>
          </a:p>
          <a:p>
            <a:pPr>
              <a:buFont typeface="Wingdings" panose="05000000000000000000" pitchFamily="2" charset="2"/>
              <a:buChar char="§"/>
            </a:pPr>
            <a:r>
              <a:rPr lang="en-US" sz="2400">
                <a:latin typeface="+mj-lt"/>
              </a:rPr>
              <a:t>Swelling of the Treatment Area</a:t>
            </a:r>
          </a:p>
          <a:p>
            <a:pPr>
              <a:buFont typeface="Wingdings" panose="05000000000000000000" pitchFamily="2" charset="2"/>
              <a:buChar char="§"/>
            </a:pPr>
            <a:r>
              <a:rPr lang="en-US" sz="2400">
                <a:latin typeface="+mj-lt"/>
              </a:rPr>
              <a:t>Hair Loss of the Treatment Area</a:t>
            </a:r>
          </a:p>
          <a:p>
            <a:pPr>
              <a:buFont typeface="Wingdings" panose="05000000000000000000" pitchFamily="2" charset="2"/>
              <a:buChar char="§"/>
            </a:pPr>
            <a:endParaRPr lang="en-US" sz="2800">
              <a:latin typeface="+mj-lt"/>
            </a:endParaRPr>
          </a:p>
        </p:txBody>
      </p:sp>
      <p:sp>
        <p:nvSpPr>
          <p:cNvPr id="11" name="Text Placeholder 10">
            <a:extLst>
              <a:ext uri="{FF2B5EF4-FFF2-40B4-BE49-F238E27FC236}">
                <a16:creationId xmlns:a16="http://schemas.microsoft.com/office/drawing/2014/main" id="{B815BE5C-6D3A-50E1-6A17-89EF5D4E14FB}"/>
              </a:ext>
            </a:extLst>
          </p:cNvPr>
          <p:cNvSpPr>
            <a:spLocks noGrp="1"/>
          </p:cNvSpPr>
          <p:nvPr>
            <p:ph type="body" sz="quarter" idx="3"/>
          </p:nvPr>
        </p:nvSpPr>
        <p:spPr/>
        <p:txBody>
          <a:bodyPr/>
          <a:lstStyle/>
          <a:p>
            <a:r>
              <a:rPr lang="en-US"/>
              <a:t>Spine</a:t>
            </a:r>
          </a:p>
        </p:txBody>
      </p:sp>
      <p:sp>
        <p:nvSpPr>
          <p:cNvPr id="4" name="Content Placeholder 3"/>
          <p:cNvSpPr>
            <a:spLocks noGrp="1"/>
          </p:cNvSpPr>
          <p:nvPr>
            <p:ph sz="quarter" idx="4"/>
          </p:nvPr>
        </p:nvSpPr>
        <p:spPr/>
        <p:txBody>
          <a:bodyPr>
            <a:normAutofit fontScale="92500" lnSpcReduction="10000"/>
          </a:bodyPr>
          <a:lstStyle/>
          <a:p>
            <a:pPr lvl="0">
              <a:buFont typeface="Wingdings" panose="05000000000000000000" pitchFamily="2" charset="2"/>
              <a:buChar char="§"/>
            </a:pPr>
            <a:r>
              <a:rPr lang="en-US" sz="2400"/>
              <a:t>Skin irritation</a:t>
            </a:r>
          </a:p>
          <a:p>
            <a:pPr lvl="0">
              <a:buFont typeface="Wingdings" panose="05000000000000000000" pitchFamily="2" charset="2"/>
              <a:buChar char="§"/>
            </a:pPr>
            <a:r>
              <a:rPr lang="en-US" sz="2400"/>
              <a:t>Fatigue</a:t>
            </a:r>
          </a:p>
          <a:p>
            <a:pPr lvl="0">
              <a:buFont typeface="Wingdings" panose="05000000000000000000" pitchFamily="2" charset="2"/>
              <a:buChar char="§"/>
            </a:pPr>
            <a:r>
              <a:rPr lang="en-US" sz="2400"/>
              <a:t>Sore throat/dysphagia (C spine)</a:t>
            </a:r>
          </a:p>
          <a:p>
            <a:pPr lvl="0">
              <a:buFont typeface="Wingdings" panose="05000000000000000000" pitchFamily="2" charset="2"/>
              <a:buChar char="§"/>
            </a:pPr>
            <a:r>
              <a:rPr lang="en-US" sz="2400"/>
              <a:t>Sore </a:t>
            </a:r>
            <a:r>
              <a:rPr lang="en-US" sz="2400">
                <a:latin typeface="+mj-lt"/>
              </a:rPr>
              <a:t>throat/dysphagia/nausea</a:t>
            </a:r>
            <a:r>
              <a:rPr lang="en-US" sz="2400"/>
              <a:t> (T spine)</a:t>
            </a:r>
          </a:p>
          <a:p>
            <a:pPr lvl="0">
              <a:buFont typeface="Wingdings" panose="05000000000000000000" pitchFamily="2" charset="2"/>
              <a:buChar char="§"/>
            </a:pPr>
            <a:r>
              <a:rPr lang="en-US" sz="2400"/>
              <a:t>Nausea or diarrhea (L spine)</a:t>
            </a:r>
          </a:p>
          <a:p>
            <a:endParaRPr lang="en-US">
              <a:latin typeface="+mj-lt"/>
            </a:endParaRPr>
          </a:p>
        </p:txBody>
      </p:sp>
      <p:pic>
        <p:nvPicPr>
          <p:cNvPr id="6" name="Audio 5">
            <a:extLst>
              <a:ext uri="{FF2B5EF4-FFF2-40B4-BE49-F238E27FC236}">
                <a16:creationId xmlns:a16="http://schemas.microsoft.com/office/drawing/2014/main" id="{DD69C30B-ABDE-7391-F78F-7CBE1705C8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55523147"/>
      </p:ext>
    </p:extLst>
  </p:cSld>
  <p:clrMapOvr>
    <a:masterClrMapping/>
  </p:clrMapOvr>
  <mc:AlternateContent xmlns:mc="http://schemas.openxmlformats.org/markup-compatibility/2006" xmlns:p14="http://schemas.microsoft.com/office/powerpoint/2010/main">
    <mc:Choice Requires="p14">
      <p:transition spd="slow" p14:dur="2000" advTm="48783"/>
    </mc:Choice>
    <mc:Fallback xmlns="">
      <p:transition spd="slow" advTm="4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5CC9-C4E6-62C4-2898-99139D2A55F6}"/>
              </a:ext>
            </a:extLst>
          </p:cNvPr>
          <p:cNvSpPr>
            <a:spLocks noGrp="1"/>
          </p:cNvSpPr>
          <p:nvPr>
            <p:ph type="title"/>
          </p:nvPr>
        </p:nvSpPr>
        <p:spPr>
          <a:xfrm>
            <a:off x="1154954" y="973668"/>
            <a:ext cx="8761413" cy="706964"/>
          </a:xfrm>
        </p:spPr>
        <p:txBody>
          <a:bodyPr>
            <a:normAutofit/>
          </a:bodyPr>
          <a:lstStyle/>
          <a:p>
            <a:r>
              <a:rPr lang="en-US" sz="3300">
                <a:solidFill>
                  <a:srgbClr val="EBEBEB"/>
                </a:solidFill>
              </a:rPr>
              <a:t>         How Do We Manage Side effects?</a:t>
            </a:r>
          </a:p>
        </p:txBody>
      </p:sp>
      <p:graphicFrame>
        <p:nvGraphicFramePr>
          <p:cNvPr id="5" name="Content Placeholder 2">
            <a:extLst>
              <a:ext uri="{FF2B5EF4-FFF2-40B4-BE49-F238E27FC236}">
                <a16:creationId xmlns:a16="http://schemas.microsoft.com/office/drawing/2014/main" id="{A6193BDF-D437-3C62-F18C-BB3EA08691B2}"/>
              </a:ext>
            </a:extLst>
          </p:cNvPr>
          <p:cNvGraphicFramePr>
            <a:graphicFrameLocks noGrp="1"/>
          </p:cNvGraphicFramePr>
          <p:nvPr>
            <p:ph idx="1"/>
            <p:extLst>
              <p:ext uri="{D42A27DB-BD31-4B8C-83A1-F6EECF244321}">
                <p14:modId xmlns:p14="http://schemas.microsoft.com/office/powerpoint/2010/main" val="3981059989"/>
              </p:ext>
            </p:extLst>
          </p:nvPr>
        </p:nvGraphicFramePr>
        <p:xfrm>
          <a:off x="1286934" y="2925232"/>
          <a:ext cx="9625383" cy="30864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extLst>
              <a:ext uri="{FF2B5EF4-FFF2-40B4-BE49-F238E27FC236}">
                <a16:creationId xmlns:a16="http://schemas.microsoft.com/office/drawing/2014/main" id="{68A4B2E8-701F-E2E4-A4D2-7A295F96F4D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18426307"/>
      </p:ext>
    </p:extLst>
  </p:cSld>
  <p:clrMapOvr>
    <a:masterClrMapping/>
  </p:clrMapOvr>
  <mc:AlternateContent xmlns:mc="http://schemas.openxmlformats.org/markup-compatibility/2006" xmlns:p14="http://schemas.microsoft.com/office/powerpoint/2010/main">
    <mc:Choice Requires="p14">
      <p:transition spd="slow" p14:dur="2000" advTm="32854"/>
    </mc:Choice>
    <mc:Fallback xmlns="">
      <p:transition spd="slow" advTm="3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1264" y="973668"/>
            <a:ext cx="10857850" cy="706964"/>
          </a:xfrm>
        </p:spPr>
        <p:txBody>
          <a:bodyPr anchor="ctr">
            <a:normAutofit/>
          </a:bodyPr>
          <a:lstStyle/>
          <a:p>
            <a:r>
              <a:rPr lang="en-US">
                <a:solidFill>
                  <a:schemeClr val="tx1"/>
                </a:solidFill>
              </a:rPr>
              <a:t>Preventive Care and Side Effect Management</a:t>
            </a:r>
          </a:p>
        </p:txBody>
      </p:sp>
      <p:sp>
        <p:nvSpPr>
          <p:cNvPr id="3" name="Content Placeholder 2"/>
          <p:cNvSpPr>
            <a:spLocks noGrp="1"/>
          </p:cNvSpPr>
          <p:nvPr>
            <p:ph type="body" idx="1"/>
          </p:nvPr>
        </p:nvSpPr>
        <p:spPr>
          <a:xfrm>
            <a:off x="561264" y="2309569"/>
            <a:ext cx="3141878" cy="576262"/>
          </a:xfrm>
        </p:spPr>
        <p:txBody>
          <a:bodyPr vert="horz" lIns="91440" tIns="45720" rIns="91440" bIns="45720" rtlCol="0" anchor="ctr">
            <a:normAutofit fontScale="92500"/>
          </a:bodyPr>
          <a:lstStyle/>
          <a:p>
            <a:r>
              <a:rPr lang="en-US">
                <a:latin typeface="+mj-lt"/>
              </a:rPr>
              <a:t>Radiation Dermatitis</a:t>
            </a:r>
          </a:p>
        </p:txBody>
      </p:sp>
      <p:sp>
        <p:nvSpPr>
          <p:cNvPr id="28" name="Text Placeholder 27">
            <a:extLst>
              <a:ext uri="{FF2B5EF4-FFF2-40B4-BE49-F238E27FC236}">
                <a16:creationId xmlns:a16="http://schemas.microsoft.com/office/drawing/2014/main" id="{72E72D2D-B5D5-04CD-B392-1C8F094A7305}"/>
              </a:ext>
            </a:extLst>
          </p:cNvPr>
          <p:cNvSpPr>
            <a:spLocks noGrp="1"/>
          </p:cNvSpPr>
          <p:nvPr>
            <p:ph type="body" sz="half" idx="15"/>
          </p:nvPr>
        </p:nvSpPr>
        <p:spPr>
          <a:xfrm>
            <a:off x="463292" y="2754086"/>
            <a:ext cx="3141879" cy="3598658"/>
          </a:xfrm>
        </p:spPr>
        <p:txBody>
          <a:bodyPr>
            <a:normAutofit/>
          </a:bodyPr>
          <a:lstStyle/>
          <a:p>
            <a:pPr>
              <a:buFont typeface="Wingdings" panose="05000000000000000000" pitchFamily="2" charset="2"/>
              <a:buChar char="§"/>
            </a:pPr>
            <a:r>
              <a:rPr lang="en-US" sz="1800">
                <a:solidFill>
                  <a:schemeClr val="tx1"/>
                </a:solidFill>
                <a:latin typeface="+mj-lt"/>
              </a:rPr>
              <a:t>Most frequent side effect</a:t>
            </a:r>
          </a:p>
          <a:p>
            <a:pPr>
              <a:buFont typeface="Wingdings" panose="05000000000000000000" pitchFamily="2" charset="2"/>
              <a:buChar char="§"/>
            </a:pPr>
            <a:r>
              <a:rPr lang="en-US" sz="1800">
                <a:solidFill>
                  <a:schemeClr val="tx1"/>
                </a:solidFill>
                <a:latin typeface="+mj-lt"/>
              </a:rPr>
              <a:t>Mild erythema to moist desquamation or necrosis</a:t>
            </a:r>
          </a:p>
          <a:p>
            <a:pPr lvl="1">
              <a:buFont typeface="Wingdings" panose="05000000000000000000" pitchFamily="2" charset="2"/>
              <a:buChar char="§"/>
            </a:pPr>
            <a:r>
              <a:rPr lang="en-US" sz="1600">
                <a:solidFill>
                  <a:schemeClr val="tx1"/>
                </a:solidFill>
                <a:latin typeface="+mj-lt"/>
              </a:rPr>
              <a:t>Gentle cleansers</a:t>
            </a:r>
          </a:p>
          <a:p>
            <a:pPr lvl="1">
              <a:buFont typeface="Wingdings" panose="05000000000000000000" pitchFamily="2" charset="2"/>
              <a:buChar char="§"/>
            </a:pPr>
            <a:r>
              <a:rPr lang="en-US" sz="1600">
                <a:solidFill>
                  <a:schemeClr val="tx1"/>
                </a:solidFill>
                <a:latin typeface="+mj-lt"/>
              </a:rPr>
              <a:t>Avoid scratching the skin</a:t>
            </a:r>
          </a:p>
          <a:p>
            <a:pPr lvl="1">
              <a:buFont typeface="Wingdings" panose="05000000000000000000" pitchFamily="2" charset="2"/>
              <a:buChar char="§"/>
            </a:pPr>
            <a:r>
              <a:rPr lang="en-US" sz="1600">
                <a:solidFill>
                  <a:schemeClr val="tx1"/>
                </a:solidFill>
                <a:latin typeface="+mj-lt"/>
              </a:rPr>
              <a:t>Avoid sun exposure</a:t>
            </a:r>
          </a:p>
          <a:p>
            <a:pPr lvl="1">
              <a:buFont typeface="Wingdings" panose="05000000000000000000" pitchFamily="2" charset="2"/>
              <a:buChar char="§"/>
            </a:pPr>
            <a:r>
              <a:rPr lang="en-US" sz="1600">
                <a:solidFill>
                  <a:schemeClr val="tx1"/>
                </a:solidFill>
                <a:latin typeface="+mj-lt"/>
              </a:rPr>
              <a:t>Preventative skin care at 1</a:t>
            </a:r>
            <a:r>
              <a:rPr lang="en-US" sz="1600" baseline="30000">
                <a:solidFill>
                  <a:schemeClr val="tx1"/>
                </a:solidFill>
                <a:latin typeface="+mj-lt"/>
              </a:rPr>
              <a:t>st</a:t>
            </a:r>
            <a:r>
              <a:rPr lang="en-US" sz="1600">
                <a:solidFill>
                  <a:schemeClr val="tx1"/>
                </a:solidFill>
                <a:latin typeface="+mj-lt"/>
              </a:rPr>
              <a:t> treatment</a:t>
            </a:r>
          </a:p>
          <a:p>
            <a:endParaRPr lang="en-US"/>
          </a:p>
        </p:txBody>
      </p:sp>
      <p:sp>
        <p:nvSpPr>
          <p:cNvPr id="26" name="Text Placeholder 25">
            <a:extLst>
              <a:ext uri="{FF2B5EF4-FFF2-40B4-BE49-F238E27FC236}">
                <a16:creationId xmlns:a16="http://schemas.microsoft.com/office/drawing/2014/main" id="{EF9771D6-1AA4-1D2C-7AD4-CF8F2AA96516}"/>
              </a:ext>
            </a:extLst>
          </p:cNvPr>
          <p:cNvSpPr>
            <a:spLocks noGrp="1"/>
          </p:cNvSpPr>
          <p:nvPr>
            <p:ph type="body" sz="quarter" idx="3"/>
          </p:nvPr>
        </p:nvSpPr>
        <p:spPr>
          <a:xfrm>
            <a:off x="4397829" y="2309569"/>
            <a:ext cx="3305163" cy="444517"/>
          </a:xfrm>
        </p:spPr>
        <p:txBody>
          <a:bodyPr/>
          <a:lstStyle/>
          <a:p>
            <a:r>
              <a:rPr lang="en-US" sz="1800">
                <a:latin typeface="+mj-lt"/>
              </a:rPr>
              <a:t>Radiation Induced Diarrhea</a:t>
            </a:r>
          </a:p>
        </p:txBody>
      </p:sp>
      <p:sp>
        <p:nvSpPr>
          <p:cNvPr id="29" name="Text Placeholder 28">
            <a:extLst>
              <a:ext uri="{FF2B5EF4-FFF2-40B4-BE49-F238E27FC236}">
                <a16:creationId xmlns:a16="http://schemas.microsoft.com/office/drawing/2014/main" id="{3D210EB1-0FEF-2828-E828-6231711D4E45}"/>
              </a:ext>
            </a:extLst>
          </p:cNvPr>
          <p:cNvSpPr>
            <a:spLocks noGrp="1"/>
          </p:cNvSpPr>
          <p:nvPr>
            <p:ph type="body" sz="half" idx="16"/>
          </p:nvPr>
        </p:nvSpPr>
        <p:spPr>
          <a:xfrm>
            <a:off x="4561113" y="2754086"/>
            <a:ext cx="3141879" cy="3996192"/>
          </a:xfrm>
        </p:spPr>
        <p:txBody>
          <a:bodyPr>
            <a:normAutofit/>
          </a:bodyPr>
          <a:lstStyle/>
          <a:p>
            <a:pPr marL="285750" indent="-285750">
              <a:buFont typeface="Arial" panose="020B0604020202020204" pitchFamily="34" charset="0"/>
              <a:buChar char="•"/>
            </a:pPr>
            <a:r>
              <a:rPr lang="en-US" sz="1800"/>
              <a:t>Radiation induced </a:t>
            </a:r>
          </a:p>
          <a:p>
            <a:pPr marL="285750" indent="-285750">
              <a:buFont typeface="Arial" panose="020B0604020202020204" pitchFamily="34" charset="0"/>
              <a:buChar char="•"/>
            </a:pPr>
            <a:r>
              <a:rPr lang="en-US" sz="1800"/>
              <a:t>Result of chemotherapy</a:t>
            </a:r>
          </a:p>
          <a:p>
            <a:pPr marL="285750" indent="-285750">
              <a:buFont typeface="Arial" panose="020B0604020202020204" pitchFamily="34" charset="0"/>
              <a:buChar char="•"/>
            </a:pPr>
            <a:r>
              <a:rPr lang="en-US" sz="1800"/>
              <a:t>Educate</a:t>
            </a:r>
          </a:p>
          <a:p>
            <a:pPr marL="742950" lvl="1" indent="-285750">
              <a:buFont typeface="Arial" panose="020B0604020202020204" pitchFamily="34" charset="0"/>
              <a:buChar char="•"/>
            </a:pPr>
            <a:r>
              <a:rPr lang="en-US" sz="1600"/>
              <a:t>Stop any laxatives</a:t>
            </a:r>
          </a:p>
          <a:p>
            <a:pPr marL="742950" lvl="1" indent="-285750">
              <a:buFont typeface="Arial" panose="020B0604020202020204" pitchFamily="34" charset="0"/>
              <a:buChar char="•"/>
            </a:pPr>
            <a:r>
              <a:rPr lang="en-US" sz="1600"/>
              <a:t>Fluid intake</a:t>
            </a:r>
          </a:p>
          <a:p>
            <a:pPr marL="742950" lvl="1" indent="-285750">
              <a:buFont typeface="Arial" panose="020B0604020202020204" pitchFamily="34" charset="0"/>
              <a:buChar char="•"/>
            </a:pPr>
            <a:r>
              <a:rPr lang="en-US" sz="1600"/>
              <a:t>Nutrition</a:t>
            </a:r>
          </a:p>
          <a:p>
            <a:pPr marL="1200150" lvl="2" indent="-285750">
              <a:buFont typeface="Arial" panose="020B0604020202020204" pitchFamily="34" charset="0"/>
              <a:buChar char="•"/>
            </a:pPr>
            <a:r>
              <a:rPr lang="en-US" sz="1100"/>
              <a:t>Avoid foods that cause diarrhea</a:t>
            </a:r>
          </a:p>
          <a:p>
            <a:pPr marL="1200150" lvl="2" indent="-285750">
              <a:buFont typeface="Arial" panose="020B0604020202020204" pitchFamily="34" charset="0"/>
              <a:buChar char="•"/>
            </a:pPr>
            <a:r>
              <a:rPr lang="en-US" sz="1100"/>
              <a:t>Increase foods that help to bulk up  stools</a:t>
            </a:r>
          </a:p>
          <a:p>
            <a:pPr marL="1200150" lvl="2" indent="-285750">
              <a:buFont typeface="Arial" panose="020B0604020202020204" pitchFamily="34" charset="0"/>
              <a:buChar char="•"/>
            </a:pPr>
            <a:r>
              <a:rPr lang="en-US" sz="1100"/>
              <a:t>BRAT Diet</a:t>
            </a:r>
          </a:p>
          <a:p>
            <a:pPr marL="742950" lvl="1" indent="-285750">
              <a:buFont typeface="Arial" panose="020B0604020202020204" pitchFamily="34" charset="0"/>
              <a:buChar char="•"/>
            </a:pPr>
            <a:r>
              <a:rPr lang="en-US" sz="1600"/>
              <a:t>Antidiarrheals</a:t>
            </a:r>
          </a:p>
          <a:p>
            <a:pPr marL="742950" lvl="1" indent="-285750">
              <a:buFont typeface="Arial" panose="020B0604020202020204" pitchFamily="34" charset="0"/>
              <a:buChar char="•"/>
            </a:pPr>
            <a:endParaRPr lang="en-US"/>
          </a:p>
        </p:txBody>
      </p:sp>
      <p:sp>
        <p:nvSpPr>
          <p:cNvPr id="27" name="Text Placeholder 26">
            <a:extLst>
              <a:ext uri="{FF2B5EF4-FFF2-40B4-BE49-F238E27FC236}">
                <a16:creationId xmlns:a16="http://schemas.microsoft.com/office/drawing/2014/main" id="{A2B45AED-9048-6CD3-E611-84D19122C3F5}"/>
              </a:ext>
            </a:extLst>
          </p:cNvPr>
          <p:cNvSpPr>
            <a:spLocks noGrp="1"/>
          </p:cNvSpPr>
          <p:nvPr>
            <p:ph type="body" sz="quarter" idx="13"/>
          </p:nvPr>
        </p:nvSpPr>
        <p:spPr>
          <a:xfrm>
            <a:off x="7903832" y="2315369"/>
            <a:ext cx="3145730" cy="576262"/>
          </a:xfrm>
        </p:spPr>
        <p:txBody>
          <a:bodyPr/>
          <a:lstStyle/>
          <a:p>
            <a:r>
              <a:rPr lang="en-US"/>
              <a:t>Nausea/Vomiting</a:t>
            </a:r>
          </a:p>
        </p:txBody>
      </p:sp>
      <p:sp>
        <p:nvSpPr>
          <p:cNvPr id="30" name="Text Placeholder 29">
            <a:extLst>
              <a:ext uri="{FF2B5EF4-FFF2-40B4-BE49-F238E27FC236}">
                <a16:creationId xmlns:a16="http://schemas.microsoft.com/office/drawing/2014/main" id="{683DD8FC-4D10-ECAF-95CA-79E7298407BD}"/>
              </a:ext>
            </a:extLst>
          </p:cNvPr>
          <p:cNvSpPr>
            <a:spLocks noGrp="1"/>
          </p:cNvSpPr>
          <p:nvPr>
            <p:ph type="body" sz="half" idx="17"/>
          </p:nvPr>
        </p:nvSpPr>
        <p:spPr>
          <a:xfrm>
            <a:off x="7935468" y="2885831"/>
            <a:ext cx="3145536" cy="3528828"/>
          </a:xfrm>
        </p:spPr>
        <p:txBody>
          <a:bodyPr>
            <a:normAutofit lnSpcReduction="10000"/>
          </a:bodyPr>
          <a:lstStyle/>
          <a:p>
            <a:pPr marL="285750" indent="-285750">
              <a:buFont typeface="Arial" panose="020B0604020202020204" pitchFamily="34" charset="0"/>
              <a:buChar char="•"/>
            </a:pPr>
            <a:r>
              <a:rPr lang="en-US" sz="2000"/>
              <a:t>Patients receiving </a:t>
            </a:r>
            <a:r>
              <a:rPr lang="en-US" sz="2000" err="1"/>
              <a:t>tx</a:t>
            </a:r>
            <a:r>
              <a:rPr lang="en-US" sz="2000"/>
              <a:t> around the abdomen</a:t>
            </a:r>
          </a:p>
          <a:p>
            <a:pPr marL="742950" lvl="1" indent="-285750">
              <a:buFont typeface="Arial" panose="020B0604020202020204" pitchFamily="34" charset="0"/>
              <a:buChar char="•"/>
            </a:pPr>
            <a:r>
              <a:rPr lang="en-US" sz="1800"/>
              <a:t>NPO 3 hours </a:t>
            </a:r>
          </a:p>
          <a:p>
            <a:pPr marL="742950" lvl="1" indent="-285750">
              <a:buFont typeface="Arial" panose="020B0604020202020204" pitchFamily="34" charset="0"/>
              <a:buChar char="•"/>
            </a:pPr>
            <a:r>
              <a:rPr lang="en-US" sz="1800"/>
              <a:t>Antiemetics as prescribed</a:t>
            </a:r>
          </a:p>
          <a:p>
            <a:pPr marL="742950" lvl="1" indent="-285750">
              <a:buFont typeface="Arial" panose="020B0604020202020204" pitchFamily="34" charset="0"/>
              <a:buChar char="•"/>
            </a:pPr>
            <a:r>
              <a:rPr lang="en-US" sz="1800"/>
              <a:t>Encourage fluids</a:t>
            </a:r>
          </a:p>
          <a:p>
            <a:pPr marL="742950" lvl="1" indent="-285750">
              <a:buFont typeface="Arial" panose="020B0604020202020204" pitchFamily="34" charset="0"/>
              <a:buChar char="•"/>
            </a:pPr>
            <a:r>
              <a:rPr lang="en-US" sz="1800"/>
              <a:t>Ginger</a:t>
            </a:r>
          </a:p>
          <a:p>
            <a:pPr marL="742950" lvl="1" indent="-285750">
              <a:buFont typeface="Arial" panose="020B0604020202020204" pitchFamily="34" charset="0"/>
              <a:buChar char="•"/>
            </a:pPr>
            <a:r>
              <a:rPr lang="en-US" sz="1800"/>
              <a:t>Small, frequent, light meals</a:t>
            </a:r>
          </a:p>
        </p:txBody>
      </p:sp>
      <p:sp>
        <p:nvSpPr>
          <p:cNvPr id="4" name="TextBox 3">
            <a:extLst>
              <a:ext uri="{FF2B5EF4-FFF2-40B4-BE49-F238E27FC236}">
                <a16:creationId xmlns:a16="http://schemas.microsoft.com/office/drawing/2014/main" id="{2A761E1A-B0A3-C2F7-7E50-B1F19B95691F}"/>
              </a:ext>
            </a:extLst>
          </p:cNvPr>
          <p:cNvSpPr txBox="1"/>
          <p:nvPr/>
        </p:nvSpPr>
        <p:spPr>
          <a:xfrm>
            <a:off x="8066314" y="6488668"/>
            <a:ext cx="3352800" cy="261610"/>
          </a:xfrm>
          <a:prstGeom prst="rect">
            <a:avLst/>
          </a:prstGeom>
          <a:noFill/>
        </p:spPr>
        <p:txBody>
          <a:bodyPr wrap="square" rtlCol="0">
            <a:spAutoFit/>
          </a:bodyPr>
          <a:lstStyle/>
          <a:p>
            <a:r>
              <a:rPr lang="en-US" sz="1050"/>
              <a:t>(Hickey &amp; Newton (2019))</a:t>
            </a:r>
          </a:p>
        </p:txBody>
      </p:sp>
      <p:pic>
        <p:nvPicPr>
          <p:cNvPr id="14" name="Audio 13">
            <a:extLst>
              <a:ext uri="{FF2B5EF4-FFF2-40B4-BE49-F238E27FC236}">
                <a16:creationId xmlns:a16="http://schemas.microsoft.com/office/drawing/2014/main" id="{06E81F65-C7C6-55D1-4FFB-3AC5EFA238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82628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6675"/>
    </mc:Choice>
    <mc:Fallback xmlns="">
      <p:transition spd="slow" advTm="216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a:extLst>
              <a:ext uri="{FF2B5EF4-FFF2-40B4-BE49-F238E27FC236}">
                <a16:creationId xmlns:a16="http://schemas.microsoft.com/office/drawing/2014/main" id="{FA27AE2E-59EC-0926-D239-391D9F5BD9F4}"/>
              </a:ext>
            </a:extLst>
          </p:cNvPr>
          <p:cNvSpPr>
            <a:spLocks noGrp="1"/>
          </p:cNvSpPr>
          <p:nvPr>
            <p:ph type="title"/>
          </p:nvPr>
        </p:nvSpPr>
        <p:spPr>
          <a:xfrm>
            <a:off x="1154955" y="973667"/>
            <a:ext cx="2942210" cy="4833745"/>
          </a:xfrm>
        </p:spPr>
        <p:txBody>
          <a:bodyPr>
            <a:normAutofit/>
          </a:bodyPr>
          <a:lstStyle/>
          <a:p>
            <a:r>
              <a:rPr lang="en-US">
                <a:solidFill>
                  <a:srgbClr val="EBEBEB"/>
                </a:solidFill>
              </a:rPr>
              <a:t>Course Objectives</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40C25125-53DE-9129-3AC0-99C36B6371A4}"/>
              </a:ext>
            </a:extLst>
          </p:cNvPr>
          <p:cNvGraphicFramePr>
            <a:graphicFrameLocks noGrp="1"/>
          </p:cNvGraphicFramePr>
          <p:nvPr>
            <p:ph idx="1"/>
            <p:extLst>
              <p:ext uri="{D42A27DB-BD31-4B8C-83A1-F6EECF244321}">
                <p14:modId xmlns:p14="http://schemas.microsoft.com/office/powerpoint/2010/main" val="2205269890"/>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Audio 6">
            <a:extLst>
              <a:ext uri="{FF2B5EF4-FFF2-40B4-BE49-F238E27FC236}">
                <a16:creationId xmlns:a16="http://schemas.microsoft.com/office/drawing/2014/main" id="{ACD6CAB2-2025-668F-A485-049842DBE2B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5202641"/>
      </p:ext>
    </p:extLst>
  </p:cSld>
  <p:clrMapOvr>
    <a:masterClrMapping/>
  </p:clrMapOvr>
  <mc:AlternateContent xmlns:mc="http://schemas.openxmlformats.org/markup-compatibility/2006" xmlns:p14="http://schemas.microsoft.com/office/powerpoint/2010/main">
    <mc:Choice Requires="p14">
      <p:transition spd="slow" p14:dur="2000" advTm="43361"/>
    </mc:Choice>
    <mc:Fallback xmlns="">
      <p:transition spd="slow" advTm="4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7B72-2CB0-9B75-8BB6-0BE466715730}"/>
              </a:ext>
            </a:extLst>
          </p:cNvPr>
          <p:cNvSpPr>
            <a:spLocks noGrp="1"/>
          </p:cNvSpPr>
          <p:nvPr>
            <p:ph type="title"/>
          </p:nvPr>
        </p:nvSpPr>
        <p:spPr>
          <a:xfrm>
            <a:off x="576944" y="973668"/>
            <a:ext cx="11016342" cy="706964"/>
          </a:xfrm>
        </p:spPr>
        <p:txBody>
          <a:bodyPr/>
          <a:lstStyle/>
          <a:p>
            <a:r>
              <a:rPr lang="en-US" sz="3200"/>
              <a:t>Preventive Care and Side Effect Management (</a:t>
            </a:r>
            <a:r>
              <a:rPr lang="en-US" sz="3200" err="1"/>
              <a:t>Con’t</a:t>
            </a:r>
            <a:r>
              <a:rPr lang="en-US" sz="3200"/>
              <a:t>)</a:t>
            </a:r>
          </a:p>
        </p:txBody>
      </p:sp>
      <p:sp>
        <p:nvSpPr>
          <p:cNvPr id="3" name="Text Placeholder 2">
            <a:extLst>
              <a:ext uri="{FF2B5EF4-FFF2-40B4-BE49-F238E27FC236}">
                <a16:creationId xmlns:a16="http://schemas.microsoft.com/office/drawing/2014/main" id="{2AC49F5F-33C2-1F45-786B-C2D8B8A859FB}"/>
              </a:ext>
            </a:extLst>
          </p:cNvPr>
          <p:cNvSpPr>
            <a:spLocks noGrp="1"/>
          </p:cNvSpPr>
          <p:nvPr>
            <p:ph type="body" idx="1"/>
          </p:nvPr>
        </p:nvSpPr>
        <p:spPr>
          <a:xfrm>
            <a:off x="708639" y="2603500"/>
            <a:ext cx="3141878" cy="576262"/>
          </a:xfrm>
        </p:spPr>
        <p:txBody>
          <a:bodyPr/>
          <a:lstStyle/>
          <a:p>
            <a:r>
              <a:rPr lang="en-US"/>
              <a:t>Dysphagia</a:t>
            </a:r>
          </a:p>
        </p:txBody>
      </p:sp>
      <p:sp>
        <p:nvSpPr>
          <p:cNvPr id="4" name="Text Placeholder 3">
            <a:extLst>
              <a:ext uri="{FF2B5EF4-FFF2-40B4-BE49-F238E27FC236}">
                <a16:creationId xmlns:a16="http://schemas.microsoft.com/office/drawing/2014/main" id="{FA02BC6B-1702-E1D3-6A28-FA447F441289}"/>
              </a:ext>
            </a:extLst>
          </p:cNvPr>
          <p:cNvSpPr>
            <a:spLocks noGrp="1"/>
          </p:cNvSpPr>
          <p:nvPr>
            <p:ph type="body" sz="half" idx="15"/>
          </p:nvPr>
        </p:nvSpPr>
        <p:spPr>
          <a:xfrm>
            <a:off x="708639" y="3179762"/>
            <a:ext cx="3406161" cy="2847293"/>
          </a:xfrm>
        </p:spPr>
        <p:txBody>
          <a:bodyPr>
            <a:normAutofit fontScale="92500" lnSpcReduction="20000"/>
          </a:bodyPr>
          <a:lstStyle/>
          <a:p>
            <a:pPr marL="285750" indent="-285750">
              <a:buFont typeface="Arial" panose="020B0604020202020204" pitchFamily="34" charset="0"/>
              <a:buChar char="•"/>
            </a:pPr>
            <a:r>
              <a:rPr lang="en-US"/>
              <a:t>Difficult or painful swallowing</a:t>
            </a:r>
          </a:p>
          <a:p>
            <a:pPr marL="285750" indent="-285750">
              <a:buFont typeface="Arial" panose="020B0604020202020204" pitchFamily="34" charset="0"/>
              <a:buChar char="•"/>
            </a:pPr>
            <a:r>
              <a:rPr lang="en-US"/>
              <a:t>May need to see a speech-language pathologist</a:t>
            </a:r>
          </a:p>
          <a:p>
            <a:pPr marL="285750" indent="-285750">
              <a:buFont typeface="Arial" panose="020B0604020202020204" pitchFamily="34" charset="0"/>
              <a:buChar char="•"/>
            </a:pPr>
            <a:r>
              <a:rPr lang="en-US"/>
              <a:t>Analgesics as prescribed</a:t>
            </a:r>
          </a:p>
          <a:p>
            <a:pPr marL="285750" indent="-285750">
              <a:buFont typeface="Arial" panose="020B0604020202020204" pitchFamily="34" charset="0"/>
              <a:buChar char="•"/>
            </a:pPr>
            <a:r>
              <a:rPr lang="en-US"/>
              <a:t>Nutrition referral</a:t>
            </a:r>
          </a:p>
          <a:p>
            <a:pPr marL="285750" indent="-285750">
              <a:buFont typeface="Arial" panose="020B0604020202020204" pitchFamily="34" charset="0"/>
              <a:buChar char="•"/>
            </a:pPr>
            <a:r>
              <a:rPr lang="en-US"/>
              <a:t>Sit upright when eating/drinking</a:t>
            </a:r>
          </a:p>
          <a:p>
            <a:pPr marL="285750" indent="-285750">
              <a:buFont typeface="Arial" panose="020B0604020202020204" pitchFamily="34" charset="0"/>
              <a:buChar char="•"/>
            </a:pPr>
            <a:r>
              <a:rPr lang="en-US"/>
              <a:t>Drink using a straw/tilting chin forward</a:t>
            </a:r>
          </a:p>
          <a:p>
            <a:pPr marL="285750" indent="-285750">
              <a:buFont typeface="Arial" panose="020B0604020202020204" pitchFamily="34" charset="0"/>
              <a:buChar char="•"/>
            </a:pPr>
            <a:r>
              <a:rPr lang="en-US"/>
              <a:t>Avoid smoking/Alcohol</a:t>
            </a:r>
          </a:p>
          <a:p>
            <a:pPr marL="285750" indent="-285750">
              <a:buFont typeface="Arial" panose="020B0604020202020204" pitchFamily="34" charset="0"/>
              <a:buChar char="•"/>
            </a:pPr>
            <a:r>
              <a:rPr lang="en-US"/>
              <a:t>Avoid foods that are too hot or too cold</a:t>
            </a:r>
          </a:p>
          <a:p>
            <a:pPr marL="285750" indent="-285750">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2D4113E8-769D-D338-57E8-ACCC3351DB37}"/>
              </a:ext>
            </a:extLst>
          </p:cNvPr>
          <p:cNvSpPr>
            <a:spLocks noGrp="1"/>
          </p:cNvSpPr>
          <p:nvPr>
            <p:ph type="body" sz="quarter" idx="3"/>
          </p:nvPr>
        </p:nvSpPr>
        <p:spPr/>
        <p:txBody>
          <a:bodyPr/>
          <a:lstStyle/>
          <a:p>
            <a:r>
              <a:rPr lang="en-US"/>
              <a:t>Oral Mucositis</a:t>
            </a:r>
          </a:p>
        </p:txBody>
      </p:sp>
      <p:sp>
        <p:nvSpPr>
          <p:cNvPr id="6" name="Text Placeholder 5">
            <a:extLst>
              <a:ext uri="{FF2B5EF4-FFF2-40B4-BE49-F238E27FC236}">
                <a16:creationId xmlns:a16="http://schemas.microsoft.com/office/drawing/2014/main" id="{10DE1897-441E-11AD-F230-3DAA70AFC2A1}"/>
              </a:ext>
            </a:extLst>
          </p:cNvPr>
          <p:cNvSpPr>
            <a:spLocks noGrp="1"/>
          </p:cNvSpPr>
          <p:nvPr>
            <p:ph type="body" sz="half" idx="16"/>
          </p:nvPr>
        </p:nvSpPr>
        <p:spPr/>
        <p:txBody>
          <a:bodyPr/>
          <a:lstStyle/>
          <a:p>
            <a:pPr marL="285750" indent="-285750">
              <a:buFont typeface="Arial" panose="020B0604020202020204" pitchFamily="34" charset="0"/>
              <a:buChar char="•"/>
            </a:pPr>
            <a:r>
              <a:rPr lang="en-US"/>
              <a:t>Ulcerations of the oral mucosa</a:t>
            </a:r>
          </a:p>
          <a:p>
            <a:pPr marL="285750" indent="-285750">
              <a:buFont typeface="Arial" panose="020B0604020202020204" pitchFamily="34" charset="0"/>
              <a:buChar char="•"/>
            </a:pPr>
            <a:r>
              <a:rPr lang="en-US"/>
              <a:t>7-10 days after starting TX.</a:t>
            </a:r>
          </a:p>
          <a:p>
            <a:pPr marL="285750" indent="-285750">
              <a:buFont typeface="Arial" panose="020B0604020202020204" pitchFamily="34" charset="0"/>
              <a:buChar char="•"/>
            </a:pPr>
            <a:r>
              <a:rPr lang="en-US"/>
              <a:t>Good oral hygiene</a:t>
            </a:r>
          </a:p>
          <a:p>
            <a:pPr marL="285750" indent="-285750">
              <a:buFont typeface="Arial" panose="020B0604020202020204" pitchFamily="34" charset="0"/>
              <a:buChar char="•"/>
            </a:pPr>
            <a:r>
              <a:rPr lang="en-US"/>
              <a:t>Baking soda/saltwater rinses</a:t>
            </a:r>
          </a:p>
          <a:p>
            <a:pPr marL="285750" indent="-285750">
              <a:buFont typeface="Arial" panose="020B0604020202020204" pitchFamily="34" charset="0"/>
              <a:buChar char="•"/>
            </a:pPr>
            <a:r>
              <a:rPr lang="en-US"/>
              <a:t>Avoid rough sharp foods</a:t>
            </a:r>
          </a:p>
          <a:p>
            <a:pPr marL="285750" indent="-285750">
              <a:buFont typeface="Arial" panose="020B0604020202020204" pitchFamily="34" charset="0"/>
              <a:buChar char="•"/>
            </a:pPr>
            <a:r>
              <a:rPr lang="en-US"/>
              <a:t>Soft diet</a:t>
            </a:r>
          </a:p>
          <a:p>
            <a:pPr marL="285750" indent="-285750">
              <a:buFont typeface="Arial" panose="020B0604020202020204" pitchFamily="34" charset="0"/>
              <a:buChar char="•"/>
            </a:pPr>
            <a:r>
              <a:rPr lang="en-US"/>
              <a:t>Magic Swizzle/mouthwash</a:t>
            </a:r>
          </a:p>
          <a:p>
            <a:pPr marL="285750" indent="-285750">
              <a:buFont typeface="Arial" panose="020B0604020202020204" pitchFamily="34" charset="0"/>
              <a:buChar char="•"/>
            </a:pPr>
            <a:r>
              <a:rPr lang="en-US"/>
              <a:t>Narcotic analgesics</a:t>
            </a:r>
          </a:p>
        </p:txBody>
      </p:sp>
      <p:sp>
        <p:nvSpPr>
          <p:cNvPr id="7" name="Text Placeholder 6">
            <a:extLst>
              <a:ext uri="{FF2B5EF4-FFF2-40B4-BE49-F238E27FC236}">
                <a16:creationId xmlns:a16="http://schemas.microsoft.com/office/drawing/2014/main" id="{68F3D306-3411-1E5E-B939-E8110E04B852}"/>
              </a:ext>
            </a:extLst>
          </p:cNvPr>
          <p:cNvSpPr>
            <a:spLocks noGrp="1"/>
          </p:cNvSpPr>
          <p:nvPr>
            <p:ph type="body" sz="quarter" idx="13"/>
          </p:nvPr>
        </p:nvSpPr>
        <p:spPr/>
        <p:txBody>
          <a:bodyPr/>
          <a:lstStyle/>
          <a:p>
            <a:r>
              <a:rPr lang="en-US"/>
              <a:t>Anorexia</a:t>
            </a:r>
          </a:p>
        </p:txBody>
      </p:sp>
      <p:sp>
        <p:nvSpPr>
          <p:cNvPr id="8" name="Text Placeholder 7">
            <a:extLst>
              <a:ext uri="{FF2B5EF4-FFF2-40B4-BE49-F238E27FC236}">
                <a16:creationId xmlns:a16="http://schemas.microsoft.com/office/drawing/2014/main" id="{8211A9BD-C8CA-DB6F-572D-F88E754199BF}"/>
              </a:ext>
            </a:extLst>
          </p:cNvPr>
          <p:cNvSpPr>
            <a:spLocks noGrp="1"/>
          </p:cNvSpPr>
          <p:nvPr>
            <p:ph type="body" sz="half" idx="17"/>
          </p:nvPr>
        </p:nvSpPr>
        <p:spPr>
          <a:xfrm>
            <a:off x="7888328" y="3179762"/>
            <a:ext cx="3704957" cy="3438752"/>
          </a:xfrm>
        </p:spPr>
        <p:txBody>
          <a:bodyPr>
            <a:normAutofit/>
          </a:bodyPr>
          <a:lstStyle/>
          <a:p>
            <a:pPr marL="285750" indent="-285750">
              <a:buFont typeface="Arial" panose="020B0604020202020204" pitchFamily="34" charset="0"/>
              <a:buChar char="•"/>
            </a:pPr>
            <a:r>
              <a:rPr lang="en-US"/>
              <a:t>Weight loss</a:t>
            </a:r>
          </a:p>
          <a:p>
            <a:pPr marL="285750" indent="-285750">
              <a:buFont typeface="Arial" panose="020B0604020202020204" pitchFamily="34" charset="0"/>
              <a:buChar char="•"/>
            </a:pPr>
            <a:r>
              <a:rPr lang="en-US"/>
              <a:t>Need to replan treatment</a:t>
            </a:r>
          </a:p>
          <a:p>
            <a:pPr marL="285750" indent="-285750">
              <a:buFont typeface="Arial" panose="020B0604020202020204" pitchFamily="34" charset="0"/>
              <a:buChar char="•"/>
            </a:pPr>
            <a:r>
              <a:rPr lang="en-US"/>
              <a:t>Treatment delays</a:t>
            </a:r>
          </a:p>
          <a:p>
            <a:pPr marL="285750" indent="-285750">
              <a:buFont typeface="Arial" panose="020B0604020202020204" pitchFamily="34" charset="0"/>
              <a:buChar char="•"/>
            </a:pPr>
            <a:r>
              <a:rPr lang="en-US"/>
              <a:t>Avoid foods that are heavily seasoned</a:t>
            </a:r>
          </a:p>
          <a:p>
            <a:pPr marL="285750" indent="-285750">
              <a:buFont typeface="Arial" panose="020B0604020202020204" pitchFamily="34" charset="0"/>
              <a:buChar char="•"/>
            </a:pPr>
            <a:r>
              <a:rPr lang="en-US"/>
              <a:t>Eat small frequent bland meals</a:t>
            </a:r>
          </a:p>
          <a:p>
            <a:pPr marL="285750" indent="-285750">
              <a:buFont typeface="Arial" panose="020B0604020202020204" pitchFamily="34" charset="0"/>
              <a:buChar char="•"/>
            </a:pPr>
            <a:r>
              <a:rPr lang="en-US"/>
              <a:t>Add protein supplements, powdered milk to foods and smoothies</a:t>
            </a:r>
          </a:p>
          <a:p>
            <a:pPr marL="285750" indent="-285750">
              <a:buFont typeface="Arial" panose="020B0604020202020204" pitchFamily="34" charset="0"/>
              <a:buChar char="•"/>
            </a:pPr>
            <a:r>
              <a:rPr lang="en-US"/>
              <a:t>Eat foods that are high in protein and calories</a:t>
            </a:r>
          </a:p>
          <a:p>
            <a:pPr marL="285750" indent="-285750">
              <a:buFont typeface="Arial" panose="020B0604020202020204" pitchFamily="34" charset="0"/>
              <a:buChar char="•"/>
            </a:pPr>
            <a:r>
              <a:rPr lang="en-US"/>
              <a:t>Nutrition referral</a:t>
            </a:r>
          </a:p>
        </p:txBody>
      </p:sp>
      <p:pic>
        <p:nvPicPr>
          <p:cNvPr id="12" name="Audio 11">
            <a:extLst>
              <a:ext uri="{FF2B5EF4-FFF2-40B4-BE49-F238E27FC236}">
                <a16:creationId xmlns:a16="http://schemas.microsoft.com/office/drawing/2014/main" id="{57EAB313-EEAB-2AAF-5642-0A93686F04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72080343"/>
      </p:ext>
    </p:extLst>
  </p:cSld>
  <p:clrMapOvr>
    <a:masterClrMapping/>
  </p:clrMapOvr>
  <mc:AlternateContent xmlns:mc="http://schemas.openxmlformats.org/markup-compatibility/2006" xmlns:p14="http://schemas.microsoft.com/office/powerpoint/2010/main">
    <mc:Choice Requires="p14">
      <p:transition spd="slow" p14:dur="2000" advTm="191992"/>
    </mc:Choice>
    <mc:Fallback xmlns="">
      <p:transition spd="slow" advTm="19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086522-52B3-962A-A9F5-22D714F0C256}"/>
              </a:ext>
            </a:extLst>
          </p:cNvPr>
          <p:cNvSpPr>
            <a:spLocks noGrp="1"/>
          </p:cNvSpPr>
          <p:nvPr>
            <p:ph type="title"/>
          </p:nvPr>
        </p:nvSpPr>
        <p:spPr/>
        <p:txBody>
          <a:bodyPr/>
          <a:lstStyle/>
          <a:p>
            <a:r>
              <a:rPr lang="en-US"/>
              <a:t>Urinary Symptoms</a:t>
            </a:r>
          </a:p>
        </p:txBody>
      </p:sp>
      <p:sp>
        <p:nvSpPr>
          <p:cNvPr id="15" name="Content Placeholder 14">
            <a:extLst>
              <a:ext uri="{FF2B5EF4-FFF2-40B4-BE49-F238E27FC236}">
                <a16:creationId xmlns:a16="http://schemas.microsoft.com/office/drawing/2014/main" id="{92E39E80-B2E6-09F7-6FB6-84B927A07817}"/>
              </a:ext>
            </a:extLst>
          </p:cNvPr>
          <p:cNvSpPr>
            <a:spLocks noGrp="1"/>
          </p:cNvSpPr>
          <p:nvPr>
            <p:ph sz="half" idx="1"/>
          </p:nvPr>
        </p:nvSpPr>
        <p:spPr/>
        <p:txBody>
          <a:bodyPr/>
          <a:lstStyle/>
          <a:p>
            <a:r>
              <a:rPr lang="en-US"/>
              <a:t>Radiation to the pelvis</a:t>
            </a:r>
          </a:p>
          <a:p>
            <a:r>
              <a:rPr lang="en-US"/>
              <a:t>Dysuria/painful urination</a:t>
            </a:r>
          </a:p>
          <a:p>
            <a:r>
              <a:rPr lang="en-US"/>
              <a:t>Burning</a:t>
            </a:r>
          </a:p>
          <a:p>
            <a:r>
              <a:rPr lang="en-US"/>
              <a:t>Frequency</a:t>
            </a:r>
          </a:p>
          <a:p>
            <a:r>
              <a:rPr lang="en-US"/>
              <a:t>Urgency</a:t>
            </a:r>
          </a:p>
          <a:p>
            <a:r>
              <a:rPr lang="en-US"/>
              <a:t>Hematuria</a:t>
            </a:r>
          </a:p>
          <a:p>
            <a:r>
              <a:rPr lang="en-US"/>
              <a:t>Incontinence</a:t>
            </a:r>
          </a:p>
          <a:p>
            <a:r>
              <a:rPr lang="en-US"/>
              <a:t>Nocturia</a:t>
            </a:r>
          </a:p>
          <a:p>
            <a:pPr marL="0" indent="0">
              <a:buNone/>
            </a:pPr>
            <a:endParaRPr lang="en-US"/>
          </a:p>
        </p:txBody>
      </p:sp>
      <p:sp>
        <p:nvSpPr>
          <p:cNvPr id="16" name="Content Placeholder 15">
            <a:extLst>
              <a:ext uri="{FF2B5EF4-FFF2-40B4-BE49-F238E27FC236}">
                <a16:creationId xmlns:a16="http://schemas.microsoft.com/office/drawing/2014/main" id="{BED4A4BB-8CC0-DC2A-6AE4-79EB84504B37}"/>
              </a:ext>
            </a:extLst>
          </p:cNvPr>
          <p:cNvSpPr>
            <a:spLocks noGrp="1"/>
          </p:cNvSpPr>
          <p:nvPr>
            <p:ph sz="half" idx="2"/>
          </p:nvPr>
        </p:nvSpPr>
        <p:spPr/>
        <p:txBody>
          <a:bodyPr/>
          <a:lstStyle/>
          <a:p>
            <a:r>
              <a:rPr lang="en-US"/>
              <a:t>Encourage fluid intake</a:t>
            </a:r>
          </a:p>
          <a:p>
            <a:r>
              <a:rPr lang="en-US"/>
              <a:t>Cranberry juice or AZO</a:t>
            </a:r>
          </a:p>
          <a:p>
            <a:r>
              <a:rPr lang="en-US"/>
              <a:t>Avoid </a:t>
            </a:r>
            <a:r>
              <a:rPr lang="en-US" err="1"/>
              <a:t>caffeinatedx</a:t>
            </a:r>
            <a:r>
              <a:rPr lang="en-US"/>
              <a:t> beverages</a:t>
            </a:r>
          </a:p>
          <a:p>
            <a:r>
              <a:rPr lang="en-US"/>
              <a:t>Limit fluid intake after 7 PM</a:t>
            </a:r>
          </a:p>
          <a:p>
            <a:r>
              <a:rPr lang="en-US"/>
              <a:t>Pelvic floor strengthening </a:t>
            </a:r>
          </a:p>
          <a:p>
            <a:pPr lvl="1"/>
            <a:r>
              <a:rPr lang="en-US"/>
              <a:t>Cancer rehab if necessary</a:t>
            </a:r>
          </a:p>
        </p:txBody>
      </p:sp>
      <p:pic>
        <p:nvPicPr>
          <p:cNvPr id="18" name="Audio 17">
            <a:extLst>
              <a:ext uri="{FF2B5EF4-FFF2-40B4-BE49-F238E27FC236}">
                <a16:creationId xmlns:a16="http://schemas.microsoft.com/office/drawing/2014/main" id="{3F9D0145-B9FD-5626-6E90-3FB2D12A7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52493441"/>
      </p:ext>
    </p:extLst>
  </p:cSld>
  <p:clrMapOvr>
    <a:masterClrMapping/>
  </p:clrMapOvr>
  <mc:AlternateContent xmlns:mc="http://schemas.openxmlformats.org/markup-compatibility/2006" xmlns:p14="http://schemas.microsoft.com/office/powerpoint/2010/main">
    <mc:Choice Requires="p14">
      <p:transition spd="slow" p14:dur="2000" advTm="48505"/>
    </mc:Choice>
    <mc:Fallback xmlns="">
      <p:transition spd="slow" advTm="48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0AD68D9-1176-98AB-7415-599E08D943CA}"/>
              </a:ext>
            </a:extLst>
          </p:cNvPr>
          <p:cNvSpPr>
            <a:spLocks noGrp="1"/>
          </p:cNvSpPr>
          <p:nvPr>
            <p:ph type="title"/>
          </p:nvPr>
        </p:nvSpPr>
        <p:spPr>
          <a:xfrm>
            <a:off x="726831" y="744416"/>
            <a:ext cx="3915507" cy="545123"/>
          </a:xfrm>
        </p:spPr>
        <p:txBody>
          <a:bodyPr/>
          <a:lstStyle/>
          <a:p>
            <a:r>
              <a:rPr lang="en-US"/>
              <a:t>Cancer Related Fatigue</a:t>
            </a:r>
          </a:p>
        </p:txBody>
      </p:sp>
      <p:sp>
        <p:nvSpPr>
          <p:cNvPr id="11" name="Text Placeholder 10">
            <a:extLst>
              <a:ext uri="{FF2B5EF4-FFF2-40B4-BE49-F238E27FC236}">
                <a16:creationId xmlns:a16="http://schemas.microsoft.com/office/drawing/2014/main" id="{6A5C19C9-4746-4287-6206-49D36ED38612}"/>
              </a:ext>
            </a:extLst>
          </p:cNvPr>
          <p:cNvSpPr>
            <a:spLocks noGrp="1"/>
          </p:cNvSpPr>
          <p:nvPr>
            <p:ph type="body" sz="half" idx="2"/>
          </p:nvPr>
        </p:nvSpPr>
        <p:spPr>
          <a:xfrm>
            <a:off x="726831" y="1289539"/>
            <a:ext cx="3727938" cy="4824045"/>
          </a:xfrm>
        </p:spPr>
        <p:txBody>
          <a:bodyPr/>
          <a:lstStyle/>
          <a:p>
            <a:r>
              <a:rPr lang="en-US"/>
              <a:t>What is Fatigue?</a:t>
            </a:r>
          </a:p>
          <a:p>
            <a:pPr marL="285750" indent="-285750">
              <a:buFont typeface="Arial" panose="020B0604020202020204" pitchFamily="34" charset="0"/>
              <a:buChar char="•"/>
            </a:pPr>
            <a:r>
              <a:rPr lang="en-US"/>
              <a:t>Persistent</a:t>
            </a:r>
          </a:p>
          <a:p>
            <a:pPr marL="285750" indent="-285750">
              <a:buFont typeface="Arial" panose="020B0604020202020204" pitchFamily="34" charset="0"/>
              <a:buChar char="•"/>
            </a:pPr>
            <a:r>
              <a:rPr lang="en-US"/>
              <a:t>Distressing</a:t>
            </a:r>
          </a:p>
          <a:p>
            <a:pPr marL="285750" indent="-285750">
              <a:buFont typeface="Arial" panose="020B0604020202020204" pitchFamily="34" charset="0"/>
              <a:buChar char="•"/>
            </a:pPr>
            <a:r>
              <a:rPr lang="en-US"/>
              <a:t>Physical and emotional exhaustion</a:t>
            </a:r>
          </a:p>
          <a:p>
            <a:pPr marL="285750" indent="-285750">
              <a:buFont typeface="Arial" panose="020B0604020202020204" pitchFamily="34" charset="0"/>
              <a:buChar char="•"/>
            </a:pPr>
            <a:endParaRPr lang="en-US"/>
          </a:p>
          <a:p>
            <a:r>
              <a:rPr lang="en-US"/>
              <a:t>How do we manage fatigue?</a:t>
            </a:r>
          </a:p>
          <a:p>
            <a:pPr marL="285750" indent="-285750">
              <a:buFont typeface="Arial" panose="020B0604020202020204" pitchFamily="34" charset="0"/>
              <a:buChar char="•"/>
            </a:pPr>
            <a:r>
              <a:rPr lang="en-US"/>
              <a:t>Exercise</a:t>
            </a:r>
          </a:p>
          <a:p>
            <a:pPr marL="742950" lvl="1" indent="-285750">
              <a:buFont typeface="Arial" panose="020B0604020202020204" pitchFamily="34" charset="0"/>
              <a:buChar char="•"/>
            </a:pPr>
            <a:r>
              <a:rPr lang="en-US">
                <a:solidFill>
                  <a:schemeClr val="accent1">
                    <a:lumMod val="60000"/>
                    <a:lumOff val="40000"/>
                  </a:schemeClr>
                </a:solidFill>
              </a:rPr>
              <a:t>-Short walks</a:t>
            </a:r>
          </a:p>
          <a:p>
            <a:pPr marL="742950" lvl="1" indent="-285750">
              <a:buFont typeface="Arial" panose="020B0604020202020204" pitchFamily="34" charset="0"/>
              <a:buChar char="•"/>
            </a:pPr>
            <a:r>
              <a:rPr lang="en-US">
                <a:solidFill>
                  <a:schemeClr val="accent1">
                    <a:lumMod val="60000"/>
                    <a:lumOff val="40000"/>
                  </a:schemeClr>
                </a:solidFill>
              </a:rPr>
              <a:t>Gentle stretching</a:t>
            </a:r>
          </a:p>
          <a:p>
            <a:pPr marL="742950" lvl="1" indent="-285750">
              <a:buFont typeface="Arial" panose="020B0604020202020204" pitchFamily="34" charset="0"/>
              <a:buChar char="•"/>
            </a:pPr>
            <a:r>
              <a:rPr lang="en-US">
                <a:solidFill>
                  <a:schemeClr val="accent1">
                    <a:lumMod val="60000"/>
                    <a:lumOff val="40000"/>
                  </a:schemeClr>
                </a:solidFill>
              </a:rPr>
              <a:t>Yoga</a:t>
            </a:r>
          </a:p>
          <a:p>
            <a:pPr marL="285750" indent="-285750">
              <a:buFont typeface="Arial" panose="020B0604020202020204" pitchFamily="34" charset="0"/>
              <a:buChar char="•"/>
            </a:pPr>
            <a:r>
              <a:rPr lang="en-US"/>
              <a:t>Energy Conservation</a:t>
            </a:r>
          </a:p>
          <a:p>
            <a:pPr marL="285750" indent="-285750">
              <a:buFont typeface="Arial" panose="020B0604020202020204" pitchFamily="34" charset="0"/>
              <a:buChar char="•"/>
            </a:pPr>
            <a:r>
              <a:rPr lang="en-US">
                <a:solidFill>
                  <a:schemeClr val="accent1">
                    <a:lumMod val="60000"/>
                    <a:lumOff val="40000"/>
                  </a:schemeClr>
                </a:solidFill>
              </a:rPr>
              <a:t>Rest</a:t>
            </a:r>
          </a:p>
          <a:p>
            <a:pPr marL="285750" indent="-285750">
              <a:buFont typeface="Arial" panose="020B0604020202020204" pitchFamily="34" charset="0"/>
              <a:buChar char="•"/>
            </a:pPr>
            <a:r>
              <a:rPr lang="en-US"/>
              <a:t>Good nutrition</a:t>
            </a:r>
            <a:endParaRPr lang="en-US">
              <a:solidFill>
                <a:schemeClr val="accent1">
                  <a:lumMod val="60000"/>
                  <a:lumOff val="40000"/>
                </a:schemeClr>
              </a:solidFill>
            </a:endParaRPr>
          </a:p>
          <a:p>
            <a:r>
              <a:rPr lang="en-US"/>
              <a:t> 	</a:t>
            </a:r>
          </a:p>
        </p:txBody>
      </p:sp>
      <p:pic>
        <p:nvPicPr>
          <p:cNvPr id="1026" name="Picture 2" descr="It’s Much More Easy to Battle Off ‘Fatigue’ and regain back the ‘Lively ...">
            <a:extLst>
              <a:ext uri="{FF2B5EF4-FFF2-40B4-BE49-F238E27FC236}">
                <a16:creationId xmlns:a16="http://schemas.microsoft.com/office/drawing/2014/main" id="{AEAA34BA-A706-E8BD-DFFC-DCDFBF5726A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111262" y="2274277"/>
            <a:ext cx="6787661" cy="2579077"/>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extLst>
              <a:ext uri="{FF2B5EF4-FFF2-40B4-BE49-F238E27FC236}">
                <a16:creationId xmlns:a16="http://schemas.microsoft.com/office/drawing/2014/main" id="{5C20E4DC-4CA2-0164-0B47-F82E8AF1FF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61031670"/>
      </p:ext>
    </p:extLst>
  </p:cSld>
  <p:clrMapOvr>
    <a:masterClrMapping/>
  </p:clrMapOvr>
  <mc:AlternateContent xmlns:mc="http://schemas.openxmlformats.org/markup-compatibility/2006" xmlns:p14="http://schemas.microsoft.com/office/powerpoint/2010/main">
    <mc:Choice Requires="p14">
      <p:transition spd="slow" p14:dur="2000" advTm="135838"/>
    </mc:Choice>
    <mc:Fallback xmlns="">
      <p:transition spd="slow" advTm="13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grpSp>
      <p:sp>
        <p:nvSpPr>
          <p:cNvPr id="2" name="Title 1"/>
          <p:cNvSpPr>
            <a:spLocks noGrp="1"/>
          </p:cNvSpPr>
          <p:nvPr>
            <p:ph type="title"/>
          </p:nvPr>
        </p:nvSpPr>
        <p:spPr>
          <a:xfrm>
            <a:off x="836247" y="1085549"/>
            <a:ext cx="3430947" cy="4686903"/>
          </a:xfrm>
        </p:spPr>
        <p:txBody>
          <a:bodyPr anchor="ctr">
            <a:normAutofit/>
          </a:bodyPr>
          <a:lstStyle/>
          <a:p>
            <a:pPr algn="r"/>
            <a:r>
              <a:rPr lang="en-US">
                <a:solidFill>
                  <a:schemeClr val="tx1"/>
                </a:solidFill>
              </a:rPr>
              <a:t>Post Treatment Care/Follow up</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041399" y="1085549"/>
            <a:ext cx="5579707" cy="4686903"/>
          </a:xfrm>
        </p:spPr>
        <p:txBody>
          <a:bodyPr vert="horz" lIns="91440" tIns="45720" rIns="91440" bIns="45720" rtlCol="0" anchor="ctr">
            <a:normAutofit/>
          </a:bodyPr>
          <a:lstStyle/>
          <a:p>
            <a:pPr>
              <a:buFont typeface="Wingdings" panose="05000000000000000000" pitchFamily="2" charset="2"/>
              <a:buChar char="§"/>
            </a:pPr>
            <a:r>
              <a:rPr lang="en-US">
                <a:solidFill>
                  <a:schemeClr val="tx1"/>
                </a:solidFill>
                <a:latin typeface="+mj-lt"/>
              </a:rPr>
              <a:t>Depending on the diagnosis patients may or may not follow with radiation oncology for the long term.</a:t>
            </a:r>
          </a:p>
          <a:p>
            <a:pPr>
              <a:buFont typeface="Wingdings" panose="05000000000000000000" pitchFamily="2" charset="2"/>
              <a:buChar char="§"/>
            </a:pPr>
            <a:r>
              <a:rPr lang="en-US">
                <a:solidFill>
                  <a:schemeClr val="tx1"/>
                </a:solidFill>
                <a:latin typeface="+mj-lt"/>
              </a:rPr>
              <a:t>If a survivorship program exists, patients should be referred</a:t>
            </a:r>
          </a:p>
          <a:p>
            <a:pPr>
              <a:buFont typeface="Wingdings" panose="05000000000000000000" pitchFamily="2" charset="2"/>
              <a:buChar char="§"/>
            </a:pPr>
            <a:r>
              <a:rPr lang="en-US">
                <a:solidFill>
                  <a:schemeClr val="tx1"/>
                </a:solidFill>
                <a:latin typeface="+mj-lt"/>
              </a:rPr>
              <a:t>Follow up visits are scheduled based on severity of treatment toxicities and diagnosis based follow up guidelines.</a:t>
            </a:r>
          </a:p>
          <a:p>
            <a:pPr marL="0" indent="0">
              <a:buNone/>
            </a:pPr>
            <a:r>
              <a:rPr lang="en-US">
                <a:solidFill>
                  <a:schemeClr val="tx1"/>
                </a:solidFill>
                <a:latin typeface="+mj-lt"/>
              </a:rPr>
              <a:t>  </a:t>
            </a:r>
          </a:p>
          <a:p>
            <a:pPr marL="0" indent="0">
              <a:buNone/>
            </a:pPr>
            <a:endParaRPr lang="en-US">
              <a:solidFill>
                <a:schemeClr val="tx1"/>
              </a:solidFill>
              <a:latin typeface="+mj-lt"/>
            </a:endParaRPr>
          </a:p>
          <a:p>
            <a:pPr>
              <a:buFont typeface="Wingdings" panose="05000000000000000000" pitchFamily="2" charset="2"/>
              <a:buChar char="§"/>
            </a:pPr>
            <a:endParaRPr lang="en-US">
              <a:solidFill>
                <a:schemeClr val="tx1"/>
              </a:solidFill>
              <a:latin typeface="+mj-lt"/>
            </a:endParaRPr>
          </a:p>
        </p:txBody>
      </p:sp>
      <p:pic>
        <p:nvPicPr>
          <p:cNvPr id="13" name="Audio 12">
            <a:extLst>
              <a:ext uri="{FF2B5EF4-FFF2-40B4-BE49-F238E27FC236}">
                <a16:creationId xmlns:a16="http://schemas.microsoft.com/office/drawing/2014/main" id="{F59B936D-692A-6FB4-DFCB-0FBB239A9A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26843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1028"/>
    </mc:Choice>
    <mc:Fallback xmlns="">
      <p:transition spd="slow" advTm="41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326" y="1036880"/>
            <a:ext cx="10058400" cy="1067412"/>
          </a:xfrm>
        </p:spPr>
        <p:txBody>
          <a:bodyPr>
            <a:normAutofit fontScale="90000"/>
          </a:bodyPr>
          <a:lstStyle/>
          <a:p>
            <a:pPr algn="ctr"/>
            <a:r>
              <a:rPr lang="en-US" sz="4400">
                <a:latin typeface="+mj-lt"/>
              </a:rPr>
              <a:t>Thank you for attending!!!</a:t>
            </a:r>
            <a:br>
              <a:rPr lang="en-US" sz="4400">
                <a:latin typeface="+mj-lt"/>
              </a:rPr>
            </a:br>
            <a:endParaRPr lang="en-US" sz="4400"/>
          </a:p>
        </p:txBody>
      </p:sp>
      <p:sp>
        <p:nvSpPr>
          <p:cNvPr id="3" name="Content Placeholder 2"/>
          <p:cNvSpPr>
            <a:spLocks noGrp="1"/>
          </p:cNvSpPr>
          <p:nvPr>
            <p:ph idx="1"/>
          </p:nvPr>
        </p:nvSpPr>
        <p:spPr>
          <a:xfrm>
            <a:off x="1154954" y="2603500"/>
            <a:ext cx="10187123" cy="3416300"/>
          </a:xfrm>
        </p:spPr>
        <p:txBody>
          <a:bodyPr>
            <a:normAutofit/>
          </a:bodyPr>
          <a:lstStyle/>
          <a:p>
            <a:pPr marL="0" indent="0" algn="ctr">
              <a:buNone/>
            </a:pPr>
            <a:endParaRPr lang="en-US" sz="3600">
              <a:latin typeface="+mj-lt"/>
            </a:endParaRPr>
          </a:p>
          <a:p>
            <a:pPr marL="0" indent="0" algn="ctr">
              <a:buNone/>
            </a:pPr>
            <a:endParaRPr lang="en-US" sz="3600">
              <a:latin typeface="+mj-lt"/>
            </a:endParaRPr>
          </a:p>
          <a:p>
            <a:pPr marL="0" indent="0" algn="ctr">
              <a:buNone/>
            </a:pPr>
            <a:r>
              <a:rPr lang="en-US" sz="4400">
                <a:latin typeface="+mj-lt"/>
              </a:rPr>
              <a:t>Please email me with any questions </a:t>
            </a:r>
          </a:p>
          <a:p>
            <a:pPr marL="0" indent="0" algn="ctr">
              <a:buNone/>
            </a:pPr>
            <a:r>
              <a:rPr lang="en-US" sz="4400">
                <a:latin typeface="+mj-lt"/>
              </a:rPr>
              <a:t>spenceram@upmc.edu  </a:t>
            </a: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pic>
        <p:nvPicPr>
          <p:cNvPr id="10" name="Audio 9">
            <a:extLst>
              <a:ext uri="{FF2B5EF4-FFF2-40B4-BE49-F238E27FC236}">
                <a16:creationId xmlns:a16="http://schemas.microsoft.com/office/drawing/2014/main" id="{3CA45179-0BDB-F18D-5168-1B85D10BC6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84492431"/>
      </p:ext>
    </p:extLst>
  </p:cSld>
  <p:clrMapOvr>
    <a:masterClrMapping/>
  </p:clrMapOvr>
  <mc:AlternateContent xmlns:mc="http://schemas.openxmlformats.org/markup-compatibility/2006" xmlns:p14="http://schemas.microsoft.com/office/powerpoint/2010/main">
    <mc:Choice Requires="p14">
      <p:transition spd="slow" p14:dur="2000" advTm="18940"/>
    </mc:Choice>
    <mc:Fallback xmlns="">
      <p:transition spd="slow" advTm="1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2980"/>
            <a:ext cx="10058400" cy="1067412"/>
          </a:xfrm>
        </p:spPr>
        <p:txBody>
          <a:bodyPr>
            <a:normAutofit/>
          </a:bodyPr>
          <a:lstStyle/>
          <a:p>
            <a:pPr algn="ctr"/>
            <a:r>
              <a:rPr lang="en-US" sz="4400"/>
              <a:t>Sources</a:t>
            </a:r>
          </a:p>
        </p:txBody>
      </p:sp>
      <p:sp>
        <p:nvSpPr>
          <p:cNvPr id="3" name="Content Placeholder 2"/>
          <p:cNvSpPr>
            <a:spLocks noGrp="1"/>
          </p:cNvSpPr>
          <p:nvPr>
            <p:ph idx="1"/>
          </p:nvPr>
        </p:nvSpPr>
        <p:spPr>
          <a:xfrm>
            <a:off x="1154954" y="2603500"/>
            <a:ext cx="10000726" cy="3416300"/>
          </a:xfrm>
        </p:spPr>
        <p:txBody>
          <a:bodyPr vert="horz" lIns="91440" tIns="45720" rIns="91440" bIns="45720" rtlCol="0" anchor="t">
            <a:normAutofit/>
          </a:bodyPr>
          <a:lstStyle/>
          <a:p>
            <a:pPr>
              <a:buNone/>
            </a:pPr>
            <a:r>
              <a:rPr lang="en-US" sz="1600" i="1"/>
              <a:t>NCI Dictionary of Cancer terms</a:t>
            </a:r>
            <a:r>
              <a:rPr lang="en-US" sz="1600"/>
              <a:t>. National Cancer Institute. (n.d.). Retrieved March 30, 2022, from https://www.cancer.gov/publications/dictionaries/cancer-terms/def/imrt </a:t>
            </a:r>
            <a:endParaRPr lang="en-US"/>
          </a:p>
          <a:p>
            <a:pPr marL="0" indent="0">
              <a:buNone/>
            </a:pPr>
            <a:r>
              <a:rPr lang="en-US" sz="1600" i="1"/>
              <a:t>NCI Dictionary of Cancer terms</a:t>
            </a:r>
            <a:r>
              <a:rPr lang="en-US" sz="1600"/>
              <a:t>. National Cancer Institute. (n.d.). Retrieved March 30, 2022, from          https://www.cancer.gov/publications/dictionaries/cancer-terms/def/igrt</a:t>
            </a:r>
          </a:p>
          <a:p>
            <a:pPr marL="0" indent="0">
              <a:buNone/>
            </a:pPr>
            <a:r>
              <a:rPr lang="en-US" sz="1600" i="1"/>
              <a:t>NCI Dictionary of Cancer terms</a:t>
            </a:r>
            <a:r>
              <a:rPr lang="en-US" sz="1600"/>
              <a:t>. National Cancer Institute. (n.d.). Retrieved March 30, 2022, from              </a:t>
            </a:r>
            <a:r>
              <a:rPr lang="en-US" sz="1600">
                <a:hlinkClick r:id="rId3"/>
              </a:rPr>
              <a:t>https://www.cancer.gov/publications/dictionaries/cancer-terms/def/stereotactic-radiation-</a:t>
            </a:r>
            <a:r>
              <a:rPr lang="en-US" sz="1600"/>
              <a:t>              therapy</a:t>
            </a:r>
          </a:p>
          <a:p>
            <a:pPr marL="0" indent="0">
              <a:buNone/>
            </a:pPr>
            <a:r>
              <a:rPr lang="en-US" sz="1600" i="1"/>
              <a:t>NCI Dictionary of Cancer terms</a:t>
            </a:r>
            <a:r>
              <a:rPr lang="en-US" sz="1600"/>
              <a:t>. National Cancer Institute. (n.d.). Retrieved March 30, 2022, from               </a:t>
            </a:r>
            <a:r>
              <a:rPr lang="en-US" sz="1600">
                <a:hlinkClick r:id="rId4"/>
              </a:rPr>
              <a:t>https://www.cancer.gov/publications/dictionaries/cancer-terms/def/sbrt</a:t>
            </a:r>
          </a:p>
          <a:p>
            <a:pPr>
              <a:buNone/>
            </a:pPr>
            <a:r>
              <a:rPr lang="en-US" sz="1600" i="1">
                <a:ea typeface="+mn-lt"/>
                <a:cs typeface="+mn-lt"/>
              </a:rPr>
              <a:t>Types of cancer treatments</a:t>
            </a:r>
            <a:r>
              <a:rPr lang="en-US" sz="1600">
                <a:ea typeface="+mn-lt"/>
                <a:cs typeface="+mn-lt"/>
              </a:rPr>
              <a:t>. Memorial Sloan Kettering Cancer Center. (n.d.-a). </a:t>
            </a:r>
            <a:r>
              <a:rPr lang="en-US" sz="1600">
                <a:ea typeface="+mn-lt"/>
                <a:cs typeface="+mn-lt"/>
                <a:hlinkClick r:id="rId5"/>
              </a:rPr>
              <a:t>https://www.mskcc.org/cancer-care/diagnosis-treatment/cancer-treatments</a:t>
            </a:r>
            <a:r>
              <a:rPr lang="en-US" sz="1600">
                <a:ea typeface="+mn-lt"/>
                <a:cs typeface="+mn-lt"/>
              </a:rPr>
              <a:t> </a:t>
            </a:r>
            <a:endParaRPr lang="en-US"/>
          </a:p>
          <a:p>
            <a:pPr marL="0" indent="0">
              <a:buNone/>
            </a:pPr>
            <a:endParaRPr lang="en-US" sz="1600">
              <a:latin typeface="+mj-lt"/>
            </a:endParaRPr>
          </a:p>
          <a:p>
            <a:pPr marL="0" indent="0">
              <a:buNone/>
            </a:pPr>
            <a:endParaRPr lang="en-US" sz="2000">
              <a:latin typeface="+mj-lt"/>
            </a:endParaRPr>
          </a:p>
          <a:p>
            <a:pPr marL="0" indent="0" algn="ctr">
              <a:buNone/>
            </a:pPr>
            <a:endParaRPr lang="en-US" sz="3600">
              <a:latin typeface="+mj-lt"/>
            </a:endParaRP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spTree>
    <p:extLst>
      <p:ext uri="{BB962C8B-B14F-4D97-AF65-F5344CB8AC3E}">
        <p14:creationId xmlns:p14="http://schemas.microsoft.com/office/powerpoint/2010/main" val="2199380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2980"/>
            <a:ext cx="10058400" cy="1067412"/>
          </a:xfrm>
        </p:spPr>
        <p:txBody>
          <a:bodyPr>
            <a:normAutofit/>
          </a:bodyPr>
          <a:lstStyle/>
          <a:p>
            <a:pPr algn="ctr"/>
            <a:r>
              <a:rPr lang="en-US" sz="4400"/>
              <a:t>Sources</a:t>
            </a:r>
          </a:p>
        </p:txBody>
      </p:sp>
      <p:sp>
        <p:nvSpPr>
          <p:cNvPr id="3" name="Content Placeholder 2"/>
          <p:cNvSpPr>
            <a:spLocks noGrp="1"/>
          </p:cNvSpPr>
          <p:nvPr>
            <p:ph idx="1"/>
          </p:nvPr>
        </p:nvSpPr>
        <p:spPr>
          <a:xfrm>
            <a:off x="1154954" y="2603500"/>
            <a:ext cx="10000726" cy="3416300"/>
          </a:xfrm>
        </p:spPr>
        <p:txBody>
          <a:bodyPr>
            <a:normAutofit/>
          </a:bodyPr>
          <a:lstStyle/>
          <a:p>
            <a:pPr marL="0" indent="0">
              <a:buNone/>
            </a:pPr>
            <a:r>
              <a:rPr lang="en-US" sz="1600"/>
              <a:t>Varian. (2022). [Trilogy image]. Varian. https://www.varian.com/en-au/products/radiotherapy/treatment-delivery/trilogy</a:t>
            </a:r>
          </a:p>
          <a:p>
            <a:pPr marL="0" indent="0">
              <a:buNone/>
            </a:pPr>
            <a:r>
              <a:rPr lang="en-US" sz="1600"/>
              <a:t>Varian. (2022). [</a:t>
            </a:r>
            <a:r>
              <a:rPr lang="en-US" sz="1600" err="1"/>
              <a:t>Truebeam</a:t>
            </a:r>
            <a:r>
              <a:rPr lang="en-US" sz="1600"/>
              <a:t> image]. Varian. https://www.varian.com/en-au/products/radiotherapy/treatment-delivery/truebeam</a:t>
            </a:r>
          </a:p>
          <a:p>
            <a:pPr marL="0" indent="0">
              <a:buNone/>
            </a:pPr>
            <a:r>
              <a:rPr lang="en-US" sz="1600"/>
              <a:t>[Image of Brachytherapy]. (</a:t>
            </a:r>
            <a:r>
              <a:rPr lang="en-US" sz="1600" err="1"/>
              <a:t>n.d.</a:t>
            </a:r>
            <a:r>
              <a:rPr lang="en-US" sz="1600"/>
              <a:t>). Retrieved March 31, 2022, 				  https://img.medscape.com/thumbnail_library/ps_160929_brachytherapy_prostate_800x600.jpg</a:t>
            </a:r>
          </a:p>
          <a:p>
            <a:pPr marL="0" indent="0">
              <a:buNone/>
            </a:pPr>
            <a:r>
              <a:rPr lang="en-US" sz="1600"/>
              <a:t>Mount Sinai Hospital. (2022). [Anatomy of a seed image]. Dr. Richard Stock. http://www.drrichardstock.com/seedimplants.html</a:t>
            </a:r>
          </a:p>
          <a:p>
            <a:pPr marL="0" indent="0">
              <a:buNone/>
            </a:pPr>
            <a:r>
              <a:rPr lang="en-US" sz="1600"/>
              <a:t>UCSD. (</a:t>
            </a:r>
            <a:r>
              <a:rPr lang="en-US" sz="1600" err="1"/>
              <a:t>n.d.</a:t>
            </a:r>
            <a:r>
              <a:rPr lang="en-US" sz="1600"/>
              <a:t>). [Prostate seed image]. Dr. Andrew Yen. http://radres.ucsd.edu/CC/album/E/index.html#Embolization%207g%20Prostate%20Seed%20Implants.jpeg</a:t>
            </a:r>
          </a:p>
          <a:p>
            <a:pPr marL="0" indent="0">
              <a:buNone/>
            </a:pPr>
            <a:endParaRPr lang="en-US" sz="1600"/>
          </a:p>
          <a:p>
            <a:pPr marL="0" indent="0">
              <a:buNone/>
            </a:pPr>
            <a:endParaRPr lang="en-US" sz="2000">
              <a:latin typeface="+mj-lt"/>
            </a:endParaRPr>
          </a:p>
          <a:p>
            <a:pPr marL="0" indent="0" algn="ctr">
              <a:buNone/>
            </a:pPr>
            <a:endParaRPr lang="en-US" sz="3600">
              <a:latin typeface="+mj-lt"/>
            </a:endParaRP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spTree>
    <p:extLst>
      <p:ext uri="{BB962C8B-B14F-4D97-AF65-F5344CB8AC3E}">
        <p14:creationId xmlns:p14="http://schemas.microsoft.com/office/powerpoint/2010/main" val="4249653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2980"/>
            <a:ext cx="10058400" cy="1067412"/>
          </a:xfrm>
        </p:spPr>
        <p:txBody>
          <a:bodyPr>
            <a:normAutofit/>
          </a:bodyPr>
          <a:lstStyle/>
          <a:p>
            <a:pPr algn="ctr"/>
            <a:r>
              <a:rPr lang="en-US" sz="4400"/>
              <a:t>Sources</a:t>
            </a:r>
          </a:p>
        </p:txBody>
      </p:sp>
      <p:sp>
        <p:nvSpPr>
          <p:cNvPr id="3" name="Content Placeholder 2"/>
          <p:cNvSpPr>
            <a:spLocks noGrp="1"/>
          </p:cNvSpPr>
          <p:nvPr>
            <p:ph idx="1"/>
          </p:nvPr>
        </p:nvSpPr>
        <p:spPr>
          <a:xfrm>
            <a:off x="1154954" y="2603500"/>
            <a:ext cx="10000726" cy="3416300"/>
          </a:xfrm>
        </p:spPr>
        <p:txBody>
          <a:bodyPr>
            <a:normAutofit fontScale="92500" lnSpcReduction="10000"/>
          </a:bodyPr>
          <a:lstStyle/>
          <a:p>
            <a:pPr marL="0" indent="0">
              <a:buNone/>
            </a:pPr>
            <a:r>
              <a:rPr lang="en-US" sz="1600"/>
              <a:t>[HDR </a:t>
            </a:r>
            <a:r>
              <a:rPr lang="en-US" sz="1600" err="1"/>
              <a:t>afterloader</a:t>
            </a:r>
            <a:r>
              <a:rPr lang="en-US" sz="1600"/>
              <a:t> image]. (</a:t>
            </a:r>
            <a:r>
              <a:rPr lang="en-US" sz="1600" err="1"/>
              <a:t>n.d.</a:t>
            </a:r>
            <a:r>
              <a:rPr lang="en-US" sz="1600"/>
              <a:t>). https://img.medicalexpo.com/images_me/photo-g/70440-126797.jpg</a:t>
            </a:r>
          </a:p>
          <a:p>
            <a:pPr marL="0" indent="0">
              <a:buNone/>
            </a:pPr>
            <a:r>
              <a:rPr lang="en-US" sz="1600"/>
              <a:t>[HDR </a:t>
            </a:r>
            <a:r>
              <a:rPr lang="en-US" sz="1600" err="1"/>
              <a:t>afterloader</a:t>
            </a:r>
            <a:r>
              <a:rPr lang="en-US" sz="1600"/>
              <a:t> close up image]. (</a:t>
            </a:r>
            <a:r>
              <a:rPr lang="en-US" sz="1600" err="1"/>
              <a:t>n.d.</a:t>
            </a:r>
            <a:r>
              <a:rPr lang="en-US" sz="1600"/>
              <a:t>). https://share-cdn-prod.azureedge.net/wp-content/uploads/2015/08/brachytherapy.jpg</a:t>
            </a:r>
          </a:p>
          <a:p>
            <a:pPr marL="0" indent="0">
              <a:buNone/>
            </a:pPr>
            <a:r>
              <a:rPr lang="en-US" sz="1600"/>
              <a:t>Mick Radio-Nuclear Instruments. (</a:t>
            </a:r>
            <a:r>
              <a:rPr lang="en-US" sz="1600" err="1"/>
              <a:t>n.d.</a:t>
            </a:r>
            <a:r>
              <a:rPr lang="en-US" sz="1600"/>
              <a:t>). [Ring and tandem applicator image]. Mick Nuclear. https://www.micknuclear.com/home/products/hdr_brachytherapy/intracavitary_applications/</a:t>
            </a:r>
          </a:p>
          <a:p>
            <a:pPr marL="0" indent="0">
              <a:buNone/>
            </a:pPr>
            <a:r>
              <a:rPr lang="en-US" sz="1600"/>
              <a:t>Mick Radio-Nuclear Instruments. (</a:t>
            </a:r>
            <a:r>
              <a:rPr lang="en-US" sz="1600" err="1"/>
              <a:t>n.d.</a:t>
            </a:r>
            <a:r>
              <a:rPr lang="en-US" sz="1600"/>
              <a:t>). [</a:t>
            </a:r>
            <a:r>
              <a:rPr lang="en-US" sz="1600" err="1"/>
              <a:t>Henschke</a:t>
            </a:r>
            <a:r>
              <a:rPr lang="en-US" sz="1600"/>
              <a:t> applicator set image]. Mick Nuclear. https://www.micknuclear.com/home/products/hdr_brachytherapy/intracavitary_applications/</a:t>
            </a:r>
          </a:p>
          <a:p>
            <a:pPr marL="0" indent="0">
              <a:buNone/>
            </a:pPr>
            <a:r>
              <a:rPr lang="en-US" sz="1600"/>
              <a:t>Kobold Medical. (2022). [Kobold vaginal cylinder image] Kobold Medical. http://www.koboldmedical.com/brachytherapy.html</a:t>
            </a:r>
          </a:p>
          <a:p>
            <a:pPr marL="0" indent="0">
              <a:buNone/>
            </a:pPr>
            <a:r>
              <a:rPr lang="en-US" sz="1600"/>
              <a:t>[</a:t>
            </a:r>
            <a:r>
              <a:rPr lang="en-US" sz="1600" err="1"/>
              <a:t>Xofigo</a:t>
            </a:r>
            <a:r>
              <a:rPr lang="en-US" sz="1600"/>
              <a:t> container image]. (</a:t>
            </a:r>
            <a:r>
              <a:rPr lang="en-US" sz="1600" err="1"/>
              <a:t>n.d.</a:t>
            </a:r>
            <a:r>
              <a:rPr lang="en-US" sz="1600"/>
              <a:t>) https://prnewswire2-a.akamaihd.net/p/1893751/sp/189375100/thumbnail/entry_id/0_jl27puh3/def_height/500/def_width/500/version/100012/type/1</a:t>
            </a:r>
          </a:p>
          <a:p>
            <a:pPr marL="0" indent="0">
              <a:buNone/>
            </a:pPr>
            <a:endParaRPr lang="en-US" sz="1600"/>
          </a:p>
          <a:p>
            <a:pPr marL="0" indent="0">
              <a:buNone/>
            </a:pPr>
            <a:endParaRPr lang="en-US" sz="2000">
              <a:latin typeface="+mj-lt"/>
            </a:endParaRPr>
          </a:p>
          <a:p>
            <a:pPr marL="0" indent="0" algn="ctr">
              <a:buNone/>
            </a:pPr>
            <a:endParaRPr lang="en-US" sz="3600">
              <a:latin typeface="+mj-lt"/>
            </a:endParaRP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spTree>
    <p:extLst>
      <p:ext uri="{BB962C8B-B14F-4D97-AF65-F5344CB8AC3E}">
        <p14:creationId xmlns:p14="http://schemas.microsoft.com/office/powerpoint/2010/main" val="3881718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2980"/>
            <a:ext cx="10058400" cy="1067412"/>
          </a:xfrm>
        </p:spPr>
        <p:txBody>
          <a:bodyPr>
            <a:normAutofit/>
          </a:bodyPr>
          <a:lstStyle/>
          <a:p>
            <a:pPr algn="ctr"/>
            <a:r>
              <a:rPr lang="en-US" sz="4400"/>
              <a:t>Sources</a:t>
            </a:r>
          </a:p>
        </p:txBody>
      </p:sp>
      <p:sp>
        <p:nvSpPr>
          <p:cNvPr id="3" name="Content Placeholder 2"/>
          <p:cNvSpPr>
            <a:spLocks noGrp="1"/>
          </p:cNvSpPr>
          <p:nvPr>
            <p:ph idx="1"/>
          </p:nvPr>
        </p:nvSpPr>
        <p:spPr>
          <a:xfrm>
            <a:off x="1154954" y="2603500"/>
            <a:ext cx="10000726" cy="3416300"/>
          </a:xfrm>
        </p:spPr>
        <p:txBody>
          <a:bodyPr>
            <a:normAutofit/>
          </a:bodyPr>
          <a:lstStyle/>
          <a:p>
            <a:pPr marL="0" indent="0">
              <a:buNone/>
            </a:pPr>
            <a:r>
              <a:rPr lang="en-US" sz="1600"/>
              <a:t>Medical Expo. (2022). [Image of </a:t>
            </a:r>
            <a:r>
              <a:rPr lang="en-US" sz="1600" err="1"/>
              <a:t>Vac-Lok</a:t>
            </a:r>
            <a:r>
              <a:rPr lang="en-US" sz="1600"/>
              <a:t>]. Medical Expo. https://www.medicalexpo.com/prod/civco/product-75914-665152.html</a:t>
            </a:r>
          </a:p>
          <a:p>
            <a:pPr marL="0" indent="0">
              <a:buNone/>
            </a:pPr>
            <a:r>
              <a:rPr lang="en-US" sz="1600"/>
              <a:t>Head and Neck Cancer Patient. (</a:t>
            </a:r>
            <a:r>
              <a:rPr lang="en-US" sz="1600" err="1"/>
              <a:t>n.d.</a:t>
            </a:r>
            <a:r>
              <a:rPr lang="en-US" sz="1600"/>
              <a:t>). [Image of head and neck mask]. Head and Neck Cancer Patient. https://www.headandneckcancerpatient.com/radiation-treatment.html</a:t>
            </a:r>
          </a:p>
          <a:p>
            <a:pPr marL="0" indent="0">
              <a:buNone/>
            </a:pPr>
            <a:r>
              <a:rPr lang="en-US" sz="1600"/>
              <a:t>Moffitt Cancer Center. (2018). [Image of treatment mask]. Moffitt Cancer Center. https://moffitt.org/taking-care-of-your-health/taking-care-of-your-health-story-archive/what-you-need-to-know-about-radiation-masks/</a:t>
            </a:r>
          </a:p>
          <a:p>
            <a:pPr marL="0" indent="0">
              <a:buNone/>
            </a:pPr>
            <a:r>
              <a:rPr lang="en-US" sz="1600"/>
              <a:t>Dr. </a:t>
            </a:r>
            <a:r>
              <a:rPr lang="en-US" sz="1600" err="1"/>
              <a:t>Dumane</a:t>
            </a:r>
            <a:r>
              <a:rPr lang="en-US" sz="1600"/>
              <a:t>, V.A. (2020). [ Image of breath hold]. Research Outreach. https://researchoutreach.org/articles/breath-hold-techniques-during-volumetric-modulated-arc-therapy-breast-cancer-patients/</a:t>
            </a:r>
          </a:p>
          <a:p>
            <a:pPr marL="0" indent="0">
              <a:buNone/>
            </a:pPr>
            <a:endParaRPr lang="en-US" sz="1600"/>
          </a:p>
          <a:p>
            <a:pPr marL="0" indent="0">
              <a:buNone/>
            </a:pPr>
            <a:endParaRPr lang="en-US" sz="1600"/>
          </a:p>
          <a:p>
            <a:pPr marL="0" indent="0">
              <a:buNone/>
            </a:pPr>
            <a:endParaRPr lang="en-US" sz="2000">
              <a:latin typeface="+mj-lt"/>
            </a:endParaRPr>
          </a:p>
          <a:p>
            <a:pPr marL="0" indent="0" algn="ctr">
              <a:buNone/>
            </a:pPr>
            <a:endParaRPr lang="en-US" sz="3600">
              <a:latin typeface="+mj-lt"/>
            </a:endParaRP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spTree>
    <p:extLst>
      <p:ext uri="{BB962C8B-B14F-4D97-AF65-F5344CB8AC3E}">
        <p14:creationId xmlns:p14="http://schemas.microsoft.com/office/powerpoint/2010/main" val="3418216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2980"/>
            <a:ext cx="10058400" cy="1067412"/>
          </a:xfrm>
        </p:spPr>
        <p:txBody>
          <a:bodyPr>
            <a:normAutofit/>
          </a:bodyPr>
          <a:lstStyle/>
          <a:p>
            <a:pPr algn="ctr"/>
            <a:r>
              <a:rPr lang="en-US" sz="4400"/>
              <a:t>Sources</a:t>
            </a:r>
          </a:p>
        </p:txBody>
      </p:sp>
      <p:sp>
        <p:nvSpPr>
          <p:cNvPr id="3" name="Content Placeholder 2"/>
          <p:cNvSpPr>
            <a:spLocks noGrp="1"/>
          </p:cNvSpPr>
          <p:nvPr>
            <p:ph idx="1"/>
          </p:nvPr>
        </p:nvSpPr>
        <p:spPr>
          <a:xfrm>
            <a:off x="1154954" y="2603500"/>
            <a:ext cx="10000726" cy="3416300"/>
          </a:xfrm>
        </p:spPr>
        <p:txBody>
          <a:bodyPr>
            <a:normAutofit/>
          </a:bodyPr>
          <a:lstStyle/>
          <a:p>
            <a:pPr marL="0" indent="0">
              <a:buNone/>
            </a:pPr>
            <a:r>
              <a:rPr lang="en-US" sz="1600"/>
              <a:t>Orbital Therapy. (2022). [Image of prone breast board]. Orbital Therapy. http://www.orbitaltherapy.com/products/clearvue/</a:t>
            </a:r>
          </a:p>
          <a:p>
            <a:pPr marL="0" indent="0">
              <a:buNone/>
            </a:pPr>
            <a:r>
              <a:rPr lang="en-US" sz="1600" err="1"/>
              <a:t>Qfix</a:t>
            </a:r>
            <a:r>
              <a:rPr lang="en-US" sz="1600"/>
              <a:t> Positioning. (</a:t>
            </a:r>
            <a:r>
              <a:rPr lang="en-US" sz="1600" err="1"/>
              <a:t>n.d.</a:t>
            </a:r>
            <a:r>
              <a:rPr lang="en-US" sz="1600"/>
              <a:t>). [Image of supine breast board]. Q Fix. https://qfix.com/catalog/radiotherapy-breast-torso-solutions/supine-positioning</a:t>
            </a:r>
          </a:p>
          <a:p>
            <a:pPr marL="0" indent="0">
              <a:buNone/>
            </a:pPr>
            <a:r>
              <a:rPr lang="en-US" sz="1600" err="1"/>
              <a:t>Qfix</a:t>
            </a:r>
            <a:r>
              <a:rPr lang="en-US" sz="1600"/>
              <a:t> Positioning. (</a:t>
            </a:r>
            <a:r>
              <a:rPr lang="en-US" sz="1600" err="1"/>
              <a:t>n.d.</a:t>
            </a:r>
            <a:r>
              <a:rPr lang="en-US" sz="1600"/>
              <a:t>). [Image of breast/lung board]. Q Fix. https://qfix.com/catalog/mr-solutions/access-supine-mr-breast-lung-treatment-device</a:t>
            </a:r>
          </a:p>
          <a:p>
            <a:pPr marL="0" indent="0">
              <a:buNone/>
            </a:pPr>
            <a:r>
              <a:rPr lang="en-US" sz="1600"/>
              <a:t>Boston Scientific. (2022). [Image of Space OAR pre/post placement]. Boston Scientific. https://www.bostonscientific.com/en-US/medical-specialties/urology/prostate-health/prostate-cancer/spaceoar-hydrogel/product-and-procedure.html</a:t>
            </a:r>
          </a:p>
          <a:p>
            <a:pPr marL="0" indent="0">
              <a:buNone/>
            </a:pPr>
            <a:endParaRPr lang="en-US" sz="1600"/>
          </a:p>
          <a:p>
            <a:pPr marL="0" indent="0">
              <a:buNone/>
            </a:pPr>
            <a:endParaRPr lang="en-US" sz="1600"/>
          </a:p>
          <a:p>
            <a:pPr marL="0" indent="0">
              <a:buNone/>
            </a:pPr>
            <a:endParaRPr lang="en-US" sz="2000">
              <a:latin typeface="+mj-lt"/>
            </a:endParaRPr>
          </a:p>
          <a:p>
            <a:pPr marL="0" indent="0" algn="ctr">
              <a:buNone/>
            </a:pPr>
            <a:endParaRPr lang="en-US" sz="3600">
              <a:latin typeface="+mj-lt"/>
            </a:endParaRPr>
          </a:p>
          <a:p>
            <a:pPr marL="0" indent="0">
              <a:buNone/>
            </a:pPr>
            <a:endParaRPr lang="en-US" sz="2800">
              <a:latin typeface="+mj-lt"/>
            </a:endParaRPr>
          </a:p>
          <a:p>
            <a:pPr>
              <a:buFont typeface="Wingdings" panose="05000000000000000000" pitchFamily="2" charset="2"/>
              <a:buChar char="§"/>
            </a:pPr>
            <a:endParaRPr lang="en-US" sz="2800">
              <a:latin typeface="+mj-lt"/>
            </a:endParaRPr>
          </a:p>
        </p:txBody>
      </p:sp>
    </p:spTree>
    <p:extLst>
      <p:ext uri="{BB962C8B-B14F-4D97-AF65-F5344CB8AC3E}">
        <p14:creationId xmlns:p14="http://schemas.microsoft.com/office/powerpoint/2010/main" val="2609799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50EC29-2E8E-EE4F-8116-C28963E53DC0}"/>
              </a:ext>
            </a:extLst>
          </p:cNvPr>
          <p:cNvSpPr>
            <a:spLocks noGrp="1"/>
          </p:cNvSpPr>
          <p:nvPr>
            <p:ph type="title"/>
          </p:nvPr>
        </p:nvSpPr>
        <p:spPr/>
        <p:txBody>
          <a:bodyPr/>
          <a:lstStyle/>
          <a:p>
            <a:pPr algn="ctr"/>
            <a:r>
              <a:rPr lang="en-US"/>
              <a:t>The Radiation Oncology Team</a:t>
            </a:r>
          </a:p>
        </p:txBody>
      </p:sp>
      <p:graphicFrame>
        <p:nvGraphicFramePr>
          <p:cNvPr id="26" name="Content Placeholder 7">
            <a:extLst>
              <a:ext uri="{FF2B5EF4-FFF2-40B4-BE49-F238E27FC236}">
                <a16:creationId xmlns:a16="http://schemas.microsoft.com/office/drawing/2014/main" id="{052B698A-8615-EE17-B08F-F8E7F4E59E10}"/>
              </a:ext>
            </a:extLst>
          </p:cNvPr>
          <p:cNvGraphicFramePr>
            <a:graphicFrameLocks noGrp="1"/>
          </p:cNvGraphicFramePr>
          <p:nvPr>
            <p:ph idx="1"/>
          </p:nvPr>
        </p:nvGraphicFramePr>
        <p:xfrm>
          <a:off x="499872" y="2265172"/>
          <a:ext cx="11192256" cy="4483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extLst>
              <a:ext uri="{FF2B5EF4-FFF2-40B4-BE49-F238E27FC236}">
                <a16:creationId xmlns:a16="http://schemas.microsoft.com/office/drawing/2014/main" id="{A2882F6B-C07E-B227-E170-1CC5723F4E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6293215"/>
      </p:ext>
    </p:extLst>
  </p:cSld>
  <p:clrMapOvr>
    <a:masterClrMapping/>
  </p:clrMapOvr>
  <mc:AlternateContent xmlns:mc="http://schemas.openxmlformats.org/markup-compatibility/2006" xmlns:p14="http://schemas.microsoft.com/office/powerpoint/2010/main">
    <mc:Choice Requires="p14">
      <p:transition spd="slow" p14:dur="2000" advTm="119639"/>
    </mc:Choice>
    <mc:Fallback xmlns="">
      <p:transition spd="slow" advTm="119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5" y="973667"/>
            <a:ext cx="2942210" cy="4833745"/>
          </a:xfrm>
        </p:spPr>
        <p:txBody>
          <a:bodyPr>
            <a:normAutofit/>
          </a:bodyPr>
          <a:lstStyle/>
          <a:p>
            <a:r>
              <a:rPr lang="en-US" sz="2800">
                <a:solidFill>
                  <a:srgbClr val="EBEBEB"/>
                </a:solidFill>
              </a:rPr>
              <a:t>Radiation Nurse Responsibilities</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E104A19F-B9C4-AF75-85F5-84F17C93ED94}"/>
              </a:ext>
            </a:extLst>
          </p:cNvPr>
          <p:cNvGraphicFramePr>
            <a:graphicFrameLocks noGrp="1"/>
          </p:cNvGraphicFramePr>
          <p:nvPr>
            <p:ph idx="1"/>
            <p:extLst>
              <p:ext uri="{D42A27DB-BD31-4B8C-83A1-F6EECF244321}">
                <p14:modId xmlns:p14="http://schemas.microsoft.com/office/powerpoint/2010/main" val="79265116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extLst>
              <a:ext uri="{FF2B5EF4-FFF2-40B4-BE49-F238E27FC236}">
                <a16:creationId xmlns:a16="http://schemas.microsoft.com/office/drawing/2014/main" id="{80DCCE5D-2258-3349-E537-B15DD5011B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393986"/>
      </p:ext>
    </p:extLst>
  </p:cSld>
  <p:clrMapOvr>
    <a:masterClrMapping/>
  </p:clrMapOvr>
  <mc:AlternateContent xmlns:mc="http://schemas.openxmlformats.org/markup-compatibility/2006" xmlns:p14="http://schemas.microsoft.com/office/powerpoint/2010/main">
    <mc:Choice Requires="p14">
      <p:transition spd="slow" p14:dur="2000" advTm="38265"/>
    </mc:Choice>
    <mc:Fallback xmlns="">
      <p:transition spd="slow" advTm="38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62444"/>
            <a:ext cx="10058400" cy="1032242"/>
          </a:xfrm>
        </p:spPr>
        <p:txBody>
          <a:bodyPr/>
          <a:lstStyle/>
          <a:p>
            <a:pPr algn="ctr"/>
            <a:r>
              <a:rPr lang="en-US" sz="4000"/>
              <a:t>What is Radiation Oncology</a:t>
            </a:r>
          </a:p>
        </p:txBody>
      </p:sp>
      <p:graphicFrame>
        <p:nvGraphicFramePr>
          <p:cNvPr id="7" name="Content Placeholder 4">
            <a:extLst>
              <a:ext uri="{FF2B5EF4-FFF2-40B4-BE49-F238E27FC236}">
                <a16:creationId xmlns:a16="http://schemas.microsoft.com/office/drawing/2014/main" id="{B8B4CAE6-8041-4D00-6A53-2C451F541051}"/>
              </a:ext>
            </a:extLst>
          </p:cNvPr>
          <p:cNvGraphicFramePr>
            <a:graphicFrameLocks noGrp="1"/>
          </p:cNvGraphicFramePr>
          <p:nvPr>
            <p:ph idx="1"/>
            <p:extLst>
              <p:ext uri="{D42A27DB-BD31-4B8C-83A1-F6EECF244321}">
                <p14:modId xmlns:p14="http://schemas.microsoft.com/office/powerpoint/2010/main" val="2528919868"/>
              </p:ext>
            </p:extLst>
          </p:nvPr>
        </p:nvGraphicFramePr>
        <p:xfrm>
          <a:off x="1875201" y="2666130"/>
          <a:ext cx="8825659" cy="3416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extLst>
              <a:ext uri="{FF2B5EF4-FFF2-40B4-BE49-F238E27FC236}">
                <a16:creationId xmlns:a16="http://schemas.microsoft.com/office/drawing/2014/main" id="{DE86E115-7D8E-CD55-EF77-47BED95025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7720611"/>
      </p:ext>
    </p:extLst>
  </p:cSld>
  <p:clrMapOvr>
    <a:masterClrMapping/>
  </p:clrMapOvr>
  <mc:AlternateContent xmlns:mc="http://schemas.openxmlformats.org/markup-compatibility/2006" xmlns:p14="http://schemas.microsoft.com/office/powerpoint/2010/main">
    <mc:Choice Requires="p14">
      <p:transition spd="slow" p14:dur="2000" advTm="56005"/>
    </mc:Choice>
    <mc:Fallback xmlns="">
      <p:transition spd="slow" advTm="5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5" y="973667"/>
            <a:ext cx="2942210" cy="4833745"/>
          </a:xfrm>
        </p:spPr>
        <p:txBody>
          <a:bodyPr>
            <a:normAutofit/>
          </a:bodyPr>
          <a:lstStyle/>
          <a:p>
            <a:r>
              <a:rPr lang="en-US">
                <a:solidFill>
                  <a:srgbClr val="EBEBEB"/>
                </a:solidFill>
              </a:rPr>
              <a:t>External Beam Radiation Therapy</a:t>
            </a:r>
            <a:br>
              <a:rPr lang="en-US">
                <a:solidFill>
                  <a:srgbClr val="EBEBEB"/>
                </a:solidFill>
              </a:rPr>
            </a:br>
            <a:endParaRPr lang="en-US">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2A3A27DE-82AF-1548-D789-1775160F0CDC}"/>
              </a:ext>
            </a:extLst>
          </p:cNvPr>
          <p:cNvGraphicFramePr>
            <a:graphicFrameLocks noGrp="1"/>
          </p:cNvGraphicFramePr>
          <p:nvPr>
            <p:ph idx="1"/>
            <p:extLst>
              <p:ext uri="{D42A27DB-BD31-4B8C-83A1-F6EECF244321}">
                <p14:modId xmlns:p14="http://schemas.microsoft.com/office/powerpoint/2010/main" val="1629977688"/>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Audio 5">
            <a:extLst>
              <a:ext uri="{FF2B5EF4-FFF2-40B4-BE49-F238E27FC236}">
                <a16:creationId xmlns:a16="http://schemas.microsoft.com/office/drawing/2014/main" id="{61303E4B-8B8E-4627-09E4-B7F55942189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6453705"/>
      </p:ext>
    </p:extLst>
  </p:cSld>
  <p:clrMapOvr>
    <a:masterClrMapping/>
  </p:clrMapOvr>
  <mc:AlternateContent xmlns:mc="http://schemas.openxmlformats.org/markup-compatibility/2006" xmlns:p14="http://schemas.microsoft.com/office/powerpoint/2010/main">
    <mc:Choice Requires="p14">
      <p:transition spd="slow" p14:dur="2000" advTm="18551"/>
    </mc:Choice>
    <mc:Fallback xmlns="">
      <p:transition spd="slow" advTm="18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94592"/>
            <a:ext cx="10058400" cy="975946"/>
          </a:xfrm>
        </p:spPr>
        <p:txBody>
          <a:bodyPr>
            <a:noAutofit/>
          </a:bodyPr>
          <a:lstStyle/>
          <a:p>
            <a:pPr algn="ctr"/>
            <a:r>
              <a:rPr lang="en-US" sz="4400"/>
              <a:t>Types of External Beam Therapy</a:t>
            </a:r>
            <a:br>
              <a:rPr lang="en-US" sz="2800"/>
            </a:br>
            <a:endParaRPr lang="en-US" sz="2800"/>
          </a:p>
        </p:txBody>
      </p:sp>
      <p:sp>
        <p:nvSpPr>
          <p:cNvPr id="3" name="Content Placeholder 2"/>
          <p:cNvSpPr>
            <a:spLocks noGrp="1"/>
          </p:cNvSpPr>
          <p:nvPr>
            <p:ph idx="1"/>
          </p:nvPr>
        </p:nvSpPr>
        <p:spPr>
          <a:xfrm>
            <a:off x="319214" y="2259371"/>
            <a:ext cx="11590978" cy="4460976"/>
          </a:xfrm>
        </p:spPr>
        <p:txBody>
          <a:bodyPr vert="horz" lIns="91440" tIns="45720" rIns="91440" bIns="45720" rtlCol="0" anchor="t">
            <a:noAutofit/>
          </a:bodyPr>
          <a:lstStyle/>
          <a:p>
            <a:pPr>
              <a:buFont typeface="Wingdings" panose="05000000000000000000" pitchFamily="2" charset="2"/>
              <a:buChar char="§"/>
            </a:pPr>
            <a:r>
              <a:rPr lang="en-US" sz="1700">
                <a:latin typeface="+mj-lt"/>
              </a:rPr>
              <a:t>Intensity modulated radiation therapy (IMRT) is a 3D treatment that uses relies on the use of computer-generated images of the tumor to deliver thin beams of radiation to the target from different angles. Helps reduce damage to healthy tissue.</a:t>
            </a:r>
            <a:endParaRPr lang="en-US" sz="1700" i="1">
              <a:latin typeface="+mj-lt"/>
            </a:endParaRPr>
          </a:p>
          <a:p>
            <a:pPr>
              <a:buFont typeface="Wingdings" panose="05000000000000000000" pitchFamily="2" charset="2"/>
              <a:buChar char="§"/>
            </a:pPr>
            <a:r>
              <a:rPr lang="en-US" sz="1700">
                <a:latin typeface="+mj-lt"/>
              </a:rPr>
              <a:t>Image guided radiation therapy (IGRT) is a form of treatment that relies on imaging data (PET, MRI or CT) to accurately send the radiation beam to the target.</a:t>
            </a:r>
            <a:endParaRPr lang="en-US" sz="1700" i="1">
              <a:latin typeface="+mj-lt"/>
            </a:endParaRPr>
          </a:p>
          <a:p>
            <a:pPr>
              <a:buFont typeface="Wingdings" panose="05000000000000000000" pitchFamily="2" charset="2"/>
              <a:buChar char="§"/>
            </a:pPr>
            <a:r>
              <a:rPr lang="en-US" sz="1700">
                <a:latin typeface="+mj-lt"/>
              </a:rPr>
              <a:t>Stereotactic body radiation therapy (SBRT) is used to treat small, early-stage cancers; often in the lung or pancreas, but also to treat cancer that has spread to the lung, liver, adrenal glands or the spine.  SBRT delivers high doses of radiation that is extremely precise  to the cancer minimizing damage to the healthy tissues. It is usually given over 1 to 5 treatments. </a:t>
            </a:r>
          </a:p>
          <a:p>
            <a:pPr>
              <a:buFont typeface="Wingdings" panose="05000000000000000000" pitchFamily="2" charset="2"/>
              <a:buChar char="§"/>
            </a:pPr>
            <a:r>
              <a:rPr lang="en-US" sz="1700">
                <a:latin typeface="+mj-lt"/>
              </a:rPr>
              <a:t>Stereotactic radiosurgery (SRS) is a way to deliver radiation to brain tumors, It can be done in place of surgery. It is used to treat cancers that have originated in the brain as well as cancers that have spread to the brain. It delivers a highly targeted and intense dose of photon radiation, conforming to the three –dimensional shape and size of the tumor, again, resulting in minimal exposure to healthy tissues in the brain. </a:t>
            </a:r>
          </a:p>
        </p:txBody>
      </p:sp>
      <p:sp>
        <p:nvSpPr>
          <p:cNvPr id="4" name="TextBox 3">
            <a:extLst>
              <a:ext uri="{FF2B5EF4-FFF2-40B4-BE49-F238E27FC236}">
                <a16:creationId xmlns:a16="http://schemas.microsoft.com/office/drawing/2014/main" id="{0B64CDCA-CAB4-6EC5-8A14-37171F979E31}"/>
              </a:ext>
            </a:extLst>
          </p:cNvPr>
          <p:cNvSpPr txBox="1"/>
          <p:nvPr/>
        </p:nvSpPr>
        <p:spPr>
          <a:xfrm>
            <a:off x="9451257" y="648929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www.mskcc.org</a:t>
            </a:r>
          </a:p>
        </p:txBody>
      </p:sp>
      <p:pic>
        <p:nvPicPr>
          <p:cNvPr id="6" name="Audio 5">
            <a:extLst>
              <a:ext uri="{FF2B5EF4-FFF2-40B4-BE49-F238E27FC236}">
                <a16:creationId xmlns:a16="http://schemas.microsoft.com/office/drawing/2014/main" id="{17765E62-CC4B-D4AE-E6FF-3AC8D2031A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12412436"/>
      </p:ext>
    </p:extLst>
  </p:cSld>
  <p:clrMapOvr>
    <a:masterClrMapping/>
  </p:clrMapOvr>
  <mc:AlternateContent xmlns:mc="http://schemas.openxmlformats.org/markup-compatibility/2006" xmlns:p14="http://schemas.microsoft.com/office/powerpoint/2010/main">
    <mc:Choice Requires="p14">
      <p:transition spd="slow" p14:dur="2000" advTm="104337"/>
    </mc:Choice>
    <mc:Fallback xmlns="">
      <p:transition spd="slow" advTm="10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29d9c44-d967-4252-b4d1-449886c3b330">
      <UserInfo>
        <DisplayName>Seaman, Tricia Elizabeth</DisplayName>
        <AccountId>12</AccountId>
        <AccountType/>
      </UserInfo>
      <UserInfo>
        <DisplayName>Marsula, Andrew P</DisplayName>
        <AccountId>30</AccountId>
        <AccountType/>
      </UserInfo>
      <UserInfo>
        <DisplayName>Hahner, Sheila A</DisplayName>
        <AccountId>31</AccountId>
        <AccountType/>
      </UserInfo>
      <UserInfo>
        <DisplayName>Miorelli, Natalie E</DisplayName>
        <AccountId>32</AccountId>
        <AccountType/>
      </UserInfo>
      <UserInfo>
        <DisplayName>Becker, Molly</DisplayName>
        <AccountId>27</AccountId>
        <AccountType/>
      </UserInfo>
      <UserInfo>
        <DisplayName>Griffin, Gail Louise</DisplayName>
        <AccountId>33</AccountId>
        <AccountType/>
      </UserInfo>
      <UserInfo>
        <DisplayName>Baer, Kristin</DisplayName>
        <AccountId>34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5BC681E786F54693B94DAEBC3419BE" ma:contentTypeVersion="6" ma:contentTypeDescription="Create a new document." ma:contentTypeScope="" ma:versionID="b2302869ade401c65a0eab9eb77851d2">
  <xsd:schema xmlns:xsd="http://www.w3.org/2001/XMLSchema" xmlns:xs="http://www.w3.org/2001/XMLSchema" xmlns:p="http://schemas.microsoft.com/office/2006/metadata/properties" xmlns:ns2="d29334e4-dfca-422f-887e-96b264572578" xmlns:ns3="e29d9c44-d967-4252-b4d1-449886c3b330" targetNamespace="http://schemas.microsoft.com/office/2006/metadata/properties" ma:root="true" ma:fieldsID="a3b3751814f6dee3d9706fedcd0038c1" ns2:_="" ns3:_="">
    <xsd:import namespace="d29334e4-dfca-422f-887e-96b264572578"/>
    <xsd:import namespace="e29d9c44-d967-4252-b4d1-449886c3b33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9334e4-dfca-422f-887e-96b264572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9d9c44-d967-4252-b4d1-449886c3b33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388D11-6D7B-4717-83FD-9861E3526ED3}">
  <ds:schemaRefs>
    <ds:schemaRef ds:uri="d29334e4-dfca-422f-887e-96b264572578"/>
    <ds:schemaRef ds:uri="e29d9c44-d967-4252-b4d1-449886c3b3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F2FC4FD-7435-4D26-9084-134752D412DA}">
  <ds:schemaRefs>
    <ds:schemaRef ds:uri="d29334e4-dfca-422f-887e-96b264572578"/>
    <ds:schemaRef ds:uri="e29d9c44-d967-4252-b4d1-449886c3b3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C3B9D43-45DE-4BA2-ABA3-D356524F41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Boardroom</Template>
  <TotalTime>0</TotalTime>
  <Words>8686</Words>
  <Application>Microsoft Office PowerPoint</Application>
  <PresentationFormat>Widescreen</PresentationFormat>
  <Paragraphs>690</Paragraphs>
  <Slides>49</Slides>
  <Notes>47</Notes>
  <HiddenSlides>0</HiddenSlides>
  <MMClips>42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Century Gothic</vt:lpstr>
      <vt:lpstr>Times New Roman</vt:lpstr>
      <vt:lpstr>Wingdings</vt:lpstr>
      <vt:lpstr>Wingdings 3</vt:lpstr>
      <vt:lpstr>Wingdings,Sans-Serif</vt:lpstr>
      <vt:lpstr>Ion Boardroom</vt:lpstr>
      <vt:lpstr>PowerPoint Presentation</vt:lpstr>
      <vt:lpstr>PowerPoint Presentation</vt:lpstr>
      <vt:lpstr>Introduction to  Radiation Oncology</vt:lpstr>
      <vt:lpstr>Course Objectives</vt:lpstr>
      <vt:lpstr>The Radiation Oncology Team</vt:lpstr>
      <vt:lpstr>Radiation Nurse Responsibilities</vt:lpstr>
      <vt:lpstr>What is Radiation Oncology</vt:lpstr>
      <vt:lpstr>External Beam Radiation Therapy </vt:lpstr>
      <vt:lpstr>Types of External Beam Therapy </vt:lpstr>
      <vt:lpstr>Linear Particle Accelerator</vt:lpstr>
      <vt:lpstr> Internal Radiation Therapy-(Brachytherapy) </vt:lpstr>
      <vt:lpstr>Low Dose Seeds</vt:lpstr>
      <vt:lpstr>Low Dose Seeds</vt:lpstr>
      <vt:lpstr>High Dose Radiation</vt:lpstr>
      <vt:lpstr>High Dose Radiation Applicators</vt:lpstr>
      <vt:lpstr>Systemic Radiation Therapy (Radiopharmaceuticals)</vt:lpstr>
      <vt:lpstr>Radiation Workflow</vt:lpstr>
      <vt:lpstr>CT Simulation</vt:lpstr>
      <vt:lpstr>Vac-Lock</vt:lpstr>
      <vt:lpstr>Masks</vt:lpstr>
      <vt:lpstr>Entering Treatment</vt:lpstr>
      <vt:lpstr>Protecting Healthy Tissue</vt:lpstr>
      <vt:lpstr>Techniques that Help Protect Tissue</vt:lpstr>
      <vt:lpstr>Techniques that Help Protect Tissue</vt:lpstr>
      <vt:lpstr>Rectal  Spacing</vt:lpstr>
      <vt:lpstr>Rectal Spacers </vt:lpstr>
      <vt:lpstr>Radiation Side Effects</vt:lpstr>
      <vt:lpstr>Radiation Side effects</vt:lpstr>
      <vt:lpstr>Example of Oral Mucositis-CTCAE Grading</vt:lpstr>
      <vt:lpstr>CTCAE Resources</vt:lpstr>
      <vt:lpstr>         Site-Specific Side Effects</vt:lpstr>
      <vt:lpstr>Site Specific Side Effects</vt:lpstr>
      <vt:lpstr>Site Specific Side Effects (Con’t)</vt:lpstr>
      <vt:lpstr>Site Specific Side Effects (Con’t)</vt:lpstr>
      <vt:lpstr>Site Specific Side Effects (Con’t)</vt:lpstr>
      <vt:lpstr>Site Specific Side Effects (Con’t)</vt:lpstr>
      <vt:lpstr>Site Specific Side Effects (Con’t)</vt:lpstr>
      <vt:lpstr>         How Do We Manage Side effects?</vt:lpstr>
      <vt:lpstr>Preventive Care and Side Effect Management</vt:lpstr>
      <vt:lpstr>Preventive Care and Side Effect Management (Con’t)</vt:lpstr>
      <vt:lpstr>Urinary Symptoms</vt:lpstr>
      <vt:lpstr>Cancer Related Fatigue</vt:lpstr>
      <vt:lpstr>Post Treatment Care/Follow up</vt:lpstr>
      <vt:lpstr>Thank you for attending!!! </vt:lpstr>
      <vt:lpstr>Sources</vt:lpstr>
      <vt:lpstr>Sources</vt:lpstr>
      <vt:lpstr>Sources</vt:lpstr>
      <vt:lpstr>Sources</vt:lpstr>
      <vt:lpstr>Sources</vt:lpstr>
    </vt:vector>
  </TitlesOfParts>
  <Company>PHS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Radiation Oncology</dc:title>
  <dc:creator>Christopher Maney</dc:creator>
  <cp:lastModifiedBy>Hahner, Sheila A</cp:lastModifiedBy>
  <cp:revision>3</cp:revision>
  <cp:lastPrinted>2024-07-15T13:25:09Z</cp:lastPrinted>
  <dcterms:created xsi:type="dcterms:W3CDTF">2022-03-24T11:40:44Z</dcterms:created>
  <dcterms:modified xsi:type="dcterms:W3CDTF">2026-02-12T16:37:42Z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0x010100D35BC681E786F54693B94DAEBC3419BE</vt:lpwstr>
  </property>
  <property fmtid="{D5CDD505-2E9C-101B-9397-08002B2CF9AE}" pid="3" name="MSIP_Label_5e4b1be8-281e-475d-98b0-21c3457e5a46_Enabled">
    <vt:lpwstr>true</vt:lpwstr>
  </property>
  <property fmtid="{D5CDD505-2E9C-101B-9397-08002B2CF9AE}" pid="4" name="MSIP_Label_5e4b1be8-281e-475d-98b0-21c3457e5a46_SetDate">
    <vt:lpwstr>2022-05-02T19:08:12Z</vt:lpwstr>
  </property>
  <property fmtid="{D5CDD505-2E9C-101B-9397-08002B2CF9AE}" pid="5" name="MSIP_Label_5e4b1be8-281e-475d-98b0-21c3457e5a46_Method">
    <vt:lpwstr>Standard</vt:lpwstr>
  </property>
  <property fmtid="{D5CDD505-2E9C-101B-9397-08002B2CF9AE}" pid="6" name="MSIP_Label_5e4b1be8-281e-475d-98b0-21c3457e5a46_Name">
    <vt:lpwstr>Public</vt:lpwstr>
  </property>
  <property fmtid="{D5CDD505-2E9C-101B-9397-08002B2CF9AE}" pid="7" name="MSIP_Label_5e4b1be8-281e-475d-98b0-21c3457e5a46_SiteId">
    <vt:lpwstr>8b3dd73e-4e72-4679-b191-56da1588712b</vt:lpwstr>
  </property>
  <property fmtid="{D5CDD505-2E9C-101B-9397-08002B2CF9AE}" pid="8" name="MSIP_Label_5e4b1be8-281e-475d-98b0-21c3457e5a46_ActionId">
    <vt:lpwstr>8c711e53-1bfb-4fbf-80c8-802e6000a245</vt:lpwstr>
  </property>
  <property fmtid="{D5CDD505-2E9C-101B-9397-08002B2CF9AE}" pid="9" name="MSIP_Label_5e4b1be8-281e-475d-98b0-21c3457e5a46_ContentBits">
    <vt:lpwstr>0</vt:lpwstr>
  </property>
</Properties>
</file>