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Lst>
  <p:sldSz cx="18288000" cy="10287000"/>
  <p:notesSz cx="6858000" cy="9144000"/>
  <p:embeddedFontLst>
    <p:embeddedFont>
      <p:font typeface="Alice Bold" panose="020B0604020202020204" charset="0"/>
      <p:regular r:id="rId5"/>
    </p:embeddedFont>
    <p:embeddedFont>
      <p:font typeface="Times New Roman MT" panose="020B0604020202020204" charset="0"/>
      <p:regular r:id="rId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0" d="100"/>
          <a:sy n="70" d="100"/>
        </p:scale>
        <p:origin x="77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EDEB"/>
        </a:solidFill>
        <a:effectLst/>
      </p:bgPr>
    </p:bg>
    <p:spTree>
      <p:nvGrpSpPr>
        <p:cNvPr id="1" name=""/>
        <p:cNvGrpSpPr/>
        <p:nvPr/>
      </p:nvGrpSpPr>
      <p:grpSpPr>
        <a:xfrm>
          <a:off x="0" y="0"/>
          <a:ext cx="0" cy="0"/>
          <a:chOff x="0" y="0"/>
          <a:chExt cx="0" cy="0"/>
        </a:xfrm>
      </p:grpSpPr>
      <p:sp>
        <p:nvSpPr>
          <p:cNvPr id="2" name="Freeform 2"/>
          <p:cNvSpPr/>
          <p:nvPr/>
        </p:nvSpPr>
        <p:spPr>
          <a:xfrm rot="5400000">
            <a:off x="8602168" y="600031"/>
            <a:ext cx="10287000" cy="9086937"/>
          </a:xfrm>
          <a:custGeom>
            <a:avLst/>
            <a:gdLst/>
            <a:ahLst/>
            <a:cxnLst/>
            <a:rect l="l" t="t" r="r" b="b"/>
            <a:pathLst>
              <a:path w="12782136" h="9086937">
                <a:moveTo>
                  <a:pt x="0" y="0"/>
                </a:moveTo>
                <a:lnTo>
                  <a:pt x="12782136" y="0"/>
                </a:lnTo>
                <a:lnTo>
                  <a:pt x="12782136" y="9086937"/>
                </a:lnTo>
                <a:lnTo>
                  <a:pt x="0" y="908693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3" name="TextBox 3"/>
          <p:cNvSpPr txBox="1"/>
          <p:nvPr/>
        </p:nvSpPr>
        <p:spPr>
          <a:xfrm>
            <a:off x="10434397" y="1019510"/>
            <a:ext cx="6485821" cy="7820025"/>
          </a:xfrm>
          <a:prstGeom prst="rect">
            <a:avLst/>
          </a:prstGeom>
        </p:spPr>
        <p:txBody>
          <a:bodyPr lIns="0" tIns="0" rIns="0" bIns="0" rtlCol="0" anchor="t">
            <a:spAutoFit/>
          </a:bodyPr>
          <a:lstStyle/>
          <a:p>
            <a:pPr marL="0" lvl="0" indent="0" algn="l">
              <a:lnSpc>
                <a:spcPts val="3899"/>
              </a:lnSpc>
              <a:spcBef>
                <a:spcPct val="0"/>
              </a:spcBef>
            </a:pPr>
            <a:r>
              <a:rPr lang="en-US" sz="2999" dirty="0">
                <a:solidFill>
                  <a:srgbClr val="000000"/>
                </a:solidFill>
                <a:latin typeface="Times New Roman MT"/>
                <a:ea typeface="Times New Roman MT"/>
                <a:cs typeface="Times New Roman MT"/>
                <a:sym typeface="Times New Roman MT"/>
              </a:rPr>
              <a:t>In </a:t>
            </a:r>
            <a:r>
              <a:rPr lang="en-US" sz="2999" u="none" strike="noStrike" dirty="0">
                <a:solidFill>
                  <a:srgbClr val="000000"/>
                </a:solidFill>
                <a:latin typeface="Times New Roman MT"/>
                <a:ea typeface="Times New Roman MT"/>
                <a:cs typeface="Times New Roman MT"/>
                <a:sym typeface="Times New Roman MT"/>
              </a:rPr>
              <a:t>support of improving patient care, the University of Pittsburgh is jointly accredited by the Accreditation Council for Continuing Medical Education (ACCME), the Accreditation Council for Pharmacy Education (ACOE), and the American Nurses Credentialing Center (ANCC), to provide continuing education for the healthcare team.​</a:t>
            </a:r>
          </a:p>
          <a:p>
            <a:pPr marL="0" lvl="0" indent="0" algn="l">
              <a:lnSpc>
                <a:spcPts val="3899"/>
              </a:lnSpc>
              <a:spcBef>
                <a:spcPct val="0"/>
              </a:spcBef>
            </a:pPr>
            <a:r>
              <a:rPr lang="en-US" sz="2999" u="none" strike="noStrike" dirty="0">
                <a:solidFill>
                  <a:srgbClr val="000000"/>
                </a:solidFill>
                <a:latin typeface="Times New Roman MT"/>
                <a:ea typeface="Times New Roman MT"/>
                <a:cs typeface="Times New Roman MT"/>
                <a:sym typeface="Times New Roman MT"/>
              </a:rPr>
              <a:t>​</a:t>
            </a:r>
          </a:p>
          <a:p>
            <a:pPr marL="0" lvl="0" indent="0" algn="l">
              <a:lnSpc>
                <a:spcPts val="3899"/>
              </a:lnSpc>
              <a:spcBef>
                <a:spcPct val="0"/>
              </a:spcBef>
            </a:pPr>
            <a:r>
              <a:rPr lang="en-US" sz="2999" u="none" strike="noStrike" dirty="0">
                <a:solidFill>
                  <a:srgbClr val="000000"/>
                </a:solidFill>
                <a:latin typeface="Times New Roman MT"/>
                <a:ea typeface="Times New Roman MT"/>
                <a:cs typeface="Times New Roman MT"/>
                <a:sym typeface="Times New Roman MT"/>
              </a:rPr>
              <a:t>Pharmacy (CPE)​</a:t>
            </a:r>
          </a:p>
          <a:p>
            <a:pPr marL="0" lvl="0" indent="0" algn="l">
              <a:lnSpc>
                <a:spcPts val="3899"/>
              </a:lnSpc>
              <a:spcBef>
                <a:spcPct val="0"/>
              </a:spcBef>
            </a:pPr>
            <a:r>
              <a:rPr lang="en-US" sz="2999" u="none" strike="noStrike" dirty="0">
                <a:solidFill>
                  <a:srgbClr val="000000"/>
                </a:solidFill>
                <a:latin typeface="Times New Roman MT"/>
                <a:ea typeface="Times New Roman MT"/>
                <a:cs typeface="Times New Roman MT"/>
                <a:sym typeface="Times New Roman MT"/>
              </a:rPr>
              <a:t>​</a:t>
            </a:r>
          </a:p>
          <a:p>
            <a:pPr marL="0" lvl="0" indent="0" algn="l">
              <a:lnSpc>
                <a:spcPts val="3899"/>
              </a:lnSpc>
              <a:spcBef>
                <a:spcPct val="0"/>
              </a:spcBef>
            </a:pPr>
            <a:r>
              <a:rPr lang="en-US" sz="2999" u="none" strike="noStrike" dirty="0">
                <a:solidFill>
                  <a:srgbClr val="000000"/>
                </a:solidFill>
                <a:latin typeface="Times New Roman MT"/>
                <a:ea typeface="Times New Roman MT"/>
                <a:cs typeface="Times New Roman MT"/>
                <a:sym typeface="Times New Roman MT"/>
              </a:rPr>
              <a:t>This knowledge-based activity provides 0.5 contact hours of continuing pharmacy education credit​</a:t>
            </a:r>
          </a:p>
          <a:p>
            <a:pPr marL="0" lvl="0" indent="0" algn="l">
              <a:lnSpc>
                <a:spcPts val="3899"/>
              </a:lnSpc>
              <a:spcBef>
                <a:spcPct val="0"/>
              </a:spcBef>
            </a:pPr>
            <a:endParaRPr lang="en-US" sz="2999" u="none" strike="noStrike" dirty="0">
              <a:solidFill>
                <a:srgbClr val="000000"/>
              </a:solidFill>
              <a:latin typeface="Times New Roman MT"/>
              <a:ea typeface="Times New Roman MT"/>
              <a:cs typeface="Times New Roman MT"/>
              <a:sym typeface="Times New Roman MT"/>
            </a:endParaRPr>
          </a:p>
        </p:txBody>
      </p:sp>
      <p:sp>
        <p:nvSpPr>
          <p:cNvPr id="4" name="TextBox 4"/>
          <p:cNvSpPr txBox="1"/>
          <p:nvPr/>
        </p:nvSpPr>
        <p:spPr>
          <a:xfrm>
            <a:off x="1409117" y="3970591"/>
            <a:ext cx="5956662" cy="2402968"/>
          </a:xfrm>
          <a:prstGeom prst="rect">
            <a:avLst/>
          </a:prstGeom>
        </p:spPr>
        <p:txBody>
          <a:bodyPr lIns="0" tIns="0" rIns="0" bIns="0" rtlCol="0" anchor="t">
            <a:spAutoFit/>
          </a:bodyPr>
          <a:lstStyle/>
          <a:p>
            <a:pPr algn="l">
              <a:lnSpc>
                <a:spcPts val="6264"/>
              </a:lnSpc>
            </a:pPr>
            <a:r>
              <a:rPr lang="en-US" sz="5800">
                <a:solidFill>
                  <a:srgbClr val="A2272C"/>
                </a:solidFill>
                <a:latin typeface="Alice Bold"/>
                <a:ea typeface="Alice Bold"/>
                <a:cs typeface="Alice Bold"/>
                <a:sym typeface="Alice Bold"/>
              </a:rPr>
              <a:t>CONTINUING EDUCATION INFORMATION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8ED"/>
        </a:solidFill>
        <a:effectLst/>
      </p:bgPr>
    </p:bg>
    <p:spTree>
      <p:nvGrpSpPr>
        <p:cNvPr id="1" name=""/>
        <p:cNvGrpSpPr/>
        <p:nvPr/>
      </p:nvGrpSpPr>
      <p:grpSpPr>
        <a:xfrm>
          <a:off x="0" y="0"/>
          <a:ext cx="0" cy="0"/>
          <a:chOff x="0" y="0"/>
          <a:chExt cx="0" cy="0"/>
        </a:xfrm>
      </p:grpSpPr>
      <p:sp>
        <p:nvSpPr>
          <p:cNvPr id="2" name="TextBox 2"/>
          <p:cNvSpPr txBox="1"/>
          <p:nvPr/>
        </p:nvSpPr>
        <p:spPr>
          <a:xfrm>
            <a:off x="2353581" y="3641203"/>
            <a:ext cx="14012800" cy="2917825"/>
          </a:xfrm>
          <a:prstGeom prst="rect">
            <a:avLst/>
          </a:prstGeom>
        </p:spPr>
        <p:txBody>
          <a:bodyPr lIns="0" tIns="0" rIns="0" bIns="0" rtlCol="0" anchor="t">
            <a:spAutoFit/>
          </a:bodyPr>
          <a:lstStyle/>
          <a:p>
            <a:pPr marL="0" lvl="0" indent="0" algn="l">
              <a:lnSpc>
                <a:spcPts val="4550"/>
              </a:lnSpc>
              <a:spcBef>
                <a:spcPct val="0"/>
              </a:spcBef>
            </a:pPr>
            <a:r>
              <a:rPr lang="en-US" sz="3500">
                <a:solidFill>
                  <a:srgbClr val="000000"/>
                </a:solidFill>
                <a:latin typeface="Times New Roman MT"/>
                <a:ea typeface="Times New Roman MT"/>
                <a:cs typeface="Times New Roman MT"/>
                <a:sym typeface="Times New Roman MT"/>
              </a:rPr>
              <a:t>No member</a:t>
            </a:r>
            <a:r>
              <a:rPr lang="en-US" sz="3500" u="none" strike="noStrike">
                <a:solidFill>
                  <a:srgbClr val="000000"/>
                </a:solidFill>
                <a:latin typeface="Times New Roman MT"/>
                <a:ea typeface="Times New Roman MT"/>
                <a:cs typeface="Times New Roman MT"/>
                <a:sym typeface="Times New Roman MT"/>
              </a:rPr>
              <a:t>s of the planning committee, speakers, presenters, authors, content reviews and/or anyone else in a position to control the content of this education activity have relevant financial relationships with any entity producing, marketing, re-selling, or distributing health care goods or services, used on, or consumed by, patients to disclose.</a:t>
            </a:r>
          </a:p>
        </p:txBody>
      </p:sp>
      <p:sp>
        <p:nvSpPr>
          <p:cNvPr id="3" name="TextBox 3"/>
          <p:cNvSpPr txBox="1"/>
          <p:nvPr/>
        </p:nvSpPr>
        <p:spPr>
          <a:xfrm>
            <a:off x="6381650" y="1185290"/>
            <a:ext cx="5956662" cy="821818"/>
          </a:xfrm>
          <a:prstGeom prst="rect">
            <a:avLst/>
          </a:prstGeom>
        </p:spPr>
        <p:txBody>
          <a:bodyPr lIns="0" tIns="0" rIns="0" bIns="0" rtlCol="0" anchor="t">
            <a:spAutoFit/>
          </a:bodyPr>
          <a:lstStyle/>
          <a:p>
            <a:pPr algn="l">
              <a:lnSpc>
                <a:spcPts val="6264"/>
              </a:lnSpc>
            </a:pPr>
            <a:r>
              <a:rPr lang="en-US" sz="5800">
                <a:solidFill>
                  <a:srgbClr val="A2272C"/>
                </a:solidFill>
                <a:latin typeface="Alice Bold"/>
                <a:ea typeface="Alice Bold"/>
                <a:cs typeface="Alice Bold"/>
                <a:sym typeface="Alice Bold"/>
              </a:rPr>
              <a:t>DISCLOSURES</a:t>
            </a:r>
          </a:p>
        </p:txBody>
      </p:sp>
    </p:spTree>
  </p:cSld>
  <p:clrMapOvr>
    <a:masterClrMapping/>
  </p:clrMapOvr>
  <p:transition>
    <p:cover dir="d"/>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8ED"/>
        </a:solidFill>
        <a:effectLst/>
      </p:bgPr>
    </p:bg>
    <p:spTree>
      <p:nvGrpSpPr>
        <p:cNvPr id="1" name=""/>
        <p:cNvGrpSpPr/>
        <p:nvPr/>
      </p:nvGrpSpPr>
      <p:grpSpPr>
        <a:xfrm>
          <a:off x="0" y="0"/>
          <a:ext cx="0" cy="0"/>
          <a:chOff x="0" y="0"/>
          <a:chExt cx="0" cy="0"/>
        </a:xfrm>
      </p:grpSpPr>
      <p:sp>
        <p:nvSpPr>
          <p:cNvPr id="2" name="TextBox 2"/>
          <p:cNvSpPr txBox="1"/>
          <p:nvPr/>
        </p:nvSpPr>
        <p:spPr>
          <a:xfrm>
            <a:off x="6165669" y="1085850"/>
            <a:ext cx="5956662" cy="821818"/>
          </a:xfrm>
          <a:prstGeom prst="rect">
            <a:avLst/>
          </a:prstGeom>
        </p:spPr>
        <p:txBody>
          <a:bodyPr lIns="0" tIns="0" rIns="0" bIns="0" rtlCol="0" anchor="t">
            <a:spAutoFit/>
          </a:bodyPr>
          <a:lstStyle/>
          <a:p>
            <a:pPr algn="ctr">
              <a:lnSpc>
                <a:spcPts val="6264"/>
              </a:lnSpc>
            </a:pPr>
            <a:r>
              <a:rPr lang="en-US" sz="5800">
                <a:solidFill>
                  <a:srgbClr val="A2272C"/>
                </a:solidFill>
                <a:latin typeface="Alice Bold"/>
                <a:ea typeface="Alice Bold"/>
                <a:cs typeface="Alice Bold"/>
                <a:sym typeface="Alice Bold"/>
              </a:rPr>
              <a:t>DISCLAIMER</a:t>
            </a:r>
          </a:p>
        </p:txBody>
      </p:sp>
      <p:sp>
        <p:nvSpPr>
          <p:cNvPr id="3" name="TextBox 3"/>
          <p:cNvSpPr txBox="1"/>
          <p:nvPr/>
        </p:nvSpPr>
        <p:spPr>
          <a:xfrm>
            <a:off x="1309725" y="2383058"/>
            <a:ext cx="15668549" cy="6918325"/>
          </a:xfrm>
          <a:prstGeom prst="rect">
            <a:avLst/>
          </a:prstGeom>
        </p:spPr>
        <p:txBody>
          <a:bodyPr lIns="0" tIns="0" rIns="0" bIns="0" rtlCol="0" anchor="t">
            <a:spAutoFit/>
          </a:bodyPr>
          <a:lstStyle/>
          <a:p>
            <a:pPr marL="0" lvl="0" indent="0" algn="ctr">
              <a:lnSpc>
                <a:spcPts val="4550"/>
              </a:lnSpc>
              <a:spcBef>
                <a:spcPct val="0"/>
              </a:spcBef>
            </a:pPr>
            <a:r>
              <a:rPr lang="en-US" sz="3500">
                <a:solidFill>
                  <a:srgbClr val="000000"/>
                </a:solidFill>
                <a:latin typeface="Times New Roman MT"/>
                <a:ea typeface="Times New Roman MT"/>
                <a:cs typeface="Times New Roman MT"/>
                <a:sym typeface="Times New Roman MT"/>
              </a:rPr>
              <a:t>The information presented</a:t>
            </a:r>
            <a:r>
              <a:rPr lang="en-US" sz="3500" u="none" strike="noStrike">
                <a:solidFill>
                  <a:srgbClr val="000000"/>
                </a:solidFill>
                <a:latin typeface="Times New Roman MT"/>
                <a:ea typeface="Times New Roman MT"/>
                <a:cs typeface="Times New Roman MT"/>
                <a:sym typeface="Times New Roman MT"/>
              </a:rPr>
              <a:t> at this Center for Continuing Education in Health Sciences program represents the views and opinions of the individual presenters, and does not constitute the opinion or endorsement of, or promotion by, the UPMC Center for Continuing Education in the Health Sciences, UPMC/ University of Pittsburgh Medical Center or Affiliates and University of Pittsburgh School of Medicine. Reasonable efforts have been taken intending for education subject matter to be presented in a balanced, unbiased fashion and in compliance with regulatory requirements. However, each program attendee must always use his/her own personal and professional judgement when considering further application of this information, particularly as it may relate to patient diagnostic or treatment decisions including, without limitation, FDA-approved uses and any off-label uses. </a:t>
            </a:r>
          </a:p>
        </p:txBody>
      </p:sp>
    </p:spTree>
  </p:cSld>
  <p:clrMapOvr>
    <a:masterClrMapping/>
  </p:clrMapOvr>
  <p:transition>
    <p:cover dir="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279</Words>
  <Application>Microsoft Office PowerPoint</Application>
  <PresentationFormat>Custom</PresentationFormat>
  <Paragraphs>10</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Times New Roman MT</vt:lpstr>
      <vt:lpstr>Alice Bold</vt:lpstr>
      <vt:lpstr>Arial</vt:lpstr>
      <vt:lpstr>Calibri</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Gonsalves CE Presentation</dc:title>
  <dc:creator>Gonsalves, Michelle S</dc:creator>
  <cp:lastModifiedBy>Gonsalves, Michelle S</cp:lastModifiedBy>
  <cp:revision>2</cp:revision>
  <dcterms:created xsi:type="dcterms:W3CDTF">2006-08-16T00:00:00Z</dcterms:created>
  <dcterms:modified xsi:type="dcterms:W3CDTF">2026-03-26T19:45:26Z</dcterms:modified>
  <dc:identifier>DAHDHEVwD80</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2026-03-26T19:45:26Z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6fe8f2c8-ac8d-44c6-92c5-c1e397ceb495</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