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4" r:id="rId1"/>
  </p:sldMasterIdLst>
  <p:notesMasterIdLst>
    <p:notesMasterId r:id="rId3"/>
  </p:notesMasterIdLst>
  <p:sldIdLst>
    <p:sldId id="350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ide" id="{FB54BD7F-EC13-BC4F-BFB1-B640C54AEED5}">
          <p14:sldIdLst>
            <p14:sldId id="35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594"/>
    <a:srgbClr val="141B4D"/>
    <a:srgbClr val="71C5E8"/>
    <a:srgbClr val="0081A6"/>
    <a:srgbClr val="008264"/>
    <a:srgbClr val="B58500"/>
    <a:srgbClr val="A4D65E"/>
    <a:srgbClr val="E87722"/>
    <a:srgbClr val="C8C9C7"/>
    <a:srgbClr val="EDE9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35" autoAdjust="0"/>
    <p:restoredTop sz="96327"/>
  </p:normalViewPr>
  <p:slideViewPr>
    <p:cSldViewPr snapToGrid="0">
      <p:cViewPr varScale="1">
        <p:scale>
          <a:sx n="106" d="100"/>
          <a:sy n="106" d="100"/>
        </p:scale>
        <p:origin x="12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56BBAF-EE9F-4D48-B3DA-748E4DBD4CF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88FCF-0715-2948-AC3D-C3A199CA1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702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DE9FF-25C4-3324-165B-88D6A4D6C2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1833"/>
            <a:ext cx="9144000" cy="2387600"/>
          </a:xfrm>
        </p:spPr>
        <p:txBody>
          <a:bodyPr anchor="b">
            <a:normAutofit/>
          </a:bodyPr>
          <a:lstStyle>
            <a:lvl1pPr algn="ctr">
              <a:defRPr sz="66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A0264-BDAB-E1B6-227E-8AA2192CD3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568"/>
            <a:ext cx="9144000" cy="165523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D084F9-206A-C6BF-9B2B-7862B2FE4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9A4A8-AB62-C64B-8EC7-1A266786C42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B9279-1124-DC90-005E-046836724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5ED8D-06CD-6B0C-1D59-8AFAC22EE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3617-6B15-2146-B957-8121A5274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697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C1E58-4C6C-C997-C011-E661BCBCD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7CF78-EE08-C6F5-B481-B4A0A9CED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665DD1-FA59-D075-7C9B-5CDEB79D0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9A4A8-AB62-C64B-8EC7-1A266786C42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D37675-6C28-475A-1274-7C2E4F613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545879-7B6A-76F4-31F8-980375CE9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3617-6B15-2146-B957-8121A5274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1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2CC5F1-C9C2-6908-FF1F-D6EBC6C86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6185"/>
            <a:ext cx="10515600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40DD5-95CF-7FCE-847A-056AB5C815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6684"/>
            <a:ext cx="10515600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9A153A-61DC-4298-8041-110121FFF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9A4A8-AB62-C64B-8EC7-1A266786C42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F8C2E4-92A7-0171-A48B-4719295F0A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901DE-1EB8-E7C9-7F00-33AD311AD8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93617-6B15-2146-B957-8121A5274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362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75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ce.upmc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B76F0-270C-36F0-B51F-61B0BEFC7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8558C-5216-24A5-3B98-35BA8EA88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766"/>
            <a:ext cx="10515600" cy="1325033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Continuing Education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DE707-4B45-3AF6-0453-8B6B1CAE0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506" y="1005585"/>
            <a:ext cx="10515600" cy="5731111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spcBef>
                <a:spcPts val="1100"/>
              </a:spcBef>
              <a:buNone/>
            </a:pPr>
            <a:r>
              <a:rPr lang="en-US" sz="5400" b="1" dirty="0"/>
              <a:t>Instructions for Claiming Credit</a:t>
            </a:r>
            <a:br>
              <a:rPr lang="en-US" sz="5400" b="1" dirty="0"/>
            </a:br>
            <a:br>
              <a:rPr lang="en-US" sz="5400" b="1" dirty="0"/>
            </a:br>
            <a:r>
              <a:rPr lang="en-US" sz="6600" b="1" spc="-20" dirty="0">
                <a:latin typeface="Calibri" panose="020F0502020204030204" pitchFamily="34" charset="0"/>
                <a:ea typeface="Calibri" panose="020F0502020204030204" pitchFamily="34" charset="0"/>
              </a:rPr>
              <a:t>Medication Safety in Special Populations: Focus on Pregnancy &amp; Lactation and </a:t>
            </a:r>
            <a:r>
              <a:rPr lang="en-US" sz="6600" b="1" spc="-20" dirty="0" err="1">
                <a:latin typeface="Calibri" panose="020F0502020204030204" pitchFamily="34" charset="0"/>
                <a:ea typeface="Calibri" panose="020F0502020204030204" pitchFamily="34" charset="0"/>
              </a:rPr>
              <a:t>Pediatrics_LIVE</a:t>
            </a:r>
            <a:br>
              <a:rPr lang="en-US" sz="5400" b="1" dirty="0"/>
            </a:br>
            <a:br>
              <a:rPr lang="en-US" sz="5400" b="1" dirty="0"/>
            </a:br>
            <a:r>
              <a:rPr lang="en-US" sz="66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Must</a:t>
            </a:r>
            <a:r>
              <a:rPr lang="en-US" sz="6600" spc="-65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66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be</a:t>
            </a:r>
            <a:r>
              <a:rPr lang="en-US" sz="6600" spc="-4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66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complete</a:t>
            </a:r>
            <a:r>
              <a:rPr lang="en-US" sz="6600" spc="-5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66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before</a:t>
            </a:r>
            <a:r>
              <a:rPr lang="en-US" sz="6600" spc="-35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 May 26, 2026</a:t>
            </a:r>
            <a:endParaRPr lang="en-US" sz="6600" spc="-10" dirty="0">
              <a:solidFill>
                <a:srgbClr val="000000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100"/>
              </a:spcBef>
            </a:pPr>
            <a:endParaRPr lang="en-US" sz="5400" dirty="0">
              <a:latin typeface="Calibri" panose="020F0502020204030204" pitchFamily="34" charset="0"/>
              <a:ea typeface="Arial" panose="020B0604020202020204" pitchFamily="34" charset="0"/>
            </a:endParaRPr>
          </a:p>
          <a:p>
            <a:pPr marL="0" indent="0">
              <a:spcBef>
                <a:spcPts val="1100"/>
              </a:spcBef>
              <a:buNone/>
            </a:pPr>
            <a:r>
              <a:rPr lang="en-US" sz="4200" dirty="0">
                <a:latin typeface="Calibri" panose="020F0502020204030204" pitchFamily="34" charset="0"/>
                <a:ea typeface="Arial" panose="020B0604020202020204" pitchFamily="34" charset="0"/>
              </a:rPr>
              <a:t>Log in to your account at </a:t>
            </a:r>
            <a:r>
              <a:rPr lang="en-US" sz="4200" dirty="0">
                <a:latin typeface="Calibri" panose="020F0502020204030204" pitchFamily="34" charset="0"/>
                <a:ea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https://cce.upmc.com</a:t>
            </a:r>
            <a:r>
              <a:rPr lang="en-US" sz="4200" dirty="0"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br>
              <a:rPr lang="en-US" sz="4200" dirty="0">
                <a:latin typeface="Calibri" panose="020F0502020204030204" pitchFamily="34" charset="0"/>
                <a:ea typeface="Arial" panose="020B0604020202020204" pitchFamily="34" charset="0"/>
              </a:rPr>
            </a:br>
            <a:endParaRPr lang="en-US" sz="4200" dirty="0">
              <a:latin typeface="Calibri" panose="020F050202020403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ts val="2160"/>
              </a:lnSpc>
              <a:buSzPts val="1800"/>
              <a:tabLst>
                <a:tab pos="2755900" algn="l"/>
              </a:tabLst>
            </a:pPr>
            <a:r>
              <a:rPr lang="en-US" sz="4200" dirty="0">
                <a:latin typeface="Calibri" panose="020F0502020204030204" pitchFamily="34" charset="0"/>
                <a:ea typeface="Arial" panose="020B0604020202020204" pitchFamily="34" charset="0"/>
              </a:rPr>
              <a:t>Go</a:t>
            </a:r>
            <a:r>
              <a:rPr lang="en-US" sz="4200" spc="-25" dirty="0"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4200" dirty="0">
                <a:latin typeface="Calibri" panose="020F0502020204030204" pitchFamily="34" charset="0"/>
                <a:ea typeface="Arial" panose="020B0604020202020204" pitchFamily="34" charset="0"/>
              </a:rPr>
              <a:t>to</a:t>
            </a:r>
            <a:r>
              <a:rPr lang="en-US" sz="4200" spc="-15" dirty="0"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4200" b="1" dirty="0">
                <a:latin typeface="Calibri" panose="020F0502020204030204" pitchFamily="34" charset="0"/>
                <a:ea typeface="Arial" panose="020B0604020202020204" pitchFamily="34" charset="0"/>
              </a:rPr>
              <a:t>My</a:t>
            </a:r>
            <a:r>
              <a:rPr lang="en-US" sz="4200" b="1" spc="-5" dirty="0"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4200" b="1" dirty="0">
                <a:latin typeface="Calibri" panose="020F0502020204030204" pitchFamily="34" charset="0"/>
                <a:ea typeface="Arial" panose="020B0604020202020204" pitchFamily="34" charset="0"/>
              </a:rPr>
              <a:t>Account</a:t>
            </a:r>
            <a:r>
              <a:rPr lang="en-US" sz="4200" dirty="0">
                <a:latin typeface="Calibri" panose="020F0502020204030204" pitchFamily="34" charset="0"/>
                <a:ea typeface="Arial" panose="020B0604020202020204" pitchFamily="34" charset="0"/>
              </a:rPr>
              <a:t>,</a:t>
            </a:r>
            <a:r>
              <a:rPr lang="en-US" sz="4200" spc="-45" dirty="0"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4200" b="1" dirty="0">
                <a:latin typeface="Calibri" panose="020F0502020204030204" pitchFamily="34" charset="0"/>
                <a:ea typeface="Arial" panose="020B0604020202020204" pitchFamily="34" charset="0"/>
              </a:rPr>
              <a:t>My</a:t>
            </a:r>
            <a:r>
              <a:rPr lang="en-US" sz="4200" b="1" spc="-15" dirty="0"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4200" b="1" dirty="0">
                <a:latin typeface="Calibri" panose="020F0502020204030204" pitchFamily="34" charset="0"/>
                <a:ea typeface="Arial" panose="020B0604020202020204" pitchFamily="34" charset="0"/>
              </a:rPr>
              <a:t>Courses</a:t>
            </a:r>
            <a:r>
              <a:rPr lang="en-US" sz="4200" dirty="0">
                <a:latin typeface="Calibri" panose="020F0502020204030204" pitchFamily="34" charset="0"/>
                <a:ea typeface="Arial" panose="020B0604020202020204" pitchFamily="34" charset="0"/>
              </a:rPr>
              <a:t>,</a:t>
            </a:r>
            <a:r>
              <a:rPr lang="en-US" sz="4200" spc="-45" dirty="0"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4200" dirty="0">
                <a:latin typeface="Calibri" panose="020F0502020204030204" pitchFamily="34" charset="0"/>
                <a:ea typeface="Arial" panose="020B0604020202020204" pitchFamily="34" charset="0"/>
              </a:rPr>
              <a:t>Choose</a:t>
            </a:r>
            <a:r>
              <a:rPr lang="en-US" sz="4200" spc="-10" dirty="0"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4200" b="1" dirty="0">
                <a:latin typeface="Calibri" panose="020F0502020204030204" pitchFamily="34" charset="0"/>
                <a:ea typeface="Arial" panose="020B0604020202020204" pitchFamily="34" charset="0"/>
              </a:rPr>
              <a:t>Pending</a:t>
            </a:r>
            <a:r>
              <a:rPr lang="en-US" sz="4200" b="1" spc="-50" dirty="0"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4200" b="1" spc="-10" dirty="0">
                <a:latin typeface="Calibri" panose="020F0502020204030204" pitchFamily="34" charset="0"/>
                <a:ea typeface="Arial" panose="020B0604020202020204" pitchFamily="34" charset="0"/>
              </a:rPr>
              <a:t>Activities</a:t>
            </a:r>
            <a:br>
              <a:rPr lang="en-US" sz="4200" b="1" spc="-10" dirty="0">
                <a:latin typeface="Calibri" panose="020F0502020204030204" pitchFamily="34" charset="0"/>
                <a:ea typeface="Arial" panose="020B0604020202020204" pitchFamily="34" charset="0"/>
              </a:rPr>
            </a:br>
            <a:endParaRPr lang="en-US" sz="4200" dirty="0">
              <a:latin typeface="Calibri" panose="020F0502020204030204" pitchFamily="34" charset="0"/>
              <a:ea typeface="Arial" panose="020B0604020202020204" pitchFamily="34" charset="0"/>
            </a:endParaRPr>
          </a:p>
          <a:p>
            <a:pPr marL="342900" marR="2646680" lvl="0" indent="-342900">
              <a:lnSpc>
                <a:spcPct val="97000"/>
              </a:lnSpc>
              <a:spcBef>
                <a:spcPts val="15"/>
              </a:spcBef>
              <a:buSzPts val="1800"/>
              <a:tabLst>
                <a:tab pos="2755900" algn="l"/>
              </a:tabLst>
            </a:pPr>
            <a:r>
              <a:rPr lang="en-US" sz="4200" dirty="0">
                <a:latin typeface="Calibri" panose="020F0502020204030204" pitchFamily="34" charset="0"/>
                <a:ea typeface="Arial" panose="020B0604020202020204" pitchFamily="34" charset="0"/>
              </a:rPr>
              <a:t>Click</a:t>
            </a:r>
            <a:r>
              <a:rPr lang="en-US" sz="4200" spc="-30" dirty="0"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4200" dirty="0">
                <a:latin typeface="Calibri" panose="020F0502020204030204" pitchFamily="34" charset="0"/>
                <a:ea typeface="Arial" panose="020B0604020202020204" pitchFamily="34" charset="0"/>
              </a:rPr>
              <a:t>on</a:t>
            </a:r>
            <a:r>
              <a:rPr lang="en-US" sz="4200" spc="-50" dirty="0"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4200" dirty="0">
                <a:latin typeface="Calibri" panose="020F0502020204030204" pitchFamily="34" charset="0"/>
                <a:ea typeface="Arial" panose="020B0604020202020204" pitchFamily="34" charset="0"/>
              </a:rPr>
              <a:t>the</a:t>
            </a:r>
            <a:r>
              <a:rPr lang="en-US" sz="4200" spc="-35" dirty="0"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4200" dirty="0">
                <a:latin typeface="Calibri" panose="020F0502020204030204" pitchFamily="34" charset="0"/>
                <a:ea typeface="Arial" panose="020B0604020202020204" pitchFamily="34" charset="0"/>
              </a:rPr>
              <a:t>course</a:t>
            </a:r>
            <a:r>
              <a:rPr lang="en-US" sz="4200" spc="-35" dirty="0"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4200" dirty="0">
                <a:latin typeface="Calibri" panose="020F0502020204030204" pitchFamily="34" charset="0"/>
                <a:ea typeface="Arial" panose="020B0604020202020204" pitchFamily="34" charset="0"/>
              </a:rPr>
              <a:t>title</a:t>
            </a:r>
            <a:r>
              <a:rPr lang="en-US" sz="4200" spc="-35" dirty="0"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4200" dirty="0">
                <a:latin typeface="Calibri" panose="020F0502020204030204" pitchFamily="34" charset="0"/>
                <a:ea typeface="Arial" panose="020B0604020202020204" pitchFamily="34" charset="0"/>
              </a:rPr>
              <a:t>then</a:t>
            </a:r>
            <a:r>
              <a:rPr lang="en-US" sz="4200" spc="-40" dirty="0"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4200" dirty="0">
                <a:latin typeface="Calibri" panose="020F0502020204030204" pitchFamily="34" charset="0"/>
                <a:ea typeface="Arial" panose="020B0604020202020204" pitchFamily="34" charset="0"/>
              </a:rPr>
              <a:t>click</a:t>
            </a:r>
            <a:r>
              <a:rPr lang="en-US" sz="4200" spc="-40" dirty="0"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4200" dirty="0">
                <a:latin typeface="Calibri" panose="020F0502020204030204" pitchFamily="34" charset="0"/>
                <a:ea typeface="Arial" panose="020B0604020202020204" pitchFamily="34" charset="0"/>
              </a:rPr>
              <a:t>the register/complete</a:t>
            </a:r>
            <a:r>
              <a:rPr lang="en-US" sz="4200" spc="-15" dirty="0"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4200" dirty="0">
                <a:latin typeface="Calibri" panose="020F0502020204030204" pitchFamily="34" charset="0"/>
                <a:ea typeface="Arial" panose="020B0604020202020204" pitchFamily="34" charset="0"/>
              </a:rPr>
              <a:t>course</a:t>
            </a:r>
            <a:r>
              <a:rPr lang="en-US" sz="4200" spc="-35" dirty="0"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4200" dirty="0">
                <a:latin typeface="Calibri" panose="020F0502020204030204" pitchFamily="34" charset="0"/>
                <a:ea typeface="Arial" panose="020B0604020202020204" pitchFamily="34" charset="0"/>
              </a:rPr>
              <a:t>button</a:t>
            </a:r>
            <a:r>
              <a:rPr lang="en-US" sz="4200" spc="-50" dirty="0"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4200" dirty="0">
                <a:latin typeface="Calibri" panose="020F0502020204030204" pitchFamily="34" charset="0"/>
                <a:ea typeface="Arial" panose="020B0604020202020204" pitchFamily="34" charset="0"/>
              </a:rPr>
              <a:t>to complete the course evaluation and claim your credits</a:t>
            </a:r>
            <a:r>
              <a:rPr lang="en-US" sz="5400" dirty="0">
                <a:latin typeface="Calibri" panose="020F0502020204030204" pitchFamily="34" charset="0"/>
                <a:ea typeface="Arial" panose="020B0604020202020204" pitchFamily="34" charset="0"/>
              </a:rPr>
              <a:t>.</a:t>
            </a:r>
          </a:p>
          <a:p>
            <a:pPr marL="342900" marR="2646680" lvl="0" indent="-342900">
              <a:lnSpc>
                <a:spcPct val="97000"/>
              </a:lnSpc>
              <a:spcBef>
                <a:spcPts val="15"/>
              </a:spcBef>
              <a:buSzPts val="1800"/>
              <a:tabLst>
                <a:tab pos="2755900" algn="l"/>
              </a:tabLst>
            </a:pPr>
            <a:endParaRPr lang="en-US" sz="5400" dirty="0">
              <a:latin typeface="Calibri" panose="020F0502020204030204" pitchFamily="34" charset="0"/>
              <a:ea typeface="Arial" panose="020B0604020202020204" pitchFamily="34" charset="0"/>
            </a:endParaRPr>
          </a:p>
          <a:p>
            <a:pPr marL="457200" lvl="1" indent="0" algn="ctr">
              <a:lnSpc>
                <a:spcPts val="2160"/>
              </a:lnSpc>
              <a:buSzPts val="1800"/>
              <a:buNone/>
              <a:tabLst>
                <a:tab pos="2755900" algn="l"/>
              </a:tabLst>
            </a:pPr>
            <a:r>
              <a:rPr lang="en-US" sz="4200" b="1" dirty="0">
                <a:solidFill>
                  <a:srgbClr val="FF0000"/>
                </a:solidFill>
                <a:latin typeface="Calibri" panose="020F0502020204030204" pitchFamily="34" charset="0"/>
              </a:rPr>
              <a:t>Credit must be claimed prior to the date listed above. </a:t>
            </a:r>
          </a:p>
          <a:p>
            <a:pPr marL="457200" lvl="1" indent="0" algn="ctr">
              <a:lnSpc>
                <a:spcPts val="2160"/>
              </a:lnSpc>
              <a:buSzPts val="1800"/>
              <a:buNone/>
              <a:tabLst>
                <a:tab pos="2755900" algn="l"/>
              </a:tabLst>
            </a:pPr>
            <a:r>
              <a:rPr lang="en-US" sz="4200" b="1" dirty="0">
                <a:solidFill>
                  <a:srgbClr val="FF0000"/>
                </a:solidFill>
                <a:latin typeface="Calibri" panose="020F0502020204030204" pitchFamily="34" charset="0"/>
              </a:rPr>
              <a:t>Credit will not be awarded after this </a:t>
            </a:r>
            <a:r>
              <a:rPr lang="en-US" sz="4200" b="1">
                <a:solidFill>
                  <a:srgbClr val="FF0000"/>
                </a:solidFill>
                <a:latin typeface="Calibri" panose="020F0502020204030204" pitchFamily="34" charset="0"/>
              </a:rPr>
              <a:t>date.</a:t>
            </a:r>
          </a:p>
          <a:p>
            <a:pPr marL="457200" lvl="1" indent="0" algn="ctr">
              <a:lnSpc>
                <a:spcPts val="2160"/>
              </a:lnSpc>
              <a:buSzPts val="1800"/>
              <a:buNone/>
              <a:tabLst>
                <a:tab pos="2755900" algn="l"/>
              </a:tabLst>
            </a:pPr>
            <a:endParaRPr lang="en-US" sz="4200" b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457200" lvl="1" indent="0" algn="ctr">
              <a:lnSpc>
                <a:spcPts val="2160"/>
              </a:lnSpc>
              <a:buSzPts val="1800"/>
              <a:buNone/>
              <a:tabLst>
                <a:tab pos="2755900" algn="l"/>
              </a:tabLst>
            </a:pPr>
            <a:r>
              <a:rPr lang="en-US" sz="4500" b="1" dirty="0">
                <a:solidFill>
                  <a:srgbClr val="FF0000"/>
                </a:solidFill>
                <a:latin typeface="Calibri" panose="020F0502020204030204" pitchFamily="34" charset="0"/>
              </a:rPr>
              <a:t>Your NABP number and DOB must be in your CCEHS profile to receive credit for attending this course</a:t>
            </a:r>
          </a:p>
        </p:txBody>
      </p:sp>
    </p:spTree>
    <p:extLst>
      <p:ext uri="{BB962C8B-B14F-4D97-AF65-F5344CB8AC3E}">
        <p14:creationId xmlns:p14="http://schemas.microsoft.com/office/powerpoint/2010/main" val="173935697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UPMC_PPT_23">
      <a:dk1>
        <a:srgbClr val="000000"/>
      </a:dk1>
      <a:lt1>
        <a:srgbClr val="F0F0DE"/>
      </a:lt1>
      <a:dk2>
        <a:srgbClr val="44546A"/>
      </a:dk2>
      <a:lt2>
        <a:srgbClr val="E7E6E6"/>
      </a:lt2>
      <a:accent1>
        <a:srgbClr val="4D1049"/>
      </a:accent1>
      <a:accent2>
        <a:srgbClr val="904199"/>
      </a:accent2>
      <a:accent3>
        <a:srgbClr val="F37F89"/>
      </a:accent3>
      <a:accent4>
        <a:srgbClr val="BB2253"/>
      </a:accent4>
      <a:accent5>
        <a:srgbClr val="5761A7"/>
      </a:accent5>
      <a:accent6>
        <a:srgbClr val="96B8B9"/>
      </a:accent6>
      <a:hlink>
        <a:srgbClr val="A38E24"/>
      </a:hlink>
      <a:folHlink>
        <a:srgbClr val="F7E94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PMC_PowerPoint" id="{D9162547-D764-4A49-B220-C5F7BF646166}" vid="{FE774502-9080-4FA5-9E35-F786A2B7AF7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29991</TotalTime>
  <Words>121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Custom Design</vt:lpstr>
      <vt:lpstr>Continuing Education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Beresh, Zachary</dc:creator>
  <cp:lastModifiedBy>Dorn, Carolyn</cp:lastModifiedBy>
  <cp:revision>201</cp:revision>
  <dcterms:created xsi:type="dcterms:W3CDTF">2023-04-18T08:30:07Z</dcterms:created>
  <dcterms:modified xsi:type="dcterms:W3CDTF">2026-03-20T11:56:20Z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e4b1be8-281e-475d-98b0-21c3457e5a46_Enabled">
    <vt:lpwstr>true</vt:lpwstr>
  </property>
  <property fmtid="{D5CDD505-2E9C-101B-9397-08002B2CF9AE}" pid="3" name="MSIP_Label_5e4b1be8-281e-475d-98b0-21c3457e5a46_SetDate">
    <vt:lpwstr>2025-02-02T23:50:31Z</vt:lpwstr>
  </property>
  <property fmtid="{D5CDD505-2E9C-101B-9397-08002B2CF9AE}" pid="4" name="MSIP_Label_5e4b1be8-281e-475d-98b0-21c3457e5a46_Method">
    <vt:lpwstr>Standard</vt:lpwstr>
  </property>
  <property fmtid="{D5CDD505-2E9C-101B-9397-08002B2CF9AE}" pid="5" name="MSIP_Label_5e4b1be8-281e-475d-98b0-21c3457e5a46_Name">
    <vt:lpwstr>Public</vt:lpwstr>
  </property>
  <property fmtid="{D5CDD505-2E9C-101B-9397-08002B2CF9AE}" pid="6" name="MSIP_Label_5e4b1be8-281e-475d-98b0-21c3457e5a46_SiteId">
    <vt:lpwstr>8b3dd73e-4e72-4679-b191-56da1588712b</vt:lpwstr>
  </property>
  <property fmtid="{D5CDD505-2E9C-101B-9397-08002B2CF9AE}" pid="7" name="MSIP_Label_5e4b1be8-281e-475d-98b0-21c3457e5a46_ActionId">
    <vt:lpwstr>08aa8cbf-dfc4-4f4a-b22f-bf2610b35acc</vt:lpwstr>
  </property>
  <property fmtid="{D5CDD505-2E9C-101B-9397-08002B2CF9AE}" pid="8" name="MSIP_Label_5e4b1be8-281e-475d-98b0-21c3457e5a46_ContentBits">
    <vt:lpwstr>0</vt:lpwstr>
  </property>
</Properties>
</file>