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96D77-9622-45CD-A7C8-1B1EFF233EF2}" v="15" dt="2026-02-23T13:59:00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9D0B0-C9A8-476F-BFD1-27D3F966162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</dgm:pt>
    <dgm:pt modelId="{30F374D4-F771-4E26-B3AE-759998E567F3}">
      <dgm:prSet phldrT="[Text]"/>
      <dgm:spPr>
        <a:xfrm>
          <a:off x="0" y="61119"/>
          <a:ext cx="3554927" cy="599625"/>
        </a:xfrm>
        <a:prstGeom prst="roundRect">
          <a:avLst/>
        </a:prstGeom>
        <a:solidFill>
          <a:srgbClr val="9B188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lnSpc>
              <a:spcPct val="90000"/>
            </a:lnSpc>
            <a:buNone/>
          </a:pPr>
          <a:r>
            <a:rPr lang="en-US" sz="2300" u="sng" dirty="0">
              <a:solidFill>
                <a:srgbClr val="FFFFFF"/>
              </a:solidFill>
              <a:latin typeface="Calibri"/>
              <a:ea typeface="+mn-ea"/>
              <a:cs typeface="+mn-cs"/>
            </a:rPr>
            <a:t>T</a:t>
          </a:r>
          <a:r>
            <a:rPr lang="en-US" sz="2300" dirty="0">
              <a:solidFill>
                <a:srgbClr val="FFFFFF"/>
              </a:solidFill>
              <a:latin typeface="Calibri"/>
              <a:ea typeface="+mn-ea"/>
              <a:cs typeface="+mn-cs"/>
            </a:rPr>
            <a:t>PN/Lipids</a:t>
          </a:r>
        </a:p>
      </dgm:t>
    </dgm:pt>
    <dgm:pt modelId="{A317D9B0-71AC-43F7-AD6B-EF101AB5F644}" type="parTrans" cxnId="{F4DA448D-4740-4072-A539-7CA4C22C5407}">
      <dgm:prSet/>
      <dgm:spPr/>
      <dgm:t>
        <a:bodyPr/>
        <a:lstStyle/>
        <a:p>
          <a:endParaRPr lang="en-US"/>
        </a:p>
      </dgm:t>
    </dgm:pt>
    <dgm:pt modelId="{4C4F8A2F-DA91-4691-BE34-C6F8DDD4C6E0}" type="sibTrans" cxnId="{F4DA448D-4740-4072-A539-7CA4C22C5407}">
      <dgm:prSet/>
      <dgm:spPr/>
      <dgm:t>
        <a:bodyPr/>
        <a:lstStyle/>
        <a:p>
          <a:endParaRPr lang="en-US"/>
        </a:p>
      </dgm:t>
    </dgm:pt>
    <dgm:pt modelId="{CC71190A-1BA1-4577-8B9A-3DE966D57428}">
      <dgm:prSet phldrT="[Text]"/>
      <dgm:spPr>
        <a:xfrm>
          <a:off x="0" y="1404369"/>
          <a:ext cx="3554927" cy="599625"/>
        </a:xfrm>
        <a:prstGeom prst="roundRect">
          <a:avLst/>
        </a:prstGeom>
        <a:solidFill>
          <a:srgbClr val="9B1889">
            <a:hueOff val="-7915291"/>
            <a:satOff val="-15044"/>
            <a:lumOff val="2107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0">
            <a:lnSpc>
              <a:spcPct val="90000"/>
            </a:lnSpc>
            <a:buNone/>
          </a:pPr>
          <a:r>
            <a:rPr lang="en-US" sz="2300" u="sng" dirty="0">
              <a:solidFill>
                <a:srgbClr val="FFFFFF"/>
              </a:solidFill>
              <a:latin typeface="Calibri"/>
              <a:ea typeface="+mn-ea"/>
              <a:cs typeface="+mn-cs"/>
            </a:rPr>
            <a:t>I</a:t>
          </a:r>
          <a:r>
            <a:rPr lang="en-US" sz="2300" dirty="0">
              <a:solidFill>
                <a:srgbClr val="FFFFFF"/>
              </a:solidFill>
              <a:latin typeface="Calibri"/>
              <a:ea typeface="+mn-ea"/>
              <a:cs typeface="+mn-cs"/>
            </a:rPr>
            <a:t>nsulin (continuous)</a:t>
          </a:r>
        </a:p>
      </dgm:t>
    </dgm:pt>
    <dgm:pt modelId="{ED4DF1DC-9787-4BA8-A4B9-89BD5ED39D4A}" type="parTrans" cxnId="{E69CC6AD-CC60-416F-BA5D-F5E24014BF87}">
      <dgm:prSet/>
      <dgm:spPr/>
      <dgm:t>
        <a:bodyPr/>
        <a:lstStyle/>
        <a:p>
          <a:endParaRPr lang="en-US"/>
        </a:p>
      </dgm:t>
    </dgm:pt>
    <dgm:pt modelId="{431C1D35-3EF8-4077-BA23-197DE5AB1533}" type="sibTrans" cxnId="{E69CC6AD-CC60-416F-BA5D-F5E24014BF87}">
      <dgm:prSet/>
      <dgm:spPr/>
      <dgm:t>
        <a:bodyPr/>
        <a:lstStyle/>
        <a:p>
          <a:endParaRPr lang="en-US"/>
        </a:p>
      </dgm:t>
    </dgm:pt>
    <dgm:pt modelId="{55351F09-F5D6-4A9C-B03D-955B0B2067A3}">
      <dgm:prSet phldrT="[Text]"/>
      <dgm:spPr>
        <a:xfrm>
          <a:off x="0" y="2077656"/>
          <a:ext cx="3554927" cy="599625"/>
        </a:xfrm>
        <a:prstGeom prst="roundRect">
          <a:avLst/>
        </a:prstGeom>
        <a:solidFill>
          <a:srgbClr val="9B1889">
            <a:hueOff val="-11872936"/>
            <a:satOff val="-22565"/>
            <a:lumOff val="3161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lnSpc>
              <a:spcPct val="90000"/>
            </a:lnSpc>
            <a:buNone/>
          </a:pPr>
          <a:r>
            <a:rPr lang="en-US" sz="2300" u="sng" dirty="0">
              <a:solidFill>
                <a:srgbClr val="FFFFFF"/>
              </a:solidFill>
              <a:latin typeface="Calibri"/>
              <a:ea typeface="+mn-ea"/>
              <a:cs typeface="+mn-cs"/>
            </a:rPr>
            <a:t>N</a:t>
          </a:r>
          <a:r>
            <a:rPr lang="en-US" sz="2300" dirty="0">
              <a:solidFill>
                <a:srgbClr val="FFFFFF"/>
              </a:solidFill>
              <a:latin typeface="Calibri"/>
              <a:ea typeface="+mn-ea"/>
              <a:cs typeface="+mn-cs"/>
            </a:rPr>
            <a:t>arcotics</a:t>
          </a:r>
        </a:p>
      </dgm:t>
    </dgm:pt>
    <dgm:pt modelId="{0CAFDBBC-E444-4B59-827F-12E3C02656F0}" type="parTrans" cxnId="{AAA2B537-D925-4E24-9559-391FAD9FDE6A}">
      <dgm:prSet/>
      <dgm:spPr/>
      <dgm:t>
        <a:bodyPr/>
        <a:lstStyle/>
        <a:p>
          <a:endParaRPr lang="en-US"/>
        </a:p>
      </dgm:t>
    </dgm:pt>
    <dgm:pt modelId="{4A9BC7EB-22F6-40A7-9652-B023DD1CBA52}" type="sibTrans" cxnId="{AAA2B537-D925-4E24-9559-391FAD9FDE6A}">
      <dgm:prSet/>
      <dgm:spPr/>
      <dgm:t>
        <a:bodyPr/>
        <a:lstStyle/>
        <a:p>
          <a:endParaRPr lang="en-US"/>
        </a:p>
      </dgm:t>
    </dgm:pt>
    <dgm:pt modelId="{57CF8CFD-12E6-40F1-BC36-9D46DF79DD8E}">
      <dgm:prSet phldrT="[Text]" custT="1"/>
      <dgm:spPr>
        <a:xfrm>
          <a:off x="0" y="732744"/>
          <a:ext cx="3554927" cy="599625"/>
        </a:xfrm>
        <a:prstGeom prst="roundRect">
          <a:avLst/>
        </a:prstGeom>
        <a:solidFill>
          <a:srgbClr val="9B1889">
            <a:hueOff val="-3957645"/>
            <a:satOff val="-7522"/>
            <a:lumOff val="1053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0">
            <a:lnSpc>
              <a:spcPct val="90000"/>
            </a:lnSpc>
            <a:buNone/>
          </a:pPr>
          <a:r>
            <a:rPr lang="en-US" sz="1700" u="sng" dirty="0">
              <a:solidFill>
                <a:srgbClr val="FFFFFF"/>
              </a:solidFill>
              <a:latin typeface="Calibri"/>
              <a:ea typeface="+mn-ea"/>
              <a:cs typeface="+mn-cs"/>
            </a:rPr>
            <a:t>H</a:t>
          </a:r>
          <a:r>
            <a:rPr lang="en-US" sz="1700" dirty="0">
              <a:solidFill>
                <a:srgbClr val="FFFFFF"/>
              </a:solidFill>
              <a:latin typeface="Calibri"/>
              <a:ea typeface="+mn-ea"/>
              <a:cs typeface="+mn-cs"/>
            </a:rPr>
            <a:t>eparin/Anticoagulation Infusions</a:t>
          </a:r>
        </a:p>
      </dgm:t>
    </dgm:pt>
    <dgm:pt modelId="{C0B3CD01-F014-41CD-8D00-9DF4B9E3DEA3}" type="parTrans" cxnId="{85EFA3E9-4165-4B41-8F5A-EC623717AE1B}">
      <dgm:prSet/>
      <dgm:spPr/>
      <dgm:t>
        <a:bodyPr/>
        <a:lstStyle/>
        <a:p>
          <a:endParaRPr lang="en-US"/>
        </a:p>
      </dgm:t>
    </dgm:pt>
    <dgm:pt modelId="{CDD9C849-531C-4790-964D-4079EDB17D29}" type="sibTrans" cxnId="{85EFA3E9-4165-4B41-8F5A-EC623717AE1B}">
      <dgm:prSet/>
      <dgm:spPr/>
      <dgm:t>
        <a:bodyPr/>
        <a:lstStyle/>
        <a:p>
          <a:endParaRPr lang="en-US"/>
        </a:p>
      </dgm:t>
    </dgm:pt>
    <dgm:pt modelId="{43A8C5F5-882B-4A1D-B941-CB3D05C49740}">
      <dgm:prSet phldrT="[Text]"/>
      <dgm:spPr>
        <a:xfrm>
          <a:off x="0" y="2747619"/>
          <a:ext cx="3554927" cy="599625"/>
        </a:xfrm>
        <a:prstGeom prst="roundRect">
          <a:avLst/>
        </a:prstGeom>
        <a:solidFill>
          <a:srgbClr val="9B1889">
            <a:hueOff val="-15830581"/>
            <a:satOff val="-30087"/>
            <a:lumOff val="421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lnSpc>
              <a:spcPct val="90000"/>
            </a:lnSpc>
            <a:buNone/>
          </a:pPr>
          <a:r>
            <a:rPr lang="en-US" sz="2300" u="sng" dirty="0">
              <a:solidFill>
                <a:srgbClr val="FFFFFF"/>
              </a:solidFill>
              <a:latin typeface="Calibri"/>
              <a:ea typeface="+mn-ea"/>
              <a:cs typeface="+mn-cs"/>
            </a:rPr>
            <a:t>C</a:t>
          </a:r>
          <a:r>
            <a:rPr lang="en-US" sz="2300" dirty="0">
              <a:solidFill>
                <a:srgbClr val="FFFFFF"/>
              </a:solidFill>
              <a:latin typeface="Calibri"/>
              <a:ea typeface="+mn-ea"/>
              <a:cs typeface="+mn-cs"/>
            </a:rPr>
            <a:t>hemotherapy</a:t>
          </a:r>
        </a:p>
      </dgm:t>
    </dgm:pt>
    <dgm:pt modelId="{D1C38850-7CAB-4782-9E7D-8A81C7DAA1DD}" type="parTrans" cxnId="{DD5EDB47-9938-410E-A0BC-432F0528A6CB}">
      <dgm:prSet/>
      <dgm:spPr/>
      <dgm:t>
        <a:bodyPr/>
        <a:lstStyle/>
        <a:p>
          <a:endParaRPr lang="en-US"/>
        </a:p>
      </dgm:t>
    </dgm:pt>
    <dgm:pt modelId="{EAFF4C48-8D1E-4026-B938-63B1F7B811C7}" type="sibTrans" cxnId="{DD5EDB47-9938-410E-A0BC-432F0528A6CB}">
      <dgm:prSet/>
      <dgm:spPr/>
      <dgm:t>
        <a:bodyPr/>
        <a:lstStyle/>
        <a:p>
          <a:endParaRPr lang="en-US"/>
        </a:p>
      </dgm:t>
    </dgm:pt>
    <dgm:pt modelId="{FD09C048-DD3C-4E52-B52E-3E4DE0075C8D}" type="pres">
      <dgm:prSet presAssocID="{9F09D0B0-C9A8-476F-BFD1-27D3F9661622}" presName="linear" presStyleCnt="0">
        <dgm:presLayoutVars>
          <dgm:animLvl val="lvl"/>
          <dgm:resizeHandles val="exact"/>
        </dgm:presLayoutVars>
      </dgm:prSet>
      <dgm:spPr/>
    </dgm:pt>
    <dgm:pt modelId="{0AD342DB-D827-4BF0-A138-18CF1F2586E1}" type="pres">
      <dgm:prSet presAssocID="{30F374D4-F771-4E26-B3AE-759998E567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A09536-6E35-40BE-9779-F6B3B34A48F7}" type="pres">
      <dgm:prSet presAssocID="{4C4F8A2F-DA91-4691-BE34-C6F8DDD4C6E0}" presName="spacer" presStyleCnt="0"/>
      <dgm:spPr/>
    </dgm:pt>
    <dgm:pt modelId="{9B64F460-AAA1-4A51-B3AA-5113A253DC2A}" type="pres">
      <dgm:prSet presAssocID="{57CF8CFD-12E6-40F1-BC36-9D46DF79DD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8591D5-32F9-44EB-8099-D156537A1752}" type="pres">
      <dgm:prSet presAssocID="{CDD9C849-531C-4790-964D-4079EDB17D29}" presName="spacer" presStyleCnt="0"/>
      <dgm:spPr/>
    </dgm:pt>
    <dgm:pt modelId="{19C8F240-A8F2-40AD-AA2F-9C6009B3454A}" type="pres">
      <dgm:prSet presAssocID="{CC71190A-1BA1-4577-8B9A-3DE966D574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40548F-B216-4D8E-8257-2D4CB0444EE2}" type="pres">
      <dgm:prSet presAssocID="{431C1D35-3EF8-4077-BA23-197DE5AB1533}" presName="spacer" presStyleCnt="0"/>
      <dgm:spPr/>
    </dgm:pt>
    <dgm:pt modelId="{7D77E132-13BD-46BF-87B3-8A6D28B1E0DA}" type="pres">
      <dgm:prSet presAssocID="{55351F09-F5D6-4A9C-B03D-955B0B2067A3}" presName="parentText" presStyleLbl="node1" presStyleIdx="3" presStyleCnt="5" custLinFactNeighborX="821" custLinFactNeighborY="2308">
        <dgm:presLayoutVars>
          <dgm:chMax val="0"/>
          <dgm:bulletEnabled val="1"/>
        </dgm:presLayoutVars>
      </dgm:prSet>
      <dgm:spPr/>
    </dgm:pt>
    <dgm:pt modelId="{6A07D3B5-3067-4DA9-9FC0-7F16478964F9}" type="pres">
      <dgm:prSet presAssocID="{4A9BC7EB-22F6-40A7-9652-B023DD1CBA52}" presName="spacer" presStyleCnt="0"/>
      <dgm:spPr/>
    </dgm:pt>
    <dgm:pt modelId="{98E721BB-898D-4255-AA71-BBB05C9910E3}" type="pres">
      <dgm:prSet presAssocID="{43A8C5F5-882B-4A1D-B941-CB3D05C497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AA2B537-D925-4E24-9559-391FAD9FDE6A}" srcId="{9F09D0B0-C9A8-476F-BFD1-27D3F9661622}" destId="{55351F09-F5D6-4A9C-B03D-955B0B2067A3}" srcOrd="3" destOrd="0" parTransId="{0CAFDBBC-E444-4B59-827F-12E3C02656F0}" sibTransId="{4A9BC7EB-22F6-40A7-9652-B023DD1CBA52}"/>
    <dgm:cxn modelId="{4ED1AC39-32A8-4F2C-8657-0123B65FFB6B}" type="presOf" srcId="{30F374D4-F771-4E26-B3AE-759998E567F3}" destId="{0AD342DB-D827-4BF0-A138-18CF1F2586E1}" srcOrd="0" destOrd="0" presId="urn:microsoft.com/office/officeart/2005/8/layout/vList2"/>
    <dgm:cxn modelId="{DD5EDB47-9938-410E-A0BC-432F0528A6CB}" srcId="{9F09D0B0-C9A8-476F-BFD1-27D3F9661622}" destId="{43A8C5F5-882B-4A1D-B941-CB3D05C49740}" srcOrd="4" destOrd="0" parTransId="{D1C38850-7CAB-4782-9E7D-8A81C7DAA1DD}" sibTransId="{EAFF4C48-8D1E-4026-B938-63B1F7B811C7}"/>
    <dgm:cxn modelId="{F4DA448D-4740-4072-A539-7CA4C22C5407}" srcId="{9F09D0B0-C9A8-476F-BFD1-27D3F9661622}" destId="{30F374D4-F771-4E26-B3AE-759998E567F3}" srcOrd="0" destOrd="0" parTransId="{A317D9B0-71AC-43F7-AD6B-EF101AB5F644}" sibTransId="{4C4F8A2F-DA91-4691-BE34-C6F8DDD4C6E0}"/>
    <dgm:cxn modelId="{8CD2EDAC-3B26-43B1-B588-8B7E4471CFDE}" type="presOf" srcId="{55351F09-F5D6-4A9C-B03D-955B0B2067A3}" destId="{7D77E132-13BD-46BF-87B3-8A6D28B1E0DA}" srcOrd="0" destOrd="0" presId="urn:microsoft.com/office/officeart/2005/8/layout/vList2"/>
    <dgm:cxn modelId="{E69CC6AD-CC60-416F-BA5D-F5E24014BF87}" srcId="{9F09D0B0-C9A8-476F-BFD1-27D3F9661622}" destId="{CC71190A-1BA1-4577-8B9A-3DE966D57428}" srcOrd="2" destOrd="0" parTransId="{ED4DF1DC-9787-4BA8-A4B9-89BD5ED39D4A}" sibTransId="{431C1D35-3EF8-4077-BA23-197DE5AB1533}"/>
    <dgm:cxn modelId="{2EB37DB6-F019-4329-882D-3285D993501A}" type="presOf" srcId="{9F09D0B0-C9A8-476F-BFD1-27D3F9661622}" destId="{FD09C048-DD3C-4E52-B52E-3E4DE0075C8D}" srcOrd="0" destOrd="0" presId="urn:microsoft.com/office/officeart/2005/8/layout/vList2"/>
    <dgm:cxn modelId="{C8BB1CC7-CBF3-4E34-91DF-82BBF1999766}" type="presOf" srcId="{43A8C5F5-882B-4A1D-B941-CB3D05C49740}" destId="{98E721BB-898D-4255-AA71-BBB05C9910E3}" srcOrd="0" destOrd="0" presId="urn:microsoft.com/office/officeart/2005/8/layout/vList2"/>
    <dgm:cxn modelId="{DB10C6D8-9191-4B30-BDB6-52F7EF8AB236}" type="presOf" srcId="{CC71190A-1BA1-4577-8B9A-3DE966D57428}" destId="{19C8F240-A8F2-40AD-AA2F-9C6009B3454A}" srcOrd="0" destOrd="0" presId="urn:microsoft.com/office/officeart/2005/8/layout/vList2"/>
    <dgm:cxn modelId="{85EFA3E9-4165-4B41-8F5A-EC623717AE1B}" srcId="{9F09D0B0-C9A8-476F-BFD1-27D3F9661622}" destId="{57CF8CFD-12E6-40F1-BC36-9D46DF79DD8E}" srcOrd="1" destOrd="0" parTransId="{C0B3CD01-F014-41CD-8D00-9DF4B9E3DEA3}" sibTransId="{CDD9C849-531C-4790-964D-4079EDB17D29}"/>
    <dgm:cxn modelId="{FC5649F6-6D3D-4256-AE54-93A8DBA24565}" type="presOf" srcId="{57CF8CFD-12E6-40F1-BC36-9D46DF79DD8E}" destId="{9B64F460-AAA1-4A51-B3AA-5113A253DC2A}" srcOrd="0" destOrd="0" presId="urn:microsoft.com/office/officeart/2005/8/layout/vList2"/>
    <dgm:cxn modelId="{EA705289-9E69-4BE9-8364-EC5CFFA5F37B}" type="presParOf" srcId="{FD09C048-DD3C-4E52-B52E-3E4DE0075C8D}" destId="{0AD342DB-D827-4BF0-A138-18CF1F2586E1}" srcOrd="0" destOrd="0" presId="urn:microsoft.com/office/officeart/2005/8/layout/vList2"/>
    <dgm:cxn modelId="{B3960607-0489-406C-A1EA-CC0B0D086580}" type="presParOf" srcId="{FD09C048-DD3C-4E52-B52E-3E4DE0075C8D}" destId="{E5A09536-6E35-40BE-9779-F6B3B34A48F7}" srcOrd="1" destOrd="0" presId="urn:microsoft.com/office/officeart/2005/8/layout/vList2"/>
    <dgm:cxn modelId="{A48D335C-CA4F-4CB1-80D4-2EEC238BBC42}" type="presParOf" srcId="{FD09C048-DD3C-4E52-B52E-3E4DE0075C8D}" destId="{9B64F460-AAA1-4A51-B3AA-5113A253DC2A}" srcOrd="2" destOrd="0" presId="urn:microsoft.com/office/officeart/2005/8/layout/vList2"/>
    <dgm:cxn modelId="{99F4F133-0CA4-4868-9E12-46CDE2D5565C}" type="presParOf" srcId="{FD09C048-DD3C-4E52-B52E-3E4DE0075C8D}" destId="{888591D5-32F9-44EB-8099-D156537A1752}" srcOrd="3" destOrd="0" presId="urn:microsoft.com/office/officeart/2005/8/layout/vList2"/>
    <dgm:cxn modelId="{7992903D-6A13-4489-9541-0E8C5F55A8CF}" type="presParOf" srcId="{FD09C048-DD3C-4E52-B52E-3E4DE0075C8D}" destId="{19C8F240-A8F2-40AD-AA2F-9C6009B3454A}" srcOrd="4" destOrd="0" presId="urn:microsoft.com/office/officeart/2005/8/layout/vList2"/>
    <dgm:cxn modelId="{EE1690D8-81C0-49C9-8C50-BEFACB09ED8C}" type="presParOf" srcId="{FD09C048-DD3C-4E52-B52E-3E4DE0075C8D}" destId="{6C40548F-B216-4D8E-8257-2D4CB0444EE2}" srcOrd="5" destOrd="0" presId="urn:microsoft.com/office/officeart/2005/8/layout/vList2"/>
    <dgm:cxn modelId="{237AFF41-987E-447F-AC22-2848CACBF8E4}" type="presParOf" srcId="{FD09C048-DD3C-4E52-B52E-3E4DE0075C8D}" destId="{7D77E132-13BD-46BF-87B3-8A6D28B1E0DA}" srcOrd="6" destOrd="0" presId="urn:microsoft.com/office/officeart/2005/8/layout/vList2"/>
    <dgm:cxn modelId="{56D419E3-2B08-4F08-B22A-8B394DF5AA5A}" type="presParOf" srcId="{FD09C048-DD3C-4E52-B52E-3E4DE0075C8D}" destId="{6A07D3B5-3067-4DA9-9FC0-7F16478964F9}" srcOrd="7" destOrd="0" presId="urn:microsoft.com/office/officeart/2005/8/layout/vList2"/>
    <dgm:cxn modelId="{ADA1A7AF-2BAB-4239-9223-663DA24C91FC}" type="presParOf" srcId="{FD09C048-DD3C-4E52-B52E-3E4DE0075C8D}" destId="{98E721BB-898D-4255-AA71-BBB05C9910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42DB-D827-4BF0-A138-18CF1F2586E1}">
      <dsp:nvSpPr>
        <dsp:cNvPr id="0" name=""/>
        <dsp:cNvSpPr/>
      </dsp:nvSpPr>
      <dsp:spPr>
        <a:xfrm>
          <a:off x="0" y="38506"/>
          <a:ext cx="3855172" cy="695565"/>
        </a:xfrm>
        <a:prstGeom prst="roundRect">
          <a:avLst/>
        </a:prstGeom>
        <a:solidFill>
          <a:srgbClr val="9B188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</a:t>
          </a:r>
          <a:r>
            <a:rPr lang="en-US" sz="2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PN/Lipids</a:t>
          </a:r>
        </a:p>
      </dsp:txBody>
      <dsp:txXfrm>
        <a:off x="33955" y="72461"/>
        <a:ext cx="3787262" cy="627655"/>
      </dsp:txXfrm>
    </dsp:sp>
    <dsp:sp modelId="{9B64F460-AAA1-4A51-B3AA-5113A253DC2A}">
      <dsp:nvSpPr>
        <dsp:cNvPr id="0" name=""/>
        <dsp:cNvSpPr/>
      </dsp:nvSpPr>
      <dsp:spPr>
        <a:xfrm>
          <a:off x="0" y="817591"/>
          <a:ext cx="3855172" cy="695565"/>
        </a:xfrm>
        <a:prstGeom prst="roundRect">
          <a:avLst/>
        </a:prstGeom>
        <a:solidFill>
          <a:srgbClr val="9B1889">
            <a:hueOff val="-3957645"/>
            <a:satOff val="-7522"/>
            <a:lumOff val="1053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H</a:t>
          </a:r>
          <a:r>
            <a:rPr lang="en-US" sz="1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eparin/Anticoagulation Infusions</a:t>
          </a:r>
        </a:p>
      </dsp:txBody>
      <dsp:txXfrm>
        <a:off x="33955" y="851546"/>
        <a:ext cx="3787262" cy="627655"/>
      </dsp:txXfrm>
    </dsp:sp>
    <dsp:sp modelId="{19C8F240-A8F2-40AD-AA2F-9C6009B3454A}">
      <dsp:nvSpPr>
        <dsp:cNvPr id="0" name=""/>
        <dsp:cNvSpPr/>
      </dsp:nvSpPr>
      <dsp:spPr>
        <a:xfrm>
          <a:off x="0" y="1596676"/>
          <a:ext cx="3855172" cy="695565"/>
        </a:xfrm>
        <a:prstGeom prst="roundRect">
          <a:avLst/>
        </a:prstGeom>
        <a:solidFill>
          <a:srgbClr val="9B1889">
            <a:hueOff val="-7915291"/>
            <a:satOff val="-15044"/>
            <a:lumOff val="2107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</a:t>
          </a:r>
          <a:r>
            <a:rPr lang="en-US" sz="2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nsulin (continuous)</a:t>
          </a:r>
        </a:p>
      </dsp:txBody>
      <dsp:txXfrm>
        <a:off x="33955" y="1630631"/>
        <a:ext cx="3787262" cy="627655"/>
      </dsp:txXfrm>
    </dsp:sp>
    <dsp:sp modelId="{7D77E132-13BD-46BF-87B3-8A6D28B1E0DA}">
      <dsp:nvSpPr>
        <dsp:cNvPr id="0" name=""/>
        <dsp:cNvSpPr/>
      </dsp:nvSpPr>
      <dsp:spPr>
        <a:xfrm>
          <a:off x="0" y="2377689"/>
          <a:ext cx="3855172" cy="695565"/>
        </a:xfrm>
        <a:prstGeom prst="roundRect">
          <a:avLst/>
        </a:prstGeom>
        <a:solidFill>
          <a:srgbClr val="9B1889">
            <a:hueOff val="-11872936"/>
            <a:satOff val="-22565"/>
            <a:lumOff val="3161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N</a:t>
          </a:r>
          <a:r>
            <a:rPr lang="en-US" sz="2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arcotics</a:t>
          </a:r>
        </a:p>
      </dsp:txBody>
      <dsp:txXfrm>
        <a:off x="33955" y="2411644"/>
        <a:ext cx="3787262" cy="627655"/>
      </dsp:txXfrm>
    </dsp:sp>
    <dsp:sp modelId="{98E721BB-898D-4255-AA71-BBB05C9910E3}">
      <dsp:nvSpPr>
        <dsp:cNvPr id="0" name=""/>
        <dsp:cNvSpPr/>
      </dsp:nvSpPr>
      <dsp:spPr>
        <a:xfrm>
          <a:off x="0" y="3154846"/>
          <a:ext cx="3855172" cy="695565"/>
        </a:xfrm>
        <a:prstGeom prst="roundRect">
          <a:avLst/>
        </a:prstGeom>
        <a:solidFill>
          <a:srgbClr val="9B1889">
            <a:hueOff val="-15830581"/>
            <a:satOff val="-30087"/>
            <a:lumOff val="421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</a:t>
          </a:r>
          <a:r>
            <a:rPr lang="en-US" sz="2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hemotherapy</a:t>
          </a:r>
        </a:p>
      </dsp:txBody>
      <dsp:txXfrm>
        <a:off x="33955" y="3188801"/>
        <a:ext cx="3787262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stat-live-media.s3.amazonaws.com/pdf_cache/policy/18845125/aa18c2e5-7960-4d89-a1d4-97535536a619/Parenteral%20Nutrition%20and%20Fat%20Emulsion%20-PTCMDIV840.pdf" TargetMode="External"/><Relationship Id="rId3" Type="http://schemas.openxmlformats.org/officeDocument/2006/relationships/hyperlink" Target="https://pstat-live-media.s3.amazonaws.com/pdf_cache/policy/17690653/083c74c4-b727-41fd-a5e4-a56f1b9a7a25/Urethral%20Catheterization-%20Insertion-%20Care-%20and%20Removal%20-PTC-RN250.pdf" TargetMode="External"/><Relationship Id="rId7" Type="http://schemas.openxmlformats.org/officeDocument/2006/relationships/hyperlink" Target="https://pstat-live-media.s3.amazonaws.com/pdf_cache/policy/17028855/8f6304c4-5287-47a8-a602-3563791a6b7f/Administration%20of%20Medications%20to%20Children%20-PTCMDIV800.pdf" TargetMode="External"/><Relationship Id="rId2" Type="http://schemas.openxmlformats.org/officeDocument/2006/relationships/hyperlink" Target="https://pstat-live-media.s3.amazonaws.com/pdf_cache/policy/15283212/c3bbeb17-aa08-415f-b2ff-9d65409e9be3/Central%20Venous%20Access%20Device%20Care-%20General%20Maintenance-%20Blood%20Draw-%20Blood%20Culture-%20and%20Laboratory%20Paper%20-PTCMDIV8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tat-live-media.s3.amazonaws.com/pdf_cache/policy/18883016/9a73d5f0-c338-4a45-8686-eda9c5dda674/Oral%20Care%20with%20Colostrum%20and-or%20Breastmilk%20for%20Infants%20in%20Intensive%20Care%20Units-Special%20Care%20Nursery%20-HS-WH0012.pdf" TargetMode="External"/><Relationship Id="rId5" Type="http://schemas.openxmlformats.org/officeDocument/2006/relationships/hyperlink" Target="https://pstat-live-media.s3.amazonaws.com/pdf_cache/policy/16061498/5ab45bf9-2ce5-4074-a862-629cc1fe35a9/Mechanical%20Ventilation-%20Invasive%20and%20Noninvasive-%20Locations%20for%20Use%20-PTC-RN384.pdf" TargetMode="External"/><Relationship Id="rId4" Type="http://schemas.openxmlformats.org/officeDocument/2006/relationships/hyperlink" Target="https://pstat-live-media.s3.amazonaws.com/pdf_cache/policy/16405451/447da7a1-a7ad-4c3d-bf0c-e6c1e47c9285/Patient%20Falls-Assessment%20Re-Assessment%20and%20Documentation%20-HS-NA0410.pdf" TargetMode="External"/><Relationship Id="rId9" Type="http://schemas.openxmlformats.org/officeDocument/2006/relationships/hyperlink" Target="https://upmc-chp.policystat.com/policy/17832988/late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761" y="590062"/>
            <a:ext cx="7708355" cy="21531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Cardiac Education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6544" y="4698614"/>
            <a:ext cx="8098550" cy="119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Quality Nurse Indicators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EFFC9-0E4E-E966-1D0D-9EE88C781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3537B1-4162-8547-4E6E-6077F833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05F77E7-C179-3C59-1BEE-C5A7B6E72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FEC9BD-EEC9-C1BF-EF9D-E64DDD4A3AF1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3E8914-6B4E-F598-5181-350212CA2616}"/>
              </a:ext>
            </a:extLst>
          </p:cNvPr>
          <p:cNvSpPr txBox="1">
            <a:spLocks/>
          </p:cNvSpPr>
          <p:nvPr/>
        </p:nvSpPr>
        <p:spPr>
          <a:xfrm>
            <a:off x="2548952" y="1170039"/>
            <a:ext cx="6999647" cy="79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Separate Double Check Process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3D3F5DFF-2F0E-B884-4C92-FCF0E18DE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14271"/>
              </p:ext>
            </p:extLst>
          </p:nvPr>
        </p:nvGraphicFramePr>
        <p:xfrm>
          <a:off x="7667792" y="2047026"/>
          <a:ext cx="3855172" cy="388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479FC-5B12-5262-CADC-33AE095E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2028238"/>
            <a:ext cx="6783141" cy="45486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These medications have high risk of causing 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significant harm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patients warrant additional safety</a:t>
            </a: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When to do a separate double check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Change of shift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Changing syringe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Change in order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Order new/stop/suspend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Clinical judgement/status change</a:t>
            </a:r>
            <a:b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process should 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be completed together, rather </a:t>
            </a: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completely independent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each other</a:t>
            </a:r>
            <a:b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Unit Standard: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complete this process with 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continuous medications and certain </a:t>
            </a:r>
            <a:r>
              <a:rPr lang="en-US"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intermittent medications (</a:t>
            </a:r>
            <a:r>
              <a:rPr lang="en-US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electrolytes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antiarrhythmics, oral immunosuppression, </a:t>
            </a:r>
            <a:r>
              <a:rPr lang="en-US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etc.)</a:t>
            </a: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5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C2342-E969-7E25-6A96-7975639A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ADE1C9-8C38-628B-76BF-7C3F9882E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95A98B0-4698-0493-E114-1D94FA70F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7DAF-169C-C445-BCDE-518C1DC2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key aspect of our responsibilities at the bedside involves effectively utilizing available resources to access pertinent information and ensure adherence to best practices.</a:t>
            </a:r>
            <a:b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Please refer to the following resources, accessible via the UPMC Infonet, to complete the educational activity for this month.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0DE8F-A2F8-502F-3B9C-8C3D3BFCBA7A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392511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808297-CA15-DE86-1D38-C2000E1B1A80}"/>
              </a:ext>
            </a:extLst>
          </p:cNvPr>
          <p:cNvSpPr>
            <a:spLocks noGrp="1"/>
          </p:cNvSpPr>
          <p:nvPr/>
        </p:nvSpPr>
        <p:spPr>
          <a:xfrm>
            <a:off x="1185059" y="628281"/>
            <a:ext cx="10118377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UPMC  Infonet   Policy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CBA855-C857-6A25-608A-EAEEA017975E}"/>
              </a:ext>
            </a:extLst>
          </p:cNvPr>
          <p:cNvSpPr>
            <a:spLocks noGrp="1"/>
          </p:cNvSpPr>
          <p:nvPr/>
        </p:nvSpPr>
        <p:spPr>
          <a:xfrm>
            <a:off x="236859" y="2405085"/>
            <a:ext cx="11718281" cy="444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Central Venous Access Device Care: General Maintenance, Blood Draw, Blood Culture, and Laboratory Paper (PTCMDIV818)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Urethral Catheterization: Insertion, Care, and Removal (PTC-RN250)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Patient Falls-Assessment Re-Assessment and Documentation (HS-NA0410)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Mechanical Ventilation: Invasive and Noninvasive, Locations for Use (PTC-RN384)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Oral Care with Colostrum and/or Breastmilk for Infants in Intensive Care Units/Special Care Nursery (HS-WH0012 *)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Administration of Medications to Children (PTCMDIV800)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Parenteral Nutrition and Fat Emulsion (PTCMDIV840)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9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95104C3-2DE0-3903-09BF-BD5C864D23F7}"/>
              </a:ext>
            </a:extLst>
          </p:cNvPr>
          <p:cNvSpPr>
            <a:spLocks noGrp="1"/>
          </p:cNvSpPr>
          <p:nvPr/>
        </p:nvSpPr>
        <p:spPr>
          <a:xfrm>
            <a:off x="11516229" y="6012180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89E6-C847-4AD0-B56D-D205B2EAB1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C108-CDED-9C7B-141D-3A56E981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2028238"/>
            <a:ext cx="5002427" cy="425196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 are measurable outcomes that are directly influenced by nursing care.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 are reported to a variety of databases (NDNQI, NHSN, SPS) to help assess and evaluate practice.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 CHP, we also utilize a Nursing Quality Report Card to drive new practices and process changes.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14E69-5E00-C3AE-DDF0-55AD8B77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06" y="2591851"/>
            <a:ext cx="6307900" cy="274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E2E125-E5B0-2C2A-2967-A41CEC838FD7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26025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36392-D077-5715-80C9-C735E6CC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5149FC-1C38-5694-A105-1F9935B3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2E5C4A13-822A-F470-1228-EFA2709B3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DEF9-D879-7ADE-0212-89B7F226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12" y="1896432"/>
            <a:ext cx="10853928" cy="12403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Specific, evidence-based set of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interventions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designed to improve patient outcomes related to a nursing-sensitive quality indicator</a:t>
            </a: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Typically, these bundles are a cohesive unit of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3-5 practices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 are all essential to the success of patient outcomes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8BCD62-8C90-131F-5356-05B258483D43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Bundles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08F4B-7012-1D90-3998-EE8D071F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"/>
          <a:stretch>
            <a:fillRect/>
          </a:stretch>
        </p:blipFill>
        <p:spPr>
          <a:xfrm>
            <a:off x="1713470" y="3136804"/>
            <a:ext cx="8373550" cy="339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65411-2214-D5D0-6CDF-B4A9CA77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B56450-2B3D-0343-0335-DCECC54FB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89539E6A-089A-9D00-C3B9-77D93D40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791B97-DF21-B7FA-C65D-E73C6EF073D7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A93DBA-4CBE-FF56-8AF6-FFEB22A88D3D}"/>
              </a:ext>
            </a:extLst>
          </p:cNvPr>
          <p:cNvSpPr txBox="1">
            <a:spLocks/>
          </p:cNvSpPr>
          <p:nvPr/>
        </p:nvSpPr>
        <p:spPr>
          <a:xfrm>
            <a:off x="4005237" y="1183776"/>
            <a:ext cx="3698934" cy="45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Ventilator Associated Events</a:t>
            </a:r>
          </a:p>
        </p:txBody>
      </p:sp>
      <p:pic>
        <p:nvPicPr>
          <p:cNvPr id="4" name="Picture 3" descr="A diagram of a vap prevention&#10;&#10;AI-generated content may be incorrect.">
            <a:extLst>
              <a:ext uri="{FF2B5EF4-FFF2-40B4-BE49-F238E27FC236}">
                <a16:creationId xmlns:a16="http://schemas.microsoft.com/office/drawing/2014/main" id="{CBC190E0-D741-5B83-0109-D03E0D7C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40" y="1990004"/>
            <a:ext cx="5383927" cy="449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diagram of an overview of an event&#10;&#10;AI-generated content may be incorrect.">
            <a:extLst>
              <a:ext uri="{FF2B5EF4-FFF2-40B4-BE49-F238E27FC236}">
                <a16:creationId xmlns:a16="http://schemas.microsoft.com/office/drawing/2014/main" id="{9B305A45-9628-24E6-079C-442A1FC9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66" y="2105941"/>
            <a:ext cx="5664491" cy="4349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61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03A1AC-BA4D-A756-2998-C4AA7A48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C91BF9-6A76-E715-DE7F-04A07C43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B670A31-DB33-83F8-2BFC-C4896187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DE2BC0-4212-F661-DE98-C92F19667608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722C2-EC73-FFB4-E92E-5FF83153B5D1}"/>
              </a:ext>
            </a:extLst>
          </p:cNvPr>
          <p:cNvSpPr txBox="1">
            <a:spLocks/>
          </p:cNvSpPr>
          <p:nvPr/>
        </p:nvSpPr>
        <p:spPr>
          <a:xfrm>
            <a:off x="4005237" y="1183776"/>
            <a:ext cx="3698934" cy="45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Fall Prevention</a:t>
            </a:r>
          </a:p>
        </p:txBody>
      </p:sp>
      <p:pic>
        <p:nvPicPr>
          <p:cNvPr id="7" name="Picture 6" descr="A diagram of a health care system&#10;&#10;AI-generated content may be incorrect.">
            <a:extLst>
              <a:ext uri="{FF2B5EF4-FFF2-40B4-BE49-F238E27FC236}">
                <a16:creationId xmlns:a16="http://schemas.microsoft.com/office/drawing/2014/main" id="{7A417EA1-73C2-1B90-E62D-ED15FD14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77" y="1900195"/>
            <a:ext cx="4729843" cy="4669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51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1FD3B-DA16-09AE-8570-2C5800C4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C835B1-8D17-F739-D302-27326958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1333418D-8BA3-2869-ECB4-7F0A31456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02A7B4-0470-F6D4-910D-E2E5EF55B1F5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D17800-1FAE-B069-73EA-EB7758343D7D}"/>
              </a:ext>
            </a:extLst>
          </p:cNvPr>
          <p:cNvSpPr txBox="1">
            <a:spLocks/>
          </p:cNvSpPr>
          <p:nvPr/>
        </p:nvSpPr>
        <p:spPr>
          <a:xfrm>
            <a:off x="4005237" y="1183776"/>
            <a:ext cx="3698934" cy="45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CLABSI Prevention</a:t>
            </a:r>
          </a:p>
        </p:txBody>
      </p:sp>
      <p:pic>
        <p:nvPicPr>
          <p:cNvPr id="3" name="Picture 2" descr="A diagram of a health care system&#10;&#10;AI-generated content may be incorrect.">
            <a:extLst>
              <a:ext uri="{FF2B5EF4-FFF2-40B4-BE49-F238E27FC236}">
                <a16:creationId xmlns:a16="http://schemas.microsoft.com/office/drawing/2014/main" id="{4879136C-2E72-3FF1-AF83-BE5DAAE7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37" y="1905206"/>
            <a:ext cx="4718835" cy="467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0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0217E-2453-7018-9B01-E80A8150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505905-7A25-D807-4756-2F95AE41B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350C7A7-2925-EF5A-6242-49F70FC2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89475-AF59-8973-40B5-94C439868C41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E99E8B-5611-494F-77E5-877665DB13B3}"/>
              </a:ext>
            </a:extLst>
          </p:cNvPr>
          <p:cNvSpPr txBox="1">
            <a:spLocks/>
          </p:cNvSpPr>
          <p:nvPr/>
        </p:nvSpPr>
        <p:spPr>
          <a:xfrm>
            <a:off x="2131857" y="1140693"/>
            <a:ext cx="7833838" cy="5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CLABSI Prevention: Blood Culture Collection</a:t>
            </a:r>
          </a:p>
        </p:txBody>
      </p:sp>
      <p:pic>
        <p:nvPicPr>
          <p:cNvPr id="4" name="Picture 3" descr="A chart with text and numbers&#10;&#10;AI-generated content may be incorrect.">
            <a:extLst>
              <a:ext uri="{FF2B5EF4-FFF2-40B4-BE49-F238E27FC236}">
                <a16:creationId xmlns:a16="http://schemas.microsoft.com/office/drawing/2014/main" id="{8CF5C11D-3651-CECF-4079-2A286846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39" y="1895811"/>
            <a:ext cx="6332629" cy="46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51345-FCD6-C1DD-4F9D-7782D248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B10A781-6832-97DE-577F-071014BAA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F501639-7C63-C23C-A4C5-F6EA200E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36B647-805D-C6B7-C939-75738092A5A5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ECBDA9-F6A6-1CD3-980F-9D53D1D09B0A}"/>
              </a:ext>
            </a:extLst>
          </p:cNvPr>
          <p:cNvSpPr txBox="1">
            <a:spLocks/>
          </p:cNvSpPr>
          <p:nvPr/>
        </p:nvSpPr>
        <p:spPr>
          <a:xfrm>
            <a:off x="4005237" y="1183776"/>
            <a:ext cx="3698934" cy="45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Surgical Site Infection (SSI)</a:t>
            </a:r>
          </a:p>
        </p:txBody>
      </p:sp>
      <p:pic>
        <p:nvPicPr>
          <p:cNvPr id="4" name="Picture 3" descr="A diagram of prevention&#10;&#10;AI-generated content may be incorrect.">
            <a:extLst>
              <a:ext uri="{FF2B5EF4-FFF2-40B4-BE49-F238E27FC236}">
                <a16:creationId xmlns:a16="http://schemas.microsoft.com/office/drawing/2014/main" id="{18DE292E-F796-5A1D-5C19-38A00ABC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72" y="1970227"/>
            <a:ext cx="4613207" cy="4613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89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0613B-C8B1-2731-1B8F-FA2C35F51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325E21-2E8C-4820-D6E4-28DCE23D9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11B71C57-E414-89D1-5CDF-EB5F744FD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CA1F02-DA50-4C51-8252-3DBF53FB1D83}"/>
              </a:ext>
            </a:extLst>
          </p:cNvPr>
          <p:cNvSpPr>
            <a:spLocks noGrp="1"/>
          </p:cNvSpPr>
          <p:nvPr/>
        </p:nvSpPr>
        <p:spPr>
          <a:xfrm>
            <a:off x="574589" y="41492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indicators: Bundles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0C97BA-A3AD-B741-AD60-69BCFB18DB3B}"/>
              </a:ext>
            </a:extLst>
          </p:cNvPr>
          <p:cNvSpPr txBox="1">
            <a:spLocks/>
          </p:cNvSpPr>
          <p:nvPr/>
        </p:nvSpPr>
        <p:spPr>
          <a:xfrm>
            <a:off x="2548952" y="1170039"/>
            <a:ext cx="6999647" cy="79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Adverse Drug/Medication Events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6C207E-12C2-7B88-0110-43E2B4B2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6" y="1981305"/>
            <a:ext cx="6362700" cy="459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b61ad-f3c2-4e6c-a6d0-394c78849f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5CEB0626BD04E905C15D05927DCE8" ma:contentTypeVersion="11" ma:contentTypeDescription="Create a new document." ma:contentTypeScope="" ma:versionID="10a7cbf3e8b288308697c0f5c7561b7a">
  <xsd:schema xmlns:xsd="http://www.w3.org/2001/XMLSchema" xmlns:xs="http://www.w3.org/2001/XMLSchema" xmlns:p="http://schemas.microsoft.com/office/2006/metadata/properties" xmlns:ns2="7f7b61ad-f3c2-4e6c-a6d0-394c78849f67" targetNamespace="http://schemas.microsoft.com/office/2006/metadata/properties" ma:root="true" ma:fieldsID="1a728062b944ad298ce9767354588169" ns2:_="">
    <xsd:import namespace="7f7b61ad-f3c2-4e6c-a6d0-394c78849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b61ad-f3c2-4e6c-a6d0-394c78849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ad8b9ce-7cfe-4c6e-ad5f-084dd22e8f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D4C09-8BF0-4556-8053-396263C39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15DAB-16DC-4135-ADA1-D743F4A5DD45}">
  <ds:schemaRefs>
    <ds:schemaRef ds:uri="http://schemas.microsoft.com/office/2006/metadata/properties"/>
    <ds:schemaRef ds:uri="http://schemas.microsoft.com/office/infopath/2007/PartnerControls"/>
    <ds:schemaRef ds:uri="7f7b61ad-f3c2-4e6c-a6d0-394c78849f67"/>
  </ds:schemaRefs>
</ds:datastoreItem>
</file>

<file path=customXml/itemProps3.xml><?xml version="1.0" encoding="utf-8"?>
<ds:datastoreItem xmlns:ds="http://schemas.openxmlformats.org/officeDocument/2006/customXml" ds:itemID="{9FBED87D-4F17-41EE-A326-67BA8D774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b61ad-f3c2-4e6c-a6d0-394c78849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411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office theme</vt:lpstr>
      <vt:lpstr>Cardiac Education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Michelle</dc:creator>
  <cp:lastModifiedBy>Barone, Annamarie</cp:lastModifiedBy>
  <cp:revision>13</cp:revision>
  <dcterms:created xsi:type="dcterms:W3CDTF">2013-07-15T20:26:40Z</dcterms:created>
  <dcterms:modified xsi:type="dcterms:W3CDTF">2026-03-17T16:47:41Z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2025-09-29T18:27:58Z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96d7d2bd-576d-4d7e-a7c4-165374cfbc38</vt:lpwstr>
  </property>
  <property fmtid="{D5CDD505-2E9C-101B-9397-08002B2CF9AE}" pid="8" name="MSIP_Label_5e4b1be8-281e-475d-98b0-21c3457e5a46_ContentBits">
    <vt:lpwstr>0</vt:lpwstr>
  </property>
  <property fmtid="{D5CDD505-2E9C-101B-9397-08002B2CF9AE}" pid="9" name="MSIP_Label_5e4b1be8-281e-475d-98b0-21c3457e5a46_Tag">
    <vt:lpwstr>10, 3, 0, 2</vt:lpwstr>
  </property>
  <property fmtid="{D5CDD505-2E9C-101B-9397-08002B2CF9AE}" pid="10" name="ContentTypeId">
    <vt:lpwstr>0x0101009A35CEB0626BD04E905C15D05927DCE8</vt:lpwstr>
  </property>
  <property fmtid="{D5CDD505-2E9C-101B-9397-08002B2CF9AE}" pid="11" name="MediaServiceImageTags">
    <vt:lpwstr/>
  </property>
</Properties>
</file>