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4/7/2026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vert="horz" lIns="91440" tIns="45720" rIns="91440" bIns="45720" rtlCol="0" anchor="t">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endParaRPr lang="en-US" sz="1400" dirty="0">
              <a:solidFill>
                <a:schemeClr val="tx1"/>
              </a:solidFill>
              <a:cs typeface="Calibri"/>
            </a:endParaRPr>
          </a:p>
          <a:p>
            <a:pPr algn="l">
              <a:spcBef>
                <a:spcPts val="0"/>
              </a:spcBef>
            </a:pPr>
            <a:endParaRPr lang="en-US" sz="1400" dirty="0">
              <a:solidFill>
                <a:schemeClr val="tx1"/>
              </a:solidFill>
            </a:endParaRPr>
          </a:p>
          <a:p>
            <a:pPr algn="l">
              <a:spcBef>
                <a:spcPts val="0"/>
              </a:spcBef>
            </a:pPr>
            <a:r>
              <a:rPr lang="en-US" sz="1400" b="1" u="sng" dirty="0">
                <a:solidFill>
                  <a:schemeClr val="tx1"/>
                </a:solidFill>
              </a:rPr>
              <a:t>Physician:</a:t>
            </a:r>
          </a:p>
          <a:p>
            <a:pPr algn="l">
              <a:spcBef>
                <a:spcPts val="0"/>
              </a:spcBef>
            </a:pPr>
            <a:r>
              <a:rPr lang="en-US" sz="1400" dirty="0">
                <a:solidFill>
                  <a:schemeClr val="tx1"/>
                </a:solidFill>
              </a:rPr>
              <a:t>The University of Pittsburgh School of Medicine designates this live activity for a maximum of 1.5 AMA PRA Category 1 Credit™.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endParaRPr lang="en-US" sz="1400" b="1" u="sng" dirty="0">
              <a:solidFill>
                <a:schemeClr val="tx1"/>
              </a:solidFill>
              <a:cs typeface="Calibri"/>
            </a:endParaRP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dirty="0">
              <a:solidFill>
                <a:schemeClr val="tx1"/>
              </a:solidFill>
              <a:cs typeface="Calibri"/>
            </a:endParaRPr>
          </a:p>
          <a:p>
            <a:pPr algn="l">
              <a:spcBef>
                <a:spcPts val="0"/>
              </a:spcBef>
            </a:pPr>
            <a:endParaRPr lang="en-US" sz="1400" b="1" u="sng" dirty="0">
              <a:solidFill>
                <a:schemeClr val="tx1"/>
              </a:solidFill>
            </a:endParaRPr>
          </a:p>
          <a:p>
            <a:pPr algn="l">
              <a:spcBef>
                <a:spcPts val="0"/>
              </a:spcBef>
            </a:pPr>
            <a:r>
              <a:rPr lang="en-US" sz="1200" b="1" u="sng" dirty="0">
                <a:solidFill>
                  <a:schemeClr val="tx1"/>
                </a:solidFill>
              </a:rPr>
              <a:t>Disclosures: </a:t>
            </a:r>
          </a:p>
          <a:p>
            <a:pPr algn="l">
              <a:spcBef>
                <a:spcPts val="0"/>
              </a:spcBef>
            </a:pPr>
            <a:r>
              <a:rPr lang="en-US" sz="1200" dirty="0">
                <a:solidFill>
                  <a:schemeClr val="tx1"/>
                </a:solidFill>
                <a:latin typeface="Calibri" panose="020F0502020204030204" pitchFamily="34" charset="0"/>
                <a:cs typeface="Calibri" panose="020F0502020204030204" pitchFamily="34" charset="0"/>
              </a:rPr>
              <a:t>No members of the planning committee, speakers, presenters, authors, content reviewers and/or anyone else in a position to control the content of this education activity have relevant financial relationships with any proprietary entity producing, marketing, re-selling, or distributing health care goods or services, used on, or consumed by, patients to disclose.</a:t>
            </a:r>
          </a:p>
          <a:p>
            <a:pPr algn="l">
              <a:spcBef>
                <a:spcPts val="0"/>
              </a:spcBef>
            </a:pPr>
            <a:endParaRPr 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200" dirty="0">
                <a:solidFill>
                  <a:schemeClr val="tx1"/>
                </a:solidFill>
                <a:latin typeface="Calibri" panose="020F0502020204030204" pitchFamily="34"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1682</TotalTime>
  <Words>332</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86</cp:revision>
  <dcterms:created xsi:type="dcterms:W3CDTF">2010-08-03T12:49:34Z</dcterms:created>
  <dcterms:modified xsi:type="dcterms:W3CDTF">2026-04-07T13:55:53Z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2023-09-08T14:03:16Z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5de085f4-fd21-4df2-aa11-c9ac472ebec7</vt:lpwstr>
  </property>
  <property fmtid="{D5CDD505-2E9C-101B-9397-08002B2CF9AE}" pid="8" name="MSIP_Label_5e4b1be8-281e-475d-98b0-21c3457e5a46_ContentBits">
    <vt:lpwstr>0</vt:lpwstr>
  </property>
</Properties>
</file>