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4/20/2026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4/20/2026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4/20/2026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4/20/2026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4/20/2026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4/20/2026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4/20/2026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4/20/2026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0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050" b="1" u="sng" dirty="0">
                <a:solidFill>
                  <a:schemeClr val="tx1"/>
                </a:solidFill>
              </a:rPr>
              <a:t>Accreditation Statement:</a:t>
            </a:r>
          </a:p>
          <a:p>
            <a:pPr algn="l">
              <a:spcBef>
                <a:spcPts val="0"/>
              </a:spcBef>
            </a:pPr>
            <a:r>
              <a:rPr lang="en-US" sz="105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050" dirty="0">
              <a:solidFill>
                <a:schemeClr val="tx1"/>
              </a:solidFill>
              <a:latin typeface="Calibri" panose="020F0502020204030204" pitchFamily="34" charset="0"/>
              <a:cs typeface="Calibri" panose="020F0502020204030204" pitchFamily="34" charset="0"/>
            </a:endParaRPr>
          </a:p>
          <a:p>
            <a:pPr algn="l">
              <a:spcBef>
                <a:spcPts val="0"/>
              </a:spcBef>
            </a:pPr>
            <a:r>
              <a:rPr lang="en-US" sz="1050" b="1" u="sng" dirty="0">
                <a:solidFill>
                  <a:schemeClr val="tx1"/>
                </a:solidFill>
              </a:rPr>
              <a:t>Physician (CME)</a:t>
            </a:r>
          </a:p>
          <a:p>
            <a:pPr algn="l">
              <a:spcBef>
                <a:spcPts val="0"/>
              </a:spcBef>
            </a:pPr>
            <a:r>
              <a:rPr lang="en-US" sz="1050" dirty="0">
                <a:solidFill>
                  <a:schemeClr val="tx1"/>
                </a:solidFill>
              </a:rPr>
              <a:t>The University of Pittsburgh School designates this live activity for a maximum of 4.0 AMA PRA Category 1 Credits™. Physicians should claim only the credit commensurate with the extent of their participation in the activity.</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Nursing (CNE)</a:t>
            </a:r>
          </a:p>
          <a:p>
            <a:pPr algn="l">
              <a:spcBef>
                <a:spcPts val="0"/>
              </a:spcBef>
            </a:pPr>
            <a:r>
              <a:rPr lang="en-US" sz="1050" dirty="0">
                <a:solidFill>
                  <a:schemeClr val="tx1"/>
                </a:solidFill>
              </a:rPr>
              <a:t>The maximum number of hours awarded for this Continuing Nursing Education activity is 4.0 contact hours.</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Social Work (ASWB) </a:t>
            </a:r>
            <a:br>
              <a:rPr lang="en-US" sz="1050" dirty="0"/>
            </a:br>
            <a:r>
              <a:rPr lang="en-US" sz="105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receive 4.0 continuing education credits.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Physician Assistant (AAPA)</a:t>
            </a:r>
          </a:p>
          <a:p>
            <a:pPr algn="l">
              <a:spcBef>
                <a:spcPts val="0"/>
              </a:spcBef>
            </a:pPr>
            <a:r>
              <a:rPr lang="en-US" sz="1050" dirty="0">
                <a:solidFill>
                  <a:schemeClr val="tx1"/>
                </a:solidFill>
              </a:rPr>
              <a:t>The University of Pittsburgh has been authorized by the American Academy of PAs (AAPA) to award AAPA Category 1 CME credit for activities planned in accordance with AAPA CME Criteria. This activity is designated </a:t>
            </a:r>
            <a:r>
              <a:rPr lang="en-US" sz="1050">
                <a:solidFill>
                  <a:schemeClr val="tx1"/>
                </a:solidFill>
              </a:rPr>
              <a:t>for 4.0 </a:t>
            </a:r>
            <a:r>
              <a:rPr lang="en-US" sz="1050" dirty="0">
                <a:solidFill>
                  <a:schemeClr val="tx1"/>
                </a:solidFill>
              </a:rPr>
              <a:t>AAPA Category 1 CME credits. PAs should only claim credit commensurate with the extent of their participation.  </a:t>
            </a:r>
          </a:p>
          <a:p>
            <a:pPr marR="0" algn="l">
              <a:lnSpc>
                <a:spcPct val="107000"/>
              </a:lnSpc>
              <a:spcBef>
                <a:spcPts val="0"/>
              </a:spcBef>
            </a:pPr>
            <a:endParaRPr lang="en-US" sz="1050" b="1" u="sng" dirty="0">
              <a:solidFill>
                <a:schemeClr val="tx1"/>
              </a:solidFill>
            </a:endParaRPr>
          </a:p>
          <a:p>
            <a:pPr algn="l">
              <a:spcBef>
                <a:spcPts val="0"/>
              </a:spcBef>
            </a:pPr>
            <a:r>
              <a:rPr lang="en-US" sz="1050" b="1" u="sng" dirty="0">
                <a:solidFill>
                  <a:schemeClr val="tx1"/>
                </a:solidFill>
              </a:rPr>
              <a:t>Other health care professionals: </a:t>
            </a:r>
          </a:p>
          <a:p>
            <a:pPr algn="l">
              <a:spcBef>
                <a:spcPts val="0"/>
              </a:spcBef>
            </a:pPr>
            <a:r>
              <a:rPr lang="en-US" sz="1050" dirty="0">
                <a:solidFill>
                  <a:schemeClr val="tx1"/>
                </a:solidFill>
              </a:rPr>
              <a:t>Other health care professionals will receive a certificate of attendance confirming the number of contact hours commensurate with the extent of participation in this activity.  </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Conflict of Interest Disclosure:</a:t>
            </a:r>
          </a:p>
          <a:p>
            <a:pPr algn="l">
              <a:spcBef>
                <a:spcPts val="0"/>
              </a:spcBef>
            </a:pPr>
            <a:r>
              <a:rPr lang="en-US" sz="1050" dirty="0">
                <a:solidFill>
                  <a:schemeClr val="tx1"/>
                </a:solidFill>
              </a:rPr>
              <a:t>No planners, members of the planning committee, speakers, presenters, authors, content reviewers and/or anyone else in a position to control the content of this education activity have relevant financial relationships to disclose. </a:t>
            </a:r>
          </a:p>
          <a:p>
            <a:pPr marL="0" marR="0" lvl="0" indent="0" algn="l" defTabSz="914400" rtl="0" eaLnBrk="0" fontAlgn="base" latinLnBrk="0" hangingPunct="0">
              <a:lnSpc>
                <a:spcPct val="100000"/>
              </a:lnSpc>
              <a:spcBef>
                <a:spcPct val="0"/>
              </a:spcBef>
              <a:spcAft>
                <a:spcPct val="0"/>
              </a:spcAft>
              <a:buClrTx/>
              <a:buSzTx/>
              <a:tabLst/>
            </a:pPr>
            <a:r>
              <a:rPr lang="en-US" altLang="en-US" sz="105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1050" dirty="0">
                <a:solidFill>
                  <a:schemeClr val="tx1"/>
                </a:solidFill>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4955</TotalTime>
  <Words>491</Words>
  <Application>Microsoft Office PowerPoint</Application>
  <PresentationFormat>On-screen Show (4:3)</PresentationFormat>
  <Paragraphs>24</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62</cp:revision>
  <dcterms:created xsi:type="dcterms:W3CDTF">2010-08-03T12:49:34Z</dcterms:created>
  <dcterms:modified xsi:type="dcterms:W3CDTF">2026-04-20T14:07:43Z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